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304" r:id="rId17"/>
    <p:sldId id="273" r:id="rId18"/>
    <p:sldId id="272" r:id="rId19"/>
    <p:sldId id="274" r:id="rId20"/>
    <p:sldId id="275" r:id="rId21"/>
    <p:sldId id="276" r:id="rId22"/>
    <p:sldId id="277" r:id="rId23"/>
    <p:sldId id="278" r:id="rId24"/>
    <p:sldId id="306" r:id="rId25"/>
    <p:sldId id="305" r:id="rId26"/>
    <p:sldId id="307" r:id="rId27"/>
    <p:sldId id="262" r:id="rId28"/>
    <p:sldId id="308" r:id="rId29"/>
    <p:sldId id="309" r:id="rId30"/>
    <p:sldId id="310" r:id="rId31"/>
    <p:sldId id="311" r:id="rId32"/>
    <p:sldId id="312" r:id="rId33"/>
    <p:sldId id="313" r:id="rId34"/>
    <p:sldId id="314" r:id="rId35"/>
    <p:sldId id="315" r:id="rId36"/>
    <p:sldId id="316" r:id="rId37"/>
    <p:sldId id="317" r:id="rId38"/>
    <p:sldId id="318" r:id="rId39"/>
    <p:sldId id="319" r:id="rId40"/>
    <p:sldId id="280" r:id="rId41"/>
  </p:sldIdLst>
  <p:sldSz cx="12192000" cy="6858000"/>
  <p:notesSz cx="6858000" cy="9144000"/>
  <p:defaultText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29" autoAdjust="0"/>
    <p:restoredTop sz="94660"/>
  </p:normalViewPr>
  <p:slideViewPr>
    <p:cSldViewPr snapToGrid="0">
      <p:cViewPr varScale="1">
        <p:scale>
          <a:sx n="86" d="100"/>
          <a:sy n="86" d="100"/>
        </p:scale>
        <p:origin x="57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EA861FC-15FA-459D-B266-1297242D277E}"/>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ru-UA"/>
          </a:p>
        </p:txBody>
      </p:sp>
      <p:sp>
        <p:nvSpPr>
          <p:cNvPr id="3" name="Подзаголовок 2">
            <a:extLst>
              <a:ext uri="{FF2B5EF4-FFF2-40B4-BE49-F238E27FC236}">
                <a16:creationId xmlns:a16="http://schemas.microsoft.com/office/drawing/2014/main" id="{6538C8A9-8CF6-49CC-BB48-8DD840F6577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ru-UA"/>
          </a:p>
        </p:txBody>
      </p:sp>
      <p:sp>
        <p:nvSpPr>
          <p:cNvPr id="4" name="Дата 3">
            <a:extLst>
              <a:ext uri="{FF2B5EF4-FFF2-40B4-BE49-F238E27FC236}">
                <a16:creationId xmlns:a16="http://schemas.microsoft.com/office/drawing/2014/main" id="{4B84A25A-EB29-4788-BC5E-A61D558437F3}"/>
              </a:ext>
            </a:extLst>
          </p:cNvPr>
          <p:cNvSpPr>
            <a:spLocks noGrp="1"/>
          </p:cNvSpPr>
          <p:nvPr>
            <p:ph type="dt" sz="half" idx="10"/>
          </p:nvPr>
        </p:nvSpPr>
        <p:spPr/>
        <p:txBody>
          <a:bodyPr/>
          <a:lstStyle/>
          <a:p>
            <a:fld id="{6FD017D3-7C77-43E1-A02C-16FB19E364BB}" type="datetimeFigureOut">
              <a:rPr lang="ru-UA" smtClean="0"/>
              <a:t>27.10.2021</a:t>
            </a:fld>
            <a:endParaRPr lang="ru-UA"/>
          </a:p>
        </p:txBody>
      </p:sp>
      <p:sp>
        <p:nvSpPr>
          <p:cNvPr id="5" name="Нижний колонтитул 4">
            <a:extLst>
              <a:ext uri="{FF2B5EF4-FFF2-40B4-BE49-F238E27FC236}">
                <a16:creationId xmlns:a16="http://schemas.microsoft.com/office/drawing/2014/main" id="{76F406E4-777A-4A4D-BD65-0C5F7F9EA32B}"/>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BB1B07EE-46C3-4C6D-BDAF-66E97160400B}"/>
              </a:ext>
            </a:extLst>
          </p:cNvPr>
          <p:cNvSpPr>
            <a:spLocks noGrp="1"/>
          </p:cNvSpPr>
          <p:nvPr>
            <p:ph type="sldNum" sz="quarter" idx="12"/>
          </p:nvPr>
        </p:nvSpPr>
        <p:spPr/>
        <p:txBody>
          <a:bodyPr/>
          <a:lstStyle/>
          <a:p>
            <a:fld id="{BB578CE1-53B1-490A-9A6D-07EA07F2EBBB}" type="slidenum">
              <a:rPr lang="ru-UA" smtClean="0"/>
              <a:t>‹#›</a:t>
            </a:fld>
            <a:endParaRPr lang="ru-UA"/>
          </a:p>
        </p:txBody>
      </p:sp>
    </p:spTree>
    <p:extLst>
      <p:ext uri="{BB962C8B-B14F-4D97-AF65-F5344CB8AC3E}">
        <p14:creationId xmlns:p14="http://schemas.microsoft.com/office/powerpoint/2010/main" val="419810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ABEE476-6A44-422D-8642-0D17913C648A}"/>
              </a:ext>
            </a:extLst>
          </p:cNvPr>
          <p:cNvSpPr>
            <a:spLocks noGrp="1"/>
          </p:cNvSpPr>
          <p:nvPr>
            <p:ph type="title"/>
          </p:nvPr>
        </p:nvSpPr>
        <p:spPr/>
        <p:txBody>
          <a:bodyPr/>
          <a:lstStyle/>
          <a:p>
            <a:r>
              <a:rPr lang="ru-RU"/>
              <a:t>Образец заголовка</a:t>
            </a:r>
            <a:endParaRPr lang="ru-UA"/>
          </a:p>
        </p:txBody>
      </p:sp>
      <p:sp>
        <p:nvSpPr>
          <p:cNvPr id="3" name="Вертикальный текст 2">
            <a:extLst>
              <a:ext uri="{FF2B5EF4-FFF2-40B4-BE49-F238E27FC236}">
                <a16:creationId xmlns:a16="http://schemas.microsoft.com/office/drawing/2014/main" id="{364BE158-4339-4A8E-9C2D-BF322FBDEEEB}"/>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FA8B746F-79AD-45E8-9510-8313C85AD183}"/>
              </a:ext>
            </a:extLst>
          </p:cNvPr>
          <p:cNvSpPr>
            <a:spLocks noGrp="1"/>
          </p:cNvSpPr>
          <p:nvPr>
            <p:ph type="dt" sz="half" idx="10"/>
          </p:nvPr>
        </p:nvSpPr>
        <p:spPr/>
        <p:txBody>
          <a:bodyPr/>
          <a:lstStyle/>
          <a:p>
            <a:fld id="{6FD017D3-7C77-43E1-A02C-16FB19E364BB}" type="datetimeFigureOut">
              <a:rPr lang="ru-UA" smtClean="0"/>
              <a:t>27.10.2021</a:t>
            </a:fld>
            <a:endParaRPr lang="ru-UA"/>
          </a:p>
        </p:txBody>
      </p:sp>
      <p:sp>
        <p:nvSpPr>
          <p:cNvPr id="5" name="Нижний колонтитул 4">
            <a:extLst>
              <a:ext uri="{FF2B5EF4-FFF2-40B4-BE49-F238E27FC236}">
                <a16:creationId xmlns:a16="http://schemas.microsoft.com/office/drawing/2014/main" id="{91C0D51A-8D74-471F-85AE-23539D03FDEF}"/>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9C08ABA1-29C7-4C79-81A8-0FEC3E552770}"/>
              </a:ext>
            </a:extLst>
          </p:cNvPr>
          <p:cNvSpPr>
            <a:spLocks noGrp="1"/>
          </p:cNvSpPr>
          <p:nvPr>
            <p:ph type="sldNum" sz="quarter" idx="12"/>
          </p:nvPr>
        </p:nvSpPr>
        <p:spPr/>
        <p:txBody>
          <a:bodyPr/>
          <a:lstStyle/>
          <a:p>
            <a:fld id="{BB578CE1-53B1-490A-9A6D-07EA07F2EBBB}" type="slidenum">
              <a:rPr lang="ru-UA" smtClean="0"/>
              <a:t>‹#›</a:t>
            </a:fld>
            <a:endParaRPr lang="ru-UA"/>
          </a:p>
        </p:txBody>
      </p:sp>
    </p:spTree>
    <p:extLst>
      <p:ext uri="{BB962C8B-B14F-4D97-AF65-F5344CB8AC3E}">
        <p14:creationId xmlns:p14="http://schemas.microsoft.com/office/powerpoint/2010/main" val="3991778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83DAF74A-6D50-4BED-A2E2-EF5D94DF43FE}"/>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ru-UA"/>
          </a:p>
        </p:txBody>
      </p:sp>
      <p:sp>
        <p:nvSpPr>
          <p:cNvPr id="3" name="Вертикальный текст 2">
            <a:extLst>
              <a:ext uri="{FF2B5EF4-FFF2-40B4-BE49-F238E27FC236}">
                <a16:creationId xmlns:a16="http://schemas.microsoft.com/office/drawing/2014/main" id="{786A3D81-439C-40CF-88CF-8C3E6E03C049}"/>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12794AB2-2CC0-4509-BD6E-C5E005D64242}"/>
              </a:ext>
            </a:extLst>
          </p:cNvPr>
          <p:cNvSpPr>
            <a:spLocks noGrp="1"/>
          </p:cNvSpPr>
          <p:nvPr>
            <p:ph type="dt" sz="half" idx="10"/>
          </p:nvPr>
        </p:nvSpPr>
        <p:spPr/>
        <p:txBody>
          <a:bodyPr/>
          <a:lstStyle/>
          <a:p>
            <a:fld id="{6FD017D3-7C77-43E1-A02C-16FB19E364BB}" type="datetimeFigureOut">
              <a:rPr lang="ru-UA" smtClean="0"/>
              <a:t>27.10.2021</a:t>
            </a:fld>
            <a:endParaRPr lang="ru-UA"/>
          </a:p>
        </p:txBody>
      </p:sp>
      <p:sp>
        <p:nvSpPr>
          <p:cNvPr id="5" name="Нижний колонтитул 4">
            <a:extLst>
              <a:ext uri="{FF2B5EF4-FFF2-40B4-BE49-F238E27FC236}">
                <a16:creationId xmlns:a16="http://schemas.microsoft.com/office/drawing/2014/main" id="{5732291F-C638-48A8-B91B-73661B909564}"/>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C5C06300-1A64-4E6D-AD3B-466C6D3665F5}"/>
              </a:ext>
            </a:extLst>
          </p:cNvPr>
          <p:cNvSpPr>
            <a:spLocks noGrp="1"/>
          </p:cNvSpPr>
          <p:nvPr>
            <p:ph type="sldNum" sz="quarter" idx="12"/>
          </p:nvPr>
        </p:nvSpPr>
        <p:spPr/>
        <p:txBody>
          <a:bodyPr/>
          <a:lstStyle/>
          <a:p>
            <a:fld id="{BB578CE1-53B1-490A-9A6D-07EA07F2EBBB}" type="slidenum">
              <a:rPr lang="ru-UA" smtClean="0"/>
              <a:t>‹#›</a:t>
            </a:fld>
            <a:endParaRPr lang="ru-UA"/>
          </a:p>
        </p:txBody>
      </p:sp>
    </p:spTree>
    <p:extLst>
      <p:ext uri="{BB962C8B-B14F-4D97-AF65-F5344CB8AC3E}">
        <p14:creationId xmlns:p14="http://schemas.microsoft.com/office/powerpoint/2010/main" val="3713893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02609A2-F6E8-4133-8B22-4FCD68EAF1D5}"/>
              </a:ext>
            </a:extLst>
          </p:cNvPr>
          <p:cNvSpPr>
            <a:spLocks noGrp="1"/>
          </p:cNvSpPr>
          <p:nvPr>
            <p:ph type="title"/>
          </p:nvPr>
        </p:nvSpPr>
        <p:spPr/>
        <p:txBody>
          <a:bodyPr/>
          <a:lstStyle/>
          <a:p>
            <a:r>
              <a:rPr lang="ru-RU"/>
              <a:t>Образец заголовка</a:t>
            </a:r>
            <a:endParaRPr lang="ru-UA"/>
          </a:p>
        </p:txBody>
      </p:sp>
      <p:sp>
        <p:nvSpPr>
          <p:cNvPr id="3" name="Объект 2">
            <a:extLst>
              <a:ext uri="{FF2B5EF4-FFF2-40B4-BE49-F238E27FC236}">
                <a16:creationId xmlns:a16="http://schemas.microsoft.com/office/drawing/2014/main" id="{E8D4E662-13C3-448A-8A19-79D0F8AE31C7}"/>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5D1B8BBA-36B4-453F-B02F-7786D72DAF03}"/>
              </a:ext>
            </a:extLst>
          </p:cNvPr>
          <p:cNvSpPr>
            <a:spLocks noGrp="1"/>
          </p:cNvSpPr>
          <p:nvPr>
            <p:ph type="dt" sz="half" idx="10"/>
          </p:nvPr>
        </p:nvSpPr>
        <p:spPr/>
        <p:txBody>
          <a:bodyPr/>
          <a:lstStyle/>
          <a:p>
            <a:fld id="{6FD017D3-7C77-43E1-A02C-16FB19E364BB}" type="datetimeFigureOut">
              <a:rPr lang="ru-UA" smtClean="0"/>
              <a:t>27.10.2021</a:t>
            </a:fld>
            <a:endParaRPr lang="ru-UA"/>
          </a:p>
        </p:txBody>
      </p:sp>
      <p:sp>
        <p:nvSpPr>
          <p:cNvPr id="5" name="Нижний колонтитул 4">
            <a:extLst>
              <a:ext uri="{FF2B5EF4-FFF2-40B4-BE49-F238E27FC236}">
                <a16:creationId xmlns:a16="http://schemas.microsoft.com/office/drawing/2014/main" id="{61870C87-FFAF-412D-B262-CA4C88B5BD09}"/>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D7AE94C3-BBB7-4A1B-861E-2938181ECB51}"/>
              </a:ext>
            </a:extLst>
          </p:cNvPr>
          <p:cNvSpPr>
            <a:spLocks noGrp="1"/>
          </p:cNvSpPr>
          <p:nvPr>
            <p:ph type="sldNum" sz="quarter" idx="12"/>
          </p:nvPr>
        </p:nvSpPr>
        <p:spPr/>
        <p:txBody>
          <a:bodyPr/>
          <a:lstStyle/>
          <a:p>
            <a:fld id="{BB578CE1-53B1-490A-9A6D-07EA07F2EBBB}" type="slidenum">
              <a:rPr lang="ru-UA" smtClean="0"/>
              <a:t>‹#›</a:t>
            </a:fld>
            <a:endParaRPr lang="ru-UA"/>
          </a:p>
        </p:txBody>
      </p:sp>
    </p:spTree>
    <p:extLst>
      <p:ext uri="{BB962C8B-B14F-4D97-AF65-F5344CB8AC3E}">
        <p14:creationId xmlns:p14="http://schemas.microsoft.com/office/powerpoint/2010/main" val="427601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4F9066-07D7-43DF-B7F1-89A1B310E63A}"/>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ru-UA"/>
          </a:p>
        </p:txBody>
      </p:sp>
      <p:sp>
        <p:nvSpPr>
          <p:cNvPr id="3" name="Текст 2">
            <a:extLst>
              <a:ext uri="{FF2B5EF4-FFF2-40B4-BE49-F238E27FC236}">
                <a16:creationId xmlns:a16="http://schemas.microsoft.com/office/drawing/2014/main" id="{E28B109C-F9FB-480D-BC3B-FAA97DBF7D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B2AF30B7-0E78-4D2D-9FDA-CAD4A7709FA2}"/>
              </a:ext>
            </a:extLst>
          </p:cNvPr>
          <p:cNvSpPr>
            <a:spLocks noGrp="1"/>
          </p:cNvSpPr>
          <p:nvPr>
            <p:ph type="dt" sz="half" idx="10"/>
          </p:nvPr>
        </p:nvSpPr>
        <p:spPr/>
        <p:txBody>
          <a:bodyPr/>
          <a:lstStyle/>
          <a:p>
            <a:fld id="{6FD017D3-7C77-43E1-A02C-16FB19E364BB}" type="datetimeFigureOut">
              <a:rPr lang="ru-UA" smtClean="0"/>
              <a:t>27.10.2021</a:t>
            </a:fld>
            <a:endParaRPr lang="ru-UA"/>
          </a:p>
        </p:txBody>
      </p:sp>
      <p:sp>
        <p:nvSpPr>
          <p:cNvPr id="5" name="Нижний колонтитул 4">
            <a:extLst>
              <a:ext uri="{FF2B5EF4-FFF2-40B4-BE49-F238E27FC236}">
                <a16:creationId xmlns:a16="http://schemas.microsoft.com/office/drawing/2014/main" id="{EC3D9EAA-4864-4B21-8592-6D2DC204B2A2}"/>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8982A7E9-E7C4-4334-9D11-4A16A3964B00}"/>
              </a:ext>
            </a:extLst>
          </p:cNvPr>
          <p:cNvSpPr>
            <a:spLocks noGrp="1"/>
          </p:cNvSpPr>
          <p:nvPr>
            <p:ph type="sldNum" sz="quarter" idx="12"/>
          </p:nvPr>
        </p:nvSpPr>
        <p:spPr/>
        <p:txBody>
          <a:bodyPr/>
          <a:lstStyle/>
          <a:p>
            <a:fld id="{BB578CE1-53B1-490A-9A6D-07EA07F2EBBB}" type="slidenum">
              <a:rPr lang="ru-UA" smtClean="0"/>
              <a:t>‹#›</a:t>
            </a:fld>
            <a:endParaRPr lang="ru-UA"/>
          </a:p>
        </p:txBody>
      </p:sp>
    </p:spTree>
    <p:extLst>
      <p:ext uri="{BB962C8B-B14F-4D97-AF65-F5344CB8AC3E}">
        <p14:creationId xmlns:p14="http://schemas.microsoft.com/office/powerpoint/2010/main" val="930116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C28D8EE-31EB-4076-BD48-1FF999D46414}"/>
              </a:ext>
            </a:extLst>
          </p:cNvPr>
          <p:cNvSpPr>
            <a:spLocks noGrp="1"/>
          </p:cNvSpPr>
          <p:nvPr>
            <p:ph type="title"/>
          </p:nvPr>
        </p:nvSpPr>
        <p:spPr/>
        <p:txBody>
          <a:bodyPr/>
          <a:lstStyle/>
          <a:p>
            <a:r>
              <a:rPr lang="ru-RU"/>
              <a:t>Образец заголовка</a:t>
            </a:r>
            <a:endParaRPr lang="ru-UA"/>
          </a:p>
        </p:txBody>
      </p:sp>
      <p:sp>
        <p:nvSpPr>
          <p:cNvPr id="3" name="Объект 2">
            <a:extLst>
              <a:ext uri="{FF2B5EF4-FFF2-40B4-BE49-F238E27FC236}">
                <a16:creationId xmlns:a16="http://schemas.microsoft.com/office/drawing/2014/main" id="{240CF0DA-3A85-446C-AF44-794CA811E8E7}"/>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Объект 3">
            <a:extLst>
              <a:ext uri="{FF2B5EF4-FFF2-40B4-BE49-F238E27FC236}">
                <a16:creationId xmlns:a16="http://schemas.microsoft.com/office/drawing/2014/main" id="{F33798F5-0810-4F64-B7A1-721B1AEF626E}"/>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5" name="Дата 4">
            <a:extLst>
              <a:ext uri="{FF2B5EF4-FFF2-40B4-BE49-F238E27FC236}">
                <a16:creationId xmlns:a16="http://schemas.microsoft.com/office/drawing/2014/main" id="{C37ED8F5-51A8-46E8-B679-B0C76C77FE8D}"/>
              </a:ext>
            </a:extLst>
          </p:cNvPr>
          <p:cNvSpPr>
            <a:spLocks noGrp="1"/>
          </p:cNvSpPr>
          <p:nvPr>
            <p:ph type="dt" sz="half" idx="10"/>
          </p:nvPr>
        </p:nvSpPr>
        <p:spPr/>
        <p:txBody>
          <a:bodyPr/>
          <a:lstStyle/>
          <a:p>
            <a:fld id="{6FD017D3-7C77-43E1-A02C-16FB19E364BB}" type="datetimeFigureOut">
              <a:rPr lang="ru-UA" smtClean="0"/>
              <a:t>27.10.2021</a:t>
            </a:fld>
            <a:endParaRPr lang="ru-UA"/>
          </a:p>
        </p:txBody>
      </p:sp>
      <p:sp>
        <p:nvSpPr>
          <p:cNvPr id="6" name="Нижний колонтитул 5">
            <a:extLst>
              <a:ext uri="{FF2B5EF4-FFF2-40B4-BE49-F238E27FC236}">
                <a16:creationId xmlns:a16="http://schemas.microsoft.com/office/drawing/2014/main" id="{1C4F6B57-25DE-4827-9325-7F175D986EA0}"/>
              </a:ext>
            </a:extLst>
          </p:cNvPr>
          <p:cNvSpPr>
            <a:spLocks noGrp="1"/>
          </p:cNvSpPr>
          <p:nvPr>
            <p:ph type="ftr" sz="quarter" idx="11"/>
          </p:nvPr>
        </p:nvSpPr>
        <p:spPr/>
        <p:txBody>
          <a:bodyPr/>
          <a:lstStyle/>
          <a:p>
            <a:endParaRPr lang="ru-UA"/>
          </a:p>
        </p:txBody>
      </p:sp>
      <p:sp>
        <p:nvSpPr>
          <p:cNvPr id="7" name="Номер слайда 6">
            <a:extLst>
              <a:ext uri="{FF2B5EF4-FFF2-40B4-BE49-F238E27FC236}">
                <a16:creationId xmlns:a16="http://schemas.microsoft.com/office/drawing/2014/main" id="{1D53CCC1-AB41-4BA6-8AFF-FED8099C09E0}"/>
              </a:ext>
            </a:extLst>
          </p:cNvPr>
          <p:cNvSpPr>
            <a:spLocks noGrp="1"/>
          </p:cNvSpPr>
          <p:nvPr>
            <p:ph type="sldNum" sz="quarter" idx="12"/>
          </p:nvPr>
        </p:nvSpPr>
        <p:spPr/>
        <p:txBody>
          <a:bodyPr/>
          <a:lstStyle/>
          <a:p>
            <a:fld id="{BB578CE1-53B1-490A-9A6D-07EA07F2EBBB}" type="slidenum">
              <a:rPr lang="ru-UA" smtClean="0"/>
              <a:t>‹#›</a:t>
            </a:fld>
            <a:endParaRPr lang="ru-UA"/>
          </a:p>
        </p:txBody>
      </p:sp>
    </p:spTree>
    <p:extLst>
      <p:ext uri="{BB962C8B-B14F-4D97-AF65-F5344CB8AC3E}">
        <p14:creationId xmlns:p14="http://schemas.microsoft.com/office/powerpoint/2010/main" val="78703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C9AA7E-E883-4396-9C74-51944A1A18AC}"/>
              </a:ext>
            </a:extLst>
          </p:cNvPr>
          <p:cNvSpPr>
            <a:spLocks noGrp="1"/>
          </p:cNvSpPr>
          <p:nvPr>
            <p:ph type="title"/>
          </p:nvPr>
        </p:nvSpPr>
        <p:spPr>
          <a:xfrm>
            <a:off x="839788" y="365125"/>
            <a:ext cx="10515600" cy="1325563"/>
          </a:xfrm>
        </p:spPr>
        <p:txBody>
          <a:bodyPr/>
          <a:lstStyle/>
          <a:p>
            <a:r>
              <a:rPr lang="ru-RU"/>
              <a:t>Образец заголовка</a:t>
            </a:r>
            <a:endParaRPr lang="ru-UA"/>
          </a:p>
        </p:txBody>
      </p:sp>
      <p:sp>
        <p:nvSpPr>
          <p:cNvPr id="3" name="Текст 2">
            <a:extLst>
              <a:ext uri="{FF2B5EF4-FFF2-40B4-BE49-F238E27FC236}">
                <a16:creationId xmlns:a16="http://schemas.microsoft.com/office/drawing/2014/main" id="{14134A0A-DFC0-4F40-B146-18806C707A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BBBE1333-26F0-48BF-A95C-F07A98251FD2}"/>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5" name="Текст 4">
            <a:extLst>
              <a:ext uri="{FF2B5EF4-FFF2-40B4-BE49-F238E27FC236}">
                <a16:creationId xmlns:a16="http://schemas.microsoft.com/office/drawing/2014/main" id="{D2DE03C3-FF54-4D4E-8055-0B2FC683E9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2805DB37-980A-481E-BAC2-AF1D3A6054C3}"/>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7" name="Дата 6">
            <a:extLst>
              <a:ext uri="{FF2B5EF4-FFF2-40B4-BE49-F238E27FC236}">
                <a16:creationId xmlns:a16="http://schemas.microsoft.com/office/drawing/2014/main" id="{D47FABEB-8BE1-407B-A7A3-3B2548652654}"/>
              </a:ext>
            </a:extLst>
          </p:cNvPr>
          <p:cNvSpPr>
            <a:spLocks noGrp="1"/>
          </p:cNvSpPr>
          <p:nvPr>
            <p:ph type="dt" sz="half" idx="10"/>
          </p:nvPr>
        </p:nvSpPr>
        <p:spPr/>
        <p:txBody>
          <a:bodyPr/>
          <a:lstStyle/>
          <a:p>
            <a:fld id="{6FD017D3-7C77-43E1-A02C-16FB19E364BB}" type="datetimeFigureOut">
              <a:rPr lang="ru-UA" smtClean="0"/>
              <a:t>27.10.2021</a:t>
            </a:fld>
            <a:endParaRPr lang="ru-UA"/>
          </a:p>
        </p:txBody>
      </p:sp>
      <p:sp>
        <p:nvSpPr>
          <p:cNvPr id="8" name="Нижний колонтитул 7">
            <a:extLst>
              <a:ext uri="{FF2B5EF4-FFF2-40B4-BE49-F238E27FC236}">
                <a16:creationId xmlns:a16="http://schemas.microsoft.com/office/drawing/2014/main" id="{1F45545D-CBED-4E99-A4E0-84D79872EBD8}"/>
              </a:ext>
            </a:extLst>
          </p:cNvPr>
          <p:cNvSpPr>
            <a:spLocks noGrp="1"/>
          </p:cNvSpPr>
          <p:nvPr>
            <p:ph type="ftr" sz="quarter" idx="11"/>
          </p:nvPr>
        </p:nvSpPr>
        <p:spPr/>
        <p:txBody>
          <a:bodyPr/>
          <a:lstStyle/>
          <a:p>
            <a:endParaRPr lang="ru-UA"/>
          </a:p>
        </p:txBody>
      </p:sp>
      <p:sp>
        <p:nvSpPr>
          <p:cNvPr id="9" name="Номер слайда 8">
            <a:extLst>
              <a:ext uri="{FF2B5EF4-FFF2-40B4-BE49-F238E27FC236}">
                <a16:creationId xmlns:a16="http://schemas.microsoft.com/office/drawing/2014/main" id="{CD1389C7-B0AE-44BF-9ED0-8CDCE5F68558}"/>
              </a:ext>
            </a:extLst>
          </p:cNvPr>
          <p:cNvSpPr>
            <a:spLocks noGrp="1"/>
          </p:cNvSpPr>
          <p:nvPr>
            <p:ph type="sldNum" sz="quarter" idx="12"/>
          </p:nvPr>
        </p:nvSpPr>
        <p:spPr/>
        <p:txBody>
          <a:bodyPr/>
          <a:lstStyle/>
          <a:p>
            <a:fld id="{BB578CE1-53B1-490A-9A6D-07EA07F2EBBB}" type="slidenum">
              <a:rPr lang="ru-UA" smtClean="0"/>
              <a:t>‹#›</a:t>
            </a:fld>
            <a:endParaRPr lang="ru-UA"/>
          </a:p>
        </p:txBody>
      </p:sp>
    </p:spTree>
    <p:extLst>
      <p:ext uri="{BB962C8B-B14F-4D97-AF65-F5344CB8AC3E}">
        <p14:creationId xmlns:p14="http://schemas.microsoft.com/office/powerpoint/2010/main" val="2757402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F957263-00D3-45FD-A02B-C7407D58B328}"/>
              </a:ext>
            </a:extLst>
          </p:cNvPr>
          <p:cNvSpPr>
            <a:spLocks noGrp="1"/>
          </p:cNvSpPr>
          <p:nvPr>
            <p:ph type="title"/>
          </p:nvPr>
        </p:nvSpPr>
        <p:spPr/>
        <p:txBody>
          <a:bodyPr/>
          <a:lstStyle/>
          <a:p>
            <a:r>
              <a:rPr lang="ru-RU"/>
              <a:t>Образец заголовка</a:t>
            </a:r>
            <a:endParaRPr lang="ru-UA"/>
          </a:p>
        </p:txBody>
      </p:sp>
      <p:sp>
        <p:nvSpPr>
          <p:cNvPr id="3" name="Дата 2">
            <a:extLst>
              <a:ext uri="{FF2B5EF4-FFF2-40B4-BE49-F238E27FC236}">
                <a16:creationId xmlns:a16="http://schemas.microsoft.com/office/drawing/2014/main" id="{7222C6B5-6395-4180-957F-81C4A1A95A9D}"/>
              </a:ext>
            </a:extLst>
          </p:cNvPr>
          <p:cNvSpPr>
            <a:spLocks noGrp="1"/>
          </p:cNvSpPr>
          <p:nvPr>
            <p:ph type="dt" sz="half" idx="10"/>
          </p:nvPr>
        </p:nvSpPr>
        <p:spPr/>
        <p:txBody>
          <a:bodyPr/>
          <a:lstStyle/>
          <a:p>
            <a:fld id="{6FD017D3-7C77-43E1-A02C-16FB19E364BB}" type="datetimeFigureOut">
              <a:rPr lang="ru-UA" smtClean="0"/>
              <a:t>27.10.2021</a:t>
            </a:fld>
            <a:endParaRPr lang="ru-UA"/>
          </a:p>
        </p:txBody>
      </p:sp>
      <p:sp>
        <p:nvSpPr>
          <p:cNvPr id="4" name="Нижний колонтитул 3">
            <a:extLst>
              <a:ext uri="{FF2B5EF4-FFF2-40B4-BE49-F238E27FC236}">
                <a16:creationId xmlns:a16="http://schemas.microsoft.com/office/drawing/2014/main" id="{D41E11C4-37BC-43DF-88DC-9A9B9DB27D13}"/>
              </a:ext>
            </a:extLst>
          </p:cNvPr>
          <p:cNvSpPr>
            <a:spLocks noGrp="1"/>
          </p:cNvSpPr>
          <p:nvPr>
            <p:ph type="ftr" sz="quarter" idx="11"/>
          </p:nvPr>
        </p:nvSpPr>
        <p:spPr/>
        <p:txBody>
          <a:bodyPr/>
          <a:lstStyle/>
          <a:p>
            <a:endParaRPr lang="ru-UA"/>
          </a:p>
        </p:txBody>
      </p:sp>
      <p:sp>
        <p:nvSpPr>
          <p:cNvPr id="5" name="Номер слайда 4">
            <a:extLst>
              <a:ext uri="{FF2B5EF4-FFF2-40B4-BE49-F238E27FC236}">
                <a16:creationId xmlns:a16="http://schemas.microsoft.com/office/drawing/2014/main" id="{BB3D541B-88ED-46BB-9EC2-A741BEEB6208}"/>
              </a:ext>
            </a:extLst>
          </p:cNvPr>
          <p:cNvSpPr>
            <a:spLocks noGrp="1"/>
          </p:cNvSpPr>
          <p:nvPr>
            <p:ph type="sldNum" sz="quarter" idx="12"/>
          </p:nvPr>
        </p:nvSpPr>
        <p:spPr/>
        <p:txBody>
          <a:bodyPr/>
          <a:lstStyle/>
          <a:p>
            <a:fld id="{BB578CE1-53B1-490A-9A6D-07EA07F2EBBB}" type="slidenum">
              <a:rPr lang="ru-UA" smtClean="0"/>
              <a:t>‹#›</a:t>
            </a:fld>
            <a:endParaRPr lang="ru-UA"/>
          </a:p>
        </p:txBody>
      </p:sp>
    </p:spTree>
    <p:extLst>
      <p:ext uri="{BB962C8B-B14F-4D97-AF65-F5344CB8AC3E}">
        <p14:creationId xmlns:p14="http://schemas.microsoft.com/office/powerpoint/2010/main" val="3215389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56AB455C-1297-432A-9A01-DF03211C6510}"/>
              </a:ext>
            </a:extLst>
          </p:cNvPr>
          <p:cNvSpPr>
            <a:spLocks noGrp="1"/>
          </p:cNvSpPr>
          <p:nvPr>
            <p:ph type="dt" sz="half" idx="10"/>
          </p:nvPr>
        </p:nvSpPr>
        <p:spPr/>
        <p:txBody>
          <a:bodyPr/>
          <a:lstStyle/>
          <a:p>
            <a:fld id="{6FD017D3-7C77-43E1-A02C-16FB19E364BB}" type="datetimeFigureOut">
              <a:rPr lang="ru-UA" smtClean="0"/>
              <a:t>27.10.2021</a:t>
            </a:fld>
            <a:endParaRPr lang="ru-UA"/>
          </a:p>
        </p:txBody>
      </p:sp>
      <p:sp>
        <p:nvSpPr>
          <p:cNvPr id="3" name="Нижний колонтитул 2">
            <a:extLst>
              <a:ext uri="{FF2B5EF4-FFF2-40B4-BE49-F238E27FC236}">
                <a16:creationId xmlns:a16="http://schemas.microsoft.com/office/drawing/2014/main" id="{4A882C49-0A73-4282-9482-6E0251E97CD5}"/>
              </a:ext>
            </a:extLst>
          </p:cNvPr>
          <p:cNvSpPr>
            <a:spLocks noGrp="1"/>
          </p:cNvSpPr>
          <p:nvPr>
            <p:ph type="ftr" sz="quarter" idx="11"/>
          </p:nvPr>
        </p:nvSpPr>
        <p:spPr/>
        <p:txBody>
          <a:bodyPr/>
          <a:lstStyle/>
          <a:p>
            <a:endParaRPr lang="ru-UA"/>
          </a:p>
        </p:txBody>
      </p:sp>
      <p:sp>
        <p:nvSpPr>
          <p:cNvPr id="4" name="Номер слайда 3">
            <a:extLst>
              <a:ext uri="{FF2B5EF4-FFF2-40B4-BE49-F238E27FC236}">
                <a16:creationId xmlns:a16="http://schemas.microsoft.com/office/drawing/2014/main" id="{04E34227-1BB3-407A-A0F7-86B4C5D47162}"/>
              </a:ext>
            </a:extLst>
          </p:cNvPr>
          <p:cNvSpPr>
            <a:spLocks noGrp="1"/>
          </p:cNvSpPr>
          <p:nvPr>
            <p:ph type="sldNum" sz="quarter" idx="12"/>
          </p:nvPr>
        </p:nvSpPr>
        <p:spPr/>
        <p:txBody>
          <a:bodyPr/>
          <a:lstStyle/>
          <a:p>
            <a:fld id="{BB578CE1-53B1-490A-9A6D-07EA07F2EBBB}" type="slidenum">
              <a:rPr lang="ru-UA" smtClean="0"/>
              <a:t>‹#›</a:t>
            </a:fld>
            <a:endParaRPr lang="ru-UA"/>
          </a:p>
        </p:txBody>
      </p:sp>
    </p:spTree>
    <p:extLst>
      <p:ext uri="{BB962C8B-B14F-4D97-AF65-F5344CB8AC3E}">
        <p14:creationId xmlns:p14="http://schemas.microsoft.com/office/powerpoint/2010/main" val="802238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FFAB9D-B006-44E7-AD1F-B125F29B1A5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UA"/>
          </a:p>
        </p:txBody>
      </p:sp>
      <p:sp>
        <p:nvSpPr>
          <p:cNvPr id="3" name="Объект 2">
            <a:extLst>
              <a:ext uri="{FF2B5EF4-FFF2-40B4-BE49-F238E27FC236}">
                <a16:creationId xmlns:a16="http://schemas.microsoft.com/office/drawing/2014/main" id="{44C818D7-10AA-47DA-B7D6-9DBD5D3264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Текст 3">
            <a:extLst>
              <a:ext uri="{FF2B5EF4-FFF2-40B4-BE49-F238E27FC236}">
                <a16:creationId xmlns:a16="http://schemas.microsoft.com/office/drawing/2014/main" id="{16B252BD-0FFE-4366-B4A4-76B00052C6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E8BDCEE0-4924-4B80-AC72-DF3B576A7ADE}"/>
              </a:ext>
            </a:extLst>
          </p:cNvPr>
          <p:cNvSpPr>
            <a:spLocks noGrp="1"/>
          </p:cNvSpPr>
          <p:nvPr>
            <p:ph type="dt" sz="half" idx="10"/>
          </p:nvPr>
        </p:nvSpPr>
        <p:spPr/>
        <p:txBody>
          <a:bodyPr/>
          <a:lstStyle/>
          <a:p>
            <a:fld id="{6FD017D3-7C77-43E1-A02C-16FB19E364BB}" type="datetimeFigureOut">
              <a:rPr lang="ru-UA" smtClean="0"/>
              <a:t>27.10.2021</a:t>
            </a:fld>
            <a:endParaRPr lang="ru-UA"/>
          </a:p>
        </p:txBody>
      </p:sp>
      <p:sp>
        <p:nvSpPr>
          <p:cNvPr id="6" name="Нижний колонтитул 5">
            <a:extLst>
              <a:ext uri="{FF2B5EF4-FFF2-40B4-BE49-F238E27FC236}">
                <a16:creationId xmlns:a16="http://schemas.microsoft.com/office/drawing/2014/main" id="{5DFE3136-3638-49E8-B1BB-1BFDC1865673}"/>
              </a:ext>
            </a:extLst>
          </p:cNvPr>
          <p:cNvSpPr>
            <a:spLocks noGrp="1"/>
          </p:cNvSpPr>
          <p:nvPr>
            <p:ph type="ftr" sz="quarter" idx="11"/>
          </p:nvPr>
        </p:nvSpPr>
        <p:spPr/>
        <p:txBody>
          <a:bodyPr/>
          <a:lstStyle/>
          <a:p>
            <a:endParaRPr lang="ru-UA"/>
          </a:p>
        </p:txBody>
      </p:sp>
      <p:sp>
        <p:nvSpPr>
          <p:cNvPr id="7" name="Номер слайда 6">
            <a:extLst>
              <a:ext uri="{FF2B5EF4-FFF2-40B4-BE49-F238E27FC236}">
                <a16:creationId xmlns:a16="http://schemas.microsoft.com/office/drawing/2014/main" id="{21D25EA2-F98F-4060-99B3-C0D19C949CAB}"/>
              </a:ext>
            </a:extLst>
          </p:cNvPr>
          <p:cNvSpPr>
            <a:spLocks noGrp="1"/>
          </p:cNvSpPr>
          <p:nvPr>
            <p:ph type="sldNum" sz="quarter" idx="12"/>
          </p:nvPr>
        </p:nvSpPr>
        <p:spPr/>
        <p:txBody>
          <a:bodyPr/>
          <a:lstStyle/>
          <a:p>
            <a:fld id="{BB578CE1-53B1-490A-9A6D-07EA07F2EBBB}" type="slidenum">
              <a:rPr lang="ru-UA" smtClean="0"/>
              <a:t>‹#›</a:t>
            </a:fld>
            <a:endParaRPr lang="ru-UA"/>
          </a:p>
        </p:txBody>
      </p:sp>
    </p:spTree>
    <p:extLst>
      <p:ext uri="{BB962C8B-B14F-4D97-AF65-F5344CB8AC3E}">
        <p14:creationId xmlns:p14="http://schemas.microsoft.com/office/powerpoint/2010/main" val="3116543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CF78331-D3B2-4DED-ACAC-77C55072E3F3}"/>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UA"/>
          </a:p>
        </p:txBody>
      </p:sp>
      <p:sp>
        <p:nvSpPr>
          <p:cNvPr id="3" name="Рисунок 2">
            <a:extLst>
              <a:ext uri="{FF2B5EF4-FFF2-40B4-BE49-F238E27FC236}">
                <a16:creationId xmlns:a16="http://schemas.microsoft.com/office/drawing/2014/main" id="{42E144B1-1D4F-4E05-96E6-A26A80091B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UA"/>
          </a:p>
        </p:txBody>
      </p:sp>
      <p:sp>
        <p:nvSpPr>
          <p:cNvPr id="4" name="Текст 3">
            <a:extLst>
              <a:ext uri="{FF2B5EF4-FFF2-40B4-BE49-F238E27FC236}">
                <a16:creationId xmlns:a16="http://schemas.microsoft.com/office/drawing/2014/main" id="{4D2A6A48-383A-4900-A6B7-D296949695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9E482755-8261-4242-AF01-CAD660978B8E}"/>
              </a:ext>
            </a:extLst>
          </p:cNvPr>
          <p:cNvSpPr>
            <a:spLocks noGrp="1"/>
          </p:cNvSpPr>
          <p:nvPr>
            <p:ph type="dt" sz="half" idx="10"/>
          </p:nvPr>
        </p:nvSpPr>
        <p:spPr/>
        <p:txBody>
          <a:bodyPr/>
          <a:lstStyle/>
          <a:p>
            <a:fld id="{6FD017D3-7C77-43E1-A02C-16FB19E364BB}" type="datetimeFigureOut">
              <a:rPr lang="ru-UA" smtClean="0"/>
              <a:t>27.10.2021</a:t>
            </a:fld>
            <a:endParaRPr lang="ru-UA"/>
          </a:p>
        </p:txBody>
      </p:sp>
      <p:sp>
        <p:nvSpPr>
          <p:cNvPr id="6" name="Нижний колонтитул 5">
            <a:extLst>
              <a:ext uri="{FF2B5EF4-FFF2-40B4-BE49-F238E27FC236}">
                <a16:creationId xmlns:a16="http://schemas.microsoft.com/office/drawing/2014/main" id="{43D18938-58D9-4C0F-99D9-0CFAE4F5DE12}"/>
              </a:ext>
            </a:extLst>
          </p:cNvPr>
          <p:cNvSpPr>
            <a:spLocks noGrp="1"/>
          </p:cNvSpPr>
          <p:nvPr>
            <p:ph type="ftr" sz="quarter" idx="11"/>
          </p:nvPr>
        </p:nvSpPr>
        <p:spPr/>
        <p:txBody>
          <a:bodyPr/>
          <a:lstStyle/>
          <a:p>
            <a:endParaRPr lang="ru-UA"/>
          </a:p>
        </p:txBody>
      </p:sp>
      <p:sp>
        <p:nvSpPr>
          <p:cNvPr id="7" name="Номер слайда 6">
            <a:extLst>
              <a:ext uri="{FF2B5EF4-FFF2-40B4-BE49-F238E27FC236}">
                <a16:creationId xmlns:a16="http://schemas.microsoft.com/office/drawing/2014/main" id="{1F221DAB-D7D1-4D63-BBAC-8D1CD318AC65}"/>
              </a:ext>
            </a:extLst>
          </p:cNvPr>
          <p:cNvSpPr>
            <a:spLocks noGrp="1"/>
          </p:cNvSpPr>
          <p:nvPr>
            <p:ph type="sldNum" sz="quarter" idx="12"/>
          </p:nvPr>
        </p:nvSpPr>
        <p:spPr/>
        <p:txBody>
          <a:bodyPr/>
          <a:lstStyle/>
          <a:p>
            <a:fld id="{BB578CE1-53B1-490A-9A6D-07EA07F2EBBB}" type="slidenum">
              <a:rPr lang="ru-UA" smtClean="0"/>
              <a:t>‹#›</a:t>
            </a:fld>
            <a:endParaRPr lang="ru-UA"/>
          </a:p>
        </p:txBody>
      </p:sp>
    </p:spTree>
    <p:extLst>
      <p:ext uri="{BB962C8B-B14F-4D97-AF65-F5344CB8AC3E}">
        <p14:creationId xmlns:p14="http://schemas.microsoft.com/office/powerpoint/2010/main" val="2195074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F245321-E9C0-45BF-85AE-1163F367CA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ru-UA"/>
          </a:p>
        </p:txBody>
      </p:sp>
      <p:sp>
        <p:nvSpPr>
          <p:cNvPr id="3" name="Текст 2">
            <a:extLst>
              <a:ext uri="{FF2B5EF4-FFF2-40B4-BE49-F238E27FC236}">
                <a16:creationId xmlns:a16="http://schemas.microsoft.com/office/drawing/2014/main" id="{1F1BFFB3-0401-489A-91CC-73CA91E0D9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38E4F9DB-4234-4C75-B355-167E7D7BF3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D017D3-7C77-43E1-A02C-16FB19E364BB}" type="datetimeFigureOut">
              <a:rPr lang="ru-UA" smtClean="0"/>
              <a:t>27.10.2021</a:t>
            </a:fld>
            <a:endParaRPr lang="ru-UA"/>
          </a:p>
        </p:txBody>
      </p:sp>
      <p:sp>
        <p:nvSpPr>
          <p:cNvPr id="5" name="Нижний колонтитул 4">
            <a:extLst>
              <a:ext uri="{FF2B5EF4-FFF2-40B4-BE49-F238E27FC236}">
                <a16:creationId xmlns:a16="http://schemas.microsoft.com/office/drawing/2014/main" id="{3D612E8D-C149-4C5B-989A-E49687B52B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UA"/>
          </a:p>
        </p:txBody>
      </p:sp>
      <p:sp>
        <p:nvSpPr>
          <p:cNvPr id="6" name="Номер слайда 5">
            <a:extLst>
              <a:ext uri="{FF2B5EF4-FFF2-40B4-BE49-F238E27FC236}">
                <a16:creationId xmlns:a16="http://schemas.microsoft.com/office/drawing/2014/main" id="{B664FE1B-5DB8-4913-ACE6-73EC5408D3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578CE1-53B1-490A-9A6D-07EA07F2EBBB}" type="slidenum">
              <a:rPr lang="ru-UA" smtClean="0"/>
              <a:t>‹#›</a:t>
            </a:fld>
            <a:endParaRPr lang="ru-UA"/>
          </a:p>
        </p:txBody>
      </p:sp>
    </p:spTree>
    <p:extLst>
      <p:ext uri="{BB962C8B-B14F-4D97-AF65-F5344CB8AC3E}">
        <p14:creationId xmlns:p14="http://schemas.microsoft.com/office/powerpoint/2010/main" val="889211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uk.wikipedia.org/wiki/%D0%9C%D0%BE%D1%82%D0%B5%D0%BB%D1%96" TargetMode="External"/><Relationship Id="rId2" Type="http://schemas.openxmlformats.org/officeDocument/2006/relationships/hyperlink" Target="https://uk.wikipedia.org/wiki/%D0%93%D0%BE%D1%82%D0%B5%D0%BB%D1%96" TargetMode="External"/><Relationship Id="rId1" Type="http://schemas.openxmlformats.org/officeDocument/2006/relationships/slideLayout" Target="../slideLayouts/slideLayout2.xml"/><Relationship Id="rId6" Type="http://schemas.openxmlformats.org/officeDocument/2006/relationships/hyperlink" Target="https://uk.wikipedia.org/wiki/%D0%9D%D0%B0%D0%BC%D0%B5%D1%82" TargetMode="External"/><Relationship Id="rId5" Type="http://schemas.openxmlformats.org/officeDocument/2006/relationships/hyperlink" Target="https://uk.wikipedia.org/wiki/%D0%9A%D0%B5%D0%BC%D0%BF%D1%96%D0%BD%D0%B3" TargetMode="External"/><Relationship Id="rId4" Type="http://schemas.openxmlformats.org/officeDocument/2006/relationships/hyperlink" Target="https://uk.wikipedia.org/wiki/%D0%9F%D0%B0%D0%BD%D1%81%D1%96%D0%BE%D0%BD%D0%B0%D1%82"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uk.wikipedia.org/w/index.php?title=%D0%9A%D0%BE%D1%80%D0%BF%D0%BE%D1%80%D0%B0%D1%82%D0%B8%D0%B2%D0%BD%D0%B8%D0%B9_%D1%82%D1%83%D1%80%D0%B8%D0%B7%D0%BC&amp;action=edit&amp;redlink=1" TargetMode="External"/><Relationship Id="rId2" Type="http://schemas.openxmlformats.org/officeDocument/2006/relationships/hyperlink" Target="https://uk.wikipedia.org/w/index.php?title=%D0%A1%D1%96%D0%BC%D0%B5%D0%B9%D0%BD%D0%B8%D0%B9_%D1%82%D1%83%D1%80%D0%B8%D0%B7%D0%BC&amp;action=edit&amp;redlink=1"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uk.wikipedia.org/wiki/%D0%93%D1%96%D1%80%D1%81%D1%8C%D0%BA%D0%B8%D0%B9_%D1%82%D1%83%D1%80%D0%B8%D0%B7%D0%BC" TargetMode="External"/><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hyperlink" Target="https://uk.wikipedia.org/wiki/%D0%A1%D1%96%D0%BB%D1%8C%D1%81%D1%8C%D0%BA%D0%B8%D0%B9_%D1%82%D1%83%D1%80%D0%B8%D0%B7%D0%BC" TargetMode="External"/><Relationship Id="rId4" Type="http://schemas.openxmlformats.org/officeDocument/2006/relationships/hyperlink" Target="https://uk.wikipedia.org/wiki/%D0%92%D0%BE%D0%B4%D0%BD%D0%B8%D0%B9_%D1%82%D1%83%D1%80%D0%B8%D0%B7%D0%BC"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uk.wikipedia.org/wiki/%D0%90%D0%B2%D1%82%D0%BE%D0%BC%D0%BE%D0%B1%D1%96%D0%BB%D1%8C%D0%BD%D0%B8%D0%B9_%D1%82%D1%83%D1%80%D0%B8%D0%B7%D0%BC" TargetMode="External"/><Relationship Id="rId3" Type="http://schemas.openxmlformats.org/officeDocument/2006/relationships/image" Target="../media/image3.jpeg"/><Relationship Id="rId7" Type="http://schemas.openxmlformats.org/officeDocument/2006/relationships/hyperlink" Target="https://uk.wikipedia.org/wiki/%D0%93%D1%96%D1%80%D1%81%D1%8C%D0%BA%D0%B8%D0%B9_%D1%82%D1%83%D1%80%D0%B8%D0%B7%D0%BC" TargetMode="External"/><Relationship Id="rId12" Type="http://schemas.openxmlformats.org/officeDocument/2006/relationships/hyperlink" Target="https://uk.wikipedia.org/wiki/%D0%A0%D0%B5%D0%BA%D1%80%D0%B5%D0%B0%D1%86%D1%96%D0%B9%D0%BD%D0%B8%D0%B9_%D1%82%D1%83%D1%80%D0%B8%D0%B7%D0%BC" TargetMode="Externa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s://uk.wikipedia.org/wiki/%D0%97%D0%B5%D0%BB%D0%B5%D0%BD%D0%B8%D0%B9_%D1%82%D1%83%D1%80%D0%B8%D0%B7%D0%BC" TargetMode="External"/><Relationship Id="rId11" Type="http://schemas.openxmlformats.org/officeDocument/2006/relationships/hyperlink" Target="https://uk.wikipedia.org/w/index.php?title=%D0%9B%D1%96%D1%81%D0%BE%D0%B2%D0%B8%D0%B9_%D1%82%D1%83%D1%80%D0%B8%D0%B7%D0%BC&amp;action=edit&amp;redlink=1" TargetMode="External"/><Relationship Id="rId5" Type="http://schemas.openxmlformats.org/officeDocument/2006/relationships/hyperlink" Target="https://uk.wikipedia.org/wiki/%D0%A0%D0%B5%D0%BB%D1%96%D0%B3%D1%96%D0%B9%D0%BD%D0%B8%D0%B9_%D1%82%D1%83%D1%80%D0%B8%D0%B7%D0%BC" TargetMode="External"/><Relationship Id="rId10" Type="http://schemas.openxmlformats.org/officeDocument/2006/relationships/hyperlink" Target="https://uk.wikipedia.org/w/index.php?title=%D0%A2%D1%83%D1%80%D0%B8%D0%B7%D0%BC_%D0%B4%D0%BB%D1%8F_%D0%BB%D1%8E%D0%B4%D0%B5%D0%B9_%D0%BF%D0%BE%D1%85%D0%B8%D0%BB%D0%BE%D0%B3%D0%BE_%D0%B2%D1%96%D0%BA%D1%83&amp;action=edit&amp;redlink=1" TargetMode="External"/><Relationship Id="rId4" Type="http://schemas.openxmlformats.org/officeDocument/2006/relationships/hyperlink" Target="https://uk.wikipedia.org/wiki/%D0%9E%D0%B7%D0%B4%D0%BE%D1%80%D0%BE%D0%B2%D1%87%D0%B8%D0%B9_%D1%82%D1%83%D1%80%D0%B8%D0%B7%D0%BC" TargetMode="External"/><Relationship Id="rId9" Type="http://schemas.openxmlformats.org/officeDocument/2006/relationships/hyperlink" Target="https://uk.wikipedia.org/wiki/%D0%A1%D0%B0%D0%BC%D0%BE%D0%B4%D1%96%D1%8F%D0%BB%D1%8C%D0%BD%D0%B8%D0%B9_%D1%82%D1%83%D1%80%D0%B8%D0%B7%D0%BC"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uk.wikipedia.org/wiki/%D0%92%D0%B8%D1%97%D0%B7%D0%BD%D0%B8%D0%B9_%D1%82%D1%83%D1%80%D0%B8%D0%B7%D0%BC" TargetMode="External"/><Relationship Id="rId2" Type="http://schemas.openxmlformats.org/officeDocument/2006/relationships/hyperlink" Target="https://uk.wikipedia.org/wiki/%D0%92%27%D1%97%D0%B7%D0%BD%D0%B8%D0%B9_%D1%82%D1%83%D1%80%D0%B8%D0%B7%D0%B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uk.wikipedia.org/wiki/%D0%90%D0%B2%D1%82%D0%BE%D1%82%D1%83%D1%80%D0%B8%D0%B7%D0%BC" TargetMode="Externa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hyperlink" Target="https://uk.wikipedia.org/wiki/%D0%92%D0%B5%D0%BB%D0%BE%D1%81%D0%B8%D0%BF%D0%B5%D0%B4%D0%BD%D0%B8%D0%B9_%D1%82%D1%83%D1%80%D0%B8%D0%B7%D0%BC" TargetMode="External"/><Relationship Id="rId4" Type="http://schemas.openxmlformats.org/officeDocument/2006/relationships/hyperlink" Target="https://uk.wikipedia.org/wiki/%D0%97%D0%B0%D0%BB%D1%96%D0%B7%D0%BD%D0%B8%D1%87%D0%BD%D0%B8%D0%B9_%D1%82%D1%83%D1%80%D0%B8%D0%B7%D0%B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00BB964-B107-4438-B073-5BF4F607F381}"/>
              </a:ext>
            </a:extLst>
          </p:cNvPr>
          <p:cNvSpPr>
            <a:spLocks noGrp="1"/>
          </p:cNvSpPr>
          <p:nvPr>
            <p:ph type="ctrTitle"/>
          </p:nvPr>
        </p:nvSpPr>
        <p:spPr>
          <a:solidFill>
            <a:srgbClr val="FFFF00"/>
          </a:solidFill>
        </p:spPr>
        <p:txBody>
          <a:bodyPr/>
          <a:lstStyle/>
          <a:p>
            <a:r>
              <a:rPr lang="uk-UA" dirty="0"/>
              <a:t>Лекція 3</a:t>
            </a:r>
            <a:endParaRPr lang="ru-UA" dirty="0"/>
          </a:p>
        </p:txBody>
      </p:sp>
      <p:sp>
        <p:nvSpPr>
          <p:cNvPr id="3" name="Подзаголовок 2">
            <a:extLst>
              <a:ext uri="{FF2B5EF4-FFF2-40B4-BE49-F238E27FC236}">
                <a16:creationId xmlns:a16="http://schemas.microsoft.com/office/drawing/2014/main" id="{4D56AE46-36F1-4B1F-A3AD-1DD7D8C4F3F3}"/>
              </a:ext>
            </a:extLst>
          </p:cNvPr>
          <p:cNvSpPr>
            <a:spLocks noGrp="1"/>
          </p:cNvSpPr>
          <p:nvPr>
            <p:ph type="subTitle" idx="1"/>
          </p:nvPr>
        </p:nvSpPr>
        <p:spPr>
          <a:solidFill>
            <a:schemeClr val="accent2">
              <a:lumMod val="60000"/>
              <a:lumOff val="40000"/>
            </a:schemeClr>
          </a:solidFill>
        </p:spPr>
        <p:txBody>
          <a:bodyPr/>
          <a:lstStyle/>
          <a:p>
            <a:endParaRPr lang="uk-UA" b="1" dirty="0"/>
          </a:p>
          <a:p>
            <a:r>
              <a:rPr lang="uk-UA" sz="4000" b="1" dirty="0"/>
              <a:t>КРЕАТИВНИЙ ПОТЕНЦІАЛ РІЗНОМАНІТНИХ ВИДІВ ТУРИЗМУ</a:t>
            </a:r>
            <a:endParaRPr lang="ru-UA" sz="4000" b="1" dirty="0"/>
          </a:p>
        </p:txBody>
      </p:sp>
    </p:spTree>
    <p:extLst>
      <p:ext uri="{BB962C8B-B14F-4D97-AF65-F5344CB8AC3E}">
        <p14:creationId xmlns:p14="http://schemas.microsoft.com/office/powerpoint/2010/main" val="32864607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E9DBCC0-6042-43BC-A463-AEAC596D0BB8}"/>
              </a:ext>
            </a:extLst>
          </p:cNvPr>
          <p:cNvSpPr>
            <a:spLocks noGrp="1"/>
          </p:cNvSpPr>
          <p:nvPr>
            <p:ph type="title"/>
          </p:nvPr>
        </p:nvSpPr>
        <p:spPr>
          <a:xfrm>
            <a:off x="562992" y="0"/>
            <a:ext cx="10515600" cy="1325563"/>
          </a:xfrm>
          <a:solidFill>
            <a:srgbClr val="FFFF00"/>
          </a:solidFill>
        </p:spPr>
        <p:txBody>
          <a:bodyPr/>
          <a:lstStyle/>
          <a:p>
            <a:r>
              <a:rPr lang="ru-RU" b="0" i="1" dirty="0">
                <a:solidFill>
                  <a:srgbClr val="202122"/>
                </a:solidFill>
                <a:effectLst/>
                <a:latin typeface="Arial Black" panose="020B0A04020102020204" pitchFamily="34" charset="0"/>
              </a:rPr>
              <a:t>6. </a:t>
            </a:r>
            <a:r>
              <a:rPr lang="ru-RU" b="0" i="1" dirty="0" err="1">
                <a:solidFill>
                  <a:srgbClr val="202122"/>
                </a:solidFill>
                <a:effectLst/>
                <a:latin typeface="Arial Black" panose="020B0A04020102020204" pitchFamily="34" charset="0"/>
              </a:rPr>
              <a:t>Засоби</a:t>
            </a:r>
            <a:r>
              <a:rPr lang="ru-RU" b="0" i="1" dirty="0">
                <a:solidFill>
                  <a:srgbClr val="202122"/>
                </a:solidFill>
                <a:effectLst/>
                <a:latin typeface="Arial Black" panose="020B0A04020102020204" pitchFamily="34" charset="0"/>
              </a:rPr>
              <a:t> </a:t>
            </a:r>
            <a:r>
              <a:rPr lang="ru-RU" b="0" i="1" dirty="0" err="1">
                <a:solidFill>
                  <a:srgbClr val="202122"/>
                </a:solidFill>
                <a:effectLst/>
                <a:latin typeface="Arial Black" panose="020B0A04020102020204" pitchFamily="34" charset="0"/>
              </a:rPr>
              <a:t>розміщення</a:t>
            </a:r>
            <a:endParaRPr lang="ru-UA" i="1" dirty="0">
              <a:latin typeface="Arial Black" panose="020B0A04020102020204" pitchFamily="34" charset="0"/>
            </a:endParaRPr>
          </a:p>
        </p:txBody>
      </p:sp>
      <p:sp>
        <p:nvSpPr>
          <p:cNvPr id="3" name="Объект 2">
            <a:extLst>
              <a:ext uri="{FF2B5EF4-FFF2-40B4-BE49-F238E27FC236}">
                <a16:creationId xmlns:a16="http://schemas.microsoft.com/office/drawing/2014/main" id="{A1F277AE-72E5-43B8-A64F-C6BE30BDF996}"/>
              </a:ext>
            </a:extLst>
          </p:cNvPr>
          <p:cNvSpPr>
            <a:spLocks noGrp="1"/>
          </p:cNvSpPr>
          <p:nvPr>
            <p:ph idx="1"/>
          </p:nvPr>
        </p:nvSpPr>
        <p:spPr>
          <a:xfrm>
            <a:off x="625136" y="1461641"/>
            <a:ext cx="10515600" cy="4351338"/>
          </a:xfrm>
          <a:solidFill>
            <a:schemeClr val="accent2">
              <a:lumMod val="40000"/>
              <a:lumOff val="60000"/>
            </a:schemeClr>
          </a:solidFill>
        </p:spPr>
        <p:txBody>
          <a:bodyPr/>
          <a:lstStyle/>
          <a:p>
            <a:pPr marL="0" indent="0">
              <a:buNone/>
            </a:pPr>
            <a:r>
              <a:rPr lang="ru-RU" sz="4000" b="0" i="0" dirty="0">
                <a:effectLst/>
                <a:latin typeface="Arial" panose="020B0604020202020204" pitchFamily="34" charset="0"/>
                <a:cs typeface="Arial" panose="020B0604020202020204" pitchFamily="34" charset="0"/>
              </a:rPr>
              <a:t>6.1.</a:t>
            </a:r>
            <a:r>
              <a:rPr lang="ru-RU" sz="4000" b="0" i="0" u="none" strike="noStrike" dirty="0">
                <a:effectLst/>
                <a:latin typeface="Arial" panose="020B0604020202020204" pitchFamily="34" charset="0"/>
                <a:cs typeface="Arial" panose="020B0604020202020204" pitchFamily="34" charset="0"/>
                <a:hlinkClick r:id="rId2" tooltip="Готелі">
                  <a:extLst>
                    <a:ext uri="{A12FA001-AC4F-418D-AE19-62706E023703}">
                      <ahyp:hlinkClr xmlns:ahyp="http://schemas.microsoft.com/office/drawing/2018/hyperlinkcolor" val="tx"/>
                    </a:ext>
                  </a:extLst>
                </a:hlinkClick>
              </a:rPr>
              <a:t>Готелі</a:t>
            </a:r>
            <a:br>
              <a:rPr lang="ru-RU" sz="4000" dirty="0">
                <a:latin typeface="Arial" panose="020B0604020202020204" pitchFamily="34" charset="0"/>
                <a:cs typeface="Arial" panose="020B0604020202020204" pitchFamily="34" charset="0"/>
              </a:rPr>
            </a:br>
            <a:r>
              <a:rPr lang="ru-RU" sz="4000" b="0" i="0" dirty="0">
                <a:effectLst/>
                <a:latin typeface="Arial" panose="020B0604020202020204" pitchFamily="34" charset="0"/>
                <a:cs typeface="Arial" panose="020B0604020202020204" pitchFamily="34" charset="0"/>
              </a:rPr>
              <a:t>6.2. </a:t>
            </a:r>
            <a:r>
              <a:rPr lang="ru-RU" sz="4000" b="0" i="0" u="sng" dirty="0" err="1">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Мотелі</a:t>
            </a:r>
            <a:br>
              <a:rPr lang="ru-RU" sz="4000" dirty="0">
                <a:latin typeface="Arial" panose="020B0604020202020204" pitchFamily="34" charset="0"/>
                <a:cs typeface="Arial" panose="020B0604020202020204" pitchFamily="34" charset="0"/>
              </a:rPr>
            </a:br>
            <a:r>
              <a:rPr lang="ru-RU" sz="4000" b="0" i="0" dirty="0">
                <a:effectLst/>
                <a:latin typeface="Arial" panose="020B0604020202020204" pitchFamily="34" charset="0"/>
                <a:cs typeface="Arial" panose="020B0604020202020204" pitchFamily="34" charset="0"/>
              </a:rPr>
              <a:t>6.3. </a:t>
            </a:r>
            <a:r>
              <a:rPr lang="ru-RU" sz="4000" b="0" i="0" u="none" strike="noStrike" dirty="0" err="1">
                <a:effectLst/>
                <a:latin typeface="Arial" panose="020B0604020202020204" pitchFamily="34" charset="0"/>
                <a:cs typeface="Arial" panose="020B0604020202020204" pitchFamily="34" charset="0"/>
                <a:hlinkClick r:id="rId4" tooltip="Пансіонат">
                  <a:extLst>
                    <a:ext uri="{A12FA001-AC4F-418D-AE19-62706E023703}">
                      <ahyp:hlinkClr xmlns:ahyp="http://schemas.microsoft.com/office/drawing/2018/hyperlinkcolor" val="tx"/>
                    </a:ext>
                  </a:extLst>
                </a:hlinkClick>
              </a:rPr>
              <a:t>Пансіонати</a:t>
            </a:r>
            <a:br>
              <a:rPr lang="ru-RU" sz="4000" dirty="0">
                <a:latin typeface="Arial" panose="020B0604020202020204" pitchFamily="34" charset="0"/>
                <a:cs typeface="Arial" panose="020B0604020202020204" pitchFamily="34" charset="0"/>
              </a:rPr>
            </a:br>
            <a:r>
              <a:rPr lang="ru-RU" sz="4000" b="0" i="0" dirty="0">
                <a:effectLst/>
                <a:latin typeface="Arial" panose="020B0604020202020204" pitchFamily="34" charset="0"/>
                <a:cs typeface="Arial" panose="020B0604020202020204" pitchFamily="34" charset="0"/>
              </a:rPr>
              <a:t>6.4. </a:t>
            </a:r>
            <a:r>
              <a:rPr lang="ru-RU" sz="4000" b="0" i="0" u="none" strike="noStrike" dirty="0" err="1">
                <a:effectLst/>
                <a:latin typeface="Arial" panose="020B0604020202020204" pitchFamily="34" charset="0"/>
                <a:cs typeface="Arial" panose="020B0604020202020204" pitchFamily="34" charset="0"/>
                <a:hlinkClick r:id="rId5" tooltip="Кемпінг">
                  <a:extLst>
                    <a:ext uri="{A12FA001-AC4F-418D-AE19-62706E023703}">
                      <ahyp:hlinkClr xmlns:ahyp="http://schemas.microsoft.com/office/drawing/2018/hyperlinkcolor" val="tx"/>
                    </a:ext>
                  </a:extLst>
                </a:hlinkClick>
              </a:rPr>
              <a:t>Кемпінги</a:t>
            </a:r>
            <a:br>
              <a:rPr lang="ru-RU" sz="4000" dirty="0">
                <a:latin typeface="Arial" panose="020B0604020202020204" pitchFamily="34" charset="0"/>
                <a:cs typeface="Arial" panose="020B0604020202020204" pitchFamily="34" charset="0"/>
              </a:rPr>
            </a:br>
            <a:r>
              <a:rPr lang="ru-RU" sz="4000" b="0" i="0" dirty="0">
                <a:effectLst/>
                <a:latin typeface="Arial" panose="020B0604020202020204" pitchFamily="34" charset="0"/>
                <a:cs typeface="Arial" panose="020B0604020202020204" pitchFamily="34" charset="0"/>
              </a:rPr>
              <a:t>6.5. </a:t>
            </a:r>
            <a:r>
              <a:rPr lang="ru-RU" sz="4000" b="0" i="0" dirty="0" err="1">
                <a:effectLst/>
                <a:latin typeface="Arial" panose="020B0604020202020204" pitchFamily="34" charset="0"/>
                <a:cs typeface="Arial" panose="020B0604020202020204" pitchFamily="34" charset="0"/>
              </a:rPr>
              <a:t>Апартаменти</a:t>
            </a:r>
            <a:endParaRPr lang="ru-RU" sz="4000" b="0" i="0" dirty="0">
              <a:effectLst/>
              <a:latin typeface="Arial" panose="020B0604020202020204" pitchFamily="34" charset="0"/>
              <a:cs typeface="Arial" panose="020B0604020202020204" pitchFamily="34" charset="0"/>
            </a:endParaRPr>
          </a:p>
          <a:p>
            <a:pPr marL="0" indent="0">
              <a:buNone/>
            </a:pPr>
            <a:r>
              <a:rPr lang="ru-RU" sz="4000" b="0" i="0" dirty="0">
                <a:effectLst/>
                <a:latin typeface="Arial" panose="020B0604020202020204" pitchFamily="34" charset="0"/>
                <a:cs typeface="Arial" panose="020B0604020202020204" pitchFamily="34" charset="0"/>
              </a:rPr>
              <a:t>6.6 </a:t>
            </a:r>
            <a:r>
              <a:rPr lang="ru-RU" sz="4000" b="0" i="0" u="none" strike="noStrike" dirty="0">
                <a:effectLst/>
                <a:latin typeface="Arial" panose="020B0604020202020204" pitchFamily="34" charset="0"/>
                <a:cs typeface="Arial" panose="020B0604020202020204" pitchFamily="34" charset="0"/>
                <a:hlinkClick r:id="rId6" tooltip="Намет">
                  <a:extLst>
                    <a:ext uri="{A12FA001-AC4F-418D-AE19-62706E023703}">
                      <ahyp:hlinkClr xmlns:ahyp="http://schemas.microsoft.com/office/drawing/2018/hyperlinkcolor" val="tx"/>
                    </a:ext>
                  </a:extLst>
                </a:hlinkClick>
              </a:rPr>
              <a:t>Намети</a:t>
            </a:r>
            <a:endParaRPr lang="ru-UA" sz="4000" dirty="0">
              <a:latin typeface="Arial" panose="020B0604020202020204" pitchFamily="34" charset="0"/>
              <a:cs typeface="Arial" panose="020B0604020202020204" pitchFamily="34" charset="0"/>
            </a:endParaRPr>
          </a:p>
          <a:p>
            <a:endParaRPr lang="ru-UA" dirty="0"/>
          </a:p>
        </p:txBody>
      </p:sp>
    </p:spTree>
    <p:extLst>
      <p:ext uri="{BB962C8B-B14F-4D97-AF65-F5344CB8AC3E}">
        <p14:creationId xmlns:p14="http://schemas.microsoft.com/office/powerpoint/2010/main" val="1404145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EEFDF42-2E30-43BA-98B7-988FB8AB8098}"/>
              </a:ext>
            </a:extLst>
          </p:cNvPr>
          <p:cNvSpPr>
            <a:spLocks noGrp="1"/>
          </p:cNvSpPr>
          <p:nvPr>
            <p:ph type="title"/>
          </p:nvPr>
        </p:nvSpPr>
        <p:spPr>
          <a:solidFill>
            <a:schemeClr val="accent4">
              <a:lumMod val="20000"/>
              <a:lumOff val="80000"/>
            </a:schemeClr>
          </a:solidFill>
        </p:spPr>
        <p:txBody>
          <a:bodyPr/>
          <a:lstStyle/>
          <a:p>
            <a:r>
              <a:rPr lang="ru-RU" b="0" i="0" dirty="0">
                <a:solidFill>
                  <a:srgbClr val="202122"/>
                </a:solidFill>
                <a:effectLst/>
                <a:latin typeface="Arial" panose="020B0604020202020204" pitchFamily="34" charset="0"/>
              </a:rPr>
              <a:t>7. </a:t>
            </a:r>
            <a:r>
              <a:rPr lang="ru-RU" b="0" i="0" dirty="0" err="1">
                <a:solidFill>
                  <a:srgbClr val="202122"/>
                </a:solidFill>
                <a:effectLst/>
                <a:latin typeface="Arial" panose="020B0604020202020204" pitchFamily="34" charset="0"/>
              </a:rPr>
              <a:t>Кількість</a:t>
            </a:r>
            <a:r>
              <a:rPr lang="ru-RU" b="0" i="0" dirty="0">
                <a:solidFill>
                  <a:srgbClr val="202122"/>
                </a:solidFill>
                <a:effectLst/>
                <a:latin typeface="Arial" panose="020B0604020202020204" pitchFamily="34" charset="0"/>
              </a:rPr>
              <a:t> </a:t>
            </a:r>
            <a:r>
              <a:rPr lang="ru-RU" b="0" i="0" dirty="0" err="1">
                <a:solidFill>
                  <a:srgbClr val="202122"/>
                </a:solidFill>
                <a:effectLst/>
                <a:latin typeface="Arial" panose="020B0604020202020204" pitchFamily="34" charset="0"/>
              </a:rPr>
              <a:t>учасників</a:t>
            </a:r>
            <a:endParaRPr lang="ru-UA" dirty="0"/>
          </a:p>
        </p:txBody>
      </p:sp>
      <p:sp>
        <p:nvSpPr>
          <p:cNvPr id="3" name="Объект 2">
            <a:extLst>
              <a:ext uri="{FF2B5EF4-FFF2-40B4-BE49-F238E27FC236}">
                <a16:creationId xmlns:a16="http://schemas.microsoft.com/office/drawing/2014/main" id="{437EE50D-EEA1-46EA-BCC0-5C0408182BD3}"/>
              </a:ext>
            </a:extLst>
          </p:cNvPr>
          <p:cNvSpPr>
            <a:spLocks noGrp="1"/>
          </p:cNvSpPr>
          <p:nvPr>
            <p:ph idx="1"/>
          </p:nvPr>
        </p:nvSpPr>
        <p:spPr>
          <a:solidFill>
            <a:srgbClr val="FFFF00"/>
          </a:solidFill>
        </p:spPr>
        <p:txBody>
          <a:bodyPr>
            <a:normAutofit/>
          </a:bodyPr>
          <a:lstStyle/>
          <a:p>
            <a:pPr marL="0" indent="0">
              <a:buNone/>
            </a:pPr>
            <a:r>
              <a:rPr lang="ru-RU" sz="3600" b="0" i="0" dirty="0">
                <a:effectLst/>
                <a:latin typeface="Arial" panose="020B0604020202020204" pitchFamily="34" charset="0"/>
                <a:cs typeface="Arial" panose="020B0604020202020204" pitchFamily="34" charset="0"/>
              </a:rPr>
              <a:t>7.1. </a:t>
            </a:r>
            <a:r>
              <a:rPr lang="ru-RU" sz="3600" b="0" i="0" dirty="0" err="1">
                <a:effectLst/>
                <a:latin typeface="Arial" panose="020B0604020202020204" pitchFamily="34" charset="0"/>
                <a:cs typeface="Arial" panose="020B0604020202020204" pitchFamily="34" charset="0"/>
              </a:rPr>
              <a:t>Індивідуальний</a:t>
            </a:r>
            <a:br>
              <a:rPr lang="ru-RU" sz="3600" dirty="0">
                <a:latin typeface="Arial" panose="020B0604020202020204" pitchFamily="34" charset="0"/>
                <a:cs typeface="Arial" panose="020B0604020202020204" pitchFamily="34" charset="0"/>
              </a:rPr>
            </a:br>
            <a:r>
              <a:rPr lang="ru-RU" sz="3600" b="0" i="0" dirty="0">
                <a:effectLst/>
                <a:latin typeface="Arial" panose="020B0604020202020204" pitchFamily="34" charset="0"/>
                <a:cs typeface="Arial" panose="020B0604020202020204" pitchFamily="34" charset="0"/>
              </a:rPr>
              <a:t>7.2. </a:t>
            </a:r>
            <a:r>
              <a:rPr lang="ru-RU" sz="3600" b="0" i="0" u="none" strike="noStrike" dirty="0" err="1">
                <a:effectLst/>
                <a:latin typeface="Arial" panose="020B0604020202020204" pitchFamily="34" charset="0"/>
                <a:cs typeface="Arial" panose="020B0604020202020204" pitchFamily="34" charset="0"/>
                <a:hlinkClick r:id="rId2" tooltip="Сімейний туризм (ще не написана)">
                  <a:extLst>
                    <a:ext uri="{A12FA001-AC4F-418D-AE19-62706E023703}">
                      <ahyp:hlinkClr xmlns:ahyp="http://schemas.microsoft.com/office/drawing/2018/hyperlinkcolor" val="tx"/>
                    </a:ext>
                  </a:extLst>
                </a:hlinkClick>
              </a:rPr>
              <a:t>Сімейний</a:t>
            </a:r>
            <a:br>
              <a:rPr lang="ru-RU" sz="3600" dirty="0">
                <a:latin typeface="Arial" panose="020B0604020202020204" pitchFamily="34" charset="0"/>
                <a:cs typeface="Arial" panose="020B0604020202020204" pitchFamily="34" charset="0"/>
              </a:rPr>
            </a:br>
            <a:r>
              <a:rPr lang="ru-RU" sz="3600" b="0" i="0" dirty="0">
                <a:effectLst/>
                <a:latin typeface="Arial" panose="020B0604020202020204" pitchFamily="34" charset="0"/>
                <a:cs typeface="Arial" panose="020B0604020202020204" pitchFamily="34" charset="0"/>
              </a:rPr>
              <a:t>7.3. </a:t>
            </a:r>
            <a:r>
              <a:rPr lang="ru-RU" sz="3600" b="0" i="0" dirty="0" err="1">
                <a:effectLst/>
                <a:latin typeface="Arial" panose="020B0604020202020204" pitchFamily="34" charset="0"/>
                <a:cs typeface="Arial" panose="020B0604020202020204" pitchFamily="34" charset="0"/>
              </a:rPr>
              <a:t>Груповий</a:t>
            </a:r>
            <a:br>
              <a:rPr lang="ru-RU" sz="3600" dirty="0">
                <a:latin typeface="Arial" panose="020B0604020202020204" pitchFamily="34" charset="0"/>
                <a:cs typeface="Arial" panose="020B0604020202020204" pitchFamily="34" charset="0"/>
              </a:rPr>
            </a:br>
            <a:r>
              <a:rPr lang="ru-RU" sz="3600" b="0" i="0" dirty="0">
                <a:effectLst/>
                <a:latin typeface="Arial" panose="020B0604020202020204" pitchFamily="34" charset="0"/>
                <a:cs typeface="Arial" panose="020B0604020202020204" pitchFamily="34" charset="0"/>
              </a:rPr>
              <a:t>7.4. </a:t>
            </a:r>
            <a:r>
              <a:rPr lang="ru-RU" sz="3600" b="0" i="0" u="none" strike="noStrike" dirty="0" err="1">
                <a:effectLst/>
                <a:latin typeface="Arial" panose="020B0604020202020204" pitchFamily="34" charset="0"/>
                <a:cs typeface="Arial" panose="020B0604020202020204" pitchFamily="34" charset="0"/>
                <a:hlinkClick r:id="rId3" tooltip="Корпоративний туризм (ще не написана)">
                  <a:extLst>
                    <a:ext uri="{A12FA001-AC4F-418D-AE19-62706E023703}">
                      <ahyp:hlinkClr xmlns:ahyp="http://schemas.microsoft.com/office/drawing/2018/hyperlinkcolor" val="tx"/>
                    </a:ext>
                  </a:extLst>
                </a:hlinkClick>
              </a:rPr>
              <a:t>Корпоративний</a:t>
            </a:r>
            <a:endParaRPr lang="ru-UA"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0345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1BE60BE3-F212-4F78-AC54-291401641604}"/>
              </a:ext>
            </a:extLst>
          </p:cNvPr>
          <p:cNvSpPr>
            <a:spLocks noGrp="1"/>
          </p:cNvSpPr>
          <p:nvPr>
            <p:ph type="title"/>
          </p:nvPr>
        </p:nvSpPr>
        <p:spPr>
          <a:blipFill>
            <a:blip r:embed="rId2"/>
            <a:tile tx="0" ty="0" sx="100000" sy="100000" flip="none" algn="tl"/>
          </a:blipFill>
        </p:spPr>
        <p:txBody>
          <a:bodyPr/>
          <a:lstStyle/>
          <a:p>
            <a:r>
              <a:rPr lang="ru-RU" b="0" i="0" dirty="0">
                <a:solidFill>
                  <a:srgbClr val="202122"/>
                </a:solidFill>
                <a:effectLst/>
                <a:latin typeface="Arial" panose="020B0604020202020204" pitchFamily="34" charset="0"/>
              </a:rPr>
              <a:t>8. </a:t>
            </a:r>
            <a:r>
              <a:rPr lang="ru-RU" b="0" i="0" dirty="0" err="1">
                <a:solidFill>
                  <a:srgbClr val="202122"/>
                </a:solidFill>
                <a:effectLst/>
                <a:latin typeface="Arial" panose="020B0604020202020204" pitchFamily="34" charset="0"/>
              </a:rPr>
              <a:t>Тривалість</a:t>
            </a:r>
            <a:r>
              <a:rPr lang="ru-RU" b="0" i="0" dirty="0">
                <a:solidFill>
                  <a:srgbClr val="202122"/>
                </a:solidFill>
                <a:effectLst/>
                <a:latin typeface="Arial" panose="020B0604020202020204" pitchFamily="34" charset="0"/>
              </a:rPr>
              <a:t> </a:t>
            </a:r>
            <a:r>
              <a:rPr lang="ru-RU" b="0" i="0" dirty="0" err="1">
                <a:solidFill>
                  <a:srgbClr val="202122"/>
                </a:solidFill>
                <a:effectLst/>
                <a:latin typeface="Arial" panose="020B0604020202020204" pitchFamily="34" charset="0"/>
              </a:rPr>
              <a:t>перебування</a:t>
            </a:r>
            <a:endParaRPr lang="ru-UA" dirty="0"/>
          </a:p>
        </p:txBody>
      </p:sp>
      <p:sp>
        <p:nvSpPr>
          <p:cNvPr id="5" name="Объект 4">
            <a:extLst>
              <a:ext uri="{FF2B5EF4-FFF2-40B4-BE49-F238E27FC236}">
                <a16:creationId xmlns:a16="http://schemas.microsoft.com/office/drawing/2014/main" id="{4954F0D3-6F51-465E-9AC6-E4425CB1FAEF}"/>
              </a:ext>
            </a:extLst>
          </p:cNvPr>
          <p:cNvSpPr>
            <a:spLocks noGrp="1"/>
          </p:cNvSpPr>
          <p:nvPr>
            <p:ph idx="1"/>
          </p:nvPr>
        </p:nvSpPr>
        <p:spPr>
          <a:solidFill>
            <a:schemeClr val="accent6">
              <a:lumMod val="20000"/>
              <a:lumOff val="80000"/>
            </a:schemeClr>
          </a:solidFill>
        </p:spPr>
        <p:txBody>
          <a:bodyPr/>
          <a:lstStyle/>
          <a:p>
            <a:pPr marL="0" indent="0">
              <a:buNone/>
            </a:pPr>
            <a:r>
              <a:rPr lang="ru-RU" b="0" i="0" dirty="0">
                <a:solidFill>
                  <a:srgbClr val="202122"/>
                </a:solidFill>
                <a:effectLst/>
                <a:latin typeface="Arial" panose="020B0604020202020204" pitchFamily="34" charset="0"/>
              </a:rPr>
              <a:t>8.1. </a:t>
            </a:r>
            <a:r>
              <a:rPr lang="ru-RU" b="0" i="0" dirty="0" err="1">
                <a:solidFill>
                  <a:srgbClr val="202122"/>
                </a:solidFill>
                <a:effectLst/>
                <a:latin typeface="Arial" panose="020B0604020202020204" pitchFamily="34" charset="0"/>
              </a:rPr>
              <a:t>Короткотривалий</a:t>
            </a:r>
            <a:br>
              <a:rPr lang="ru-RU" dirty="0"/>
            </a:br>
            <a:r>
              <a:rPr lang="ru-RU" b="0" i="0" dirty="0">
                <a:solidFill>
                  <a:srgbClr val="202122"/>
                </a:solidFill>
                <a:effectLst/>
                <a:latin typeface="Arial" panose="020B0604020202020204" pitchFamily="34" charset="0"/>
              </a:rPr>
              <a:t>8.2. </a:t>
            </a:r>
            <a:r>
              <a:rPr lang="ru-RU" b="0" i="0" dirty="0" err="1">
                <a:solidFill>
                  <a:srgbClr val="202122"/>
                </a:solidFill>
                <a:effectLst/>
                <a:latin typeface="Arial" panose="020B0604020202020204" pitchFamily="34" charset="0"/>
              </a:rPr>
              <a:t>Довготривалий</a:t>
            </a:r>
            <a:endParaRPr lang="ru-UA" dirty="0"/>
          </a:p>
        </p:txBody>
      </p:sp>
    </p:spTree>
    <p:extLst>
      <p:ext uri="{BB962C8B-B14F-4D97-AF65-F5344CB8AC3E}">
        <p14:creationId xmlns:p14="http://schemas.microsoft.com/office/powerpoint/2010/main" val="4098111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C45B814-86E2-4AF2-9226-B3E685D6C40E}"/>
              </a:ext>
            </a:extLst>
          </p:cNvPr>
          <p:cNvSpPr>
            <a:spLocks noGrp="1"/>
          </p:cNvSpPr>
          <p:nvPr>
            <p:ph type="title"/>
          </p:nvPr>
        </p:nvSpPr>
        <p:spPr>
          <a:solidFill>
            <a:srgbClr val="FFFF00"/>
          </a:solidFill>
        </p:spPr>
        <p:txBody>
          <a:bodyPr/>
          <a:lstStyle/>
          <a:p>
            <a:r>
              <a:rPr lang="ru-RU" b="0" i="0" dirty="0">
                <a:solidFill>
                  <a:srgbClr val="202122"/>
                </a:solidFill>
                <a:effectLst/>
                <a:latin typeface="Arial" panose="020B0604020202020204" pitchFamily="34" charset="0"/>
              </a:rPr>
              <a:t>9. </a:t>
            </a:r>
            <a:r>
              <a:rPr lang="ru-RU" b="0" i="0" dirty="0" err="1">
                <a:solidFill>
                  <a:srgbClr val="202122"/>
                </a:solidFill>
                <a:effectLst/>
                <a:latin typeface="Arial" panose="020B0604020202020204" pitchFamily="34" charset="0"/>
              </a:rPr>
              <a:t>Розташування</a:t>
            </a:r>
            <a:r>
              <a:rPr lang="ru-RU" b="0" i="0" dirty="0">
                <a:solidFill>
                  <a:srgbClr val="202122"/>
                </a:solidFill>
                <a:effectLst/>
                <a:latin typeface="Arial" panose="020B0604020202020204" pitchFamily="34" charset="0"/>
              </a:rPr>
              <a:t> </a:t>
            </a:r>
            <a:r>
              <a:rPr lang="ru-RU" b="0" i="0" dirty="0" err="1">
                <a:solidFill>
                  <a:srgbClr val="202122"/>
                </a:solidFill>
                <a:effectLst/>
                <a:latin typeface="Arial" panose="020B0604020202020204" pitchFamily="34" charset="0"/>
              </a:rPr>
              <a:t>туристського</a:t>
            </a:r>
            <a:r>
              <a:rPr lang="ru-RU" b="0" i="0" dirty="0">
                <a:solidFill>
                  <a:srgbClr val="202122"/>
                </a:solidFill>
                <a:effectLst/>
                <a:latin typeface="Arial" panose="020B0604020202020204" pitchFamily="34" charset="0"/>
              </a:rPr>
              <a:t> </a:t>
            </a:r>
            <a:r>
              <a:rPr lang="ru-RU" b="0" i="0" dirty="0" err="1">
                <a:solidFill>
                  <a:srgbClr val="202122"/>
                </a:solidFill>
                <a:effectLst/>
                <a:latin typeface="Arial" panose="020B0604020202020204" pitchFamily="34" charset="0"/>
              </a:rPr>
              <a:t>місця</a:t>
            </a:r>
            <a:endParaRPr lang="ru-UA" dirty="0"/>
          </a:p>
        </p:txBody>
      </p:sp>
      <p:sp>
        <p:nvSpPr>
          <p:cNvPr id="3" name="Объект 2">
            <a:extLst>
              <a:ext uri="{FF2B5EF4-FFF2-40B4-BE49-F238E27FC236}">
                <a16:creationId xmlns:a16="http://schemas.microsoft.com/office/drawing/2014/main" id="{B62D0BA4-57C2-4C72-9110-A7E9AA6CCA50}"/>
              </a:ext>
            </a:extLst>
          </p:cNvPr>
          <p:cNvSpPr>
            <a:spLocks noGrp="1"/>
          </p:cNvSpPr>
          <p:nvPr>
            <p:ph idx="1"/>
          </p:nvPr>
        </p:nvSpPr>
        <p:spPr>
          <a:blipFill>
            <a:blip r:embed="rId2"/>
            <a:tile tx="0" ty="0" sx="100000" sy="100000" flip="none" algn="tl"/>
          </a:blipFill>
        </p:spPr>
        <p:txBody>
          <a:bodyPr/>
          <a:lstStyle/>
          <a:p>
            <a:pPr marL="0" indent="0">
              <a:buNone/>
            </a:pPr>
            <a:r>
              <a:rPr lang="ru-RU" b="0" i="0" dirty="0">
                <a:solidFill>
                  <a:srgbClr val="202122"/>
                </a:solidFill>
                <a:effectLst/>
                <a:latin typeface="Arial" panose="020B0604020202020204" pitchFamily="34" charset="0"/>
                <a:cs typeface="Arial" panose="020B0604020202020204" pitchFamily="34" charset="0"/>
              </a:rPr>
              <a:t>9.1. </a:t>
            </a:r>
            <a:r>
              <a:rPr lang="ru-RU" b="0" i="0" u="none" strike="noStrike" dirty="0" err="1">
                <a:solidFill>
                  <a:srgbClr val="0645AD"/>
                </a:solidFill>
                <a:effectLst/>
                <a:latin typeface="Arial" panose="020B0604020202020204" pitchFamily="34" charset="0"/>
                <a:cs typeface="Arial" panose="020B0604020202020204" pitchFamily="34" charset="0"/>
                <a:hlinkClick r:id="rId3" tooltip="Гірський туризм"/>
              </a:rPr>
              <a:t>Гірський</a:t>
            </a:r>
            <a:br>
              <a:rPr lang="ru-RU" dirty="0">
                <a:latin typeface="Arial" panose="020B0604020202020204" pitchFamily="34" charset="0"/>
                <a:cs typeface="Arial" panose="020B0604020202020204" pitchFamily="34" charset="0"/>
              </a:rPr>
            </a:br>
            <a:r>
              <a:rPr lang="ru-RU" b="0" i="0" dirty="0">
                <a:solidFill>
                  <a:srgbClr val="202122"/>
                </a:solidFill>
                <a:effectLst/>
                <a:latin typeface="Arial" panose="020B0604020202020204" pitchFamily="34" charset="0"/>
                <a:cs typeface="Arial" panose="020B0604020202020204" pitchFamily="34" charset="0"/>
              </a:rPr>
              <a:t>9.2. </a:t>
            </a:r>
            <a:r>
              <a:rPr lang="ru-RU" b="0" i="0" u="none" strike="noStrike" dirty="0" err="1">
                <a:solidFill>
                  <a:srgbClr val="0645AD"/>
                </a:solidFill>
                <a:effectLst/>
                <a:latin typeface="Arial" panose="020B0604020202020204" pitchFamily="34" charset="0"/>
                <a:cs typeface="Arial" panose="020B0604020202020204" pitchFamily="34" charset="0"/>
                <a:hlinkClick r:id="rId4" tooltip="Водний туризм"/>
              </a:rPr>
              <a:t>Водний</a:t>
            </a:r>
            <a:br>
              <a:rPr lang="ru-RU" dirty="0">
                <a:latin typeface="Arial" panose="020B0604020202020204" pitchFamily="34" charset="0"/>
                <a:cs typeface="Arial" panose="020B0604020202020204" pitchFamily="34" charset="0"/>
              </a:rPr>
            </a:br>
            <a:r>
              <a:rPr lang="ru-RU" b="0" i="0" dirty="0">
                <a:solidFill>
                  <a:srgbClr val="202122"/>
                </a:solidFill>
                <a:effectLst/>
                <a:latin typeface="Arial" panose="020B0604020202020204" pitchFamily="34" charset="0"/>
                <a:cs typeface="Arial" panose="020B0604020202020204" pitchFamily="34" charset="0"/>
              </a:rPr>
              <a:t>9.3. </a:t>
            </a:r>
            <a:r>
              <a:rPr lang="ru-RU" b="0" i="0" u="none" strike="noStrike" dirty="0" err="1">
                <a:solidFill>
                  <a:srgbClr val="0645AD"/>
                </a:solidFill>
                <a:effectLst/>
                <a:latin typeface="Arial" panose="020B0604020202020204" pitchFamily="34" charset="0"/>
                <a:cs typeface="Arial" panose="020B0604020202020204" pitchFamily="34" charset="0"/>
                <a:hlinkClick r:id="rId5" tooltip="Сільський туризм"/>
              </a:rPr>
              <a:t>Сільський</a:t>
            </a:r>
            <a:br>
              <a:rPr lang="ru-RU" dirty="0">
                <a:latin typeface="Arial" panose="020B0604020202020204" pitchFamily="34" charset="0"/>
                <a:cs typeface="Arial" panose="020B0604020202020204" pitchFamily="34" charset="0"/>
              </a:rPr>
            </a:br>
            <a:r>
              <a:rPr lang="ru-RU" b="0" i="0" dirty="0">
                <a:solidFill>
                  <a:srgbClr val="202122"/>
                </a:solidFill>
                <a:effectLst/>
                <a:latin typeface="Arial" panose="020B0604020202020204" pitchFamily="34" charset="0"/>
                <a:cs typeface="Arial" panose="020B0604020202020204" pitchFamily="34" charset="0"/>
              </a:rPr>
              <a:t>9.4. </a:t>
            </a:r>
            <a:r>
              <a:rPr lang="ru-RU" b="0" i="0" dirty="0" err="1">
                <a:solidFill>
                  <a:srgbClr val="202122"/>
                </a:solidFill>
                <a:effectLst/>
                <a:latin typeface="Arial" panose="020B0604020202020204" pitchFamily="34" charset="0"/>
                <a:cs typeface="Arial" panose="020B0604020202020204" pitchFamily="34" charset="0"/>
              </a:rPr>
              <a:t>Приміський</a:t>
            </a:r>
            <a:endParaRPr lang="ru-U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0094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483DC5F-5FEA-45B5-9F1F-A491BAE50C89}"/>
              </a:ext>
            </a:extLst>
          </p:cNvPr>
          <p:cNvSpPr>
            <a:spLocks noGrp="1"/>
          </p:cNvSpPr>
          <p:nvPr>
            <p:ph type="title"/>
          </p:nvPr>
        </p:nvSpPr>
        <p:spPr>
          <a:solidFill>
            <a:srgbClr val="66FFFF"/>
          </a:solidFill>
        </p:spPr>
        <p:txBody>
          <a:bodyPr/>
          <a:lstStyle/>
          <a:p>
            <a:r>
              <a:rPr lang="ru-RU" b="0" i="0" dirty="0">
                <a:solidFill>
                  <a:srgbClr val="202122"/>
                </a:solidFill>
                <a:effectLst/>
                <a:latin typeface="Arial" panose="020B0604020202020204" pitchFamily="34" charset="0"/>
              </a:rPr>
              <a:t>       10.Організаційна форма</a:t>
            </a:r>
            <a:endParaRPr lang="ru-UA" dirty="0"/>
          </a:p>
        </p:txBody>
      </p:sp>
      <p:graphicFrame>
        <p:nvGraphicFramePr>
          <p:cNvPr id="4" name="Объект 3">
            <a:extLst>
              <a:ext uri="{FF2B5EF4-FFF2-40B4-BE49-F238E27FC236}">
                <a16:creationId xmlns:a16="http://schemas.microsoft.com/office/drawing/2014/main" id="{28BC2CED-CBEE-4D47-B743-FE5B7766C15D}"/>
              </a:ext>
            </a:extLst>
          </p:cNvPr>
          <p:cNvGraphicFramePr>
            <a:graphicFrameLocks noGrp="1"/>
          </p:cNvGraphicFramePr>
          <p:nvPr>
            <p:ph idx="1"/>
            <p:extLst>
              <p:ext uri="{D42A27DB-BD31-4B8C-83A1-F6EECF244321}">
                <p14:modId xmlns:p14="http://schemas.microsoft.com/office/powerpoint/2010/main" val="506101412"/>
              </p:ext>
            </p:extLst>
          </p:nvPr>
        </p:nvGraphicFramePr>
        <p:xfrm>
          <a:off x="941032" y="2636668"/>
          <a:ext cx="10412767" cy="1821826"/>
        </p:xfrm>
        <a:graphic>
          <a:graphicData uri="http://schemas.openxmlformats.org/drawingml/2006/table">
            <a:tbl>
              <a:tblPr/>
              <a:tblGrid>
                <a:gridCol w="10412767">
                  <a:extLst>
                    <a:ext uri="{9D8B030D-6E8A-4147-A177-3AD203B41FA5}">
                      <a16:colId xmlns:a16="http://schemas.microsoft.com/office/drawing/2014/main" val="3037532562"/>
                    </a:ext>
                  </a:extLst>
                </a:gridCol>
              </a:tblGrid>
              <a:tr h="1821826">
                <a:tc>
                  <a:txBody>
                    <a:bodyPr/>
                    <a:lstStyle/>
                    <a:p>
                      <a:br>
                        <a:rPr lang="ru-RU" sz="3600" dirty="0">
                          <a:effectLst/>
                          <a:latin typeface="Arial Black" panose="020B0A04020102020204" pitchFamily="34" charset="0"/>
                        </a:rPr>
                      </a:br>
                      <a:r>
                        <a:rPr lang="ru-RU" sz="3600" dirty="0">
                          <a:effectLst/>
                          <a:latin typeface="Arial Black" panose="020B0A04020102020204" pitchFamily="34" charset="0"/>
                        </a:rPr>
                        <a:t>10.1. </a:t>
                      </a:r>
                      <a:r>
                        <a:rPr lang="ru-RU" sz="3600" dirty="0" err="1">
                          <a:effectLst/>
                          <a:latin typeface="Arial Black" panose="020B0A04020102020204" pitchFamily="34" charset="0"/>
                        </a:rPr>
                        <a:t>Організований</a:t>
                      </a:r>
                      <a:br>
                        <a:rPr lang="ru-RU" sz="3600" dirty="0">
                          <a:effectLst/>
                          <a:latin typeface="Arial Black" panose="020B0A04020102020204" pitchFamily="34" charset="0"/>
                        </a:rPr>
                      </a:br>
                      <a:r>
                        <a:rPr lang="ru-RU" sz="3600" dirty="0">
                          <a:effectLst/>
                          <a:latin typeface="Arial Black" panose="020B0A04020102020204" pitchFamily="34" charset="0"/>
                        </a:rPr>
                        <a:t>10.2. </a:t>
                      </a:r>
                      <a:r>
                        <a:rPr lang="ru-RU" sz="3600" dirty="0" err="1">
                          <a:effectLst/>
                          <a:latin typeface="Arial Black" panose="020B0A04020102020204" pitchFamily="34" charset="0"/>
                        </a:rPr>
                        <a:t>Неорганізований</a:t>
                      </a:r>
                      <a:endParaRPr lang="ru-RU" sz="3600" dirty="0">
                        <a:effectLst/>
                        <a:latin typeface="Arial Black" panose="020B0A04020102020204" pitchFamily="34" charset="0"/>
                      </a:endParaRPr>
                    </a:p>
                  </a:txBody>
                  <a:tcPr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850258645"/>
                  </a:ext>
                </a:extLst>
              </a:tr>
            </a:tbl>
          </a:graphicData>
        </a:graphic>
      </p:graphicFrame>
    </p:spTree>
    <p:extLst>
      <p:ext uri="{BB962C8B-B14F-4D97-AF65-F5344CB8AC3E}">
        <p14:creationId xmlns:p14="http://schemas.microsoft.com/office/powerpoint/2010/main" val="1518947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9464B7-B3F0-49D7-A628-D3F581E2A79A}"/>
              </a:ext>
            </a:extLst>
          </p:cNvPr>
          <p:cNvSpPr>
            <a:spLocks noGrp="1"/>
          </p:cNvSpPr>
          <p:nvPr>
            <p:ph type="title"/>
          </p:nvPr>
        </p:nvSpPr>
        <p:spPr>
          <a:blipFill>
            <a:blip r:embed="rId2"/>
            <a:tile tx="0" ty="0" sx="100000" sy="100000" flip="none" algn="tl"/>
          </a:blipFill>
        </p:spPr>
        <p:txBody>
          <a:bodyPr>
            <a:normAutofit/>
          </a:bodyPr>
          <a:lstStyle/>
          <a:p>
            <a:pPr algn="ctr"/>
            <a:r>
              <a:rPr lang="uk-UA" sz="3600" b="1" dirty="0">
                <a:latin typeface="Arial Black" panose="020B0A04020102020204" pitchFamily="34" charset="0"/>
              </a:rPr>
              <a:t>Основні тенденції розвитку креативного </a:t>
            </a:r>
            <a:r>
              <a:rPr lang="uk-UA" sz="3600" b="1" dirty="0" err="1">
                <a:latin typeface="Arial Black" panose="020B0A04020102020204" pitchFamily="34" charset="0"/>
              </a:rPr>
              <a:t>потенціала</a:t>
            </a:r>
            <a:r>
              <a:rPr lang="uk-UA" sz="3600" b="1" dirty="0">
                <a:latin typeface="Arial Black" panose="020B0A04020102020204" pitchFamily="34" charset="0"/>
              </a:rPr>
              <a:t> туризму</a:t>
            </a:r>
            <a:endParaRPr lang="ru-UA" sz="3600" b="1" dirty="0">
              <a:latin typeface="Arial Black" panose="020B0A04020102020204" pitchFamily="34" charset="0"/>
            </a:endParaRPr>
          </a:p>
        </p:txBody>
      </p:sp>
      <p:sp>
        <p:nvSpPr>
          <p:cNvPr id="3" name="Объект 2">
            <a:extLst>
              <a:ext uri="{FF2B5EF4-FFF2-40B4-BE49-F238E27FC236}">
                <a16:creationId xmlns:a16="http://schemas.microsoft.com/office/drawing/2014/main" id="{EAB19CED-4F21-4323-B088-48C3A48F2E36}"/>
              </a:ext>
            </a:extLst>
          </p:cNvPr>
          <p:cNvSpPr>
            <a:spLocks noGrp="1"/>
          </p:cNvSpPr>
          <p:nvPr>
            <p:ph idx="1"/>
          </p:nvPr>
        </p:nvSpPr>
        <p:spPr>
          <a:xfrm>
            <a:off x="838200" y="1825625"/>
            <a:ext cx="11160000" cy="5004000"/>
          </a:xfrm>
          <a:blipFill>
            <a:blip r:embed="rId3"/>
            <a:tile tx="0" ty="0" sx="100000" sy="100000" flip="none" algn="tl"/>
          </a:blipFill>
        </p:spPr>
        <p:txBody>
          <a:bodyPr>
            <a:normAutofit lnSpcReduction="10000"/>
          </a:bodyPr>
          <a:lstStyle/>
          <a:p>
            <a:r>
              <a:rPr lang="uk-UA" dirty="0"/>
              <a:t>1.</a:t>
            </a:r>
            <a:r>
              <a:rPr lang="ru-RU" b="1" u="sng" dirty="0"/>
              <a:t> </a:t>
            </a:r>
            <a:r>
              <a:rPr lang="ru-RU" b="1" u="sng" dirty="0" err="1"/>
              <a:t>Відзначається</a:t>
            </a:r>
            <a:r>
              <a:rPr lang="ru-RU" b="1" u="sng" dirty="0"/>
              <a:t> </a:t>
            </a:r>
            <a:r>
              <a:rPr lang="ru-RU" b="1" u="sng" dirty="0" err="1"/>
              <a:t>зростання</a:t>
            </a:r>
            <a:r>
              <a:rPr lang="ru-RU" b="1" u="sng" dirty="0"/>
              <a:t> </a:t>
            </a:r>
            <a:r>
              <a:rPr lang="ru-RU" b="1" u="sng" dirty="0" err="1"/>
              <a:t>попиту</a:t>
            </a:r>
            <a:r>
              <a:rPr lang="ru-RU" b="1" u="sng" dirty="0"/>
              <a:t>: </a:t>
            </a:r>
          </a:p>
          <a:p>
            <a:r>
              <a:rPr lang="ru-RU" b="1" u="sng" dirty="0"/>
              <a:t> на </a:t>
            </a:r>
            <a:r>
              <a:rPr lang="ru-RU" b="1" u="sng" dirty="0" err="1"/>
              <a:t>екстремальні</a:t>
            </a:r>
            <a:r>
              <a:rPr lang="ru-RU" b="1" u="sng" dirty="0"/>
              <a:t> </a:t>
            </a:r>
            <a:r>
              <a:rPr lang="ru-RU" b="1" u="sng" dirty="0" err="1"/>
              <a:t>види</a:t>
            </a:r>
            <a:r>
              <a:rPr lang="ru-RU" b="1" u="sng" dirty="0"/>
              <a:t> туризму </a:t>
            </a:r>
            <a:r>
              <a:rPr lang="ru-RU" dirty="0"/>
              <a:t>(</a:t>
            </a:r>
            <a:r>
              <a:rPr lang="ru-RU" dirty="0" err="1"/>
              <a:t>кількість</a:t>
            </a:r>
            <a:r>
              <a:rPr lang="ru-RU" dirty="0"/>
              <a:t> </a:t>
            </a:r>
            <a:r>
              <a:rPr lang="ru-RU" dirty="0" err="1"/>
              <a:t>туристів</a:t>
            </a:r>
            <a:r>
              <a:rPr lang="ru-RU" dirty="0"/>
              <a:t> </a:t>
            </a:r>
            <a:r>
              <a:rPr lang="ru-RU" dirty="0" err="1"/>
              <a:t>зросла</a:t>
            </a:r>
            <a:r>
              <a:rPr lang="ru-RU" dirty="0"/>
              <a:t> до таких стран як - </a:t>
            </a:r>
            <a:r>
              <a:rPr lang="ru-RU" dirty="0" err="1"/>
              <a:t>Ісландія</a:t>
            </a:r>
            <a:r>
              <a:rPr lang="ru-RU" dirty="0"/>
              <a:t> (+16,6 </a:t>
            </a:r>
            <a:r>
              <a:rPr lang="ru-RU" dirty="0" err="1"/>
              <a:t>відсотка</a:t>
            </a:r>
            <a:r>
              <a:rPr lang="ru-RU" dirty="0"/>
              <a:t>), </a:t>
            </a:r>
            <a:r>
              <a:rPr lang="ru-RU" dirty="0" err="1"/>
              <a:t>Ізраїль</a:t>
            </a:r>
            <a:r>
              <a:rPr lang="ru-RU" dirty="0"/>
              <a:t> (+ 25,3 </a:t>
            </a:r>
            <a:r>
              <a:rPr lang="ru-RU" dirty="0" err="1"/>
              <a:t>відсотка</a:t>
            </a:r>
            <a:r>
              <a:rPr lang="ru-RU" dirty="0"/>
              <a:t>), Непал (+39,7 </a:t>
            </a:r>
            <a:r>
              <a:rPr lang="ru-RU" dirty="0" err="1"/>
              <a:t>відсотка</a:t>
            </a:r>
            <a:r>
              <a:rPr lang="ru-RU" dirty="0"/>
              <a:t>) і </a:t>
            </a:r>
            <a:r>
              <a:rPr lang="ru-RU" dirty="0" err="1"/>
              <a:t>Колумбія</a:t>
            </a:r>
            <a:r>
              <a:rPr lang="ru-RU" dirty="0"/>
              <a:t> (+ 21,4 </a:t>
            </a:r>
            <a:r>
              <a:rPr lang="ru-RU" dirty="0" err="1"/>
              <a:t>відсотка</a:t>
            </a:r>
            <a:r>
              <a:rPr lang="ru-RU" dirty="0"/>
              <a:t>( 2017);</a:t>
            </a:r>
          </a:p>
          <a:p>
            <a:r>
              <a:rPr lang="ru-RU" b="1" u="sng" dirty="0"/>
              <a:t>на </a:t>
            </a:r>
            <a:r>
              <a:rPr lang="ru-RU" b="1" u="sng" dirty="0" err="1"/>
              <a:t>відвідування</a:t>
            </a:r>
            <a:r>
              <a:rPr lang="ru-RU" b="1" u="sng" dirty="0"/>
              <a:t> </a:t>
            </a:r>
            <a:r>
              <a:rPr lang="ru-RU" b="1" u="sng" dirty="0" err="1"/>
              <a:t>таємничих</a:t>
            </a:r>
            <a:r>
              <a:rPr lang="ru-RU" b="1" u="sng" dirty="0"/>
              <a:t> і </a:t>
            </a:r>
            <a:r>
              <a:rPr lang="ru-RU" b="1" u="sng" dirty="0" err="1"/>
              <a:t>містичних</a:t>
            </a:r>
            <a:r>
              <a:rPr lang="ru-RU" b="1" u="sng" dirty="0"/>
              <a:t> </a:t>
            </a:r>
            <a:r>
              <a:rPr lang="ru-RU" b="1" u="sng" dirty="0" err="1"/>
              <a:t>місць</a:t>
            </a:r>
            <a:r>
              <a:rPr lang="ru-RU" dirty="0"/>
              <a:t>;</a:t>
            </a:r>
          </a:p>
          <a:p>
            <a:r>
              <a:rPr lang="ru-RU" b="1" u="sng" dirty="0" err="1"/>
              <a:t>освоєння</a:t>
            </a:r>
            <a:r>
              <a:rPr lang="ru-RU" b="1" u="sng" dirty="0"/>
              <a:t> </a:t>
            </a:r>
            <a:r>
              <a:rPr lang="ru-RU" b="1" u="sng" dirty="0" err="1"/>
              <a:t>нових</a:t>
            </a:r>
            <a:r>
              <a:rPr lang="ru-RU" b="1" u="sng" dirty="0"/>
              <a:t> </a:t>
            </a:r>
            <a:r>
              <a:rPr lang="ru-RU" b="1" u="sng" dirty="0" err="1"/>
              <a:t>регіонів</a:t>
            </a:r>
            <a:r>
              <a:rPr lang="ru-RU" b="1" u="sng" dirty="0"/>
              <a:t> з максимально </a:t>
            </a:r>
            <a:r>
              <a:rPr lang="ru-RU" b="1" u="sng" dirty="0" err="1"/>
              <a:t>збереженим</a:t>
            </a:r>
            <a:r>
              <a:rPr lang="ru-RU" b="1" u="sng" dirty="0"/>
              <a:t> </a:t>
            </a:r>
            <a:r>
              <a:rPr lang="ru-RU" b="1" u="sng" dirty="0" err="1"/>
              <a:t>природним</a:t>
            </a:r>
            <a:r>
              <a:rPr lang="ru-RU" b="1" u="sng" dirty="0"/>
              <a:t> ландшафтом</a:t>
            </a:r>
            <a:r>
              <a:rPr lang="ru-RU" dirty="0"/>
              <a:t>;</a:t>
            </a:r>
          </a:p>
          <a:p>
            <a:pPr marL="0" indent="0">
              <a:buNone/>
            </a:pPr>
            <a:r>
              <a:rPr lang="ru-RU" u="sng" dirty="0"/>
              <a:t> 2. </a:t>
            </a:r>
            <a:r>
              <a:rPr lang="ru-RU" b="1" u="sng" dirty="0" err="1"/>
              <a:t>Підвищуються</a:t>
            </a:r>
            <a:r>
              <a:rPr lang="ru-RU" b="1" u="sng" dirty="0"/>
              <a:t> </a:t>
            </a:r>
            <a:r>
              <a:rPr lang="ru-RU" b="1" u="sng" dirty="0" err="1"/>
              <a:t>вимоги</a:t>
            </a:r>
            <a:r>
              <a:rPr lang="ru-RU" b="1" u="sng" dirty="0"/>
              <a:t> </a:t>
            </a:r>
            <a:r>
              <a:rPr lang="ru-RU" b="1" u="sng" dirty="0" err="1"/>
              <a:t>туристів</a:t>
            </a:r>
            <a:r>
              <a:rPr lang="ru-RU" b="1" u="sng" dirty="0"/>
              <a:t> </a:t>
            </a:r>
            <a:r>
              <a:rPr lang="ru-RU" u="sng" dirty="0"/>
              <a:t>до </a:t>
            </a:r>
            <a:r>
              <a:rPr lang="ru-RU" u="sng" dirty="0" err="1"/>
              <a:t>комфортності</a:t>
            </a:r>
            <a:r>
              <a:rPr lang="ru-RU" u="sng" dirty="0"/>
              <a:t> </a:t>
            </a:r>
            <a:r>
              <a:rPr lang="ru-RU" u="sng" dirty="0" err="1"/>
              <a:t>готелів</a:t>
            </a:r>
            <a:r>
              <a:rPr lang="ru-RU" u="sng" dirty="0"/>
              <a:t>, </a:t>
            </a:r>
            <a:r>
              <a:rPr lang="ru-RU" u="sng" dirty="0" err="1"/>
              <a:t>змісту</a:t>
            </a:r>
            <a:r>
              <a:rPr lang="ru-RU" u="sng" dirty="0"/>
              <a:t> і </a:t>
            </a:r>
            <a:r>
              <a:rPr lang="ru-RU" u="sng" dirty="0" err="1"/>
              <a:t>тематичного</a:t>
            </a:r>
            <a:r>
              <a:rPr lang="ru-RU" u="sng" dirty="0"/>
              <a:t> </a:t>
            </a:r>
            <a:r>
              <a:rPr lang="ru-RU" u="sng" dirty="0" err="1"/>
              <a:t>розмаїття</a:t>
            </a:r>
            <a:r>
              <a:rPr lang="ru-RU" u="sng" dirty="0"/>
              <a:t> </a:t>
            </a:r>
            <a:r>
              <a:rPr lang="ru-RU" u="sng" dirty="0" err="1"/>
              <a:t>екскурсій</a:t>
            </a:r>
            <a:r>
              <a:rPr lang="ru-RU" dirty="0"/>
              <a:t>.</a:t>
            </a:r>
          </a:p>
          <a:p>
            <a:r>
              <a:rPr lang="uk-UA" dirty="0"/>
              <a:t>3.</a:t>
            </a:r>
            <a:r>
              <a:rPr lang="uk-UA" b="1" dirty="0"/>
              <a:t>Паломницький туризм -</a:t>
            </a:r>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відвідування</a:t>
            </a:r>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святих</a:t>
            </a:r>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місць</a:t>
            </a:r>
            <a:r>
              <a:rPr lang="ru-RU" b="0" i="0" dirty="0">
                <a:solidFill>
                  <a:srgbClr val="222222"/>
                </a:solidFill>
                <a:effectLst/>
                <a:latin typeface="Georgia" panose="02040502050405020303" pitchFamily="18" charset="0"/>
              </a:rPr>
              <a:t> і </a:t>
            </a:r>
            <a:r>
              <a:rPr lang="ru-RU" b="0" i="0" dirty="0" err="1">
                <a:solidFill>
                  <a:srgbClr val="222222"/>
                </a:solidFill>
                <a:effectLst/>
                <a:latin typeface="Georgia" panose="02040502050405020303" pitchFamily="18" charset="0"/>
              </a:rPr>
              <a:t>центрів</a:t>
            </a:r>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релігій</a:t>
            </a:r>
            <a:r>
              <a:rPr lang="ru-RU" b="0" i="0" dirty="0">
                <a:solidFill>
                  <a:srgbClr val="222222"/>
                </a:solidFill>
                <a:effectLst/>
                <a:latin typeface="Georgia" panose="02040502050405020303" pitchFamily="18" charset="0"/>
              </a:rPr>
              <a:t>.</a:t>
            </a:r>
          </a:p>
          <a:p>
            <a:r>
              <a:rPr lang="ru-RU" dirty="0">
                <a:solidFill>
                  <a:srgbClr val="222222"/>
                </a:solidFill>
                <a:latin typeface="Georgia" panose="02040502050405020303" pitchFamily="18" charset="0"/>
              </a:rPr>
              <a:t>4. </a:t>
            </a:r>
            <a:r>
              <a:rPr lang="ru-RU" b="1" dirty="0" err="1">
                <a:solidFill>
                  <a:srgbClr val="222222"/>
                </a:solidFill>
                <a:latin typeface="Georgia" panose="02040502050405020303" pitchFamily="18" charset="0"/>
              </a:rPr>
              <a:t>Острівний</a:t>
            </a:r>
            <a:r>
              <a:rPr lang="ru-RU" b="1" dirty="0">
                <a:solidFill>
                  <a:srgbClr val="222222"/>
                </a:solidFill>
                <a:latin typeface="Georgia" panose="02040502050405020303" pitchFamily="18" charset="0"/>
              </a:rPr>
              <a:t> туризм</a:t>
            </a:r>
            <a:endParaRPr lang="ru-RU" b="1" i="0" dirty="0">
              <a:solidFill>
                <a:srgbClr val="222222"/>
              </a:solidFill>
              <a:effectLst/>
              <a:latin typeface="Georgia" panose="02040502050405020303" pitchFamily="18" charset="0"/>
            </a:endParaRPr>
          </a:p>
          <a:p>
            <a:endParaRPr lang="ru-UA" b="1" dirty="0"/>
          </a:p>
        </p:txBody>
      </p:sp>
    </p:spTree>
    <p:extLst>
      <p:ext uri="{BB962C8B-B14F-4D97-AF65-F5344CB8AC3E}">
        <p14:creationId xmlns:p14="http://schemas.microsoft.com/office/powerpoint/2010/main" val="4674277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Заголовок 1"/>
          <p:cNvSpPr>
            <a:spLocks noGrp="1"/>
          </p:cNvSpPr>
          <p:nvPr>
            <p:ph type="title"/>
          </p:nvPr>
        </p:nvSpPr>
        <p:spPr>
          <a:solidFill>
            <a:srgbClr val="00FFFF"/>
          </a:solidFill>
        </p:spPr>
        <p:txBody>
          <a:bodyPr>
            <a:normAutofit/>
          </a:bodyPr>
          <a:lstStyle/>
          <a:p>
            <a:r>
              <a:rPr lang="ru-RU" sz="3600" b="1" u="sng" dirty="0" err="1"/>
              <a:t>Подальший</a:t>
            </a:r>
            <a:r>
              <a:rPr lang="ru-RU" sz="3600" b="1" u="sng" dirty="0"/>
              <a:t> </a:t>
            </a:r>
            <a:r>
              <a:rPr lang="ru-RU" sz="3600" b="1" u="sng" dirty="0" err="1"/>
              <a:t>розвиток</a:t>
            </a:r>
            <a:r>
              <a:rPr lang="ru-RU" sz="3600" b="1" u="sng" dirty="0"/>
              <a:t> </a:t>
            </a:r>
            <a:r>
              <a:rPr lang="ru-RU" sz="3600" b="1" u="sng" dirty="0" err="1"/>
              <a:t>видів</a:t>
            </a:r>
            <a:r>
              <a:rPr lang="ru-RU" sz="3600" b="1" u="sng" dirty="0"/>
              <a:t> туризму </a:t>
            </a:r>
            <a:r>
              <a:rPr lang="ru-RU" sz="3600" b="1" u="sng" dirty="0" err="1"/>
              <a:t>пов'язаний</a:t>
            </a:r>
            <a:r>
              <a:rPr lang="ru-RU" sz="3600" b="1" u="sng" dirty="0"/>
              <a:t>:</a:t>
            </a:r>
            <a:endParaRPr lang="uk-UA" sz="3600" b="1" u="sng" dirty="0"/>
          </a:p>
        </p:txBody>
      </p:sp>
      <p:sp>
        <p:nvSpPr>
          <p:cNvPr id="28675" name="Содержимое 2"/>
          <p:cNvSpPr>
            <a:spLocks noGrp="1"/>
          </p:cNvSpPr>
          <p:nvPr>
            <p:ph idx="1"/>
          </p:nvPr>
        </p:nvSpPr>
        <p:spPr>
          <a:blipFill dpi="0" rotWithShape="1">
            <a:blip r:embed="rId2" cstate="print"/>
            <a:srcRect/>
            <a:tile tx="0" ty="0" sx="100000" sy="100000" flip="none" algn="tl"/>
          </a:blipFill>
        </p:spPr>
        <p:txBody>
          <a:bodyPr>
            <a:normAutofit/>
          </a:bodyPr>
          <a:lstStyle/>
          <a:p>
            <a:pPr marL="0" indent="0">
              <a:buNone/>
            </a:pPr>
            <a:r>
              <a:rPr lang="ru-RU" dirty="0"/>
              <a:t>- з максимально широким </a:t>
            </a:r>
            <a:r>
              <a:rPr lang="ru-RU" dirty="0" err="1"/>
              <a:t>використанням</a:t>
            </a:r>
            <a:r>
              <a:rPr lang="ru-RU" dirty="0"/>
              <a:t> </a:t>
            </a:r>
            <a:r>
              <a:rPr lang="ru-RU" dirty="0" err="1"/>
              <a:t>інформаційних</a:t>
            </a:r>
            <a:r>
              <a:rPr lang="ru-RU" dirty="0"/>
              <a:t> і </a:t>
            </a:r>
            <a:r>
              <a:rPr lang="ru-RU" dirty="0" err="1"/>
              <a:t>комунікаційних</a:t>
            </a:r>
            <a:r>
              <a:rPr lang="ru-RU" dirty="0"/>
              <a:t> </a:t>
            </a:r>
            <a:r>
              <a:rPr lang="ru-RU" dirty="0" err="1"/>
              <a:t>технологій</a:t>
            </a:r>
            <a:r>
              <a:rPr lang="ru-RU" dirty="0"/>
              <a:t> для </a:t>
            </a:r>
            <a:r>
              <a:rPr lang="ru-RU" dirty="0" err="1"/>
              <a:t>створення</a:t>
            </a:r>
            <a:r>
              <a:rPr lang="ru-RU" dirty="0"/>
              <a:t> </a:t>
            </a:r>
            <a:r>
              <a:rPr lang="ru-RU" dirty="0" err="1"/>
              <a:t>туристичних</a:t>
            </a:r>
            <a:r>
              <a:rPr lang="ru-RU" dirty="0"/>
              <a:t> </a:t>
            </a:r>
            <a:r>
              <a:rPr lang="ru-RU" dirty="0" err="1"/>
              <a:t>маршрутів</a:t>
            </a:r>
            <a:r>
              <a:rPr lang="ru-RU" dirty="0"/>
              <a:t> та </a:t>
            </a:r>
            <a:r>
              <a:rPr lang="ru-RU" dirty="0" err="1"/>
              <a:t>їх</a:t>
            </a:r>
            <a:r>
              <a:rPr lang="ru-RU" dirty="0"/>
              <a:t> </a:t>
            </a:r>
            <a:r>
              <a:rPr lang="ru-RU" dirty="0" err="1"/>
              <a:t>супроводом</a:t>
            </a:r>
            <a:r>
              <a:rPr lang="ru-RU" dirty="0"/>
              <a:t>;</a:t>
            </a:r>
          </a:p>
          <a:p>
            <a:pPr>
              <a:buFontTx/>
              <a:buChar char="-"/>
            </a:pPr>
            <a:r>
              <a:rPr lang="ru-RU" dirty="0"/>
              <a:t>з </a:t>
            </a:r>
            <a:r>
              <a:rPr lang="ru-RU" dirty="0" err="1"/>
              <a:t>розвитком</a:t>
            </a:r>
            <a:r>
              <a:rPr lang="ru-RU" dirty="0"/>
              <a:t> </a:t>
            </a:r>
            <a:r>
              <a:rPr lang="ru-RU" dirty="0" err="1"/>
              <a:t>туристичної</a:t>
            </a:r>
            <a:r>
              <a:rPr lang="ru-RU" dirty="0"/>
              <a:t> </a:t>
            </a:r>
            <a:r>
              <a:rPr lang="ru-RU" dirty="0" err="1"/>
              <a:t>інфраструктури</a:t>
            </a:r>
            <a:r>
              <a:rPr lang="ru-RU" dirty="0"/>
              <a:t>;</a:t>
            </a:r>
          </a:p>
          <a:p>
            <a:pPr>
              <a:buFontTx/>
              <a:buChar char="-"/>
            </a:pPr>
            <a:r>
              <a:rPr lang="ru-RU" dirty="0"/>
              <a:t>з </a:t>
            </a:r>
            <a:r>
              <a:rPr lang="ru-RU" dirty="0" err="1"/>
              <a:t>удосконаленням</a:t>
            </a:r>
            <a:r>
              <a:rPr lang="ru-RU" dirty="0"/>
              <a:t> транспортного </a:t>
            </a:r>
            <a:r>
              <a:rPr lang="ru-RU" dirty="0" err="1"/>
              <a:t>переміщення</a:t>
            </a:r>
            <a:r>
              <a:rPr lang="ru-RU" dirty="0"/>
              <a:t> та </a:t>
            </a:r>
            <a:r>
              <a:rPr lang="ru-RU" dirty="0" err="1"/>
              <a:t>розміщення</a:t>
            </a:r>
            <a:r>
              <a:rPr lang="ru-RU" dirty="0"/>
              <a:t> туриста в </a:t>
            </a:r>
            <a:r>
              <a:rPr lang="ru-RU" dirty="0" err="1"/>
              <a:t>місцях</a:t>
            </a:r>
            <a:r>
              <a:rPr lang="ru-RU" dirty="0"/>
              <a:t> </a:t>
            </a:r>
            <a:r>
              <a:rPr lang="ru-RU" dirty="0" err="1"/>
              <a:t>дестинації</a:t>
            </a:r>
            <a:r>
              <a:rPr lang="ru-RU" dirty="0"/>
              <a:t>.</a:t>
            </a:r>
            <a:endParaRPr lang="uk-UA" dirty="0"/>
          </a:p>
        </p:txBody>
      </p:sp>
    </p:spTree>
    <p:extLst>
      <p:ext uri="{BB962C8B-B14F-4D97-AF65-F5344CB8AC3E}">
        <p14:creationId xmlns:p14="http://schemas.microsoft.com/office/powerpoint/2010/main" val="2075901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3ECDE5-409B-4ABB-A451-D16074C77EFE}"/>
              </a:ext>
            </a:extLst>
          </p:cNvPr>
          <p:cNvSpPr>
            <a:spLocks noGrp="1"/>
          </p:cNvSpPr>
          <p:nvPr>
            <p:ph type="title"/>
          </p:nvPr>
        </p:nvSpPr>
        <p:spPr>
          <a:solidFill>
            <a:srgbClr val="66FFFF"/>
          </a:solidFill>
        </p:spPr>
        <p:txBody>
          <a:bodyPr/>
          <a:lstStyle/>
          <a:p>
            <a:r>
              <a:rPr lang="ru-RU" b="0" i="0" dirty="0">
                <a:solidFill>
                  <a:srgbClr val="222222"/>
                </a:solidFill>
                <a:effectLst/>
                <a:latin typeface="Georgia" panose="02040502050405020303" pitchFamily="18" charset="0"/>
              </a:rPr>
              <a:t>До </a:t>
            </a:r>
            <a:r>
              <a:rPr lang="ru-RU" b="0" i="0" dirty="0" err="1">
                <a:solidFill>
                  <a:srgbClr val="222222"/>
                </a:solidFill>
                <a:effectLst/>
                <a:latin typeface="Georgia" panose="02040502050405020303" pitchFamily="18" charset="0"/>
              </a:rPr>
              <a:t>популярних</a:t>
            </a:r>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православних</a:t>
            </a:r>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центрів</a:t>
            </a:r>
            <a:r>
              <a:rPr lang="ru-RU" b="0" i="0" dirty="0">
                <a:solidFill>
                  <a:srgbClr val="222222"/>
                </a:solidFill>
                <a:effectLst/>
                <a:latin typeface="Georgia" panose="02040502050405020303" pitchFamily="18" charset="0"/>
              </a:rPr>
              <a:t> належать:</a:t>
            </a:r>
            <a:endParaRPr lang="ru-UA" dirty="0"/>
          </a:p>
        </p:txBody>
      </p:sp>
      <p:sp>
        <p:nvSpPr>
          <p:cNvPr id="3" name="Объект 2">
            <a:extLst>
              <a:ext uri="{FF2B5EF4-FFF2-40B4-BE49-F238E27FC236}">
                <a16:creationId xmlns:a16="http://schemas.microsoft.com/office/drawing/2014/main" id="{9E39440A-27D4-4EBA-90AC-DD49B2D2719C}"/>
              </a:ext>
            </a:extLst>
          </p:cNvPr>
          <p:cNvSpPr>
            <a:spLocks noGrp="1"/>
          </p:cNvSpPr>
          <p:nvPr>
            <p:ph idx="1"/>
          </p:nvPr>
        </p:nvSpPr>
        <p:spPr/>
        <p:txBody>
          <a:bodyPr>
            <a:normAutofit fontScale="85000" lnSpcReduction="10000"/>
          </a:bodyPr>
          <a:lstStyle/>
          <a:p>
            <a:pPr algn="l"/>
            <a:endParaRPr lang="ru-RU" b="0" i="0" dirty="0">
              <a:solidFill>
                <a:srgbClr val="222222"/>
              </a:solidFill>
              <a:effectLst/>
              <a:latin typeface="Georgia" panose="02040502050405020303" pitchFamily="18" charset="0"/>
            </a:endParaRPr>
          </a:p>
          <a:p>
            <a:pPr algn="l">
              <a:buFont typeface="Arial" panose="020B0604020202020204" pitchFamily="34" charset="0"/>
              <a:buChar char="•"/>
            </a:pPr>
            <a:r>
              <a:rPr lang="ru-RU" b="0" i="0" dirty="0">
                <a:solidFill>
                  <a:srgbClr val="242424"/>
                </a:solidFill>
                <a:effectLst/>
                <a:latin typeface="Georgia" panose="02040502050405020303" pitchFamily="18" charset="0"/>
              </a:rPr>
              <a:t>- свята гора Афон (</a:t>
            </a:r>
            <a:r>
              <a:rPr lang="ru-RU" b="0" i="0" dirty="0" err="1">
                <a:solidFill>
                  <a:srgbClr val="242424"/>
                </a:solidFill>
                <a:effectLst/>
                <a:latin typeface="Georgia" panose="02040502050405020303" pitchFamily="18" charset="0"/>
              </a:rPr>
              <a:t>Греція</a:t>
            </a:r>
            <a:r>
              <a:rPr lang="ru-RU" b="0" i="0" dirty="0">
                <a:solidFill>
                  <a:srgbClr val="242424"/>
                </a:solidFill>
                <a:effectLst/>
                <a:latin typeface="Georgia" panose="02040502050405020303" pitchFamily="18" charset="0"/>
              </a:rPr>
              <a:t>);</a:t>
            </a:r>
          </a:p>
          <a:p>
            <a:pPr algn="l">
              <a:buFont typeface="Arial" panose="020B0604020202020204" pitchFamily="34" charset="0"/>
              <a:buChar char="•"/>
            </a:pPr>
            <a:r>
              <a:rPr lang="ru-RU" b="0" i="0" dirty="0">
                <a:solidFill>
                  <a:srgbClr val="242424"/>
                </a:solidFill>
                <a:effectLst/>
                <a:latin typeface="Georgia" panose="02040502050405020303" pitchFamily="18" charset="0"/>
              </a:rPr>
              <a:t>- храм святого Лазаря з </a:t>
            </a:r>
            <a:r>
              <a:rPr lang="ru-RU" b="0" i="0" dirty="0" err="1">
                <a:solidFill>
                  <a:srgbClr val="242424"/>
                </a:solidFill>
                <a:effectLst/>
                <a:latin typeface="Georgia" panose="02040502050405020303" pitchFamily="18" charset="0"/>
              </a:rPr>
              <a:t>його</a:t>
            </a:r>
            <a:r>
              <a:rPr lang="ru-RU" b="0" i="0" dirty="0">
                <a:solidFill>
                  <a:srgbClr val="242424"/>
                </a:solidFill>
                <a:effectLst/>
                <a:latin typeface="Georgia" panose="02040502050405020303" pitchFamily="18" charset="0"/>
              </a:rPr>
              <a:t> гробницею і мощами (</a:t>
            </a:r>
            <a:r>
              <a:rPr lang="ru-RU" b="0" i="0" dirty="0" err="1">
                <a:solidFill>
                  <a:srgbClr val="242424"/>
                </a:solidFill>
                <a:effectLst/>
                <a:latin typeface="Georgia" panose="02040502050405020303" pitchFamily="18" charset="0"/>
              </a:rPr>
              <a:t>Кіпр</a:t>
            </a:r>
            <a:r>
              <a:rPr lang="ru-RU" b="0" i="0" dirty="0">
                <a:solidFill>
                  <a:srgbClr val="242424"/>
                </a:solidFill>
                <a:effectLst/>
                <a:latin typeface="Georgia" panose="02040502050405020303" pitchFamily="18" charset="0"/>
              </a:rPr>
              <a:t>);</a:t>
            </a:r>
          </a:p>
          <a:p>
            <a:pPr algn="l">
              <a:buFont typeface="Arial" panose="020B0604020202020204" pitchFamily="34" charset="0"/>
              <a:buChar char="•"/>
            </a:pP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монастир</a:t>
            </a: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Сопочани</a:t>
            </a: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із</a:t>
            </a: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діючою</a:t>
            </a: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церквою</a:t>
            </a: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Святої</a:t>
            </a: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Трійці</a:t>
            </a:r>
            <a:r>
              <a:rPr lang="ru-RU" b="0" i="0" dirty="0">
                <a:solidFill>
                  <a:srgbClr val="242424"/>
                </a:solidFill>
                <a:effectLst/>
                <a:latin typeface="Georgia" panose="02040502050405020303" pitchFamily="18" charset="0"/>
              </a:rPr>
              <a:t> та фресками </a:t>
            </a:r>
            <a:r>
              <a:rPr lang="en-US" b="0" i="0" dirty="0">
                <a:solidFill>
                  <a:srgbClr val="242424"/>
                </a:solidFill>
                <a:effectLst/>
                <a:latin typeface="Georgia" panose="02040502050405020303" pitchFamily="18" charset="0"/>
              </a:rPr>
              <a:t>XIII </a:t>
            </a:r>
            <a:r>
              <a:rPr lang="ru-RU" b="0" i="0" dirty="0">
                <a:solidFill>
                  <a:srgbClr val="242424"/>
                </a:solidFill>
                <a:effectLst/>
                <a:latin typeface="Georgia" panose="02040502050405020303" pitchFamily="18" charset="0"/>
              </a:rPr>
              <a:t>ст. (</a:t>
            </a:r>
            <a:r>
              <a:rPr lang="ru-RU" b="0" i="0" dirty="0" err="1">
                <a:solidFill>
                  <a:srgbClr val="242424"/>
                </a:solidFill>
                <a:effectLst/>
                <a:latin typeface="Georgia" panose="02040502050405020303" pitchFamily="18" charset="0"/>
              </a:rPr>
              <a:t>Сербія</a:t>
            </a:r>
            <a:r>
              <a:rPr lang="ru-RU" b="0" i="0" dirty="0">
                <a:solidFill>
                  <a:srgbClr val="242424"/>
                </a:solidFill>
                <a:effectLst/>
                <a:latin typeface="Georgia" panose="02040502050405020303" pitchFamily="18" charset="0"/>
              </a:rPr>
              <a:t>);</a:t>
            </a:r>
          </a:p>
          <a:p>
            <a:pPr algn="l">
              <a:buFont typeface="Arial" panose="020B0604020202020204" pitchFamily="34" charset="0"/>
              <a:buChar char="•"/>
            </a:pP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церква</a:t>
            </a: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Святої</a:t>
            </a: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Софії</a:t>
            </a:r>
            <a:r>
              <a:rPr lang="ru-RU" b="0" i="0" dirty="0">
                <a:solidFill>
                  <a:srgbClr val="242424"/>
                </a:solidFill>
                <a:effectLst/>
                <a:latin typeface="Georgia" panose="02040502050405020303" pitchFamily="18" charset="0"/>
              </a:rPr>
              <a:t>, собор О. </a:t>
            </a:r>
            <a:r>
              <a:rPr lang="ru-RU" b="0" i="0" dirty="0" err="1">
                <a:solidFill>
                  <a:srgbClr val="242424"/>
                </a:solidFill>
                <a:effectLst/>
                <a:latin typeface="Georgia" panose="02040502050405020303" pitchFamily="18" charset="0"/>
              </a:rPr>
              <a:t>Невського</a:t>
            </a:r>
            <a:r>
              <a:rPr lang="ru-RU" b="0" i="0" dirty="0">
                <a:solidFill>
                  <a:srgbClr val="242424"/>
                </a:solidFill>
                <a:effectLst/>
                <a:latin typeface="Georgia" panose="02040502050405020303" pitchFamily="18" charset="0"/>
              </a:rPr>
              <a:t> і </a:t>
            </a:r>
            <a:r>
              <a:rPr lang="ru-RU" b="0" i="0" dirty="0" err="1">
                <a:solidFill>
                  <a:srgbClr val="242424"/>
                </a:solidFill>
                <a:effectLst/>
                <a:latin typeface="Georgia" panose="02040502050405020303" pitchFamily="18" charset="0"/>
              </a:rPr>
              <a:t>церква</a:t>
            </a:r>
            <a:r>
              <a:rPr lang="ru-RU" b="0" i="0" dirty="0">
                <a:solidFill>
                  <a:srgbClr val="242424"/>
                </a:solidFill>
                <a:effectLst/>
                <a:latin typeface="Georgia" panose="02040502050405020303" pitchFamily="18" charset="0"/>
              </a:rPr>
              <a:t> Святого </a:t>
            </a:r>
            <a:r>
              <a:rPr lang="ru-RU" b="0" i="0" dirty="0" err="1">
                <a:solidFill>
                  <a:srgbClr val="242424"/>
                </a:solidFill>
                <a:effectLst/>
                <a:latin typeface="Georgia" panose="02040502050405020303" pitchFamily="18" charset="0"/>
              </a:rPr>
              <a:t>Пантейлемона</a:t>
            </a: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Болгарія</a:t>
            </a:r>
            <a:r>
              <a:rPr lang="ru-RU" b="0" i="0" dirty="0">
                <a:solidFill>
                  <a:srgbClr val="242424"/>
                </a:solidFill>
                <a:effectLst/>
                <a:latin typeface="Georgia" panose="02040502050405020303" pitchFamily="18" charset="0"/>
              </a:rPr>
              <a:t>);</a:t>
            </a:r>
          </a:p>
          <a:p>
            <a:pPr algn="l">
              <a:buFont typeface="Arial" panose="020B0604020202020204" pitchFamily="34" charset="0"/>
              <a:buChar char="•"/>
            </a:pP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Сіонський</a:t>
            </a:r>
            <a:r>
              <a:rPr lang="ru-RU" b="0" i="0" dirty="0">
                <a:solidFill>
                  <a:srgbClr val="242424"/>
                </a:solidFill>
                <a:effectLst/>
                <a:latin typeface="Georgia" panose="02040502050405020303" pitchFamily="18" charset="0"/>
              </a:rPr>
              <a:t> собор, храм </a:t>
            </a:r>
            <a:r>
              <a:rPr lang="ru-RU" b="0" i="0" dirty="0" err="1">
                <a:solidFill>
                  <a:srgbClr val="242424"/>
                </a:solidFill>
                <a:effectLst/>
                <a:latin typeface="Georgia" panose="02040502050405020303" pitchFamily="18" charset="0"/>
              </a:rPr>
              <a:t>Метехі</a:t>
            </a: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Монастир</a:t>
            </a:r>
            <a:r>
              <a:rPr lang="ru-RU" b="0" i="0" dirty="0">
                <a:solidFill>
                  <a:srgbClr val="242424"/>
                </a:solidFill>
                <a:effectLst/>
                <a:latin typeface="Georgia" panose="02040502050405020303" pitchFamily="18" charset="0"/>
              </a:rPr>
              <a:t> Святого Давида (</a:t>
            </a:r>
            <a:r>
              <a:rPr lang="ru-RU" b="0" i="0" dirty="0" err="1">
                <a:solidFill>
                  <a:srgbClr val="242424"/>
                </a:solidFill>
                <a:effectLst/>
                <a:latin typeface="Georgia" panose="02040502050405020303" pitchFamily="18" charset="0"/>
              </a:rPr>
              <a:t>Тбілісі</a:t>
            </a:r>
            <a:r>
              <a:rPr lang="ru-RU" b="0" i="0" dirty="0">
                <a:solidFill>
                  <a:srgbClr val="242424"/>
                </a:solidFill>
                <a:effectLst/>
                <a:latin typeface="Georgia" panose="02040502050405020303" pitchFamily="18" charset="0"/>
              </a:rPr>
              <a:t>),;</a:t>
            </a:r>
          </a:p>
          <a:p>
            <a:pPr algn="l">
              <a:buFont typeface="Arial" panose="020B0604020202020204" pitchFamily="34" charset="0"/>
              <a:buChar char="•"/>
            </a:pP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Києво-Печерська</a:t>
            </a:r>
            <a:r>
              <a:rPr lang="ru-RU" b="0" i="0" dirty="0">
                <a:solidFill>
                  <a:srgbClr val="242424"/>
                </a:solidFill>
                <a:effectLst/>
                <a:latin typeface="Georgia" panose="02040502050405020303" pitchFamily="18" charset="0"/>
              </a:rPr>
              <a:t> лавра (м. </a:t>
            </a:r>
            <a:r>
              <a:rPr lang="ru-RU" b="0" i="0" dirty="0" err="1">
                <a:solidFill>
                  <a:srgbClr val="242424"/>
                </a:solidFill>
                <a:effectLst/>
                <a:latin typeface="Georgia" panose="02040502050405020303" pitchFamily="18" charset="0"/>
              </a:rPr>
              <a:t>Київ</a:t>
            </a: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Україна</a:t>
            </a:r>
            <a:r>
              <a:rPr lang="ru-RU" b="0" i="0" dirty="0">
                <a:solidFill>
                  <a:srgbClr val="242424"/>
                </a:solidFill>
                <a:effectLst/>
                <a:latin typeface="Georgia" panose="02040502050405020303" pitchFamily="18" charset="0"/>
              </a:rPr>
              <a:t>);</a:t>
            </a:r>
          </a:p>
          <a:p>
            <a:pPr algn="l">
              <a:buFont typeface="Arial" panose="020B0604020202020204" pitchFamily="34" charset="0"/>
              <a:buChar char="•"/>
            </a:pP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Почаївська</a:t>
            </a:r>
            <a:r>
              <a:rPr lang="ru-RU" b="0" i="0" dirty="0">
                <a:solidFill>
                  <a:srgbClr val="242424"/>
                </a:solidFill>
                <a:effectLst/>
                <a:latin typeface="Georgia" panose="02040502050405020303" pitchFamily="18" charset="0"/>
              </a:rPr>
              <a:t> Лавра (м. </a:t>
            </a:r>
            <a:r>
              <a:rPr lang="ru-RU" b="0" i="0" dirty="0" err="1">
                <a:solidFill>
                  <a:srgbClr val="242424"/>
                </a:solidFill>
                <a:effectLst/>
                <a:latin typeface="Georgia" panose="02040502050405020303" pitchFamily="18" charset="0"/>
              </a:rPr>
              <a:t>Почаїв</a:t>
            </a: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Україна</a:t>
            </a:r>
            <a:r>
              <a:rPr lang="ru-RU" b="0" i="0" dirty="0">
                <a:solidFill>
                  <a:srgbClr val="242424"/>
                </a:solidFill>
                <a:effectLst/>
                <a:latin typeface="Georgia" panose="02040502050405020303" pitchFamily="18" charset="0"/>
              </a:rPr>
              <a:t>);</a:t>
            </a:r>
          </a:p>
          <a:p>
            <a:pPr algn="l">
              <a:buFont typeface="Arial" panose="020B0604020202020204" pitchFamily="34" charset="0"/>
              <a:buChar char="•"/>
            </a:pPr>
            <a:r>
              <a:rPr lang="ru-RU" b="0" i="0" dirty="0">
                <a:solidFill>
                  <a:srgbClr val="242424"/>
                </a:solidFill>
                <a:effectLst/>
                <a:latin typeface="Georgia" panose="02040502050405020303" pitchFamily="18" charset="0"/>
              </a:rPr>
              <a:t>-</a:t>
            </a:r>
            <a:endParaRPr lang="ru-UA" dirty="0"/>
          </a:p>
        </p:txBody>
      </p:sp>
    </p:spTree>
    <p:extLst>
      <p:ext uri="{BB962C8B-B14F-4D97-AF65-F5344CB8AC3E}">
        <p14:creationId xmlns:p14="http://schemas.microsoft.com/office/powerpoint/2010/main" val="498956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BCCB3C1-5F4E-4772-9DA5-77215584F3CA}"/>
              </a:ext>
            </a:extLst>
          </p:cNvPr>
          <p:cNvSpPr>
            <a:spLocks noGrp="1"/>
          </p:cNvSpPr>
          <p:nvPr>
            <p:ph type="title"/>
          </p:nvPr>
        </p:nvSpPr>
        <p:spPr>
          <a:solidFill>
            <a:srgbClr val="66FFFF"/>
          </a:solidFill>
        </p:spPr>
        <p:txBody>
          <a:bodyPr>
            <a:normAutofit fontScale="90000"/>
          </a:bodyPr>
          <a:lstStyle/>
          <a:p>
            <a:r>
              <a:rPr lang="ru-RU" b="0" i="0" dirty="0">
                <a:solidFill>
                  <a:srgbClr val="222222"/>
                </a:solidFill>
                <a:effectLst/>
                <a:latin typeface="Georgia" panose="02040502050405020303" pitchFamily="18" charset="0"/>
              </a:rPr>
              <a:t>Для </a:t>
            </a:r>
            <a:r>
              <a:rPr lang="ru-RU" b="0" i="0" dirty="0" err="1">
                <a:solidFill>
                  <a:srgbClr val="222222"/>
                </a:solidFill>
                <a:effectLst/>
                <a:latin typeface="Georgia" panose="02040502050405020303" pitchFamily="18" charset="0"/>
              </a:rPr>
              <a:t>католиків</a:t>
            </a:r>
            <a:r>
              <a:rPr lang="ru-RU" b="0" i="0" dirty="0">
                <a:solidFill>
                  <a:srgbClr val="222222"/>
                </a:solidFill>
                <a:effectLst/>
                <a:latin typeface="Georgia" panose="02040502050405020303" pitchFamily="18" charset="0"/>
              </a:rPr>
              <a:t> і </a:t>
            </a:r>
            <a:r>
              <a:rPr lang="ru-RU" b="0" i="0" dirty="0" err="1">
                <a:solidFill>
                  <a:srgbClr val="222222"/>
                </a:solidFill>
                <a:effectLst/>
                <a:latin typeface="Georgia" panose="02040502050405020303" pitchFamily="18" charset="0"/>
              </a:rPr>
              <a:t>протестантів</a:t>
            </a:r>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найбільшими</a:t>
            </a:r>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сакральними</a:t>
            </a:r>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реліквіями</a:t>
            </a:r>
            <a:r>
              <a:rPr lang="ru-RU" b="0" i="0" dirty="0">
                <a:solidFill>
                  <a:srgbClr val="222222"/>
                </a:solidFill>
                <a:effectLst/>
                <a:latin typeface="Georgia" panose="02040502050405020303" pitchFamily="18" charset="0"/>
              </a:rPr>
              <a:t> є:</a:t>
            </a:r>
            <a:endParaRPr lang="ru-UA" dirty="0"/>
          </a:p>
        </p:txBody>
      </p:sp>
      <p:sp>
        <p:nvSpPr>
          <p:cNvPr id="3" name="Объект 2">
            <a:extLst>
              <a:ext uri="{FF2B5EF4-FFF2-40B4-BE49-F238E27FC236}">
                <a16:creationId xmlns:a16="http://schemas.microsoft.com/office/drawing/2014/main" id="{DCDCA457-D54A-404E-95E4-753FB07E14FC}"/>
              </a:ext>
            </a:extLst>
          </p:cNvPr>
          <p:cNvSpPr>
            <a:spLocks noGrp="1"/>
          </p:cNvSpPr>
          <p:nvPr>
            <p:ph idx="1"/>
          </p:nvPr>
        </p:nvSpPr>
        <p:spPr/>
        <p:txBody>
          <a:bodyPr/>
          <a:lstStyle/>
          <a:p>
            <a:pPr marL="0" indent="0">
              <a:buNone/>
            </a:pPr>
            <a:r>
              <a:rPr lang="ru-RU" dirty="0">
                <a:solidFill>
                  <a:srgbClr val="222222"/>
                </a:solidFill>
                <a:latin typeface="Georgia" panose="02040502050405020303" pitchFamily="18" charset="0"/>
              </a:rPr>
              <a:t> </a:t>
            </a:r>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Істинний</a:t>
            </a:r>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Хрест</a:t>
            </a:r>
            <a:r>
              <a:rPr lang="ru-RU" b="0" i="0" dirty="0">
                <a:solidFill>
                  <a:srgbClr val="222222"/>
                </a:solidFill>
                <a:effectLst/>
                <a:latin typeface="Georgia" panose="02040502050405020303" pitchFamily="18" charset="0"/>
              </a:rPr>
              <a:t> (Рим), </a:t>
            </a:r>
          </a:p>
          <a:p>
            <a:r>
              <a:rPr lang="ru-RU" b="0" i="0" dirty="0">
                <a:solidFill>
                  <a:srgbClr val="222222"/>
                </a:solidFill>
                <a:effectLst/>
                <a:latin typeface="Georgia" panose="02040502050405020303" pitchFamily="18" charset="0"/>
              </a:rPr>
              <a:t>Свята Кров (Брюгге, </a:t>
            </a:r>
            <a:r>
              <a:rPr lang="ru-RU" b="0" i="0" dirty="0" err="1">
                <a:solidFill>
                  <a:srgbClr val="222222"/>
                </a:solidFill>
                <a:effectLst/>
                <a:latin typeface="Georgia" panose="02040502050405020303" pitchFamily="18" charset="0"/>
              </a:rPr>
              <a:t>Бельгія</a:t>
            </a:r>
            <a:r>
              <a:rPr lang="ru-RU" b="0" i="0" dirty="0">
                <a:solidFill>
                  <a:srgbClr val="222222"/>
                </a:solidFill>
                <a:effectLst/>
                <a:latin typeface="Georgia" panose="02040502050405020303" pitchFamily="18" charset="0"/>
              </a:rPr>
              <a:t>), </a:t>
            </a:r>
          </a:p>
          <a:p>
            <a:r>
              <a:rPr lang="ru-RU" b="0" i="0" dirty="0" err="1">
                <a:solidFill>
                  <a:srgbClr val="222222"/>
                </a:solidFill>
                <a:effectLst/>
                <a:latin typeface="Georgia" panose="02040502050405020303" pitchFamily="18" charset="0"/>
              </a:rPr>
              <a:t>Терновий</a:t>
            </a:r>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Вінець</a:t>
            </a:r>
            <a:r>
              <a:rPr lang="ru-RU" b="0" i="0" dirty="0">
                <a:solidFill>
                  <a:srgbClr val="222222"/>
                </a:solidFill>
                <a:effectLst/>
                <a:latin typeface="Georgia" panose="02040502050405020303" pitchFamily="18" charset="0"/>
              </a:rPr>
              <a:t>, Собор </a:t>
            </a:r>
            <a:r>
              <a:rPr lang="ru-RU" b="0" i="0" dirty="0" err="1">
                <a:solidFill>
                  <a:srgbClr val="222222"/>
                </a:solidFill>
                <a:effectLst/>
                <a:latin typeface="Georgia" panose="02040502050405020303" pitchFamily="18" charset="0"/>
              </a:rPr>
              <a:t>Паризької</a:t>
            </a:r>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Богоматері</a:t>
            </a:r>
            <a:r>
              <a:rPr lang="ru-RU" b="0" i="0" dirty="0">
                <a:solidFill>
                  <a:srgbClr val="222222"/>
                </a:solidFill>
                <a:effectLst/>
                <a:latin typeface="Georgia" panose="02040502050405020303" pitchFamily="18" charset="0"/>
              </a:rPr>
              <a:t> (Париж, </a:t>
            </a:r>
            <a:r>
              <a:rPr lang="ru-RU" b="0" i="0" dirty="0" err="1">
                <a:solidFill>
                  <a:srgbClr val="222222"/>
                </a:solidFill>
                <a:effectLst/>
                <a:latin typeface="Georgia" panose="02040502050405020303" pitchFamily="18" charset="0"/>
              </a:rPr>
              <a:t>Франція</a:t>
            </a:r>
            <a:r>
              <a:rPr lang="ru-RU" b="0" i="0" dirty="0">
                <a:solidFill>
                  <a:srgbClr val="222222"/>
                </a:solidFill>
                <a:effectLst/>
                <a:latin typeface="Georgia" panose="02040502050405020303" pitchFamily="18" charset="0"/>
              </a:rPr>
              <a:t>), </a:t>
            </a:r>
          </a:p>
          <a:p>
            <a:r>
              <a:rPr lang="ru-RU" b="0" i="0" dirty="0" err="1">
                <a:solidFill>
                  <a:srgbClr val="222222"/>
                </a:solidFill>
                <a:effectLst/>
                <a:latin typeface="Georgia" panose="02040502050405020303" pitchFamily="18" charset="0"/>
              </a:rPr>
              <a:t>Лурд</a:t>
            </a:r>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Франція</a:t>
            </a:r>
            <a:r>
              <a:rPr lang="ru-RU" b="0" i="0" dirty="0">
                <a:solidFill>
                  <a:srgbClr val="222222"/>
                </a:solidFill>
                <a:effectLst/>
                <a:latin typeface="Georgia" panose="02040502050405020303" pitchFamily="18" charset="0"/>
              </a:rPr>
              <a:t>),</a:t>
            </a:r>
          </a:p>
          <a:p>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Туринська</a:t>
            </a:r>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плащаниця</a:t>
            </a:r>
            <a:r>
              <a:rPr lang="ru-RU" b="0" i="0" dirty="0">
                <a:solidFill>
                  <a:srgbClr val="222222"/>
                </a:solidFill>
                <a:effectLst/>
                <a:latin typeface="Georgia" panose="02040502050405020303" pitchFamily="18" charset="0"/>
              </a:rPr>
              <a:t> (Турин, </a:t>
            </a:r>
            <a:r>
              <a:rPr lang="ru-RU" b="0" i="0" dirty="0" err="1">
                <a:solidFill>
                  <a:srgbClr val="222222"/>
                </a:solidFill>
                <a:effectLst/>
                <a:latin typeface="Georgia" panose="02040502050405020303" pitchFamily="18" charset="0"/>
              </a:rPr>
              <a:t>Італія</a:t>
            </a:r>
            <a:r>
              <a:rPr lang="ru-RU" b="0" i="0" dirty="0">
                <a:solidFill>
                  <a:srgbClr val="222222"/>
                </a:solidFill>
                <a:effectLst/>
                <a:latin typeface="Georgia" panose="02040502050405020303" pitchFamily="18" charset="0"/>
              </a:rPr>
              <a:t>),</a:t>
            </a:r>
          </a:p>
          <a:p>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Святі</a:t>
            </a:r>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Цвяхи</a:t>
            </a:r>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Ітонський</a:t>
            </a:r>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коледж</a:t>
            </a:r>
            <a:r>
              <a:rPr lang="ru-RU" b="0" i="0" dirty="0">
                <a:solidFill>
                  <a:srgbClr val="222222"/>
                </a:solidFill>
                <a:effectLst/>
                <a:latin typeface="Georgia" panose="02040502050405020303" pitchFamily="18" charset="0"/>
              </a:rPr>
              <a:t>, Велика </a:t>
            </a:r>
            <a:r>
              <a:rPr lang="ru-RU" b="0" i="0" dirty="0" err="1">
                <a:solidFill>
                  <a:srgbClr val="222222"/>
                </a:solidFill>
                <a:effectLst/>
                <a:latin typeface="Georgia" panose="02040502050405020303" pitchFamily="18" charset="0"/>
              </a:rPr>
              <a:t>Британія</a:t>
            </a:r>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Ченстохово</a:t>
            </a:r>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Польща</a:t>
            </a:r>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тощо</a:t>
            </a:r>
            <a:r>
              <a:rPr lang="ru-RU" b="0" i="0" dirty="0">
                <a:solidFill>
                  <a:srgbClr val="222222"/>
                </a:solidFill>
                <a:effectLst/>
                <a:latin typeface="Georgia" panose="02040502050405020303" pitchFamily="18" charset="0"/>
              </a:rPr>
              <a:t>.</a:t>
            </a:r>
            <a:endParaRPr lang="ru-UA" dirty="0"/>
          </a:p>
        </p:txBody>
      </p:sp>
    </p:spTree>
    <p:extLst>
      <p:ext uri="{BB962C8B-B14F-4D97-AF65-F5344CB8AC3E}">
        <p14:creationId xmlns:p14="http://schemas.microsoft.com/office/powerpoint/2010/main" val="1083607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DED012B-6AE5-4B9B-8342-D59D053848DD}"/>
              </a:ext>
            </a:extLst>
          </p:cNvPr>
          <p:cNvSpPr>
            <a:spLocks noGrp="1"/>
          </p:cNvSpPr>
          <p:nvPr>
            <p:ph type="title"/>
          </p:nvPr>
        </p:nvSpPr>
        <p:spPr>
          <a:solidFill>
            <a:srgbClr val="66FFFF"/>
          </a:solidFill>
        </p:spPr>
        <p:txBody>
          <a:bodyPr>
            <a:normAutofit fontScale="90000"/>
          </a:bodyPr>
          <a:lstStyle/>
          <a:p>
            <a:r>
              <a:rPr lang="ru-RU" b="0" i="0" dirty="0" err="1">
                <a:solidFill>
                  <a:srgbClr val="222222"/>
                </a:solidFill>
                <a:effectLst/>
                <a:latin typeface="Georgia" panose="02040502050405020303" pitchFamily="18" charset="0"/>
              </a:rPr>
              <a:t>Відомі</a:t>
            </a:r>
            <a:r>
              <a:rPr lang="ru-RU" b="0" i="0" dirty="0">
                <a:solidFill>
                  <a:srgbClr val="222222"/>
                </a:solidFill>
                <a:effectLst/>
                <a:latin typeface="Georgia" panose="02040502050405020303" pitchFamily="18" charset="0"/>
              </a:rPr>
              <a:t> центри </a:t>
            </a:r>
            <a:r>
              <a:rPr lang="ru-RU" b="0" i="0" dirty="0" err="1">
                <a:solidFill>
                  <a:srgbClr val="222222"/>
                </a:solidFill>
                <a:effectLst/>
                <a:latin typeface="Georgia" panose="02040502050405020303" pitchFamily="18" charset="0"/>
              </a:rPr>
              <a:t>релігійного</a:t>
            </a:r>
            <a:r>
              <a:rPr lang="ru-RU" b="0" i="0" dirty="0">
                <a:solidFill>
                  <a:srgbClr val="222222"/>
                </a:solidFill>
                <a:effectLst/>
                <a:latin typeface="Georgia" panose="02040502050405020303" pitchFamily="18" charset="0"/>
              </a:rPr>
              <a:t> туризму та </a:t>
            </a:r>
            <a:r>
              <a:rPr lang="ru-RU" b="0" i="0" dirty="0" err="1">
                <a:solidFill>
                  <a:srgbClr val="222222"/>
                </a:solidFill>
                <a:effectLst/>
                <a:latin typeface="Georgia" panose="02040502050405020303" pitchFamily="18" charset="0"/>
              </a:rPr>
              <a:t>паломництва</a:t>
            </a:r>
            <a:r>
              <a:rPr lang="ru-RU" b="0" i="0" dirty="0">
                <a:solidFill>
                  <a:srgbClr val="222222"/>
                </a:solidFill>
                <a:effectLst/>
                <a:latin typeface="Georgia" panose="02040502050405020303" pitchFamily="18" charset="0"/>
              </a:rPr>
              <a:t>:</a:t>
            </a:r>
            <a:br>
              <a:rPr lang="ru-RU" b="0" i="0" dirty="0">
                <a:solidFill>
                  <a:srgbClr val="222222"/>
                </a:solidFill>
                <a:effectLst/>
                <a:latin typeface="Georgia" panose="02040502050405020303" pitchFamily="18" charset="0"/>
              </a:rPr>
            </a:br>
            <a:endParaRPr lang="ru-UA" dirty="0"/>
          </a:p>
        </p:txBody>
      </p:sp>
      <p:sp>
        <p:nvSpPr>
          <p:cNvPr id="3" name="Объект 2">
            <a:extLst>
              <a:ext uri="{FF2B5EF4-FFF2-40B4-BE49-F238E27FC236}">
                <a16:creationId xmlns:a16="http://schemas.microsoft.com/office/drawing/2014/main" id="{E7FBD608-8BB9-4A24-95BC-17022B03FBA1}"/>
              </a:ext>
            </a:extLst>
          </p:cNvPr>
          <p:cNvSpPr>
            <a:spLocks noGrp="1"/>
          </p:cNvSpPr>
          <p:nvPr>
            <p:ph idx="1"/>
          </p:nvPr>
        </p:nvSpPr>
        <p:spPr/>
        <p:txBody>
          <a:bodyPr>
            <a:normAutofit fontScale="92500" lnSpcReduction="20000"/>
          </a:bodyPr>
          <a:lstStyle/>
          <a:p>
            <a:pPr algn="l">
              <a:buFont typeface="Arial" panose="020B0604020202020204" pitchFamily="34" charset="0"/>
              <a:buChar char="•"/>
            </a:pPr>
            <a:r>
              <a:rPr lang="ru-RU" b="0" i="0" dirty="0">
                <a:solidFill>
                  <a:srgbClr val="242424"/>
                </a:solidFill>
                <a:effectLst/>
                <a:latin typeface="Georgia" panose="02040502050405020303" pitchFamily="18" charset="0"/>
              </a:rPr>
              <a:t>- Рим з Ватиканом - </a:t>
            </a:r>
            <a:r>
              <a:rPr lang="ru-RU" b="0" i="0" dirty="0" err="1">
                <a:solidFill>
                  <a:srgbClr val="242424"/>
                </a:solidFill>
                <a:effectLst/>
                <a:latin typeface="Georgia" panose="02040502050405020303" pitchFamily="18" charset="0"/>
              </a:rPr>
              <a:t>резиденція</a:t>
            </a: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Папи</a:t>
            </a: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Римського</a:t>
            </a: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які</a:t>
            </a: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відвідують</a:t>
            </a: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щорічно</a:t>
            </a: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близько</a:t>
            </a:r>
            <a:r>
              <a:rPr lang="ru-RU" b="0" i="0" dirty="0">
                <a:solidFill>
                  <a:srgbClr val="242424"/>
                </a:solidFill>
                <a:effectLst/>
                <a:latin typeface="Georgia" panose="02040502050405020303" pitchFamily="18" charset="0"/>
              </a:rPr>
              <a:t> 8 млн </a:t>
            </a:r>
            <a:r>
              <a:rPr lang="ru-RU" b="0" i="0" dirty="0" err="1">
                <a:solidFill>
                  <a:srgbClr val="242424"/>
                </a:solidFill>
                <a:effectLst/>
                <a:latin typeface="Georgia" panose="02040502050405020303" pitchFamily="18" charset="0"/>
              </a:rPr>
              <a:t>паломників</a:t>
            </a:r>
            <a:r>
              <a:rPr lang="ru-RU" b="0" i="0" dirty="0">
                <a:solidFill>
                  <a:srgbClr val="242424"/>
                </a:solidFill>
                <a:effectLst/>
                <a:latin typeface="Georgia" panose="02040502050405020303" pitchFamily="18" charset="0"/>
              </a:rPr>
              <a:t>;</a:t>
            </a:r>
          </a:p>
          <a:p>
            <a:pPr algn="l">
              <a:buFont typeface="Arial" panose="020B0604020202020204" pitchFamily="34" charset="0"/>
              <a:buChar char="•"/>
            </a:pP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Ассизі</a:t>
            </a: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Італія</a:t>
            </a: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пов'язаний</a:t>
            </a: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із</a:t>
            </a: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пам'яттю</a:t>
            </a:r>
            <a:r>
              <a:rPr lang="ru-RU" b="0" i="0" dirty="0">
                <a:solidFill>
                  <a:srgbClr val="242424"/>
                </a:solidFill>
                <a:effectLst/>
                <a:latin typeface="Georgia" panose="02040502050405020303" pitchFamily="18" charset="0"/>
              </a:rPr>
              <a:t> святого Франциска </a:t>
            </a:r>
            <a:r>
              <a:rPr lang="ru-RU" b="0" i="0" dirty="0" err="1">
                <a:solidFill>
                  <a:srgbClr val="242424"/>
                </a:solidFill>
                <a:effectLst/>
                <a:latin typeface="Georgia" panose="02040502050405020303" pitchFamily="18" charset="0"/>
              </a:rPr>
              <a:t>Ассизького</a:t>
            </a:r>
            <a:r>
              <a:rPr lang="ru-RU" b="0" i="0" dirty="0">
                <a:solidFill>
                  <a:srgbClr val="242424"/>
                </a:solidFill>
                <a:effectLst/>
                <a:latin typeface="Georgia" panose="02040502050405020303" pitchFamily="18" charset="0"/>
              </a:rPr>
              <a:t>;</a:t>
            </a:r>
          </a:p>
          <a:p>
            <a:pPr algn="l">
              <a:buFont typeface="Arial" panose="020B0604020202020204" pitchFamily="34" charset="0"/>
              <a:buChar char="•"/>
            </a:pPr>
            <a:r>
              <a:rPr lang="ru-RU" b="0" i="0" dirty="0">
                <a:solidFill>
                  <a:srgbClr val="242424"/>
                </a:solidFill>
                <a:effectLst/>
                <a:latin typeface="Georgia" panose="02040502050405020303" pitchFamily="18" charset="0"/>
              </a:rPr>
              <a:t>- Сантьяго-де-</a:t>
            </a:r>
            <a:r>
              <a:rPr lang="ru-RU" b="0" i="0" dirty="0" err="1">
                <a:solidFill>
                  <a:srgbClr val="242424"/>
                </a:solidFill>
                <a:effectLst/>
                <a:latin typeface="Georgia" panose="02040502050405020303" pitchFamily="18" charset="0"/>
              </a:rPr>
              <a:t>Компостела</a:t>
            </a: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Іспанія</a:t>
            </a:r>
            <a:r>
              <a:rPr lang="ru-RU" b="0" i="0" dirty="0">
                <a:solidFill>
                  <a:srgbClr val="242424"/>
                </a:solidFill>
                <a:effectLst/>
                <a:latin typeface="Georgia" panose="02040502050405020303" pitchFamily="18" charset="0"/>
              </a:rPr>
              <a:t>), де </a:t>
            </a:r>
            <a:r>
              <a:rPr lang="ru-RU" b="0" i="0" dirty="0" err="1">
                <a:solidFill>
                  <a:srgbClr val="242424"/>
                </a:solidFill>
                <a:effectLst/>
                <a:latin typeface="Georgia" panose="02040502050405020303" pitchFamily="18" charset="0"/>
              </a:rPr>
              <a:t>спочивають</a:t>
            </a: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мощі</a:t>
            </a:r>
            <a:r>
              <a:rPr lang="ru-RU" b="0" i="0" dirty="0">
                <a:solidFill>
                  <a:srgbClr val="242424"/>
                </a:solidFill>
                <a:effectLst/>
                <a:latin typeface="Georgia" panose="02040502050405020303" pitchFamily="18" charset="0"/>
              </a:rPr>
              <a:t> апостола Якова;</a:t>
            </a:r>
          </a:p>
          <a:p>
            <a:pPr algn="l">
              <a:buFont typeface="Arial" panose="020B0604020202020204" pitchFamily="34" charset="0"/>
              <a:buChar char="•"/>
            </a:pPr>
            <a:r>
              <a:rPr lang="ru-RU" b="0" i="0" dirty="0">
                <a:solidFill>
                  <a:srgbClr val="242424"/>
                </a:solidFill>
                <a:effectLst/>
                <a:latin typeface="Georgia" panose="02040502050405020303" pitchFamily="18" charset="0"/>
              </a:rPr>
              <a:t>- Кельн (</a:t>
            </a:r>
            <a:r>
              <a:rPr lang="ru-RU" b="0" i="0" dirty="0" err="1">
                <a:solidFill>
                  <a:srgbClr val="242424"/>
                </a:solidFill>
                <a:effectLst/>
                <a:latin typeface="Georgia" panose="02040502050405020303" pitchFamily="18" charset="0"/>
              </a:rPr>
              <a:t>Німеччина</a:t>
            </a:r>
            <a:r>
              <a:rPr lang="ru-RU" b="0" i="0" dirty="0">
                <a:solidFill>
                  <a:srgbClr val="242424"/>
                </a:solidFill>
                <a:effectLst/>
                <a:latin typeface="Georgia" panose="02040502050405020303" pitchFamily="18" charset="0"/>
              </a:rPr>
              <a:t>) - тут </a:t>
            </a:r>
            <a:r>
              <a:rPr lang="ru-RU" b="0" i="0" dirty="0" err="1">
                <a:solidFill>
                  <a:srgbClr val="242424"/>
                </a:solidFill>
                <a:effectLst/>
                <a:latin typeface="Georgia" panose="02040502050405020303" pitchFamily="18" charset="0"/>
              </a:rPr>
              <a:t>збудовано</a:t>
            </a:r>
            <a:r>
              <a:rPr lang="ru-RU" b="0" i="0" dirty="0">
                <a:solidFill>
                  <a:srgbClr val="242424"/>
                </a:solidFill>
                <a:effectLst/>
                <a:latin typeface="Georgia" panose="02040502050405020303" pitchFamily="18" charset="0"/>
              </a:rPr>
              <a:t> один </a:t>
            </a:r>
            <a:r>
              <a:rPr lang="ru-RU" b="0" i="0" dirty="0" err="1">
                <a:solidFill>
                  <a:srgbClr val="242424"/>
                </a:solidFill>
                <a:effectLst/>
                <a:latin typeface="Georgia" panose="02040502050405020303" pitchFamily="18" charset="0"/>
              </a:rPr>
              <a:t>із</a:t>
            </a: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найславетніших</a:t>
            </a: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готичних</a:t>
            </a: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соборів</a:t>
            </a:r>
            <a:r>
              <a:rPr lang="ru-RU" b="0" i="0" dirty="0">
                <a:solidFill>
                  <a:srgbClr val="242424"/>
                </a:solidFill>
                <a:effectLst/>
                <a:latin typeface="Georgia" panose="02040502050405020303" pitchFamily="18" charset="0"/>
              </a:rPr>
              <a:t>;</a:t>
            </a:r>
          </a:p>
          <a:p>
            <a:pPr algn="l">
              <a:buFont typeface="Arial" panose="020B0604020202020204" pitchFamily="34" charset="0"/>
              <a:buChar char="•"/>
            </a:pP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Уолсінгем</a:t>
            </a: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Англія</a:t>
            </a: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відновлений</a:t>
            </a: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дім</a:t>
            </a:r>
            <a:r>
              <a:rPr lang="ru-RU" b="0" i="0" dirty="0">
                <a:solidFill>
                  <a:srgbClr val="242424"/>
                </a:solidFill>
                <a:effectLst/>
                <a:latin typeface="Georgia" panose="02040502050405020303" pitchFamily="18" charset="0"/>
              </a:rPr>
              <a:t>, в </a:t>
            </a:r>
            <a:r>
              <a:rPr lang="ru-RU" b="0" i="0" dirty="0" err="1">
                <a:solidFill>
                  <a:srgbClr val="242424"/>
                </a:solidFill>
                <a:effectLst/>
                <a:latin typeface="Georgia" panose="02040502050405020303" pitchFamily="18" charset="0"/>
              </a:rPr>
              <a:t>якому</a:t>
            </a:r>
            <a:r>
              <a:rPr lang="ru-RU" b="0" i="0" dirty="0">
                <a:solidFill>
                  <a:srgbClr val="242424"/>
                </a:solidFill>
                <a:effectLst/>
                <a:latin typeface="Georgia" panose="02040502050405020303" pitchFamily="18" charset="0"/>
              </a:rPr>
              <a:t> жив маленький </a:t>
            </a:r>
            <a:r>
              <a:rPr lang="ru-RU" b="0" i="0" dirty="0" err="1">
                <a:solidFill>
                  <a:srgbClr val="242424"/>
                </a:solidFill>
                <a:effectLst/>
                <a:latin typeface="Georgia" panose="02040502050405020303" pitchFamily="18" charset="0"/>
              </a:rPr>
              <a:t>Ісус</a:t>
            </a:r>
            <a:r>
              <a:rPr lang="ru-RU" b="0" i="0" dirty="0">
                <a:solidFill>
                  <a:srgbClr val="242424"/>
                </a:solidFill>
                <a:effectLst/>
                <a:latin typeface="Georgia" panose="02040502050405020303" pitchFamily="18" charset="0"/>
              </a:rPr>
              <a:t>;</a:t>
            </a:r>
          </a:p>
          <a:p>
            <a:pPr algn="l">
              <a:buFont typeface="Arial" panose="020B0604020202020204" pitchFamily="34" charset="0"/>
              <a:buChar char="•"/>
            </a:pPr>
            <a:r>
              <a:rPr lang="ru-RU" b="0" i="0" dirty="0">
                <a:solidFill>
                  <a:srgbClr val="242424"/>
                </a:solidFill>
                <a:effectLst/>
                <a:latin typeface="Georgia" panose="02040502050405020303" pitchFamily="18" charset="0"/>
              </a:rPr>
              <a:t>- Солт-Лейк-</a:t>
            </a:r>
            <a:r>
              <a:rPr lang="ru-RU" b="0" i="0" dirty="0" err="1">
                <a:solidFill>
                  <a:srgbClr val="242424"/>
                </a:solidFill>
                <a:effectLst/>
                <a:latin typeface="Georgia" panose="02040502050405020303" pitchFamily="18" charset="0"/>
              </a:rPr>
              <a:t>Сіті</a:t>
            </a:r>
            <a:r>
              <a:rPr lang="ru-RU" b="0" i="0" dirty="0">
                <a:solidFill>
                  <a:srgbClr val="242424"/>
                </a:solidFill>
                <a:effectLst/>
                <a:latin typeface="Georgia" panose="02040502050405020303" pitchFamily="18" charset="0"/>
              </a:rPr>
              <a:t> (штат Юта, США) - центр </a:t>
            </a:r>
            <a:r>
              <a:rPr lang="ru-RU" b="0" i="0" dirty="0" err="1">
                <a:solidFill>
                  <a:srgbClr val="242424"/>
                </a:solidFill>
                <a:effectLst/>
                <a:latin typeface="Georgia" panose="02040502050405020303" pitchFamily="18" charset="0"/>
              </a:rPr>
              <a:t>мормонів</a:t>
            </a:r>
            <a:r>
              <a:rPr lang="ru-RU" b="0" i="0" dirty="0">
                <a:solidFill>
                  <a:srgbClr val="242424"/>
                </a:solidFill>
                <a:effectLst/>
                <a:latin typeface="Georgia" panose="02040502050405020303" pitchFamily="18" charset="0"/>
              </a:rPr>
              <a:t>, де </a:t>
            </a:r>
            <a:r>
              <a:rPr lang="ru-RU" b="0" i="0" dirty="0" err="1">
                <a:solidFill>
                  <a:srgbClr val="242424"/>
                </a:solidFill>
                <a:effectLst/>
                <a:latin typeface="Georgia" panose="02040502050405020303" pitchFamily="18" charset="0"/>
              </a:rPr>
              <a:t>споруджено</a:t>
            </a: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їхній</a:t>
            </a:r>
            <a:r>
              <a:rPr lang="ru-RU" b="0" i="0" dirty="0">
                <a:solidFill>
                  <a:srgbClr val="242424"/>
                </a:solidFill>
                <a:effectLst/>
                <a:latin typeface="Georgia" panose="02040502050405020303" pitchFamily="18" charset="0"/>
              </a:rPr>
              <a:t> </a:t>
            </a:r>
            <a:r>
              <a:rPr lang="ru-RU" b="0" i="0" dirty="0" err="1">
                <a:solidFill>
                  <a:srgbClr val="242424"/>
                </a:solidFill>
                <a:effectLst/>
                <a:latin typeface="Georgia" panose="02040502050405020303" pitchFamily="18" charset="0"/>
              </a:rPr>
              <a:t>величний</a:t>
            </a:r>
            <a:r>
              <a:rPr lang="ru-RU" b="0" i="0" dirty="0">
                <a:solidFill>
                  <a:srgbClr val="242424"/>
                </a:solidFill>
                <a:effectLst/>
                <a:latin typeface="Georgia" panose="02040502050405020303" pitchFamily="18" charset="0"/>
              </a:rPr>
              <a:t> храм.</a:t>
            </a:r>
          </a:p>
          <a:p>
            <a:endParaRPr lang="ru-UA" dirty="0"/>
          </a:p>
        </p:txBody>
      </p:sp>
    </p:spTree>
    <p:extLst>
      <p:ext uri="{BB962C8B-B14F-4D97-AF65-F5344CB8AC3E}">
        <p14:creationId xmlns:p14="http://schemas.microsoft.com/office/powerpoint/2010/main" val="1702224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2C1512-3F6C-47A8-B3B5-10D8639F4248}"/>
              </a:ext>
            </a:extLst>
          </p:cNvPr>
          <p:cNvSpPr>
            <a:spLocks noGrp="1"/>
          </p:cNvSpPr>
          <p:nvPr>
            <p:ph type="title"/>
          </p:nvPr>
        </p:nvSpPr>
        <p:spPr>
          <a:blipFill>
            <a:blip r:embed="rId2"/>
            <a:tile tx="0" ty="0" sx="100000" sy="100000" flip="none" algn="tl"/>
          </a:blipFill>
        </p:spPr>
        <p:txBody>
          <a:bodyPr/>
          <a:lstStyle/>
          <a:p>
            <a:pPr algn="ctr"/>
            <a:r>
              <a:rPr lang="uk-UA" b="1" dirty="0"/>
              <a:t>ПЛАН</a:t>
            </a:r>
            <a:endParaRPr lang="ru-UA" b="1" dirty="0"/>
          </a:p>
        </p:txBody>
      </p:sp>
      <p:sp>
        <p:nvSpPr>
          <p:cNvPr id="3" name="Объект 2">
            <a:extLst>
              <a:ext uri="{FF2B5EF4-FFF2-40B4-BE49-F238E27FC236}">
                <a16:creationId xmlns:a16="http://schemas.microsoft.com/office/drawing/2014/main" id="{64D2952C-857B-4D73-B816-5A222ADD0ED8}"/>
              </a:ext>
            </a:extLst>
          </p:cNvPr>
          <p:cNvSpPr>
            <a:spLocks noGrp="1"/>
          </p:cNvSpPr>
          <p:nvPr>
            <p:ph idx="1"/>
          </p:nvPr>
        </p:nvSpPr>
        <p:spPr>
          <a:blipFill>
            <a:blip r:embed="rId2"/>
            <a:tile tx="0" ty="0" sx="100000" sy="100000" flip="none" algn="tl"/>
          </a:blipFill>
        </p:spPr>
        <p:txBody>
          <a:bodyPr>
            <a:normAutofit/>
          </a:bodyPr>
          <a:lstStyle/>
          <a:p>
            <a:r>
              <a:rPr lang="uk-UA" sz="3600" dirty="0"/>
              <a:t>1. Класифікація видів туризму в Законі України «Про туризм».</a:t>
            </a:r>
          </a:p>
          <a:p>
            <a:r>
              <a:rPr lang="uk-UA" sz="3600" dirty="0"/>
              <a:t>2. Креативний потенціал основних видів туризму.</a:t>
            </a:r>
          </a:p>
          <a:p>
            <a:r>
              <a:rPr lang="uk-UA" sz="3600" dirty="0"/>
              <a:t>3. Основні тенденції розвитку креативного </a:t>
            </a:r>
            <a:r>
              <a:rPr lang="uk-UA" sz="3600" dirty="0" err="1"/>
              <a:t>потенціала</a:t>
            </a:r>
            <a:r>
              <a:rPr lang="uk-UA" sz="3600" dirty="0"/>
              <a:t> туризму.</a:t>
            </a:r>
          </a:p>
          <a:p>
            <a:r>
              <a:rPr lang="uk-UA" sz="3600" dirty="0"/>
              <a:t>4. Острівна соціальність: туристичний потенціал</a:t>
            </a:r>
            <a:endParaRPr lang="ru-UA" sz="3600" dirty="0"/>
          </a:p>
        </p:txBody>
      </p:sp>
    </p:spTree>
    <p:extLst>
      <p:ext uri="{BB962C8B-B14F-4D97-AF65-F5344CB8AC3E}">
        <p14:creationId xmlns:p14="http://schemas.microsoft.com/office/powerpoint/2010/main" val="1012642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5E2CF9-DF92-4B96-B5E0-2C780B661354}"/>
              </a:ext>
            </a:extLst>
          </p:cNvPr>
          <p:cNvSpPr>
            <a:spLocks noGrp="1"/>
          </p:cNvSpPr>
          <p:nvPr>
            <p:ph type="title"/>
          </p:nvPr>
        </p:nvSpPr>
        <p:spPr>
          <a:solidFill>
            <a:srgbClr val="66FFFF"/>
          </a:solidFill>
        </p:spPr>
        <p:txBody>
          <a:bodyPr/>
          <a:lstStyle/>
          <a:p>
            <a:r>
              <a:rPr lang="ru-RU" b="0" i="0" dirty="0" err="1">
                <a:solidFill>
                  <a:srgbClr val="222222"/>
                </a:solidFill>
                <a:effectLst/>
                <a:latin typeface="Georgia" panose="02040502050405020303" pitchFamily="18" charset="0"/>
              </a:rPr>
              <a:t>Найпопулярнішою</a:t>
            </a:r>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святинею</a:t>
            </a:r>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світового</a:t>
            </a:r>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рівня</a:t>
            </a:r>
            <a:r>
              <a:rPr lang="ru-RU" b="0" i="0" dirty="0">
                <a:solidFill>
                  <a:srgbClr val="222222"/>
                </a:solidFill>
                <a:effectLst/>
                <a:latin typeface="Georgia" panose="02040502050405020303" pitchFamily="18" charset="0"/>
              </a:rPr>
              <a:t> для </a:t>
            </a:r>
            <a:r>
              <a:rPr lang="ru-RU" b="0" i="0" dirty="0" err="1">
                <a:solidFill>
                  <a:srgbClr val="222222"/>
                </a:solidFill>
                <a:effectLst/>
                <a:latin typeface="Georgia" panose="02040502050405020303" pitchFamily="18" charset="0"/>
              </a:rPr>
              <a:t>християн-паломників</a:t>
            </a:r>
            <a:r>
              <a:rPr lang="ru-RU" b="0" i="0" dirty="0">
                <a:solidFill>
                  <a:srgbClr val="222222"/>
                </a:solidFill>
                <a:effectLst/>
                <a:latin typeface="Georgia" panose="02040502050405020303" pitchFamily="18" charset="0"/>
              </a:rPr>
              <a:t> є</a:t>
            </a:r>
            <a:endParaRPr lang="ru-UA" dirty="0"/>
          </a:p>
        </p:txBody>
      </p:sp>
      <p:sp>
        <p:nvSpPr>
          <p:cNvPr id="3" name="Объект 2">
            <a:extLst>
              <a:ext uri="{FF2B5EF4-FFF2-40B4-BE49-F238E27FC236}">
                <a16:creationId xmlns:a16="http://schemas.microsoft.com/office/drawing/2014/main" id="{BA3FB7DD-C588-4DFF-8A84-4C4D4CF90331}"/>
              </a:ext>
            </a:extLst>
          </p:cNvPr>
          <p:cNvSpPr>
            <a:spLocks noGrp="1"/>
          </p:cNvSpPr>
          <p:nvPr>
            <p:ph idx="1"/>
          </p:nvPr>
        </p:nvSpPr>
        <p:spPr/>
        <p:txBody>
          <a:bodyPr/>
          <a:lstStyle/>
          <a:p>
            <a:r>
              <a:rPr lang="ru-RU" b="0" i="0" dirty="0">
                <a:solidFill>
                  <a:srgbClr val="222222"/>
                </a:solidFill>
                <a:effectLst/>
                <a:latin typeface="Georgia" panose="02040502050405020303" pitchFamily="18" charset="0"/>
              </a:rPr>
              <a:t>Свята Земля (</a:t>
            </a:r>
            <a:r>
              <a:rPr lang="ru-RU" b="0" i="0" dirty="0" err="1">
                <a:solidFill>
                  <a:srgbClr val="222222"/>
                </a:solidFill>
                <a:effectLst/>
                <a:latin typeface="Georgia" panose="02040502050405020303" pitchFamily="18" charset="0"/>
              </a:rPr>
              <a:t>Ізраїль</a:t>
            </a:r>
            <a:r>
              <a:rPr lang="ru-RU" b="0" i="0" dirty="0">
                <a:solidFill>
                  <a:srgbClr val="222222"/>
                </a:solidFill>
                <a:effectLst/>
                <a:latin typeface="Georgia" panose="02040502050405020303" pitchFamily="18" charset="0"/>
              </a:rPr>
              <a:t>). Тут паломники </a:t>
            </a:r>
            <a:r>
              <a:rPr lang="ru-RU" b="0" i="0" dirty="0" err="1">
                <a:solidFill>
                  <a:srgbClr val="222222"/>
                </a:solidFill>
                <a:effectLst/>
                <a:latin typeface="Georgia" panose="02040502050405020303" pitchFamily="18" charset="0"/>
              </a:rPr>
              <a:t>відвідують</a:t>
            </a:r>
            <a:r>
              <a:rPr lang="ru-RU" b="0" i="0" dirty="0">
                <a:solidFill>
                  <a:srgbClr val="222222"/>
                </a:solidFill>
                <a:effectLst/>
                <a:latin typeface="Georgia" panose="02040502050405020303" pitchFamily="18" charset="0"/>
              </a:rPr>
              <a:t> :</a:t>
            </a:r>
          </a:p>
          <a:p>
            <a:r>
              <a:rPr lang="ru-RU" b="0" i="0" dirty="0" err="1">
                <a:solidFill>
                  <a:srgbClr val="222222"/>
                </a:solidFill>
                <a:effectLst/>
                <a:latin typeface="Georgia" panose="02040502050405020303" pitchFamily="18" charset="0"/>
              </a:rPr>
              <a:t>Вифлиєм</a:t>
            </a:r>
            <a:r>
              <a:rPr lang="ru-RU" b="0" i="0" dirty="0">
                <a:solidFill>
                  <a:srgbClr val="222222"/>
                </a:solidFill>
                <a:effectLst/>
                <a:latin typeface="Georgia" panose="02040502050405020303" pitchFamily="18" charset="0"/>
              </a:rPr>
              <a:t> (храм </a:t>
            </a:r>
            <a:r>
              <a:rPr lang="ru-RU" b="0" i="0" dirty="0" err="1">
                <a:solidFill>
                  <a:srgbClr val="222222"/>
                </a:solidFill>
                <a:effectLst/>
                <a:latin typeface="Georgia" panose="02040502050405020303" pitchFamily="18" charset="0"/>
              </a:rPr>
              <a:t>Різдва</a:t>
            </a:r>
            <a:r>
              <a:rPr lang="ru-RU" b="0" i="0" dirty="0">
                <a:solidFill>
                  <a:srgbClr val="222222"/>
                </a:solidFill>
                <a:effectLst/>
                <a:latin typeface="Georgia" panose="02040502050405020303" pitchFamily="18" charset="0"/>
              </a:rPr>
              <a:t> Христового), </a:t>
            </a:r>
          </a:p>
          <a:p>
            <a:r>
              <a:rPr lang="ru-RU" b="0" i="0" dirty="0">
                <a:solidFill>
                  <a:srgbClr val="222222"/>
                </a:solidFill>
                <a:effectLst/>
                <a:latin typeface="Georgia" panose="02040502050405020303" pitchFamily="18" charset="0"/>
              </a:rPr>
              <a:t>Назарет (</a:t>
            </a:r>
            <a:r>
              <a:rPr lang="ru-RU" b="0" i="0" dirty="0" err="1">
                <a:solidFill>
                  <a:srgbClr val="222222"/>
                </a:solidFill>
                <a:effectLst/>
                <a:latin typeface="Georgia" panose="02040502050405020303" pitchFamily="18" charset="0"/>
              </a:rPr>
              <a:t>Базиліка</a:t>
            </a:r>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Благовіщення</a:t>
            </a:r>
            <a:r>
              <a:rPr lang="ru-RU" b="0" i="0" dirty="0">
                <a:solidFill>
                  <a:srgbClr val="222222"/>
                </a:solidFill>
                <a:effectLst/>
                <a:latin typeface="Georgia" panose="02040502050405020303" pitchFamily="18" charset="0"/>
              </a:rPr>
              <a:t>,</a:t>
            </a:r>
          </a:p>
          <a:p>
            <a:r>
              <a:rPr lang="ru-RU" b="0" i="0" dirty="0">
                <a:solidFill>
                  <a:srgbClr val="222222"/>
                </a:solidFill>
                <a:effectLst/>
                <a:latin typeface="Georgia" panose="02040502050405020303" pitchFamily="18" charset="0"/>
              </a:rPr>
              <a:t> Грот </a:t>
            </a:r>
            <a:r>
              <a:rPr lang="ru-RU" b="0" i="0" dirty="0" err="1">
                <a:solidFill>
                  <a:srgbClr val="222222"/>
                </a:solidFill>
                <a:effectLst/>
                <a:latin typeface="Georgia" panose="02040502050405020303" pitchFamily="18" charset="0"/>
              </a:rPr>
              <a:t>Діви</a:t>
            </a:r>
            <a:r>
              <a:rPr lang="ru-RU" b="0" i="0" dirty="0">
                <a:solidFill>
                  <a:srgbClr val="222222"/>
                </a:solidFill>
                <a:effectLst/>
                <a:latin typeface="Georgia" panose="02040502050405020303" pitchFamily="18" charset="0"/>
              </a:rPr>
              <a:t> - </a:t>
            </a:r>
            <a:r>
              <a:rPr lang="ru-RU" b="0" i="0" dirty="0" err="1">
                <a:solidFill>
                  <a:srgbClr val="222222"/>
                </a:solidFill>
                <a:effectLst/>
                <a:latin typeface="Georgia" panose="02040502050405020303" pitchFamily="18" charset="0"/>
              </a:rPr>
              <a:t>місце</a:t>
            </a:r>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Благовіщення</a:t>
            </a:r>
            <a:r>
              <a:rPr lang="ru-RU" b="0" i="0" dirty="0">
                <a:solidFill>
                  <a:srgbClr val="222222"/>
                </a:solidFill>
                <a:effectLst/>
                <a:latin typeface="Georgia" panose="02040502050405020303" pitchFamily="18" charset="0"/>
              </a:rPr>
              <a:t>), </a:t>
            </a:r>
          </a:p>
          <a:p>
            <a:r>
              <a:rPr lang="ru-RU" b="0" i="0" dirty="0" err="1">
                <a:solidFill>
                  <a:srgbClr val="222222"/>
                </a:solidFill>
                <a:effectLst/>
                <a:latin typeface="Georgia" panose="02040502050405020303" pitchFamily="18" charset="0"/>
              </a:rPr>
              <a:t>Єрусалим</a:t>
            </a:r>
            <a:r>
              <a:rPr lang="ru-RU" b="0" i="0" dirty="0">
                <a:solidFill>
                  <a:srgbClr val="222222"/>
                </a:solidFill>
                <a:effectLst/>
                <a:latin typeface="Georgia" panose="02040502050405020303" pitchFamily="18" charset="0"/>
              </a:rPr>
              <a:t> (Ворота </a:t>
            </a:r>
            <a:r>
              <a:rPr lang="ru-RU" b="0" i="0" dirty="0" err="1">
                <a:solidFill>
                  <a:srgbClr val="222222"/>
                </a:solidFill>
                <a:effectLst/>
                <a:latin typeface="Georgia" panose="02040502050405020303" pitchFamily="18" charset="0"/>
              </a:rPr>
              <a:t>Ірода</a:t>
            </a:r>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Левові</a:t>
            </a:r>
            <a:r>
              <a:rPr lang="ru-RU" b="0" i="0" dirty="0">
                <a:solidFill>
                  <a:srgbClr val="222222"/>
                </a:solidFill>
                <a:effectLst/>
                <a:latin typeface="Georgia" panose="02040502050405020303" pitchFamily="18" charset="0"/>
              </a:rPr>
              <a:t> Ворота, </a:t>
            </a:r>
            <a:r>
              <a:rPr lang="ru-RU" b="0" i="0" dirty="0" err="1">
                <a:solidFill>
                  <a:srgbClr val="222222"/>
                </a:solidFill>
                <a:effectLst/>
                <a:latin typeface="Georgia" panose="02040502050405020303" pitchFamily="18" charset="0"/>
              </a:rPr>
              <a:t>Золоті</a:t>
            </a:r>
            <a:r>
              <a:rPr lang="ru-RU" b="0" i="0" dirty="0">
                <a:solidFill>
                  <a:srgbClr val="222222"/>
                </a:solidFill>
                <a:effectLst/>
                <a:latin typeface="Georgia" panose="02040502050405020303" pitchFamily="18" charset="0"/>
              </a:rPr>
              <a:t> Ворота, </a:t>
            </a:r>
            <a:r>
              <a:rPr lang="ru-RU" b="0" i="0" dirty="0" err="1">
                <a:solidFill>
                  <a:srgbClr val="222222"/>
                </a:solidFill>
                <a:effectLst/>
                <a:latin typeface="Georgia" panose="02040502050405020303" pitchFamily="18" charset="0"/>
              </a:rPr>
              <a:t>Сіон-Ахі</a:t>
            </a:r>
            <a:r>
              <a:rPr lang="ru-RU" b="0" i="0" dirty="0">
                <a:solidFill>
                  <a:srgbClr val="222222"/>
                </a:solidFill>
                <a:effectLst/>
                <a:latin typeface="Georgia" panose="02040502050405020303" pitchFamily="18" charset="0"/>
              </a:rPr>
              <a:t> Ворота, </a:t>
            </a:r>
            <a:r>
              <a:rPr lang="ru-RU" b="0" i="0" dirty="0" err="1">
                <a:solidFill>
                  <a:srgbClr val="222222"/>
                </a:solidFill>
                <a:effectLst/>
                <a:latin typeface="Georgia" panose="02040502050405020303" pitchFamily="18" charset="0"/>
              </a:rPr>
              <a:t>церква</a:t>
            </a:r>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Святої</a:t>
            </a:r>
            <a:r>
              <a:rPr lang="ru-RU" b="0" i="0" dirty="0">
                <a:solidFill>
                  <a:srgbClr val="222222"/>
                </a:solidFill>
                <a:effectLst/>
                <a:latin typeface="Georgia" panose="02040502050405020303" pitchFamily="18" charset="0"/>
              </a:rPr>
              <a:t> Анни, </a:t>
            </a:r>
            <a:r>
              <a:rPr lang="ru-RU" b="0" i="0" dirty="0" err="1">
                <a:solidFill>
                  <a:srgbClr val="222222"/>
                </a:solidFill>
                <a:effectLst/>
                <a:latin typeface="Georgia" panose="02040502050405020303" pitchFamily="18" charset="0"/>
              </a:rPr>
              <a:t>церква</a:t>
            </a:r>
            <a:r>
              <a:rPr lang="ru-RU" b="0" i="0" dirty="0">
                <a:solidFill>
                  <a:srgbClr val="222222"/>
                </a:solidFill>
                <a:effectLst/>
                <a:latin typeface="Georgia" panose="02040502050405020303" pitchFamily="18" charset="0"/>
              </a:rPr>
              <a:t> Плачу </a:t>
            </a:r>
            <a:r>
              <a:rPr lang="ru-RU" b="0" i="0" dirty="0" err="1">
                <a:solidFill>
                  <a:srgbClr val="222222"/>
                </a:solidFill>
                <a:effectLst/>
                <a:latin typeface="Georgia" panose="02040502050405020303" pitchFamily="18" charset="0"/>
              </a:rPr>
              <a:t>Господнього</a:t>
            </a:r>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Гефсиманія</a:t>
            </a:r>
            <a:r>
              <a:rPr lang="ru-RU" b="0" i="0" dirty="0">
                <a:solidFill>
                  <a:srgbClr val="222222"/>
                </a:solidFill>
                <a:effectLst/>
                <a:latin typeface="Georgia" panose="02040502050405020303" pitchFamily="18" charset="0"/>
              </a:rPr>
              <a:t> - </a:t>
            </a:r>
            <a:r>
              <a:rPr lang="ru-RU" b="0" i="0" dirty="0" err="1">
                <a:solidFill>
                  <a:srgbClr val="222222"/>
                </a:solidFill>
                <a:effectLst/>
                <a:latin typeface="Georgia" panose="02040502050405020303" pitchFamily="18" charset="0"/>
              </a:rPr>
              <a:t>Оливковий</a:t>
            </a:r>
            <a:r>
              <a:rPr lang="ru-RU" b="0" i="0" dirty="0">
                <a:solidFill>
                  <a:srgbClr val="222222"/>
                </a:solidFill>
                <a:effectLst/>
                <a:latin typeface="Georgia" panose="02040502050405020303" pitchFamily="18" charset="0"/>
              </a:rPr>
              <a:t> Сад, </a:t>
            </a:r>
            <a:r>
              <a:rPr lang="ru-RU" b="0" i="0" dirty="0" err="1">
                <a:solidFill>
                  <a:srgbClr val="222222"/>
                </a:solidFill>
                <a:effectLst/>
                <a:latin typeface="Georgia" panose="02040502050405020303" pitchFamily="18" charset="0"/>
              </a:rPr>
              <a:t>церква</a:t>
            </a:r>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Бичування</a:t>
            </a:r>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церква</a:t>
            </a:r>
            <a:r>
              <a:rPr lang="ru-RU" b="0" i="0" dirty="0">
                <a:solidFill>
                  <a:srgbClr val="222222"/>
                </a:solidFill>
                <a:effectLst/>
                <a:latin typeface="Georgia" panose="02040502050405020303" pitchFamily="18" charset="0"/>
              </a:rPr>
              <a:t> Гробу </a:t>
            </a:r>
            <a:r>
              <a:rPr lang="ru-RU" b="0" i="0" dirty="0" err="1">
                <a:solidFill>
                  <a:srgbClr val="222222"/>
                </a:solidFill>
                <a:effectLst/>
                <a:latin typeface="Georgia" panose="02040502050405020303" pitchFamily="18" charset="0"/>
              </a:rPr>
              <a:t>Господнього</a:t>
            </a:r>
            <a:r>
              <a:rPr lang="ru-RU" b="0" i="0" dirty="0">
                <a:solidFill>
                  <a:srgbClr val="222222"/>
                </a:solidFill>
                <a:effectLst/>
                <a:latin typeface="Georgia" panose="02040502050405020303" pitchFamily="18" charset="0"/>
              </a:rPr>
              <a:t>) та </a:t>
            </a:r>
            <a:r>
              <a:rPr lang="ru-RU" b="0" i="0" dirty="0" err="1">
                <a:solidFill>
                  <a:srgbClr val="222222"/>
                </a:solidFill>
                <a:effectLst/>
                <a:latin typeface="Georgia" panose="02040502050405020303" pitchFamily="18" charset="0"/>
              </a:rPr>
              <a:t>інші</a:t>
            </a:r>
            <a:r>
              <a:rPr lang="ru-RU" b="0" i="0" dirty="0">
                <a:solidFill>
                  <a:srgbClr val="222222"/>
                </a:solidFill>
                <a:effectLst/>
                <a:latin typeface="Georgia" panose="02040502050405020303" pitchFamily="18" charset="0"/>
              </a:rPr>
              <a:t> </a:t>
            </a:r>
            <a:r>
              <a:rPr lang="ru-RU" b="0" i="0" dirty="0" err="1">
                <a:solidFill>
                  <a:srgbClr val="222222"/>
                </a:solidFill>
                <a:effectLst/>
                <a:latin typeface="Georgia" panose="02040502050405020303" pitchFamily="18" charset="0"/>
              </a:rPr>
              <a:t>місця</a:t>
            </a:r>
            <a:r>
              <a:rPr lang="ru-RU" b="0" i="0" dirty="0">
                <a:solidFill>
                  <a:srgbClr val="222222"/>
                </a:solidFill>
                <a:effectLst/>
                <a:latin typeface="Georgia" panose="02040502050405020303" pitchFamily="18" charset="0"/>
              </a:rPr>
              <a:t>.</a:t>
            </a:r>
            <a:endParaRPr lang="ru-UA" dirty="0"/>
          </a:p>
        </p:txBody>
      </p:sp>
    </p:spTree>
    <p:extLst>
      <p:ext uri="{BB962C8B-B14F-4D97-AF65-F5344CB8AC3E}">
        <p14:creationId xmlns:p14="http://schemas.microsoft.com/office/powerpoint/2010/main" val="36117186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28F6A6A-1BF0-43C0-8506-97255C60825C}"/>
              </a:ext>
            </a:extLst>
          </p:cNvPr>
          <p:cNvSpPr>
            <a:spLocks noGrp="1"/>
          </p:cNvSpPr>
          <p:nvPr>
            <p:ph type="title"/>
          </p:nvPr>
        </p:nvSpPr>
        <p:spPr>
          <a:blipFill>
            <a:blip r:embed="rId2"/>
            <a:tile tx="0" ty="0" sx="100000" sy="100000" flip="none" algn="tl"/>
          </a:blipFill>
        </p:spPr>
        <p:txBody>
          <a:bodyPr>
            <a:normAutofit fontScale="90000"/>
          </a:bodyPr>
          <a:lstStyle/>
          <a:p>
            <a:pPr algn="ctr"/>
            <a:r>
              <a:rPr lang="uk-UA" b="1" dirty="0"/>
              <a:t>Найбільш екстремальні види туризму</a:t>
            </a:r>
            <a:br>
              <a:rPr lang="uk-UA" b="1" dirty="0"/>
            </a:br>
            <a:r>
              <a:rPr lang="uk-UA" b="1" dirty="0"/>
              <a:t>(</a:t>
            </a:r>
            <a:r>
              <a:rPr lang="ru-RU" sz="3100" dirty="0" err="1"/>
              <a:t>види</a:t>
            </a:r>
            <a:r>
              <a:rPr lang="ru-RU" sz="3100" dirty="0"/>
              <a:t> </a:t>
            </a:r>
            <a:r>
              <a:rPr lang="ru-RU" sz="3100" dirty="0" err="1"/>
              <a:t>екстремального</a:t>
            </a:r>
            <a:r>
              <a:rPr lang="ru-RU" sz="3100" dirty="0"/>
              <a:t> туризму, </a:t>
            </a:r>
            <a:r>
              <a:rPr lang="ru-RU" sz="3100" dirty="0" err="1"/>
              <a:t>повітряний</a:t>
            </a:r>
            <a:r>
              <a:rPr lang="ru-RU" sz="3100" dirty="0"/>
              <a:t>, </a:t>
            </a:r>
            <a:r>
              <a:rPr lang="ru-RU" sz="3100" dirty="0" err="1"/>
              <a:t>наземний</a:t>
            </a:r>
            <a:r>
              <a:rPr lang="ru-RU" sz="3100" dirty="0"/>
              <a:t>, </a:t>
            </a:r>
            <a:r>
              <a:rPr lang="ru-RU" sz="3100" dirty="0" err="1"/>
              <a:t>водний</a:t>
            </a:r>
            <a:r>
              <a:rPr lang="ru-RU" sz="3100" dirty="0"/>
              <a:t>, </a:t>
            </a:r>
            <a:r>
              <a:rPr lang="ru-RU" sz="3100" dirty="0" err="1"/>
              <a:t>екзотичний</a:t>
            </a:r>
            <a:r>
              <a:rPr lang="ru-RU" sz="3100" dirty="0"/>
              <a:t> туризм</a:t>
            </a:r>
            <a:r>
              <a:rPr lang="ru-RU" dirty="0"/>
              <a:t>)</a:t>
            </a:r>
            <a:r>
              <a:rPr lang="uk-UA" b="1" dirty="0"/>
              <a:t> </a:t>
            </a:r>
            <a:endParaRPr lang="ru-UA" b="1" dirty="0"/>
          </a:p>
        </p:txBody>
      </p:sp>
      <p:sp>
        <p:nvSpPr>
          <p:cNvPr id="3" name="Объект 2">
            <a:extLst>
              <a:ext uri="{FF2B5EF4-FFF2-40B4-BE49-F238E27FC236}">
                <a16:creationId xmlns:a16="http://schemas.microsoft.com/office/drawing/2014/main" id="{811CD829-40C9-47B1-AFD7-7106FAE7A008}"/>
              </a:ext>
            </a:extLst>
          </p:cNvPr>
          <p:cNvSpPr>
            <a:spLocks noGrp="1"/>
          </p:cNvSpPr>
          <p:nvPr>
            <p:ph idx="1"/>
          </p:nvPr>
        </p:nvSpPr>
        <p:spPr/>
        <p:txBody>
          <a:bodyPr>
            <a:normAutofit lnSpcReduction="10000"/>
          </a:bodyPr>
          <a:lstStyle/>
          <a:p>
            <a:r>
              <a:rPr lang="ru-RU" b="0" i="0" dirty="0">
                <a:solidFill>
                  <a:srgbClr val="202124"/>
                </a:solidFill>
                <a:effectLst/>
                <a:latin typeface="arial" panose="020B0604020202020204" pitchFamily="34" charset="0"/>
              </a:rPr>
              <a:t>спелеотуризм, </a:t>
            </a:r>
          </a:p>
          <a:p>
            <a:r>
              <a:rPr lang="ru-RU" b="0" i="0" dirty="0">
                <a:solidFill>
                  <a:srgbClr val="202124"/>
                </a:solidFill>
                <a:effectLst/>
                <a:latin typeface="arial" panose="020B0604020202020204" pitchFamily="34" charset="0"/>
              </a:rPr>
              <a:t>рафтинг,</a:t>
            </a:r>
          </a:p>
          <a:p>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альпінізм</a:t>
            </a:r>
            <a:endParaRPr lang="ru-RU" dirty="0">
              <a:solidFill>
                <a:srgbClr val="202124"/>
              </a:solidFill>
              <a:latin typeface="arial" panose="020B0604020202020204" pitchFamily="34" charset="0"/>
            </a:endParaRPr>
          </a:p>
          <a:p>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скелелазіння</a:t>
            </a:r>
            <a:r>
              <a:rPr lang="ru-RU" b="0" i="0" dirty="0">
                <a:solidFill>
                  <a:srgbClr val="202124"/>
                </a:solidFill>
                <a:effectLst/>
                <a:latin typeface="arial" panose="020B0604020202020204" pitchFamily="34" charset="0"/>
              </a:rPr>
              <a:t>.</a:t>
            </a:r>
          </a:p>
          <a:p>
            <a:r>
              <a:rPr lang="ru-RU" dirty="0" err="1"/>
              <a:t>банджі-джампінг</a:t>
            </a:r>
            <a:r>
              <a:rPr lang="ru-RU" dirty="0"/>
              <a:t>, </a:t>
            </a:r>
            <a:r>
              <a:rPr lang="ru-RU" dirty="0" err="1"/>
              <a:t>роупджампінг</a:t>
            </a:r>
            <a:r>
              <a:rPr lang="ru-RU" dirty="0"/>
              <a:t>, </a:t>
            </a:r>
            <a:r>
              <a:rPr lang="ru-RU" dirty="0" err="1"/>
              <a:t>вінгсьют</a:t>
            </a:r>
            <a:r>
              <a:rPr lang="ru-RU" dirty="0"/>
              <a:t>, дельтапланеризм і пара планеризм, </a:t>
            </a:r>
            <a:r>
              <a:rPr lang="ru-RU" dirty="0" err="1"/>
              <a:t>стрибки</a:t>
            </a:r>
            <a:r>
              <a:rPr lang="ru-RU" dirty="0"/>
              <a:t> з </a:t>
            </a:r>
            <a:r>
              <a:rPr lang="ru-RU" dirty="0" err="1"/>
              <a:t>парашутом</a:t>
            </a:r>
            <a:r>
              <a:rPr lang="ru-RU" dirty="0"/>
              <a:t>; </a:t>
            </a:r>
            <a:r>
              <a:rPr lang="ru-RU" dirty="0" err="1"/>
              <a:t>гірські</a:t>
            </a:r>
            <a:r>
              <a:rPr lang="ru-RU" dirty="0"/>
              <a:t> </a:t>
            </a:r>
            <a:r>
              <a:rPr lang="ru-RU" dirty="0" err="1"/>
              <a:t>лижі</a:t>
            </a:r>
            <a:r>
              <a:rPr lang="ru-RU" dirty="0"/>
              <a:t> й </a:t>
            </a:r>
            <a:r>
              <a:rPr lang="ru-RU" dirty="0" err="1"/>
              <a:t>сноубордінг</a:t>
            </a:r>
            <a:r>
              <a:rPr lang="ru-RU" dirty="0"/>
              <a:t>, </a:t>
            </a:r>
            <a:r>
              <a:rPr lang="ru-RU" dirty="0" err="1"/>
              <a:t>кайтінг</a:t>
            </a:r>
            <a:r>
              <a:rPr lang="ru-RU" dirty="0"/>
              <a:t>, </a:t>
            </a:r>
            <a:r>
              <a:rPr lang="ru-RU" dirty="0" err="1"/>
              <a:t>маунтинбайкінг</a:t>
            </a:r>
            <a:r>
              <a:rPr lang="ru-RU" dirty="0"/>
              <a:t>, </a:t>
            </a:r>
            <a:r>
              <a:rPr lang="ru-RU" dirty="0" err="1"/>
              <a:t>маунтінбордінг</a:t>
            </a:r>
            <a:r>
              <a:rPr lang="ru-RU" dirty="0"/>
              <a:t>, </a:t>
            </a:r>
            <a:r>
              <a:rPr lang="ru-RU" dirty="0" err="1"/>
              <a:t>мото</a:t>
            </a:r>
            <a:r>
              <a:rPr lang="ru-RU" dirty="0"/>
              <a:t>- та авто </a:t>
            </a:r>
            <a:r>
              <a:rPr lang="ru-RU" dirty="0" err="1"/>
              <a:t>подорожі</a:t>
            </a:r>
            <a:r>
              <a:rPr lang="ru-RU" dirty="0"/>
              <a:t>, </a:t>
            </a:r>
            <a:r>
              <a:rPr lang="ru-RU" dirty="0" err="1"/>
              <a:t>пішохідні</a:t>
            </a:r>
            <a:r>
              <a:rPr lang="ru-RU" dirty="0"/>
              <a:t> </a:t>
            </a:r>
            <a:r>
              <a:rPr lang="ru-RU" dirty="0" err="1"/>
              <a:t>мандрівки</a:t>
            </a:r>
            <a:r>
              <a:rPr lang="ru-RU" dirty="0"/>
              <a:t>, </a:t>
            </a:r>
            <a:r>
              <a:rPr lang="ru-RU" dirty="0" err="1"/>
              <a:t>сендбордінг</a:t>
            </a:r>
            <a:r>
              <a:rPr lang="ru-RU" dirty="0"/>
              <a:t>, Х-гонки </a:t>
            </a:r>
            <a:r>
              <a:rPr lang="ru-RU" dirty="0" err="1"/>
              <a:t>або</a:t>
            </a:r>
            <a:r>
              <a:rPr lang="ru-RU" dirty="0"/>
              <a:t> </a:t>
            </a:r>
            <a:r>
              <a:rPr lang="ru-RU" dirty="0" err="1"/>
              <a:t>екстремальні</a:t>
            </a:r>
            <a:r>
              <a:rPr lang="ru-RU" dirty="0"/>
              <a:t> гонки;  </a:t>
            </a:r>
            <a:r>
              <a:rPr lang="ru-RU" dirty="0" err="1"/>
              <a:t>вейкбордінг</a:t>
            </a:r>
            <a:r>
              <a:rPr lang="ru-RU" dirty="0"/>
              <a:t>, </a:t>
            </a:r>
            <a:r>
              <a:rPr lang="ru-RU" dirty="0" err="1"/>
              <a:t>віндсерфінг</a:t>
            </a:r>
            <a:r>
              <a:rPr lang="ru-RU" dirty="0"/>
              <a:t>, </a:t>
            </a:r>
            <a:r>
              <a:rPr lang="ru-RU" dirty="0" err="1"/>
              <a:t>водні</a:t>
            </a:r>
            <a:r>
              <a:rPr lang="ru-RU" dirty="0"/>
              <a:t> </a:t>
            </a:r>
            <a:r>
              <a:rPr lang="ru-RU" dirty="0" err="1"/>
              <a:t>лижі</a:t>
            </a:r>
            <a:r>
              <a:rPr lang="ru-RU" dirty="0"/>
              <a:t>, </a:t>
            </a:r>
            <a:r>
              <a:rPr lang="ru-RU" dirty="0" err="1"/>
              <a:t>дайвінг</a:t>
            </a:r>
            <a:r>
              <a:rPr lang="ru-RU" dirty="0"/>
              <a:t>, </a:t>
            </a:r>
            <a:r>
              <a:rPr lang="ru-RU" dirty="0" err="1"/>
              <a:t>каякінг</a:t>
            </a:r>
            <a:r>
              <a:rPr lang="ru-RU" dirty="0"/>
              <a:t>, </a:t>
            </a:r>
            <a:r>
              <a:rPr lang="ru-RU" dirty="0" err="1"/>
              <a:t>серфінг</a:t>
            </a:r>
            <a:r>
              <a:rPr lang="ru-RU" dirty="0"/>
              <a:t>, </a:t>
            </a:r>
            <a:r>
              <a:rPr lang="ru-RU" dirty="0" err="1"/>
              <a:t>флайбордінг</a:t>
            </a:r>
            <a:r>
              <a:rPr lang="ru-RU" dirty="0"/>
              <a:t> та </a:t>
            </a:r>
            <a:r>
              <a:rPr lang="ru-RU" dirty="0" err="1"/>
              <a:t>інші</a:t>
            </a:r>
            <a:r>
              <a:rPr lang="ru-RU" dirty="0"/>
              <a:t>.</a:t>
            </a:r>
            <a:endParaRPr lang="ru-UA" dirty="0"/>
          </a:p>
        </p:txBody>
      </p:sp>
    </p:spTree>
    <p:extLst>
      <p:ext uri="{BB962C8B-B14F-4D97-AF65-F5344CB8AC3E}">
        <p14:creationId xmlns:p14="http://schemas.microsoft.com/office/powerpoint/2010/main" val="9906981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AFED49-EAF8-4054-BFC2-078447BAD920}"/>
              </a:ext>
            </a:extLst>
          </p:cNvPr>
          <p:cNvSpPr>
            <a:spLocks noGrp="1"/>
          </p:cNvSpPr>
          <p:nvPr>
            <p:ph type="title"/>
          </p:nvPr>
        </p:nvSpPr>
        <p:spPr>
          <a:blipFill>
            <a:blip r:embed="rId2"/>
            <a:tile tx="0" ty="0" sx="100000" sy="100000" flip="none" algn="tl"/>
          </a:blipFill>
        </p:spPr>
        <p:txBody>
          <a:bodyPr/>
          <a:lstStyle/>
          <a:p>
            <a:pPr algn="ctr"/>
            <a:r>
              <a:rPr lang="ru-RU" b="1" i="0" dirty="0" err="1">
                <a:solidFill>
                  <a:srgbClr val="202124"/>
                </a:solidFill>
                <a:effectLst/>
                <a:latin typeface="arial" panose="020B0604020202020204" pitchFamily="34" charset="0"/>
              </a:rPr>
              <a:t>Екзотичний</a:t>
            </a:r>
            <a:r>
              <a:rPr lang="ru-RU" b="1" i="0" dirty="0">
                <a:solidFill>
                  <a:srgbClr val="202124"/>
                </a:solidFill>
                <a:effectLst/>
                <a:latin typeface="arial" panose="020B0604020202020204" pitchFamily="34" charset="0"/>
              </a:rPr>
              <a:t> туризм</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нетрадиційний</a:t>
            </a:r>
            <a:r>
              <a:rPr lang="ru-RU" b="0" i="0" dirty="0">
                <a:solidFill>
                  <a:srgbClr val="202124"/>
                </a:solidFill>
                <a:effectLst/>
                <a:latin typeface="arial" panose="020B0604020202020204" pitchFamily="34" charset="0"/>
              </a:rPr>
              <a:t> </a:t>
            </a:r>
            <a:r>
              <a:rPr lang="ru-RU" b="1" i="0" dirty="0">
                <a:solidFill>
                  <a:srgbClr val="202124"/>
                </a:solidFill>
                <a:effectLst/>
                <a:latin typeface="arial" panose="020B0604020202020204" pitchFamily="34" charset="0"/>
              </a:rPr>
              <a:t>туризм</a:t>
            </a:r>
            <a:r>
              <a:rPr lang="ru-RU" b="0" i="0" dirty="0">
                <a:solidFill>
                  <a:srgbClr val="202124"/>
                </a:solidFill>
                <a:effectLst/>
                <a:latin typeface="arial" panose="020B0604020202020204" pitchFamily="34" charset="0"/>
              </a:rPr>
              <a:t>)</a:t>
            </a:r>
            <a:endParaRPr lang="ru-UA" dirty="0"/>
          </a:p>
        </p:txBody>
      </p:sp>
      <p:sp>
        <p:nvSpPr>
          <p:cNvPr id="3" name="Объект 2">
            <a:extLst>
              <a:ext uri="{FF2B5EF4-FFF2-40B4-BE49-F238E27FC236}">
                <a16:creationId xmlns:a16="http://schemas.microsoft.com/office/drawing/2014/main" id="{354C42BA-18D6-4F57-9E79-968469461ECC}"/>
              </a:ext>
            </a:extLst>
          </p:cNvPr>
          <p:cNvSpPr>
            <a:spLocks noGrp="1"/>
          </p:cNvSpPr>
          <p:nvPr>
            <p:ph idx="1"/>
          </p:nvPr>
        </p:nvSpPr>
        <p:spPr/>
        <p:txBody>
          <a:bodyPr>
            <a:normAutofit fontScale="92500"/>
          </a:bodyPr>
          <a:lstStyle/>
          <a:p>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це</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такий</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різновид</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туристично-рекреаційної</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діяльності</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який</a:t>
            </a:r>
            <a:r>
              <a:rPr lang="ru-RU" b="0" i="0" dirty="0">
                <a:solidFill>
                  <a:srgbClr val="202124"/>
                </a:solidFill>
                <a:effectLst/>
                <a:latin typeface="arial" panose="020B0604020202020204" pitchFamily="34" charset="0"/>
              </a:rPr>
              <a:t> не </a:t>
            </a:r>
            <a:r>
              <a:rPr lang="ru-RU" b="0" i="0" dirty="0" err="1">
                <a:solidFill>
                  <a:srgbClr val="202124"/>
                </a:solidFill>
                <a:effectLst/>
                <a:latin typeface="arial" panose="020B0604020202020204" pitchFamily="34" charset="0"/>
              </a:rPr>
              <a:t>типовий</a:t>
            </a:r>
            <a:r>
              <a:rPr lang="ru-RU" b="0" i="0" dirty="0">
                <a:solidFill>
                  <a:srgbClr val="202124"/>
                </a:solidFill>
                <a:effectLst/>
                <a:latin typeface="arial" panose="020B0604020202020204" pitchFamily="34" charset="0"/>
              </a:rPr>
              <a:t> для </a:t>
            </a:r>
            <a:r>
              <a:rPr lang="ru-RU" b="0" i="0" dirty="0" err="1">
                <a:solidFill>
                  <a:srgbClr val="202124"/>
                </a:solidFill>
                <a:effectLst/>
                <a:latin typeface="arial" panose="020B0604020202020204" pitchFamily="34" charset="0"/>
              </a:rPr>
              <a:t>даної</a:t>
            </a:r>
            <a:r>
              <a:rPr lang="ru-RU" b="0" i="0" dirty="0">
                <a:solidFill>
                  <a:srgbClr val="202124"/>
                </a:solidFill>
                <a:effectLst/>
                <a:latin typeface="arial" panose="020B0604020202020204" pitchFamily="34" charset="0"/>
              </a:rPr>
              <a:t> </a:t>
            </a:r>
            <a:r>
              <a:rPr lang="ru-RU" b="0" i="0" dirty="0" err="1">
                <a:solidFill>
                  <a:srgbClr val="202124"/>
                </a:solidFill>
                <a:effectLst/>
                <a:latin typeface="arial" panose="020B0604020202020204" pitchFamily="34" charset="0"/>
              </a:rPr>
              <a:t>місцевості</a:t>
            </a:r>
            <a:r>
              <a:rPr lang="ru-RU" b="0" i="0" dirty="0">
                <a:solidFill>
                  <a:srgbClr val="202124"/>
                </a:solidFill>
                <a:effectLst/>
                <a:latin typeface="arial" panose="020B0604020202020204" pitchFamily="34" charset="0"/>
              </a:rPr>
              <a:t>.</a:t>
            </a:r>
          </a:p>
          <a:p>
            <a:r>
              <a:rPr lang="ru-RU" b="0" i="0" dirty="0" err="1">
                <a:solidFill>
                  <a:srgbClr val="4B5664"/>
                </a:solidFill>
                <a:effectLst/>
                <a:latin typeface="Yanone Kaffeesatz"/>
              </a:rPr>
              <a:t>Незвична</a:t>
            </a:r>
            <a:r>
              <a:rPr lang="ru-RU" b="0" i="0" dirty="0">
                <a:solidFill>
                  <a:srgbClr val="4B5664"/>
                </a:solidFill>
                <a:effectLst/>
                <a:latin typeface="Yanone Kaffeesatz"/>
              </a:rPr>
              <a:t> погода, </a:t>
            </a:r>
            <a:r>
              <a:rPr lang="ru-RU" b="0" i="0" dirty="0" err="1">
                <a:solidFill>
                  <a:srgbClr val="4B5664"/>
                </a:solidFill>
                <a:effectLst/>
                <a:latin typeface="Yanone Kaffeesatz"/>
              </a:rPr>
              <a:t>інший</a:t>
            </a:r>
            <a:r>
              <a:rPr lang="ru-RU" b="0" i="0" dirty="0">
                <a:solidFill>
                  <a:srgbClr val="4B5664"/>
                </a:solidFill>
                <a:effectLst/>
                <a:latin typeface="Yanone Kaffeesatz"/>
              </a:rPr>
              <a:t> </a:t>
            </a:r>
            <a:r>
              <a:rPr lang="ru-RU" b="0" i="0" dirty="0" err="1">
                <a:solidFill>
                  <a:srgbClr val="4B5664"/>
                </a:solidFill>
                <a:effectLst/>
                <a:latin typeface="Yanone Kaffeesatz"/>
              </a:rPr>
              <a:t>устрій</a:t>
            </a:r>
            <a:r>
              <a:rPr lang="ru-RU" b="0" i="0" dirty="0">
                <a:solidFill>
                  <a:srgbClr val="4B5664"/>
                </a:solidFill>
                <a:effectLst/>
                <a:latin typeface="Yanone Kaffeesatz"/>
              </a:rPr>
              <a:t> </a:t>
            </a:r>
            <a:r>
              <a:rPr lang="ru-RU" b="0" i="0" dirty="0" err="1">
                <a:solidFill>
                  <a:srgbClr val="4B5664"/>
                </a:solidFill>
                <a:effectLst/>
                <a:latin typeface="Yanone Kaffeesatz"/>
              </a:rPr>
              <a:t>життя</a:t>
            </a:r>
            <a:r>
              <a:rPr lang="ru-RU" b="0" i="0" dirty="0">
                <a:solidFill>
                  <a:srgbClr val="4B5664"/>
                </a:solidFill>
                <a:effectLst/>
                <a:latin typeface="Yanone Kaffeesatz"/>
              </a:rPr>
              <a:t>, </a:t>
            </a:r>
            <a:r>
              <a:rPr lang="ru-RU" b="0" i="0" dirty="0" err="1">
                <a:solidFill>
                  <a:srgbClr val="4B5664"/>
                </a:solidFill>
                <a:effectLst/>
                <a:latin typeface="Yanone Kaffeesatz"/>
              </a:rPr>
              <a:t>яскраві</a:t>
            </a:r>
            <a:r>
              <a:rPr lang="ru-RU" b="0" i="0" dirty="0">
                <a:solidFill>
                  <a:srgbClr val="4B5664"/>
                </a:solidFill>
                <a:effectLst/>
                <a:latin typeface="Yanone Kaffeesatz"/>
              </a:rPr>
              <a:t> </a:t>
            </a:r>
            <a:r>
              <a:rPr lang="ru-RU" b="0" i="0" dirty="0" err="1">
                <a:solidFill>
                  <a:srgbClr val="4B5664"/>
                </a:solidFill>
                <a:effectLst/>
                <a:latin typeface="Yanone Kaffeesatz"/>
              </a:rPr>
              <a:t>фарби</a:t>
            </a:r>
            <a:r>
              <a:rPr lang="ru-RU" b="0" i="0" dirty="0">
                <a:solidFill>
                  <a:srgbClr val="4B5664"/>
                </a:solidFill>
                <a:effectLst/>
                <a:latin typeface="Yanone Kaffeesatz"/>
              </a:rPr>
              <a:t> </a:t>
            </a:r>
            <a:r>
              <a:rPr lang="ru-RU" b="0" i="0" dirty="0" err="1">
                <a:solidFill>
                  <a:srgbClr val="4B5664"/>
                </a:solidFill>
                <a:effectLst/>
                <a:latin typeface="Yanone Kaffeesatz"/>
              </a:rPr>
              <a:t>джунглів</a:t>
            </a:r>
            <a:r>
              <a:rPr lang="ru-RU" b="0" i="0" dirty="0">
                <a:solidFill>
                  <a:srgbClr val="4B5664"/>
                </a:solidFill>
                <a:effectLst/>
                <a:latin typeface="Yanone Kaffeesatz"/>
              </a:rPr>
              <a:t>, </a:t>
            </a:r>
            <a:r>
              <a:rPr lang="ru-RU" b="0" i="0" dirty="0" err="1">
                <a:solidFill>
                  <a:srgbClr val="4B5664"/>
                </a:solidFill>
                <a:effectLst/>
                <a:latin typeface="Yanone Kaffeesatz"/>
              </a:rPr>
              <a:t>нові</a:t>
            </a:r>
            <a:r>
              <a:rPr lang="ru-RU" b="0" i="0" dirty="0">
                <a:solidFill>
                  <a:srgbClr val="4B5664"/>
                </a:solidFill>
                <a:effectLst/>
                <a:latin typeface="Yanone Kaffeesatz"/>
              </a:rPr>
              <a:t> звуки та запахи, </a:t>
            </a:r>
            <a:r>
              <a:rPr lang="ru-RU" b="0" i="0" dirty="0" err="1">
                <a:solidFill>
                  <a:srgbClr val="4B5664"/>
                </a:solidFill>
                <a:effectLst/>
                <a:latin typeface="Yanone Kaffeesatz"/>
              </a:rPr>
              <a:t>незнайома</a:t>
            </a:r>
            <a:r>
              <a:rPr lang="ru-RU" b="0" i="0" dirty="0">
                <a:solidFill>
                  <a:srgbClr val="4B5664"/>
                </a:solidFill>
                <a:effectLst/>
                <a:latin typeface="Yanone Kaffeesatz"/>
              </a:rPr>
              <a:t> і </a:t>
            </a:r>
            <a:r>
              <a:rPr lang="ru-RU" b="0" i="0" dirty="0" err="1">
                <a:solidFill>
                  <a:srgbClr val="4B5664"/>
                </a:solidFill>
                <a:effectLst/>
                <a:latin typeface="Yanone Kaffeesatz"/>
              </a:rPr>
              <a:t>незвичайна</a:t>
            </a:r>
            <a:r>
              <a:rPr lang="ru-RU" b="0" i="0" dirty="0">
                <a:solidFill>
                  <a:srgbClr val="4B5664"/>
                </a:solidFill>
                <a:effectLst/>
                <a:latin typeface="Yanone Kaffeesatz"/>
              </a:rPr>
              <a:t> кухня, </a:t>
            </a:r>
            <a:r>
              <a:rPr lang="ru-RU" b="0" i="0" dirty="0" err="1">
                <a:solidFill>
                  <a:srgbClr val="4B5664"/>
                </a:solidFill>
                <a:effectLst/>
                <a:latin typeface="Yanone Kaffeesatz"/>
              </a:rPr>
              <a:t>цікава</a:t>
            </a:r>
            <a:r>
              <a:rPr lang="ru-RU" b="0" i="0" dirty="0">
                <a:solidFill>
                  <a:srgbClr val="4B5664"/>
                </a:solidFill>
                <a:effectLst/>
                <a:latin typeface="Yanone Kaffeesatz"/>
              </a:rPr>
              <a:t> </a:t>
            </a:r>
            <a:r>
              <a:rPr lang="ru-RU" b="0" i="0" dirty="0" err="1">
                <a:solidFill>
                  <a:srgbClr val="4B5664"/>
                </a:solidFill>
                <a:effectLst/>
                <a:latin typeface="Yanone Kaffeesatz"/>
              </a:rPr>
              <a:t>архітектура</a:t>
            </a:r>
            <a:r>
              <a:rPr lang="ru-RU" b="0" i="0" dirty="0">
                <a:solidFill>
                  <a:srgbClr val="4B5664"/>
                </a:solidFill>
                <a:effectLst/>
                <a:latin typeface="Yanone Kaffeesatz"/>
              </a:rPr>
              <a:t> та </a:t>
            </a:r>
            <a:r>
              <a:rPr lang="ru-RU" b="0" i="0" dirty="0" err="1">
                <a:solidFill>
                  <a:srgbClr val="4B5664"/>
                </a:solidFill>
                <a:effectLst/>
                <a:latin typeface="Yanone Kaffeesatz"/>
              </a:rPr>
              <a:t>культурне</a:t>
            </a:r>
            <a:r>
              <a:rPr lang="ru-RU" b="0" i="0" dirty="0">
                <a:solidFill>
                  <a:srgbClr val="4B5664"/>
                </a:solidFill>
                <a:effectLst/>
                <a:latin typeface="Yanone Kaffeesatz"/>
              </a:rPr>
              <a:t> </a:t>
            </a:r>
            <a:r>
              <a:rPr lang="ru-RU" b="0" i="0" dirty="0" err="1">
                <a:solidFill>
                  <a:srgbClr val="4B5664"/>
                </a:solidFill>
                <a:effectLst/>
                <a:latin typeface="Yanone Kaffeesatz"/>
              </a:rPr>
              <a:t>надбання</a:t>
            </a:r>
            <a:r>
              <a:rPr lang="ru-RU" b="0" i="0" dirty="0">
                <a:solidFill>
                  <a:srgbClr val="4B5664"/>
                </a:solidFill>
                <a:effectLst/>
                <a:latin typeface="Yanone Kaffeesatz"/>
              </a:rPr>
              <a:t> </a:t>
            </a:r>
            <a:r>
              <a:rPr lang="ru-RU" b="0" i="0" dirty="0" err="1">
                <a:solidFill>
                  <a:srgbClr val="4B5664"/>
                </a:solidFill>
                <a:effectLst/>
                <a:latin typeface="Yanone Kaffeesatz"/>
              </a:rPr>
              <a:t>екзотичних</a:t>
            </a:r>
            <a:r>
              <a:rPr lang="ru-RU" b="0" i="0" dirty="0">
                <a:solidFill>
                  <a:srgbClr val="4B5664"/>
                </a:solidFill>
                <a:effectLst/>
                <a:latin typeface="Yanone Kaffeesatz"/>
              </a:rPr>
              <a:t> </a:t>
            </a:r>
            <a:r>
              <a:rPr lang="ru-RU" b="0" i="0" dirty="0" err="1">
                <a:solidFill>
                  <a:srgbClr val="4B5664"/>
                </a:solidFill>
                <a:effectLst/>
                <a:latin typeface="Yanone Kaffeesatz"/>
              </a:rPr>
              <a:t>країн</a:t>
            </a:r>
            <a:r>
              <a:rPr lang="ru-RU" b="0" i="0" dirty="0">
                <a:solidFill>
                  <a:srgbClr val="4B5664"/>
                </a:solidFill>
                <a:effectLst/>
                <a:latin typeface="Yanone Kaffeesatz"/>
              </a:rPr>
              <a:t> - ось </a:t>
            </a:r>
            <a:r>
              <a:rPr lang="ru-RU" b="0" i="0" dirty="0" err="1">
                <a:solidFill>
                  <a:srgbClr val="4B5664"/>
                </a:solidFill>
                <a:effectLst/>
                <a:latin typeface="Yanone Kaffeesatz"/>
              </a:rPr>
              <a:t>основні</a:t>
            </a:r>
            <a:r>
              <a:rPr lang="ru-RU" b="0" i="0" dirty="0">
                <a:solidFill>
                  <a:srgbClr val="4B5664"/>
                </a:solidFill>
                <a:effectLst/>
                <a:latin typeface="Yanone Kaffeesatz"/>
              </a:rPr>
              <a:t> </a:t>
            </a:r>
            <a:r>
              <a:rPr lang="ru-RU" b="0" i="0" dirty="0" err="1">
                <a:solidFill>
                  <a:srgbClr val="4B5664"/>
                </a:solidFill>
                <a:effectLst/>
                <a:latin typeface="Yanone Kaffeesatz"/>
              </a:rPr>
              <a:t>складові</a:t>
            </a:r>
            <a:r>
              <a:rPr lang="ru-RU" b="0" i="0" dirty="0">
                <a:solidFill>
                  <a:srgbClr val="4B5664"/>
                </a:solidFill>
                <a:effectLst/>
                <a:latin typeface="Yanone Kaffeesatz"/>
              </a:rPr>
              <a:t> </a:t>
            </a:r>
            <a:r>
              <a:rPr lang="ru-RU" b="0" i="0" dirty="0" err="1">
                <a:solidFill>
                  <a:srgbClr val="4B5664"/>
                </a:solidFill>
                <a:effectLst/>
                <a:latin typeface="Yanone Kaffeesatz"/>
              </a:rPr>
              <a:t>захопливого</a:t>
            </a:r>
            <a:r>
              <a:rPr lang="ru-RU" b="0" i="0" dirty="0">
                <a:solidFill>
                  <a:srgbClr val="4B5664"/>
                </a:solidFill>
                <a:effectLst/>
                <a:latin typeface="Yanone Kaffeesatz"/>
              </a:rPr>
              <a:t> та </a:t>
            </a:r>
            <a:r>
              <a:rPr lang="ru-RU" b="0" i="0" dirty="0" err="1">
                <a:solidFill>
                  <a:srgbClr val="4B5664"/>
                </a:solidFill>
                <a:effectLst/>
                <a:latin typeface="Yanone Kaffeesatz"/>
              </a:rPr>
              <a:t>дивовижного</a:t>
            </a:r>
            <a:r>
              <a:rPr lang="ru-RU" b="0" i="0" dirty="0">
                <a:solidFill>
                  <a:srgbClr val="4B5664"/>
                </a:solidFill>
                <a:effectLst/>
                <a:latin typeface="Yanone Kaffeesatz"/>
              </a:rPr>
              <a:t> </a:t>
            </a:r>
            <a:r>
              <a:rPr lang="ru-RU" b="0" i="0" dirty="0" err="1">
                <a:solidFill>
                  <a:srgbClr val="4B5664"/>
                </a:solidFill>
                <a:effectLst/>
                <a:latin typeface="Yanone Kaffeesatz"/>
              </a:rPr>
              <a:t>відпочинку</a:t>
            </a:r>
            <a:r>
              <a:rPr lang="ru-RU" b="0" i="0" dirty="0">
                <a:solidFill>
                  <a:srgbClr val="4B5664"/>
                </a:solidFill>
                <a:effectLst/>
                <a:latin typeface="Yanone Kaffeesatz"/>
              </a:rPr>
              <a:t>. </a:t>
            </a:r>
            <a:r>
              <a:rPr lang="ru-RU" b="0" i="0" dirty="0" err="1">
                <a:solidFill>
                  <a:srgbClr val="4B5664"/>
                </a:solidFill>
                <a:effectLst/>
                <a:latin typeface="Yanone Kaffeesatz"/>
              </a:rPr>
              <a:t>Унікальні</a:t>
            </a:r>
            <a:r>
              <a:rPr lang="ru-RU" b="0" i="0" dirty="0">
                <a:solidFill>
                  <a:srgbClr val="4B5664"/>
                </a:solidFill>
                <a:effectLst/>
                <a:latin typeface="Yanone Kaffeesatz"/>
              </a:rPr>
              <a:t> </a:t>
            </a:r>
            <a:r>
              <a:rPr lang="ru-RU" b="0" i="0" dirty="0" err="1">
                <a:solidFill>
                  <a:srgbClr val="4B5664"/>
                </a:solidFill>
                <a:effectLst/>
                <a:latin typeface="Yanone Kaffeesatz"/>
              </a:rPr>
              <a:t>маршрути</a:t>
            </a:r>
            <a:r>
              <a:rPr lang="ru-RU" b="0" i="0" dirty="0">
                <a:solidFill>
                  <a:srgbClr val="4B5664"/>
                </a:solidFill>
                <a:effectLst/>
                <a:latin typeface="Yanone Kaffeesatz"/>
              </a:rPr>
              <a:t> та </a:t>
            </a:r>
            <a:r>
              <a:rPr lang="ru-RU" b="0" i="0" dirty="0" err="1">
                <a:solidFill>
                  <a:srgbClr val="4B5664"/>
                </a:solidFill>
                <a:effectLst/>
                <a:latin typeface="Yanone Kaffeesatz"/>
              </a:rPr>
              <a:t>нетривіальні</a:t>
            </a:r>
            <a:r>
              <a:rPr lang="ru-RU" b="0" i="0" dirty="0">
                <a:solidFill>
                  <a:srgbClr val="4B5664"/>
                </a:solidFill>
                <a:effectLst/>
                <a:latin typeface="Yanone Kaffeesatz"/>
              </a:rPr>
              <a:t> </a:t>
            </a:r>
            <a:r>
              <a:rPr lang="ru-RU" b="0" i="0" dirty="0" err="1">
                <a:solidFill>
                  <a:srgbClr val="4B5664"/>
                </a:solidFill>
                <a:effectLst/>
                <a:latin typeface="Yanone Kaffeesatz"/>
              </a:rPr>
              <a:t>місця</a:t>
            </a:r>
            <a:r>
              <a:rPr lang="ru-RU" b="0" i="0" dirty="0">
                <a:solidFill>
                  <a:srgbClr val="4B5664"/>
                </a:solidFill>
                <a:effectLst/>
                <a:latin typeface="Yanone Kaffeesatz"/>
              </a:rPr>
              <a:t> без </a:t>
            </a:r>
            <a:r>
              <a:rPr lang="ru-RU" b="0" i="0" dirty="0" err="1">
                <a:solidFill>
                  <a:srgbClr val="4B5664"/>
                </a:solidFill>
                <a:effectLst/>
                <a:latin typeface="Yanone Kaffeesatz"/>
              </a:rPr>
              <a:t>натовпу</a:t>
            </a:r>
            <a:r>
              <a:rPr lang="ru-RU" b="0" i="0" dirty="0">
                <a:solidFill>
                  <a:srgbClr val="4B5664"/>
                </a:solidFill>
                <a:effectLst/>
                <a:latin typeface="Yanone Kaffeesatz"/>
              </a:rPr>
              <a:t> </a:t>
            </a:r>
            <a:r>
              <a:rPr lang="ru-RU" b="0" i="0" dirty="0" err="1">
                <a:solidFill>
                  <a:srgbClr val="4B5664"/>
                </a:solidFill>
                <a:effectLst/>
                <a:latin typeface="Yanone Kaffeesatz"/>
              </a:rPr>
              <a:t>туристів</a:t>
            </a:r>
            <a:r>
              <a:rPr lang="ru-RU" b="0" i="0" dirty="0">
                <a:solidFill>
                  <a:srgbClr val="4B5664"/>
                </a:solidFill>
                <a:effectLst/>
                <a:latin typeface="Yanone Kaffeesatz"/>
              </a:rPr>
              <a:t>: </a:t>
            </a:r>
            <a:r>
              <a:rPr lang="ru-RU" b="1" dirty="0" err="1">
                <a:solidFill>
                  <a:srgbClr val="4B5664"/>
                </a:solidFill>
                <a:effectLst/>
                <a:latin typeface="Yanone Kaffeesatz"/>
              </a:rPr>
              <a:t>Балі</a:t>
            </a:r>
            <a:r>
              <a:rPr lang="ru-RU" b="1" dirty="0">
                <a:solidFill>
                  <a:srgbClr val="4B5664"/>
                </a:solidFill>
                <a:effectLst/>
                <a:latin typeface="Yanone Kaffeesatz"/>
              </a:rPr>
              <a:t>, </a:t>
            </a:r>
            <a:r>
              <a:rPr lang="ru-RU" b="1" dirty="0" err="1">
                <a:solidFill>
                  <a:srgbClr val="4B5664"/>
                </a:solidFill>
                <a:effectLst/>
                <a:latin typeface="Yanone Kaffeesatz"/>
              </a:rPr>
              <a:t>Шрі-Ланка,Таїланд</a:t>
            </a:r>
            <a:r>
              <a:rPr lang="ru-RU" b="1" dirty="0">
                <a:solidFill>
                  <a:srgbClr val="4B5664"/>
                </a:solidFill>
                <a:effectLst/>
                <a:latin typeface="Yanone Kaffeesatz"/>
              </a:rPr>
              <a:t>, </a:t>
            </a:r>
            <a:r>
              <a:rPr lang="ru-RU" b="1" dirty="0" err="1">
                <a:solidFill>
                  <a:srgbClr val="4B5664"/>
                </a:solidFill>
                <a:effectLst/>
                <a:latin typeface="Yanone Kaffeesatz"/>
              </a:rPr>
              <a:t>Мальдіви</a:t>
            </a:r>
            <a:r>
              <a:rPr lang="ru-RU" b="1" dirty="0">
                <a:solidFill>
                  <a:srgbClr val="4B5664"/>
                </a:solidFill>
                <a:effectLst/>
                <a:latin typeface="Yanone Kaffeesatz"/>
              </a:rPr>
              <a:t>, </a:t>
            </a:r>
            <a:r>
              <a:rPr lang="ru-RU" b="1" dirty="0" err="1">
                <a:solidFill>
                  <a:srgbClr val="4B5664"/>
                </a:solidFill>
                <a:effectLst/>
                <a:latin typeface="Yanone Kaffeesatz"/>
              </a:rPr>
              <a:t>Маврикій</a:t>
            </a:r>
            <a:r>
              <a:rPr lang="ru-RU" b="1" dirty="0">
                <a:solidFill>
                  <a:srgbClr val="4B5664"/>
                </a:solidFill>
                <a:effectLst/>
                <a:latin typeface="Yanone Kaffeesatz"/>
              </a:rPr>
              <a:t>, </a:t>
            </a:r>
            <a:r>
              <a:rPr lang="ru-RU" b="1" dirty="0" err="1">
                <a:solidFill>
                  <a:srgbClr val="4B5664"/>
                </a:solidFill>
                <a:effectLst/>
                <a:latin typeface="Yanone Kaffeesatz"/>
              </a:rPr>
              <a:t>Домінікана</a:t>
            </a:r>
            <a:r>
              <a:rPr lang="ru-RU" b="1" dirty="0">
                <a:solidFill>
                  <a:srgbClr val="4B5664"/>
                </a:solidFill>
                <a:effectLst/>
                <a:latin typeface="Yanone Kaffeesatz"/>
              </a:rPr>
              <a:t>, </a:t>
            </a:r>
            <a:r>
              <a:rPr lang="ru-RU" b="1" dirty="0" err="1">
                <a:solidFill>
                  <a:srgbClr val="4B5664"/>
                </a:solidFill>
                <a:effectLst/>
                <a:latin typeface="Yanone Kaffeesatz"/>
              </a:rPr>
              <a:t>Малайзія</a:t>
            </a:r>
            <a:r>
              <a:rPr lang="ru-RU" b="1" dirty="0">
                <a:solidFill>
                  <a:srgbClr val="4B5664"/>
                </a:solidFill>
                <a:effectLst/>
                <a:latin typeface="Yanone Kaffeesatz"/>
              </a:rPr>
              <a:t>, </a:t>
            </a:r>
            <a:r>
              <a:rPr lang="ru-RU" b="1" dirty="0" err="1">
                <a:solidFill>
                  <a:srgbClr val="4B5664"/>
                </a:solidFill>
                <a:effectLst/>
                <a:latin typeface="Yanone Kaffeesatz"/>
              </a:rPr>
              <a:t>Танзанія</a:t>
            </a:r>
            <a:r>
              <a:rPr lang="ru-RU" b="1" dirty="0">
                <a:solidFill>
                  <a:srgbClr val="4B5664"/>
                </a:solidFill>
                <a:effectLst/>
                <a:latin typeface="Yanone Kaffeesatz"/>
              </a:rPr>
              <a:t> та </a:t>
            </a:r>
            <a:r>
              <a:rPr lang="ru-RU" b="1" dirty="0" err="1">
                <a:solidFill>
                  <a:srgbClr val="4B5664"/>
                </a:solidFill>
                <a:effectLst/>
                <a:latin typeface="Yanone Kaffeesatz"/>
              </a:rPr>
              <a:t>інші</a:t>
            </a:r>
            <a:r>
              <a:rPr lang="ru-RU" b="1" dirty="0">
                <a:solidFill>
                  <a:srgbClr val="4B5664"/>
                </a:solidFill>
                <a:effectLst/>
                <a:latin typeface="Yanone Kaffeesatz"/>
              </a:rPr>
              <a:t>. </a:t>
            </a:r>
          </a:p>
          <a:p>
            <a:r>
              <a:rPr lang="ru-RU" b="0" i="0" dirty="0" err="1">
                <a:solidFill>
                  <a:srgbClr val="4B5664"/>
                </a:solidFill>
                <a:effectLst/>
                <a:latin typeface="Yanone Kaffeesatz"/>
              </a:rPr>
              <a:t>Неперевершені</a:t>
            </a:r>
            <a:r>
              <a:rPr lang="ru-RU" b="0" i="0" dirty="0">
                <a:solidFill>
                  <a:srgbClr val="4B5664"/>
                </a:solidFill>
                <a:effectLst/>
                <a:latin typeface="Yanone Kaffeesatz"/>
              </a:rPr>
              <a:t> </a:t>
            </a:r>
            <a:r>
              <a:rPr lang="ru-RU" b="0" i="0" dirty="0" err="1">
                <a:solidFill>
                  <a:srgbClr val="4B5664"/>
                </a:solidFill>
                <a:effectLst/>
                <a:latin typeface="Yanone Kaffeesatz"/>
              </a:rPr>
              <a:t>національні</a:t>
            </a:r>
            <a:r>
              <a:rPr lang="ru-RU" b="0" i="0" dirty="0">
                <a:solidFill>
                  <a:srgbClr val="4B5664"/>
                </a:solidFill>
                <a:effectLst/>
                <a:latin typeface="Yanone Kaffeesatz"/>
              </a:rPr>
              <a:t> </a:t>
            </a:r>
            <a:r>
              <a:rPr lang="ru-RU" b="0" i="0" dirty="0" err="1">
                <a:solidFill>
                  <a:srgbClr val="4B5664"/>
                </a:solidFill>
                <a:effectLst/>
                <a:latin typeface="Yanone Kaffeesatz"/>
              </a:rPr>
              <a:t>заповідники</a:t>
            </a:r>
            <a:r>
              <a:rPr lang="ru-RU" b="0" i="0" dirty="0">
                <a:solidFill>
                  <a:srgbClr val="4B5664"/>
                </a:solidFill>
                <a:effectLst/>
                <a:latin typeface="Yanone Kaffeesatz"/>
              </a:rPr>
              <a:t>, </a:t>
            </a:r>
            <a:r>
              <a:rPr lang="ru-RU" b="0" i="0" dirty="0" err="1">
                <a:solidFill>
                  <a:srgbClr val="4B5664"/>
                </a:solidFill>
                <a:effectLst/>
                <a:latin typeface="Yanone Kaffeesatz"/>
              </a:rPr>
              <a:t>екзотичні</a:t>
            </a:r>
            <a:r>
              <a:rPr lang="ru-RU" b="0" i="0" dirty="0">
                <a:solidFill>
                  <a:srgbClr val="4B5664"/>
                </a:solidFill>
                <a:effectLst/>
                <a:latin typeface="Yanone Kaffeesatz"/>
              </a:rPr>
              <a:t> </a:t>
            </a:r>
            <a:r>
              <a:rPr lang="ru-RU" b="0" i="0" dirty="0" err="1">
                <a:solidFill>
                  <a:srgbClr val="4B5664"/>
                </a:solidFill>
                <a:effectLst/>
                <a:latin typeface="Yanone Kaffeesatz"/>
              </a:rPr>
              <a:t>тварини</a:t>
            </a:r>
            <a:r>
              <a:rPr lang="ru-RU" b="0" i="0" dirty="0">
                <a:solidFill>
                  <a:srgbClr val="4B5664"/>
                </a:solidFill>
                <a:effectLst/>
                <a:latin typeface="Yanone Kaffeesatz"/>
              </a:rPr>
              <a:t>, </a:t>
            </a:r>
            <a:r>
              <a:rPr lang="ru-RU" b="0" i="0" dirty="0" err="1">
                <a:solidFill>
                  <a:srgbClr val="4B5664"/>
                </a:solidFill>
                <a:effectLst/>
                <a:latin typeface="Yanone Kaffeesatz"/>
              </a:rPr>
              <a:t>риби</a:t>
            </a:r>
            <a:r>
              <a:rPr lang="ru-RU" b="0" i="0" dirty="0">
                <a:solidFill>
                  <a:srgbClr val="4B5664"/>
                </a:solidFill>
                <a:effectLst/>
                <a:latin typeface="Yanone Kaffeesatz"/>
              </a:rPr>
              <a:t> та птахи </a:t>
            </a:r>
            <a:r>
              <a:rPr lang="ru-RU" b="0" i="0" dirty="0" err="1">
                <a:solidFill>
                  <a:srgbClr val="4B5664"/>
                </a:solidFill>
                <a:effectLst/>
                <a:latin typeface="Yanone Kaffeesatz"/>
              </a:rPr>
              <a:t>показують</a:t>
            </a:r>
            <a:r>
              <a:rPr lang="ru-RU" b="0" i="0" dirty="0">
                <a:solidFill>
                  <a:srgbClr val="4B5664"/>
                </a:solidFill>
                <a:effectLst/>
                <a:latin typeface="Yanone Kaffeesatz"/>
              </a:rPr>
              <a:t> красу </a:t>
            </a:r>
            <a:r>
              <a:rPr lang="ru-RU" b="0" i="0" dirty="0" err="1">
                <a:solidFill>
                  <a:srgbClr val="4B5664"/>
                </a:solidFill>
                <a:effectLst/>
                <a:latin typeface="Yanone Kaffeesatz"/>
              </a:rPr>
              <a:t>природи</a:t>
            </a:r>
            <a:r>
              <a:rPr lang="ru-RU" b="0" i="0" dirty="0">
                <a:solidFill>
                  <a:srgbClr val="4B5664"/>
                </a:solidFill>
                <a:effectLst/>
                <a:latin typeface="Yanone Kaffeesatz"/>
              </a:rPr>
              <a:t>, </a:t>
            </a:r>
            <a:r>
              <a:rPr lang="ru-RU" b="0" i="0" dirty="0" err="1">
                <a:solidFill>
                  <a:srgbClr val="4B5664"/>
                </a:solidFill>
                <a:effectLst/>
                <a:latin typeface="Yanone Kaffeesatz"/>
              </a:rPr>
              <a:t>дарують</a:t>
            </a:r>
            <a:r>
              <a:rPr lang="ru-RU" b="0" i="0" dirty="0">
                <a:solidFill>
                  <a:srgbClr val="4B5664"/>
                </a:solidFill>
                <a:effectLst/>
                <a:latin typeface="Yanone Kaffeesatz"/>
              </a:rPr>
              <a:t> </a:t>
            </a:r>
            <a:r>
              <a:rPr lang="ru-RU" b="0" i="0" dirty="0" err="1">
                <a:solidFill>
                  <a:srgbClr val="4B5664"/>
                </a:solidFill>
                <a:effectLst/>
                <a:latin typeface="Yanone Kaffeesatz"/>
              </a:rPr>
              <a:t>відчуття</a:t>
            </a:r>
            <a:r>
              <a:rPr lang="ru-RU" b="0" i="0" dirty="0">
                <a:solidFill>
                  <a:srgbClr val="4B5664"/>
                </a:solidFill>
                <a:effectLst/>
                <a:latin typeface="Yanone Kaffeesatz"/>
              </a:rPr>
              <a:t> </a:t>
            </a:r>
            <a:r>
              <a:rPr lang="ru-RU" b="0" i="0" dirty="0" err="1">
                <a:solidFill>
                  <a:srgbClr val="4B5664"/>
                </a:solidFill>
                <a:effectLst/>
                <a:latin typeface="Yanone Kaffeesatz"/>
              </a:rPr>
              <a:t>єднання</a:t>
            </a:r>
            <a:r>
              <a:rPr lang="ru-RU" b="0" i="0" dirty="0">
                <a:solidFill>
                  <a:srgbClr val="4B5664"/>
                </a:solidFill>
                <a:effectLst/>
                <a:latin typeface="Yanone Kaffeesatz"/>
              </a:rPr>
              <a:t> з природою, </a:t>
            </a:r>
            <a:r>
              <a:rPr lang="ru-RU" b="0" i="0" dirty="0" err="1">
                <a:solidFill>
                  <a:srgbClr val="4B5664"/>
                </a:solidFill>
                <a:effectLst/>
                <a:latin typeface="Yanone Kaffeesatz"/>
              </a:rPr>
              <a:t>дитячого</a:t>
            </a:r>
            <a:r>
              <a:rPr lang="ru-RU" b="0" i="0" dirty="0">
                <a:solidFill>
                  <a:srgbClr val="4B5664"/>
                </a:solidFill>
                <a:effectLst/>
                <a:latin typeface="Yanone Kaffeesatz"/>
              </a:rPr>
              <a:t> </a:t>
            </a:r>
            <a:r>
              <a:rPr lang="ru-RU" b="0" i="0" dirty="0" err="1">
                <a:solidFill>
                  <a:srgbClr val="4B5664"/>
                </a:solidFill>
                <a:effectLst/>
                <a:latin typeface="Yanone Kaffeesatz"/>
              </a:rPr>
              <a:t>захоплення</a:t>
            </a:r>
            <a:r>
              <a:rPr lang="ru-RU" b="0" i="0" dirty="0">
                <a:solidFill>
                  <a:srgbClr val="4B5664"/>
                </a:solidFill>
                <a:effectLst/>
                <a:latin typeface="Yanone Kaffeesatz"/>
              </a:rPr>
              <a:t> та </a:t>
            </a:r>
            <a:r>
              <a:rPr lang="ru-RU" b="0" i="0" dirty="0" err="1">
                <a:solidFill>
                  <a:srgbClr val="4B5664"/>
                </a:solidFill>
                <a:effectLst/>
                <a:latin typeface="Yanone Kaffeesatz"/>
              </a:rPr>
              <a:t>радості</a:t>
            </a:r>
            <a:r>
              <a:rPr lang="ru-RU" b="0" i="0" dirty="0">
                <a:solidFill>
                  <a:srgbClr val="4B5664"/>
                </a:solidFill>
                <a:effectLst/>
                <a:latin typeface="Yanone Kaffeesatz"/>
              </a:rPr>
              <a:t> </a:t>
            </a:r>
            <a:r>
              <a:rPr lang="ru-RU" b="0" i="0" dirty="0" err="1">
                <a:solidFill>
                  <a:srgbClr val="4B5664"/>
                </a:solidFill>
                <a:effectLst/>
                <a:latin typeface="Yanone Kaffeesatz"/>
              </a:rPr>
              <a:t>від</a:t>
            </a:r>
            <a:r>
              <a:rPr lang="ru-RU" b="0" i="0" dirty="0">
                <a:solidFill>
                  <a:srgbClr val="4B5664"/>
                </a:solidFill>
                <a:effectLst/>
                <a:latin typeface="Yanone Kaffeesatz"/>
              </a:rPr>
              <a:t> </a:t>
            </a:r>
            <a:r>
              <a:rPr lang="ru-RU" b="0" i="0" dirty="0" err="1">
                <a:solidFill>
                  <a:srgbClr val="4B5664"/>
                </a:solidFill>
                <a:effectLst/>
                <a:latin typeface="Yanone Kaffeesatz"/>
              </a:rPr>
              <a:t>різноманіття</a:t>
            </a:r>
            <a:r>
              <a:rPr lang="ru-RU" b="0" i="0" dirty="0">
                <a:solidFill>
                  <a:srgbClr val="4B5664"/>
                </a:solidFill>
                <a:effectLst/>
                <a:latin typeface="Yanone Kaffeesatz"/>
              </a:rPr>
              <a:t> </a:t>
            </a:r>
            <a:r>
              <a:rPr lang="ru-RU" b="0" i="0" dirty="0" err="1">
                <a:solidFill>
                  <a:srgbClr val="4B5664"/>
                </a:solidFill>
                <a:effectLst/>
                <a:latin typeface="Yanone Kaffeesatz"/>
              </a:rPr>
              <a:t>життя</a:t>
            </a:r>
            <a:r>
              <a:rPr lang="ru-RU" b="0" i="0" dirty="0">
                <a:solidFill>
                  <a:srgbClr val="4B5664"/>
                </a:solidFill>
                <a:effectLst/>
                <a:latin typeface="Yanone Kaffeesatz"/>
              </a:rPr>
              <a:t> на </a:t>
            </a:r>
            <a:r>
              <a:rPr lang="ru-RU" b="0" i="0" dirty="0" err="1">
                <a:solidFill>
                  <a:srgbClr val="4B5664"/>
                </a:solidFill>
                <a:effectLst/>
                <a:latin typeface="Yanone Kaffeesatz"/>
              </a:rPr>
              <a:t>Землі</a:t>
            </a:r>
            <a:r>
              <a:rPr lang="ru-RU" b="0" i="0" dirty="0">
                <a:solidFill>
                  <a:srgbClr val="4B5664"/>
                </a:solidFill>
                <a:effectLst/>
                <a:latin typeface="Yanone Kaffeesatz"/>
              </a:rPr>
              <a:t>.</a:t>
            </a:r>
            <a:endParaRPr lang="ru-UA" b="1" dirty="0"/>
          </a:p>
        </p:txBody>
      </p:sp>
    </p:spTree>
    <p:extLst>
      <p:ext uri="{BB962C8B-B14F-4D97-AF65-F5344CB8AC3E}">
        <p14:creationId xmlns:p14="http://schemas.microsoft.com/office/powerpoint/2010/main" val="20731762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5E85B4-3A35-42D3-AFAE-786876C33A1F}"/>
              </a:ext>
            </a:extLst>
          </p:cNvPr>
          <p:cNvSpPr>
            <a:spLocks noGrp="1"/>
          </p:cNvSpPr>
          <p:nvPr>
            <p:ph type="title"/>
          </p:nvPr>
        </p:nvSpPr>
        <p:spPr/>
        <p:txBody>
          <a:bodyPr/>
          <a:lstStyle/>
          <a:p>
            <a:pPr algn="ctr"/>
            <a:r>
              <a:rPr lang="ru-RU" b="1" dirty="0" err="1">
                <a:solidFill>
                  <a:srgbClr val="222222"/>
                </a:solidFill>
                <a:latin typeface="Georgia" panose="02040502050405020303" pitchFamily="18" charset="0"/>
              </a:rPr>
              <a:t>Острівний</a:t>
            </a:r>
            <a:r>
              <a:rPr lang="ru-RU" b="1" dirty="0">
                <a:solidFill>
                  <a:srgbClr val="222222"/>
                </a:solidFill>
                <a:latin typeface="Georgia" panose="02040502050405020303" pitchFamily="18" charset="0"/>
              </a:rPr>
              <a:t> туризм</a:t>
            </a:r>
            <a:br>
              <a:rPr lang="ru-RU" b="1" i="0" dirty="0">
                <a:solidFill>
                  <a:srgbClr val="222222"/>
                </a:solidFill>
                <a:effectLst/>
                <a:latin typeface="Georgia" panose="02040502050405020303" pitchFamily="18" charset="0"/>
              </a:rPr>
            </a:br>
            <a:endParaRPr lang="ru-UA" dirty="0"/>
          </a:p>
        </p:txBody>
      </p:sp>
      <p:sp>
        <p:nvSpPr>
          <p:cNvPr id="3" name="Объект 2">
            <a:extLst>
              <a:ext uri="{FF2B5EF4-FFF2-40B4-BE49-F238E27FC236}">
                <a16:creationId xmlns:a16="http://schemas.microsoft.com/office/drawing/2014/main" id="{4B196D70-E93A-4F04-A7F7-7CFFA9CC0C73}"/>
              </a:ext>
            </a:extLst>
          </p:cNvPr>
          <p:cNvSpPr>
            <a:spLocks noGrp="1"/>
          </p:cNvSpPr>
          <p:nvPr>
            <p:ph idx="1"/>
          </p:nvPr>
        </p:nvSpPr>
        <p:spPr/>
        <p:txBody>
          <a:bodyPr/>
          <a:lstStyle/>
          <a:p>
            <a:pPr marL="0" indent="0" algn="ctr">
              <a:buNone/>
            </a:pPr>
            <a:r>
              <a:rPr lang="uk-UA" dirty="0"/>
              <a:t>План</a:t>
            </a:r>
          </a:p>
          <a:p>
            <a:r>
              <a:rPr lang="uk-UA" dirty="0"/>
              <a:t>1.  Острівний характер ідеальних для життя країн в літературі.</a:t>
            </a:r>
          </a:p>
          <a:p>
            <a:r>
              <a:rPr lang="uk-UA" dirty="0"/>
              <a:t>2. Основні принципи маркетингової стратегії острівних турів. 	Острів як туристична </a:t>
            </a:r>
            <a:r>
              <a:rPr lang="uk-UA" dirty="0" err="1"/>
              <a:t>дестинація</a:t>
            </a:r>
            <a:r>
              <a:rPr lang="uk-UA" dirty="0"/>
              <a:t>: поняття та класифікація</a:t>
            </a:r>
          </a:p>
          <a:p>
            <a:r>
              <a:rPr lang="uk-UA" dirty="0"/>
              <a:t>3.  Своєрідність острівної соціальності: туристичний аспект.</a:t>
            </a:r>
            <a:endParaRPr lang="ru-UA" dirty="0"/>
          </a:p>
        </p:txBody>
      </p:sp>
    </p:spTree>
    <p:extLst>
      <p:ext uri="{BB962C8B-B14F-4D97-AF65-F5344CB8AC3E}">
        <p14:creationId xmlns:p14="http://schemas.microsoft.com/office/powerpoint/2010/main" val="40240572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1338" y="0"/>
            <a:ext cx="11736000" cy="756000"/>
          </a:xfrm>
        </p:spPr>
        <p:txBody>
          <a:bodyPr>
            <a:normAutofit fontScale="90000"/>
          </a:bodyPr>
          <a:lstStyle/>
          <a:p>
            <a:pPr algn="ctr"/>
            <a:r>
              <a:rPr lang="uk-UA" sz="3600" b="1" dirty="0">
                <a:latin typeface="Arial Black" panose="020B0A04020102020204" pitchFamily="34" charset="0"/>
              </a:rPr>
              <a:t>Відзначимо, що в інтелектуальній (філософській) літературі</a:t>
            </a:r>
          </a:p>
        </p:txBody>
      </p:sp>
      <p:sp>
        <p:nvSpPr>
          <p:cNvPr id="5" name="Объект 4"/>
          <p:cNvSpPr>
            <a:spLocks noGrp="1"/>
          </p:cNvSpPr>
          <p:nvPr>
            <p:ph idx="1"/>
          </p:nvPr>
        </p:nvSpPr>
        <p:spPr>
          <a:xfrm>
            <a:off x="211014" y="879231"/>
            <a:ext cx="11931047" cy="5990332"/>
          </a:xfrm>
        </p:spPr>
        <p:txBody>
          <a:bodyPr>
            <a:normAutofit lnSpcReduction="10000"/>
          </a:bodyPr>
          <a:lstStyle/>
          <a:p>
            <a:pPr marL="0" indent="0">
              <a:buNone/>
            </a:pPr>
            <a:r>
              <a:rPr lang="uk-UA" sz="3200" b="1" u="sng" dirty="0"/>
              <a:t>Ідеальні</a:t>
            </a:r>
            <a:r>
              <a:rPr lang="en-US" sz="3200" b="1" u="sng" dirty="0"/>
              <a:t> </a:t>
            </a:r>
            <a:r>
              <a:rPr lang="uk-UA" sz="3200" b="1" u="sng" dirty="0"/>
              <a:t>держави </a:t>
            </a:r>
            <a:r>
              <a:rPr lang="uk-UA" sz="3200" dirty="0"/>
              <a:t>майже завжди розташовувалися </a:t>
            </a:r>
            <a:r>
              <a:rPr lang="uk-UA" sz="3200" b="1" u="sng" dirty="0"/>
              <a:t>на островах</a:t>
            </a:r>
            <a:r>
              <a:rPr lang="uk-UA" dirty="0"/>
              <a:t>. </a:t>
            </a:r>
          </a:p>
          <a:p>
            <a:pPr marL="0" indent="0">
              <a:buNone/>
            </a:pPr>
            <a:r>
              <a:rPr lang="uk-UA" sz="3200" dirty="0"/>
              <a:t>Так,</a:t>
            </a:r>
            <a:r>
              <a:rPr lang="en-US" sz="3200" dirty="0"/>
              <a:t> </a:t>
            </a:r>
            <a:r>
              <a:rPr lang="uk-UA" sz="3200" b="1" dirty="0"/>
              <a:t>Атлантида Платона </a:t>
            </a:r>
            <a:r>
              <a:rPr lang="uk-UA" sz="3200" dirty="0"/>
              <a:t>- це міфічний острів-держава.</a:t>
            </a:r>
            <a:r>
              <a:rPr lang="en-US" sz="3200" dirty="0"/>
              <a:t> </a:t>
            </a:r>
            <a:r>
              <a:rPr lang="uk-UA" sz="3200" dirty="0"/>
              <a:t>За словами Платона, цей острів знаходився на заході від Геркулесових стовпів, напроти гір Атланта, тобто безпосередньо за Гібралтарською протокою, недалеко від узбережжя Іспанії та Марокко. Під час сильного землетрусу, супроводжуючого повінню, острів був поглинений морем в один день разом зі своїми жителями-атлантами [4, с. 426-427, 429-430]. </a:t>
            </a:r>
          </a:p>
          <a:p>
            <a:pPr marL="0" indent="0">
              <a:buNone/>
            </a:pPr>
            <a:r>
              <a:rPr lang="uk-UA" sz="3200" b="1" dirty="0"/>
              <a:t>Нова Атлантида </a:t>
            </a:r>
            <a:r>
              <a:rPr lang="uk-UA" sz="3200" b="1" dirty="0" err="1"/>
              <a:t>Френсіса</a:t>
            </a:r>
            <a:r>
              <a:rPr lang="uk-UA" sz="3200" b="1" dirty="0"/>
              <a:t> Бекона </a:t>
            </a:r>
            <a:r>
              <a:rPr lang="uk-UA" sz="3200" dirty="0"/>
              <a:t>також перебувала на вигаданому острові </a:t>
            </a:r>
            <a:r>
              <a:rPr lang="uk-UA" sz="3200" b="1" dirty="0" err="1"/>
              <a:t>Бенсалем</a:t>
            </a:r>
            <a:r>
              <a:rPr lang="uk-UA" sz="3200" dirty="0"/>
              <a:t>, розташованим в Тихому океані і не відомому європейцям [5]. Ідеальні держави в </a:t>
            </a:r>
            <a:r>
              <a:rPr lang="uk-UA" sz="3200" b="1" dirty="0"/>
              <a:t>«Утопії» Томаса Мора </a:t>
            </a:r>
            <a:r>
              <a:rPr lang="uk-UA" sz="3200" dirty="0"/>
              <a:t>[6] і </a:t>
            </a:r>
            <a:r>
              <a:rPr lang="uk-UA" sz="3200" b="1" dirty="0"/>
              <a:t>«Місті Сонця» </a:t>
            </a:r>
            <a:r>
              <a:rPr lang="uk-UA" sz="3200" b="1" dirty="0" err="1"/>
              <a:t>Томаззо</a:t>
            </a:r>
            <a:r>
              <a:rPr lang="uk-UA" sz="3200" b="1" dirty="0"/>
              <a:t> Кампанелли </a:t>
            </a:r>
            <a:r>
              <a:rPr lang="uk-UA" sz="3200" dirty="0"/>
              <a:t>[7] були розташовані також на  океанських островах.</a:t>
            </a:r>
          </a:p>
        </p:txBody>
      </p:sp>
    </p:spTree>
    <p:extLst>
      <p:ext uri="{BB962C8B-B14F-4D97-AF65-F5344CB8AC3E}">
        <p14:creationId xmlns:p14="http://schemas.microsoft.com/office/powerpoint/2010/main" val="27551810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3754" y="48601"/>
            <a:ext cx="11520000" cy="900000"/>
          </a:xfrm>
        </p:spPr>
        <p:txBody>
          <a:bodyPr>
            <a:noAutofit/>
          </a:bodyPr>
          <a:lstStyle/>
          <a:p>
            <a:r>
              <a:rPr lang="uk-UA" sz="3600" b="1" dirty="0">
                <a:latin typeface="Arial Black" panose="020B0A04020102020204" pitchFamily="34" charset="0"/>
              </a:rPr>
              <a:t>Престижність відпочинку і, навіть, життя на острові зберіглася і в ХХІ столітті</a:t>
            </a:r>
          </a:p>
        </p:txBody>
      </p:sp>
      <p:sp>
        <p:nvSpPr>
          <p:cNvPr id="3" name="Объект 2"/>
          <p:cNvSpPr>
            <a:spLocks noGrp="1"/>
          </p:cNvSpPr>
          <p:nvPr>
            <p:ph idx="1"/>
          </p:nvPr>
        </p:nvSpPr>
        <p:spPr>
          <a:xfrm>
            <a:off x="0" y="948601"/>
            <a:ext cx="11988000" cy="5832000"/>
          </a:xfrm>
        </p:spPr>
        <p:txBody>
          <a:bodyPr>
            <a:normAutofit/>
          </a:bodyPr>
          <a:lstStyle/>
          <a:p>
            <a:pPr marL="0" indent="0" algn="just">
              <a:buNone/>
            </a:pPr>
            <a:r>
              <a:rPr lang="uk-UA" sz="3600" dirty="0"/>
              <a:t>Це знайшло, зокрема, відображення в створенні Об'єднаними Арабськими Еміратами в Перській </a:t>
            </a:r>
            <a:r>
              <a:rPr lang="uk-UA" sz="3600" dirty="0" err="1"/>
              <a:t>затоці</a:t>
            </a:r>
            <a:r>
              <a:rPr lang="uk-UA" sz="3600" dirty="0"/>
              <a:t> штучних островів ( «Пальма </a:t>
            </a:r>
            <a:r>
              <a:rPr lang="uk-UA" sz="3600" dirty="0" err="1"/>
              <a:t>Джумейра</a:t>
            </a:r>
            <a:r>
              <a:rPr lang="uk-UA" sz="3600" dirty="0"/>
              <a:t>», «Мир», «Всесвіт») під елітне житло і туристичні центри [8]. </a:t>
            </a:r>
          </a:p>
          <a:p>
            <a:pPr marL="0" indent="0" algn="just">
              <a:buNone/>
            </a:pPr>
            <a:r>
              <a:rPr lang="uk-UA" sz="3600" dirty="0"/>
              <a:t>	У ціннісних установках сучасної людини випробування себе на безлюдному острові, вдалині від цивілізації і її благ завжди розглядалося як один із способів самовдосконалення, випробування себе і розкриття нереалізованих сил і ресурсів, отримання яскравих вражень і нового досвіду взаємодії зі світом. </a:t>
            </a:r>
            <a:r>
              <a:rPr lang="uk-UA" sz="3600" b="1" u="sng" dirty="0"/>
              <a:t>Це обумовлює попит на подорожі до островів.</a:t>
            </a:r>
          </a:p>
        </p:txBody>
      </p:sp>
    </p:spTree>
    <p:extLst>
      <p:ext uri="{BB962C8B-B14F-4D97-AF65-F5344CB8AC3E}">
        <p14:creationId xmlns:p14="http://schemas.microsoft.com/office/powerpoint/2010/main" val="24398629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838200" y="0"/>
            <a:ext cx="10515600" cy="936000"/>
          </a:xfrm>
        </p:spPr>
        <p:txBody>
          <a:bodyPr>
            <a:normAutofit fontScale="90000"/>
          </a:bodyPr>
          <a:lstStyle/>
          <a:p>
            <a:pPr algn="ctr"/>
            <a:r>
              <a:rPr lang="uk-UA" b="1" dirty="0">
                <a:latin typeface="Arial Black" panose="020B0A04020102020204" pitchFamily="34" charset="0"/>
              </a:rPr>
              <a:t>Островом є ділянка суші, яка оточена з усіх боків водою</a:t>
            </a:r>
          </a:p>
        </p:txBody>
      </p:sp>
      <p:sp>
        <p:nvSpPr>
          <p:cNvPr id="5" name="Объект 4"/>
          <p:cNvSpPr>
            <a:spLocks noGrp="1"/>
          </p:cNvSpPr>
          <p:nvPr>
            <p:ph idx="1"/>
          </p:nvPr>
        </p:nvSpPr>
        <p:spPr>
          <a:xfrm>
            <a:off x="0" y="1038333"/>
            <a:ext cx="12060000" cy="5688000"/>
          </a:xfrm>
        </p:spPr>
        <p:txBody>
          <a:bodyPr>
            <a:normAutofit/>
          </a:bodyPr>
          <a:lstStyle/>
          <a:p>
            <a:pPr marL="0" indent="0">
              <a:buNone/>
            </a:pPr>
            <a:r>
              <a:rPr lang="uk-UA" dirty="0"/>
              <a:t>В даному сенсі існуючі материки також є островами. Але від материків острова відрізняються меншими розмірами (так, найбільший за площею острів </a:t>
            </a:r>
            <a:r>
              <a:rPr lang="uk-UA" b="1" dirty="0"/>
              <a:t>Гренландія</a:t>
            </a:r>
            <a:r>
              <a:rPr lang="uk-UA" dirty="0"/>
              <a:t>, який належить Данії, приблизно в три рази менше самого малого континенту - Австралії). Але особливості державності і облаштування суспільного життя в Австралії якраз багато в чому пояснюються острівної специфікою цього континенту. Серед найбільших островів світу також </a:t>
            </a:r>
            <a:r>
              <a:rPr lang="uk-UA" b="1" dirty="0"/>
              <a:t>Нова Гвінея </a:t>
            </a:r>
            <a:r>
              <a:rPr lang="uk-UA" dirty="0"/>
              <a:t>(належить таким країнам, як Індонезія і Папуа-Нова Гвінея), </a:t>
            </a:r>
            <a:r>
              <a:rPr lang="uk-UA" b="1" dirty="0"/>
              <a:t>Борнео </a:t>
            </a:r>
            <a:r>
              <a:rPr lang="uk-UA" dirty="0"/>
              <a:t>(розділений між Малайзією, Брунеєм і Індонезією). Є також острова-держави - це Мадагаскар, Ісландія, Великобританія, Нова Зеландія, Куба, Шрі-Ланка і ін. Острівною державою є також Японія, яка розташована на тихоокеанському архіпелазі, що складається з 6 852 островів, Філіппіни (більше 7 000 островів), Індонезія (17 804 острова, протяжністю із заходу на схід 5 120 км, з півночі на південь - 1 760 км, з них населених близько 6 000 островів, 7 870 названих і 9 634 безіменних) [9].</a:t>
            </a:r>
          </a:p>
        </p:txBody>
      </p:sp>
    </p:spTree>
    <p:extLst>
      <p:ext uri="{BB962C8B-B14F-4D97-AF65-F5344CB8AC3E}">
        <p14:creationId xmlns:p14="http://schemas.microsoft.com/office/powerpoint/2010/main" val="5544865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86508" y="66187"/>
            <a:ext cx="10515600" cy="756000"/>
          </a:xfrm>
        </p:spPr>
        <p:txBody>
          <a:bodyPr>
            <a:normAutofit fontScale="90000"/>
          </a:bodyPr>
          <a:lstStyle/>
          <a:p>
            <a:pPr algn="ctr"/>
            <a:r>
              <a:rPr lang="uk-UA" dirty="0">
                <a:latin typeface="Arial Black" panose="020B0A04020102020204" pitchFamily="34" charset="0"/>
              </a:rPr>
              <a:t>НЕВЕЛИКІ ПОПУЛЯРНІ ОСТРОВИ</a:t>
            </a:r>
          </a:p>
        </p:txBody>
      </p:sp>
      <p:sp>
        <p:nvSpPr>
          <p:cNvPr id="5" name="Объект 4"/>
          <p:cNvSpPr>
            <a:spLocks noGrp="1"/>
          </p:cNvSpPr>
          <p:nvPr>
            <p:ph idx="1"/>
          </p:nvPr>
        </p:nvSpPr>
        <p:spPr>
          <a:xfrm>
            <a:off x="152400" y="836596"/>
            <a:ext cx="11910646" cy="6021403"/>
          </a:xfrm>
        </p:spPr>
        <p:txBody>
          <a:bodyPr/>
          <a:lstStyle/>
          <a:p>
            <a:r>
              <a:rPr lang="uk-UA" b="1" dirty="0"/>
              <a:t>Фарерські острови,</a:t>
            </a:r>
          </a:p>
          <a:p>
            <a:r>
              <a:rPr lang="uk-UA" b="1" dirty="0"/>
              <a:t> Мальта, </a:t>
            </a:r>
          </a:p>
          <a:p>
            <a:r>
              <a:rPr lang="uk-UA" b="1" dirty="0"/>
              <a:t>Палау, </a:t>
            </a:r>
          </a:p>
          <a:p>
            <a:r>
              <a:rPr lang="uk-UA" b="1" dirty="0"/>
              <a:t>острів Мен, </a:t>
            </a:r>
          </a:p>
          <a:p>
            <a:r>
              <a:rPr lang="uk-UA" b="1" dirty="0"/>
              <a:t>Таїті </a:t>
            </a:r>
          </a:p>
          <a:p>
            <a:r>
              <a:rPr lang="uk-UA" b="1" dirty="0"/>
              <a:t>Бора-Бора</a:t>
            </a:r>
          </a:p>
          <a:p>
            <a:r>
              <a:rPr lang="uk-UA" b="1" dirty="0"/>
              <a:t>острів Різдва</a:t>
            </a:r>
          </a:p>
          <a:p>
            <a:pPr marL="0" indent="0">
              <a:buNone/>
            </a:pPr>
            <a:r>
              <a:rPr lang="uk-UA" b="1" dirty="0"/>
              <a:t>та інші. </a:t>
            </a:r>
          </a:p>
          <a:p>
            <a:pPr marL="0" indent="0">
              <a:buNone/>
            </a:pPr>
            <a:r>
              <a:rPr lang="uk-UA" dirty="0"/>
              <a:t>Відзначимо, що, виходячи з географічного розташування, острови в океанах і морях можна класифікувати як </a:t>
            </a:r>
            <a:r>
              <a:rPr lang="uk-UA" b="1" dirty="0"/>
              <a:t>континентальні (материкові) і океанічні</a:t>
            </a:r>
            <a:r>
              <a:rPr lang="uk-UA" dirty="0"/>
              <a:t>. Цей момент в значній мірі визначає специфіку острівної соціальності та запити туристів.</a:t>
            </a:r>
          </a:p>
        </p:txBody>
      </p:sp>
    </p:spTree>
    <p:extLst>
      <p:ext uri="{BB962C8B-B14F-4D97-AF65-F5344CB8AC3E}">
        <p14:creationId xmlns:p14="http://schemas.microsoft.com/office/powerpoint/2010/main" val="26103556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240323" y="48602"/>
            <a:ext cx="11304000" cy="828000"/>
          </a:xfrm>
        </p:spPr>
        <p:txBody>
          <a:bodyPr>
            <a:normAutofit fontScale="90000"/>
          </a:bodyPr>
          <a:lstStyle/>
          <a:p>
            <a:pPr algn="ctr"/>
            <a:r>
              <a:rPr lang="uk-UA" b="1" dirty="0">
                <a:latin typeface="Arial Black" panose="020B0A04020102020204" pitchFamily="34" charset="0"/>
              </a:rPr>
              <a:t>Своєрідність острівної соціальності</a:t>
            </a:r>
          </a:p>
        </p:txBody>
      </p:sp>
      <p:sp>
        <p:nvSpPr>
          <p:cNvPr id="5" name="Объект 4"/>
          <p:cNvSpPr>
            <a:spLocks noGrp="1"/>
          </p:cNvSpPr>
          <p:nvPr>
            <p:ph idx="1"/>
          </p:nvPr>
        </p:nvSpPr>
        <p:spPr>
          <a:xfrm>
            <a:off x="0" y="876601"/>
            <a:ext cx="12132000" cy="5940000"/>
          </a:xfrm>
        </p:spPr>
        <p:txBody>
          <a:bodyPr>
            <a:normAutofit/>
          </a:bodyPr>
          <a:lstStyle/>
          <a:p>
            <a:pPr algn="just"/>
            <a:r>
              <a:rPr lang="uk-UA" sz="3200" b="1" i="1" u="sng" dirty="0"/>
              <a:t>По-перше</a:t>
            </a:r>
            <a:r>
              <a:rPr lang="uk-UA" sz="3200" dirty="0"/>
              <a:t>, на великих островах (</a:t>
            </a:r>
            <a:r>
              <a:rPr lang="uk-UA" sz="3200" b="1" i="1" dirty="0"/>
              <a:t>Великобританія, Японія, Австралія, Ісландія </a:t>
            </a:r>
            <a:r>
              <a:rPr lang="uk-UA" sz="3200" dirty="0"/>
              <a:t>і ряд інших) в силу, в тому числі, і географічного чинника, вдалося досягти високих показників людського розвитку та зберегти духовно-матеріальну специфіку соціального буття протягом багатьох десятиліть та століть. Певна територіальна відстороненість дозволила зберегти багатовіковий результат важких пошуків оптимального суспільного публічного та повсякденного облаштування. Так, на території Великобританії, Австралії, Ісландії останні століття не велися війни, не було руйнувань соціальної інфраструктури, їм був притаманний </a:t>
            </a:r>
            <a:r>
              <a:rPr lang="uk-UA" sz="3200" b="1" i="1" u="sng" dirty="0"/>
              <a:t>реформістський</a:t>
            </a:r>
            <a:r>
              <a:rPr lang="uk-UA" sz="3200" dirty="0"/>
              <a:t> характер перетворення суспільства</a:t>
            </a:r>
          </a:p>
        </p:txBody>
      </p:sp>
    </p:spTree>
    <p:extLst>
      <p:ext uri="{BB962C8B-B14F-4D97-AF65-F5344CB8AC3E}">
        <p14:creationId xmlns:p14="http://schemas.microsoft.com/office/powerpoint/2010/main" val="39036063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 y="0"/>
            <a:ext cx="12059999" cy="1417431"/>
          </a:xfrm>
        </p:spPr>
        <p:txBody>
          <a:bodyPr>
            <a:noAutofit/>
          </a:bodyPr>
          <a:lstStyle/>
          <a:p>
            <a:pPr algn="ctr"/>
            <a:r>
              <a:rPr lang="uk-UA" sz="3200" dirty="0">
                <a:latin typeface="Arial Black" panose="020B0A04020102020204" pitchFamily="34" charset="0"/>
              </a:rPr>
              <a:t>Великобританія до початку ХХ століття була імперією, що охоплювала чверть території земної кулі</a:t>
            </a:r>
          </a:p>
        </p:txBody>
      </p:sp>
      <p:sp>
        <p:nvSpPr>
          <p:cNvPr id="5" name="Объект 4"/>
          <p:cNvSpPr>
            <a:spLocks noGrp="1"/>
          </p:cNvSpPr>
          <p:nvPr>
            <p:ph idx="1"/>
          </p:nvPr>
        </p:nvSpPr>
        <p:spPr>
          <a:xfrm>
            <a:off x="215998" y="1417431"/>
            <a:ext cx="11844000" cy="5652000"/>
          </a:xfrm>
        </p:spPr>
        <p:txBody>
          <a:bodyPr/>
          <a:lstStyle/>
          <a:p>
            <a:pPr marL="0" indent="0" algn="just">
              <a:buNone/>
            </a:pPr>
            <a:r>
              <a:rPr lang="uk-UA" dirty="0"/>
              <a:t> </a:t>
            </a:r>
            <a:r>
              <a:rPr lang="uk-UA" sz="3600" dirty="0"/>
              <a:t>І зараз ця острівна держава в якості одного з п'яти постійних членів Ради Безпеки ООН і одним із засновників НАТО грає важливу роль на світовій арені. Великобританія є одним з провідних світових торгово-фінансовим центром, третьої за величиною економікою в Європі після Німеччини і Франції. Особливо цінуються високу якість бізнес-послуг та організація банківської справи, які є ключовими факторами розвитку цього острова, де ВВП на душу населення становить 4</a:t>
            </a:r>
            <a:r>
              <a:rPr lang="en-US" sz="3600" dirty="0"/>
              <a:t>2</a:t>
            </a:r>
            <a:r>
              <a:rPr lang="uk-UA" sz="3600" dirty="0"/>
              <a:t> </a:t>
            </a:r>
            <a:r>
              <a:rPr lang="en-US" sz="3600" dirty="0"/>
              <a:t>7</a:t>
            </a:r>
            <a:r>
              <a:rPr lang="uk-UA" sz="3600" dirty="0"/>
              <a:t>00 $ у рік (2017 рік) і 89,9% з 64 млн населення є інтернет-користувачами [10 ].</a:t>
            </a:r>
          </a:p>
        </p:txBody>
      </p:sp>
    </p:spTree>
    <p:extLst>
      <p:ext uri="{BB962C8B-B14F-4D97-AF65-F5344CB8AC3E}">
        <p14:creationId xmlns:p14="http://schemas.microsoft.com/office/powerpoint/2010/main" val="2039679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094452A-862F-4081-9DAB-748627E17355}"/>
              </a:ext>
            </a:extLst>
          </p:cNvPr>
          <p:cNvSpPr>
            <a:spLocks noGrp="1"/>
          </p:cNvSpPr>
          <p:nvPr>
            <p:ph type="title"/>
          </p:nvPr>
        </p:nvSpPr>
        <p:spPr>
          <a:solidFill>
            <a:schemeClr val="accent6">
              <a:lumMod val="20000"/>
              <a:lumOff val="80000"/>
            </a:schemeClr>
          </a:solidFill>
        </p:spPr>
        <p:txBody>
          <a:bodyPr/>
          <a:lstStyle/>
          <a:p>
            <a:pPr algn="ctr"/>
            <a:r>
              <a:rPr lang="uk-UA" b="1" dirty="0"/>
              <a:t>Закон УКРАЇНИ «ПРО ТУРИЗМ</a:t>
            </a:r>
            <a:r>
              <a:rPr lang="uk-UA" dirty="0"/>
              <a:t>»</a:t>
            </a:r>
            <a:endParaRPr lang="ru-UA" dirty="0"/>
          </a:p>
        </p:txBody>
      </p:sp>
      <p:sp>
        <p:nvSpPr>
          <p:cNvPr id="3" name="Объект 2">
            <a:extLst>
              <a:ext uri="{FF2B5EF4-FFF2-40B4-BE49-F238E27FC236}">
                <a16:creationId xmlns:a16="http://schemas.microsoft.com/office/drawing/2014/main" id="{AAA5EFE8-AD98-4899-92BE-7C55513F6217}"/>
              </a:ext>
            </a:extLst>
          </p:cNvPr>
          <p:cNvSpPr>
            <a:spLocks noGrp="1"/>
          </p:cNvSpPr>
          <p:nvPr>
            <p:ph idx="1"/>
          </p:nvPr>
        </p:nvSpPr>
        <p:spPr/>
        <p:txBody>
          <a:bodyPr>
            <a:normAutofit/>
          </a:bodyPr>
          <a:lstStyle/>
          <a:p>
            <a:r>
              <a:rPr lang="uk-UA" dirty="0"/>
              <a:t>Чинним є  закон України «Про  туризм» від 1995 року з великою кількістю змін до нього.</a:t>
            </a:r>
          </a:p>
          <a:p>
            <a:r>
              <a:rPr lang="uk-UA" dirty="0"/>
              <a:t>У Верховній Раді України розглядається новий закон «Про туризм».</a:t>
            </a:r>
          </a:p>
          <a:p>
            <a:r>
              <a:rPr lang="ru-RU" b="1" i="0" dirty="0">
                <a:solidFill>
                  <a:srgbClr val="000000"/>
                </a:solidFill>
                <a:effectLst/>
              </a:rPr>
              <a:t>29 </a:t>
            </a:r>
            <a:r>
              <a:rPr lang="ru-RU" b="1" i="0" dirty="0" err="1">
                <a:solidFill>
                  <a:srgbClr val="000000"/>
                </a:solidFill>
                <a:effectLst/>
              </a:rPr>
              <a:t>квітня</a:t>
            </a:r>
            <a:r>
              <a:rPr lang="ru-RU" b="1" i="0" dirty="0">
                <a:solidFill>
                  <a:srgbClr val="000000"/>
                </a:solidFill>
                <a:effectLst/>
              </a:rPr>
              <a:t> 2021 </a:t>
            </a:r>
            <a:r>
              <a:rPr lang="ru-RU" b="1" i="0" dirty="0" err="1">
                <a:solidFill>
                  <a:srgbClr val="000000"/>
                </a:solidFill>
                <a:effectLst/>
              </a:rPr>
              <a:t>Верховна</a:t>
            </a:r>
            <a:r>
              <a:rPr lang="ru-RU" b="1" i="0" dirty="0">
                <a:solidFill>
                  <a:srgbClr val="000000"/>
                </a:solidFill>
                <a:effectLst/>
              </a:rPr>
              <a:t> Рада в </a:t>
            </a:r>
            <a:r>
              <a:rPr lang="ru-RU" b="1" i="0" dirty="0" err="1">
                <a:solidFill>
                  <a:srgbClr val="000000"/>
                </a:solidFill>
                <a:effectLst/>
              </a:rPr>
              <a:t>першому</a:t>
            </a:r>
            <a:r>
              <a:rPr lang="ru-RU" b="1" i="0" dirty="0">
                <a:solidFill>
                  <a:srgbClr val="000000"/>
                </a:solidFill>
                <a:effectLst/>
              </a:rPr>
              <a:t> </a:t>
            </a:r>
            <a:r>
              <a:rPr lang="ru-RU" b="1" i="0" dirty="0" err="1">
                <a:solidFill>
                  <a:srgbClr val="000000"/>
                </a:solidFill>
                <a:effectLst/>
              </a:rPr>
              <a:t>читанні</a:t>
            </a:r>
            <a:r>
              <a:rPr lang="ru-RU" b="1" i="0" dirty="0">
                <a:solidFill>
                  <a:srgbClr val="000000"/>
                </a:solidFill>
                <a:effectLst/>
              </a:rPr>
              <a:t> </a:t>
            </a:r>
            <a:r>
              <a:rPr lang="ru-RU" b="1" i="0" dirty="0" err="1">
                <a:solidFill>
                  <a:srgbClr val="000000"/>
                </a:solidFill>
                <a:effectLst/>
              </a:rPr>
              <a:t>ухвалила</a:t>
            </a:r>
            <a:r>
              <a:rPr lang="ru-RU" b="1" i="0" dirty="0">
                <a:solidFill>
                  <a:srgbClr val="000000"/>
                </a:solidFill>
                <a:effectLst/>
              </a:rPr>
              <a:t> </a:t>
            </a:r>
            <a:r>
              <a:rPr lang="ru-RU" b="1" i="0" dirty="0" err="1">
                <a:solidFill>
                  <a:srgbClr val="000000"/>
                </a:solidFill>
                <a:effectLst/>
              </a:rPr>
              <a:t>законопроєкт</a:t>
            </a:r>
            <a:r>
              <a:rPr lang="ru-RU" b="1" i="0" dirty="0">
                <a:solidFill>
                  <a:srgbClr val="000000"/>
                </a:solidFill>
                <a:effectLst/>
              </a:rPr>
              <a:t> № 4162 «Про туризм»</a:t>
            </a:r>
            <a:r>
              <a:rPr lang="ru-RU" b="0" i="0" cap="all" dirty="0">
                <a:solidFill>
                  <a:srgbClr val="004080"/>
                </a:solidFill>
                <a:effectLst/>
              </a:rPr>
              <a:t> АВТОРСТВА ДМИТРА НАЛЬОТОВА</a:t>
            </a:r>
            <a:r>
              <a:rPr lang="ru-RU" b="0" i="0" cap="all" dirty="0">
                <a:solidFill>
                  <a:srgbClr val="004080"/>
                </a:solidFill>
                <a:effectLst/>
                <a:latin typeface="Arial" panose="020B0604020202020204" pitchFamily="34" charset="0"/>
              </a:rPr>
              <a:t>.</a:t>
            </a:r>
          </a:p>
          <a:p>
            <a:r>
              <a:rPr lang="ru-RU" b="1" i="0" dirty="0">
                <a:solidFill>
                  <a:srgbClr val="000000"/>
                </a:solidFill>
                <a:effectLst/>
                <a:latin typeface="Arial" panose="020B0604020202020204" pitchFamily="34" charset="0"/>
              </a:rPr>
              <a:t> </a:t>
            </a:r>
            <a:r>
              <a:rPr lang="ru-RU" b="0" i="0" dirty="0">
                <a:solidFill>
                  <a:srgbClr val="000000"/>
                </a:solidFill>
                <a:effectLst/>
                <a:latin typeface="Arial" panose="020B0604020202020204" pitchFamily="34" charset="0"/>
              </a:rPr>
              <a:t> Робота над Законом </a:t>
            </a:r>
            <a:r>
              <a:rPr lang="ru-RU" b="0" i="0" dirty="0" err="1">
                <a:solidFill>
                  <a:srgbClr val="000000"/>
                </a:solidFill>
                <a:effectLst/>
                <a:latin typeface="Arial" panose="020B0604020202020204" pitchFamily="34" charset="0"/>
              </a:rPr>
              <a:t>триває</a:t>
            </a:r>
            <a:r>
              <a:rPr lang="ru-RU" b="0" i="0" dirty="0">
                <a:solidFill>
                  <a:srgbClr val="000000"/>
                </a:solidFill>
                <a:effectLst/>
                <a:latin typeface="Arial" panose="020B0604020202020204" pitchFamily="34" charset="0"/>
              </a:rPr>
              <a:t>. </a:t>
            </a:r>
            <a:endParaRPr lang="ru-UA" dirty="0"/>
          </a:p>
        </p:txBody>
      </p:sp>
    </p:spTree>
    <p:extLst>
      <p:ext uri="{BB962C8B-B14F-4D97-AF65-F5344CB8AC3E}">
        <p14:creationId xmlns:p14="http://schemas.microsoft.com/office/powerpoint/2010/main" val="14613602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4477" y="-1"/>
            <a:ext cx="12132000" cy="972000"/>
          </a:xfrm>
        </p:spPr>
        <p:txBody>
          <a:bodyPr>
            <a:normAutofit/>
          </a:bodyPr>
          <a:lstStyle/>
          <a:p>
            <a:pPr algn="ctr"/>
            <a:r>
              <a:rPr lang="uk-UA" sz="3600" b="1" dirty="0">
                <a:latin typeface="Arial Black" panose="020B0A04020102020204" pitchFamily="34" charset="0"/>
              </a:rPr>
              <a:t>Австралія як острівний континент</a:t>
            </a:r>
          </a:p>
        </p:txBody>
      </p:sp>
      <p:sp>
        <p:nvSpPr>
          <p:cNvPr id="5" name="Объект 4"/>
          <p:cNvSpPr>
            <a:spLocks noGrp="1"/>
          </p:cNvSpPr>
          <p:nvPr>
            <p:ph idx="1"/>
          </p:nvPr>
        </p:nvSpPr>
        <p:spPr>
          <a:xfrm>
            <a:off x="0" y="971999"/>
            <a:ext cx="12096000" cy="5832000"/>
          </a:xfrm>
        </p:spPr>
        <p:txBody>
          <a:bodyPr>
            <a:normAutofit/>
          </a:bodyPr>
          <a:lstStyle/>
          <a:p>
            <a:pPr marL="0" indent="0" algn="just">
              <a:buNone/>
            </a:pPr>
            <a:r>
              <a:rPr lang="uk-UA" sz="3200" dirty="0"/>
              <a:t>був освоєний прибулими з Південно-Східної Азії поселенцями, приблизно 40 000 років до того, як перші європейці почали дослідження острова в Х</a:t>
            </a:r>
            <a:r>
              <a:rPr lang="en-US" sz="3200" dirty="0"/>
              <a:t>V</a:t>
            </a:r>
            <a:r>
              <a:rPr lang="uk-UA" sz="3200" dirty="0"/>
              <a:t>ІІ столітті. Формальні територіальні претензії до острова були пред'явлені в 1770 році, коли капітан Джеймс Кук заволодів східним узбережжям в ім'я Великобританії. Нова країна скористалася своїми природними ресурсами для швидкої розробки виробництва в сільському господарстві і обробної промисловості. </a:t>
            </a:r>
          </a:p>
          <a:p>
            <a:pPr marL="0" indent="0" algn="just">
              <a:buNone/>
            </a:pPr>
            <a:r>
              <a:rPr lang="uk-UA" sz="3200" dirty="0"/>
              <a:t>	В останні десятиліття Австралія стала конкурентоспроможною на міжнародному рівні в значній мірі завдяки </a:t>
            </a:r>
            <a:r>
              <a:rPr lang="uk-UA" sz="3200" b="1" u="sng" dirty="0"/>
              <a:t>її острівному розташуванню </a:t>
            </a:r>
            <a:r>
              <a:rPr lang="uk-UA" sz="3200" dirty="0"/>
              <a:t>в одному з найбільш швидко розвиваються регіонів світової економіки.</a:t>
            </a:r>
          </a:p>
        </p:txBody>
      </p:sp>
    </p:spTree>
    <p:extLst>
      <p:ext uri="{BB962C8B-B14F-4D97-AF65-F5344CB8AC3E}">
        <p14:creationId xmlns:p14="http://schemas.microsoft.com/office/powerpoint/2010/main" val="35715687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0" y="1"/>
            <a:ext cx="12168000" cy="972000"/>
          </a:xfrm>
        </p:spPr>
        <p:txBody>
          <a:bodyPr>
            <a:normAutofit fontScale="90000"/>
          </a:bodyPr>
          <a:lstStyle/>
          <a:p>
            <a:pPr algn="ctr"/>
            <a:r>
              <a:rPr lang="ru-RU" b="1" u="sng" dirty="0" err="1">
                <a:latin typeface="Arial Black" panose="020B0A04020102020204" pitchFamily="34" charset="0"/>
              </a:rPr>
              <a:t>По-друге</a:t>
            </a:r>
            <a:r>
              <a:rPr lang="ru-RU" b="1" dirty="0">
                <a:latin typeface="Arial Black" panose="020B0A04020102020204" pitchFamily="34" charset="0"/>
              </a:rPr>
              <a:t>, для «</a:t>
            </a:r>
            <a:r>
              <a:rPr lang="ru-RU" b="1" dirty="0" err="1">
                <a:latin typeface="Arial Black" panose="020B0A04020102020204" pitchFamily="34" charset="0"/>
              </a:rPr>
              <a:t>острівного</a:t>
            </a:r>
            <a:r>
              <a:rPr lang="ru-RU" b="1" dirty="0">
                <a:latin typeface="Arial Black" panose="020B0A04020102020204" pitchFamily="34" charset="0"/>
              </a:rPr>
              <a:t> формату» </a:t>
            </a:r>
            <a:r>
              <a:rPr lang="ru-RU" b="1" dirty="0" err="1">
                <a:latin typeface="Arial Black" panose="020B0A04020102020204" pitchFamily="34" charset="0"/>
              </a:rPr>
              <a:t>функціонування</a:t>
            </a:r>
            <a:r>
              <a:rPr lang="ru-RU" b="1" dirty="0">
                <a:latin typeface="Arial Black" panose="020B0A04020102020204" pitchFamily="34" charset="0"/>
              </a:rPr>
              <a:t> </a:t>
            </a:r>
            <a:r>
              <a:rPr lang="ru-RU" b="1" dirty="0" err="1">
                <a:latin typeface="Arial Black" panose="020B0A04020102020204" pitchFamily="34" charset="0"/>
              </a:rPr>
              <a:t>країни</a:t>
            </a:r>
            <a:endParaRPr lang="uk-UA" b="1" dirty="0">
              <a:latin typeface="Arial Black" panose="020B0A04020102020204" pitchFamily="34" charset="0"/>
            </a:endParaRPr>
          </a:p>
        </p:txBody>
      </p:sp>
      <p:sp>
        <p:nvSpPr>
          <p:cNvPr id="5" name="Объект 4"/>
          <p:cNvSpPr>
            <a:spLocks noGrp="1"/>
          </p:cNvSpPr>
          <p:nvPr>
            <p:ph idx="1"/>
          </p:nvPr>
        </p:nvSpPr>
        <p:spPr>
          <a:xfrm>
            <a:off x="-5862" y="1039164"/>
            <a:ext cx="12096000" cy="5760000"/>
          </a:xfrm>
        </p:spPr>
        <p:txBody>
          <a:bodyPr>
            <a:normAutofit/>
          </a:bodyPr>
          <a:lstStyle/>
          <a:p>
            <a:pPr marL="0" indent="0" algn="just">
              <a:buNone/>
            </a:pPr>
            <a:r>
              <a:rPr lang="ru-RU" sz="3600" dirty="0"/>
              <a:t>характерна </a:t>
            </a:r>
            <a:r>
              <a:rPr lang="ru-RU" sz="3600" b="1" i="1" u="sng" dirty="0" err="1"/>
              <a:t>унікальність</a:t>
            </a:r>
            <a:r>
              <a:rPr lang="ru-RU" sz="3600" b="1" i="1" u="sng" dirty="0"/>
              <a:t> </a:t>
            </a:r>
            <a:r>
              <a:rPr lang="ru-RU" sz="3600" b="1" i="1" u="sng" dirty="0" err="1"/>
              <a:t>збереженого</a:t>
            </a:r>
            <a:r>
              <a:rPr lang="ru-RU" sz="3600" b="1" i="1" u="sng" dirty="0"/>
              <a:t> природного ландшафту</a:t>
            </a:r>
            <a:r>
              <a:rPr lang="ru-RU" sz="3600" u="sng" dirty="0"/>
              <a:t>, </a:t>
            </a:r>
            <a:r>
              <a:rPr lang="ru-RU" sz="3600" dirty="0" err="1"/>
              <a:t>втраченого</a:t>
            </a:r>
            <a:r>
              <a:rPr lang="ru-RU" sz="3600" dirty="0"/>
              <a:t> на континентах в силу </a:t>
            </a:r>
            <a:r>
              <a:rPr lang="ru-RU" sz="3600" dirty="0" err="1"/>
              <a:t>масштабної</a:t>
            </a:r>
            <a:r>
              <a:rPr lang="ru-RU" sz="3600" dirty="0"/>
              <a:t> </a:t>
            </a:r>
            <a:r>
              <a:rPr lang="ru-RU" sz="3600" dirty="0" err="1"/>
              <a:t>індустріальної</a:t>
            </a:r>
            <a:r>
              <a:rPr lang="ru-RU" sz="3600" dirty="0"/>
              <a:t> </a:t>
            </a:r>
            <a:r>
              <a:rPr lang="ru-RU" sz="3600" dirty="0" err="1"/>
              <a:t>перетворювальної</a:t>
            </a:r>
            <a:r>
              <a:rPr lang="ru-RU" sz="3600" dirty="0"/>
              <a:t> </a:t>
            </a:r>
            <a:r>
              <a:rPr lang="ru-RU" sz="3600" dirty="0" err="1"/>
              <a:t>активності</a:t>
            </a:r>
            <a:r>
              <a:rPr lang="ru-RU" sz="3600" dirty="0"/>
              <a:t> </a:t>
            </a:r>
            <a:r>
              <a:rPr lang="ru-RU" sz="3600" dirty="0" err="1"/>
              <a:t>людини</a:t>
            </a:r>
            <a:r>
              <a:rPr lang="ru-RU" sz="3600" dirty="0"/>
              <a:t>. «Друга природа», створена людям, </a:t>
            </a:r>
            <a:r>
              <a:rPr lang="ru-RU" sz="3600" dirty="0" err="1"/>
              <a:t>невпізнанно</a:t>
            </a:r>
            <a:r>
              <a:rPr lang="ru-RU" sz="3600" dirty="0"/>
              <a:t> </a:t>
            </a:r>
            <a:r>
              <a:rPr lang="ru-RU" sz="3600" dirty="0" err="1"/>
              <a:t>змінила</a:t>
            </a:r>
            <a:r>
              <a:rPr lang="ru-RU" sz="3600" dirty="0"/>
              <a:t> «першу природу», </a:t>
            </a:r>
            <a:r>
              <a:rPr lang="ru-RU" sz="3600" dirty="0" err="1"/>
              <a:t>відтіснила</a:t>
            </a:r>
            <a:r>
              <a:rPr lang="ru-RU" sz="3600" dirty="0"/>
              <a:t> </a:t>
            </a:r>
            <a:r>
              <a:rPr lang="ru-RU" sz="3600" dirty="0" err="1"/>
              <a:t>її</a:t>
            </a:r>
            <a:r>
              <a:rPr lang="ru-RU" sz="3600" dirty="0"/>
              <a:t> в </a:t>
            </a:r>
            <a:r>
              <a:rPr lang="ru-RU" sz="3600" dirty="0" err="1"/>
              <a:t>заповідники</a:t>
            </a:r>
            <a:r>
              <a:rPr lang="ru-RU" sz="3600" dirty="0"/>
              <a:t> і </a:t>
            </a:r>
            <a:r>
              <a:rPr lang="ru-RU" sz="3600" dirty="0" err="1"/>
              <a:t>національні</a:t>
            </a:r>
            <a:r>
              <a:rPr lang="ru-RU" sz="3600" dirty="0"/>
              <a:t> парки. </a:t>
            </a:r>
            <a:r>
              <a:rPr lang="ru-RU" sz="3600" dirty="0" err="1"/>
              <a:t>Острівне</a:t>
            </a:r>
            <a:r>
              <a:rPr lang="ru-RU" sz="3600" dirty="0"/>
              <a:t> </a:t>
            </a:r>
            <a:r>
              <a:rPr lang="ru-RU" sz="3600" dirty="0" err="1"/>
              <a:t>буття</a:t>
            </a:r>
            <a:r>
              <a:rPr lang="ru-RU" sz="3600" dirty="0"/>
              <a:t> дозволило </a:t>
            </a:r>
            <a:r>
              <a:rPr lang="ru-RU" sz="3600" dirty="0" err="1"/>
              <a:t>зберегти</a:t>
            </a:r>
            <a:r>
              <a:rPr lang="ru-RU" sz="3600" dirty="0"/>
              <a:t> </a:t>
            </a:r>
            <a:r>
              <a:rPr lang="ru-RU" sz="3600" dirty="0" err="1"/>
              <a:t>самобутність</a:t>
            </a:r>
            <a:r>
              <a:rPr lang="ru-RU" sz="3600" dirty="0"/>
              <a:t>, </a:t>
            </a:r>
            <a:r>
              <a:rPr lang="ru-RU" sz="3600" dirty="0" err="1"/>
              <a:t>оригінальність</a:t>
            </a:r>
            <a:r>
              <a:rPr lang="ru-RU" sz="3600" dirty="0"/>
              <a:t>, </a:t>
            </a:r>
            <a:r>
              <a:rPr lang="ru-RU" sz="3600" dirty="0" err="1"/>
              <a:t>неповторність</a:t>
            </a:r>
            <a:r>
              <a:rPr lang="ru-RU" sz="3600" dirty="0"/>
              <a:t> </a:t>
            </a:r>
            <a:r>
              <a:rPr lang="ru-RU" sz="3600" dirty="0" err="1"/>
              <a:t>етнічних</a:t>
            </a:r>
            <a:r>
              <a:rPr lang="ru-RU" sz="3600" dirty="0"/>
              <a:t> культур і </a:t>
            </a:r>
            <a:r>
              <a:rPr lang="ru-RU" sz="3600" dirty="0" err="1"/>
              <a:t>соціального</a:t>
            </a:r>
            <a:r>
              <a:rPr lang="ru-RU" sz="3600" dirty="0"/>
              <a:t> </a:t>
            </a:r>
            <a:r>
              <a:rPr lang="ru-RU" sz="3600" dirty="0" err="1"/>
              <a:t>облаштування</a:t>
            </a:r>
            <a:r>
              <a:rPr lang="ru-RU" sz="3600" dirty="0"/>
              <a:t>, </a:t>
            </a:r>
            <a:r>
              <a:rPr lang="ru-RU" sz="3600" dirty="0" err="1"/>
              <a:t>втрачені</a:t>
            </a:r>
            <a:r>
              <a:rPr lang="ru-RU" sz="3600" dirty="0"/>
              <a:t> в </a:t>
            </a:r>
            <a:r>
              <a:rPr lang="ru-RU" sz="3600" dirty="0" err="1"/>
              <a:t>ході</a:t>
            </a:r>
            <a:r>
              <a:rPr lang="ru-RU" sz="3600" dirty="0"/>
              <a:t> </a:t>
            </a:r>
            <a:r>
              <a:rPr lang="ru-RU" sz="3600" dirty="0" err="1"/>
              <a:t>еволюції</a:t>
            </a:r>
            <a:r>
              <a:rPr lang="ru-RU" sz="3600" dirty="0"/>
              <a:t> на </a:t>
            </a:r>
            <a:r>
              <a:rPr lang="ru-RU" sz="3600" dirty="0" err="1"/>
              <a:t>материкових</a:t>
            </a:r>
            <a:r>
              <a:rPr lang="ru-RU" sz="3600" dirty="0"/>
              <a:t> землях.</a:t>
            </a:r>
            <a:endParaRPr lang="uk-UA" sz="3600" dirty="0"/>
          </a:p>
        </p:txBody>
      </p:sp>
    </p:spTree>
    <p:extLst>
      <p:ext uri="{BB962C8B-B14F-4D97-AF65-F5344CB8AC3E}">
        <p14:creationId xmlns:p14="http://schemas.microsoft.com/office/powerpoint/2010/main" val="6144230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74785" y="1"/>
            <a:ext cx="10879015" cy="1188000"/>
          </a:xfrm>
        </p:spPr>
        <p:txBody>
          <a:bodyPr>
            <a:normAutofit/>
          </a:bodyPr>
          <a:lstStyle/>
          <a:p>
            <a:pPr algn="ctr"/>
            <a:r>
              <a:rPr lang="uk-UA" sz="3600" b="1" dirty="0">
                <a:latin typeface="Arial Black" panose="020B0A04020102020204" pitchFamily="34" charset="0"/>
              </a:rPr>
              <a:t>Тривала історична ізоляція і віддаленість від інших континентів</a:t>
            </a:r>
          </a:p>
        </p:txBody>
      </p:sp>
      <p:sp>
        <p:nvSpPr>
          <p:cNvPr id="5" name="Объект 4"/>
          <p:cNvSpPr>
            <a:spLocks noGrp="1"/>
          </p:cNvSpPr>
          <p:nvPr>
            <p:ph idx="1"/>
          </p:nvPr>
        </p:nvSpPr>
        <p:spPr>
          <a:xfrm>
            <a:off x="246185" y="1188001"/>
            <a:ext cx="11897583" cy="5563522"/>
          </a:xfrm>
        </p:spPr>
        <p:txBody>
          <a:bodyPr>
            <a:normAutofit/>
          </a:bodyPr>
          <a:lstStyle/>
          <a:p>
            <a:pPr marL="0" indent="0">
              <a:buNone/>
            </a:pPr>
            <a:r>
              <a:rPr lang="uk-UA" dirty="0"/>
              <a:t>створила унікальний і багато в чому неповторний природний світ островів </a:t>
            </a:r>
            <a:r>
              <a:rPr lang="uk-UA" b="1" u="sng" dirty="0"/>
              <a:t>Нової Зеландії</a:t>
            </a:r>
            <a:r>
              <a:rPr lang="uk-UA" dirty="0"/>
              <a:t>, що відрізняється великою кількістю ендемічних рослин і птахів. Так, існуюча тільки на цьому острові птах ківі є символом Нової Зеландії. Саме в цій країні на тлі чарівних природних ландшафтів були зняті такі </a:t>
            </a:r>
            <a:r>
              <a:rPr lang="uk-UA" dirty="0" err="1"/>
              <a:t>кіношедеври</a:t>
            </a:r>
            <a:r>
              <a:rPr lang="uk-UA" dirty="0"/>
              <a:t>, як «Володар </a:t>
            </a:r>
            <a:r>
              <a:rPr lang="uk-UA" dirty="0" err="1"/>
              <a:t>Кілець</a:t>
            </a:r>
            <a:r>
              <a:rPr lang="uk-UA" dirty="0"/>
              <a:t>», «</a:t>
            </a:r>
            <a:r>
              <a:rPr lang="uk-UA" dirty="0" err="1"/>
              <a:t>Хоббіт</a:t>
            </a:r>
            <a:r>
              <a:rPr lang="uk-UA" dirty="0"/>
              <a:t>», «Останній самурай», «Хроніки </a:t>
            </a:r>
            <a:r>
              <a:rPr lang="uk-UA" dirty="0" err="1"/>
              <a:t>Нарнії</a:t>
            </a:r>
            <a:r>
              <a:rPr lang="uk-UA" dirty="0"/>
              <a:t>», «Зена - королева воїнів» і багато інших. </a:t>
            </a:r>
          </a:p>
          <a:p>
            <a:pPr marL="0" indent="0">
              <a:buNone/>
            </a:pPr>
            <a:r>
              <a:rPr lang="uk-UA" dirty="0"/>
              <a:t>	Цілий ряд островів - Сейшельські, Багамські, Канарські, Азорські острови, Мальдіви – стали світовими курортами і зробили прорив у своєму розвитку саме завдяки використанню </a:t>
            </a:r>
            <a:r>
              <a:rPr lang="uk-UA" b="1" i="1" dirty="0"/>
              <a:t>острівної специфіки</a:t>
            </a:r>
            <a:r>
              <a:rPr lang="uk-UA" dirty="0"/>
              <a:t>, розвитку інфраструктури та новітнім маркетинговим технологіям в туристичному бізнесі. Краса океанічних островів послужила масовому використанню цього фактору національними телекомпаніями країн світу в популярному </a:t>
            </a:r>
            <a:r>
              <a:rPr lang="uk-UA" dirty="0" err="1"/>
              <a:t>реаліти</a:t>
            </a:r>
            <a:r>
              <a:rPr lang="uk-UA" dirty="0"/>
              <a:t>-шоу «Останній герой: життя на острові».</a:t>
            </a:r>
          </a:p>
        </p:txBody>
      </p:sp>
    </p:spTree>
    <p:extLst>
      <p:ext uri="{BB962C8B-B14F-4D97-AF65-F5344CB8AC3E}">
        <p14:creationId xmlns:p14="http://schemas.microsoft.com/office/powerpoint/2010/main" val="39917345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6000" y="0"/>
            <a:ext cx="11736000" cy="1332000"/>
          </a:xfrm>
        </p:spPr>
        <p:txBody>
          <a:bodyPr>
            <a:noAutofit/>
          </a:bodyPr>
          <a:lstStyle/>
          <a:p>
            <a:pPr marL="0" indent="0"/>
            <a:r>
              <a:rPr lang="uk-UA" sz="3200" b="1" u="sng" dirty="0">
                <a:latin typeface="Arial Black" panose="020B0A04020102020204" pitchFamily="34" charset="0"/>
              </a:rPr>
              <a:t>По-третє</a:t>
            </a:r>
            <a:r>
              <a:rPr lang="uk-UA" sz="3200" u="sng" dirty="0">
                <a:latin typeface="Arial Black" panose="020B0A04020102020204" pitchFamily="34" charset="0"/>
              </a:rPr>
              <a:t>,</a:t>
            </a:r>
            <a:r>
              <a:rPr lang="uk-UA" sz="3200" dirty="0">
                <a:latin typeface="Arial Black" panose="020B0A04020102020204" pitchFamily="34" charset="0"/>
              </a:rPr>
              <a:t> острівне буття виступає природною</a:t>
            </a:r>
            <a:br>
              <a:rPr lang="uk-UA" sz="3200" dirty="0">
                <a:latin typeface="Arial Black" panose="020B0A04020102020204" pitchFamily="34" charset="0"/>
              </a:rPr>
            </a:br>
            <a:r>
              <a:rPr lang="uk-UA" sz="3200" dirty="0">
                <a:latin typeface="Arial Black" panose="020B0A04020102020204" pitchFamily="34" charset="0"/>
              </a:rPr>
              <a:t>перешкодою для напливу міграційних потоків в його природно-соціальний простір.</a:t>
            </a:r>
          </a:p>
        </p:txBody>
      </p:sp>
      <p:sp>
        <p:nvSpPr>
          <p:cNvPr id="5" name="Объект 4"/>
          <p:cNvSpPr>
            <a:spLocks noGrp="1"/>
          </p:cNvSpPr>
          <p:nvPr>
            <p:ph idx="1"/>
          </p:nvPr>
        </p:nvSpPr>
        <p:spPr>
          <a:xfrm>
            <a:off x="0" y="1331999"/>
            <a:ext cx="12187339" cy="5209351"/>
          </a:xfrm>
        </p:spPr>
        <p:txBody>
          <a:bodyPr>
            <a:noAutofit/>
          </a:bodyPr>
          <a:lstStyle/>
          <a:p>
            <a:pPr marL="0" indent="0">
              <a:buNone/>
            </a:pPr>
            <a:r>
              <a:rPr lang="uk-UA" sz="3200" dirty="0"/>
              <a:t>Відзначимо, що число міжнародних мігрантів зростає швидше, ніж населення в світі. В результаті, частка мігрантів у загальній чисельності населення склала 3,5 % в 2017 році, в порівнянні з 2,8% в 2000 році.</a:t>
            </a:r>
          </a:p>
          <a:p>
            <a:pPr marL="0" indent="0">
              <a:buNone/>
            </a:pPr>
            <a:r>
              <a:rPr lang="uk-UA" sz="3200" dirty="0"/>
              <a:t> Однак існують значні відмінності між великими регіонами світу і </a:t>
            </a:r>
            <a:r>
              <a:rPr lang="uk-UA" sz="3200" b="1" i="1" dirty="0"/>
              <a:t>острівними ареалами</a:t>
            </a:r>
            <a:r>
              <a:rPr lang="uk-UA" sz="3200" dirty="0"/>
              <a:t>. У Європі, Північній Америці міжнародні мігранти становлять не менше 10% від загальної чисельності населення. На противагу цьому, в Африці, Азії, Латинській Америці і Карибському басейні менше 2% населення складають міжнародні мігранти. Домінуючим в світі є швидке збільшення мігрантів в Азії, в тому числі і у формі внутрішньо регіональної міграції.</a:t>
            </a:r>
          </a:p>
        </p:txBody>
      </p:sp>
    </p:spTree>
    <p:extLst>
      <p:ext uri="{BB962C8B-B14F-4D97-AF65-F5344CB8AC3E}">
        <p14:creationId xmlns:p14="http://schemas.microsoft.com/office/powerpoint/2010/main" val="3824253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5844" y="211015"/>
            <a:ext cx="11988000" cy="5262979"/>
          </a:xfrm>
          <a:prstGeom prst="rect">
            <a:avLst/>
          </a:prstGeom>
        </p:spPr>
        <p:txBody>
          <a:bodyPr wrap="square">
            <a:spAutoFit/>
          </a:bodyPr>
          <a:lstStyle/>
          <a:p>
            <a:r>
              <a:rPr lang="uk-UA" dirty="0"/>
              <a:t> </a:t>
            </a:r>
            <a:r>
              <a:rPr lang="uk-UA" sz="2400" dirty="0"/>
              <a:t>У 2015 році з усіх 244 млн міжнародних мігрантів дві третини проживали лише в 20 країнах, починаючи з </a:t>
            </a:r>
            <a:r>
              <a:rPr lang="uk-UA" sz="2400" b="1" u="sng" dirty="0"/>
              <a:t>США, де знаходиться 19% всіх мігрантів</a:t>
            </a:r>
            <a:r>
              <a:rPr lang="uk-UA" sz="2400" dirty="0"/>
              <a:t>, а потім в Німеччині, Російської Федерації, Саудівської Аравії, Сполученому Королівстві та Об'єднаних Арабських Еміратах [12]. Якщо Європа на початку 2015 року зіткнулася з міграційною кризою (в зв'язку з багаторазовим збільшенням потоку біженців і нелегальних мігрантів до Європейського Союзу (далі - ЄС) з країн Північної Африки, Близького Сходу і Південної Азії і неготовністю ЄС до їх прийому і розподілу), то острівні держави в цьому плані мають більш ефективні важелі для регулювання даних процесів. Так, острівний архетип зумовив той факт, що Великобританія навіть проголосувала на референдумі за вихід з ЄС (частіше званий </a:t>
            </a:r>
            <a:r>
              <a:rPr lang="en-US" sz="2400" dirty="0" err="1"/>
              <a:t>Brexit</a:t>
            </a:r>
            <a:r>
              <a:rPr lang="en-US" sz="2400" dirty="0"/>
              <a:t> </a:t>
            </a:r>
            <a:r>
              <a:rPr lang="uk-UA" sz="2400" dirty="0"/>
              <a:t>від поєднання слів </a:t>
            </a:r>
            <a:r>
              <a:rPr lang="uk-UA" sz="2400" dirty="0" err="1"/>
              <a:t>Брітаїн</a:t>
            </a:r>
            <a:r>
              <a:rPr lang="uk-UA" sz="2400" dirty="0"/>
              <a:t> - Британія та </a:t>
            </a:r>
            <a:r>
              <a:rPr lang="en-US" sz="2400" dirty="0"/>
              <a:t>Exit - </a:t>
            </a:r>
            <a:r>
              <a:rPr lang="uk-UA" sz="2400" dirty="0"/>
              <a:t>вихід) з тим, щоб в тому числі не приймати, згідно з рішенням ЄС, протягом п'яти років 20 000 мігрантів). Загострення і майже неконтрольоване зростання міграційного руху в Європі зумовлена ​​економічною, політичною та національно-правової нестабільністю в таких регіонах, як Ірак, Сирія, Афганістан, Лівія, Ємен, Пакистан, Нігерія і ряд інших країн і територій</a:t>
            </a:r>
          </a:p>
        </p:txBody>
      </p:sp>
    </p:spTree>
    <p:extLst>
      <p:ext uri="{BB962C8B-B14F-4D97-AF65-F5344CB8AC3E}">
        <p14:creationId xmlns:p14="http://schemas.microsoft.com/office/powerpoint/2010/main" val="12309638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3600" dirty="0">
                <a:latin typeface="Arial Black" panose="020B0A04020102020204" pitchFamily="34" charset="0"/>
              </a:rPr>
              <a:t>По-четверте, острівна форма надає більше можливостей для безпечного функціонування суспільства</a:t>
            </a:r>
          </a:p>
        </p:txBody>
      </p:sp>
      <p:sp>
        <p:nvSpPr>
          <p:cNvPr id="3" name="Объект 2"/>
          <p:cNvSpPr>
            <a:spLocks noGrp="1"/>
          </p:cNvSpPr>
          <p:nvPr>
            <p:ph idx="1"/>
          </p:nvPr>
        </p:nvSpPr>
        <p:spPr/>
        <p:txBody>
          <a:bodyPr>
            <a:normAutofit/>
          </a:bodyPr>
          <a:lstStyle/>
          <a:p>
            <a:pPr marL="0" indent="0">
              <a:buNone/>
            </a:pPr>
            <a:r>
              <a:rPr lang="uk-UA" dirty="0"/>
              <a:t>і збереження досягнень та напрацювань попередніх поколінь як сходинок для подальшого прогресу. Більшість островів не торкнулися руйнівні війни, тривалі військові протистояння або значні міжплемінні чвари. Більших збитків приносили природні катаклізми у вигляді землетрусів, повеней, </a:t>
            </a:r>
            <a:r>
              <a:rPr lang="uk-UA" dirty="0" err="1"/>
              <a:t>вивержень</a:t>
            </a:r>
            <a:r>
              <a:rPr lang="uk-UA" dirty="0"/>
              <a:t> вулканів, цунамі або кліматичних змін. </a:t>
            </a:r>
          </a:p>
          <a:p>
            <a:pPr marL="0" indent="0">
              <a:buNone/>
            </a:pPr>
            <a:r>
              <a:rPr lang="uk-UA" dirty="0"/>
              <a:t>Острівний формат дозволяє </a:t>
            </a:r>
            <a:r>
              <a:rPr lang="uk-UA" b="1" u="sng" dirty="0"/>
              <a:t>зберігати етнічний генотип, </a:t>
            </a:r>
            <a:r>
              <a:rPr lang="uk-UA" dirty="0"/>
              <a:t>його чітку ідентифікацію населенням. Зберігаються протягом тривалого часу загальновизнані об'єкти поклоніння, ціннісні орієнтації і кодекси правил належної поведінки.</a:t>
            </a:r>
          </a:p>
        </p:txBody>
      </p:sp>
    </p:spTree>
    <p:extLst>
      <p:ext uri="{BB962C8B-B14F-4D97-AF65-F5344CB8AC3E}">
        <p14:creationId xmlns:p14="http://schemas.microsoft.com/office/powerpoint/2010/main" val="3625552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3092" y="1"/>
            <a:ext cx="12060000" cy="1188000"/>
          </a:xfrm>
        </p:spPr>
        <p:txBody>
          <a:bodyPr>
            <a:normAutofit/>
          </a:bodyPr>
          <a:lstStyle/>
          <a:p>
            <a:pPr marL="0" indent="0" algn="ctr"/>
            <a:r>
              <a:rPr lang="uk-UA" sz="3600" dirty="0">
                <a:latin typeface="Arial Black" panose="020B0A04020102020204" pitchFamily="34" charset="0"/>
              </a:rPr>
              <a:t>Острови використовувалися і як місця заслання злочинців</a:t>
            </a:r>
          </a:p>
        </p:txBody>
      </p:sp>
      <p:sp>
        <p:nvSpPr>
          <p:cNvPr id="3" name="Объект 2"/>
          <p:cNvSpPr>
            <a:spLocks noGrp="1"/>
          </p:cNvSpPr>
          <p:nvPr>
            <p:ph idx="1"/>
          </p:nvPr>
        </p:nvSpPr>
        <p:spPr>
          <a:xfrm>
            <a:off x="123092" y="1188001"/>
            <a:ext cx="11952000" cy="5724000"/>
          </a:xfrm>
        </p:spPr>
        <p:txBody>
          <a:bodyPr>
            <a:normAutofit lnSpcReduction="10000"/>
          </a:bodyPr>
          <a:lstStyle/>
          <a:p>
            <a:pPr marL="0" indent="0">
              <a:buNone/>
            </a:pPr>
            <a:r>
              <a:rPr lang="uk-UA" dirty="0"/>
              <a:t>Так, Великобританія до 1848 року посилала засуджених відбувати покарання саме в Австралію. Після зречення від престолу в 1814 році французький імператор Наполеон Бонапарт вирушив жити на острів Ельба, звідки на наступний рік тріумфально повернувся в Париж. Але після поразки при Ватерлоо Наполеон Бонапарт був відправлений вже англійцями на далекий острів </a:t>
            </a:r>
            <a:r>
              <a:rPr lang="uk-UA" b="1" dirty="0"/>
              <a:t>Святої Олени </a:t>
            </a:r>
            <a:r>
              <a:rPr lang="uk-UA" dirty="0"/>
              <a:t>в Атлантичному океані, де провів в найсуворішій ізоляції останні шість років життя. До сих пір багато в'язниць для особливо небезпечних злочинців перебувають на островах, де, до речі, іноді створюють незвичайні умови для їх виправлення. Так, на італійському острові </a:t>
            </a:r>
            <a:r>
              <a:rPr lang="uk-UA" b="1" dirty="0" err="1"/>
              <a:t>Горгона</a:t>
            </a:r>
            <a:r>
              <a:rPr lang="uk-UA" dirty="0"/>
              <a:t> в Середземному морі  засуджені відбувають термін і в якості виправних робіт займаються виноробством. У цій колонії суворого режиму вирощують сорт винограду </a:t>
            </a:r>
            <a:r>
              <a:rPr lang="uk-UA" b="1" dirty="0"/>
              <a:t>«</a:t>
            </a:r>
            <a:r>
              <a:rPr lang="uk-UA" b="1" dirty="0" err="1"/>
              <a:t>Горгона</a:t>
            </a:r>
            <a:r>
              <a:rPr lang="uk-UA" b="1" dirty="0"/>
              <a:t>» </a:t>
            </a:r>
            <a:r>
              <a:rPr lang="uk-UA" dirty="0"/>
              <a:t>для виноробні </a:t>
            </a:r>
            <a:r>
              <a:rPr lang="en-US" dirty="0" err="1"/>
              <a:t>Marchesi</a:t>
            </a:r>
            <a:r>
              <a:rPr lang="en-US" dirty="0"/>
              <a:t> de Frescobaldi </a:t>
            </a:r>
            <a:r>
              <a:rPr lang="uk-UA" dirty="0"/>
              <a:t>з 700-річною історією. Після того, як «винороби» відбудуть термін ув'язнення, компанія обіцяє взяти ( і бере) їх до себе на роботу.</a:t>
            </a:r>
          </a:p>
          <a:p>
            <a:pPr marL="0" indent="0">
              <a:buNone/>
            </a:pPr>
            <a:r>
              <a:rPr lang="uk-UA" dirty="0"/>
              <a:t> 	</a:t>
            </a:r>
          </a:p>
        </p:txBody>
      </p:sp>
    </p:spTree>
    <p:extLst>
      <p:ext uri="{BB962C8B-B14F-4D97-AF65-F5344CB8AC3E}">
        <p14:creationId xmlns:p14="http://schemas.microsoft.com/office/powerpoint/2010/main" val="25828711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pPr algn="ctr"/>
            <a:r>
              <a:rPr lang="uk-UA" sz="3200" dirty="0">
                <a:latin typeface="Arial Black" panose="020B0A04020102020204" pitchFamily="34" charset="0"/>
              </a:rPr>
              <a:t>Славиться нетрадиційним стилем функціонування і норвезька в'язниця на острові </a:t>
            </a:r>
            <a:r>
              <a:rPr lang="uk-UA" sz="3200" b="1" dirty="0" err="1">
                <a:latin typeface="Arial Black" panose="020B0A04020102020204" pitchFamily="34" charset="0"/>
              </a:rPr>
              <a:t>Бастой</a:t>
            </a:r>
            <a:endParaRPr lang="uk-UA" sz="3200" dirty="0">
              <a:latin typeface="Arial Black" panose="020B0A04020102020204" pitchFamily="34" charset="0"/>
            </a:endParaRPr>
          </a:p>
        </p:txBody>
      </p:sp>
      <p:sp>
        <p:nvSpPr>
          <p:cNvPr id="5" name="Объект 4"/>
          <p:cNvSpPr>
            <a:spLocks noGrp="1"/>
          </p:cNvSpPr>
          <p:nvPr>
            <p:ph idx="1"/>
          </p:nvPr>
        </p:nvSpPr>
        <p:spPr/>
        <p:txBody>
          <a:bodyPr>
            <a:normAutofit/>
          </a:bodyPr>
          <a:lstStyle/>
          <a:p>
            <a:pPr marL="0" indent="0" algn="just">
              <a:buNone/>
            </a:pPr>
            <a:r>
              <a:rPr lang="uk-UA" sz="3200" dirty="0">
                <a:latin typeface="Arial" panose="020B0604020202020204" pitchFamily="34" charset="0"/>
                <a:cs typeface="Arial" panose="020B0604020202020204" pitchFamily="34" charset="0"/>
              </a:rPr>
              <a:t>В'язні живуть не в камерах, а в окремих кімнатах в затишних дерев'яних будинках на шість чоловік. Вони можуть вільно переміщатися по території, займатися спортом, ловити рибу і навіть купатися у фіорді. Але обов'язковим є трудова діяльність з 8.30 до 15.30 [13]. Може, таке гуманне ставлення до злочинців можливо тільки через острівну ізоляцію їх життєдіяльності на певний термін з примусовим залученням до нормального, а не девіантного способу життя?</a:t>
            </a:r>
          </a:p>
        </p:txBody>
      </p:sp>
    </p:spTree>
    <p:extLst>
      <p:ext uri="{BB962C8B-B14F-4D97-AF65-F5344CB8AC3E}">
        <p14:creationId xmlns:p14="http://schemas.microsoft.com/office/powerpoint/2010/main" val="31093174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33754" y="0"/>
            <a:ext cx="11628000" cy="1325563"/>
          </a:xfrm>
        </p:spPr>
        <p:txBody>
          <a:bodyPr>
            <a:normAutofit/>
          </a:bodyPr>
          <a:lstStyle/>
          <a:p>
            <a:pPr algn="ctr"/>
            <a:r>
              <a:rPr lang="uk-UA" sz="3600" dirty="0">
                <a:latin typeface="Arial Black" panose="020B0A04020102020204" pitchFamily="34" charset="0"/>
              </a:rPr>
              <a:t>По-п'яте, для островів характерна автономія ходу соціального розвитку</a:t>
            </a:r>
            <a:endParaRPr lang="uk-UA" sz="3600" dirty="0"/>
          </a:p>
        </p:txBody>
      </p:sp>
      <p:sp>
        <p:nvSpPr>
          <p:cNvPr id="5" name="Объект 4"/>
          <p:cNvSpPr>
            <a:spLocks noGrp="1"/>
          </p:cNvSpPr>
          <p:nvPr>
            <p:ph idx="1"/>
          </p:nvPr>
        </p:nvSpPr>
        <p:spPr>
          <a:xfrm>
            <a:off x="134815" y="1325563"/>
            <a:ext cx="11916000" cy="5436000"/>
          </a:xfrm>
        </p:spPr>
        <p:txBody>
          <a:bodyPr>
            <a:normAutofit/>
          </a:bodyPr>
          <a:lstStyle/>
          <a:p>
            <a:pPr marL="0" indent="0" algn="just">
              <a:buNone/>
            </a:pPr>
            <a:r>
              <a:rPr lang="uk-UA" sz="3200" dirty="0"/>
              <a:t>В силу природної відстороненості острівна соціальність тривалий час зберігала свою </a:t>
            </a:r>
            <a:r>
              <a:rPr lang="uk-UA" sz="3200" b="1" i="1" dirty="0"/>
              <a:t>автономність і оригінальність</a:t>
            </a:r>
            <a:r>
              <a:rPr lang="uk-UA" sz="3200" dirty="0"/>
              <a:t>. Загальним для невеликих віддалених островів було домінування натурального типу господарювання з використанням локальних природних ресурсів і простих технологій їх переробки. Спеціалізація господарського розвитку островів здійснювалася в певних сферах і «нішах». На островах, віддалених від поширених маршрутів соціальних обмінів, з</a:t>
            </a:r>
            <a:r>
              <a:rPr lang="uk-UA" sz="3200" b="1" u="sng" dirty="0"/>
              <a:t>берігається більш повільний темп змін в суспільстві.</a:t>
            </a:r>
            <a:r>
              <a:rPr lang="uk-UA" sz="3200" dirty="0"/>
              <a:t> Це призвело до збереження архаїчних форм спільного життя людей, не дивлячись на цивілізаційні «вкраплення» в організацію публічного та  повсякденного життя.</a:t>
            </a:r>
          </a:p>
        </p:txBody>
      </p:sp>
    </p:spTree>
    <p:extLst>
      <p:ext uri="{BB962C8B-B14F-4D97-AF65-F5344CB8AC3E}">
        <p14:creationId xmlns:p14="http://schemas.microsoft.com/office/powerpoint/2010/main" val="5243006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pPr algn="ctr"/>
            <a:r>
              <a:rPr lang="uk-UA" dirty="0">
                <a:latin typeface="Arial Black" panose="020B0A04020102020204" pitchFamily="34" charset="0"/>
              </a:rPr>
              <a:t>На острові Нова Гвінея</a:t>
            </a:r>
          </a:p>
        </p:txBody>
      </p:sp>
      <p:sp>
        <p:nvSpPr>
          <p:cNvPr id="5" name="Объект 4"/>
          <p:cNvSpPr>
            <a:spLocks noGrp="1"/>
          </p:cNvSpPr>
          <p:nvPr>
            <p:ph idx="1"/>
          </p:nvPr>
        </p:nvSpPr>
        <p:spPr>
          <a:xfrm>
            <a:off x="175846" y="1318845"/>
            <a:ext cx="12096000" cy="5580000"/>
          </a:xfrm>
        </p:spPr>
        <p:txBody>
          <a:bodyPr>
            <a:noAutofit/>
          </a:bodyPr>
          <a:lstStyle/>
          <a:p>
            <a:pPr marL="0" indent="0" algn="just">
              <a:buNone/>
            </a:pPr>
            <a:r>
              <a:rPr lang="uk-UA" sz="3600" dirty="0"/>
              <a:t>відсутність великих, придатних до одомашнення тварин перешкоджало розвитку скотарства. Це зумовило збереження первіснообщинного ладу на великих територіях Нової Гвінеї аж до сьогоднішніх днів. Безліч племен і мов було обумовлено  ізольованістю людей один від одного в силу гористого ландшафту самого острова і відсутності технічних засобів, які могли б сприяти їхньому спілкуванню, культурному обміну та взаємному розвитку. Але, з іншого боку, родючі землі і багатий рибою океан надавали жителям багатьох океанських островів достатньо ресурсів для існування.</a:t>
            </a:r>
          </a:p>
        </p:txBody>
      </p:sp>
    </p:spTree>
    <p:extLst>
      <p:ext uri="{BB962C8B-B14F-4D97-AF65-F5344CB8AC3E}">
        <p14:creationId xmlns:p14="http://schemas.microsoft.com/office/powerpoint/2010/main" val="1560712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71834B-B366-4ECD-9D42-E3A0E0E8FE5E}"/>
              </a:ext>
            </a:extLst>
          </p:cNvPr>
          <p:cNvSpPr>
            <a:spLocks noGrp="1"/>
          </p:cNvSpPr>
          <p:nvPr>
            <p:ph type="title"/>
          </p:nvPr>
        </p:nvSpPr>
        <p:spPr/>
        <p:txBody>
          <a:bodyPr/>
          <a:lstStyle/>
          <a:p>
            <a:r>
              <a:rPr lang="ru-RU" b="0" i="0" dirty="0" err="1">
                <a:solidFill>
                  <a:srgbClr val="000000"/>
                </a:solidFill>
                <a:effectLst/>
                <a:latin typeface="Arial" panose="020B0604020202020204" pitchFamily="34" charset="0"/>
              </a:rPr>
              <a:t>Що</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зміниться</a:t>
            </a:r>
            <a:r>
              <a:rPr lang="ru-RU" b="0" i="0" dirty="0">
                <a:solidFill>
                  <a:srgbClr val="000000"/>
                </a:solidFill>
                <a:effectLst/>
                <a:latin typeface="Arial" panose="020B0604020202020204" pitchFamily="34" charset="0"/>
              </a:rPr>
              <a:t>:</a:t>
            </a:r>
            <a:br>
              <a:rPr lang="ru-RU" b="0" i="0" dirty="0">
                <a:solidFill>
                  <a:srgbClr val="000000"/>
                </a:solidFill>
                <a:effectLst/>
                <a:latin typeface="Arial" panose="020B0604020202020204" pitchFamily="34" charset="0"/>
              </a:rPr>
            </a:br>
            <a:endParaRPr lang="ru-UA" dirty="0"/>
          </a:p>
        </p:txBody>
      </p:sp>
      <p:sp>
        <p:nvSpPr>
          <p:cNvPr id="3" name="Объект 2">
            <a:extLst>
              <a:ext uri="{FF2B5EF4-FFF2-40B4-BE49-F238E27FC236}">
                <a16:creationId xmlns:a16="http://schemas.microsoft.com/office/drawing/2014/main" id="{E650BF89-9853-416A-836B-708952E4E13E}"/>
              </a:ext>
            </a:extLst>
          </p:cNvPr>
          <p:cNvSpPr>
            <a:spLocks noGrp="1"/>
          </p:cNvSpPr>
          <p:nvPr>
            <p:ph idx="1"/>
          </p:nvPr>
        </p:nvSpPr>
        <p:spPr/>
        <p:txBody>
          <a:bodyPr>
            <a:normAutofit fontScale="70000" lnSpcReduction="20000"/>
          </a:bodyPr>
          <a:lstStyle/>
          <a:p>
            <a:pPr algn="l">
              <a:buFont typeface="Arial" panose="020B0604020202020204" pitchFamily="34" charset="0"/>
              <a:buChar char="•"/>
            </a:pPr>
            <a:r>
              <a:rPr lang="ru-RU" b="0" i="0" dirty="0" err="1">
                <a:solidFill>
                  <a:srgbClr val="000000"/>
                </a:solidFill>
                <a:effectLst/>
                <a:latin typeface="Arial" panose="020B0604020202020204" pitchFamily="34" charset="0"/>
              </a:rPr>
              <a:t>оновиться</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термінологічна</a:t>
            </a:r>
            <a:r>
              <a:rPr lang="ru-RU" b="0" i="0" dirty="0">
                <a:solidFill>
                  <a:srgbClr val="000000"/>
                </a:solidFill>
                <a:effectLst/>
                <a:latin typeface="Arial" panose="020B0604020202020204" pitchFamily="34" charset="0"/>
              </a:rPr>
              <a:t> база (</a:t>
            </a:r>
            <a:r>
              <a:rPr lang="ru-RU" b="0" i="0" dirty="0" err="1">
                <a:solidFill>
                  <a:srgbClr val="000000"/>
                </a:solidFill>
                <a:effectLst/>
                <a:latin typeface="Arial" panose="020B0604020202020204" pitchFamily="34" charset="0"/>
              </a:rPr>
              <a:t>відтепер</a:t>
            </a:r>
            <a:r>
              <a:rPr lang="ru-RU" b="0" i="0" dirty="0">
                <a:solidFill>
                  <a:srgbClr val="000000"/>
                </a:solidFill>
                <a:effectLst/>
                <a:latin typeface="Arial" panose="020B0604020202020204" pitchFamily="34" charset="0"/>
              </a:rPr>
              <a:t> на </a:t>
            </a:r>
            <a:r>
              <a:rPr lang="ru-RU" b="0" i="0" dirty="0" err="1">
                <a:solidFill>
                  <a:srgbClr val="000000"/>
                </a:solidFill>
                <a:effectLst/>
                <a:latin typeface="Arial" panose="020B0604020202020204" pitchFamily="34" charset="0"/>
              </a:rPr>
              <a:t>законодавчому</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рівні</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введуться</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поняття</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відвідувач</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дестинація</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тощо</a:t>
            </a:r>
            <a:r>
              <a:rPr lang="ru-RU" b="0" i="0" dirty="0">
                <a:solidFill>
                  <a:srgbClr val="000000"/>
                </a:solidFill>
                <a:effectLst/>
                <a:latin typeface="Arial" panose="020B0604020202020204" pitchFamily="34" charset="0"/>
              </a:rPr>
              <a:t>);</a:t>
            </a:r>
          </a:p>
          <a:p>
            <a:pPr algn="l">
              <a:buFont typeface="Arial" panose="020B0604020202020204" pitchFamily="34" charset="0"/>
              <a:buChar char="•"/>
            </a:pPr>
            <a:r>
              <a:rPr lang="ru-RU" b="0" i="0" dirty="0">
                <a:solidFill>
                  <a:srgbClr val="000000"/>
                </a:solidFill>
                <a:effectLst/>
                <a:latin typeface="Arial" panose="020B0604020202020204" pitchFamily="34" charset="0"/>
              </a:rPr>
              <a:t>буде створено </a:t>
            </a:r>
            <a:r>
              <a:rPr lang="ru-RU" b="0" i="0" dirty="0" err="1">
                <a:solidFill>
                  <a:srgbClr val="000000"/>
                </a:solidFill>
                <a:effectLst/>
                <a:latin typeface="Arial" panose="020B0604020202020204" pitchFamily="34" charset="0"/>
              </a:rPr>
              <a:t>єдиний</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туристичний</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реєстр</a:t>
            </a:r>
            <a:r>
              <a:rPr lang="ru-RU" b="0" i="0" dirty="0">
                <a:solidFill>
                  <a:srgbClr val="000000"/>
                </a:solidFill>
                <a:effectLst/>
                <a:latin typeface="Arial" panose="020B0604020202020204" pitchFamily="34" charset="0"/>
              </a:rPr>
              <a:t> — </a:t>
            </a:r>
            <a:r>
              <a:rPr lang="ru-RU" b="0" i="0" dirty="0" err="1">
                <a:solidFill>
                  <a:srgbClr val="000000"/>
                </a:solidFill>
                <a:effectLst/>
                <a:latin typeface="Arial" panose="020B0604020202020204" pitchFamily="34" charset="0"/>
              </a:rPr>
              <a:t>електронна</a:t>
            </a:r>
            <a:r>
              <a:rPr lang="ru-RU" b="0" i="0" dirty="0">
                <a:solidFill>
                  <a:srgbClr val="000000"/>
                </a:solidFill>
                <a:effectLst/>
                <a:latin typeface="Arial" panose="020B0604020202020204" pitchFamily="34" charset="0"/>
              </a:rPr>
              <a:t> база </a:t>
            </a:r>
            <a:r>
              <a:rPr lang="ru-RU" b="0" i="0" dirty="0" err="1">
                <a:solidFill>
                  <a:srgbClr val="000000"/>
                </a:solidFill>
                <a:effectLst/>
                <a:latin typeface="Arial" panose="020B0604020202020204" pitchFamily="34" charset="0"/>
              </a:rPr>
              <a:t>туроператорів</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турагентів</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засобів</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розміщення</a:t>
            </a:r>
            <a:r>
              <a:rPr lang="ru-RU" b="0" i="0" dirty="0">
                <a:solidFill>
                  <a:srgbClr val="000000"/>
                </a:solidFill>
                <a:effectLst/>
                <a:latin typeface="Arial" panose="020B0604020202020204" pitchFamily="34" charset="0"/>
              </a:rPr>
              <a:t> та </a:t>
            </a:r>
            <a:r>
              <a:rPr lang="ru-RU" b="0" i="0" dirty="0" err="1">
                <a:solidFill>
                  <a:srgbClr val="000000"/>
                </a:solidFill>
                <a:effectLst/>
                <a:latin typeface="Arial" panose="020B0604020202020204" pitchFamily="34" charset="0"/>
              </a:rPr>
              <a:t>фахівців</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туристичного</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супроводу</a:t>
            </a:r>
            <a:r>
              <a:rPr lang="ru-RU" b="0" i="0" dirty="0">
                <a:solidFill>
                  <a:srgbClr val="000000"/>
                </a:solidFill>
                <a:effectLst/>
                <a:latin typeface="Arial" panose="020B0604020202020204" pitchFamily="34" charset="0"/>
              </a:rPr>
              <a:t>);</a:t>
            </a:r>
          </a:p>
          <a:p>
            <a:pPr algn="l">
              <a:buFont typeface="Arial" panose="020B0604020202020204" pitchFamily="34" charset="0"/>
              <a:buChar char="•"/>
            </a:pPr>
            <a:r>
              <a:rPr lang="ru-RU" b="0" i="0" dirty="0" err="1">
                <a:solidFill>
                  <a:srgbClr val="000000"/>
                </a:solidFill>
                <a:effectLst/>
                <a:latin typeface="Arial" panose="020B0604020202020204" pitchFamily="34" charset="0"/>
              </a:rPr>
              <a:t>оновлений</a:t>
            </a:r>
            <a:r>
              <a:rPr lang="ru-RU" b="0" i="0" dirty="0">
                <a:solidFill>
                  <a:srgbClr val="000000"/>
                </a:solidFill>
                <a:effectLst/>
                <a:latin typeface="Arial" panose="020B0604020202020204" pitchFamily="34" charset="0"/>
              </a:rPr>
              <a:t> закон </a:t>
            </a:r>
            <a:r>
              <a:rPr lang="ru-RU" b="0" i="0" dirty="0" err="1">
                <a:solidFill>
                  <a:srgbClr val="000000"/>
                </a:solidFill>
                <a:effectLst/>
                <a:latin typeface="Arial" panose="020B0604020202020204" pitchFamily="34" charset="0"/>
              </a:rPr>
              <a:t>передбачає</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створення</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місцевих</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цільових</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туристичних</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фондів</a:t>
            </a:r>
            <a:r>
              <a:rPr lang="ru-RU" b="0" i="0" dirty="0">
                <a:solidFill>
                  <a:srgbClr val="000000"/>
                </a:solidFill>
                <a:effectLst/>
                <a:latin typeface="Arial" panose="020B0604020202020204" pitchFamily="34" charset="0"/>
              </a:rPr>
              <a:t>;</a:t>
            </a:r>
          </a:p>
          <a:p>
            <a:pPr algn="l">
              <a:buFont typeface="Arial" panose="020B0604020202020204" pitchFamily="34" charset="0"/>
              <a:buChar char="•"/>
            </a:pPr>
            <a:r>
              <a:rPr lang="ru-RU" b="0" i="0" dirty="0" err="1">
                <a:solidFill>
                  <a:srgbClr val="000000"/>
                </a:solidFill>
                <a:effectLst/>
                <a:latin typeface="Arial" panose="020B0604020202020204" pitchFamily="34" charset="0"/>
              </a:rPr>
              <a:t>чітко</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визначаться</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стандарти</a:t>
            </a:r>
            <a:r>
              <a:rPr lang="ru-RU" b="0" i="0" dirty="0">
                <a:solidFill>
                  <a:srgbClr val="000000"/>
                </a:solidFill>
                <a:effectLst/>
                <a:latin typeface="Arial" panose="020B0604020202020204" pitchFamily="34" charset="0"/>
              </a:rPr>
              <a:t> для </a:t>
            </a:r>
            <a:r>
              <a:rPr lang="ru-RU" b="0" i="0" dirty="0" err="1">
                <a:solidFill>
                  <a:srgbClr val="000000"/>
                </a:solidFill>
                <a:effectLst/>
                <a:latin typeface="Arial" panose="020B0604020202020204" pitchFamily="34" charset="0"/>
              </a:rPr>
              <a:t>стратегій</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туристичної</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сфери</a:t>
            </a:r>
            <a:r>
              <a:rPr lang="ru-RU" b="0" i="0" dirty="0">
                <a:solidFill>
                  <a:srgbClr val="000000"/>
                </a:solidFill>
                <a:effectLst/>
                <a:latin typeface="Arial" panose="020B0604020202020204" pitchFamily="34" charset="0"/>
              </a:rPr>
              <a:t>;</a:t>
            </a:r>
          </a:p>
          <a:p>
            <a:pPr algn="l">
              <a:buFont typeface="Arial" panose="020B0604020202020204" pitchFamily="34" charset="0"/>
              <a:buChar char="•"/>
            </a:pPr>
            <a:r>
              <a:rPr lang="ru-RU" b="0" i="0" dirty="0" err="1">
                <a:solidFill>
                  <a:srgbClr val="000000"/>
                </a:solidFill>
                <a:effectLst/>
                <a:latin typeface="Arial" panose="020B0604020202020204" pitchFamily="34" charset="0"/>
              </a:rPr>
              <a:t>окрема</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увага</a:t>
            </a:r>
            <a:r>
              <a:rPr lang="ru-RU" b="0" i="0" dirty="0">
                <a:solidFill>
                  <a:srgbClr val="000000"/>
                </a:solidFill>
                <a:effectLst/>
                <a:latin typeface="Arial" panose="020B0604020202020204" pitchFamily="34" charset="0"/>
              </a:rPr>
              <a:t> буде </a:t>
            </a:r>
            <a:r>
              <a:rPr lang="ru-RU" b="0" i="0" dirty="0" err="1">
                <a:solidFill>
                  <a:srgbClr val="000000"/>
                </a:solidFill>
                <a:effectLst/>
                <a:latin typeface="Arial" panose="020B0604020202020204" pitchFamily="34" charset="0"/>
              </a:rPr>
              <a:t>приділятись</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безпеці</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туристів</a:t>
            </a:r>
            <a:r>
              <a:rPr lang="ru-RU" b="0" i="0" dirty="0">
                <a:solidFill>
                  <a:srgbClr val="000000"/>
                </a:solidFill>
                <a:effectLst/>
                <a:latin typeface="Arial" panose="020B0604020202020204" pitchFamily="34" charset="0"/>
              </a:rPr>
              <a:t> — </a:t>
            </a:r>
            <a:r>
              <a:rPr lang="ru-RU" b="0" i="0" dirty="0" err="1">
                <a:solidFill>
                  <a:srgbClr val="000000"/>
                </a:solidFill>
                <a:effectLst/>
                <a:latin typeface="Arial" panose="020B0604020202020204" pitchFamily="34" charset="0"/>
              </a:rPr>
              <a:t>введеться</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обов’язкове</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страхування</a:t>
            </a:r>
            <a:r>
              <a:rPr lang="ru-RU" b="0" i="0" dirty="0">
                <a:solidFill>
                  <a:srgbClr val="000000"/>
                </a:solidFill>
                <a:effectLst/>
                <a:latin typeface="Arial" panose="020B0604020202020204" pitchFamily="34" charset="0"/>
              </a:rPr>
              <a:t> на </a:t>
            </a:r>
            <a:r>
              <a:rPr lang="ru-RU" b="0" i="0" dirty="0" err="1">
                <a:solidFill>
                  <a:srgbClr val="000000"/>
                </a:solidFill>
                <a:effectLst/>
                <a:latin typeface="Arial" panose="020B0604020202020204" pitchFamily="34" charset="0"/>
              </a:rPr>
              <a:t>повернення</a:t>
            </a:r>
            <a:r>
              <a:rPr lang="ru-RU" b="0" i="0" dirty="0">
                <a:solidFill>
                  <a:srgbClr val="000000"/>
                </a:solidFill>
                <a:effectLst/>
                <a:latin typeface="Arial" panose="020B0604020202020204" pitchFamily="34" charset="0"/>
              </a:rPr>
              <a:t> наших </a:t>
            </a:r>
            <a:r>
              <a:rPr lang="ru-RU" b="0" i="0" dirty="0" err="1">
                <a:solidFill>
                  <a:srgbClr val="000000"/>
                </a:solidFill>
                <a:effectLst/>
                <a:latin typeface="Arial" panose="020B0604020202020204" pitchFamily="34" charset="0"/>
              </a:rPr>
              <a:t>туристів</a:t>
            </a:r>
            <a:r>
              <a:rPr lang="ru-RU" b="0" i="0" dirty="0">
                <a:solidFill>
                  <a:srgbClr val="000000"/>
                </a:solidFill>
                <a:effectLst/>
                <a:latin typeface="Arial" panose="020B0604020202020204" pitchFamily="34" charset="0"/>
              </a:rPr>
              <a:t> в </a:t>
            </a:r>
            <a:r>
              <a:rPr lang="ru-RU" b="0" i="0" dirty="0" err="1">
                <a:solidFill>
                  <a:srgbClr val="000000"/>
                </a:solidFill>
                <a:effectLst/>
                <a:latin typeface="Arial" panose="020B0604020202020204" pitchFamily="34" charset="0"/>
              </a:rPr>
              <a:t>Україну</a:t>
            </a:r>
            <a:r>
              <a:rPr lang="ru-RU" b="0" i="0" dirty="0">
                <a:solidFill>
                  <a:srgbClr val="000000"/>
                </a:solidFill>
                <a:effectLst/>
                <a:latin typeface="Arial" panose="020B0604020202020204" pitchFamily="34" charset="0"/>
              </a:rPr>
              <a:t> та оплату </a:t>
            </a:r>
            <a:r>
              <a:rPr lang="ru-RU" b="0" i="0" dirty="0" err="1">
                <a:solidFill>
                  <a:srgbClr val="000000"/>
                </a:solidFill>
                <a:effectLst/>
                <a:latin typeface="Arial" panose="020B0604020202020204" pitchFamily="34" charset="0"/>
              </a:rPr>
              <a:t>їхнього</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проживання</a:t>
            </a:r>
            <a:r>
              <a:rPr lang="ru-RU" b="0" i="0" dirty="0">
                <a:solidFill>
                  <a:srgbClr val="000000"/>
                </a:solidFill>
                <a:effectLst/>
                <a:latin typeface="Arial" panose="020B0604020202020204" pitchFamily="34" charset="0"/>
              </a:rPr>
              <a:t> та </a:t>
            </a:r>
            <a:r>
              <a:rPr lang="ru-RU" b="0" i="0" dirty="0" err="1">
                <a:solidFill>
                  <a:srgbClr val="000000"/>
                </a:solidFill>
                <a:effectLst/>
                <a:latin typeface="Arial" panose="020B0604020202020204" pitchFamily="34" charset="0"/>
              </a:rPr>
              <a:t>харчування</a:t>
            </a:r>
            <a:r>
              <a:rPr lang="ru-RU" b="0" i="0" dirty="0">
                <a:solidFill>
                  <a:srgbClr val="000000"/>
                </a:solidFill>
                <a:effectLst/>
                <a:latin typeface="Arial" panose="020B0604020202020204" pitchFamily="34" charset="0"/>
              </a:rPr>
              <a:t> в </a:t>
            </a:r>
            <a:r>
              <a:rPr lang="ru-RU" b="0" i="0" dirty="0" err="1">
                <a:solidFill>
                  <a:srgbClr val="000000"/>
                </a:solidFill>
                <a:effectLst/>
                <a:latin typeface="Arial" panose="020B0604020202020204" pitchFamily="34" charset="0"/>
              </a:rPr>
              <a:t>разі</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вимушеного</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перебування</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закордоном</a:t>
            </a:r>
            <a:r>
              <a:rPr lang="ru-RU" b="0" i="0" dirty="0">
                <a:solidFill>
                  <a:srgbClr val="000000"/>
                </a:solidFill>
                <a:effectLst/>
                <a:latin typeface="Arial" panose="020B0604020202020204" pitchFamily="34" charset="0"/>
              </a:rPr>
              <a:t>;</a:t>
            </a:r>
          </a:p>
          <a:p>
            <a:pPr algn="l">
              <a:buFont typeface="Arial" panose="020B0604020202020204" pitchFamily="34" charset="0"/>
              <a:buChar char="•"/>
            </a:pPr>
            <a:r>
              <a:rPr lang="ru-RU" b="0" i="0" dirty="0">
                <a:solidFill>
                  <a:srgbClr val="000000"/>
                </a:solidFill>
                <a:effectLst/>
                <a:latin typeface="Arial" panose="020B0604020202020204" pitchFamily="34" charset="0"/>
              </a:rPr>
              <a:t>на </a:t>
            </a:r>
            <a:r>
              <a:rPr lang="ru-RU" b="0" i="0" dirty="0" err="1">
                <a:solidFill>
                  <a:srgbClr val="000000"/>
                </a:solidFill>
                <a:effectLst/>
                <a:latin typeface="Arial" panose="020B0604020202020204" pitchFamily="34" charset="0"/>
              </a:rPr>
              <a:t>законодавчому</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рівні</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будуть</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визначені</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обов’язкові</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умови</a:t>
            </a:r>
            <a:r>
              <a:rPr lang="ru-RU" b="0" i="0" dirty="0">
                <a:solidFill>
                  <a:srgbClr val="000000"/>
                </a:solidFill>
                <a:effectLst/>
                <a:latin typeface="Arial" panose="020B0604020202020204" pitchFamily="34" charset="0"/>
              </a:rPr>
              <a:t> договору та </a:t>
            </a:r>
            <a:r>
              <a:rPr lang="ru-RU" b="0" i="0" dirty="0" err="1">
                <a:solidFill>
                  <a:srgbClr val="000000"/>
                </a:solidFill>
                <a:effectLst/>
                <a:latin typeface="Arial" panose="020B0604020202020204" pitchFamily="34" charset="0"/>
              </a:rPr>
              <a:t>розмежування</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відповідальності</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турагентів</a:t>
            </a:r>
            <a:r>
              <a:rPr lang="ru-RU" b="0" i="0" dirty="0">
                <a:solidFill>
                  <a:srgbClr val="000000"/>
                </a:solidFill>
                <a:effectLst/>
                <a:latin typeface="Arial" panose="020B0604020202020204" pitchFamily="34" charset="0"/>
              </a:rPr>
              <a:t> і </a:t>
            </a:r>
            <a:r>
              <a:rPr lang="ru-RU" b="0" i="0" dirty="0" err="1">
                <a:solidFill>
                  <a:srgbClr val="000000"/>
                </a:solidFill>
                <a:effectLst/>
                <a:latin typeface="Arial" panose="020B0604020202020204" pitchFamily="34" charset="0"/>
              </a:rPr>
              <a:t>туроператорів</a:t>
            </a:r>
            <a:r>
              <a:rPr lang="ru-RU" b="0" i="0" dirty="0">
                <a:solidFill>
                  <a:srgbClr val="000000"/>
                </a:solidFill>
                <a:effectLst/>
                <a:latin typeface="Arial" panose="020B0604020202020204" pitchFamily="34" charset="0"/>
              </a:rPr>
              <a:t>;</a:t>
            </a:r>
          </a:p>
          <a:p>
            <a:pPr algn="l">
              <a:buFont typeface="Arial" panose="020B0604020202020204" pitchFamily="34" charset="0"/>
              <a:buChar char="•"/>
            </a:pPr>
            <a:r>
              <a:rPr lang="ru-RU" b="0" i="0" dirty="0">
                <a:solidFill>
                  <a:srgbClr val="000000"/>
                </a:solidFill>
                <a:effectLst/>
                <a:latin typeface="Arial" panose="020B0604020202020204" pitchFamily="34" charset="0"/>
              </a:rPr>
              <a:t>буде сформовано портал для </a:t>
            </a:r>
            <a:r>
              <a:rPr lang="ru-RU" b="0" i="0" dirty="0" err="1">
                <a:solidFill>
                  <a:srgbClr val="000000"/>
                </a:solidFill>
                <a:effectLst/>
                <a:latin typeface="Arial" panose="020B0604020202020204" pitchFamily="34" charset="0"/>
              </a:rPr>
              <a:t>взаємодії</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суб’єктів</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туристичної</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діяльності</a:t>
            </a:r>
            <a:r>
              <a:rPr lang="ru-RU" b="0" i="0" dirty="0">
                <a:solidFill>
                  <a:srgbClr val="000000"/>
                </a:solidFill>
                <a:effectLst/>
                <a:latin typeface="Arial" panose="020B0604020202020204" pitchFamily="34" charset="0"/>
              </a:rPr>
              <a:t>;</a:t>
            </a:r>
          </a:p>
          <a:p>
            <a:pPr algn="l">
              <a:buFont typeface="Arial" panose="020B0604020202020204" pitchFamily="34" charset="0"/>
              <a:buChar char="•"/>
            </a:pPr>
            <a:r>
              <a:rPr lang="ru-RU" b="0" i="0" dirty="0" err="1">
                <a:solidFill>
                  <a:srgbClr val="000000"/>
                </a:solidFill>
                <a:effectLst/>
                <a:latin typeface="Arial" panose="020B0604020202020204" pitchFamily="34" charset="0"/>
              </a:rPr>
              <a:t>чітко</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визначаться</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стандарти</a:t>
            </a:r>
            <a:r>
              <a:rPr lang="ru-RU" b="0" i="0" dirty="0">
                <a:solidFill>
                  <a:srgbClr val="000000"/>
                </a:solidFill>
                <a:effectLst/>
                <a:latin typeface="Arial" panose="020B0604020202020204" pitchFamily="34" charset="0"/>
              </a:rPr>
              <a:t> для </a:t>
            </a:r>
            <a:r>
              <a:rPr lang="ru-RU" b="0" i="0" dirty="0" err="1">
                <a:solidFill>
                  <a:srgbClr val="000000"/>
                </a:solidFill>
                <a:effectLst/>
                <a:latin typeface="Arial" panose="020B0604020202020204" pitchFamily="34" charset="0"/>
              </a:rPr>
              <a:t>стратегій</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туристичної</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сфери</a:t>
            </a:r>
            <a:r>
              <a:rPr lang="ru-RU" b="0" i="0" dirty="0">
                <a:solidFill>
                  <a:srgbClr val="000000"/>
                </a:solidFill>
                <a:effectLst/>
                <a:latin typeface="Arial" panose="020B0604020202020204" pitchFamily="34" charset="0"/>
              </a:rPr>
              <a:t>;</a:t>
            </a:r>
          </a:p>
          <a:p>
            <a:pPr algn="l">
              <a:buFont typeface="Arial" panose="020B0604020202020204" pitchFamily="34" charset="0"/>
              <a:buChar char="•"/>
            </a:pPr>
            <a:r>
              <a:rPr lang="ru-RU" b="0" i="0" dirty="0" err="1">
                <a:solidFill>
                  <a:srgbClr val="000000"/>
                </a:solidFill>
                <a:effectLst/>
                <a:latin typeface="Arial" panose="020B0604020202020204" pitchFamily="34" charset="0"/>
              </a:rPr>
              <a:t>будуть</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прийняті</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нові</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підходи</a:t>
            </a:r>
            <a:r>
              <a:rPr lang="ru-RU" b="0" i="0" dirty="0">
                <a:solidFill>
                  <a:srgbClr val="000000"/>
                </a:solidFill>
                <a:effectLst/>
                <a:latin typeface="Arial" panose="020B0604020202020204" pitchFamily="34" charset="0"/>
              </a:rPr>
              <a:t> до </a:t>
            </a:r>
            <a:r>
              <a:rPr lang="ru-RU" b="0" i="0" dirty="0" err="1">
                <a:solidFill>
                  <a:srgbClr val="000000"/>
                </a:solidFill>
                <a:effectLst/>
                <a:latin typeface="Arial" panose="020B0604020202020204" pitchFamily="34" charset="0"/>
              </a:rPr>
              <a:t>категоризації</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засобів</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розміщення</a:t>
            </a:r>
            <a:r>
              <a:rPr lang="ru-RU" b="0" i="0" dirty="0">
                <a:solidFill>
                  <a:srgbClr val="000000"/>
                </a:solidFill>
                <a:effectLst/>
                <a:latin typeface="Arial" panose="020B0604020202020204" pitchFamily="34" charset="0"/>
              </a:rPr>
              <a:t>: система буде </a:t>
            </a:r>
            <a:r>
              <a:rPr lang="ru-RU" b="0" i="0" dirty="0" err="1">
                <a:solidFill>
                  <a:srgbClr val="000000"/>
                </a:solidFill>
                <a:effectLst/>
                <a:latin typeface="Arial" panose="020B0604020202020204" pitchFamily="34" charset="0"/>
              </a:rPr>
              <a:t>змінена</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відповідно</a:t>
            </a:r>
            <a:r>
              <a:rPr lang="ru-RU" b="0" i="0" dirty="0">
                <a:solidFill>
                  <a:srgbClr val="000000"/>
                </a:solidFill>
                <a:effectLst/>
                <a:latin typeface="Arial" panose="020B0604020202020204" pitchFamily="34" charset="0"/>
              </a:rPr>
              <a:t> до </a:t>
            </a:r>
            <a:r>
              <a:rPr lang="ru-RU" b="0" i="0" dirty="0" err="1">
                <a:solidFill>
                  <a:srgbClr val="000000"/>
                </a:solidFill>
                <a:effectLst/>
                <a:latin typeface="Arial" panose="020B0604020202020204" pitchFamily="34" charset="0"/>
              </a:rPr>
              <a:t>світових</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стандартів</a:t>
            </a:r>
            <a:r>
              <a:rPr lang="ru-RU" b="0" i="0" dirty="0">
                <a:solidFill>
                  <a:srgbClr val="000000"/>
                </a:solidFill>
                <a:effectLst/>
                <a:latin typeface="Arial" panose="020B0604020202020204" pitchFamily="34" charset="0"/>
              </a:rPr>
              <a:t>.</a:t>
            </a:r>
          </a:p>
          <a:p>
            <a:endParaRPr lang="ru-UA" dirty="0"/>
          </a:p>
        </p:txBody>
      </p:sp>
    </p:spTree>
    <p:extLst>
      <p:ext uri="{BB962C8B-B14F-4D97-AF65-F5344CB8AC3E}">
        <p14:creationId xmlns:p14="http://schemas.microsoft.com/office/powerpoint/2010/main" val="11662856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3754" y="0"/>
            <a:ext cx="10515600" cy="1325563"/>
          </a:xfrm>
        </p:spPr>
        <p:txBody>
          <a:bodyPr/>
          <a:lstStyle/>
          <a:p>
            <a:pPr algn="ctr"/>
            <a:r>
              <a:rPr lang="uk-UA" dirty="0">
                <a:latin typeface="Arial Black" panose="020B0A04020102020204" pitchFamily="34" charset="0"/>
              </a:rPr>
              <a:t>На багатьох віддалених островах зберігаються</a:t>
            </a:r>
          </a:p>
        </p:txBody>
      </p:sp>
      <p:sp>
        <p:nvSpPr>
          <p:cNvPr id="3" name="Объект 2"/>
          <p:cNvSpPr>
            <a:spLocks noGrp="1"/>
          </p:cNvSpPr>
          <p:nvPr>
            <p:ph idx="1"/>
          </p:nvPr>
        </p:nvSpPr>
        <p:spPr>
          <a:xfrm>
            <a:off x="169984" y="1325563"/>
            <a:ext cx="11916000" cy="5400000"/>
          </a:xfrm>
        </p:spPr>
        <p:txBody>
          <a:bodyPr>
            <a:normAutofit/>
          </a:bodyPr>
          <a:lstStyle/>
          <a:p>
            <a:pPr marL="0" indent="0" algn="just">
              <a:buNone/>
            </a:pPr>
            <a:r>
              <a:rPr lang="uk-UA" dirty="0"/>
              <a:t> прості форми життєдіяльності остров'ян і їх «голе» життя, майже не «одягнене» політичними, ідеологічними відносинами і світоглядним протистоянням. Однак глобальна мобільність населення материкової цивілізації принесла в острівні ареали, особливо із середнім і низьким рівнем розвитку, поряд з позитивними моментами багато проблем, такі як депопуляція і маргіналізація корінного населення, забруднення навколишнього середовища, майнове розшарування населення, злочинність, райони </a:t>
            </a:r>
            <a:r>
              <a:rPr lang="uk-UA" dirty="0" err="1"/>
              <a:t>трущоб</a:t>
            </a:r>
            <a:r>
              <a:rPr lang="uk-UA" dirty="0"/>
              <a:t> (нетрі) і нові види масових захворювань.</a:t>
            </a:r>
          </a:p>
          <a:p>
            <a:pPr marL="0" indent="0" algn="just">
              <a:buNone/>
            </a:pPr>
            <a:r>
              <a:rPr lang="uk-UA" dirty="0"/>
              <a:t> Багато острівних країн (наприклад, Палау) знаходяться зараз під протекторатом країн-світових лідерів, використовують їх грошову одиницю, мову і соціально-економічну інфраструктуру, надаючи у відповідь їм свою територію для ефективного геополітичного і військового контролю.</a:t>
            </a:r>
          </a:p>
        </p:txBody>
      </p:sp>
    </p:spTree>
    <p:extLst>
      <p:ext uri="{BB962C8B-B14F-4D97-AF65-F5344CB8AC3E}">
        <p14:creationId xmlns:p14="http://schemas.microsoft.com/office/powerpoint/2010/main" val="3446418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EBAF65-1E49-49E3-AC69-DB2054D60C1C}"/>
              </a:ext>
            </a:extLst>
          </p:cNvPr>
          <p:cNvSpPr>
            <a:spLocks noGrp="1"/>
          </p:cNvSpPr>
          <p:nvPr>
            <p:ph type="title"/>
          </p:nvPr>
        </p:nvSpPr>
        <p:spPr>
          <a:xfrm>
            <a:off x="779755" y="2913"/>
            <a:ext cx="10515600" cy="1325563"/>
          </a:xfrm>
          <a:blipFill>
            <a:blip r:embed="rId2"/>
            <a:tile tx="0" ty="0" sx="100000" sy="100000" flip="none" algn="tl"/>
          </a:blipFill>
        </p:spPr>
        <p:txBody>
          <a:bodyPr>
            <a:normAutofit/>
          </a:bodyPr>
          <a:lstStyle/>
          <a:p>
            <a:r>
              <a:rPr lang="ru-RU" sz="1800" b="0" i="0" dirty="0" err="1">
                <a:solidFill>
                  <a:srgbClr val="202122"/>
                </a:solidFill>
                <a:effectLst/>
                <a:latin typeface="Arial Black" panose="020B0A04020102020204" pitchFamily="34" charset="0"/>
              </a:rPr>
              <a:t>Згідно</a:t>
            </a:r>
            <a:r>
              <a:rPr lang="ru-RU" sz="1800" b="0" i="0" dirty="0">
                <a:solidFill>
                  <a:srgbClr val="202122"/>
                </a:solidFill>
                <a:effectLst/>
                <a:latin typeface="Arial Black" panose="020B0A04020102020204" pitchFamily="34" charset="0"/>
              </a:rPr>
              <a:t> </a:t>
            </a:r>
            <a:r>
              <a:rPr lang="ru-RU" sz="1800" b="0" i="0" dirty="0" err="1">
                <a:solidFill>
                  <a:srgbClr val="202122"/>
                </a:solidFill>
                <a:effectLst/>
                <a:latin typeface="Arial Black" panose="020B0A04020102020204" pitchFamily="34" charset="0"/>
              </a:rPr>
              <a:t>зі</a:t>
            </a:r>
            <a:r>
              <a:rPr lang="ru-RU" sz="1800" b="0" i="0" dirty="0">
                <a:solidFill>
                  <a:srgbClr val="202122"/>
                </a:solidFill>
                <a:effectLst/>
                <a:latin typeface="Arial Black" panose="020B0A04020102020204" pitchFamily="34" charset="0"/>
              </a:rPr>
              <a:t> ст. 4 Закону </a:t>
            </a:r>
            <a:r>
              <a:rPr lang="ru-RU" sz="1800" b="0" i="0" dirty="0" err="1">
                <a:solidFill>
                  <a:srgbClr val="202122"/>
                </a:solidFill>
                <a:effectLst/>
                <a:latin typeface="Arial Black" panose="020B0A04020102020204" pitchFamily="34" charset="0"/>
              </a:rPr>
              <a:t>України</a:t>
            </a:r>
            <a:r>
              <a:rPr lang="ru-RU" sz="1800" b="0" i="0" dirty="0">
                <a:solidFill>
                  <a:srgbClr val="202122"/>
                </a:solidFill>
                <a:effectLst/>
                <a:latin typeface="Arial Black" panose="020B0A04020102020204" pitchFamily="34" charset="0"/>
              </a:rPr>
              <a:t> «Про туризм», </a:t>
            </a:r>
            <a:r>
              <a:rPr lang="ru-RU" sz="1800" b="0" i="0" dirty="0" err="1">
                <a:solidFill>
                  <a:srgbClr val="202122"/>
                </a:solidFill>
                <a:effectLst/>
                <a:latin typeface="Arial Black" panose="020B0A04020102020204" pitchFamily="34" charset="0"/>
              </a:rPr>
              <a:t>залежно</a:t>
            </a:r>
            <a:r>
              <a:rPr lang="ru-RU" sz="1800" b="0" i="0" dirty="0">
                <a:solidFill>
                  <a:srgbClr val="202122"/>
                </a:solidFill>
                <a:effectLst/>
                <a:latin typeface="Arial Black" panose="020B0A04020102020204" pitchFamily="34" charset="0"/>
              </a:rPr>
              <a:t> </a:t>
            </a:r>
            <a:r>
              <a:rPr lang="ru-RU" sz="1800" b="0" i="0" dirty="0" err="1">
                <a:solidFill>
                  <a:srgbClr val="202122"/>
                </a:solidFill>
                <a:effectLst/>
                <a:latin typeface="Arial Black" panose="020B0A04020102020204" pitchFamily="34" charset="0"/>
              </a:rPr>
              <a:t>від</a:t>
            </a:r>
            <a:r>
              <a:rPr lang="ru-RU" sz="1800" b="0" i="0" dirty="0">
                <a:solidFill>
                  <a:srgbClr val="202122"/>
                </a:solidFill>
                <a:effectLst/>
                <a:latin typeface="Arial Black" panose="020B0A04020102020204" pitchFamily="34" charset="0"/>
              </a:rPr>
              <a:t> </a:t>
            </a:r>
            <a:r>
              <a:rPr lang="ru-RU" sz="1800" b="0" i="0" dirty="0" err="1">
                <a:solidFill>
                  <a:srgbClr val="202122"/>
                </a:solidFill>
                <a:effectLst/>
                <a:latin typeface="Arial Black" panose="020B0A04020102020204" pitchFamily="34" charset="0"/>
              </a:rPr>
              <a:t>категорій</a:t>
            </a:r>
            <a:r>
              <a:rPr lang="ru-RU" sz="1800" b="0" i="0" dirty="0">
                <a:solidFill>
                  <a:srgbClr val="202122"/>
                </a:solidFill>
                <a:effectLst/>
                <a:latin typeface="Arial Black" panose="020B0A04020102020204" pitchFamily="34" charset="0"/>
              </a:rPr>
              <a:t> </a:t>
            </a:r>
            <a:r>
              <a:rPr lang="ru-RU" sz="1800" b="0" i="0" dirty="0" err="1">
                <a:solidFill>
                  <a:srgbClr val="202122"/>
                </a:solidFill>
                <a:effectLst/>
                <a:latin typeface="Arial Black" panose="020B0A04020102020204" pitchFamily="34" charset="0"/>
              </a:rPr>
              <a:t>осіб</a:t>
            </a:r>
            <a:r>
              <a:rPr lang="ru-RU" sz="1800" b="0" i="0" dirty="0">
                <a:solidFill>
                  <a:srgbClr val="202122"/>
                </a:solidFill>
                <a:effectLst/>
                <a:latin typeface="Arial Black" panose="020B0A04020102020204" pitchFamily="34" charset="0"/>
              </a:rPr>
              <a:t>, </a:t>
            </a:r>
            <a:r>
              <a:rPr lang="ru-RU" sz="1800" b="0" i="0" dirty="0" err="1">
                <a:solidFill>
                  <a:srgbClr val="202122"/>
                </a:solidFill>
                <a:effectLst/>
                <a:latin typeface="Arial Black" panose="020B0A04020102020204" pitchFamily="34" charset="0"/>
              </a:rPr>
              <a:t>які</a:t>
            </a:r>
            <a:r>
              <a:rPr lang="ru-RU" sz="1800" b="0" i="0" dirty="0">
                <a:solidFill>
                  <a:srgbClr val="202122"/>
                </a:solidFill>
                <a:effectLst/>
                <a:latin typeface="Arial Black" panose="020B0A04020102020204" pitchFamily="34" charset="0"/>
              </a:rPr>
              <a:t> </a:t>
            </a:r>
            <a:r>
              <a:rPr lang="ru-RU" sz="1800" b="0" i="0" dirty="0" err="1">
                <a:solidFill>
                  <a:srgbClr val="202122"/>
                </a:solidFill>
                <a:effectLst/>
                <a:latin typeface="Arial Black" panose="020B0A04020102020204" pitchFamily="34" charset="0"/>
              </a:rPr>
              <a:t>здійснюють</a:t>
            </a:r>
            <a:r>
              <a:rPr lang="ru-RU" sz="1800" b="0" i="0" dirty="0">
                <a:solidFill>
                  <a:srgbClr val="202122"/>
                </a:solidFill>
                <a:effectLst/>
                <a:latin typeface="Arial Black" panose="020B0A04020102020204" pitchFamily="34" charset="0"/>
              </a:rPr>
              <a:t> </a:t>
            </a:r>
            <a:r>
              <a:rPr lang="ru-RU" sz="1800" b="0" i="0" dirty="0" err="1">
                <a:solidFill>
                  <a:srgbClr val="202122"/>
                </a:solidFill>
                <a:effectLst/>
                <a:latin typeface="Arial Black" panose="020B0A04020102020204" pitchFamily="34" charset="0"/>
              </a:rPr>
              <a:t>туристичні</a:t>
            </a:r>
            <a:r>
              <a:rPr lang="ru-RU" sz="1800" b="0" i="0" dirty="0">
                <a:solidFill>
                  <a:srgbClr val="202122"/>
                </a:solidFill>
                <a:effectLst/>
                <a:latin typeface="Arial Black" panose="020B0A04020102020204" pitchFamily="34" charset="0"/>
              </a:rPr>
              <a:t> </a:t>
            </a:r>
            <a:r>
              <a:rPr lang="ru-RU" sz="1800" b="0" i="0" dirty="0" err="1">
                <a:solidFill>
                  <a:srgbClr val="202122"/>
                </a:solidFill>
                <a:effectLst/>
                <a:latin typeface="Arial Black" panose="020B0A04020102020204" pitchFamily="34" charset="0"/>
              </a:rPr>
              <a:t>подорожі</a:t>
            </a:r>
            <a:r>
              <a:rPr lang="ru-RU" sz="1800" b="0" i="0" dirty="0">
                <a:solidFill>
                  <a:srgbClr val="202122"/>
                </a:solidFill>
                <a:effectLst/>
                <a:latin typeface="Arial Black" panose="020B0A04020102020204" pitchFamily="34" charset="0"/>
              </a:rPr>
              <a:t> (</a:t>
            </a:r>
            <a:r>
              <a:rPr lang="ru-RU" sz="1800" b="0" i="0" dirty="0" err="1">
                <a:solidFill>
                  <a:srgbClr val="202122"/>
                </a:solidFill>
                <a:effectLst/>
                <a:latin typeface="Arial Black" panose="020B0A04020102020204" pitchFamily="34" charset="0"/>
              </a:rPr>
              <a:t>поїздки</a:t>
            </a:r>
            <a:r>
              <a:rPr lang="ru-RU" sz="1800" b="0" i="0" dirty="0">
                <a:solidFill>
                  <a:srgbClr val="202122"/>
                </a:solidFill>
                <a:effectLst/>
                <a:latin typeface="Arial Black" panose="020B0A04020102020204" pitchFamily="34" charset="0"/>
              </a:rPr>
              <a:t>, </a:t>
            </a:r>
            <a:r>
              <a:rPr lang="ru-RU" sz="1800" b="0" i="0" dirty="0" err="1">
                <a:solidFill>
                  <a:srgbClr val="202122"/>
                </a:solidFill>
                <a:effectLst/>
                <a:latin typeface="Arial Black" panose="020B0A04020102020204" pitchFamily="34" charset="0"/>
              </a:rPr>
              <a:t>відвідування</a:t>
            </a:r>
            <a:r>
              <a:rPr lang="ru-RU" sz="1800" b="0" i="0" dirty="0">
                <a:solidFill>
                  <a:srgbClr val="202122"/>
                </a:solidFill>
                <a:effectLst/>
                <a:latin typeface="Arial Black" panose="020B0A04020102020204" pitchFamily="34" charset="0"/>
              </a:rPr>
              <a:t>), </a:t>
            </a:r>
            <a:r>
              <a:rPr lang="ru-RU" sz="1800" b="0" i="0" dirty="0" err="1">
                <a:solidFill>
                  <a:srgbClr val="202122"/>
                </a:solidFill>
                <a:effectLst/>
                <a:latin typeface="Arial Black" panose="020B0A04020102020204" pitchFamily="34" charset="0"/>
              </a:rPr>
              <a:t>їхніх</a:t>
            </a:r>
            <a:r>
              <a:rPr lang="ru-RU" sz="1800" b="0" i="0" dirty="0">
                <a:solidFill>
                  <a:srgbClr val="202122"/>
                </a:solidFill>
                <a:effectLst/>
                <a:latin typeface="Arial Black" panose="020B0A04020102020204" pitchFamily="34" charset="0"/>
              </a:rPr>
              <a:t> </a:t>
            </a:r>
            <a:r>
              <a:rPr lang="ru-RU" sz="1800" b="0" i="0" dirty="0" err="1">
                <a:solidFill>
                  <a:srgbClr val="202122"/>
                </a:solidFill>
                <a:effectLst/>
                <a:latin typeface="Arial Black" panose="020B0A04020102020204" pitchFamily="34" charset="0"/>
              </a:rPr>
              <a:t>цілей</a:t>
            </a:r>
            <a:r>
              <a:rPr lang="ru-RU" sz="1800" b="0" i="0" dirty="0">
                <a:solidFill>
                  <a:srgbClr val="202122"/>
                </a:solidFill>
                <a:effectLst/>
                <a:latin typeface="Arial Black" panose="020B0A04020102020204" pitchFamily="34" charset="0"/>
              </a:rPr>
              <a:t>, </a:t>
            </a:r>
            <a:r>
              <a:rPr lang="ru-RU" sz="1800" b="0" i="0" dirty="0" err="1">
                <a:solidFill>
                  <a:srgbClr val="202122"/>
                </a:solidFill>
                <a:effectLst/>
                <a:latin typeface="Arial Black" panose="020B0A04020102020204" pitchFamily="34" charset="0"/>
              </a:rPr>
              <a:t>об'єктів</a:t>
            </a:r>
            <a:r>
              <a:rPr lang="ru-RU" sz="1800" b="0" i="0" dirty="0">
                <a:solidFill>
                  <a:srgbClr val="202122"/>
                </a:solidFill>
                <a:effectLst/>
                <a:latin typeface="Arial Black" panose="020B0A04020102020204" pitchFamily="34" charset="0"/>
              </a:rPr>
              <a:t>, </a:t>
            </a:r>
            <a:r>
              <a:rPr lang="ru-RU" sz="1800" b="0" i="0" dirty="0" err="1">
                <a:solidFill>
                  <a:srgbClr val="202122"/>
                </a:solidFill>
                <a:effectLst/>
                <a:latin typeface="Arial Black" panose="020B0A04020102020204" pitchFamily="34" charset="0"/>
              </a:rPr>
              <a:t>що</a:t>
            </a:r>
            <a:r>
              <a:rPr lang="ru-RU" sz="1800" b="0" i="0" dirty="0">
                <a:solidFill>
                  <a:srgbClr val="202122"/>
                </a:solidFill>
                <a:effectLst/>
                <a:latin typeface="Arial Black" panose="020B0A04020102020204" pitchFamily="34" charset="0"/>
              </a:rPr>
              <a:t> </a:t>
            </a:r>
            <a:r>
              <a:rPr lang="ru-RU" sz="1800" b="0" i="0" dirty="0" err="1">
                <a:solidFill>
                  <a:srgbClr val="202122"/>
                </a:solidFill>
                <a:effectLst/>
                <a:latin typeface="Arial Black" panose="020B0A04020102020204" pitchFamily="34" charset="0"/>
              </a:rPr>
              <a:t>використовуються</a:t>
            </a:r>
            <a:r>
              <a:rPr lang="ru-RU" sz="1800" b="0" i="0" dirty="0">
                <a:solidFill>
                  <a:srgbClr val="202122"/>
                </a:solidFill>
                <a:effectLst/>
                <a:latin typeface="Arial Black" panose="020B0A04020102020204" pitchFamily="34" charset="0"/>
              </a:rPr>
              <a:t> </a:t>
            </a:r>
            <a:r>
              <a:rPr lang="ru-RU" sz="1800" b="0" i="0" dirty="0" err="1">
                <a:solidFill>
                  <a:srgbClr val="202122"/>
                </a:solidFill>
                <a:effectLst/>
                <a:latin typeface="Arial Black" panose="020B0A04020102020204" pitchFamily="34" charset="0"/>
              </a:rPr>
              <a:t>або</a:t>
            </a:r>
            <a:r>
              <a:rPr lang="ru-RU" sz="1800" b="0" i="0" dirty="0">
                <a:solidFill>
                  <a:srgbClr val="202122"/>
                </a:solidFill>
                <a:effectLst/>
                <a:latin typeface="Arial Black" panose="020B0A04020102020204" pitchFamily="34" charset="0"/>
              </a:rPr>
              <a:t> </a:t>
            </a:r>
            <a:r>
              <a:rPr lang="ru-RU" sz="1800" b="0" i="0" dirty="0" err="1">
                <a:solidFill>
                  <a:srgbClr val="202122"/>
                </a:solidFill>
                <a:effectLst/>
                <a:latin typeface="Arial Black" panose="020B0A04020102020204" pitchFamily="34" charset="0"/>
              </a:rPr>
              <a:t>відвідуються</a:t>
            </a:r>
            <a:r>
              <a:rPr lang="ru-RU" sz="1800" b="0" i="0" dirty="0">
                <a:solidFill>
                  <a:srgbClr val="202122"/>
                </a:solidFill>
                <a:effectLst/>
                <a:latin typeface="Arial Black" panose="020B0A04020102020204" pitchFamily="34" charset="0"/>
              </a:rPr>
              <a:t>, </a:t>
            </a:r>
            <a:r>
              <a:rPr lang="ru-RU" sz="1800" b="0" i="0" dirty="0" err="1">
                <a:solidFill>
                  <a:srgbClr val="202122"/>
                </a:solidFill>
                <a:effectLst/>
                <a:latin typeface="Arial Black" panose="020B0A04020102020204" pitchFamily="34" charset="0"/>
              </a:rPr>
              <a:t>чи</a:t>
            </a:r>
            <a:r>
              <a:rPr lang="ru-RU" sz="1800" b="0" i="0" dirty="0">
                <a:solidFill>
                  <a:srgbClr val="202122"/>
                </a:solidFill>
                <a:effectLst/>
                <a:latin typeface="Arial Black" panose="020B0A04020102020204" pitchFamily="34" charset="0"/>
              </a:rPr>
              <a:t> </a:t>
            </a:r>
            <a:r>
              <a:rPr lang="ru-RU" sz="1800" b="0" i="0" dirty="0" err="1">
                <a:solidFill>
                  <a:srgbClr val="202122"/>
                </a:solidFill>
                <a:effectLst/>
                <a:latin typeface="Arial Black" panose="020B0A04020102020204" pitchFamily="34" charset="0"/>
              </a:rPr>
              <a:t>інших</a:t>
            </a:r>
            <a:r>
              <a:rPr lang="ru-RU" sz="1800" b="0" i="0" dirty="0">
                <a:solidFill>
                  <a:srgbClr val="202122"/>
                </a:solidFill>
                <a:effectLst/>
                <a:latin typeface="Arial Black" panose="020B0A04020102020204" pitchFamily="34" charset="0"/>
              </a:rPr>
              <a:t> </a:t>
            </a:r>
            <a:r>
              <a:rPr lang="ru-RU" sz="1800" b="0" i="0" dirty="0" err="1">
                <a:solidFill>
                  <a:srgbClr val="202122"/>
                </a:solidFill>
                <a:effectLst/>
                <a:latin typeface="Arial Black" panose="020B0A04020102020204" pitchFamily="34" charset="0"/>
              </a:rPr>
              <a:t>ознак</a:t>
            </a:r>
            <a:r>
              <a:rPr lang="ru-RU" sz="1800" b="0" i="0" dirty="0">
                <a:solidFill>
                  <a:srgbClr val="202122"/>
                </a:solidFill>
                <a:effectLst/>
                <a:latin typeface="Arial Black" panose="020B0A04020102020204" pitchFamily="34" charset="0"/>
              </a:rPr>
              <a:t>, </a:t>
            </a:r>
            <a:r>
              <a:rPr lang="ru-RU" sz="1800" b="0" i="0" dirty="0" err="1">
                <a:solidFill>
                  <a:srgbClr val="202122"/>
                </a:solidFill>
                <a:effectLst/>
                <a:latin typeface="Arial Black" panose="020B0A04020102020204" pitchFamily="34" charset="0"/>
              </a:rPr>
              <a:t>існують</a:t>
            </a:r>
            <a:r>
              <a:rPr lang="ru-RU" sz="1800" b="0" i="0" dirty="0">
                <a:solidFill>
                  <a:srgbClr val="202122"/>
                </a:solidFill>
                <a:effectLst/>
                <a:latin typeface="Arial Black" panose="020B0A04020102020204" pitchFamily="34" charset="0"/>
              </a:rPr>
              <a:t> </a:t>
            </a:r>
            <a:r>
              <a:rPr lang="ru-RU" sz="1800" b="0" i="0" dirty="0" err="1">
                <a:solidFill>
                  <a:srgbClr val="202122"/>
                </a:solidFill>
                <a:effectLst/>
                <a:latin typeface="Arial Black" panose="020B0A04020102020204" pitchFamily="34" charset="0"/>
              </a:rPr>
              <a:t>такі</a:t>
            </a:r>
            <a:r>
              <a:rPr lang="ru-RU" sz="1800" b="0" i="0" dirty="0">
                <a:solidFill>
                  <a:srgbClr val="202122"/>
                </a:solidFill>
                <a:effectLst/>
                <a:latin typeface="Arial Black" panose="020B0A04020102020204" pitchFamily="34" charset="0"/>
              </a:rPr>
              <a:t> </a:t>
            </a:r>
            <a:r>
              <a:rPr lang="ru-RU" sz="1800" b="0" i="0" dirty="0" err="1">
                <a:solidFill>
                  <a:srgbClr val="202122"/>
                </a:solidFill>
                <a:effectLst/>
                <a:latin typeface="Arial Black" panose="020B0A04020102020204" pitchFamily="34" charset="0"/>
              </a:rPr>
              <a:t>види</a:t>
            </a:r>
            <a:r>
              <a:rPr lang="ru-RU" sz="1800" b="0" i="0" dirty="0">
                <a:solidFill>
                  <a:srgbClr val="202122"/>
                </a:solidFill>
                <a:effectLst/>
                <a:latin typeface="Arial Black" panose="020B0A04020102020204" pitchFamily="34" charset="0"/>
              </a:rPr>
              <a:t> туризму:</a:t>
            </a:r>
            <a:endParaRPr lang="ru-UA" sz="1800" dirty="0">
              <a:latin typeface="Arial Black" panose="020B0A04020102020204" pitchFamily="34" charset="0"/>
            </a:endParaRPr>
          </a:p>
        </p:txBody>
      </p:sp>
      <p:sp>
        <p:nvSpPr>
          <p:cNvPr id="3" name="Объект 2">
            <a:extLst>
              <a:ext uri="{FF2B5EF4-FFF2-40B4-BE49-F238E27FC236}">
                <a16:creationId xmlns:a16="http://schemas.microsoft.com/office/drawing/2014/main" id="{79F501CB-F207-478D-95F3-773D1AAA4CCE}"/>
              </a:ext>
            </a:extLst>
          </p:cNvPr>
          <p:cNvSpPr>
            <a:spLocks noGrp="1"/>
          </p:cNvSpPr>
          <p:nvPr>
            <p:ph idx="1"/>
          </p:nvPr>
        </p:nvSpPr>
        <p:spPr>
          <a:xfrm>
            <a:off x="594804" y="1328476"/>
            <a:ext cx="10700551" cy="5341952"/>
          </a:xfrm>
          <a:blipFill>
            <a:blip r:embed="rId3"/>
            <a:tile tx="0" ty="0" sx="100000" sy="100000" flip="none" algn="tl"/>
          </a:blipFill>
        </p:spPr>
        <p:txBody>
          <a:bodyPr>
            <a:normAutofit fontScale="47500" lnSpcReduction="20000"/>
          </a:bodyPr>
          <a:lstStyle/>
          <a:p>
            <a:pPr algn="l">
              <a:buFont typeface="Arial" panose="020B0604020202020204" pitchFamily="34" charset="0"/>
              <a:buChar char="•"/>
            </a:pPr>
            <a:r>
              <a:rPr lang="ru-RU" b="0" i="0" dirty="0">
                <a:effectLst/>
                <a:latin typeface="Arial Black" panose="020B0A04020102020204" pitchFamily="34" charset="0"/>
              </a:rPr>
              <a:t>дитячий туризм;</a:t>
            </a:r>
          </a:p>
          <a:p>
            <a:pPr algn="l">
              <a:buFont typeface="Arial" panose="020B0604020202020204" pitchFamily="34" charset="0"/>
              <a:buChar char="•"/>
            </a:pPr>
            <a:r>
              <a:rPr lang="ru-RU" b="0" i="0" dirty="0" err="1">
                <a:effectLst/>
                <a:latin typeface="Arial Black" panose="020B0A04020102020204" pitchFamily="34" charset="0"/>
              </a:rPr>
              <a:t>молодіжний</a:t>
            </a:r>
            <a:r>
              <a:rPr lang="ru-RU" b="0" i="0" dirty="0">
                <a:effectLst/>
                <a:latin typeface="Arial Black" panose="020B0A04020102020204" pitchFamily="34" charset="0"/>
              </a:rPr>
              <a:t> туризм;</a:t>
            </a:r>
          </a:p>
          <a:p>
            <a:pPr algn="l">
              <a:buFont typeface="Arial" panose="020B0604020202020204" pitchFamily="34" charset="0"/>
              <a:buChar char="•"/>
            </a:pPr>
            <a:r>
              <a:rPr lang="ru-RU" b="0" i="0" dirty="0" err="1">
                <a:effectLst/>
                <a:latin typeface="Arial Black" panose="020B0A04020102020204" pitchFamily="34" charset="0"/>
              </a:rPr>
              <a:t>сімейний</a:t>
            </a:r>
            <a:r>
              <a:rPr lang="ru-RU" b="0" i="0" dirty="0">
                <a:effectLst/>
                <a:latin typeface="Arial Black" panose="020B0A04020102020204" pitchFamily="34" charset="0"/>
              </a:rPr>
              <a:t> туризм</a:t>
            </a:r>
          </a:p>
          <a:p>
            <a:pPr algn="l">
              <a:buFont typeface="Arial" panose="020B0604020202020204" pitchFamily="34" charset="0"/>
              <a:buChar char="•"/>
            </a:pPr>
            <a:r>
              <a:rPr lang="ru-RU" b="0" i="0" dirty="0">
                <a:effectLst/>
                <a:latin typeface="Arial Black" panose="020B0A04020102020204" pitchFamily="34" charset="0"/>
              </a:rPr>
              <a:t>туризм для людей з </a:t>
            </a:r>
            <a:r>
              <a:rPr lang="ru-RU" b="0" i="0" dirty="0" err="1">
                <a:effectLst/>
                <a:latin typeface="Arial Black" panose="020B0A04020102020204" pitchFamily="34" charset="0"/>
              </a:rPr>
              <a:t>обмеженими</a:t>
            </a:r>
            <a:r>
              <a:rPr lang="ru-RU" b="0" i="0" dirty="0">
                <a:effectLst/>
                <a:latin typeface="Arial Black" panose="020B0A04020102020204" pitchFamily="34" charset="0"/>
              </a:rPr>
              <a:t> </a:t>
            </a:r>
            <a:r>
              <a:rPr lang="ru-RU" b="0" i="0" dirty="0" err="1">
                <a:effectLst/>
                <a:latin typeface="Arial Black" panose="020B0A04020102020204" pitchFamily="34" charset="0"/>
              </a:rPr>
              <a:t>можливостями</a:t>
            </a:r>
            <a:r>
              <a:rPr lang="ru-RU" b="0" i="0" dirty="0">
                <a:effectLst/>
                <a:latin typeface="Arial Black" panose="020B0A04020102020204" pitchFamily="34" charset="0"/>
              </a:rPr>
              <a:t>;</a:t>
            </a:r>
          </a:p>
          <a:p>
            <a:pPr algn="l">
              <a:buFont typeface="Arial" panose="020B0604020202020204" pitchFamily="34" charset="0"/>
              <a:buChar char="•"/>
            </a:pPr>
            <a:r>
              <a:rPr lang="ru-RU" b="0" i="0" dirty="0">
                <a:effectLst/>
                <a:latin typeface="Arial Black" panose="020B0A04020102020204" pitchFamily="34" charset="0"/>
              </a:rPr>
              <a:t>культурно-</a:t>
            </a:r>
            <a:r>
              <a:rPr lang="ru-RU" b="0" i="0" dirty="0" err="1">
                <a:effectLst/>
                <a:latin typeface="Arial Black" panose="020B0A04020102020204" pitchFamily="34" charset="0"/>
              </a:rPr>
              <a:t>пізнавальний</a:t>
            </a:r>
            <a:r>
              <a:rPr lang="ru-RU" b="0" i="0" dirty="0">
                <a:effectLst/>
                <a:latin typeface="Arial Black" panose="020B0A04020102020204" pitchFamily="34" charset="0"/>
              </a:rPr>
              <a:t>;</a:t>
            </a:r>
          </a:p>
          <a:p>
            <a:pPr algn="l">
              <a:buFont typeface="Arial" panose="020B0604020202020204" pitchFamily="34" charset="0"/>
              <a:buChar char="•"/>
            </a:pPr>
            <a:r>
              <a:rPr lang="ru-RU" b="0" i="0" u="none" strike="noStrike" dirty="0" err="1">
                <a:effectLst/>
                <a:latin typeface="Arial Black" panose="020B0A04020102020204" pitchFamily="34" charset="0"/>
                <a:hlinkClick r:id="rId4" tooltip="Оздоровчий туризм">
                  <a:extLst>
                    <a:ext uri="{A12FA001-AC4F-418D-AE19-62706E023703}">
                      <ahyp:hlinkClr xmlns:ahyp="http://schemas.microsoft.com/office/drawing/2018/hyperlinkcolor" val="tx"/>
                    </a:ext>
                  </a:extLst>
                </a:hlinkClick>
              </a:rPr>
              <a:t>лікувально-оздоровчий</a:t>
            </a:r>
            <a:r>
              <a:rPr lang="ru-RU" b="0" i="0" u="none" strike="noStrike" dirty="0">
                <a:effectLst/>
                <a:latin typeface="Arial Black" panose="020B0A04020102020204" pitchFamily="34" charset="0"/>
                <a:hlinkClick r:id="rId4" tooltip="Оздоровчий туризм">
                  <a:extLst>
                    <a:ext uri="{A12FA001-AC4F-418D-AE19-62706E023703}">
                      <ahyp:hlinkClr xmlns:ahyp="http://schemas.microsoft.com/office/drawing/2018/hyperlinkcolor" val="tx"/>
                    </a:ext>
                  </a:extLst>
                </a:hlinkClick>
              </a:rPr>
              <a:t> туризм</a:t>
            </a:r>
            <a:r>
              <a:rPr lang="ru-RU" b="0" i="0" dirty="0">
                <a:effectLst/>
                <a:latin typeface="Arial Black" panose="020B0A04020102020204" pitchFamily="34" charset="0"/>
              </a:rPr>
              <a:t>;</a:t>
            </a:r>
          </a:p>
          <a:p>
            <a:pPr algn="l">
              <a:buFont typeface="Arial" panose="020B0604020202020204" pitchFamily="34" charset="0"/>
              <a:buChar char="•"/>
            </a:pPr>
            <a:r>
              <a:rPr lang="ru-RU" b="0" i="0" dirty="0" err="1">
                <a:effectLst/>
                <a:latin typeface="Arial Black" panose="020B0A04020102020204" pitchFamily="34" charset="0"/>
              </a:rPr>
              <a:t>спортивний</a:t>
            </a:r>
            <a:r>
              <a:rPr lang="ru-RU" b="0" i="0" dirty="0">
                <a:effectLst/>
                <a:latin typeface="Arial Black" panose="020B0A04020102020204" pitchFamily="34" charset="0"/>
              </a:rPr>
              <a:t> туризм;</a:t>
            </a:r>
          </a:p>
          <a:p>
            <a:pPr algn="l">
              <a:buFont typeface="Arial" panose="020B0604020202020204" pitchFamily="34" charset="0"/>
              <a:buChar char="•"/>
            </a:pPr>
            <a:r>
              <a:rPr lang="ru-RU" b="0" i="0" u="none" strike="noStrike" dirty="0" err="1">
                <a:effectLst/>
                <a:latin typeface="Arial Black" panose="020B0A04020102020204" pitchFamily="34" charset="0"/>
                <a:hlinkClick r:id="rId5" tooltip="Релігійний туризм">
                  <a:extLst>
                    <a:ext uri="{A12FA001-AC4F-418D-AE19-62706E023703}">
                      <ahyp:hlinkClr xmlns:ahyp="http://schemas.microsoft.com/office/drawing/2018/hyperlinkcolor" val="tx"/>
                    </a:ext>
                  </a:extLst>
                </a:hlinkClick>
              </a:rPr>
              <a:t>релігійний</a:t>
            </a:r>
            <a:r>
              <a:rPr lang="ru-RU" b="0" i="0" u="none" strike="noStrike" dirty="0">
                <a:effectLst/>
                <a:latin typeface="Arial Black" panose="020B0A04020102020204" pitchFamily="34" charset="0"/>
                <a:hlinkClick r:id="rId5" tooltip="Релігійний туризм">
                  <a:extLst>
                    <a:ext uri="{A12FA001-AC4F-418D-AE19-62706E023703}">
                      <ahyp:hlinkClr xmlns:ahyp="http://schemas.microsoft.com/office/drawing/2018/hyperlinkcolor" val="tx"/>
                    </a:ext>
                  </a:extLst>
                </a:hlinkClick>
              </a:rPr>
              <a:t> туризм</a:t>
            </a:r>
            <a:r>
              <a:rPr lang="ru-RU" b="0" i="0" dirty="0">
                <a:effectLst/>
                <a:latin typeface="Arial Black" panose="020B0A04020102020204" pitchFamily="34" charset="0"/>
              </a:rPr>
              <a:t>;</a:t>
            </a:r>
          </a:p>
          <a:p>
            <a:pPr algn="l">
              <a:buFont typeface="Arial" panose="020B0604020202020204" pitchFamily="34" charset="0"/>
              <a:buChar char="•"/>
            </a:pPr>
            <a:r>
              <a:rPr lang="ru-RU" b="0" i="0" u="none" strike="noStrike" dirty="0" err="1">
                <a:effectLst/>
                <a:latin typeface="Arial Black" panose="020B0A04020102020204" pitchFamily="34" charset="0"/>
                <a:hlinkClick r:id="rId6" tooltip="Зелений туризм">
                  <a:extLst>
                    <a:ext uri="{A12FA001-AC4F-418D-AE19-62706E023703}">
                      <ahyp:hlinkClr xmlns:ahyp="http://schemas.microsoft.com/office/drawing/2018/hyperlinkcolor" val="tx"/>
                    </a:ext>
                  </a:extLst>
                </a:hlinkClick>
              </a:rPr>
              <a:t>екологічний</a:t>
            </a:r>
            <a:r>
              <a:rPr lang="ru-RU" b="0" i="0" u="none" strike="noStrike" dirty="0">
                <a:effectLst/>
                <a:latin typeface="Arial Black" panose="020B0A04020102020204" pitchFamily="34" charset="0"/>
                <a:hlinkClick r:id="rId6" tooltip="Зелений туризм">
                  <a:extLst>
                    <a:ext uri="{A12FA001-AC4F-418D-AE19-62706E023703}">
                      <ahyp:hlinkClr xmlns:ahyp="http://schemas.microsoft.com/office/drawing/2018/hyperlinkcolor" val="tx"/>
                    </a:ext>
                  </a:extLst>
                </a:hlinkClick>
              </a:rPr>
              <a:t> (</a:t>
            </a:r>
            <a:r>
              <a:rPr lang="ru-RU" b="0" i="0" u="none" strike="noStrike" dirty="0" err="1">
                <a:effectLst/>
                <a:latin typeface="Arial Black" panose="020B0A04020102020204" pitchFamily="34" charset="0"/>
                <a:hlinkClick r:id="rId6" tooltip="Зелений туризм">
                  <a:extLst>
                    <a:ext uri="{A12FA001-AC4F-418D-AE19-62706E023703}">
                      <ahyp:hlinkClr xmlns:ahyp="http://schemas.microsoft.com/office/drawing/2018/hyperlinkcolor" val="tx"/>
                    </a:ext>
                  </a:extLst>
                </a:hlinkClick>
              </a:rPr>
              <a:t>зелений</a:t>
            </a:r>
            <a:r>
              <a:rPr lang="ru-RU" b="0" i="0" u="none" strike="noStrike" dirty="0">
                <a:effectLst/>
                <a:latin typeface="Arial Black" panose="020B0A04020102020204" pitchFamily="34" charset="0"/>
                <a:hlinkClick r:id="rId6" tooltip="Зелений туризм">
                  <a:extLst>
                    <a:ext uri="{A12FA001-AC4F-418D-AE19-62706E023703}">
                      <ahyp:hlinkClr xmlns:ahyp="http://schemas.microsoft.com/office/drawing/2018/hyperlinkcolor" val="tx"/>
                    </a:ext>
                  </a:extLst>
                </a:hlinkClick>
              </a:rPr>
              <a:t>) туризм</a:t>
            </a:r>
            <a:r>
              <a:rPr lang="ru-RU" b="0" i="0" dirty="0">
                <a:effectLst/>
                <a:latin typeface="Arial Black" panose="020B0A04020102020204" pitchFamily="34" charset="0"/>
              </a:rPr>
              <a:t>;</a:t>
            </a:r>
          </a:p>
          <a:p>
            <a:pPr algn="l">
              <a:buFont typeface="Arial" panose="020B0604020202020204" pitchFamily="34" charset="0"/>
              <a:buChar char="•"/>
            </a:pPr>
            <a:r>
              <a:rPr lang="ru-RU" b="0" i="0" dirty="0" err="1">
                <a:effectLst/>
                <a:latin typeface="Arial Black" panose="020B0A04020102020204" pitchFamily="34" charset="0"/>
              </a:rPr>
              <a:t>сільський</a:t>
            </a:r>
            <a:r>
              <a:rPr lang="ru-RU" b="0" i="0" dirty="0">
                <a:effectLst/>
                <a:latin typeface="Arial Black" panose="020B0A04020102020204" pitchFamily="34" charset="0"/>
              </a:rPr>
              <a:t> туризм;</a:t>
            </a:r>
          </a:p>
          <a:p>
            <a:pPr algn="l">
              <a:buFont typeface="Arial" panose="020B0604020202020204" pitchFamily="34" charset="0"/>
              <a:buChar char="•"/>
            </a:pPr>
            <a:r>
              <a:rPr lang="ru-RU" b="0" i="0" dirty="0" err="1">
                <a:effectLst/>
                <a:latin typeface="Arial Black" panose="020B0A04020102020204" pitchFamily="34" charset="0"/>
              </a:rPr>
              <a:t>підводний</a:t>
            </a:r>
            <a:r>
              <a:rPr lang="ru-RU" b="0" i="0" dirty="0">
                <a:effectLst/>
                <a:latin typeface="Arial Black" panose="020B0A04020102020204" pitchFamily="34" charset="0"/>
              </a:rPr>
              <a:t> туризм;</a:t>
            </a:r>
          </a:p>
          <a:p>
            <a:pPr algn="l">
              <a:buFont typeface="Arial" panose="020B0604020202020204" pitchFamily="34" charset="0"/>
              <a:buChar char="•"/>
            </a:pPr>
            <a:r>
              <a:rPr lang="ru-RU" b="0" i="0" u="none" strike="noStrike" dirty="0" err="1">
                <a:effectLst/>
                <a:latin typeface="Arial Black" panose="020B0A04020102020204" pitchFamily="34" charset="0"/>
                <a:hlinkClick r:id="rId7" tooltip="Гірський туризм">
                  <a:extLst>
                    <a:ext uri="{A12FA001-AC4F-418D-AE19-62706E023703}">
                      <ahyp:hlinkClr xmlns:ahyp="http://schemas.microsoft.com/office/drawing/2018/hyperlinkcolor" val="tx"/>
                    </a:ext>
                  </a:extLst>
                </a:hlinkClick>
              </a:rPr>
              <a:t>гірський</a:t>
            </a:r>
            <a:r>
              <a:rPr lang="ru-RU" b="0" i="0" u="none" strike="noStrike" dirty="0">
                <a:effectLst/>
                <a:latin typeface="Arial Black" panose="020B0A04020102020204" pitchFamily="34" charset="0"/>
                <a:hlinkClick r:id="rId7" tooltip="Гірський туризм">
                  <a:extLst>
                    <a:ext uri="{A12FA001-AC4F-418D-AE19-62706E023703}">
                      <ahyp:hlinkClr xmlns:ahyp="http://schemas.microsoft.com/office/drawing/2018/hyperlinkcolor" val="tx"/>
                    </a:ext>
                  </a:extLst>
                </a:hlinkClick>
              </a:rPr>
              <a:t> туризм</a:t>
            </a:r>
            <a:r>
              <a:rPr lang="ru-RU" b="0" i="0" dirty="0">
                <a:effectLst/>
                <a:latin typeface="Arial Black" panose="020B0A04020102020204" pitchFamily="34" charset="0"/>
              </a:rPr>
              <a:t>;</a:t>
            </a:r>
          </a:p>
          <a:p>
            <a:pPr algn="l">
              <a:buFont typeface="Arial" panose="020B0604020202020204" pitchFamily="34" charset="0"/>
              <a:buChar char="•"/>
            </a:pPr>
            <a:r>
              <a:rPr lang="ru-RU" b="0" i="0" dirty="0" err="1">
                <a:effectLst/>
                <a:latin typeface="Arial Black" panose="020B0A04020102020204" pitchFamily="34" charset="0"/>
              </a:rPr>
              <a:t>пригодницький</a:t>
            </a:r>
            <a:r>
              <a:rPr lang="ru-RU" b="0" i="0" dirty="0">
                <a:effectLst/>
                <a:latin typeface="Arial Black" panose="020B0A04020102020204" pitchFamily="34" charset="0"/>
              </a:rPr>
              <a:t> туризм;</a:t>
            </a:r>
          </a:p>
          <a:p>
            <a:pPr algn="l">
              <a:buFont typeface="Arial" panose="020B0604020202020204" pitchFamily="34" charset="0"/>
              <a:buChar char="•"/>
            </a:pPr>
            <a:r>
              <a:rPr lang="ru-RU" b="0" i="0" dirty="0" err="1">
                <a:effectLst/>
                <a:latin typeface="Arial Black" panose="020B0A04020102020204" pitchFamily="34" charset="0"/>
              </a:rPr>
              <a:t>мисливський</a:t>
            </a:r>
            <a:r>
              <a:rPr lang="ru-RU" b="0" i="0" dirty="0">
                <a:effectLst/>
                <a:latin typeface="Arial Black" panose="020B0A04020102020204" pitchFamily="34" charset="0"/>
              </a:rPr>
              <a:t>;</a:t>
            </a:r>
          </a:p>
          <a:p>
            <a:pPr algn="l">
              <a:buFont typeface="Arial" panose="020B0604020202020204" pitchFamily="34" charset="0"/>
              <a:buChar char="•"/>
            </a:pPr>
            <a:r>
              <a:rPr lang="ru-RU" b="0" i="0" u="none" strike="noStrike" dirty="0" err="1">
                <a:effectLst/>
                <a:latin typeface="Arial Black" panose="020B0A04020102020204" pitchFamily="34" charset="0"/>
                <a:hlinkClick r:id="rId8" tooltip="Автомобільний туризм">
                  <a:extLst>
                    <a:ext uri="{A12FA001-AC4F-418D-AE19-62706E023703}">
                      <ahyp:hlinkClr xmlns:ahyp="http://schemas.microsoft.com/office/drawing/2018/hyperlinkcolor" val="tx"/>
                    </a:ext>
                  </a:extLst>
                </a:hlinkClick>
              </a:rPr>
              <a:t>автомобільний</a:t>
            </a:r>
            <a:r>
              <a:rPr lang="ru-RU" b="0" i="0" u="none" strike="noStrike" dirty="0">
                <a:effectLst/>
                <a:latin typeface="Arial Black" panose="020B0A04020102020204" pitchFamily="34" charset="0"/>
                <a:hlinkClick r:id="rId8" tooltip="Автомобільний туризм">
                  <a:extLst>
                    <a:ext uri="{A12FA001-AC4F-418D-AE19-62706E023703}">
                      <ahyp:hlinkClr xmlns:ahyp="http://schemas.microsoft.com/office/drawing/2018/hyperlinkcolor" val="tx"/>
                    </a:ext>
                  </a:extLst>
                </a:hlinkClick>
              </a:rPr>
              <a:t> туризм</a:t>
            </a:r>
            <a:r>
              <a:rPr lang="ru-RU" b="0" i="0" dirty="0">
                <a:effectLst/>
                <a:latin typeface="Arial Black" panose="020B0A04020102020204" pitchFamily="34" charset="0"/>
              </a:rPr>
              <a:t>;</a:t>
            </a:r>
          </a:p>
          <a:p>
            <a:pPr algn="l">
              <a:buFont typeface="Arial" panose="020B0604020202020204" pitchFamily="34" charset="0"/>
              <a:buChar char="•"/>
            </a:pPr>
            <a:r>
              <a:rPr lang="ru-RU" b="0" i="0" u="none" strike="noStrike" dirty="0" err="1">
                <a:effectLst/>
                <a:latin typeface="Arial Black" panose="020B0A04020102020204" pitchFamily="34" charset="0"/>
                <a:hlinkClick r:id="rId9" tooltip="Самодіяльний туризм">
                  <a:extLst>
                    <a:ext uri="{A12FA001-AC4F-418D-AE19-62706E023703}">
                      <ahyp:hlinkClr xmlns:ahyp="http://schemas.microsoft.com/office/drawing/2018/hyperlinkcolor" val="tx"/>
                    </a:ext>
                  </a:extLst>
                </a:hlinkClick>
              </a:rPr>
              <a:t>самодіяльний</a:t>
            </a:r>
            <a:r>
              <a:rPr lang="ru-RU" b="0" i="0" u="none" strike="noStrike" dirty="0">
                <a:effectLst/>
                <a:latin typeface="Arial Black" panose="020B0A04020102020204" pitchFamily="34" charset="0"/>
                <a:hlinkClick r:id="rId9" tooltip="Самодіяльний туризм">
                  <a:extLst>
                    <a:ext uri="{A12FA001-AC4F-418D-AE19-62706E023703}">
                      <ahyp:hlinkClr xmlns:ahyp="http://schemas.microsoft.com/office/drawing/2018/hyperlinkcolor" val="tx"/>
                    </a:ext>
                  </a:extLst>
                </a:hlinkClick>
              </a:rPr>
              <a:t> туризм</a:t>
            </a:r>
            <a:r>
              <a:rPr lang="ru-RU" b="0" i="0" dirty="0">
                <a:effectLst/>
                <a:latin typeface="Arial Black" panose="020B0A04020102020204" pitchFamily="34" charset="0"/>
              </a:rPr>
              <a:t>;</a:t>
            </a:r>
          </a:p>
          <a:p>
            <a:pPr algn="l">
              <a:buFont typeface="Arial" panose="020B0604020202020204" pitchFamily="34" charset="0"/>
              <a:buChar char="•"/>
            </a:pPr>
            <a:r>
              <a:rPr lang="ru-RU" b="0" i="0" u="none" strike="noStrike" dirty="0">
                <a:effectLst/>
                <a:latin typeface="Arial Black" panose="020B0A04020102020204" pitchFamily="34" charset="0"/>
                <a:hlinkClick r:id="rId10" tooltip="Туризм для людей похилого віку (ще не написана)">
                  <a:extLst>
                    <a:ext uri="{A12FA001-AC4F-418D-AE19-62706E023703}">
                      <ahyp:hlinkClr xmlns:ahyp="http://schemas.microsoft.com/office/drawing/2018/hyperlinkcolor" val="tx"/>
                    </a:ext>
                  </a:extLst>
                </a:hlinkClick>
              </a:rPr>
              <a:t>туризм для людей </a:t>
            </a:r>
            <a:r>
              <a:rPr lang="ru-RU" b="0" i="0" u="none" strike="noStrike" dirty="0" err="1">
                <a:effectLst/>
                <a:latin typeface="Arial Black" panose="020B0A04020102020204" pitchFamily="34" charset="0"/>
                <a:hlinkClick r:id="rId10" tooltip="Туризм для людей похилого віку (ще не написана)">
                  <a:extLst>
                    <a:ext uri="{A12FA001-AC4F-418D-AE19-62706E023703}">
                      <ahyp:hlinkClr xmlns:ahyp="http://schemas.microsoft.com/office/drawing/2018/hyperlinkcolor" val="tx"/>
                    </a:ext>
                  </a:extLst>
                </a:hlinkClick>
              </a:rPr>
              <a:t>похилого</a:t>
            </a:r>
            <a:r>
              <a:rPr lang="ru-RU" b="0" i="0" u="none" strike="noStrike" dirty="0">
                <a:effectLst/>
                <a:latin typeface="Arial Black" panose="020B0A04020102020204" pitchFamily="34" charset="0"/>
                <a:hlinkClick r:id="rId10" tooltip="Туризм для людей похилого віку (ще не написана)">
                  <a:extLst>
                    <a:ext uri="{A12FA001-AC4F-418D-AE19-62706E023703}">
                      <ahyp:hlinkClr xmlns:ahyp="http://schemas.microsoft.com/office/drawing/2018/hyperlinkcolor" val="tx"/>
                    </a:ext>
                  </a:extLst>
                </a:hlinkClick>
              </a:rPr>
              <a:t> </a:t>
            </a:r>
            <a:r>
              <a:rPr lang="ru-RU" b="0" i="0" u="none" strike="noStrike" dirty="0" err="1">
                <a:effectLst/>
                <a:latin typeface="Arial Black" panose="020B0A04020102020204" pitchFamily="34" charset="0"/>
                <a:hlinkClick r:id="rId10" tooltip="Туризм для людей похилого віку (ще не написана)">
                  <a:extLst>
                    <a:ext uri="{A12FA001-AC4F-418D-AE19-62706E023703}">
                      <ahyp:hlinkClr xmlns:ahyp="http://schemas.microsoft.com/office/drawing/2018/hyperlinkcolor" val="tx"/>
                    </a:ext>
                  </a:extLst>
                </a:hlinkClick>
              </a:rPr>
              <a:t>віку</a:t>
            </a:r>
            <a:r>
              <a:rPr lang="ru-RU" b="0" i="0" dirty="0">
                <a:effectLst/>
                <a:latin typeface="Arial Black" panose="020B0A04020102020204" pitchFamily="34" charset="0"/>
              </a:rPr>
              <a:t>;</a:t>
            </a:r>
          </a:p>
          <a:p>
            <a:pPr algn="l">
              <a:buFont typeface="Arial" panose="020B0604020202020204" pitchFamily="34" charset="0"/>
              <a:buChar char="•"/>
            </a:pPr>
            <a:r>
              <a:rPr lang="ru-RU" b="0" i="0" u="none" strike="noStrike" dirty="0" err="1">
                <a:effectLst/>
                <a:latin typeface="Arial Black" panose="020B0A04020102020204" pitchFamily="34" charset="0"/>
                <a:hlinkClick r:id="rId11" tooltip="Лісовий туризм (ще не написана)">
                  <a:extLst>
                    <a:ext uri="{A12FA001-AC4F-418D-AE19-62706E023703}">
                      <ahyp:hlinkClr xmlns:ahyp="http://schemas.microsoft.com/office/drawing/2018/hyperlinkcolor" val="tx"/>
                    </a:ext>
                  </a:extLst>
                </a:hlinkClick>
              </a:rPr>
              <a:t>лісовий</a:t>
            </a:r>
            <a:r>
              <a:rPr lang="ru-RU" b="0" i="0" u="none" strike="noStrike" dirty="0">
                <a:effectLst/>
                <a:latin typeface="Arial Black" panose="020B0A04020102020204" pitchFamily="34" charset="0"/>
                <a:hlinkClick r:id="rId11" tooltip="Лісовий туризм (ще не написана)">
                  <a:extLst>
                    <a:ext uri="{A12FA001-AC4F-418D-AE19-62706E023703}">
                      <ahyp:hlinkClr xmlns:ahyp="http://schemas.microsoft.com/office/drawing/2018/hyperlinkcolor" val="tx"/>
                    </a:ext>
                  </a:extLst>
                </a:hlinkClick>
              </a:rPr>
              <a:t> туризм</a:t>
            </a:r>
            <a:r>
              <a:rPr lang="ru-RU" b="0" i="0" dirty="0">
                <a:effectLst/>
                <a:latin typeface="Arial Black" panose="020B0A04020102020204" pitchFamily="34" charset="0"/>
              </a:rPr>
              <a:t>;</a:t>
            </a:r>
          </a:p>
          <a:p>
            <a:pPr algn="l">
              <a:buFont typeface="Arial" panose="020B0604020202020204" pitchFamily="34" charset="0"/>
              <a:buChar char="•"/>
            </a:pPr>
            <a:r>
              <a:rPr lang="ru-RU" b="0" i="0" u="none" strike="noStrike" dirty="0" err="1">
                <a:effectLst/>
                <a:latin typeface="Arial Black" panose="020B0A04020102020204" pitchFamily="34" charset="0"/>
                <a:hlinkClick r:id="rId12" tooltip="Рекреаційний туризм">
                  <a:extLst>
                    <a:ext uri="{A12FA001-AC4F-418D-AE19-62706E023703}">
                      <ahyp:hlinkClr xmlns:ahyp="http://schemas.microsoft.com/office/drawing/2018/hyperlinkcolor" val="tx"/>
                    </a:ext>
                  </a:extLst>
                </a:hlinkClick>
              </a:rPr>
              <a:t>рекреаційний</a:t>
            </a:r>
            <a:r>
              <a:rPr lang="ru-RU" b="0" i="0" u="none" strike="noStrike" dirty="0">
                <a:effectLst/>
                <a:latin typeface="Arial Black" panose="020B0A04020102020204" pitchFamily="34" charset="0"/>
                <a:hlinkClick r:id="rId12" tooltip="Рекреаційний туризм">
                  <a:extLst>
                    <a:ext uri="{A12FA001-AC4F-418D-AE19-62706E023703}">
                      <ahyp:hlinkClr xmlns:ahyp="http://schemas.microsoft.com/office/drawing/2018/hyperlinkcolor" val="tx"/>
                    </a:ext>
                  </a:extLst>
                </a:hlinkClick>
              </a:rPr>
              <a:t> туризм</a:t>
            </a:r>
            <a:r>
              <a:rPr lang="ru-RU" b="0" i="0" dirty="0">
                <a:effectLst/>
                <a:latin typeface="Arial Black" panose="020B0A04020102020204" pitchFamily="34" charset="0"/>
              </a:rPr>
              <a:t>.</a:t>
            </a:r>
          </a:p>
          <a:p>
            <a:endParaRPr lang="ru-UA" dirty="0"/>
          </a:p>
        </p:txBody>
      </p:sp>
    </p:spTree>
    <p:extLst>
      <p:ext uri="{BB962C8B-B14F-4D97-AF65-F5344CB8AC3E}">
        <p14:creationId xmlns:p14="http://schemas.microsoft.com/office/powerpoint/2010/main" val="3916345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CD743D3-4AA9-4A75-8F29-3F39BD6686F6}"/>
              </a:ext>
            </a:extLst>
          </p:cNvPr>
          <p:cNvSpPr>
            <a:spLocks noGrp="1"/>
          </p:cNvSpPr>
          <p:nvPr>
            <p:ph type="title"/>
          </p:nvPr>
        </p:nvSpPr>
        <p:spPr>
          <a:xfrm>
            <a:off x="838200" y="231960"/>
            <a:ext cx="10515600" cy="1325563"/>
          </a:xfrm>
        </p:spPr>
        <p:txBody>
          <a:bodyPr/>
          <a:lstStyle/>
          <a:p>
            <a:pPr algn="ctr"/>
            <a:r>
              <a:rPr lang="ru-RU" b="0" i="0" dirty="0" err="1">
                <a:solidFill>
                  <a:srgbClr val="000000"/>
                </a:solidFill>
                <a:effectLst/>
                <a:latin typeface="Linux Libertine"/>
              </a:rPr>
              <a:t>Класифікація</a:t>
            </a:r>
            <a:r>
              <a:rPr lang="ru-RU" b="0" i="0" dirty="0">
                <a:solidFill>
                  <a:srgbClr val="000000"/>
                </a:solidFill>
                <a:effectLst/>
                <a:latin typeface="Linux Libertine"/>
              </a:rPr>
              <a:t> </a:t>
            </a:r>
            <a:r>
              <a:rPr lang="ru-RU" b="0" i="0" dirty="0" err="1">
                <a:solidFill>
                  <a:srgbClr val="000000"/>
                </a:solidFill>
                <a:effectLst/>
                <a:latin typeface="Linux Libertine"/>
              </a:rPr>
              <a:t>видів</a:t>
            </a:r>
            <a:r>
              <a:rPr lang="ru-RU" b="0" i="0" dirty="0">
                <a:solidFill>
                  <a:srgbClr val="000000"/>
                </a:solidFill>
                <a:effectLst/>
                <a:latin typeface="Linux Libertine"/>
              </a:rPr>
              <a:t> туризму</a:t>
            </a:r>
            <a:br>
              <a:rPr lang="ru-RU" b="0" i="0" dirty="0">
                <a:solidFill>
                  <a:srgbClr val="000000"/>
                </a:solidFill>
                <a:effectLst/>
                <a:latin typeface="Linux Libertine"/>
              </a:rPr>
            </a:br>
            <a:endParaRPr lang="ru-UA" dirty="0"/>
          </a:p>
        </p:txBody>
      </p:sp>
      <p:graphicFrame>
        <p:nvGraphicFramePr>
          <p:cNvPr id="4" name="Объект 3">
            <a:extLst>
              <a:ext uri="{FF2B5EF4-FFF2-40B4-BE49-F238E27FC236}">
                <a16:creationId xmlns:a16="http://schemas.microsoft.com/office/drawing/2014/main" id="{0409CAF8-9CCF-4641-A5E1-54FEBC6D33AD}"/>
              </a:ext>
            </a:extLst>
          </p:cNvPr>
          <p:cNvGraphicFramePr>
            <a:graphicFrameLocks noGrp="1"/>
          </p:cNvGraphicFramePr>
          <p:nvPr>
            <p:ph idx="1"/>
            <p:extLst>
              <p:ext uri="{D42A27DB-BD31-4B8C-83A1-F6EECF244321}">
                <p14:modId xmlns:p14="http://schemas.microsoft.com/office/powerpoint/2010/main" val="668198389"/>
              </p:ext>
            </p:extLst>
          </p:nvPr>
        </p:nvGraphicFramePr>
        <p:xfrm>
          <a:off x="949910" y="1189608"/>
          <a:ext cx="10403890" cy="3779108"/>
        </p:xfrm>
        <a:graphic>
          <a:graphicData uri="http://schemas.openxmlformats.org/drawingml/2006/table">
            <a:tbl>
              <a:tblPr/>
              <a:tblGrid>
                <a:gridCol w="5201945">
                  <a:extLst>
                    <a:ext uri="{9D8B030D-6E8A-4147-A177-3AD203B41FA5}">
                      <a16:colId xmlns:a16="http://schemas.microsoft.com/office/drawing/2014/main" val="309309055"/>
                    </a:ext>
                  </a:extLst>
                </a:gridCol>
                <a:gridCol w="5201945">
                  <a:extLst>
                    <a:ext uri="{9D8B030D-6E8A-4147-A177-3AD203B41FA5}">
                      <a16:colId xmlns:a16="http://schemas.microsoft.com/office/drawing/2014/main" val="2802971943"/>
                    </a:ext>
                  </a:extLst>
                </a:gridCol>
              </a:tblGrid>
              <a:tr h="839802">
                <a:tc>
                  <a:txBody>
                    <a:bodyPr/>
                    <a:lstStyle/>
                    <a:p>
                      <a:pPr algn="ctr"/>
                      <a:r>
                        <a:rPr lang="ru-RU" b="1" dirty="0" err="1">
                          <a:effectLst/>
                        </a:rPr>
                        <a:t>Класифікаційна</a:t>
                      </a:r>
                      <a:r>
                        <a:rPr lang="ru-RU" b="1" dirty="0">
                          <a:effectLst/>
                        </a:rPr>
                        <a:t> </a:t>
                      </a:r>
                      <a:r>
                        <a:rPr lang="ru-RU" b="1" dirty="0" err="1">
                          <a:effectLst/>
                        </a:rPr>
                        <a:t>ознака</a:t>
                      </a:r>
                      <a:endParaRPr lang="ru-RU" b="1" dirty="0">
                        <a:effectLst/>
                      </a:endParaRPr>
                    </a:p>
                  </a:txBody>
                  <a:tcPr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FFF00"/>
                    </a:solidFill>
                  </a:tcPr>
                </a:tc>
                <a:tc>
                  <a:txBody>
                    <a:bodyPr/>
                    <a:lstStyle/>
                    <a:p>
                      <a:pPr algn="ctr"/>
                      <a:r>
                        <a:rPr lang="ru-RU" b="1">
                          <a:effectLst/>
                        </a:rPr>
                        <a:t>Види туризму</a:t>
                      </a:r>
                    </a:p>
                  </a:txBody>
                  <a:tcPr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FFF00"/>
                    </a:solidFill>
                  </a:tcPr>
                </a:tc>
                <a:extLst>
                  <a:ext uri="{0D108BD9-81ED-4DB2-BD59-A6C34878D82A}">
                    <a16:rowId xmlns:a16="http://schemas.microsoft.com/office/drawing/2014/main" val="429298567"/>
                  </a:ext>
                </a:extLst>
              </a:tr>
              <a:tr h="1469653">
                <a:tc>
                  <a:txBody>
                    <a:bodyPr/>
                    <a:lstStyle/>
                    <a:p>
                      <a:r>
                        <a:rPr lang="ru-RU" b="1" dirty="0">
                          <a:effectLst/>
                        </a:rPr>
                        <a:t>1 </a:t>
                      </a:r>
                      <a:r>
                        <a:rPr lang="ru-RU" b="1" dirty="0" err="1">
                          <a:effectLst/>
                        </a:rPr>
                        <a:t>Географічний</a:t>
                      </a:r>
                      <a:r>
                        <a:rPr lang="ru-RU" b="1" dirty="0">
                          <a:effectLst/>
                        </a:rPr>
                        <a:t> принцип</a:t>
                      </a:r>
                    </a:p>
                  </a:txBody>
                  <a:tcPr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FFF00"/>
                    </a:solidFill>
                  </a:tcPr>
                </a:tc>
                <a:tc>
                  <a:txBody>
                    <a:bodyPr/>
                    <a:lstStyle/>
                    <a:p>
                      <a:r>
                        <a:rPr lang="ru-RU" b="1" dirty="0">
                          <a:effectLst/>
                        </a:rPr>
                        <a:t>1.1. </a:t>
                      </a:r>
                      <a:r>
                        <a:rPr lang="ru-RU" b="1" dirty="0" err="1">
                          <a:effectLst/>
                        </a:rPr>
                        <a:t>Внутрішній</a:t>
                      </a:r>
                      <a:br>
                        <a:rPr lang="ru-RU" b="1" dirty="0">
                          <a:effectLst/>
                        </a:rPr>
                      </a:br>
                      <a:r>
                        <a:rPr lang="ru-RU" b="1" dirty="0">
                          <a:effectLst/>
                        </a:rPr>
                        <a:t>1.2. </a:t>
                      </a:r>
                      <a:r>
                        <a:rPr lang="ru-RU" b="1" dirty="0" err="1">
                          <a:effectLst/>
                        </a:rPr>
                        <a:t>Міжнародний</a:t>
                      </a:r>
                      <a:endParaRPr lang="ru-RU" b="1" dirty="0">
                        <a:effectLst/>
                      </a:endParaRPr>
                    </a:p>
                  </a:txBody>
                  <a:tcPr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FFF00"/>
                    </a:solidFill>
                  </a:tcPr>
                </a:tc>
                <a:extLst>
                  <a:ext uri="{0D108BD9-81ED-4DB2-BD59-A6C34878D82A}">
                    <a16:rowId xmlns:a16="http://schemas.microsoft.com/office/drawing/2014/main" val="2982688034"/>
                  </a:ext>
                </a:extLst>
              </a:tr>
              <a:tr h="1469653">
                <a:tc>
                  <a:txBody>
                    <a:bodyPr/>
                    <a:lstStyle/>
                    <a:p>
                      <a:r>
                        <a:rPr lang="ru-RU" b="1">
                          <a:effectLst/>
                        </a:rPr>
                        <a:t>2 Напрямок туристського потоку</a:t>
                      </a:r>
                    </a:p>
                  </a:txBody>
                  <a:tcPr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FFF00"/>
                    </a:solidFill>
                  </a:tcPr>
                </a:tc>
                <a:tc>
                  <a:txBody>
                    <a:bodyPr/>
                    <a:lstStyle/>
                    <a:p>
                      <a:r>
                        <a:rPr lang="ru-RU" b="1" dirty="0">
                          <a:effectLst/>
                        </a:rPr>
                        <a:t>2.1.</a:t>
                      </a:r>
                      <a:r>
                        <a:rPr lang="ru-RU" b="1" u="none" dirty="0">
                          <a:solidFill>
                            <a:schemeClr val="tx1"/>
                          </a:solidFill>
                          <a:effectLst/>
                        </a:rPr>
                        <a:t> </a:t>
                      </a:r>
                      <a:r>
                        <a:rPr lang="ru-RU" b="1" u="none" strike="noStrike" dirty="0" err="1">
                          <a:solidFill>
                            <a:schemeClr val="tx1"/>
                          </a:solidFill>
                          <a:effectLst/>
                          <a:hlinkClick r:id="rId2" tooltip="В'їзний туризм">
                            <a:extLst>
                              <a:ext uri="{A12FA001-AC4F-418D-AE19-62706E023703}">
                                <ahyp:hlinkClr xmlns:ahyp="http://schemas.microsoft.com/office/drawing/2018/hyperlinkcolor" val="tx"/>
                              </a:ext>
                            </a:extLst>
                          </a:hlinkClick>
                        </a:rPr>
                        <a:t>В'їзний</a:t>
                      </a:r>
                      <a:br>
                        <a:rPr lang="ru-RU" b="1" u="none" dirty="0">
                          <a:solidFill>
                            <a:schemeClr val="tx1"/>
                          </a:solidFill>
                          <a:effectLst/>
                        </a:rPr>
                      </a:br>
                      <a:r>
                        <a:rPr lang="ru-RU" b="1" u="none" dirty="0">
                          <a:solidFill>
                            <a:schemeClr val="tx1"/>
                          </a:solidFill>
                          <a:effectLst/>
                        </a:rPr>
                        <a:t>2.2. </a:t>
                      </a:r>
                      <a:r>
                        <a:rPr lang="ru-RU" b="1" u="none" strike="noStrike" dirty="0" err="1">
                          <a:solidFill>
                            <a:schemeClr val="tx1"/>
                          </a:solidFill>
                          <a:effectLst/>
                          <a:hlinkClick r:id="rId3" tooltip="Виїзний туризм">
                            <a:extLst>
                              <a:ext uri="{A12FA001-AC4F-418D-AE19-62706E023703}">
                                <ahyp:hlinkClr xmlns:ahyp="http://schemas.microsoft.com/office/drawing/2018/hyperlinkcolor" val="tx"/>
                              </a:ext>
                            </a:extLst>
                          </a:hlinkClick>
                        </a:rPr>
                        <a:t>Виїзний</a:t>
                      </a:r>
                      <a:endParaRPr lang="ru-RU" b="1" u="none" dirty="0">
                        <a:solidFill>
                          <a:schemeClr val="tx1"/>
                        </a:solidFill>
                        <a:effectLst/>
                      </a:endParaRPr>
                    </a:p>
                  </a:txBody>
                  <a:tcPr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FFF00"/>
                    </a:solidFill>
                  </a:tcPr>
                </a:tc>
                <a:extLst>
                  <a:ext uri="{0D108BD9-81ED-4DB2-BD59-A6C34878D82A}">
                    <a16:rowId xmlns:a16="http://schemas.microsoft.com/office/drawing/2014/main" val="2990522639"/>
                  </a:ext>
                </a:extLst>
              </a:tr>
            </a:tbl>
          </a:graphicData>
        </a:graphic>
      </p:graphicFrame>
    </p:spTree>
    <p:extLst>
      <p:ext uri="{BB962C8B-B14F-4D97-AF65-F5344CB8AC3E}">
        <p14:creationId xmlns:p14="http://schemas.microsoft.com/office/powerpoint/2010/main" val="1058690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a:extLst>
              <a:ext uri="{FF2B5EF4-FFF2-40B4-BE49-F238E27FC236}">
                <a16:creationId xmlns:a16="http://schemas.microsoft.com/office/drawing/2014/main" id="{2C6FB541-1558-4351-B34F-432C81E18047}"/>
              </a:ext>
            </a:extLst>
          </p:cNvPr>
          <p:cNvSpPr>
            <a:spLocks noGrp="1"/>
          </p:cNvSpPr>
          <p:nvPr>
            <p:ph type="title"/>
          </p:nvPr>
        </p:nvSpPr>
        <p:spPr>
          <a:xfrm>
            <a:off x="278907" y="153192"/>
            <a:ext cx="11412000" cy="1325563"/>
          </a:xfrm>
        </p:spPr>
        <p:txBody>
          <a:bodyPr/>
          <a:lstStyle/>
          <a:p>
            <a:r>
              <a:rPr lang="ru-RU" b="0" i="0" dirty="0">
                <a:solidFill>
                  <a:srgbClr val="202122"/>
                </a:solidFill>
                <a:effectLst/>
                <a:latin typeface="Arial" panose="020B0604020202020204" pitchFamily="34" charset="0"/>
              </a:rPr>
              <a:t>3 Мета </a:t>
            </a:r>
            <a:r>
              <a:rPr lang="ru-RU" b="0" i="0" dirty="0" err="1">
                <a:solidFill>
                  <a:srgbClr val="202122"/>
                </a:solidFill>
                <a:effectLst/>
                <a:latin typeface="Arial" panose="020B0604020202020204" pitchFamily="34" charset="0"/>
              </a:rPr>
              <a:t>поїздки</a:t>
            </a:r>
            <a:endParaRPr lang="ru-UA" dirty="0"/>
          </a:p>
        </p:txBody>
      </p:sp>
      <p:sp>
        <p:nvSpPr>
          <p:cNvPr id="6" name="Объект 5">
            <a:extLst>
              <a:ext uri="{FF2B5EF4-FFF2-40B4-BE49-F238E27FC236}">
                <a16:creationId xmlns:a16="http://schemas.microsoft.com/office/drawing/2014/main" id="{3E828DEA-4C02-4C83-B8D1-48D67CE7EDCB}"/>
              </a:ext>
            </a:extLst>
          </p:cNvPr>
          <p:cNvSpPr>
            <a:spLocks noGrp="1"/>
          </p:cNvSpPr>
          <p:nvPr>
            <p:ph idx="1"/>
          </p:nvPr>
        </p:nvSpPr>
        <p:spPr>
          <a:xfrm>
            <a:off x="172375" y="1690688"/>
            <a:ext cx="10515600" cy="4351338"/>
          </a:xfrm>
        </p:spPr>
        <p:txBody>
          <a:bodyPr>
            <a:normAutofit fontScale="92500" lnSpcReduction="20000"/>
          </a:bodyPr>
          <a:lstStyle/>
          <a:p>
            <a:r>
              <a:rPr lang="uk-UA" dirty="0"/>
              <a:t>Види туризму</a:t>
            </a:r>
          </a:p>
          <a:p>
            <a:r>
              <a:rPr lang="ru-RU" b="0" i="0" dirty="0">
                <a:solidFill>
                  <a:srgbClr val="202122"/>
                </a:solidFill>
                <a:effectLst/>
                <a:latin typeface="Arial" panose="020B0604020202020204" pitchFamily="34" charset="0"/>
              </a:rPr>
              <a:t>3.1. </a:t>
            </a:r>
            <a:r>
              <a:rPr lang="ru-RU" b="0" i="0" dirty="0" err="1">
                <a:solidFill>
                  <a:srgbClr val="202122"/>
                </a:solidFill>
                <a:effectLst/>
                <a:latin typeface="Arial" panose="020B0604020202020204" pitchFamily="34" charset="0"/>
              </a:rPr>
              <a:t>Рекреаційно-оздоровчий</a:t>
            </a:r>
            <a:br>
              <a:rPr lang="ru-RU" dirty="0"/>
            </a:br>
            <a:r>
              <a:rPr lang="ru-RU" b="0" i="0" dirty="0">
                <a:solidFill>
                  <a:srgbClr val="202122"/>
                </a:solidFill>
                <a:effectLst/>
                <a:latin typeface="Arial" panose="020B0604020202020204" pitchFamily="34" charset="0"/>
              </a:rPr>
              <a:t>3.2. </a:t>
            </a:r>
            <a:r>
              <a:rPr lang="ru-RU" b="0" i="0" dirty="0" err="1">
                <a:solidFill>
                  <a:srgbClr val="202122"/>
                </a:solidFill>
                <a:effectLst/>
                <a:latin typeface="Arial" panose="020B0604020202020204" pitchFamily="34" charset="0"/>
              </a:rPr>
              <a:t>Розважальний</a:t>
            </a:r>
            <a:r>
              <a:rPr lang="ru-RU" b="0" i="0" dirty="0">
                <a:solidFill>
                  <a:srgbClr val="202122"/>
                </a:solidFill>
                <a:effectLst/>
                <a:latin typeface="Arial" panose="020B0604020202020204" pitchFamily="34" charset="0"/>
              </a:rPr>
              <a:t> туризм</a:t>
            </a:r>
            <a:br>
              <a:rPr lang="ru-RU" dirty="0"/>
            </a:br>
            <a:r>
              <a:rPr lang="ru-RU" b="0" i="0" dirty="0">
                <a:solidFill>
                  <a:srgbClr val="202122"/>
                </a:solidFill>
                <a:effectLst/>
                <a:latin typeface="Arial" panose="020B0604020202020204" pitchFamily="34" charset="0"/>
              </a:rPr>
              <a:t>3.3. </a:t>
            </a:r>
            <a:r>
              <a:rPr lang="ru-RU" b="0" i="0" dirty="0" err="1">
                <a:solidFill>
                  <a:srgbClr val="202122"/>
                </a:solidFill>
                <a:effectLst/>
                <a:latin typeface="Arial" panose="020B0604020202020204" pitchFamily="34" charset="0"/>
              </a:rPr>
              <a:t>Подієвий</a:t>
            </a:r>
            <a:r>
              <a:rPr lang="ru-RU" b="0" i="0" dirty="0">
                <a:solidFill>
                  <a:srgbClr val="202122"/>
                </a:solidFill>
                <a:effectLst/>
                <a:latin typeface="Arial" panose="020B0604020202020204" pitchFamily="34" charset="0"/>
              </a:rPr>
              <a:t> туризм</a:t>
            </a:r>
            <a:br>
              <a:rPr lang="ru-RU" dirty="0"/>
            </a:br>
            <a:r>
              <a:rPr lang="ru-RU" b="0" i="0" dirty="0">
                <a:solidFill>
                  <a:srgbClr val="202122"/>
                </a:solidFill>
                <a:effectLst/>
                <a:latin typeface="Arial" panose="020B0604020202020204" pitchFamily="34" charset="0"/>
              </a:rPr>
              <a:t>3.4. </a:t>
            </a:r>
            <a:r>
              <a:rPr lang="ru-RU" b="0" i="0" dirty="0" err="1">
                <a:solidFill>
                  <a:srgbClr val="202122"/>
                </a:solidFill>
                <a:effectLst/>
                <a:latin typeface="Arial" panose="020B0604020202020204" pitchFamily="34" charset="0"/>
              </a:rPr>
              <a:t>Професійно-діловий</a:t>
            </a:r>
            <a:r>
              <a:rPr lang="ru-RU" b="0" i="0" dirty="0">
                <a:solidFill>
                  <a:srgbClr val="202122"/>
                </a:solidFill>
                <a:effectLst/>
                <a:latin typeface="Arial" panose="020B0604020202020204" pitchFamily="34" charset="0"/>
              </a:rPr>
              <a:t> туризм</a:t>
            </a:r>
            <a:br>
              <a:rPr lang="ru-RU" dirty="0"/>
            </a:br>
            <a:r>
              <a:rPr lang="ru-RU" b="0" i="0" dirty="0">
                <a:solidFill>
                  <a:srgbClr val="202122"/>
                </a:solidFill>
                <a:effectLst/>
                <a:latin typeface="Arial" panose="020B0604020202020204" pitchFamily="34" charset="0"/>
              </a:rPr>
              <a:t>3.5. </a:t>
            </a:r>
            <a:r>
              <a:rPr lang="ru-RU" b="0" i="0" dirty="0" err="1">
                <a:solidFill>
                  <a:srgbClr val="202122"/>
                </a:solidFill>
                <a:effectLst/>
                <a:latin typeface="Arial" panose="020B0604020202020204" pitchFamily="34" charset="0"/>
              </a:rPr>
              <a:t>Науково-пізнавальний</a:t>
            </a:r>
            <a:r>
              <a:rPr lang="ru-RU" b="0" i="0" dirty="0">
                <a:solidFill>
                  <a:srgbClr val="202122"/>
                </a:solidFill>
                <a:effectLst/>
                <a:latin typeface="Arial" panose="020B0604020202020204" pitchFamily="34" charset="0"/>
              </a:rPr>
              <a:t> (</a:t>
            </a:r>
            <a:r>
              <a:rPr lang="ru-RU" b="0" i="0" dirty="0" err="1">
                <a:solidFill>
                  <a:srgbClr val="202122"/>
                </a:solidFill>
                <a:effectLst/>
                <a:latin typeface="Arial" panose="020B0604020202020204" pitchFamily="34" charset="0"/>
              </a:rPr>
              <a:t>конгресний</a:t>
            </a:r>
            <a:r>
              <a:rPr lang="ru-RU" b="0" i="0" dirty="0">
                <a:solidFill>
                  <a:srgbClr val="202122"/>
                </a:solidFill>
                <a:effectLst/>
                <a:latin typeface="Arial" panose="020B0604020202020204" pitchFamily="34" charset="0"/>
              </a:rPr>
              <a:t>)</a:t>
            </a:r>
            <a:br>
              <a:rPr lang="ru-RU" dirty="0"/>
            </a:br>
            <a:r>
              <a:rPr lang="ru-RU" b="0" i="0" dirty="0">
                <a:solidFill>
                  <a:srgbClr val="202122"/>
                </a:solidFill>
                <a:effectLst/>
                <a:latin typeface="Arial" panose="020B0604020202020204" pitchFamily="34" charset="0"/>
              </a:rPr>
              <a:t>3.6. </a:t>
            </a:r>
            <a:r>
              <a:rPr lang="ru-RU" b="0" i="0" dirty="0" err="1">
                <a:solidFill>
                  <a:srgbClr val="202122"/>
                </a:solidFill>
                <a:effectLst/>
                <a:latin typeface="Arial" panose="020B0604020202020204" pitchFamily="34" charset="0"/>
              </a:rPr>
              <a:t>Спортивний</a:t>
            </a:r>
            <a:r>
              <a:rPr lang="ru-RU" b="0" i="0" dirty="0">
                <a:solidFill>
                  <a:srgbClr val="202122"/>
                </a:solidFill>
                <a:effectLst/>
                <a:latin typeface="Arial" panose="020B0604020202020204" pitchFamily="34" charset="0"/>
              </a:rPr>
              <a:t> </a:t>
            </a:r>
            <a:r>
              <a:rPr lang="ru-RU" b="0" i="0" dirty="0" err="1">
                <a:solidFill>
                  <a:srgbClr val="202122"/>
                </a:solidFill>
                <a:effectLst/>
                <a:latin typeface="Arial" panose="020B0604020202020204" pitchFamily="34" charset="0"/>
              </a:rPr>
              <a:t>відпочинок</a:t>
            </a:r>
            <a:br>
              <a:rPr lang="ru-RU" dirty="0"/>
            </a:br>
            <a:r>
              <a:rPr lang="ru-RU" b="0" i="0" dirty="0">
                <a:solidFill>
                  <a:srgbClr val="202122"/>
                </a:solidFill>
                <a:effectLst/>
                <a:latin typeface="Arial" panose="020B0604020202020204" pitchFamily="34" charset="0"/>
              </a:rPr>
              <a:t>3.7. Шоп-тури</a:t>
            </a:r>
            <a:br>
              <a:rPr lang="ru-RU" dirty="0"/>
            </a:br>
            <a:r>
              <a:rPr lang="ru-RU" b="0" i="0" dirty="0">
                <a:solidFill>
                  <a:srgbClr val="202122"/>
                </a:solidFill>
                <a:effectLst/>
                <a:latin typeface="Arial" panose="020B0604020202020204" pitchFamily="34" charset="0"/>
              </a:rPr>
              <a:t>3.8. </a:t>
            </a:r>
            <a:r>
              <a:rPr lang="ru-RU" b="0" i="0" dirty="0" err="1">
                <a:solidFill>
                  <a:srgbClr val="202122"/>
                </a:solidFill>
                <a:effectLst/>
                <a:latin typeface="Arial" panose="020B0604020202020204" pitchFamily="34" charset="0"/>
              </a:rPr>
              <a:t>Пригодницький</a:t>
            </a:r>
            <a:r>
              <a:rPr lang="ru-RU" b="0" i="0" dirty="0">
                <a:solidFill>
                  <a:srgbClr val="202122"/>
                </a:solidFill>
                <a:effectLst/>
                <a:latin typeface="Arial" panose="020B0604020202020204" pitchFamily="34" charset="0"/>
              </a:rPr>
              <a:t> (</a:t>
            </a:r>
            <a:r>
              <a:rPr lang="ru-RU" b="0" i="0" dirty="0" err="1">
                <a:solidFill>
                  <a:srgbClr val="202122"/>
                </a:solidFill>
                <a:effectLst/>
                <a:latin typeface="Arial" panose="020B0604020202020204" pitchFamily="34" charset="0"/>
              </a:rPr>
              <a:t>екстремальний</a:t>
            </a:r>
            <a:r>
              <a:rPr lang="ru-RU" b="0" i="0" dirty="0">
                <a:solidFill>
                  <a:srgbClr val="202122"/>
                </a:solidFill>
                <a:effectLst/>
                <a:latin typeface="Arial" panose="020B0604020202020204" pitchFamily="34" charset="0"/>
              </a:rPr>
              <a:t>)</a:t>
            </a:r>
            <a:br>
              <a:rPr lang="ru-RU" dirty="0"/>
            </a:br>
            <a:r>
              <a:rPr lang="ru-RU" b="0" i="0" dirty="0">
                <a:solidFill>
                  <a:srgbClr val="202122"/>
                </a:solidFill>
                <a:effectLst/>
                <a:latin typeface="Arial" panose="020B0604020202020204" pitchFamily="34" charset="0"/>
              </a:rPr>
              <a:t>3.9. </a:t>
            </a:r>
            <a:r>
              <a:rPr lang="ru-RU" b="0" i="0" dirty="0" err="1">
                <a:solidFill>
                  <a:srgbClr val="202122"/>
                </a:solidFill>
                <a:effectLst/>
                <a:latin typeface="Arial" panose="020B0604020202020204" pitchFamily="34" charset="0"/>
              </a:rPr>
              <a:t>Паломницько-релігійний</a:t>
            </a:r>
            <a:br>
              <a:rPr lang="ru-RU" dirty="0"/>
            </a:br>
            <a:r>
              <a:rPr lang="ru-RU" b="0" i="0" dirty="0">
                <a:solidFill>
                  <a:srgbClr val="202122"/>
                </a:solidFill>
                <a:effectLst/>
                <a:latin typeface="Arial" panose="020B0604020202020204" pitchFamily="34" charset="0"/>
              </a:rPr>
              <a:t>3.10. </a:t>
            </a:r>
            <a:r>
              <a:rPr lang="ru-RU" b="0" i="0" dirty="0" err="1">
                <a:solidFill>
                  <a:srgbClr val="202122"/>
                </a:solidFill>
                <a:effectLst/>
                <a:latin typeface="Arial" panose="020B0604020202020204" pitchFamily="34" charset="0"/>
              </a:rPr>
              <a:t>Ностальгічний</a:t>
            </a:r>
            <a:br>
              <a:rPr lang="ru-RU" dirty="0"/>
            </a:br>
            <a:r>
              <a:rPr lang="ru-RU" b="0" i="0" dirty="0">
                <a:solidFill>
                  <a:srgbClr val="202122"/>
                </a:solidFill>
                <a:effectLst/>
                <a:latin typeface="Arial" panose="020B0604020202020204" pitchFamily="34" charset="0"/>
              </a:rPr>
              <a:t>3.11. </a:t>
            </a:r>
            <a:r>
              <a:rPr lang="ru-RU" b="0" i="0" dirty="0" err="1">
                <a:solidFill>
                  <a:srgbClr val="202122"/>
                </a:solidFill>
                <a:effectLst/>
                <a:latin typeface="Arial" panose="020B0604020202020204" pitchFamily="34" charset="0"/>
              </a:rPr>
              <a:t>Екотуризм</a:t>
            </a:r>
            <a:br>
              <a:rPr lang="ru-RU" dirty="0"/>
            </a:br>
            <a:r>
              <a:rPr lang="ru-RU" b="0" i="0" dirty="0">
                <a:solidFill>
                  <a:srgbClr val="202122"/>
                </a:solidFill>
                <a:effectLst/>
                <a:latin typeface="Arial" panose="020B0604020202020204" pitchFamily="34" charset="0"/>
              </a:rPr>
              <a:t>3.12. </a:t>
            </a:r>
            <a:r>
              <a:rPr lang="ru-RU" b="0" i="0" dirty="0" err="1">
                <a:solidFill>
                  <a:srgbClr val="202122"/>
                </a:solidFill>
                <a:effectLst/>
                <a:latin typeface="Arial" panose="020B0604020202020204" pitchFamily="34" charset="0"/>
              </a:rPr>
              <a:t>Екзотичний</a:t>
            </a:r>
            <a:br>
              <a:rPr lang="ru-RU" dirty="0"/>
            </a:br>
            <a:r>
              <a:rPr lang="ru-RU" b="0" i="0" dirty="0">
                <a:solidFill>
                  <a:srgbClr val="202122"/>
                </a:solidFill>
                <a:effectLst/>
                <a:latin typeface="Arial" panose="020B0604020202020204" pitchFamily="34" charset="0"/>
              </a:rPr>
              <a:t>3.13. </a:t>
            </a:r>
            <a:r>
              <a:rPr lang="ru-RU" b="0" i="0" dirty="0" err="1">
                <a:solidFill>
                  <a:srgbClr val="202122"/>
                </a:solidFill>
                <a:effectLst/>
                <a:latin typeface="Arial" panose="020B0604020202020204" pitchFamily="34" charset="0"/>
              </a:rPr>
              <a:t>Елітарний</a:t>
            </a:r>
            <a:endParaRPr lang="uk-UA" dirty="0"/>
          </a:p>
          <a:p>
            <a:endParaRPr lang="ru-UA" dirty="0"/>
          </a:p>
        </p:txBody>
      </p:sp>
    </p:spTree>
    <p:extLst>
      <p:ext uri="{BB962C8B-B14F-4D97-AF65-F5344CB8AC3E}">
        <p14:creationId xmlns:p14="http://schemas.microsoft.com/office/powerpoint/2010/main" val="1339673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38E55A2-B3A7-43F9-A3A1-62B5CD8207D2}"/>
              </a:ext>
            </a:extLst>
          </p:cNvPr>
          <p:cNvSpPr>
            <a:spLocks noGrp="1"/>
          </p:cNvSpPr>
          <p:nvPr>
            <p:ph type="title"/>
          </p:nvPr>
        </p:nvSpPr>
        <p:spPr>
          <a:solidFill>
            <a:srgbClr val="FFFF00"/>
          </a:solidFill>
        </p:spPr>
        <p:txBody>
          <a:bodyPr/>
          <a:lstStyle/>
          <a:p>
            <a:pPr algn="ctr"/>
            <a:r>
              <a:rPr lang="uk-UA" b="1" dirty="0"/>
              <a:t>4. Джерело фінансування</a:t>
            </a:r>
            <a:endParaRPr lang="ru-UA" b="1" dirty="0"/>
          </a:p>
        </p:txBody>
      </p:sp>
      <p:sp>
        <p:nvSpPr>
          <p:cNvPr id="3" name="Объект 2">
            <a:extLst>
              <a:ext uri="{FF2B5EF4-FFF2-40B4-BE49-F238E27FC236}">
                <a16:creationId xmlns:a16="http://schemas.microsoft.com/office/drawing/2014/main" id="{F6EC2678-2AEC-42B0-BFAD-217F5E0C97AB}"/>
              </a:ext>
            </a:extLst>
          </p:cNvPr>
          <p:cNvSpPr>
            <a:spLocks noGrp="1"/>
          </p:cNvSpPr>
          <p:nvPr>
            <p:ph idx="1"/>
          </p:nvPr>
        </p:nvSpPr>
        <p:spPr>
          <a:blipFill>
            <a:blip r:embed="rId2"/>
            <a:tile tx="0" ty="0" sx="100000" sy="100000" flip="none" algn="tl"/>
          </a:blipFill>
        </p:spPr>
        <p:txBody>
          <a:bodyPr>
            <a:normAutofit/>
          </a:bodyPr>
          <a:lstStyle/>
          <a:p>
            <a:r>
              <a:rPr lang="uk-UA" sz="3600" dirty="0"/>
              <a:t> Соціальний</a:t>
            </a:r>
          </a:p>
          <a:p>
            <a:r>
              <a:rPr lang="uk-UA" sz="3600" dirty="0"/>
              <a:t>Комерційний</a:t>
            </a:r>
            <a:endParaRPr lang="ru-UA" sz="3600" dirty="0"/>
          </a:p>
        </p:txBody>
      </p:sp>
    </p:spTree>
    <p:extLst>
      <p:ext uri="{BB962C8B-B14F-4D97-AF65-F5344CB8AC3E}">
        <p14:creationId xmlns:p14="http://schemas.microsoft.com/office/powerpoint/2010/main" val="2369406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1627E9F-6B4A-4D11-ACC3-F84D15BA95A7}"/>
              </a:ext>
            </a:extLst>
          </p:cNvPr>
          <p:cNvSpPr>
            <a:spLocks noGrp="1"/>
          </p:cNvSpPr>
          <p:nvPr>
            <p:ph type="title"/>
          </p:nvPr>
        </p:nvSpPr>
        <p:spPr>
          <a:xfrm>
            <a:off x="474216" y="249715"/>
            <a:ext cx="10515600" cy="1325563"/>
          </a:xfrm>
          <a:blipFill>
            <a:blip r:embed="rId2"/>
            <a:tile tx="0" ty="0" sx="100000" sy="100000" flip="none" algn="tl"/>
          </a:blipFill>
        </p:spPr>
        <p:txBody>
          <a:bodyPr/>
          <a:lstStyle/>
          <a:p>
            <a:pPr algn="ctr"/>
            <a:r>
              <a:rPr lang="ru-RU" b="1" dirty="0"/>
              <a:t>5. </a:t>
            </a:r>
            <a:r>
              <a:rPr lang="ru-RU" b="1" dirty="0" err="1"/>
              <a:t>Спосіб</a:t>
            </a:r>
            <a:r>
              <a:rPr lang="ru-RU" b="1" dirty="0"/>
              <a:t> </a:t>
            </a:r>
            <a:r>
              <a:rPr lang="ru-RU" b="1" dirty="0" err="1"/>
              <a:t>пересування</a:t>
            </a:r>
            <a:endParaRPr lang="ru-UA" b="1" dirty="0"/>
          </a:p>
        </p:txBody>
      </p:sp>
      <p:graphicFrame>
        <p:nvGraphicFramePr>
          <p:cNvPr id="4" name="Объект 3">
            <a:extLst>
              <a:ext uri="{FF2B5EF4-FFF2-40B4-BE49-F238E27FC236}">
                <a16:creationId xmlns:a16="http://schemas.microsoft.com/office/drawing/2014/main" id="{7AE0E636-1876-4346-86D8-2C67D168F951}"/>
              </a:ext>
            </a:extLst>
          </p:cNvPr>
          <p:cNvGraphicFramePr>
            <a:graphicFrameLocks noGrp="1"/>
          </p:cNvGraphicFramePr>
          <p:nvPr>
            <p:ph idx="1"/>
            <p:extLst>
              <p:ext uri="{D42A27DB-BD31-4B8C-83A1-F6EECF244321}">
                <p14:modId xmlns:p14="http://schemas.microsoft.com/office/powerpoint/2010/main" val="3876182643"/>
              </p:ext>
            </p:extLst>
          </p:nvPr>
        </p:nvGraphicFramePr>
        <p:xfrm>
          <a:off x="603682" y="1690688"/>
          <a:ext cx="10750118" cy="4023360"/>
        </p:xfrm>
        <a:graphic>
          <a:graphicData uri="http://schemas.openxmlformats.org/drawingml/2006/table">
            <a:tbl>
              <a:tblPr/>
              <a:tblGrid>
                <a:gridCol w="10750118">
                  <a:extLst>
                    <a:ext uri="{9D8B030D-6E8A-4147-A177-3AD203B41FA5}">
                      <a16:colId xmlns:a16="http://schemas.microsoft.com/office/drawing/2014/main" val="4176577121"/>
                    </a:ext>
                  </a:extLst>
                </a:gridCol>
              </a:tblGrid>
              <a:tr h="3727926">
                <a:tc>
                  <a:txBody>
                    <a:bodyPr/>
                    <a:lstStyle/>
                    <a:p>
                      <a:br>
                        <a:rPr lang="ru-RU" dirty="0">
                          <a:effectLst/>
                        </a:rPr>
                      </a:br>
                      <a:r>
                        <a:rPr lang="ru-RU" sz="2400" b="1" dirty="0">
                          <a:solidFill>
                            <a:schemeClr val="tx1"/>
                          </a:solidFill>
                          <a:effectLst/>
                        </a:rPr>
                        <a:t>5.1.Пішохідний</a:t>
                      </a:r>
                      <a:br>
                        <a:rPr lang="ru-RU" sz="2400" b="1" dirty="0">
                          <a:solidFill>
                            <a:schemeClr val="tx1"/>
                          </a:solidFill>
                          <a:effectLst/>
                        </a:rPr>
                      </a:br>
                      <a:r>
                        <a:rPr lang="ru-RU" sz="2400" b="1" dirty="0">
                          <a:solidFill>
                            <a:schemeClr val="tx1"/>
                          </a:solidFill>
                          <a:effectLst/>
                        </a:rPr>
                        <a:t>5.2. </a:t>
                      </a:r>
                      <a:r>
                        <a:rPr lang="ru-RU" sz="2400" b="1" dirty="0" err="1">
                          <a:solidFill>
                            <a:schemeClr val="tx1"/>
                          </a:solidFill>
                          <a:effectLst/>
                        </a:rPr>
                        <a:t>Авіаційний</a:t>
                      </a:r>
                      <a:br>
                        <a:rPr lang="ru-RU" sz="2400" b="1" dirty="0">
                          <a:solidFill>
                            <a:schemeClr val="tx1"/>
                          </a:solidFill>
                          <a:effectLst/>
                        </a:rPr>
                      </a:br>
                      <a:r>
                        <a:rPr lang="ru-RU" sz="2400" b="1" dirty="0">
                          <a:solidFill>
                            <a:schemeClr val="tx1"/>
                          </a:solidFill>
                          <a:effectLst/>
                        </a:rPr>
                        <a:t>5.3. </a:t>
                      </a:r>
                      <a:r>
                        <a:rPr lang="ru-RU" sz="2400" b="1" dirty="0" err="1">
                          <a:solidFill>
                            <a:schemeClr val="tx1"/>
                          </a:solidFill>
                          <a:effectLst/>
                        </a:rPr>
                        <a:t>Морський</a:t>
                      </a:r>
                      <a:br>
                        <a:rPr lang="ru-RU" sz="2400" b="1" dirty="0">
                          <a:solidFill>
                            <a:schemeClr val="tx1"/>
                          </a:solidFill>
                          <a:effectLst/>
                        </a:rPr>
                      </a:br>
                      <a:r>
                        <a:rPr lang="ru-RU" sz="2400" b="1" dirty="0">
                          <a:solidFill>
                            <a:schemeClr val="tx1"/>
                          </a:solidFill>
                          <a:effectLst/>
                        </a:rPr>
                        <a:t>5.4. </a:t>
                      </a:r>
                      <a:r>
                        <a:rPr lang="ru-RU" sz="2400" b="1" dirty="0" err="1">
                          <a:solidFill>
                            <a:schemeClr val="tx1"/>
                          </a:solidFill>
                          <a:effectLst/>
                        </a:rPr>
                        <a:t>Річковий</a:t>
                      </a:r>
                      <a:br>
                        <a:rPr lang="ru-RU" sz="2400" b="1" dirty="0">
                          <a:solidFill>
                            <a:schemeClr val="tx1"/>
                          </a:solidFill>
                          <a:effectLst/>
                        </a:rPr>
                      </a:br>
                      <a:r>
                        <a:rPr lang="ru-RU" sz="2400" b="1" dirty="0">
                          <a:solidFill>
                            <a:schemeClr val="tx1"/>
                          </a:solidFill>
                          <a:effectLst/>
                        </a:rPr>
                        <a:t>5.5. </a:t>
                      </a:r>
                      <a:r>
                        <a:rPr lang="ru-RU" sz="2400" b="1" u="none" strike="noStrike" dirty="0">
                          <a:solidFill>
                            <a:schemeClr val="tx1"/>
                          </a:solidFill>
                          <a:effectLst/>
                          <a:hlinkClick r:id="rId3" tooltip="Автотуризм">
                            <a:extLst>
                              <a:ext uri="{A12FA001-AC4F-418D-AE19-62706E023703}">
                                <ahyp:hlinkClr xmlns:ahyp="http://schemas.microsoft.com/office/drawing/2018/hyperlinkcolor" val="tx"/>
                              </a:ext>
                            </a:extLst>
                          </a:hlinkClick>
                        </a:rPr>
                        <a:t>Автотуризм</a:t>
                      </a:r>
                      <a:br>
                        <a:rPr lang="ru-RU" sz="2400" b="1" dirty="0">
                          <a:solidFill>
                            <a:schemeClr val="tx1"/>
                          </a:solidFill>
                          <a:effectLst/>
                        </a:rPr>
                      </a:br>
                      <a:r>
                        <a:rPr lang="ru-RU" sz="2400" b="1" dirty="0">
                          <a:solidFill>
                            <a:schemeClr val="tx1"/>
                          </a:solidFill>
                          <a:effectLst/>
                        </a:rPr>
                        <a:t>5.6. </a:t>
                      </a:r>
                      <a:r>
                        <a:rPr lang="ru-RU" sz="2400" b="1" u="none" strike="noStrike" dirty="0" err="1">
                          <a:solidFill>
                            <a:schemeClr val="tx1"/>
                          </a:solidFill>
                          <a:effectLst/>
                          <a:hlinkClick r:id="rId4" tooltip="Залізничний туризм">
                            <a:extLst>
                              <a:ext uri="{A12FA001-AC4F-418D-AE19-62706E023703}">
                                <ahyp:hlinkClr xmlns:ahyp="http://schemas.microsoft.com/office/drawing/2018/hyperlinkcolor" val="tx"/>
                              </a:ext>
                            </a:extLst>
                          </a:hlinkClick>
                        </a:rPr>
                        <a:t>Залізничний</a:t>
                      </a:r>
                      <a:br>
                        <a:rPr lang="ru-RU" sz="2400" b="1" dirty="0">
                          <a:solidFill>
                            <a:schemeClr val="tx1"/>
                          </a:solidFill>
                          <a:effectLst/>
                        </a:rPr>
                      </a:br>
                      <a:r>
                        <a:rPr lang="ru-RU" sz="2400" b="1" dirty="0">
                          <a:solidFill>
                            <a:schemeClr val="tx1"/>
                          </a:solidFill>
                          <a:effectLst/>
                        </a:rPr>
                        <a:t>5.7. </a:t>
                      </a:r>
                      <a:r>
                        <a:rPr lang="ru-RU" sz="2400" b="1" u="none" strike="noStrike" dirty="0" err="1">
                          <a:solidFill>
                            <a:schemeClr val="tx1"/>
                          </a:solidFill>
                          <a:effectLst/>
                          <a:hlinkClick r:id="rId5" tooltip="Велосипедний туризм">
                            <a:extLst>
                              <a:ext uri="{A12FA001-AC4F-418D-AE19-62706E023703}">
                                <ahyp:hlinkClr xmlns:ahyp="http://schemas.microsoft.com/office/drawing/2018/hyperlinkcolor" val="tx"/>
                              </a:ext>
                            </a:extLst>
                          </a:hlinkClick>
                        </a:rPr>
                        <a:t>Велосипедний</a:t>
                      </a:r>
                      <a:br>
                        <a:rPr lang="ru-RU" sz="2400" b="1" dirty="0">
                          <a:solidFill>
                            <a:schemeClr val="tx1"/>
                          </a:solidFill>
                          <a:effectLst/>
                        </a:rPr>
                      </a:br>
                      <a:r>
                        <a:rPr lang="ru-RU" sz="2400" b="1" dirty="0">
                          <a:solidFill>
                            <a:schemeClr val="tx1"/>
                          </a:solidFill>
                          <a:effectLst/>
                        </a:rPr>
                        <a:t>5.8. </a:t>
                      </a:r>
                      <a:r>
                        <a:rPr lang="ru-RU" sz="2400" b="1" dirty="0" err="1">
                          <a:solidFill>
                            <a:schemeClr val="tx1"/>
                          </a:solidFill>
                          <a:effectLst/>
                        </a:rPr>
                        <a:t>Лижний</a:t>
                      </a:r>
                      <a:endParaRPr lang="ru-RU" sz="2400" b="1" dirty="0">
                        <a:solidFill>
                          <a:schemeClr val="tx1"/>
                        </a:solidFill>
                        <a:effectLst/>
                      </a:endParaRPr>
                    </a:p>
                    <a:p>
                      <a:r>
                        <a:rPr lang="ru-RU" sz="2400" b="1" dirty="0">
                          <a:solidFill>
                            <a:schemeClr val="tx1"/>
                          </a:solidFill>
                          <a:effectLst/>
                        </a:rPr>
                        <a:t>5.9 </a:t>
                      </a:r>
                      <a:r>
                        <a:rPr lang="ru-RU" sz="2400" b="1" dirty="0" err="1">
                          <a:solidFill>
                            <a:schemeClr val="tx1"/>
                          </a:solidFill>
                          <a:effectLst/>
                        </a:rPr>
                        <a:t>Гужовий</a:t>
                      </a:r>
                      <a:r>
                        <a:rPr lang="ru-RU" sz="2400" b="1" dirty="0">
                          <a:solidFill>
                            <a:schemeClr val="tx1"/>
                          </a:solidFill>
                          <a:effectLst/>
                        </a:rPr>
                        <a:t> (</a:t>
                      </a:r>
                      <a:r>
                        <a:rPr lang="ru-RU" sz="2400" b="1" dirty="0" err="1">
                          <a:solidFill>
                            <a:schemeClr val="tx1"/>
                          </a:solidFill>
                          <a:effectLst/>
                        </a:rPr>
                        <a:t>кінний</a:t>
                      </a:r>
                      <a:r>
                        <a:rPr lang="ru-RU" sz="2400" b="1" dirty="0">
                          <a:solidFill>
                            <a:schemeClr val="tx1"/>
                          </a:solidFill>
                          <a:effectLst/>
                        </a:rPr>
                        <a:t>)</a:t>
                      </a:r>
                    </a:p>
                    <a:p>
                      <a:r>
                        <a:rPr lang="ru-RU" sz="2400" b="1" dirty="0">
                          <a:solidFill>
                            <a:schemeClr val="tx1"/>
                          </a:solidFill>
                          <a:effectLst/>
                        </a:rPr>
                        <a:t>5.10 </a:t>
                      </a:r>
                      <a:r>
                        <a:rPr lang="ru-RU" sz="2400" b="1" dirty="0" err="1">
                          <a:solidFill>
                            <a:schemeClr val="tx1"/>
                          </a:solidFill>
                          <a:effectLst/>
                        </a:rPr>
                        <a:t>Змішаний</a:t>
                      </a:r>
                      <a:endParaRPr lang="ru-RU" sz="2400" b="1" dirty="0">
                        <a:solidFill>
                          <a:schemeClr val="tx1"/>
                        </a:solidFill>
                        <a:effectLst/>
                      </a:endParaRPr>
                    </a:p>
                  </a:txBody>
                  <a:tcPr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blipFill>
                      <a:blip r:embed="rId6"/>
                      <a:tile tx="0" ty="0" sx="100000" sy="100000" flip="none" algn="tl"/>
                    </a:blipFill>
                  </a:tcPr>
                </a:tc>
                <a:extLst>
                  <a:ext uri="{0D108BD9-81ED-4DB2-BD59-A6C34878D82A}">
                    <a16:rowId xmlns:a16="http://schemas.microsoft.com/office/drawing/2014/main" val="3672451895"/>
                  </a:ext>
                </a:extLst>
              </a:tr>
            </a:tbl>
          </a:graphicData>
        </a:graphic>
      </p:graphicFrame>
    </p:spTree>
    <p:extLst>
      <p:ext uri="{BB962C8B-B14F-4D97-AF65-F5344CB8AC3E}">
        <p14:creationId xmlns:p14="http://schemas.microsoft.com/office/powerpoint/2010/main" val="247749323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430</TotalTime>
  <Words>3263</Words>
  <Application>Microsoft Office PowerPoint</Application>
  <PresentationFormat>Широкоэкранный</PresentationFormat>
  <Paragraphs>178</Paragraphs>
  <Slides>40</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40</vt:i4>
      </vt:variant>
    </vt:vector>
  </HeadingPairs>
  <TitlesOfParts>
    <vt:vector size="49" baseType="lpstr">
      <vt:lpstr>arial</vt:lpstr>
      <vt:lpstr>arial</vt:lpstr>
      <vt:lpstr>Arial Black</vt:lpstr>
      <vt:lpstr>Calibri</vt:lpstr>
      <vt:lpstr>Calibri Light</vt:lpstr>
      <vt:lpstr>Georgia</vt:lpstr>
      <vt:lpstr>Linux Libertine</vt:lpstr>
      <vt:lpstr>Yanone Kaffeesatz</vt:lpstr>
      <vt:lpstr>Тема Office</vt:lpstr>
      <vt:lpstr>Лекція 3</vt:lpstr>
      <vt:lpstr>ПЛАН</vt:lpstr>
      <vt:lpstr>Закон УКРАЇНИ «ПРО ТУРИЗМ»</vt:lpstr>
      <vt:lpstr>Що зміниться: </vt:lpstr>
      <vt:lpstr>Згідно зі ст. 4 Закону України «Про туризм», залежно від категорій осіб, які здійснюють туристичні подорожі (поїздки, відвідування), їхніх цілей, об'єктів, що використовуються або відвідуються, чи інших ознак, існують такі види туризму:</vt:lpstr>
      <vt:lpstr>Класифікація видів туризму </vt:lpstr>
      <vt:lpstr>3 Мета поїздки</vt:lpstr>
      <vt:lpstr>4. Джерело фінансування</vt:lpstr>
      <vt:lpstr>5. Спосіб пересування</vt:lpstr>
      <vt:lpstr>6. Засоби розміщення</vt:lpstr>
      <vt:lpstr>7. Кількість учасників</vt:lpstr>
      <vt:lpstr>8. Тривалість перебування</vt:lpstr>
      <vt:lpstr>9. Розташування туристського місця</vt:lpstr>
      <vt:lpstr>       10.Організаційна форма</vt:lpstr>
      <vt:lpstr>Основні тенденції розвитку креативного потенціала туризму</vt:lpstr>
      <vt:lpstr>Подальший розвиток видів туризму пов'язаний:</vt:lpstr>
      <vt:lpstr>До популярних православних центрів належать:</vt:lpstr>
      <vt:lpstr>Для католиків і протестантів найбільшими сакральними реліквіями є:</vt:lpstr>
      <vt:lpstr>Відомі центри релігійного туризму та паломництва: </vt:lpstr>
      <vt:lpstr>Найпопулярнішою святинею світового рівня для християн-паломників є</vt:lpstr>
      <vt:lpstr>Найбільш екстремальні види туризму (види екстремального туризму, повітряний, наземний, водний, екзотичний туризм) </vt:lpstr>
      <vt:lpstr>Екзотичний туризм (нетрадиційний туризм)</vt:lpstr>
      <vt:lpstr>Острівний туризм </vt:lpstr>
      <vt:lpstr>Відзначимо, що в інтелектуальній (філософській) літературі</vt:lpstr>
      <vt:lpstr>Престижність відпочинку і, навіть, життя на острові зберіглася і в ХХІ столітті</vt:lpstr>
      <vt:lpstr>Островом є ділянка суші, яка оточена з усіх боків водою</vt:lpstr>
      <vt:lpstr>НЕВЕЛИКІ ПОПУЛЯРНІ ОСТРОВИ</vt:lpstr>
      <vt:lpstr>Своєрідність острівної соціальності</vt:lpstr>
      <vt:lpstr>Великобританія до початку ХХ століття була імперією, що охоплювала чверть території земної кулі</vt:lpstr>
      <vt:lpstr>Австралія як острівний континент</vt:lpstr>
      <vt:lpstr>По-друге, для «острівного формату» функціонування країни</vt:lpstr>
      <vt:lpstr>Тривала історична ізоляція і віддаленість від інших континентів</vt:lpstr>
      <vt:lpstr>По-третє, острівне буття виступає природною перешкодою для напливу міграційних потоків в його природно-соціальний простір.</vt:lpstr>
      <vt:lpstr>Презентация PowerPoint</vt:lpstr>
      <vt:lpstr>По-четверте, острівна форма надає більше можливостей для безпечного функціонування суспільства</vt:lpstr>
      <vt:lpstr>Острови використовувалися і як місця заслання злочинців</vt:lpstr>
      <vt:lpstr>Славиться нетрадиційним стилем функціонування і норвезька в'язниця на острові Бастой</vt:lpstr>
      <vt:lpstr>По-п'яте, для островів характерна автономія ходу соціального розвитку</vt:lpstr>
      <vt:lpstr>На острові Нова Гвінея</vt:lpstr>
      <vt:lpstr>На багатьох віддалених островах зберігаються</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3</dc:title>
  <dc:creator>User</dc:creator>
  <cp:lastModifiedBy>User</cp:lastModifiedBy>
  <cp:revision>24</cp:revision>
  <dcterms:created xsi:type="dcterms:W3CDTF">2021-10-26T21:58:17Z</dcterms:created>
  <dcterms:modified xsi:type="dcterms:W3CDTF">2021-10-27T12:26:52Z</dcterms:modified>
</cp:coreProperties>
</file>