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1"/>
  </p:notesMasterIdLst>
  <p:sldIdLst>
    <p:sldId id="256" r:id="rId2"/>
    <p:sldId id="257" r:id="rId3"/>
    <p:sldId id="258" r:id="rId4"/>
    <p:sldId id="283" r:id="rId5"/>
    <p:sldId id="286" r:id="rId6"/>
    <p:sldId id="259" r:id="rId7"/>
    <p:sldId id="260" r:id="rId8"/>
    <p:sldId id="287" r:id="rId9"/>
    <p:sldId id="261" r:id="rId10"/>
    <p:sldId id="288" r:id="rId11"/>
    <p:sldId id="262" r:id="rId12"/>
    <p:sldId id="263" r:id="rId13"/>
    <p:sldId id="264" r:id="rId14"/>
    <p:sldId id="289" r:id="rId15"/>
    <p:sldId id="265" r:id="rId16"/>
    <p:sldId id="266" r:id="rId17"/>
    <p:sldId id="291" r:id="rId18"/>
    <p:sldId id="292" r:id="rId19"/>
    <p:sldId id="267" r:id="rId20"/>
    <p:sldId id="268" r:id="rId21"/>
    <p:sldId id="269" r:id="rId22"/>
    <p:sldId id="270" r:id="rId23"/>
    <p:sldId id="290" r:id="rId24"/>
    <p:sldId id="271" r:id="rId25"/>
    <p:sldId id="272" r:id="rId26"/>
    <p:sldId id="293" r:id="rId27"/>
    <p:sldId id="273" r:id="rId28"/>
    <p:sldId id="274" r:id="rId29"/>
    <p:sldId id="275" r:id="rId30"/>
    <p:sldId id="276" r:id="rId31"/>
    <p:sldId id="277" r:id="rId32"/>
    <p:sldId id="278" r:id="rId33"/>
    <p:sldId id="279" r:id="rId34"/>
    <p:sldId id="284" r:id="rId35"/>
    <p:sldId id="280" r:id="rId36"/>
    <p:sldId id="281" r:id="rId37"/>
    <p:sldId id="282" r:id="rId38"/>
    <p:sldId id="285" r:id="rId39"/>
    <p:sldId id="294" r:id="rId40"/>
  </p:sldIdLst>
  <p:sldSz cx="9144000" cy="5143500" type="screen16x9"/>
  <p:notesSz cx="6858000" cy="9144000"/>
  <p:embeddedFontLst>
    <p:embeddedFont>
      <p:font typeface="Roboto"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81644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06d781a5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06d781a5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72078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6WPKqRmFcU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44250" y="557550"/>
            <a:ext cx="8213700" cy="2993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dirty="0" smtClean="0"/>
              <a:t>Стратег</a:t>
            </a:r>
            <a:r>
              <a:rPr lang="uk-UA" dirty="0" err="1" smtClean="0"/>
              <a:t>ічний</a:t>
            </a:r>
            <a:r>
              <a:rPr lang="uk-UA" dirty="0" smtClean="0"/>
              <a:t> менеджмент</a:t>
            </a:r>
            <a:endParaRPr dirty="0"/>
          </a:p>
        </p:txBody>
      </p:sp>
      <p:sp>
        <p:nvSpPr>
          <p:cNvPr id="68" name="Google Shape;68;p13"/>
          <p:cNvSpPr txBox="1">
            <a:spLocks noGrp="1"/>
          </p:cNvSpPr>
          <p:nvPr>
            <p:ph type="subTitle" idx="1"/>
          </p:nvPr>
        </p:nvSpPr>
        <p:spPr>
          <a:xfrm>
            <a:off x="808600" y="4243764"/>
            <a:ext cx="48705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Полусмяк Юлія Ігорівна</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5" name="Рисунок 4"/>
          <p:cNvPicPr/>
          <p:nvPr/>
        </p:nvPicPr>
        <p:blipFill rotWithShape="1">
          <a:blip r:embed="rId2"/>
          <a:srcRect l="23207" t="12100" r="22575" b="16370"/>
          <a:stretch/>
        </p:blipFill>
        <p:spPr bwMode="auto">
          <a:xfrm>
            <a:off x="1534509" y="620110"/>
            <a:ext cx="5749159" cy="424618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79" y="948932"/>
            <a:ext cx="8222100" cy="767700"/>
          </a:xfrm>
        </p:spPr>
        <p:txBody>
          <a:bodyPr/>
          <a:lstStyle/>
          <a:p>
            <a:pPr algn="just"/>
            <a:r>
              <a:rPr lang="uk-UA" sz="2000" b="1" dirty="0" smtClean="0">
                <a:solidFill>
                  <a:schemeClr val="bg2"/>
                </a:solidFill>
              </a:rPr>
              <a:t>Добре сформульована місія прояснює те, чим є організація і який вона прагне бути, а також показує відмінність організації від інших, їй подібних. Для цього в супроводжуючій місію її розшифровці повинні бути відображені:</a:t>
            </a:r>
            <a:r>
              <a:rPr lang="ru-RU" sz="2000" b="1" dirty="0" smtClean="0">
                <a:solidFill>
                  <a:schemeClr val="bg2"/>
                </a:solidFill>
              </a:rPr>
              <a:t/>
            </a:r>
            <a:br>
              <a:rPr lang="ru-RU" sz="2000" b="1" dirty="0" smtClean="0">
                <a:solidFill>
                  <a:schemeClr val="bg2"/>
                </a:solidFill>
              </a:rPr>
            </a:br>
            <a:endParaRPr lang="ru-RU" sz="2000" b="1" dirty="0"/>
          </a:p>
        </p:txBody>
      </p:sp>
      <p:sp>
        <p:nvSpPr>
          <p:cNvPr id="3" name="Текст 2"/>
          <p:cNvSpPr>
            <a:spLocks noGrp="1"/>
          </p:cNvSpPr>
          <p:nvPr>
            <p:ph type="body" idx="1"/>
          </p:nvPr>
        </p:nvSpPr>
        <p:spPr>
          <a:xfrm>
            <a:off x="0" y="1341007"/>
            <a:ext cx="9017876" cy="2710200"/>
          </a:xfrm>
        </p:spPr>
        <p:txBody>
          <a:bodyPr/>
          <a:lstStyle/>
          <a:p>
            <a:pPr algn="just">
              <a:buNone/>
            </a:pPr>
            <a:r>
              <a:rPr lang="uk-UA" b="1" dirty="0" smtClean="0"/>
              <a:t>• цільові орієнтири</a:t>
            </a:r>
            <a:r>
              <a:rPr lang="uk-UA" dirty="0" smtClean="0"/>
              <a:t> організації, відображає те, на рішення яких задач націлена діяльність організації, і те, до чого прагне організація в своїй діяльності в довгостроковій перспективі;</a:t>
            </a:r>
            <a:endParaRPr lang="ru-RU" dirty="0" smtClean="0"/>
          </a:p>
          <a:p>
            <a:pPr algn="just">
              <a:buNone/>
            </a:pPr>
            <a:r>
              <a:rPr lang="uk-UA" b="1" dirty="0" smtClean="0"/>
              <a:t>• сфера діяльності</a:t>
            </a:r>
            <a:r>
              <a:rPr lang="uk-UA" dirty="0" smtClean="0"/>
              <a:t> організації, відображає те, який продукт організація пропонує покупцям, і те, на якому ринку організація здійснює реалізацію свого продукту;</a:t>
            </a:r>
            <a:endParaRPr lang="ru-RU" dirty="0" smtClean="0"/>
          </a:p>
          <a:p>
            <a:pPr algn="just">
              <a:buNone/>
            </a:pPr>
            <a:r>
              <a:rPr lang="uk-UA" b="1" dirty="0" smtClean="0"/>
              <a:t>• філософія організації</a:t>
            </a:r>
            <a:r>
              <a:rPr lang="uk-UA" dirty="0" smtClean="0"/>
              <a:t>, знаходить вияв в тих цінностях і віруваннях, які прийняті в організації;</a:t>
            </a:r>
            <a:endParaRPr lang="ru-RU" dirty="0" smtClean="0"/>
          </a:p>
          <a:p>
            <a:pPr algn="just">
              <a:buNone/>
            </a:pPr>
            <a:r>
              <a:rPr lang="uk-UA" b="1" dirty="0" smtClean="0"/>
              <a:t>• можливості і способи</a:t>
            </a:r>
            <a:r>
              <a:rPr lang="uk-UA" dirty="0" smtClean="0"/>
              <a:t> здійснення діяльності організації, відображає те, в чому сила організації, в чому її можливості для виживання в довгостроковій перспективі, яким способом і за допомогою якої технології організація виконує свою роботу, які для цього є ноу-хау і передова техніка.</a:t>
            </a:r>
            <a:endParaRPr lang="ru-RU" dirty="0" smtClean="0"/>
          </a:p>
          <a:p>
            <a:pPr algn="just"/>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147144"/>
            <a:ext cx="9144000" cy="2968641"/>
          </a:xfrm>
        </p:spPr>
        <p:txBody>
          <a:bodyPr/>
          <a:lstStyle/>
          <a:p>
            <a:pPr algn="just"/>
            <a:r>
              <a:rPr lang="uk-UA" sz="1600" b="1" i="1" dirty="0" smtClean="0"/>
              <a:t>По-перше, </a:t>
            </a:r>
            <a:r>
              <a:rPr lang="uk-UA" sz="1600" dirty="0" smtClean="0"/>
              <a:t>місія дає суб'єктам зовнішнього середовища загальне уявлення про те, що з себе представляє організація, до чого вона прагне, які засоби готова використовувати в своїй діяльності, яка її філософія і т.п. Крім того, вона сприяє формуванню або закріпленню певного іміджу організації в представленні суб'єктів зовнішнього середовища.</a:t>
            </a:r>
            <a:endParaRPr lang="ru-RU" sz="1600" dirty="0" smtClean="0"/>
          </a:p>
          <a:p>
            <a:pPr algn="just"/>
            <a:r>
              <a:rPr lang="uk-UA" sz="1600" b="1" i="1" dirty="0" smtClean="0"/>
              <a:t>По-друге, </a:t>
            </a:r>
            <a:r>
              <a:rPr lang="uk-UA" sz="1600" dirty="0" smtClean="0"/>
              <a:t>місія сприяє єднанню усередині організації і створенню корпоративного духу. Це виявляється в наступному:</a:t>
            </a:r>
            <a:endParaRPr lang="ru-RU" sz="1600" dirty="0" smtClean="0"/>
          </a:p>
          <a:p>
            <a:pPr algn="just"/>
            <a:r>
              <a:rPr lang="uk-UA" sz="1600" dirty="0" smtClean="0"/>
              <a:t>• місія робить ясною для співробітників загальну ціль і призначення організації. В результаті співробітники орієнтують свої дії в єдиному напрямі;</a:t>
            </a:r>
            <a:endParaRPr lang="ru-RU" sz="1600" dirty="0" smtClean="0"/>
          </a:p>
          <a:p>
            <a:pPr algn="just"/>
            <a:r>
              <a:rPr lang="uk-UA" sz="1600" dirty="0" smtClean="0"/>
              <a:t>• місія сприяє тому, що співробітники можуть легше ідентифікувати себе з організацією. Для тих же співробітників, які ідентифікують себе з організацією, місія виступає відправною крапкою в їх діяльності;</a:t>
            </a:r>
            <a:endParaRPr lang="ru-RU" sz="1600" dirty="0" smtClean="0"/>
          </a:p>
          <a:p>
            <a:pPr algn="just"/>
            <a:r>
              <a:rPr lang="uk-UA" sz="1600" dirty="0" smtClean="0"/>
              <a:t>• місія сприяє встановленню певного клімату в організації, оскільки, зокрема, через неї до людей доводяться філософія організації, цінності і принципи, які лежать в основі побудови і здійснення діяльності організації.</a:t>
            </a:r>
            <a:endParaRPr lang="ru-RU" sz="16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57655" y="1629102"/>
            <a:ext cx="8515324" cy="2674351"/>
          </a:xfrm>
        </p:spPr>
        <p:txBody>
          <a:bodyPr/>
          <a:lstStyle/>
          <a:p>
            <a:pPr algn="just"/>
            <a:r>
              <a:rPr lang="uk-UA" b="1" i="1" dirty="0" smtClean="0"/>
              <a:t>По-третє,</a:t>
            </a:r>
            <a:r>
              <a:rPr lang="uk-UA" dirty="0" smtClean="0"/>
              <a:t> місія створює можливість для більш дієвого управління організацією внаслідок того, що вона:</a:t>
            </a:r>
            <a:endParaRPr lang="ru-RU" dirty="0" smtClean="0"/>
          </a:p>
          <a:p>
            <a:pPr algn="just"/>
            <a:r>
              <a:rPr lang="uk-UA" dirty="0" smtClean="0"/>
              <a:t>• є базою для встановлення цілей організації, забезпечує несуперечність набору цілей, а також допомагає виробленню стратегії організації, встановлюючи спрямованість і допустимі межі функціонування організації;</a:t>
            </a:r>
            <a:endParaRPr lang="ru-RU" dirty="0" smtClean="0"/>
          </a:p>
          <a:p>
            <a:pPr algn="just"/>
            <a:r>
              <a:rPr lang="uk-UA" dirty="0" smtClean="0"/>
              <a:t>• дає загальний підхід до розподілу ресурсів організації і створює базу для оцінки їх використовування;</a:t>
            </a:r>
            <a:endParaRPr lang="ru-RU" dirty="0" smtClean="0"/>
          </a:p>
          <a:p>
            <a:pPr algn="just"/>
            <a:r>
              <a:rPr lang="uk-UA" dirty="0" smtClean="0"/>
              <a:t>• розширює для працівника значення і зміст його діяльності і тим самим дозволяє застосовувати більш широкий набір прийомів мотивування.</a:t>
            </a:r>
            <a:endParaRPr lang="ru-RU" dirty="0" smtClean="0"/>
          </a:p>
          <a:p>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p:nvPr/>
        </p:nvPicPr>
        <p:blipFill rotWithShape="1">
          <a:blip r:embed="rId2"/>
          <a:srcRect l="23808" t="17793" r="23575" b="22421"/>
          <a:stretch/>
        </p:blipFill>
        <p:spPr bwMode="auto">
          <a:xfrm>
            <a:off x="1429407" y="882869"/>
            <a:ext cx="6547944" cy="407801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36634" y="1618593"/>
            <a:ext cx="9007366" cy="2716392"/>
          </a:xfrm>
        </p:spPr>
        <p:txBody>
          <a:bodyPr/>
          <a:lstStyle/>
          <a:p>
            <a:r>
              <a:rPr lang="uk-UA" dirty="0" smtClean="0">
                <a:solidFill>
                  <a:schemeClr val="bg2"/>
                </a:solidFill>
              </a:rPr>
              <a:t>Місія не повинна нести в собі конкретні вказівки щодо того, що, як і в які терміни слід робити організації. Вона задає основні напрями руху організації і відношення організації до процесів і явищ, що протікають всередині і зовні.</a:t>
            </a:r>
          </a:p>
          <a:p>
            <a:endParaRPr lang="ru-RU" dirty="0" smtClean="0">
              <a:solidFill>
                <a:schemeClr val="bg2"/>
              </a:solidFill>
            </a:endParaRPr>
          </a:p>
          <a:p>
            <a:r>
              <a:rPr lang="uk-UA" dirty="0" smtClean="0">
                <a:solidFill>
                  <a:schemeClr val="bg2"/>
                </a:solidFill>
              </a:rPr>
              <a:t>Дуже важливо, щоб місія була сформульована гранично ясно, щоб вона була зрозуміла всім суб'єктам, взаємодіючим з організацією, особливо всім членам організації. При цьому місія повинна бути сформульована так, щоб вона виключала можливість неоднозначного тлумачення, але в той же час залишала простір для творчого і гнучкого розвитку організації.</a:t>
            </a:r>
            <a:endParaRPr lang="ru-RU" dirty="0" smtClean="0">
              <a:solidFill>
                <a:schemeClr val="bg2"/>
              </a:solidFill>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1534886"/>
            <a:ext cx="9144000" cy="2931104"/>
          </a:xfrm>
        </p:spPr>
        <p:txBody>
          <a:bodyPr/>
          <a:lstStyle/>
          <a:p>
            <a:pPr algn="just">
              <a:buNone/>
            </a:pPr>
            <a:r>
              <a:rPr lang="uk-UA" dirty="0" smtClean="0">
                <a:solidFill>
                  <a:schemeClr val="bg2"/>
                </a:solidFill>
              </a:rPr>
              <a:t>Місія організації як сформульоване твердження звичайно виробляється її вищим керівництвом. Часто місія буває сформульована засновником організації. Проте далеко не завжди можна говорити про те, що в організації існує місія, навіть якщо вона і сформульована і записана у вигляді так званого положення про місію. Для того, щоб можна було реально вважати, що в організації існує місія, необхідно, щоб сформульовані в положенні про місію твердження розділялися якщо не всіма, то більшістю співробітників організації. Тому формування місії – це ні в якому разі не тільки вироблення положень місії, а доведення цих положень до співробітників і ухвалення цих положень останніми. Організація знаходить місію тоді, коли члени організації згодні з нею і слідують в своїй діяльності її положенням.</a:t>
            </a:r>
            <a:endParaRPr lang="ru-RU" dirty="0" smtClean="0">
              <a:solidFill>
                <a:schemeClr val="bg2"/>
              </a:solidFill>
            </a:endParaRPr>
          </a:p>
          <a:p>
            <a:pPr algn="just"/>
            <a:endParaRPr lang="ru-RU" dirty="0">
              <a:solidFill>
                <a:schemeClr val="bg2"/>
              </a:solidFill>
            </a:endParaRPr>
          </a:p>
        </p:txBody>
      </p:sp>
      <p:sp>
        <p:nvSpPr>
          <p:cNvPr id="2048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Місія організації як сформульоване твердження звичайно виробляється її вищим керівництвом. Часто місія буває сформульована засновником організації. Проте далеко не завжди можна говорити про те, що в організації існує місія, навіть якщо вона і сформульована і записана у вигляді так званого положення про місію. Для того, щоб можна було реально вважати, що в організації існує місія, необхідно, щоб сформульовані в положенні про місію твердження розділялися якщо не всіма, то більшістю співробітників організації. Тому формування місії – це ні в якому разі не тільки вироблення положень місії, а доведення цих положень до співробітників і ухвалення цих положень останніми. Організація знаходить місію тоді, коли члени організації згодні з нею і слідують в своїй діяльності її положенням.</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p:nvPr/>
        </p:nvPicPr>
        <p:blipFill rotWithShape="1">
          <a:blip r:embed="rId2"/>
          <a:srcRect l="22007" t="12811" r="24376" b="14590"/>
          <a:stretch/>
        </p:blipFill>
        <p:spPr bwMode="auto">
          <a:xfrm>
            <a:off x="2175642" y="830318"/>
            <a:ext cx="5139558" cy="373117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p:nvPr/>
        </p:nvPicPr>
        <p:blipFill rotWithShape="1">
          <a:blip r:embed="rId2"/>
          <a:srcRect l="22407" t="19573" r="24375" b="15658"/>
          <a:stretch/>
        </p:blipFill>
        <p:spPr bwMode="auto">
          <a:xfrm>
            <a:off x="746234" y="273270"/>
            <a:ext cx="7126013" cy="4424854"/>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uk-UA" dirty="0" smtClean="0"/>
          </a:p>
          <a:p>
            <a:endParaRPr lang="uk-UA" dirty="0" smtClean="0"/>
          </a:p>
          <a:p>
            <a:endParaRPr lang="uk-UA" dirty="0" smtClean="0"/>
          </a:p>
          <a:p>
            <a:r>
              <a:rPr lang="uk-UA" dirty="0" smtClean="0"/>
              <a:t>Якщо місія задає загальні орієнтири, напрями функціонування організації, виражає значення її існування, то конкретний кінцевий стан, до якого в кожний момент часу прагне організація, фіксується у вигляді її цілей. Інакше кажучи, </a:t>
            </a:r>
            <a:r>
              <a:rPr lang="uk-UA" b="1" dirty="0" smtClean="0"/>
              <a:t>цілі - це конкретний стан окремих характеристик організації, досягнення яких є для неї бажаним і на досягнення яких направлена її діяльність</a:t>
            </a:r>
            <a:r>
              <a:rPr lang="uk-UA" dirty="0" smtClean="0"/>
              <a:t>.</a:t>
            </a:r>
            <a:endParaRPr lang="ru-RU" dirty="0" smtClean="0"/>
          </a:p>
          <a:p>
            <a:endParaRPr lang="ru-RU" dirty="0"/>
          </a:p>
        </p:txBody>
      </p:sp>
      <p:pic>
        <p:nvPicPr>
          <p:cNvPr id="4" name="Рисунок 3"/>
          <p:cNvPicPr/>
          <p:nvPr/>
        </p:nvPicPr>
        <p:blipFill rotWithShape="1">
          <a:blip r:embed="rId2"/>
          <a:srcRect l="21407" t="18861" r="26376" b="23487"/>
          <a:stretch/>
        </p:blipFill>
        <p:spPr bwMode="auto">
          <a:xfrm>
            <a:off x="1035826" y="294290"/>
            <a:ext cx="6741829" cy="2701159"/>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algn="ctr"/>
            <a:r>
              <a:rPr lang="uk-UA" sz="2800" b="1" i="1" dirty="0" smtClean="0">
                <a:solidFill>
                  <a:schemeClr val="bg2"/>
                </a:solidFill>
              </a:rPr>
              <a:t>Тема 4. Місія та цілі організації</a:t>
            </a:r>
            <a:r>
              <a:rPr lang="ru-RU" sz="1800" dirty="0" smtClean="0"/>
              <a:t/>
            </a:r>
            <a:br>
              <a:rPr lang="ru-RU" sz="1800" dirty="0" smtClean="0"/>
            </a:br>
            <a:endParaRPr lang="ru-RU" sz="1800" dirty="0">
              <a:solidFill>
                <a:schemeClr val="bg2"/>
              </a:solidFill>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r>
              <a:rPr lang="uk-UA" dirty="0" smtClean="0"/>
              <a:t>2.1.1. Місія організації</a:t>
            </a:r>
            <a:endParaRPr lang="ru-RU" dirty="0" smtClean="0"/>
          </a:p>
          <a:p>
            <a:r>
              <a:rPr lang="uk-UA" dirty="0" smtClean="0"/>
              <a:t>2.1.2 Фактори вироблення</a:t>
            </a:r>
            <a:r>
              <a:rPr lang="uk-UA" b="1" dirty="0" smtClean="0"/>
              <a:t> </a:t>
            </a:r>
            <a:r>
              <a:rPr lang="uk-UA" dirty="0" smtClean="0"/>
              <a:t>місії.</a:t>
            </a:r>
            <a:endParaRPr lang="ru-RU" dirty="0" smtClean="0"/>
          </a:p>
          <a:p>
            <a:r>
              <a:rPr lang="uk-UA" dirty="0" smtClean="0"/>
              <a:t>2.1.3. Цілі формулювання місії.</a:t>
            </a:r>
            <a:endParaRPr lang="ru-RU" dirty="0" smtClean="0"/>
          </a:p>
          <a:p>
            <a:r>
              <a:rPr lang="uk-UA" dirty="0" smtClean="0"/>
              <a:t>2.1.4. Поняття і види цілей. </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10207" y="1671145"/>
            <a:ext cx="8483793" cy="2958130"/>
          </a:xfrm>
        </p:spPr>
        <p:txBody>
          <a:bodyPr/>
          <a:lstStyle/>
          <a:p>
            <a:pPr algn="just"/>
            <a:r>
              <a:rPr lang="uk-UA" b="1" i="1" u="sng" dirty="0" smtClean="0">
                <a:solidFill>
                  <a:schemeClr val="bg2"/>
                </a:solidFill>
              </a:rPr>
              <a:t>Залежно від періоду часу, вимагається для їх досягнення, цілі діляться на </a:t>
            </a:r>
            <a:r>
              <a:rPr lang="uk-UA" dirty="0" smtClean="0">
                <a:solidFill>
                  <a:schemeClr val="bg2"/>
                </a:solidFill>
              </a:rPr>
              <a:t>довгострокові і короткострокові. У принципі в основі розділення цілей на ці два типи лежить часовий період, пов'язаний з тривалістю виробничого циклу. Цілі, досягнення яких передбачається до кінця виробничого циклу, - довгострокові. Звідси витікає, що в різних галузях повинні бути різні тимчасові проміжки для досягнення довгострокових цілей. Проте на практиці звичайно короткостроковими вважаються цілі, які досягаються протягом одного-двох років, і, відповідно, довгостроковими - цілі, досягається через три - п'ять років.</a:t>
            </a:r>
            <a:endParaRPr lang="ru-RU" dirty="0" smtClean="0">
              <a:solidFill>
                <a:schemeClr val="bg2"/>
              </a:solidFill>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algn="just"/>
            <a:r>
              <a:rPr lang="uk-UA" dirty="0" smtClean="0"/>
              <a:t>Розділення цілей на довгострокові і короткострокові має принципове значення, оскільки ці цілі істотно розрізняються за змістом. Для короткострокових цілей характерна набагато більша, ніж для довгострокових, конкретизація і деталізація (хто, що і коли повинен виконувати). Іноді, якщо виникає необхідність, між довгостроковими і короткостроковими цілями встановлюються ще і проміжні цілі, які називаються середньостроковими.</a:t>
            </a:r>
            <a:endParaRPr lang="ru-RU" dirty="0" smtClean="0"/>
          </a:p>
          <a:p>
            <a:pPr algn="just"/>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513" y="1211691"/>
            <a:ext cx="8222100" cy="767700"/>
          </a:xfrm>
        </p:spPr>
        <p:txBody>
          <a:bodyPr/>
          <a:lstStyle/>
          <a:p>
            <a:pPr algn="just"/>
            <a:r>
              <a:rPr lang="uk-UA" sz="1600" b="1" dirty="0" smtClean="0">
                <a:solidFill>
                  <a:schemeClr val="bg2"/>
                </a:solidFill>
              </a:rPr>
              <a:t>Залежно від специфіки галузі, особливостей стану середовища, характеру і вмісту місії в кожній організації встановлюються свої власні цілі, особливі як по набору параметрів організації, бажаний стан яких виступає у вигляді цілей організації, так і за кількісною оцінкою цих параметрів. Проте, не дивлячись на </a:t>
            </a:r>
            <a:r>
              <a:rPr lang="uk-UA" sz="1600" b="1" dirty="0" err="1" smtClean="0">
                <a:solidFill>
                  <a:schemeClr val="bg2"/>
                </a:solidFill>
              </a:rPr>
              <a:t>ситуационность</a:t>
            </a:r>
            <a:r>
              <a:rPr lang="uk-UA" sz="1600" b="1" dirty="0" smtClean="0">
                <a:solidFill>
                  <a:schemeClr val="bg2"/>
                </a:solidFill>
              </a:rPr>
              <a:t> у фіксації набору цілей, існують чотири сфери, в яких організації встановлюють свої цілі:</a:t>
            </a:r>
            <a:r>
              <a:rPr lang="ru-RU" sz="1600" b="1" dirty="0" smtClean="0">
                <a:solidFill>
                  <a:schemeClr val="bg2"/>
                </a:solidFill>
              </a:rPr>
              <a:t/>
            </a:r>
            <a:br>
              <a:rPr lang="ru-RU" sz="1600" b="1" dirty="0" smtClean="0">
                <a:solidFill>
                  <a:schemeClr val="bg2"/>
                </a:solidFill>
              </a:rPr>
            </a:br>
            <a:endParaRPr lang="ru-RU" sz="1600" b="1" dirty="0">
              <a:solidFill>
                <a:schemeClr val="bg2"/>
              </a:solidFill>
            </a:endParaRPr>
          </a:p>
        </p:txBody>
      </p:sp>
      <p:sp>
        <p:nvSpPr>
          <p:cNvPr id="3" name="Текст 2"/>
          <p:cNvSpPr>
            <a:spLocks noGrp="1"/>
          </p:cNvSpPr>
          <p:nvPr>
            <p:ph type="body" idx="1"/>
          </p:nvPr>
        </p:nvSpPr>
        <p:spPr>
          <a:xfrm>
            <a:off x="168166" y="2112580"/>
            <a:ext cx="8355724" cy="1664576"/>
          </a:xfrm>
        </p:spPr>
        <p:txBody>
          <a:bodyPr/>
          <a:lstStyle/>
          <a:p>
            <a:r>
              <a:rPr lang="uk-UA" dirty="0" smtClean="0"/>
              <a:t>1) доходи організації;</a:t>
            </a:r>
            <a:endParaRPr lang="ru-RU" dirty="0" smtClean="0"/>
          </a:p>
          <a:p>
            <a:r>
              <a:rPr lang="uk-UA" dirty="0" smtClean="0"/>
              <a:t>2) робота з клієнтами;</a:t>
            </a:r>
            <a:endParaRPr lang="ru-RU" dirty="0" smtClean="0"/>
          </a:p>
          <a:p>
            <a:r>
              <a:rPr lang="uk-UA" dirty="0" smtClean="0"/>
              <a:t>3) потреби і добробут співробітників;</a:t>
            </a:r>
            <a:endParaRPr lang="ru-RU" dirty="0" smtClean="0"/>
          </a:p>
          <a:p>
            <a:r>
              <a:rPr lang="uk-UA" dirty="0" smtClean="0"/>
              <a:t>4) соціальна відповідальність.</a:t>
            </a:r>
            <a:endParaRPr lang="ru-RU"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p:nvPr/>
        </p:nvPicPr>
        <p:blipFill rotWithShape="1">
          <a:blip r:embed="rId2"/>
          <a:srcRect l="24408" t="19928" r="25575" b="20996"/>
          <a:stretch/>
        </p:blipFill>
        <p:spPr bwMode="auto">
          <a:xfrm>
            <a:off x="1713187" y="241737"/>
            <a:ext cx="5255172" cy="4398098"/>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900" y="1169650"/>
            <a:ext cx="8222100" cy="767700"/>
          </a:xfrm>
        </p:spPr>
        <p:txBody>
          <a:bodyPr/>
          <a:lstStyle/>
          <a:p>
            <a:pPr algn="just"/>
            <a:r>
              <a:rPr lang="uk-UA" sz="2800" b="1" dirty="0" smtClean="0">
                <a:solidFill>
                  <a:schemeClr val="bg2"/>
                </a:solidFill>
              </a:rPr>
              <a:t>Найпоширенішими напрямами, по яких в ділових організаціях встановлюються цілі, є наступні.</a:t>
            </a:r>
            <a:r>
              <a:rPr lang="ru-RU" sz="2800" b="1" dirty="0" smtClean="0">
                <a:solidFill>
                  <a:schemeClr val="bg2"/>
                </a:solidFill>
              </a:rPr>
              <a:t/>
            </a:r>
            <a:br>
              <a:rPr lang="ru-RU" sz="2800" b="1" dirty="0" smtClean="0">
                <a:solidFill>
                  <a:schemeClr val="bg2"/>
                </a:solidFill>
              </a:rPr>
            </a:br>
            <a:endParaRPr lang="ru-RU" sz="2800" b="1" dirty="0">
              <a:solidFill>
                <a:schemeClr val="bg2"/>
              </a:solidFill>
            </a:endParaRPr>
          </a:p>
        </p:txBody>
      </p:sp>
      <p:sp>
        <p:nvSpPr>
          <p:cNvPr id="3" name="Текст 2"/>
          <p:cNvSpPr>
            <a:spLocks noGrp="1"/>
          </p:cNvSpPr>
          <p:nvPr>
            <p:ph type="body" idx="1"/>
          </p:nvPr>
        </p:nvSpPr>
        <p:spPr>
          <a:xfrm>
            <a:off x="0" y="1282261"/>
            <a:ext cx="9143999" cy="3342290"/>
          </a:xfrm>
        </p:spPr>
        <p:txBody>
          <a:bodyPr/>
          <a:lstStyle/>
          <a:p>
            <a:pPr algn="just"/>
            <a:r>
              <a:rPr lang="uk-UA" sz="1600" b="1" i="1" u="sng" dirty="0" smtClean="0">
                <a:solidFill>
                  <a:schemeClr val="bg2"/>
                </a:solidFill>
              </a:rPr>
              <a:t>1. У сфері доходів:</a:t>
            </a:r>
            <a:endParaRPr lang="ru-RU" sz="1600" b="1" i="1" u="sng" dirty="0" smtClean="0">
              <a:solidFill>
                <a:schemeClr val="bg2"/>
              </a:solidFill>
            </a:endParaRPr>
          </a:p>
          <a:p>
            <a:pPr algn="just">
              <a:buNone/>
            </a:pPr>
            <a:r>
              <a:rPr lang="uk-UA" sz="1600" dirty="0" smtClean="0">
                <a:solidFill>
                  <a:schemeClr val="bg2"/>
                </a:solidFill>
              </a:rPr>
              <a:t>• прибутковість, відбивана в показниках типу величини прибутку, рентабельності, доходу на акцію і т.п.;</a:t>
            </a:r>
            <a:endParaRPr lang="ru-RU" sz="1600" dirty="0" smtClean="0">
              <a:solidFill>
                <a:schemeClr val="bg2"/>
              </a:solidFill>
            </a:endParaRPr>
          </a:p>
          <a:p>
            <a:pPr algn="just">
              <a:buNone/>
            </a:pPr>
            <a:r>
              <a:rPr lang="uk-UA" sz="1600" dirty="0" smtClean="0">
                <a:solidFill>
                  <a:schemeClr val="bg2"/>
                </a:solidFill>
              </a:rPr>
              <a:t>• положення на ринку, описуване такими показниками, як частка ринку, об'їм продажів, частка ринку щодо конкурента, частка окремих продуктів в загальному об'ємі продажів і т.п.;</a:t>
            </a:r>
            <a:endParaRPr lang="ru-RU" sz="1600" dirty="0" smtClean="0">
              <a:solidFill>
                <a:schemeClr val="bg2"/>
              </a:solidFill>
            </a:endParaRPr>
          </a:p>
          <a:p>
            <a:pPr algn="just">
              <a:buNone/>
            </a:pPr>
            <a:r>
              <a:rPr lang="uk-UA" sz="1600" dirty="0" smtClean="0">
                <a:solidFill>
                  <a:schemeClr val="bg2"/>
                </a:solidFill>
              </a:rPr>
              <a:t>• продуктивність, виражається у витратах на одиницю продукції, матеріаломісткості, у віддачі з одиниці виробничих потужностей, об'ємі вироблюваної в одиницю часу продукції і т.п.;</a:t>
            </a:r>
            <a:endParaRPr lang="ru-RU" sz="1600" dirty="0" smtClean="0">
              <a:solidFill>
                <a:schemeClr val="bg2"/>
              </a:solidFill>
            </a:endParaRPr>
          </a:p>
          <a:p>
            <a:pPr algn="just">
              <a:buNone/>
            </a:pPr>
            <a:r>
              <a:rPr lang="uk-UA" sz="1600" dirty="0" smtClean="0">
                <a:solidFill>
                  <a:schemeClr val="bg2"/>
                </a:solidFill>
              </a:rPr>
              <a:t>• фінансові ресурси, описувані показниками, </a:t>
            </a:r>
            <a:r>
              <a:rPr lang="uk-UA" sz="1600" dirty="0" err="1" smtClean="0">
                <a:solidFill>
                  <a:schemeClr val="bg2"/>
                </a:solidFill>
              </a:rPr>
              <a:t>характеризуючими</a:t>
            </a:r>
            <a:r>
              <a:rPr lang="uk-UA" sz="1600" dirty="0" smtClean="0">
                <a:solidFill>
                  <a:schemeClr val="bg2"/>
                </a:solidFill>
              </a:rPr>
              <a:t> структуру капіталу, рух грошей в організації, величину оборотного капіталу і т.п.;</a:t>
            </a:r>
            <a:endParaRPr lang="ru-RU" sz="1600" dirty="0" smtClean="0">
              <a:solidFill>
                <a:schemeClr val="bg2"/>
              </a:solidFill>
            </a:endParaRPr>
          </a:p>
          <a:p>
            <a:pPr algn="just">
              <a:buNone/>
            </a:pPr>
            <a:r>
              <a:rPr lang="uk-UA" sz="1600" dirty="0" smtClean="0">
                <a:solidFill>
                  <a:schemeClr val="bg2"/>
                </a:solidFill>
              </a:rPr>
              <a:t>• потужності організації, виражається в цільових показниках, стосується розміру, кількості одиниць техніки і т.п.;</a:t>
            </a:r>
            <a:endParaRPr lang="ru-RU" sz="1600" dirty="0" smtClean="0">
              <a:solidFill>
                <a:schemeClr val="bg2"/>
              </a:solidFill>
            </a:endParaRPr>
          </a:p>
          <a:p>
            <a:pPr algn="just">
              <a:buNone/>
            </a:pP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26124" y="1597572"/>
            <a:ext cx="9017876" cy="3031703"/>
          </a:xfrm>
        </p:spPr>
        <p:txBody>
          <a:bodyPr/>
          <a:lstStyle/>
          <a:p>
            <a:pPr>
              <a:buNone/>
            </a:pPr>
            <a:r>
              <a:rPr lang="uk-UA" dirty="0" smtClean="0"/>
              <a:t>2. У сфері роботи з клієнтами:</a:t>
            </a:r>
            <a:endParaRPr lang="ru-RU" dirty="0" smtClean="0"/>
          </a:p>
          <a:p>
            <a:pPr>
              <a:buNone/>
            </a:pPr>
            <a:r>
              <a:rPr lang="uk-UA" dirty="0" smtClean="0"/>
              <a:t>• робота з покупцями, виражається в таких показниках, як швидкість обслуговування клієнтів, число скарг з боку покупців і т.п.</a:t>
            </a:r>
            <a:endParaRPr lang="ru-RU" dirty="0" smtClean="0"/>
          </a:p>
          <a:p>
            <a:pPr>
              <a:buNone/>
            </a:pPr>
            <a:r>
              <a:rPr lang="uk-UA" dirty="0" smtClean="0"/>
              <a:t>3. У сфері роботи із співробітниками:</a:t>
            </a:r>
            <a:endParaRPr lang="ru-RU" dirty="0" smtClean="0"/>
          </a:p>
          <a:p>
            <a:pPr>
              <a:buNone/>
            </a:pPr>
            <a:r>
              <a:rPr lang="uk-UA" dirty="0" smtClean="0"/>
              <a:t>• зміни в організації і управлінні, відбивані в показниках, </a:t>
            </a:r>
            <a:r>
              <a:rPr lang="uk-UA" dirty="0" err="1" smtClean="0"/>
              <a:t>встановлюючих</a:t>
            </a:r>
            <a:r>
              <a:rPr lang="uk-UA" dirty="0" smtClean="0"/>
              <a:t> завдання по термінах організаційних змін, і т.п.;</a:t>
            </a:r>
            <a:endParaRPr lang="ru-RU" dirty="0" smtClean="0"/>
          </a:p>
          <a:p>
            <a:pPr>
              <a:buNone/>
            </a:pPr>
            <a:r>
              <a:rPr lang="uk-UA" dirty="0" smtClean="0"/>
              <a:t>• людські ресурси, описувані за допомогою показників, відображає кількість пропусків роботи, текучість кадрів, підвищення кваліфікації працівників і т.п.</a:t>
            </a:r>
            <a:endParaRPr lang="ru-RU" dirty="0" smtClean="0"/>
          </a:p>
          <a:p>
            <a:pPr>
              <a:buNone/>
            </a:pPr>
            <a:r>
              <a:rPr lang="uk-UA" dirty="0" smtClean="0"/>
              <a:t>4. У сфері соціальної відповідальності:</a:t>
            </a:r>
            <a:endParaRPr lang="ru-RU" dirty="0" smtClean="0"/>
          </a:p>
          <a:p>
            <a:pPr>
              <a:buNone/>
            </a:pPr>
            <a:r>
              <a:rPr lang="uk-UA" dirty="0" smtClean="0"/>
              <a:t>• надання допомоги суспільству, описуване такими показниками, як об'їм добродійності, терміни проведення добродійних акцій і т.п.</a:t>
            </a:r>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4808" t="20640" r="27777" b="17793"/>
          <a:stretch/>
        </p:blipFill>
        <p:spPr bwMode="auto">
          <a:xfrm>
            <a:off x="956441" y="388883"/>
            <a:ext cx="7735614" cy="428822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734" y="129125"/>
            <a:ext cx="8222100" cy="767700"/>
          </a:xfrm>
        </p:spPr>
        <p:txBody>
          <a:bodyPr/>
          <a:lstStyle/>
          <a:p>
            <a:pPr algn="ctr"/>
            <a:r>
              <a:rPr lang="uk-UA" b="1" dirty="0" smtClean="0">
                <a:solidFill>
                  <a:schemeClr val="bg2"/>
                </a:solidFill>
              </a:rPr>
              <a:t>Ієрархія цілей</a:t>
            </a:r>
            <a:endParaRPr lang="ru-RU" b="1" dirty="0">
              <a:solidFill>
                <a:schemeClr val="bg2"/>
              </a:solidFill>
            </a:endParaRPr>
          </a:p>
        </p:txBody>
      </p:sp>
      <p:sp>
        <p:nvSpPr>
          <p:cNvPr id="3" name="Текст 2"/>
          <p:cNvSpPr>
            <a:spLocks noGrp="1"/>
          </p:cNvSpPr>
          <p:nvPr>
            <p:ph type="body" idx="1"/>
          </p:nvPr>
        </p:nvSpPr>
        <p:spPr>
          <a:xfrm>
            <a:off x="471900" y="1708869"/>
            <a:ext cx="8222100" cy="2710200"/>
          </a:xfrm>
        </p:spPr>
        <p:txBody>
          <a:bodyPr/>
          <a:lstStyle/>
          <a:p>
            <a:pPr algn="just"/>
            <a:r>
              <a:rPr lang="uk-UA" dirty="0" smtClean="0"/>
              <a:t>В будь-якій крупній організації, має декілька різних структурних підрозділів і декілька рівнів управління, складається ієрархія цілей, є декомпозицією цілей більш високого рівня в цілі більш низького рівня. Специфіка ієрархічної побудови цілей в організації обумовлена тим, що:</a:t>
            </a:r>
            <a:endParaRPr lang="ru-RU" dirty="0" smtClean="0"/>
          </a:p>
          <a:p>
            <a:pPr algn="just">
              <a:buNone/>
            </a:pPr>
            <a:r>
              <a:rPr lang="uk-UA" dirty="0" smtClean="0"/>
              <a:t>• цілі більш високого рівня завжди носять більш широкий характер і мають більш довгостроковий часовий інтервал досягнення;</a:t>
            </a:r>
            <a:endParaRPr lang="ru-RU" dirty="0" smtClean="0"/>
          </a:p>
          <a:p>
            <a:pPr algn="just">
              <a:buNone/>
            </a:pPr>
            <a:r>
              <a:rPr lang="uk-UA" dirty="0" smtClean="0"/>
              <a:t>• цілі більш низького рівня виступають свого роду засобами для досягнення цілей більш високого рівня.</a:t>
            </a:r>
            <a:endParaRPr lang="ru-RU" dirty="0" smtClean="0"/>
          </a:p>
          <a:p>
            <a:pPr algn="just"/>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chemeClr val="bg2"/>
                </a:solidFill>
              </a:rPr>
              <a:t>Цілі зростання</a:t>
            </a:r>
            <a:r>
              <a:rPr lang="ru-RU" dirty="0" smtClean="0">
                <a:solidFill>
                  <a:schemeClr val="bg2"/>
                </a:solidFill>
              </a:rPr>
              <a:t/>
            </a:r>
            <a:br>
              <a:rPr lang="ru-RU" dirty="0" smtClean="0">
                <a:solidFill>
                  <a:schemeClr val="bg2"/>
                </a:solidFill>
              </a:rPr>
            </a:br>
            <a:endParaRPr lang="ru-RU" dirty="0">
              <a:solidFill>
                <a:schemeClr val="bg2"/>
              </a:solidFill>
            </a:endParaRPr>
          </a:p>
        </p:txBody>
      </p:sp>
      <p:sp>
        <p:nvSpPr>
          <p:cNvPr id="3" name="Текст 2"/>
          <p:cNvSpPr>
            <a:spLocks noGrp="1"/>
          </p:cNvSpPr>
          <p:nvPr>
            <p:ph type="body" idx="1"/>
          </p:nvPr>
        </p:nvSpPr>
        <p:spPr/>
        <p:txBody>
          <a:bodyPr/>
          <a:lstStyle/>
          <a:p>
            <a:pPr algn="just"/>
            <a:r>
              <a:rPr lang="uk-UA" dirty="0" smtClean="0"/>
              <a:t>Одними з найважливіших для стратегічного управління є цілі зростання організації. Дані цілі відображають співвідношення між темпами зміни об'єму продажів і прибули організації і галузі в цілому. Залежно від того, який це співвідношення, темп зростання організації може бути швидким, стабільним або ж може спостерігатися скорочення. Відповідно цим типам темпу зростання може встановлюватися ціль швидкого зростання, ціль стабільного зростання і ціль скорочення.</a:t>
            </a:r>
            <a:endParaRPr lang="ru-RU"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1240221"/>
            <a:ext cx="9144000" cy="2789965"/>
          </a:xfrm>
        </p:spPr>
        <p:txBody>
          <a:bodyPr/>
          <a:lstStyle/>
          <a:p>
            <a:pPr algn="just">
              <a:buNone/>
            </a:pPr>
            <a:r>
              <a:rPr lang="uk-UA" b="1" dirty="0" smtClean="0">
                <a:solidFill>
                  <a:schemeClr val="bg2"/>
                </a:solidFill>
              </a:rPr>
              <a:t>Ціль швидкого зростання</a:t>
            </a:r>
            <a:r>
              <a:rPr lang="uk-UA" dirty="0" smtClean="0">
                <a:solidFill>
                  <a:schemeClr val="bg2"/>
                </a:solidFill>
              </a:rPr>
              <a:t> є дуже привабливою, проте і дуже складній для досягнення. В цьому випадку організація повинна розвиватися швидше галузі. Організації в тому випадку, якщо для досягнення даної мети є всі необхідні передумови, слід віддавати перевагу саме цій цілі зростання. Щоб справитися з швидким зростанням, керівництво організації повинне володіти такими якостями, як глибоке розуміння ринку, уміння вибрати саму відповідну частину ринку і сконцентрувати свої зусилля на цій частині ринку, уміння добре використовувати наявні у організації ресурси, уміння чуйно відчувати хід часу і добре контролювати за часом </a:t>
            </a:r>
            <a:r>
              <a:rPr lang="uk-UA" dirty="0" err="1" smtClean="0">
                <a:solidFill>
                  <a:schemeClr val="bg2"/>
                </a:solidFill>
              </a:rPr>
              <a:t>протікаючі</a:t>
            </a:r>
            <a:r>
              <a:rPr lang="uk-UA" dirty="0" smtClean="0">
                <a:solidFill>
                  <a:schemeClr val="bg2"/>
                </a:solidFill>
              </a:rPr>
              <a:t> в організації процеси. У разі швидкого зростання організації необхідно мати досвідчених менеджерів, </a:t>
            </a:r>
            <a:r>
              <a:rPr lang="uk-UA" dirty="0" err="1" smtClean="0">
                <a:solidFill>
                  <a:schemeClr val="bg2"/>
                </a:solidFill>
              </a:rPr>
              <a:t>уміючих</a:t>
            </a:r>
            <a:r>
              <a:rPr lang="uk-UA" dirty="0" smtClean="0">
                <a:solidFill>
                  <a:schemeClr val="bg2"/>
                </a:solidFill>
              </a:rPr>
              <a:t> ризикувати. Стратегія організації повинна бути сформульована дуже ясно.</a:t>
            </a:r>
            <a:endParaRPr lang="ru-RU" dirty="0" smtClean="0">
              <a:solidFill>
                <a:schemeClr val="bg2"/>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r>
              <a:rPr lang="uk-UA" dirty="0" smtClean="0"/>
              <a:t>В широкому розумінні </a:t>
            </a:r>
            <a:r>
              <a:rPr lang="uk-UA" b="1" dirty="0" smtClean="0"/>
              <a:t>місія - це філософія і призначення, значення існування організації</a:t>
            </a:r>
            <a:r>
              <a:rPr lang="uk-UA" dirty="0" smtClean="0"/>
              <a:t>.</a:t>
            </a:r>
          </a:p>
          <a:p>
            <a:endParaRPr lang="ru-RU" dirty="0" smtClean="0"/>
          </a:p>
          <a:p>
            <a:r>
              <a:rPr lang="uk-UA" dirty="0" smtClean="0"/>
              <a:t>У вузькому </a:t>
            </a:r>
            <a:r>
              <a:rPr lang="uk-UA" b="1" dirty="0" smtClean="0"/>
              <a:t>розумінні місія - це сформульоване твердження щодо того, для чого або із якої причини існує організація, тобто місія розуміється як твердження, </a:t>
            </a:r>
            <a:r>
              <a:rPr lang="uk-UA" b="1" dirty="0" err="1" smtClean="0"/>
              <a:t>розкриваюче</a:t>
            </a:r>
            <a:r>
              <a:rPr lang="uk-UA" b="1" dirty="0" smtClean="0"/>
              <a:t> значення існування організації, в якому виявляється відмінність даної організації від їй подібних</a:t>
            </a:r>
            <a:r>
              <a:rPr lang="uk-UA" dirty="0" smtClean="0"/>
              <a:t>.</a:t>
            </a:r>
            <a:endParaRPr lang="ru-RU" dirty="0" smtClean="0"/>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209141" y="1477640"/>
            <a:ext cx="8598528" cy="2710200"/>
          </a:xfrm>
        </p:spPr>
        <p:txBody>
          <a:bodyPr/>
          <a:lstStyle/>
          <a:p>
            <a:pPr algn="just"/>
            <a:r>
              <a:rPr lang="uk-UA" b="1" dirty="0" smtClean="0"/>
              <a:t>Ціль стабільного зростання</a:t>
            </a:r>
            <a:r>
              <a:rPr lang="uk-UA" dirty="0" smtClean="0"/>
              <a:t> припускає, що при її досягненні організація розвивається приблизно таким же темпом, як і галузь в цілому. Дана ціль не припускає експансії організації, а означає, що організація прагне зберегти незмінній свою частку ринку.</a:t>
            </a:r>
            <a:endParaRPr lang="ru-RU" dirty="0" smtClean="0"/>
          </a:p>
          <a:p>
            <a:r>
              <a:rPr lang="uk-UA" b="1" dirty="0" smtClean="0"/>
              <a:t>Ціль скорочення</a:t>
            </a:r>
            <a:r>
              <a:rPr lang="uk-UA" dirty="0" smtClean="0"/>
              <a:t> ставиться організацією тоді, коли з цілого ряду причин вона вимушена розвиватися більш повільним темпом, чим галузь в цілому, або навіть в абсолютному виразі скорочувати свою присутність на ринку. Постановка такої цілі ні в якому разі не означає, що в організації протікають кризові явища. Наприклад, після періоду швидкого зростання може виникнути необхідність скорочення.</a:t>
            </a:r>
            <a:endParaRPr lang="ru-RU" dirty="0" smtClean="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755" y="1358836"/>
            <a:ext cx="8222100" cy="767700"/>
          </a:xfrm>
        </p:spPr>
        <p:txBody>
          <a:bodyPr/>
          <a:lstStyle/>
          <a:p>
            <a:pPr algn="ctr"/>
            <a:r>
              <a:rPr lang="uk-UA" b="1" dirty="0" smtClean="0">
                <a:solidFill>
                  <a:schemeClr val="bg2"/>
                </a:solidFill>
              </a:rPr>
              <a:t>Вимоги до цілей</a:t>
            </a:r>
            <a:r>
              <a:rPr lang="ru-RU" dirty="0" smtClean="0">
                <a:solidFill>
                  <a:schemeClr val="bg2"/>
                </a:solidFill>
              </a:rPr>
              <a:t/>
            </a:r>
            <a:br>
              <a:rPr lang="ru-RU" dirty="0" smtClean="0">
                <a:solidFill>
                  <a:schemeClr val="bg2"/>
                </a:solidFill>
              </a:rPr>
            </a:br>
            <a:r>
              <a:rPr lang="uk-UA" sz="1600" b="1" dirty="0" smtClean="0">
                <a:solidFill>
                  <a:schemeClr val="bg2"/>
                </a:solidFill>
              </a:rPr>
              <a:t>Накопичений в бізнесі великий досвід по встановленню цілей дозволяє виділити декілька ключових вимог, яким повинні задовольняти правильно сформульовані цілі.</a:t>
            </a:r>
            <a:r>
              <a:rPr lang="ru-RU" dirty="0" smtClean="0"/>
              <a:t/>
            </a:r>
            <a:br>
              <a:rPr lang="ru-RU" dirty="0" smtClean="0"/>
            </a:br>
            <a:endParaRPr lang="ru-RU" dirty="0">
              <a:solidFill>
                <a:schemeClr val="bg2"/>
              </a:solidFill>
            </a:endParaRPr>
          </a:p>
        </p:txBody>
      </p:sp>
      <p:sp>
        <p:nvSpPr>
          <p:cNvPr id="3" name="Текст 2"/>
          <p:cNvSpPr>
            <a:spLocks noGrp="1"/>
          </p:cNvSpPr>
          <p:nvPr>
            <p:ph type="body" idx="1"/>
          </p:nvPr>
        </p:nvSpPr>
        <p:spPr>
          <a:xfrm>
            <a:off x="0" y="1671145"/>
            <a:ext cx="9144000" cy="3342288"/>
          </a:xfrm>
        </p:spPr>
        <p:txBody>
          <a:bodyPr/>
          <a:lstStyle/>
          <a:p>
            <a:pPr algn="just"/>
            <a:r>
              <a:rPr lang="uk-UA" sz="1600" dirty="0" smtClean="0">
                <a:solidFill>
                  <a:schemeClr val="bg2"/>
                </a:solidFill>
              </a:rPr>
              <a:t>По-перше, цілі повинні бути </a:t>
            </a:r>
            <a:r>
              <a:rPr lang="uk-UA" sz="1600" b="1" dirty="0" smtClean="0">
                <a:solidFill>
                  <a:schemeClr val="bg2"/>
                </a:solidFill>
              </a:rPr>
              <a:t>досяжними. </a:t>
            </a:r>
            <a:r>
              <a:rPr lang="uk-UA" sz="1600" dirty="0" smtClean="0">
                <a:solidFill>
                  <a:schemeClr val="bg2"/>
                </a:solidFill>
              </a:rPr>
              <a:t>Звичайно, в цілях повинен бути укладений певний виклик для співробітників. Вони не повинні бути дуже легкими для досягнення. Але вони також не повинні бути нереалістичними, виходить за граничні можливості виконавців. Нереальна ціль приводить до </a:t>
            </a:r>
            <a:r>
              <a:rPr lang="uk-UA" sz="1600" dirty="0" err="1" smtClean="0">
                <a:solidFill>
                  <a:schemeClr val="bg2"/>
                </a:solidFill>
              </a:rPr>
              <a:t>демотивації</a:t>
            </a:r>
            <a:r>
              <a:rPr lang="uk-UA" sz="1600" dirty="0" smtClean="0">
                <a:solidFill>
                  <a:schemeClr val="bg2"/>
                </a:solidFill>
              </a:rPr>
              <a:t> працівників і втраті ними орієнтира, що дуже негативно позначається на діяльності організації.</a:t>
            </a:r>
          </a:p>
          <a:p>
            <a:pPr algn="just"/>
            <a:r>
              <a:rPr lang="uk-UA" sz="1600" dirty="0" smtClean="0">
                <a:solidFill>
                  <a:schemeClr val="bg2"/>
                </a:solidFill>
              </a:rPr>
              <a:t>По-друге, цілі повинні бути </a:t>
            </a:r>
            <a:r>
              <a:rPr lang="uk-UA" sz="1600" b="1" dirty="0" smtClean="0">
                <a:solidFill>
                  <a:schemeClr val="bg2"/>
                </a:solidFill>
              </a:rPr>
              <a:t>гнучкими.</a:t>
            </a:r>
            <a:r>
              <a:rPr lang="uk-UA" sz="1600" dirty="0" smtClean="0">
                <a:solidFill>
                  <a:schemeClr val="bg2"/>
                </a:solidFill>
              </a:rPr>
              <a:t> Цілі слід встановлювати так, щоб вони залишали можливість для їх коректування відповідно до тих змін, які можуть відбутися в оточенні. Менеджери повинні пам'ятати про це і бути готовими провести модифікації встановлених цілей з урахуванням нових вимог, висувається до організації з боку оточення, або ж нових можливостей, з'явиться у організації.</a:t>
            </a:r>
            <a:endParaRPr lang="ru-RU" sz="1600" dirty="0" smtClean="0">
              <a:solidFill>
                <a:schemeClr val="bg2"/>
              </a:solidFill>
            </a:endParaRPr>
          </a:p>
          <a:p>
            <a:pPr algn="just"/>
            <a:endParaRPr lang="ru-RU" sz="1600" dirty="0" smtClean="0">
              <a:solidFill>
                <a:schemeClr val="bg2"/>
              </a:solidFill>
            </a:endParaRPr>
          </a:p>
          <a:p>
            <a:endParaRPr lang="ru-RU"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47145" y="1702675"/>
            <a:ext cx="8996855" cy="2926599"/>
          </a:xfrm>
        </p:spPr>
        <p:txBody>
          <a:bodyPr/>
          <a:lstStyle/>
          <a:p>
            <a:r>
              <a:rPr lang="uk-UA" sz="1400" dirty="0" smtClean="0">
                <a:solidFill>
                  <a:schemeClr val="bg2"/>
                </a:solidFill>
              </a:rPr>
              <a:t>По-третє, цілі повинні бути </a:t>
            </a:r>
            <a:r>
              <a:rPr lang="uk-UA" sz="1400" b="1" dirty="0" smtClean="0">
                <a:solidFill>
                  <a:schemeClr val="bg2"/>
                </a:solidFill>
              </a:rPr>
              <a:t>вимірними</a:t>
            </a:r>
            <a:r>
              <a:rPr lang="uk-UA" sz="1400" dirty="0" smtClean="0">
                <a:solidFill>
                  <a:schemeClr val="bg2"/>
                </a:solidFill>
              </a:rPr>
              <a:t>. Це означає, що цілі повинні бути сформульовані так, щоб їх можна було кількісно зміряти, або ж можна було б якимсь іншим об'єктивним способом оцінити, чи була ціль досягнута. Якщо цілі не є вимірюваними, то вони породжують різночитання, утрудняють процес оцінки результатів діяльності і викликають конфлікти.</a:t>
            </a:r>
            <a:endParaRPr lang="ru-RU" sz="1400" dirty="0" smtClean="0">
              <a:solidFill>
                <a:schemeClr val="bg2"/>
              </a:solidFill>
            </a:endParaRPr>
          </a:p>
          <a:p>
            <a:r>
              <a:rPr lang="uk-UA" sz="1400" dirty="0" smtClean="0">
                <a:solidFill>
                  <a:schemeClr val="bg2"/>
                </a:solidFill>
              </a:rPr>
              <a:t>По-четверте, цілі повинні бути </a:t>
            </a:r>
            <a:r>
              <a:rPr lang="uk-UA" sz="1400" b="1" dirty="0" smtClean="0">
                <a:solidFill>
                  <a:schemeClr val="bg2"/>
                </a:solidFill>
              </a:rPr>
              <a:t>конкретними, </a:t>
            </a:r>
            <a:r>
              <a:rPr lang="uk-UA" sz="1400" dirty="0" smtClean="0">
                <a:solidFill>
                  <a:schemeClr val="bg2"/>
                </a:solidFill>
              </a:rPr>
              <a:t>які володіють необхідними характеристиками для того, щоб можна було однозначно визначити, в якому напрямі повинен здійснюватися рух організації. Ціль повинна чітко фіксувати, що необхідно отримати в результаті діяльності, в які терміни слід її досягти і хто повинен її досягати. Чим більш конкретна ціль, тим легше виробити стратегію її досягнення. Якщо ціль сформульована конкретно, то це дозволяє добитися того, що все або переважна більшість співробітників організації легко розумітимуть її, а отже, знати, що їх чекає попереду.</a:t>
            </a:r>
            <a:endParaRPr lang="ru-RU" sz="1400" dirty="0" smtClean="0">
              <a:solidFill>
                <a:schemeClr val="bg2"/>
              </a:solidFill>
            </a:endParaRPr>
          </a:p>
          <a:p>
            <a:endParaRPr lang="ru-RU" sz="1400" dirty="0">
              <a:solidFill>
                <a:schemeClr val="bg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 y="1776247"/>
            <a:ext cx="9144001" cy="2853027"/>
          </a:xfrm>
        </p:spPr>
        <p:txBody>
          <a:bodyPr/>
          <a:lstStyle/>
          <a:p>
            <a:pPr algn="just"/>
            <a:r>
              <a:rPr lang="uk-UA" sz="1600" dirty="0" smtClean="0"/>
              <a:t>По-п'яте, цілі повинні бути </a:t>
            </a:r>
            <a:r>
              <a:rPr lang="uk-UA" sz="1600" b="1" dirty="0" smtClean="0"/>
              <a:t>сумісними. </a:t>
            </a:r>
            <a:r>
              <a:rPr lang="uk-UA" sz="1600" dirty="0" smtClean="0"/>
              <a:t>Сумісність припускає, що довгострокові цілі відповідають місії, а короткострокові цілі - довгостроковим. Але ієрархічна сумісність - не єдиний напрям встановлення сумісності цілей. Важливо, щоб не суперечили один одному цілі, відноситься до прибутковості і до встановлення конкурентної позиції, або цілі посилення позиції на існуючому ринку і цілі проникнення на нові ринки, цілі прибутковості і добродійності. Також завжди важливо пам'ятати, що сумісності вимагають цілі зростання і цілі підтримки стабільності.</a:t>
            </a:r>
            <a:endParaRPr lang="ru-RU" sz="1600" dirty="0" smtClean="0"/>
          </a:p>
          <a:p>
            <a:pPr algn="just"/>
            <a:r>
              <a:rPr lang="uk-UA" sz="1600" dirty="0" smtClean="0"/>
              <a:t>По-шосте, цілі повинні бути </a:t>
            </a:r>
            <a:r>
              <a:rPr lang="uk-UA" sz="1600" b="1" dirty="0" smtClean="0"/>
              <a:t>прийнятними для основних суб'єктів впливу</a:t>
            </a:r>
            <a:r>
              <a:rPr lang="uk-UA" sz="1600" dirty="0" smtClean="0"/>
              <a:t>, визначальних діяльність організації, і в першу чергу для тих, кому доведеться їх досягати. При формулюванні цілей дуже важливо ураховувати те, які бажання і потреби мають працівники. </a:t>
            </a:r>
            <a:endParaRPr lang="ru-RU" sz="1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000" b="1" dirty="0" smtClean="0">
                <a:solidFill>
                  <a:schemeClr val="bg2"/>
                </a:solidFill>
              </a:rPr>
              <a:t>Цілі повинні бути досяжні організацією, реальні для виконавців. Нездійсненна мета згубно впливає на підприємство і в остаточному підсумку приводить до банкрутства.</a:t>
            </a:r>
            <a:r>
              <a:rPr lang="ru-RU" sz="2000" b="1" dirty="0" smtClean="0">
                <a:solidFill>
                  <a:schemeClr val="bg2"/>
                </a:solidFill>
              </a:rPr>
              <a:t/>
            </a:r>
            <a:br>
              <a:rPr lang="ru-RU" sz="2000" b="1" dirty="0" smtClean="0">
                <a:solidFill>
                  <a:schemeClr val="bg2"/>
                </a:solidFill>
              </a:rPr>
            </a:br>
            <a:endParaRPr lang="ru-RU" sz="2000" b="1" dirty="0">
              <a:solidFill>
                <a:schemeClr val="bg2"/>
              </a:solidFill>
            </a:endParaRPr>
          </a:p>
        </p:txBody>
      </p:sp>
      <p:sp>
        <p:nvSpPr>
          <p:cNvPr id="3" name="Текст 2"/>
          <p:cNvSpPr>
            <a:spLocks noGrp="1"/>
          </p:cNvSpPr>
          <p:nvPr>
            <p:ph type="body" idx="1"/>
          </p:nvPr>
        </p:nvSpPr>
        <p:spPr/>
        <p:txBody>
          <a:bodyPr/>
          <a:lstStyle/>
          <a:p>
            <a:r>
              <a:rPr lang="uk-UA" b="1" u="sng" dirty="0" smtClean="0"/>
              <a:t>Цілі можуть бути класифіковані за рядом ознак:</a:t>
            </a:r>
            <a:endParaRPr lang="ru-RU" b="1" u="sng" dirty="0" smtClean="0"/>
          </a:p>
          <a:p>
            <a:r>
              <a:rPr lang="uk-UA" dirty="0" smtClean="0"/>
              <a:t>а)	за </a:t>
            </a:r>
            <a:r>
              <a:rPr lang="uk-UA" dirty="0" err="1" smtClean="0"/>
              <a:t>ступнем</a:t>
            </a:r>
            <a:r>
              <a:rPr lang="uk-UA" dirty="0" smtClean="0"/>
              <a:t> важливості для організації: стратегічні, тактичні;</a:t>
            </a:r>
            <a:endParaRPr lang="ru-RU" dirty="0" smtClean="0"/>
          </a:p>
          <a:p>
            <a:r>
              <a:rPr lang="uk-UA" dirty="0" smtClean="0"/>
              <a:t>б)	за змістом: технічне, економічні й соціальні;</a:t>
            </a:r>
            <a:endParaRPr lang="ru-RU" dirty="0" smtClean="0"/>
          </a:p>
          <a:p>
            <a:r>
              <a:rPr lang="uk-UA" dirty="0" smtClean="0"/>
              <a:t>в)	за сферою реалізації: адміністративні, виробничі, фінансові;</a:t>
            </a:r>
            <a:endParaRPr lang="ru-RU" dirty="0" smtClean="0"/>
          </a:p>
          <a:p>
            <a:r>
              <a:rPr lang="uk-UA" dirty="0" smtClean="0"/>
              <a:t>г)	за спрямованістю: внутрішніми й зовнішніми;</a:t>
            </a:r>
            <a:endParaRPr lang="ru-RU" dirty="0" smtClean="0"/>
          </a:p>
          <a:p>
            <a:r>
              <a:rPr lang="uk-UA" dirty="0" smtClean="0"/>
              <a:t>д)	за характером формулювання: якісні й кількісні;</a:t>
            </a:r>
            <a:endParaRPr lang="ru-RU" dirty="0" smtClean="0"/>
          </a:p>
          <a:p>
            <a:r>
              <a:rPr lang="uk-UA" dirty="0" smtClean="0"/>
              <a:t>е)	за орієнтованістю: проміжні й кінцеві;</a:t>
            </a:r>
            <a:endParaRPr lang="ru-RU" dirty="0" smtClean="0"/>
          </a:p>
          <a:p>
            <a:r>
              <a:rPr lang="uk-UA" dirty="0" smtClean="0"/>
              <a:t>ж)	за рівнем ієрархії: суспільні або цілі структурних підрозділів.</a:t>
            </a:r>
            <a:endParaRPr lang="ru-RU" dirty="0" smtClean="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chemeClr val="bg2"/>
                </a:solidFill>
              </a:rPr>
              <a:t>Фази встановлення цілей</a:t>
            </a:r>
            <a:r>
              <a:rPr lang="ru-RU" b="1" dirty="0" smtClean="0">
                <a:solidFill>
                  <a:schemeClr val="bg2"/>
                </a:solidFill>
              </a:rPr>
              <a:t/>
            </a:r>
            <a:br>
              <a:rPr lang="ru-RU" b="1" dirty="0" smtClean="0">
                <a:solidFill>
                  <a:schemeClr val="bg2"/>
                </a:solidFill>
              </a:rPr>
            </a:br>
            <a:endParaRPr lang="ru-RU" b="1" dirty="0">
              <a:solidFill>
                <a:schemeClr val="bg2"/>
              </a:solidFill>
            </a:endParaRPr>
          </a:p>
        </p:txBody>
      </p:sp>
      <p:sp>
        <p:nvSpPr>
          <p:cNvPr id="3" name="Текст 2"/>
          <p:cNvSpPr>
            <a:spLocks noGrp="1"/>
          </p:cNvSpPr>
          <p:nvPr>
            <p:ph type="body" idx="1"/>
          </p:nvPr>
        </p:nvSpPr>
        <p:spPr>
          <a:xfrm>
            <a:off x="126124" y="1618593"/>
            <a:ext cx="8891752" cy="3010682"/>
          </a:xfrm>
        </p:spPr>
        <p:txBody>
          <a:bodyPr/>
          <a:lstStyle/>
          <a:p>
            <a:pPr>
              <a:buNone/>
            </a:pPr>
            <a:r>
              <a:rPr lang="uk-UA" dirty="0" smtClean="0"/>
              <a:t>Правильно організований процес встановлення цілей припускає проходження чотирьох фаз:</a:t>
            </a:r>
            <a:endParaRPr lang="ru-RU" dirty="0" smtClean="0"/>
          </a:p>
          <a:p>
            <a:r>
              <a:rPr lang="uk-UA" dirty="0" smtClean="0"/>
              <a:t>• виявлення і аналіз тих трендів, які спостерігаються в оточенні;</a:t>
            </a:r>
            <a:endParaRPr lang="ru-RU" dirty="0" smtClean="0"/>
          </a:p>
          <a:p>
            <a:r>
              <a:rPr lang="uk-UA" dirty="0" smtClean="0"/>
              <a:t>• встановлення цілей для організації в цілому;</a:t>
            </a:r>
            <a:endParaRPr lang="ru-RU" dirty="0" smtClean="0"/>
          </a:p>
          <a:p>
            <a:r>
              <a:rPr lang="uk-UA" dirty="0" smtClean="0"/>
              <a:t>• побудова ієрархії цілей;</a:t>
            </a:r>
            <a:endParaRPr lang="ru-RU" dirty="0" smtClean="0"/>
          </a:p>
          <a:p>
            <a:r>
              <a:rPr lang="uk-UA" dirty="0" smtClean="0"/>
              <a:t>• встановлення індивідуальних цілей.</a:t>
            </a:r>
            <a:endParaRPr lang="ru-RU" dirty="0" smtClean="0"/>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89" y="553292"/>
            <a:ext cx="8222100" cy="767700"/>
          </a:xfrm>
        </p:spPr>
        <p:txBody>
          <a:bodyPr/>
          <a:lstStyle/>
          <a:p>
            <a:pPr algn="ctr"/>
            <a:r>
              <a:rPr lang="uk-UA" b="1" dirty="0" smtClean="0">
                <a:solidFill>
                  <a:schemeClr val="bg2"/>
                </a:solidFill>
              </a:rPr>
              <a:t>Способи встановлення цілей</a:t>
            </a:r>
            <a:r>
              <a:rPr lang="ru-RU" b="1" dirty="0" smtClean="0">
                <a:solidFill>
                  <a:schemeClr val="bg2"/>
                </a:solidFill>
              </a:rPr>
              <a:t/>
            </a:r>
            <a:br>
              <a:rPr lang="ru-RU" b="1" dirty="0" smtClean="0">
                <a:solidFill>
                  <a:schemeClr val="bg2"/>
                </a:solidFill>
              </a:rPr>
            </a:br>
            <a:endParaRPr lang="ru-RU" b="1" dirty="0">
              <a:solidFill>
                <a:schemeClr val="bg2"/>
              </a:solidFill>
            </a:endParaRPr>
          </a:p>
        </p:txBody>
      </p:sp>
      <p:sp>
        <p:nvSpPr>
          <p:cNvPr id="3" name="Текст 2"/>
          <p:cNvSpPr>
            <a:spLocks noGrp="1"/>
          </p:cNvSpPr>
          <p:nvPr>
            <p:ph type="body" idx="1"/>
          </p:nvPr>
        </p:nvSpPr>
        <p:spPr>
          <a:xfrm>
            <a:off x="0" y="586703"/>
            <a:ext cx="8871857" cy="4093028"/>
          </a:xfrm>
        </p:spPr>
        <p:txBody>
          <a:bodyPr/>
          <a:lstStyle/>
          <a:p>
            <a:pPr algn="just"/>
            <a:r>
              <a:rPr lang="uk-UA" sz="1600" dirty="0" smtClean="0">
                <a:solidFill>
                  <a:schemeClr val="bg2"/>
                </a:solidFill>
              </a:rPr>
              <a:t>Встановлені цілі повинні мати статус закону для організації, для всіх її підрозділів і для всіх членів. Проте з вимоги обов'язковості цілей ніяк не слідує незмінність. Раніше вже говорилося, що через динамізм середовища цілі можуть мінятися. Можливо підходити до проблеми зміни цілей таким чином: цілі коректуються всякий раз, коли цього вимагають обставини. В цьому випадку процес зміни цілей носить суто ситуаційний характер.</a:t>
            </a:r>
          </a:p>
          <a:p>
            <a:pPr algn="just"/>
            <a:r>
              <a:rPr lang="uk-UA" sz="1600" dirty="0" smtClean="0">
                <a:solidFill>
                  <a:schemeClr val="bg2"/>
                </a:solidFill>
              </a:rPr>
              <a:t>Форми ухвалення рішень по встановленню цілей можуть бути </a:t>
            </a:r>
            <a:r>
              <a:rPr lang="uk-UA" sz="1600" b="1" i="1" u="sng" dirty="0" smtClean="0">
                <a:solidFill>
                  <a:schemeClr val="bg2"/>
                </a:solidFill>
              </a:rPr>
              <a:t>розділені на два великі групи. </a:t>
            </a:r>
            <a:r>
              <a:rPr lang="uk-UA" sz="1600" dirty="0" smtClean="0">
                <a:solidFill>
                  <a:schemeClr val="bg2"/>
                </a:solidFill>
              </a:rPr>
              <a:t>Першу групу складають такі форми ухвалення рішень по цілях, які базуються на індивідуальній відповідальності за ухвалене рішення. Другу групу складають такі форми ухвалення рішення по цілях, які </a:t>
            </a:r>
            <a:r>
              <a:rPr lang="uk-UA" sz="1600" dirty="0" err="1" smtClean="0">
                <a:solidFill>
                  <a:schemeClr val="bg2"/>
                </a:solidFill>
              </a:rPr>
              <a:t>грунтуються</a:t>
            </a:r>
            <a:r>
              <a:rPr lang="uk-UA" sz="1600" dirty="0" smtClean="0">
                <a:solidFill>
                  <a:schemeClr val="bg2"/>
                </a:solidFill>
              </a:rPr>
              <a:t> на колективному рішенні і колективній відповідальності.</a:t>
            </a:r>
            <a:endParaRPr lang="ru-RU" sz="1600" dirty="0" smtClean="0">
              <a:solidFill>
                <a:schemeClr val="bg2"/>
              </a:solidFill>
            </a:endParaRPr>
          </a:p>
          <a:p>
            <a:pPr algn="just">
              <a:buNone/>
            </a:pPr>
            <a:r>
              <a:rPr lang="uk-UA" sz="1600" dirty="0" smtClean="0">
                <a:solidFill>
                  <a:schemeClr val="bg2"/>
                </a:solidFill>
              </a:rPr>
              <a:t>Можна виділити наступні форми індивідуального рішення:</a:t>
            </a:r>
            <a:endParaRPr lang="ru-RU" sz="1600" dirty="0" smtClean="0">
              <a:solidFill>
                <a:schemeClr val="bg2"/>
              </a:solidFill>
            </a:endParaRPr>
          </a:p>
          <a:p>
            <a:pPr algn="just"/>
            <a:r>
              <a:rPr lang="uk-UA" sz="1600" dirty="0" smtClean="0">
                <a:solidFill>
                  <a:schemeClr val="bg2"/>
                </a:solidFill>
              </a:rPr>
              <a:t>• авторитарна;</a:t>
            </a:r>
            <a:endParaRPr lang="ru-RU" sz="1600" dirty="0" smtClean="0">
              <a:solidFill>
                <a:schemeClr val="bg2"/>
              </a:solidFill>
            </a:endParaRPr>
          </a:p>
          <a:p>
            <a:pPr algn="just"/>
            <a:r>
              <a:rPr lang="uk-UA" sz="1600" dirty="0" smtClean="0">
                <a:solidFill>
                  <a:schemeClr val="bg2"/>
                </a:solidFill>
              </a:rPr>
              <a:t>• колегіальна;</a:t>
            </a:r>
            <a:endParaRPr lang="ru-RU" sz="1600" dirty="0" smtClean="0">
              <a:solidFill>
                <a:schemeClr val="bg2"/>
              </a:solidFill>
            </a:endParaRPr>
          </a:p>
          <a:p>
            <a:pPr algn="just"/>
            <a:r>
              <a:rPr lang="uk-UA" sz="1600" dirty="0" smtClean="0">
                <a:solidFill>
                  <a:schemeClr val="bg2"/>
                </a:solidFill>
              </a:rPr>
              <a:t>• </a:t>
            </a:r>
            <a:r>
              <a:rPr lang="uk-UA" sz="1600" dirty="0" err="1" smtClean="0">
                <a:solidFill>
                  <a:schemeClr val="bg2"/>
                </a:solidFill>
              </a:rPr>
              <a:t>партисипативная</a:t>
            </a:r>
            <a:r>
              <a:rPr lang="uk-UA" sz="1600" dirty="0" smtClean="0">
                <a:solidFill>
                  <a:schemeClr val="bg2"/>
                </a:solidFill>
              </a:rPr>
              <a:t>;</a:t>
            </a:r>
            <a:endParaRPr lang="ru-RU" sz="1600" dirty="0" smtClean="0">
              <a:solidFill>
                <a:schemeClr val="bg2"/>
              </a:solidFill>
            </a:endParaRPr>
          </a:p>
          <a:p>
            <a:pPr algn="just"/>
            <a:r>
              <a:rPr lang="uk-UA" sz="1600" dirty="0" smtClean="0">
                <a:solidFill>
                  <a:schemeClr val="bg2"/>
                </a:solidFill>
              </a:rPr>
              <a:t>• знизу вгору.</a:t>
            </a:r>
            <a:endParaRPr lang="ru-RU" sz="1600" dirty="0" smtClean="0">
              <a:solidFill>
                <a:schemeClr val="bg2"/>
              </a:solidFill>
            </a:endParaRPr>
          </a:p>
          <a:p>
            <a:pPr algn="just"/>
            <a:endParaRPr lang="ru-RU" sz="1600" dirty="0" smtClean="0">
              <a:solidFill>
                <a:schemeClr val="bg2"/>
              </a:solidFill>
            </a:endParaRPr>
          </a:p>
          <a:p>
            <a:pPr algn="just"/>
            <a:endParaRPr lang="ru-RU" dirty="0">
              <a:solidFill>
                <a:schemeClr val="bg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189185" y="1639614"/>
            <a:ext cx="8681545" cy="3216165"/>
          </a:xfrm>
        </p:spPr>
        <p:txBody>
          <a:bodyPr/>
          <a:lstStyle/>
          <a:p>
            <a:pPr algn="just"/>
            <a:r>
              <a:rPr lang="uk-UA" sz="1600" dirty="0" smtClean="0">
                <a:solidFill>
                  <a:schemeClr val="bg2"/>
                </a:solidFill>
              </a:rPr>
              <a:t>У разі форми колективного рішення по цілях група людей визначає те, до яких цілей йтиме організація, і вона ж бере на себе відповідальність за ухвалене рішення по цілях. Може показатися, що при такій формі ухвалення рішення рівень об'єктивності вище, ніж у разі індивідуального рішення. Проте у разі колективного рішення вище рівень безвідповідальності, що може приводити до встановлення цілей, неадекватних умовам і можливостям організації.</a:t>
            </a:r>
            <a:endParaRPr lang="ru-RU" sz="1600" dirty="0" smtClean="0">
              <a:solidFill>
                <a:schemeClr val="bg2"/>
              </a:solidFill>
            </a:endParaRPr>
          </a:p>
          <a:p>
            <a:pPr algn="just"/>
            <a:r>
              <a:rPr lang="uk-UA" sz="1600" dirty="0" smtClean="0">
                <a:solidFill>
                  <a:schemeClr val="bg2"/>
                </a:solidFill>
              </a:rPr>
              <a:t>Встановлені цілі визначають, куди повинна рухатися організація. Проте дуже часто від вибору того, як йти до цілі, залежить те, чи вдасться організації добитися бажаних результатів. Правильне рішення по стратегії руху до цілі не менше важливо, чим правильне рішення по цілях. </a:t>
            </a:r>
            <a:endParaRPr lang="ru-RU" sz="1600" dirty="0" smtClean="0">
              <a:solidFill>
                <a:schemeClr val="bg2"/>
              </a:solidFill>
            </a:endParaRPr>
          </a:p>
          <a:p>
            <a:pPr algn="just"/>
            <a:endParaRPr lang="ru-RU" sz="1600" dirty="0">
              <a:solidFill>
                <a:schemeClr val="bg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79" y="990974"/>
            <a:ext cx="8222100" cy="767700"/>
          </a:xfrm>
        </p:spPr>
        <p:txBody>
          <a:bodyPr/>
          <a:lstStyle/>
          <a:p>
            <a:pPr algn="ctr"/>
            <a:r>
              <a:rPr lang="uk-UA" dirty="0" smtClean="0">
                <a:solidFill>
                  <a:schemeClr val="bg2"/>
                </a:solidFill>
              </a:rPr>
              <a:t>Наведемо зразковий перелік цілей організації:</a:t>
            </a:r>
            <a:r>
              <a:rPr lang="ru-RU" dirty="0" smtClean="0">
                <a:solidFill>
                  <a:schemeClr val="bg2"/>
                </a:solidFill>
              </a:rPr>
              <a:t/>
            </a:r>
            <a:br>
              <a:rPr lang="ru-RU" dirty="0" smtClean="0">
                <a:solidFill>
                  <a:schemeClr val="bg2"/>
                </a:solidFill>
              </a:rPr>
            </a:br>
            <a:endParaRPr lang="ru-RU" dirty="0"/>
          </a:p>
        </p:txBody>
      </p:sp>
      <p:sp>
        <p:nvSpPr>
          <p:cNvPr id="3" name="Текст 2"/>
          <p:cNvSpPr>
            <a:spLocks noGrp="1"/>
          </p:cNvSpPr>
          <p:nvPr>
            <p:ph type="body" idx="1"/>
          </p:nvPr>
        </p:nvSpPr>
        <p:spPr>
          <a:xfrm>
            <a:off x="0" y="1261242"/>
            <a:ext cx="9144000" cy="2737412"/>
          </a:xfrm>
        </p:spPr>
        <p:txBody>
          <a:bodyPr/>
          <a:lstStyle/>
          <a:p>
            <a:pPr lvl="0"/>
            <a:r>
              <a:rPr lang="uk-UA" dirty="0" smtClean="0">
                <a:solidFill>
                  <a:schemeClr val="bg2"/>
                </a:solidFill>
              </a:rPr>
              <a:t>Прибутковість. Обсяг прибутку, доход, розмір дивідендів. </a:t>
            </a:r>
            <a:endParaRPr lang="ru-RU" dirty="0" smtClean="0">
              <a:solidFill>
                <a:schemeClr val="bg2"/>
              </a:solidFill>
            </a:endParaRPr>
          </a:p>
          <a:p>
            <a:pPr lvl="0"/>
            <a:r>
              <a:rPr lang="uk-UA" dirty="0" smtClean="0">
                <a:solidFill>
                  <a:schemeClr val="bg2"/>
                </a:solidFill>
              </a:rPr>
              <a:t>Ринки. Частка ринку, обсяг продажів, ринкова ніша.</a:t>
            </a:r>
            <a:endParaRPr lang="ru-RU" dirty="0" smtClean="0">
              <a:solidFill>
                <a:schemeClr val="bg2"/>
              </a:solidFill>
            </a:endParaRPr>
          </a:p>
          <a:p>
            <a:pPr lvl="0"/>
            <a:r>
              <a:rPr lang="uk-UA" dirty="0" smtClean="0">
                <a:solidFill>
                  <a:schemeClr val="bg2"/>
                </a:solidFill>
              </a:rPr>
              <a:t>Продуктивність (ефективність) праці.</a:t>
            </a:r>
            <a:endParaRPr lang="ru-RU" dirty="0" smtClean="0">
              <a:solidFill>
                <a:schemeClr val="bg2"/>
              </a:solidFill>
            </a:endParaRPr>
          </a:p>
          <a:p>
            <a:pPr lvl="0"/>
            <a:r>
              <a:rPr lang="uk-UA" dirty="0" smtClean="0">
                <a:solidFill>
                  <a:schemeClr val="bg2"/>
                </a:solidFill>
              </a:rPr>
              <a:t>Продукція. Обсяг продажів, прибутковість одиниці продукції, нові вироби.</a:t>
            </a:r>
            <a:endParaRPr lang="ru-RU" dirty="0" smtClean="0">
              <a:solidFill>
                <a:schemeClr val="bg2"/>
              </a:solidFill>
            </a:endParaRPr>
          </a:p>
          <a:p>
            <a:pPr lvl="0"/>
            <a:r>
              <a:rPr lang="uk-UA" dirty="0" smtClean="0">
                <a:solidFill>
                  <a:schemeClr val="bg2"/>
                </a:solidFill>
              </a:rPr>
              <a:t>Фінансові резерви. Структура капіталу, рух готівки.</a:t>
            </a:r>
            <a:endParaRPr lang="ru-RU" dirty="0" smtClean="0">
              <a:solidFill>
                <a:schemeClr val="bg2"/>
              </a:solidFill>
            </a:endParaRPr>
          </a:p>
          <a:p>
            <a:pPr lvl="0"/>
            <a:r>
              <a:rPr lang="uk-UA" dirty="0" smtClean="0">
                <a:solidFill>
                  <a:schemeClr val="bg2"/>
                </a:solidFill>
              </a:rPr>
              <a:t>Виробничі потужності, будинки і споруди. Площа, постійні витрати, кількість виробів на одиницю площі.</a:t>
            </a:r>
            <a:endParaRPr lang="ru-RU" dirty="0" smtClean="0">
              <a:solidFill>
                <a:schemeClr val="bg2"/>
              </a:solidFill>
            </a:endParaRPr>
          </a:p>
          <a:p>
            <a:pPr lvl="0"/>
            <a:r>
              <a:rPr lang="uk-UA" dirty="0" smtClean="0">
                <a:solidFill>
                  <a:schemeClr val="bg2"/>
                </a:solidFill>
              </a:rPr>
              <a:t>Дослідження і впровадження нововведень. </a:t>
            </a:r>
            <a:endParaRPr lang="ru-RU" dirty="0" smtClean="0">
              <a:solidFill>
                <a:schemeClr val="bg2"/>
              </a:solidFill>
            </a:endParaRPr>
          </a:p>
          <a:p>
            <a:pPr lvl="0"/>
            <a:r>
              <a:rPr lang="uk-UA" dirty="0" smtClean="0">
                <a:solidFill>
                  <a:schemeClr val="bg2"/>
                </a:solidFill>
              </a:rPr>
              <a:t>Зміни в структурі організації.</a:t>
            </a:r>
            <a:endParaRPr lang="ru-RU" dirty="0" smtClean="0">
              <a:solidFill>
                <a:schemeClr val="bg2"/>
              </a:solidFill>
            </a:endParaRPr>
          </a:p>
          <a:p>
            <a:pPr lvl="0"/>
            <a:r>
              <a:rPr lang="uk-UA" dirty="0" smtClean="0">
                <a:solidFill>
                  <a:schemeClr val="bg2"/>
                </a:solidFill>
              </a:rPr>
              <a:t>Людські ресурси. Вихід на роботу, запізнення, скарги. </a:t>
            </a:r>
            <a:endParaRPr lang="ru-RU" dirty="0" smtClean="0">
              <a:solidFill>
                <a:schemeClr val="bg2"/>
              </a:solidFill>
            </a:endParaRPr>
          </a:p>
          <a:p>
            <a:pPr lvl="0"/>
            <a:r>
              <a:rPr lang="uk-UA" dirty="0" smtClean="0">
                <a:solidFill>
                  <a:schemeClr val="bg2"/>
                </a:solidFill>
              </a:rPr>
              <a:t>Соціальна відповідальність. Допомога малозабезпеченим, прийом на роботу довгостроково не працюючих.</a:t>
            </a:r>
            <a:endParaRPr lang="ru-RU" dirty="0" smtClean="0">
              <a:solidFill>
                <a:schemeClr val="bg2"/>
              </a:solidFill>
            </a:endParaRPr>
          </a:p>
          <a:p>
            <a:endParaRPr lang="ru-RU"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Текст 2"/>
          <p:cNvSpPr>
            <a:spLocks noGrp="1"/>
          </p:cNvSpPr>
          <p:nvPr>
            <p:ph type="body" idx="1"/>
          </p:nvPr>
        </p:nvSpPr>
        <p:spPr/>
        <p:txBody>
          <a:bodyPr/>
          <a:lstStyle/>
          <a:p>
            <a:r>
              <a:rPr lang="uk-UA" dirty="0" smtClean="0">
                <a:hlinkClick r:id="rId3"/>
              </a:rPr>
              <a:t>Цілі </a:t>
            </a:r>
          </a:p>
          <a:p>
            <a:r>
              <a:rPr lang="en-US" dirty="0">
                <a:hlinkClick r:id="rId3"/>
              </a:rPr>
              <a:t>https://</a:t>
            </a:r>
            <a:r>
              <a:rPr lang="en-US" dirty="0" smtClean="0">
                <a:hlinkClick r:id="rId3"/>
              </a:rPr>
              <a:t>www.youtube.com/watch?v=PxUNutcAY7A</a:t>
            </a:r>
            <a:endParaRPr lang="uk-UA" dirty="0">
              <a:hlinkClick r:id="rId3"/>
            </a:endParaRPr>
          </a:p>
          <a:p>
            <a:r>
              <a:rPr lang="uk-UA" dirty="0" smtClean="0">
                <a:hlinkClick r:id="rId3"/>
              </a:rPr>
              <a:t> </a:t>
            </a:r>
            <a:r>
              <a:rPr lang="en-US" dirty="0" smtClean="0">
                <a:hlinkClick r:id="rId3"/>
              </a:rPr>
              <a:t>https</a:t>
            </a:r>
            <a:r>
              <a:rPr lang="en-US" dirty="0">
                <a:hlinkClick r:id="rId3"/>
              </a:rPr>
              <a:t>://www.youtube.com/watch?v=-</a:t>
            </a:r>
            <a:r>
              <a:rPr lang="en-US" dirty="0" smtClean="0">
                <a:hlinkClick r:id="rId3"/>
              </a:rPr>
              <a:t>8-40d7pVAc</a:t>
            </a:r>
            <a:endParaRPr lang="uk-UA" dirty="0" smtClean="0">
              <a:hlinkClick r:id="rId3"/>
            </a:endParaRPr>
          </a:p>
          <a:p>
            <a:pPr marL="114300" indent="0">
              <a:buNone/>
            </a:pPr>
            <a:r>
              <a:rPr lang="uk-UA" dirty="0" smtClean="0">
                <a:hlinkClick r:id="rId3"/>
              </a:rPr>
              <a:t>Місія </a:t>
            </a:r>
          </a:p>
          <a:p>
            <a:pPr marL="114300" indent="0">
              <a:buNone/>
            </a:pPr>
            <a:r>
              <a:rPr lang="en-US" dirty="0" smtClean="0">
                <a:hlinkClick r:id="rId3"/>
              </a:rPr>
              <a:t>https</a:t>
            </a:r>
            <a:r>
              <a:rPr lang="en-US" dirty="0">
                <a:hlinkClick r:id="rId3"/>
              </a:rPr>
              <a:t>://</a:t>
            </a:r>
            <a:r>
              <a:rPr lang="en-US" dirty="0" smtClean="0">
                <a:hlinkClick r:id="rId3"/>
              </a:rPr>
              <a:t>www.youtube.com/watch?v=6WPKqRmFcU4</a:t>
            </a:r>
            <a:endParaRPr lang="uk-UA" dirty="0" smtClean="0"/>
          </a:p>
          <a:p>
            <a:endParaRPr lang="uk-UA" dirty="0"/>
          </a:p>
        </p:txBody>
      </p:sp>
    </p:spTree>
    <p:extLst>
      <p:ext uri="{BB962C8B-B14F-4D97-AF65-F5344CB8AC3E}">
        <p14:creationId xmlns:p14="http://schemas.microsoft.com/office/powerpoint/2010/main" val="951381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1645806"/>
            <a:ext cx="8975834" cy="2710200"/>
          </a:xfrm>
        </p:spPr>
        <p:txBody>
          <a:bodyPr/>
          <a:lstStyle/>
          <a:p>
            <a:pPr>
              <a:buNone/>
            </a:pPr>
            <a:r>
              <a:rPr lang="uk-UA" sz="1600" dirty="0" smtClean="0">
                <a:solidFill>
                  <a:schemeClr val="bg2"/>
                </a:solidFill>
              </a:rPr>
              <a:t>Добре обґрунтована, правильно сформульована місія компаній має дійсну управлінську цінність:</a:t>
            </a:r>
            <a:endParaRPr lang="ru-RU" sz="1600" dirty="0" smtClean="0">
              <a:solidFill>
                <a:schemeClr val="bg2"/>
              </a:solidFill>
            </a:endParaRPr>
          </a:p>
          <a:p>
            <a:r>
              <a:rPr lang="uk-UA" sz="1600" dirty="0" smtClean="0">
                <a:solidFill>
                  <a:schemeClr val="bg2"/>
                </a:solidFill>
              </a:rPr>
              <a:t>а)	вона формує погляди вищого керівництва на довгострокові плани фірми з подальшого процвітання;</a:t>
            </a:r>
            <a:endParaRPr lang="ru-RU" sz="1600" dirty="0" smtClean="0">
              <a:solidFill>
                <a:schemeClr val="bg2"/>
              </a:solidFill>
            </a:endParaRPr>
          </a:p>
          <a:p>
            <a:r>
              <a:rPr lang="uk-UA" sz="1600" dirty="0" smtClean="0">
                <a:solidFill>
                  <a:schemeClr val="bg2"/>
                </a:solidFill>
              </a:rPr>
              <a:t>б)	знижує ризик недалекоглядного управління та прийняття необґрунтованих рішень;</a:t>
            </a:r>
            <a:endParaRPr lang="ru-RU" sz="1600" dirty="0" smtClean="0">
              <a:solidFill>
                <a:schemeClr val="bg2"/>
              </a:solidFill>
            </a:endParaRPr>
          </a:p>
          <a:p>
            <a:r>
              <a:rPr lang="uk-UA" sz="1600" dirty="0" smtClean="0">
                <a:solidFill>
                  <a:schemeClr val="bg2"/>
                </a:solidFill>
              </a:rPr>
              <a:t>в)	виражає цілі організації та служить співробітникам стимулом до доброго виконання роботи;</a:t>
            </a:r>
            <a:endParaRPr lang="ru-RU" sz="1600" dirty="0" smtClean="0">
              <a:solidFill>
                <a:schemeClr val="bg2"/>
              </a:solidFill>
            </a:endParaRPr>
          </a:p>
          <a:p>
            <a:r>
              <a:rPr lang="uk-UA" sz="1600" dirty="0" smtClean="0">
                <a:solidFill>
                  <a:schemeClr val="bg2"/>
                </a:solidFill>
              </a:rPr>
              <a:t>г)	допомагає менеджерам середньої ланки сформулювати завдання, цілі та прагнення відділу, сполучати основну політику відділів з політикою та напрямком розвитку всієї компанії;</a:t>
            </a:r>
            <a:endParaRPr lang="ru-RU" sz="1600" dirty="0" smtClean="0">
              <a:solidFill>
                <a:schemeClr val="bg2"/>
              </a:solidFill>
            </a:endParaRPr>
          </a:p>
          <a:p>
            <a:r>
              <a:rPr lang="uk-UA" sz="1600" dirty="0" smtClean="0">
                <a:solidFill>
                  <a:schemeClr val="bg2"/>
                </a:solidFill>
              </a:rPr>
              <a:t>д)	полегшує підготовку організації до майбутнього</a:t>
            </a:r>
            <a:r>
              <a:rPr lang="uk-UA" dirty="0" smtClean="0"/>
              <a:t>.</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p:nvPr/>
        </p:nvPicPr>
        <p:blipFill rotWithShape="1">
          <a:blip r:embed="rId2"/>
          <a:srcRect l="25208" t="17081" r="23375" b="14592"/>
          <a:stretch/>
        </p:blipFill>
        <p:spPr bwMode="auto">
          <a:xfrm>
            <a:off x="1481958" y="493986"/>
            <a:ext cx="6379779" cy="464951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040" y="936845"/>
            <a:ext cx="8222100" cy="767700"/>
          </a:xfrm>
        </p:spPr>
        <p:txBody>
          <a:bodyPr/>
          <a:lstStyle/>
          <a:p>
            <a:pPr algn="ctr"/>
            <a:r>
              <a:rPr lang="uk-UA" sz="1800" b="1" dirty="0" smtClean="0">
                <a:solidFill>
                  <a:schemeClr val="bg2"/>
                </a:solidFill>
              </a:rPr>
              <a:t>Основними групами людей, чиї інтереси роблять вплив на діяльність організації, а, отже, повинні бути враховані при визначенні її призначення, є:</a:t>
            </a:r>
            <a:r>
              <a:rPr lang="ru-RU" b="1" dirty="0" smtClean="0"/>
              <a:t/>
            </a:r>
            <a:br>
              <a:rPr lang="ru-RU" b="1" dirty="0" smtClean="0"/>
            </a:br>
            <a:endParaRPr lang="ru-RU" b="1" dirty="0"/>
          </a:p>
        </p:txBody>
      </p:sp>
      <p:sp>
        <p:nvSpPr>
          <p:cNvPr id="3" name="Текст 2"/>
          <p:cNvSpPr>
            <a:spLocks noGrp="1"/>
          </p:cNvSpPr>
          <p:nvPr>
            <p:ph type="body" idx="1"/>
          </p:nvPr>
        </p:nvSpPr>
        <p:spPr>
          <a:xfrm>
            <a:off x="27064" y="1121716"/>
            <a:ext cx="9116936" cy="2683028"/>
          </a:xfrm>
        </p:spPr>
        <p:txBody>
          <a:bodyPr/>
          <a:lstStyle/>
          <a:p>
            <a:pPr algn="just">
              <a:buNone/>
            </a:pPr>
            <a:r>
              <a:rPr lang="uk-UA" sz="1400" dirty="0" smtClean="0">
                <a:solidFill>
                  <a:schemeClr val="bg2"/>
                </a:solidFill>
              </a:rPr>
              <a:t>•  власники організації, керівники, приводять в дію і розвивають організацію для того, щоб за рахунок результатів діяльності організації вирішувати свої життєві проблеми;</a:t>
            </a:r>
            <a:endParaRPr lang="ru-RU" sz="1400" dirty="0" smtClean="0">
              <a:solidFill>
                <a:schemeClr val="bg2"/>
              </a:solidFill>
            </a:endParaRPr>
          </a:p>
          <a:p>
            <a:pPr algn="just">
              <a:buNone/>
            </a:pPr>
            <a:r>
              <a:rPr lang="uk-UA" sz="1400" dirty="0" smtClean="0">
                <a:solidFill>
                  <a:schemeClr val="bg2"/>
                </a:solidFill>
              </a:rPr>
              <a:t>•  співробітники організації, своєю працею безпосередньо </a:t>
            </a:r>
            <a:r>
              <a:rPr lang="uk-UA" sz="1400" dirty="0" err="1" smtClean="0">
                <a:solidFill>
                  <a:schemeClr val="bg2"/>
                </a:solidFill>
              </a:rPr>
              <a:t>забезпечуючі</a:t>
            </a:r>
            <a:r>
              <a:rPr lang="uk-UA" sz="1400" dirty="0" smtClean="0">
                <a:solidFill>
                  <a:schemeClr val="bg2"/>
                </a:solidFill>
              </a:rPr>
              <a:t> діяльність організації, створення і реалізацію продукту і просування ресурсів ззовні, </a:t>
            </a:r>
            <a:r>
              <a:rPr lang="uk-UA" sz="1400" dirty="0" err="1" smtClean="0">
                <a:solidFill>
                  <a:schemeClr val="bg2"/>
                </a:solidFill>
              </a:rPr>
              <a:t>одержуючі</a:t>
            </a:r>
            <a:r>
              <a:rPr lang="uk-UA" sz="1400" dirty="0" smtClean="0">
                <a:solidFill>
                  <a:schemeClr val="bg2"/>
                </a:solidFill>
              </a:rPr>
              <a:t> від організації за свою працю компенсацію і </a:t>
            </a:r>
            <a:r>
              <a:rPr lang="uk-UA" sz="1400" dirty="0" err="1" smtClean="0">
                <a:solidFill>
                  <a:schemeClr val="bg2"/>
                </a:solidFill>
              </a:rPr>
              <a:t>вирішуючі</a:t>
            </a:r>
            <a:r>
              <a:rPr lang="uk-UA" sz="1400" dirty="0" smtClean="0">
                <a:solidFill>
                  <a:schemeClr val="bg2"/>
                </a:solidFill>
              </a:rPr>
              <a:t> за допомогою цієї компенсації свої життєві проблеми;</a:t>
            </a:r>
            <a:endParaRPr lang="ru-RU" sz="1400" dirty="0" smtClean="0">
              <a:solidFill>
                <a:schemeClr val="bg2"/>
              </a:solidFill>
            </a:endParaRPr>
          </a:p>
          <a:p>
            <a:pPr algn="just">
              <a:buNone/>
            </a:pPr>
            <a:r>
              <a:rPr lang="uk-UA" sz="1400" dirty="0" smtClean="0">
                <a:solidFill>
                  <a:schemeClr val="bg2"/>
                </a:solidFill>
              </a:rPr>
              <a:t>• покупці продукту організації, </a:t>
            </a:r>
            <a:r>
              <a:rPr lang="uk-UA" sz="1400" dirty="0" err="1" smtClean="0">
                <a:solidFill>
                  <a:schemeClr val="bg2"/>
                </a:solidFill>
              </a:rPr>
              <a:t>віддаючі</a:t>
            </a:r>
            <a:r>
              <a:rPr lang="uk-UA" sz="1400" dirty="0" smtClean="0">
                <a:solidFill>
                  <a:schemeClr val="bg2"/>
                </a:solidFill>
              </a:rPr>
              <a:t> їй свої ресурси (частіше всього гроші) в обмін на продукт, пропонований ним організацією, і задовольняючі за допомогою цього продукту свої потреби;</a:t>
            </a:r>
            <a:endParaRPr lang="ru-RU" sz="1400" dirty="0" smtClean="0">
              <a:solidFill>
                <a:schemeClr val="bg2"/>
              </a:solidFill>
            </a:endParaRPr>
          </a:p>
          <a:p>
            <a:pPr algn="just">
              <a:buNone/>
            </a:pPr>
            <a:r>
              <a:rPr lang="uk-UA" sz="1400" dirty="0" smtClean="0">
                <a:solidFill>
                  <a:schemeClr val="bg2"/>
                </a:solidFill>
              </a:rPr>
              <a:t>• ділові партнери організації, знаходиться з нею у формальних і неформальних ділових відносинах, </a:t>
            </a:r>
            <a:r>
              <a:rPr lang="uk-UA" sz="1400" dirty="0" err="1" smtClean="0">
                <a:solidFill>
                  <a:schemeClr val="bg2"/>
                </a:solidFill>
              </a:rPr>
              <a:t>надаючі</a:t>
            </a:r>
            <a:r>
              <a:rPr lang="uk-UA" sz="1400" dirty="0" smtClean="0">
                <a:solidFill>
                  <a:schemeClr val="bg2"/>
                </a:solidFill>
              </a:rPr>
              <a:t> організації комерційні і некомерційні послуги і </a:t>
            </a:r>
            <a:r>
              <a:rPr lang="uk-UA" sz="1400" dirty="0" err="1" smtClean="0">
                <a:solidFill>
                  <a:schemeClr val="bg2"/>
                </a:solidFill>
              </a:rPr>
              <a:t>одержуючі</a:t>
            </a:r>
            <a:r>
              <a:rPr lang="uk-UA" sz="1400" dirty="0" smtClean="0">
                <a:solidFill>
                  <a:schemeClr val="bg2"/>
                </a:solidFill>
              </a:rPr>
              <a:t> оплату своїх послуг або ж аналогічні послуги з боку організації;</a:t>
            </a:r>
            <a:endParaRPr lang="ru-RU" sz="1400" dirty="0" smtClean="0">
              <a:solidFill>
                <a:schemeClr val="bg2"/>
              </a:solidFill>
            </a:endParaRPr>
          </a:p>
          <a:p>
            <a:pPr algn="just">
              <a:buNone/>
            </a:pPr>
            <a:r>
              <a:rPr lang="uk-UA" sz="1400" dirty="0" smtClean="0">
                <a:solidFill>
                  <a:schemeClr val="bg2"/>
                </a:solidFill>
              </a:rPr>
              <a:t>• місцеве співтовариство, знаходиться з організацією у взаємодії, має багатогранний зміст, зв'язаному в першу чергу з формуванням соціального і екологічного середовищ незаселеного організації;</a:t>
            </a:r>
            <a:endParaRPr lang="ru-RU" sz="1400" dirty="0" smtClean="0">
              <a:solidFill>
                <a:schemeClr val="bg2"/>
              </a:solidFill>
            </a:endParaRPr>
          </a:p>
          <a:p>
            <a:pPr algn="just">
              <a:buNone/>
            </a:pPr>
            <a:r>
              <a:rPr lang="uk-UA" sz="1400" dirty="0" smtClean="0">
                <a:solidFill>
                  <a:schemeClr val="bg2"/>
                </a:solidFill>
              </a:rPr>
              <a:t>• суспільство в цілому, в першу чергу в особі державних інститутів, взаємодіюче з організацією в політичній, правовій, економічній і інших сферах </a:t>
            </a:r>
            <a:r>
              <a:rPr lang="uk-UA" sz="1400" dirty="0" err="1" smtClean="0">
                <a:solidFill>
                  <a:schemeClr val="bg2"/>
                </a:solidFill>
              </a:rPr>
              <a:t>макрооточення</a:t>
            </a:r>
            <a:r>
              <a:rPr lang="uk-UA" sz="1400" dirty="0" smtClean="0">
                <a:solidFill>
                  <a:schemeClr val="bg2"/>
                </a:solidFill>
              </a:rPr>
              <a:t>, </a:t>
            </a:r>
            <a:r>
              <a:rPr lang="uk-UA" sz="1400" dirty="0" err="1" smtClean="0">
                <a:solidFill>
                  <a:schemeClr val="bg2"/>
                </a:solidFill>
              </a:rPr>
              <a:t>одержуюче</a:t>
            </a:r>
            <a:r>
              <a:rPr lang="uk-UA" sz="1400" dirty="0" smtClean="0">
                <a:solidFill>
                  <a:schemeClr val="bg2"/>
                </a:solidFill>
              </a:rPr>
              <a:t> від організації частина створюваного нею багатства для забезпечення суспільного благополуччя і розвитку, плодами якого разом з іншими членами суспільства користується і організація.</a:t>
            </a:r>
            <a:endParaRPr lang="ru-RU" sz="1400" dirty="0" smtClean="0">
              <a:solidFill>
                <a:schemeClr val="bg2"/>
              </a:solidFill>
            </a:endParaRPr>
          </a:p>
          <a:p>
            <a:pPr algn="just"/>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pPr algn="just"/>
            <a:r>
              <a:rPr lang="uk-UA" dirty="0" smtClean="0">
                <a:solidFill>
                  <a:schemeClr val="bg2"/>
                </a:solidFill>
              </a:rPr>
              <a:t>Місія організації в більшій або меншій мірі повинна відображати інтереси всіх шести вищеназваних суб'єктів. Ступінь вияву в місії інтересів кожного з них принципово залежить від того, які розміри має організація, в якому вона полягає бізнесі, де розташована і т.п. Найстійкіший, сильний і специфічний вплив на місію організації, незалежно від того, що організація з себе уявляє, надають інтереси власників, співробітників і покупців. Тому місія організації повинна бути сформульована так, щоб в ній обов'язково знаходило вияв поєднання інтересів цих трьох груп людей.</a:t>
            </a:r>
            <a:endParaRPr lang="ru-RU" dirty="0" smtClean="0">
              <a:solidFill>
                <a:schemeClr val="bg2"/>
              </a:solidFill>
            </a:endParaRPr>
          </a:p>
          <a:p>
            <a:endParaRPr lang="ru-RU"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Місія організації в більшій або меншій мірі повинна відображати інтереси всіх шести вищеназваних суб'єктів. Ступінь вияву в місії інтересів кожного з них принципово залежить від того, які розміри має організація, в якому вона полягає бізнесі, де розташована і т.п. Найстійкіший, сильний і специфічний вплив на місію організації, незалежно від того, що організація з себе уявляє, надають інтереси власників, співробітників і покупців. Тому місія організації повинна бути сформульована так, щоб в ній обов'язково знаходило вияв поєднання інтересів цих трьох груп людей.</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3208" t="17437" r="24775" b="16726"/>
          <a:stretch/>
        </p:blipFill>
        <p:spPr bwMode="auto">
          <a:xfrm>
            <a:off x="1534510" y="851338"/>
            <a:ext cx="5696607" cy="410090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269" y="696684"/>
            <a:ext cx="8222100" cy="767700"/>
          </a:xfrm>
        </p:spPr>
        <p:txBody>
          <a:bodyPr/>
          <a:lstStyle/>
          <a:p>
            <a:pPr algn="ctr"/>
            <a:r>
              <a:rPr lang="uk-UA" sz="1800" b="1" dirty="0" smtClean="0">
                <a:solidFill>
                  <a:schemeClr val="bg2"/>
                </a:solidFill>
              </a:rPr>
              <a:t>Як рахує Ф. </a:t>
            </a:r>
            <a:r>
              <a:rPr lang="uk-UA" sz="1800" b="1" dirty="0" err="1" smtClean="0">
                <a:solidFill>
                  <a:schemeClr val="bg2"/>
                </a:solidFill>
              </a:rPr>
              <a:t>Котлер</a:t>
            </a:r>
            <a:r>
              <a:rPr lang="uk-UA" sz="1800" b="1" dirty="0" smtClean="0">
                <a:solidFill>
                  <a:schemeClr val="bg2"/>
                </a:solidFill>
              </a:rPr>
              <a:t>, місія повинна вироблятися з урахуванням наступних п'яти факторів:</a:t>
            </a:r>
            <a:r>
              <a:rPr lang="ru-RU" dirty="0" smtClean="0"/>
              <a:t/>
            </a:r>
            <a:br>
              <a:rPr lang="ru-RU" dirty="0" smtClean="0"/>
            </a:br>
            <a:endParaRPr lang="ru-RU" dirty="0"/>
          </a:p>
        </p:txBody>
      </p:sp>
      <p:sp>
        <p:nvSpPr>
          <p:cNvPr id="3" name="Текст 2"/>
          <p:cNvSpPr>
            <a:spLocks noGrp="1"/>
          </p:cNvSpPr>
          <p:nvPr>
            <p:ph type="body" idx="1"/>
          </p:nvPr>
        </p:nvSpPr>
        <p:spPr/>
        <p:txBody>
          <a:bodyPr/>
          <a:lstStyle/>
          <a:p>
            <a:r>
              <a:rPr lang="uk-UA" b="1" dirty="0" smtClean="0"/>
              <a:t>• історія фірми, в процесі якої вироблялася філософія фірми, формувався її профіль і стиль діяльності, місце на ринку і т.п.;</a:t>
            </a:r>
            <a:endParaRPr lang="ru-RU" dirty="0" smtClean="0"/>
          </a:p>
          <a:p>
            <a:r>
              <a:rPr lang="uk-UA" b="1" dirty="0" smtClean="0"/>
              <a:t>• існуючий стиль поведінки і спосіб дії власників і управлінського персоналу;</a:t>
            </a:r>
            <a:endParaRPr lang="ru-RU" dirty="0" smtClean="0"/>
          </a:p>
          <a:p>
            <a:r>
              <a:rPr lang="uk-UA" b="1" dirty="0" smtClean="0"/>
              <a:t>• стан середовища організації;</a:t>
            </a:r>
            <a:endParaRPr lang="ru-RU" dirty="0" smtClean="0"/>
          </a:p>
          <a:p>
            <a:r>
              <a:rPr lang="uk-UA" b="1" dirty="0" smtClean="0"/>
              <a:t>• ресурси, які вона може привести в дію для досягнення своїх цілей;</a:t>
            </a:r>
            <a:endParaRPr lang="ru-RU" dirty="0" smtClean="0"/>
          </a:p>
          <a:p>
            <a:r>
              <a:rPr lang="uk-UA" b="1" dirty="0" smtClean="0"/>
              <a:t>• відмінні особливості, якими володіє організація.</a:t>
            </a:r>
            <a:endParaRPr lang="ru-RU" dirty="0" smtClean="0"/>
          </a:p>
          <a:p>
            <a:endParaRPr lang="ru-RU" dirty="0"/>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2948</Words>
  <Application>Microsoft Office PowerPoint</Application>
  <PresentationFormat>Экран (16:9)</PresentationFormat>
  <Paragraphs>132</Paragraphs>
  <Slides>39</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39</vt:i4>
      </vt:variant>
    </vt:vector>
  </HeadingPairs>
  <TitlesOfParts>
    <vt:vector size="43" baseType="lpstr">
      <vt:lpstr>Arial</vt:lpstr>
      <vt:lpstr>Roboto</vt:lpstr>
      <vt:lpstr>Times New Roman</vt:lpstr>
      <vt:lpstr>Material</vt:lpstr>
      <vt:lpstr>Стратегічний менеджмент</vt:lpstr>
      <vt:lpstr>Тема 4. Місія та цілі організації </vt:lpstr>
      <vt:lpstr>Презентация PowerPoint</vt:lpstr>
      <vt:lpstr>Презентация PowerPoint</vt:lpstr>
      <vt:lpstr>Презентация PowerPoint</vt:lpstr>
      <vt:lpstr>Основними групами людей, чиї інтереси роблять вплив на діяльність організації, а, отже, повинні бути враховані при визначенні її призначення, є: </vt:lpstr>
      <vt:lpstr>Презентация PowerPoint</vt:lpstr>
      <vt:lpstr>Презентация PowerPoint</vt:lpstr>
      <vt:lpstr>Як рахує Ф. Котлер, місія повинна вироблятися з урахуванням наступних п'яти факторів: </vt:lpstr>
      <vt:lpstr>Презентация PowerPoint</vt:lpstr>
      <vt:lpstr>Добре сформульована місія прояснює те, чим є організація і який вона прагне бути, а також показує відмінність організації від інших, їй подібних. Для цього в супроводжуючій місію її розшифровці повинні бути відображені: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Залежно від специфіки галузі, особливостей стану середовища, характеру і вмісту місії в кожній організації встановлюються свої власні цілі, особливі як по набору параметрів організації, бажаний стан яких виступає у вигляді цілей організації, так і за кількісною оцінкою цих параметрів. Проте, не дивлячись на ситуационность у фіксації набору цілей, існують чотири сфери, в яких організації встановлюють свої цілі: </vt:lpstr>
      <vt:lpstr>Презентация PowerPoint</vt:lpstr>
      <vt:lpstr>Найпоширенішими напрямами, по яких в ділових організаціях встановлюються цілі, є наступні. </vt:lpstr>
      <vt:lpstr>Презентация PowerPoint</vt:lpstr>
      <vt:lpstr>Презентация PowerPoint</vt:lpstr>
      <vt:lpstr>Ієрархія цілей</vt:lpstr>
      <vt:lpstr>Цілі зростання </vt:lpstr>
      <vt:lpstr>Презентация PowerPoint</vt:lpstr>
      <vt:lpstr>Презентация PowerPoint</vt:lpstr>
      <vt:lpstr>Вимоги до цілей Накопичений в бізнесі великий досвід по встановленню цілей дозволяє виділити декілька ключових вимог, яким повинні задовольняти правильно сформульовані цілі. </vt:lpstr>
      <vt:lpstr>Презентация PowerPoint</vt:lpstr>
      <vt:lpstr>Презентация PowerPoint</vt:lpstr>
      <vt:lpstr>Цілі повинні бути досяжні організацією, реальні для виконавців. Нездійсненна мета згубно впливає на підприємство і в остаточному підсумку приводить до банкрутства. </vt:lpstr>
      <vt:lpstr>Фази встановлення цілей </vt:lpstr>
      <vt:lpstr>Способи встановлення цілей </vt:lpstr>
      <vt:lpstr>Презентация PowerPoint</vt:lpstr>
      <vt:lpstr>Наведемо зразковий перелік цілей організації: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Обладнання підприємств торівлі та послуг</dc:title>
  <cp:lastModifiedBy>RYZEN</cp:lastModifiedBy>
  <cp:revision>62</cp:revision>
  <dcterms:modified xsi:type="dcterms:W3CDTF">2022-10-04T09:47:33Z</dcterms:modified>
</cp:coreProperties>
</file>