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0"/>
  </p:notesMasterIdLst>
  <p:sldIdLst>
    <p:sldId id="258" r:id="rId2"/>
    <p:sldId id="259" r:id="rId3"/>
    <p:sldId id="260" r:id="rId4"/>
    <p:sldId id="281" r:id="rId5"/>
    <p:sldId id="261" r:id="rId6"/>
    <p:sldId id="294" r:id="rId7"/>
    <p:sldId id="303" r:id="rId8"/>
    <p:sldId id="305" r:id="rId9"/>
    <p:sldId id="304" r:id="rId10"/>
    <p:sldId id="262" r:id="rId11"/>
    <p:sldId id="263" r:id="rId12"/>
    <p:sldId id="295" r:id="rId13"/>
    <p:sldId id="299" r:id="rId14"/>
    <p:sldId id="264" r:id="rId15"/>
    <p:sldId id="265" r:id="rId16"/>
    <p:sldId id="266" r:id="rId17"/>
    <p:sldId id="267" r:id="rId18"/>
    <p:sldId id="268" r:id="rId19"/>
    <p:sldId id="269" r:id="rId20"/>
    <p:sldId id="270" r:id="rId21"/>
    <p:sldId id="297" r:id="rId22"/>
    <p:sldId id="301" r:id="rId23"/>
    <p:sldId id="272" r:id="rId24"/>
    <p:sldId id="273" r:id="rId25"/>
    <p:sldId id="306" r:id="rId26"/>
    <p:sldId id="279" r:id="rId27"/>
    <p:sldId id="280" r:id="rId28"/>
    <p:sldId id="283" r:id="rId29"/>
    <p:sldId id="293" r:id="rId30"/>
    <p:sldId id="284" r:id="rId31"/>
    <p:sldId id="287" r:id="rId32"/>
    <p:sldId id="302" r:id="rId33"/>
    <p:sldId id="298" r:id="rId34"/>
    <p:sldId id="291" r:id="rId35"/>
    <p:sldId id="292" r:id="rId36"/>
    <p:sldId id="290" r:id="rId37"/>
    <p:sldId id="307" r:id="rId38"/>
    <p:sldId id="308"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598" autoAdjust="0"/>
  </p:normalViewPr>
  <p:slideViewPr>
    <p:cSldViewPr>
      <p:cViewPr>
        <p:scale>
          <a:sx n="100" d="100"/>
          <a:sy n="100" d="100"/>
        </p:scale>
        <p:origin x="-294"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15.02.2022</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3A0E7B9-BBF7-48F4-87A6-B60852335D08}" type="slidenum">
              <a:rPr lang="uk-UA" smtClean="0"/>
              <a:t>16</a:t>
            </a:fld>
            <a:endParaRPr lang="uk-UA" dirty="0"/>
          </a:p>
        </p:txBody>
      </p:sp>
    </p:spTree>
    <p:extLst>
      <p:ext uri="{BB962C8B-B14F-4D97-AF65-F5344CB8AC3E}">
        <p14:creationId xmlns:p14="http://schemas.microsoft.com/office/powerpoint/2010/main" val="869441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3A0E7B9-BBF7-48F4-87A6-B60852335D08}" type="slidenum">
              <a:rPr lang="uk-UA" smtClean="0"/>
              <a:t>34</a:t>
            </a:fld>
            <a:endParaRPr lang="uk-UA" dirty="0"/>
          </a:p>
        </p:txBody>
      </p:sp>
    </p:spTree>
    <p:extLst>
      <p:ext uri="{BB962C8B-B14F-4D97-AF65-F5344CB8AC3E}">
        <p14:creationId xmlns:p14="http://schemas.microsoft.com/office/powerpoint/2010/main" val="3573140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15.02.2022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15.02.2022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15.02.2022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15.02.2022</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15.02.2022</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15.02.2022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15.02.2022</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15.02.2022</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15.02.2022</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15.02.2022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15.02.2022</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15.02.2022</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en-US" sz="4400" cap="all" dirty="0" smtClean="0">
                <a:solidFill>
                  <a:schemeClr val="bg1"/>
                </a:solidFill>
              </a:rPr>
              <a:t/>
            </a:r>
            <a:br>
              <a:rPr lang="en-US" sz="4400" cap="all" dirty="0" smtClean="0">
                <a:solidFill>
                  <a:schemeClr val="bg1"/>
                </a:solidFill>
              </a:rPr>
            </a:br>
            <a:r>
              <a:rPr lang="en-US" sz="4400" cap="all" dirty="0">
                <a:solidFill>
                  <a:schemeClr val="bg1"/>
                </a:solidFill>
              </a:rPr>
              <a:t/>
            </a:r>
            <a:br>
              <a:rPr lang="en-US" sz="4400" cap="all" dirty="0">
                <a:solidFill>
                  <a:schemeClr val="bg1"/>
                </a:solidFill>
              </a:rPr>
            </a:br>
            <a:r>
              <a:rPr lang="ru-RU" sz="4400" cap="all" dirty="0">
                <a:solidFill>
                  <a:schemeClr val="bg1"/>
                </a:solidFill>
              </a:rPr>
              <a:t/>
            </a:r>
            <a:br>
              <a:rPr lang="ru-RU" sz="4400" cap="all" dirty="0">
                <a:solidFill>
                  <a:schemeClr val="bg1"/>
                </a:solidFill>
              </a:rPr>
            </a:br>
            <a:r>
              <a:rPr lang="ru-RU" sz="4400" b="0" cap="all" dirty="0">
                <a:solidFill>
                  <a:schemeClr val="bg1"/>
                </a:solidFill>
                <a:latin typeface="Arial" panose="020B0604020202020204" pitchFamily="34" charset="0"/>
                <a:cs typeface="Arial" panose="020B0604020202020204" pitchFamily="34" charset="0"/>
              </a:rPr>
              <a:t>функціональне та логічне програмування</a:t>
            </a:r>
            <a:endParaRPr lang="uk-UA" sz="4400" b="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Мова логічного програмування Пролог</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В мовах логічного </a:t>
            </a:r>
            <a:r>
              <a:rPr lang="uk-UA" dirty="0" smtClean="0">
                <a:solidFill>
                  <a:schemeClr val="bg1"/>
                </a:solidFill>
                <a:latin typeface="Arial" panose="020B0604020202020204" pitchFamily="34" charset="0"/>
                <a:cs typeface="Arial" panose="020B0604020202020204" pitchFamily="34" charset="0"/>
              </a:rPr>
              <a:t>програмування </a:t>
            </a:r>
            <a:r>
              <a:rPr lang="uk-UA" dirty="0">
                <a:solidFill>
                  <a:schemeClr val="bg1"/>
                </a:solidFill>
                <a:latin typeface="Arial" panose="020B0604020202020204" pitchFamily="34" charset="0"/>
                <a:cs typeface="Arial" panose="020B0604020202020204" pitchFamily="34" charset="0"/>
              </a:rPr>
              <a:t>алгоритми як такі не використовуються. </a:t>
            </a:r>
            <a:r>
              <a:rPr lang="uk-UA" dirty="0" smtClean="0">
                <a:solidFill>
                  <a:schemeClr val="bg1"/>
                </a:solidFill>
                <a:latin typeface="Arial" panose="020B0604020202020204" pitchFamily="34" charset="0"/>
                <a:cs typeface="Arial" panose="020B0604020202020204" pitchFamily="34" charset="0"/>
              </a:rPr>
              <a:t>Постільки </a:t>
            </a:r>
            <a:r>
              <a:rPr lang="uk-UA" dirty="0">
                <a:solidFill>
                  <a:schemeClr val="bg1"/>
                </a:solidFill>
                <a:latin typeface="Arial" panose="020B0604020202020204" pitchFamily="34" charset="0"/>
                <a:cs typeface="Arial" panose="020B0604020202020204" pitchFamily="34" charset="0"/>
              </a:rPr>
              <a:t>в декларативній програмі  послідовність і спосіб виконання програми не фіксується, як при описанні алгоритму, програми в принципі можуть працювати в обох напрямках. Наприклад, чисто логічна програма, написана на Пролозі, може на основі вхідних даних обчислити результат, але з тим же успіхом без додаткового програмування на основі результату – вхідні дані.</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spTree>
    <p:extLst>
      <p:ext uri="{BB962C8B-B14F-4D97-AF65-F5344CB8AC3E}">
        <p14:creationId xmlns:p14="http://schemas.microsoft.com/office/powerpoint/2010/main" val="76252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 Основні поняття і визначення</a:t>
            </a:r>
            <a:endParaRPr lang="ru-RU" b="0" dirty="0">
              <a:solidFill>
                <a:schemeClr val="bg1"/>
              </a:solidFill>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Кожина логічна програма складається з наступних етапів:</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встановлення логічних зв'язків(відношень) між </a:t>
            </a:r>
            <a:r>
              <a:rPr lang="en-US" dirty="0" smtClean="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об'єктами</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формулювання </a:t>
            </a:r>
            <a:r>
              <a:rPr lang="uk-UA" dirty="0" smtClean="0">
                <a:solidFill>
                  <a:schemeClr val="bg1"/>
                </a:solidFill>
                <a:latin typeface="Arial" panose="020B0604020202020204" pitchFamily="34" charset="0"/>
                <a:cs typeface="Arial" panose="020B0604020202020204" pitchFamily="34" charset="0"/>
              </a:rPr>
              <a:t>правил</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яким підпорядковані ці </a:t>
            </a:r>
            <a:endParaRPr lang="en-US"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зв'язки</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постановка запиту(або формулювання цільового </a:t>
            </a:r>
            <a:endParaRPr lang="en-US"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твердження</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spTree>
    <p:extLst>
      <p:ext uri="{BB962C8B-B14F-4D97-AF65-F5344CB8AC3E}">
        <p14:creationId xmlns:p14="http://schemas.microsoft.com/office/powerpoint/2010/main" val="3947263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Опис предметної області представляє  логічну модель, що складається з фактів і правил.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Факт </a:t>
            </a:r>
            <a:r>
              <a:rPr lang="uk-UA" dirty="0">
                <a:solidFill>
                  <a:schemeClr val="bg1"/>
                </a:solidFill>
                <a:latin typeface="Arial" panose="020B0604020202020204" pitchFamily="34" charset="0"/>
                <a:cs typeface="Arial" panose="020B0604020202020204" pitchFamily="34" charset="0"/>
              </a:rPr>
              <a:t>визначає наявність об'єктів у предметному полі, їх властивостей, а також відносини між конкретними об'єктами предметного поля.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Правило </a:t>
            </a:r>
            <a:r>
              <a:rPr lang="uk-UA" dirty="0">
                <a:solidFill>
                  <a:schemeClr val="bg1"/>
                </a:solidFill>
                <a:latin typeface="Arial" panose="020B0604020202020204" pitchFamily="34" charset="0"/>
                <a:cs typeface="Arial" panose="020B0604020202020204" pitchFamily="34" charset="0"/>
              </a:rPr>
              <a:t>задає відносини між класами об'єктів, фактами та самими правилами.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spTree>
    <p:extLst>
      <p:ext uri="{BB962C8B-B14F-4D97-AF65-F5344CB8AC3E}">
        <p14:creationId xmlns:p14="http://schemas.microsoft.com/office/powerpoint/2010/main" val="2581501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Будь-яка програма мовою Пролог є сукупність речень. Кожне речення закінчується крапкою.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Можна </a:t>
            </a:r>
            <a:r>
              <a:rPr lang="uk-UA" dirty="0">
                <a:solidFill>
                  <a:schemeClr val="bg1"/>
                </a:solidFill>
                <a:latin typeface="Arial" panose="020B0604020202020204" pitchFamily="34" charset="0"/>
                <a:cs typeface="Arial" panose="020B0604020202020204" pitchFamily="34" charset="0"/>
              </a:rPr>
              <a:t>виділити три види речень Прологу: факти, правила та питання. Речення виду факт у програмі представлені твердженням із використанням конкретних значень </a:t>
            </a:r>
            <a:endParaRPr lang="ru-RU"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Аргументи </a:t>
            </a:r>
            <a:r>
              <a:rPr lang="uk-UA" dirty="0">
                <a:solidFill>
                  <a:schemeClr val="bg1"/>
                </a:solidFill>
                <a:latin typeface="Arial" panose="020B0604020202020204" pitchFamily="34" charset="0"/>
                <a:cs typeface="Arial" panose="020B0604020202020204" pitchFamily="34" charset="0"/>
              </a:rPr>
              <a:t>факту не можуть бути змінними, вони можуть бути лише константами.</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spTree>
    <p:extLst>
      <p:ext uri="{BB962C8B-B14F-4D97-AF65-F5344CB8AC3E}">
        <p14:creationId xmlns:p14="http://schemas.microsoft.com/office/powerpoint/2010/main" val="3552306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У наступній конструкції </a:t>
            </a:r>
            <a:endParaRPr lang="ru-RU" dirty="0">
              <a:solidFill>
                <a:schemeClr val="bg1"/>
              </a:solidFill>
              <a:latin typeface="Arial" panose="020B0604020202020204" pitchFamily="34" charset="0"/>
              <a:cs typeface="Arial" panose="020B0604020202020204" pitchFamily="34" charset="0"/>
            </a:endParaRPr>
          </a:p>
          <a:p>
            <a:r>
              <a:rPr lang="uk-UA" b="1" dirty="0">
                <a:solidFill>
                  <a:schemeClr val="bg1"/>
                </a:solidFill>
                <a:latin typeface="Arial" panose="020B0604020202020204" pitchFamily="34" charset="0"/>
                <a:cs typeface="Arial" panose="020B0604020202020204" pitchFamily="34" charset="0"/>
              </a:rPr>
              <a:t>лекція</a:t>
            </a:r>
            <a:r>
              <a:rPr lang="uk-UA" dirty="0">
                <a:solidFill>
                  <a:schemeClr val="bg1"/>
                </a:solidFill>
                <a:latin typeface="Arial" panose="020B0604020202020204" pitchFamily="34" charset="0"/>
                <a:cs typeface="Arial" panose="020B0604020202020204" pitchFamily="34" charset="0"/>
              </a:rPr>
              <a:t>(дисципліна, лектор, група, час, аудиторія).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слово перед дужками позначає  ім’я  відношення , слова в дужках – об’єкти, які зв’язані з цим відношенням.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В </a:t>
            </a:r>
            <a:r>
              <a:rPr lang="uk-UA" dirty="0">
                <a:solidFill>
                  <a:schemeClr val="bg1"/>
                </a:solidFill>
                <a:latin typeface="Arial" panose="020B0604020202020204" pitchFamily="34" charset="0"/>
                <a:cs typeface="Arial" panose="020B0604020202020204" pitchFamily="34" charset="0"/>
              </a:rPr>
              <a:t>залежності від конкретного змісту цих об’єктів відношення може бути істинним або хибним. Наприклад неважко визначити  істинність цього відношення у </a:t>
            </a:r>
            <a:r>
              <a:rPr lang="uk-UA" dirty="0" smtClean="0">
                <a:solidFill>
                  <a:schemeClr val="bg1"/>
                </a:solidFill>
                <a:latin typeface="Arial" panose="020B0604020202020204" pitchFamily="34" charset="0"/>
                <a:cs typeface="Arial" panose="020B0604020202020204" pitchFamily="34" charset="0"/>
              </a:rPr>
              <a:t>випадку</a:t>
            </a:r>
          </a:p>
          <a:p>
            <a:r>
              <a:rPr lang="uk-UA" b="1" dirty="0" smtClean="0">
                <a:solidFill>
                  <a:schemeClr val="bg1"/>
                </a:solidFill>
                <a:latin typeface="Arial" panose="020B0604020202020204" pitchFamily="34" charset="0"/>
                <a:cs typeface="Arial" panose="020B0604020202020204" pitchFamily="34" charset="0"/>
              </a:rPr>
              <a:t>лекція</a:t>
            </a:r>
            <a:r>
              <a:rPr lang="uk-UA" dirty="0" smtClean="0">
                <a:solidFill>
                  <a:schemeClr val="bg1"/>
                </a:solidFill>
                <a:latin typeface="Arial" panose="020B0604020202020204" pitchFamily="34" charset="0"/>
                <a:cs typeface="Arial" panose="020B0604020202020204" pitchFamily="34" charset="0"/>
              </a:rPr>
              <a:t>(флп,  заяц, </a:t>
            </a:r>
            <a:r>
              <a:rPr lang="uk-UA" dirty="0">
                <a:solidFill>
                  <a:schemeClr val="bg1"/>
                </a:solidFill>
                <a:latin typeface="Arial" panose="020B0604020202020204" pitchFamily="34" charset="0"/>
                <a:cs typeface="Arial" panose="020B0604020202020204" pitchFamily="34" charset="0"/>
              </a:rPr>
              <a:t>сп, </a:t>
            </a:r>
            <a:r>
              <a:rPr lang="en-US" dirty="0" smtClean="0">
                <a:solidFill>
                  <a:schemeClr val="bg1"/>
                </a:solidFill>
                <a:latin typeface="Arial" panose="020B0604020202020204" pitchFamily="34" charset="0"/>
                <a:cs typeface="Arial" panose="020B0604020202020204" pitchFamily="34" charset="0"/>
              </a:rPr>
              <a:t>II</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38).</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spTree>
    <p:extLst>
      <p:ext uri="{BB962C8B-B14F-4D97-AF65-F5344CB8AC3E}">
        <p14:creationId xmlns:p14="http://schemas.microsoft.com/office/powerpoint/2010/main" val="4006631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Ім’я відношення називається предикатом( логічний присудок).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Предикат – це функція яка може приймати лише два можливі значення – істина( true) або неправда(false).  Ім'я предикату (предикатний символ) повинне починатися з маленької латинської літери або зі знаку підкреслення.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Загальна </a:t>
            </a:r>
            <a:r>
              <a:rPr lang="uk-UA" dirty="0">
                <a:solidFill>
                  <a:schemeClr val="bg1"/>
                </a:solidFill>
                <a:latin typeface="Arial" panose="020B0604020202020204" pitchFamily="34" charset="0"/>
                <a:cs typeface="Arial" panose="020B0604020202020204" pitchFamily="34" charset="0"/>
              </a:rPr>
              <a:t>форма запису предикату має наступний  вигляд </a:t>
            </a:r>
            <a:endParaRPr lang="ru-RU" dirty="0">
              <a:solidFill>
                <a:schemeClr val="bg1"/>
              </a:solidFill>
              <a:latin typeface="Arial" panose="020B0604020202020204" pitchFamily="34" charset="0"/>
              <a:cs typeface="Arial" panose="020B0604020202020204" pitchFamily="34" charset="0"/>
            </a:endParaRPr>
          </a:p>
          <a:p>
            <a:r>
              <a:rPr lang="en-US" sz="3200" dirty="0" smtClean="0">
                <a:solidFill>
                  <a:schemeClr val="bg1"/>
                </a:solidFill>
                <a:latin typeface="Arial" panose="020B0604020202020204" pitchFamily="34" charset="0"/>
                <a:cs typeface="Arial" panose="020B0604020202020204" pitchFamily="34" charset="0"/>
              </a:rPr>
              <a:t>         n</a:t>
            </a:r>
            <a:r>
              <a:rPr lang="uk-UA" sz="3200" dirty="0">
                <a:solidFill>
                  <a:schemeClr val="bg1"/>
                </a:solidFill>
                <a:latin typeface="Arial" panose="020B0604020202020204" pitchFamily="34" charset="0"/>
                <a:cs typeface="Arial" panose="020B0604020202020204" pitchFamily="34" charset="0"/>
              </a:rPr>
              <a:t>ame-pre</a:t>
            </a:r>
            <a:r>
              <a:rPr lang="en-US" sz="3200" dirty="0">
                <a:solidFill>
                  <a:schemeClr val="bg1"/>
                </a:solidFill>
                <a:latin typeface="Arial" panose="020B0604020202020204" pitchFamily="34" charset="0"/>
                <a:cs typeface="Arial" panose="020B0604020202020204" pitchFamily="34" charset="0"/>
              </a:rPr>
              <a:t>d</a:t>
            </a:r>
            <a:r>
              <a:rPr lang="uk-UA" sz="3200" dirty="0">
                <a:solidFill>
                  <a:schemeClr val="bg1"/>
                </a:solidFill>
                <a:latin typeface="Arial" panose="020B0604020202020204" pitchFamily="34" charset="0"/>
                <a:cs typeface="Arial" panose="020B0604020202020204" pitchFamily="34" charset="0"/>
              </a:rPr>
              <a:t> (arg</a:t>
            </a:r>
            <a:r>
              <a:rPr lang="uk-UA" sz="3200" baseline="-25000" dirty="0">
                <a:solidFill>
                  <a:schemeClr val="bg1"/>
                </a:solidFill>
                <a:latin typeface="Arial" panose="020B0604020202020204" pitchFamily="34" charset="0"/>
                <a:cs typeface="Arial" panose="020B0604020202020204" pitchFamily="34" charset="0"/>
              </a:rPr>
              <a:t>1 </a:t>
            </a:r>
            <a:r>
              <a:rPr lang="uk-UA" sz="3200" dirty="0">
                <a:solidFill>
                  <a:schemeClr val="bg1"/>
                </a:solidFill>
                <a:latin typeface="Arial" panose="020B0604020202020204" pitchFamily="34" charset="0"/>
                <a:cs typeface="Arial" panose="020B0604020202020204" pitchFamily="34" charset="0"/>
              </a:rPr>
              <a:t>,.., arg</a:t>
            </a:r>
            <a:r>
              <a:rPr lang="uk-UA" sz="3200" baseline="-25000" dirty="0">
                <a:solidFill>
                  <a:schemeClr val="bg1"/>
                </a:solidFill>
                <a:latin typeface="Arial" panose="020B0604020202020204" pitchFamily="34" charset="0"/>
                <a:cs typeface="Arial" panose="020B0604020202020204" pitchFamily="34" charset="0"/>
              </a:rPr>
              <a:t>n</a:t>
            </a:r>
            <a:r>
              <a:rPr lang="uk-UA" sz="3200" dirty="0">
                <a:solidFill>
                  <a:schemeClr val="bg1"/>
                </a:solidFill>
                <a:latin typeface="Arial" panose="020B0604020202020204" pitchFamily="34" charset="0"/>
                <a:cs typeface="Arial" panose="020B0604020202020204" pitchFamily="34" charset="0"/>
              </a:rPr>
              <a:t>).</a:t>
            </a:r>
            <a:endParaRPr lang="ru-RU" sz="320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spTree>
    <p:extLst>
      <p:ext uri="{BB962C8B-B14F-4D97-AF65-F5344CB8AC3E}">
        <p14:creationId xmlns:p14="http://schemas.microsoft.com/office/powerpoint/2010/main" val="3263068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normAutofit fontScale="92500" lnSpcReduction="10000"/>
          </a:bodyPr>
          <a:lstStyle/>
          <a:p>
            <a:r>
              <a:rPr lang="uk-UA" dirty="0">
                <a:solidFill>
                  <a:schemeClr val="bg1"/>
                </a:solidFill>
                <a:latin typeface="Arial" panose="020B0604020202020204" pitchFamily="34" charset="0"/>
                <a:cs typeface="Arial" panose="020B0604020202020204" pitchFamily="34" charset="0"/>
              </a:rPr>
              <a:t>Предикат може не мати аргументів і у цьому випадку його значення є постійним  true або false по визначенню.</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Введемо відношення </a:t>
            </a:r>
            <a:endParaRPr lang="ru-RU" dirty="0">
              <a:solidFill>
                <a:schemeClr val="bg1"/>
              </a:solidFill>
              <a:latin typeface="Arial" panose="020B0604020202020204" pitchFamily="34" charset="0"/>
              <a:cs typeface="Arial" panose="020B0604020202020204" pitchFamily="34" charset="0"/>
            </a:endParaRPr>
          </a:p>
          <a:p>
            <a:r>
              <a:rPr lang="uk-UA" b="1" dirty="0">
                <a:solidFill>
                  <a:schemeClr val="bg1"/>
                </a:solidFill>
                <a:latin typeface="Arial" panose="020B0604020202020204" pitchFamily="34" charset="0"/>
                <a:cs typeface="Arial" panose="020B0604020202020204" pitchFamily="34" charset="0"/>
              </a:rPr>
              <a:t>книга</a:t>
            </a:r>
            <a:r>
              <a:rPr lang="uk-UA" dirty="0">
                <a:solidFill>
                  <a:schemeClr val="bg1"/>
                </a:solidFill>
                <a:latin typeface="Arial" panose="020B0604020202020204" pitchFamily="34" charset="0"/>
                <a:cs typeface="Arial" panose="020B0604020202020204" pitchFamily="34" charset="0"/>
              </a:rPr>
              <a:t>(автор, жанр) .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Предикат значення якого істина при даному наборі аргументів називається фактом.  Розглянемо множину </a:t>
            </a:r>
            <a:r>
              <a:rPr lang="uk-UA" dirty="0" smtClean="0">
                <a:solidFill>
                  <a:schemeClr val="bg1"/>
                </a:solidFill>
                <a:latin typeface="Arial" panose="020B0604020202020204" pitchFamily="34" charset="0"/>
                <a:cs typeface="Arial" panose="020B0604020202020204" pitchFamily="34" charset="0"/>
              </a:rPr>
              <a:t>фактів</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для </a:t>
            </a:r>
            <a:r>
              <a:rPr lang="uk-UA" dirty="0">
                <a:solidFill>
                  <a:schemeClr val="bg1"/>
                </a:solidFill>
                <a:latin typeface="Arial" panose="020B0604020202020204" pitchFamily="34" charset="0"/>
                <a:cs typeface="Arial" panose="020B0604020202020204" pitchFamily="34" charset="0"/>
              </a:rPr>
              <a:t>даного предикату, яка у  ПРОЛозі має назву бази знань(БЗ)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книга(стаут, детектив </a:t>
            </a:r>
            <a:r>
              <a:rPr lang="uk-UA"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книга(по, поезія</a:t>
            </a:r>
            <a:r>
              <a:rPr lang="uk-UA"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книга(по, детектив</a:t>
            </a:r>
            <a:r>
              <a:rPr lang="uk-UA"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книга(шевченко, поезія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spTree>
    <p:extLst>
      <p:ext uri="{BB962C8B-B14F-4D97-AF65-F5344CB8AC3E}">
        <p14:creationId xmlns:p14="http://schemas.microsoft.com/office/powerpoint/2010/main" val="601507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Якщо поставити запит до цієї бази знань</a:t>
            </a:r>
            <a:endParaRPr lang="ru-RU" dirty="0">
              <a:solidFill>
                <a:schemeClr val="bg1"/>
              </a:solidFill>
              <a:latin typeface="Arial" panose="020B0604020202020204" pitchFamily="34" charset="0"/>
              <a:cs typeface="Arial" panose="020B0604020202020204" pitchFamily="34" charset="0"/>
            </a:endParaRPr>
          </a:p>
          <a:p>
            <a:pPr algn="ctr"/>
            <a:r>
              <a:rPr lang="uk-UA" dirty="0">
                <a:solidFill>
                  <a:schemeClr val="bg1"/>
                </a:solidFill>
                <a:latin typeface="Arial" panose="020B0604020202020204" pitchFamily="34" charset="0"/>
                <a:cs typeface="Arial" panose="020B0604020202020204" pitchFamily="34" charset="0"/>
              </a:rPr>
              <a:t>?   </a:t>
            </a:r>
            <a:r>
              <a:rPr lang="uk-UA" b="1" dirty="0">
                <a:solidFill>
                  <a:schemeClr val="bg1"/>
                </a:solidFill>
                <a:latin typeface="Arial" panose="020B0604020202020204" pitchFamily="34" charset="0"/>
                <a:cs typeface="Arial" panose="020B0604020202020204" pitchFamily="34" charset="0"/>
              </a:rPr>
              <a:t>книга</a:t>
            </a:r>
            <a:r>
              <a:rPr lang="uk-UA" dirty="0">
                <a:solidFill>
                  <a:schemeClr val="bg1"/>
                </a:solidFill>
                <a:latin typeface="Arial" panose="020B0604020202020204" pitchFamily="34" charset="0"/>
                <a:cs typeface="Arial" panose="020B0604020202020204" pitchFamily="34" charset="0"/>
              </a:rPr>
              <a:t>(стаут, детектив</a:t>
            </a:r>
            <a:r>
              <a:rPr lang="uk-UA"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то отримаємо рішення  істина </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Значення запиту </a:t>
            </a:r>
            <a:endParaRPr lang="ru-RU" dirty="0">
              <a:solidFill>
                <a:schemeClr val="bg1"/>
              </a:solidFill>
              <a:latin typeface="Arial" panose="020B0604020202020204" pitchFamily="34" charset="0"/>
              <a:cs typeface="Arial" panose="020B0604020202020204" pitchFamily="34" charset="0"/>
            </a:endParaRPr>
          </a:p>
          <a:p>
            <a:pPr algn="ctr"/>
            <a:r>
              <a:rPr lang="uk-UA" dirty="0">
                <a:solidFill>
                  <a:schemeClr val="bg1"/>
                </a:solidFill>
                <a:latin typeface="Arial" panose="020B0604020202020204" pitchFamily="34" charset="0"/>
                <a:cs typeface="Arial" panose="020B0604020202020204" pitchFamily="34" charset="0"/>
              </a:rPr>
              <a:t>?   </a:t>
            </a:r>
            <a:r>
              <a:rPr lang="uk-UA" b="1" dirty="0" smtClean="0">
                <a:solidFill>
                  <a:schemeClr val="bg1"/>
                </a:solidFill>
                <a:latin typeface="Arial" panose="020B0604020202020204" pitchFamily="34" charset="0"/>
                <a:cs typeface="Arial" panose="020B0604020202020204" pitchFamily="34" charset="0"/>
              </a:rPr>
              <a:t>книга</a:t>
            </a:r>
            <a:r>
              <a:rPr lang="uk-UA" dirty="0" smtClean="0">
                <a:solidFill>
                  <a:schemeClr val="bg1"/>
                </a:solidFill>
                <a:latin typeface="Arial" panose="020B0604020202020204" pitchFamily="34" charset="0"/>
                <a:cs typeface="Arial" panose="020B0604020202020204" pitchFamily="34" charset="0"/>
              </a:rPr>
              <a:t>(</a:t>
            </a:r>
            <a:r>
              <a:rPr lang="uk-UA" dirty="0" err="1" smtClean="0">
                <a:solidFill>
                  <a:schemeClr val="bg1"/>
                </a:solidFill>
                <a:latin typeface="Arial" panose="020B0604020202020204" pitchFamily="34" charset="0"/>
                <a:cs typeface="Arial" panose="020B0604020202020204" pitchFamily="34" charset="0"/>
              </a:rPr>
              <a:t>пушкін</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поезія)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буде неправда, так як у Пролозі прийнята угода про замкненість світу.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Тобто </a:t>
            </a:r>
            <a:r>
              <a:rPr lang="uk-UA" dirty="0">
                <a:solidFill>
                  <a:schemeClr val="bg1"/>
                </a:solidFill>
                <a:latin typeface="Arial" panose="020B0604020202020204" pitchFamily="34" charset="0"/>
                <a:cs typeface="Arial" panose="020B0604020202020204" pitchFamily="34" charset="0"/>
              </a:rPr>
              <a:t>якщо якесь відношення не міститься у базі, то його значення  неправда.</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spTree>
    <p:extLst>
      <p:ext uri="{BB962C8B-B14F-4D97-AF65-F5344CB8AC3E}">
        <p14:creationId xmlns:p14="http://schemas.microsoft.com/office/powerpoint/2010/main" val="343631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rgbClr val="002060"/>
                </a:solidFill>
                <a:latin typeface="Arial" panose="020B0604020202020204" pitchFamily="34" charset="0"/>
                <a:cs typeface="Arial" panose="020B0604020202020204" pitchFamily="34" charset="0"/>
              </a:rPr>
              <a:t>Змінна</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Для запиту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    </a:t>
            </a:r>
            <a:r>
              <a:rPr lang="uk-UA" b="1" dirty="0">
                <a:solidFill>
                  <a:schemeClr val="bg1"/>
                </a:solidFill>
                <a:latin typeface="Arial" panose="020B0604020202020204" pitchFamily="34" charset="0"/>
                <a:cs typeface="Arial" panose="020B0604020202020204" pitchFamily="34" charset="0"/>
              </a:rPr>
              <a:t>книга</a:t>
            </a:r>
            <a:r>
              <a:rPr lang="uk-UA" dirty="0">
                <a:solidFill>
                  <a:schemeClr val="bg1"/>
                </a:solidFill>
                <a:latin typeface="Arial" panose="020B0604020202020204" pitchFamily="34" charset="0"/>
                <a:cs typeface="Arial" panose="020B0604020202020204" pitchFamily="34" charset="0"/>
              </a:rPr>
              <a:t>(Х, детектив)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згідно нашої бази знань отримуємо рішення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Х1=стаут, Х2=по</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У цьому випадку у запиті фігурує об’єкт </a:t>
            </a:r>
            <a:r>
              <a:rPr lang="en-US" dirty="0">
                <a:solidFill>
                  <a:schemeClr val="bg1"/>
                </a:solidFill>
                <a:latin typeface="Arial" panose="020B0604020202020204" pitchFamily="34" charset="0"/>
                <a:cs typeface="Arial" panose="020B0604020202020204" pitchFamily="34" charset="0"/>
              </a:rPr>
              <a:t>X</a:t>
            </a:r>
            <a:r>
              <a:rPr lang="uk-UA" dirty="0">
                <a:solidFill>
                  <a:schemeClr val="bg1"/>
                </a:solidFill>
                <a:latin typeface="Arial" panose="020B0604020202020204" pitchFamily="34" charset="0"/>
                <a:cs typeface="Arial" panose="020B0604020202020204" pitchFamily="34" charset="0"/>
              </a:rPr>
              <a:t>, ім’я якого не визначено. </a:t>
            </a:r>
            <a:endParaRPr lang="uk-UA" dirty="0" smtClean="0">
              <a:solidFill>
                <a:schemeClr val="bg1"/>
              </a:solidFill>
              <a:latin typeface="Arial" panose="020B0604020202020204" pitchFamily="34" charset="0"/>
              <a:cs typeface="Arial" panose="020B0604020202020204" pitchFamily="34" charset="0"/>
            </a:endParaRPr>
          </a:p>
          <a:p>
            <a:r>
              <a:rPr lang="uk-UA" b="1" i="1" dirty="0" smtClean="0">
                <a:solidFill>
                  <a:srgbClr val="002060"/>
                </a:solidFill>
                <a:latin typeface="Arial" panose="020B0604020202020204" pitchFamily="34" charset="0"/>
                <a:cs typeface="Arial" panose="020B0604020202020204" pitchFamily="34" charset="0"/>
              </a:rPr>
              <a:t>Змінна</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 це значення аргументу, яке він може </a:t>
            </a:r>
            <a:r>
              <a:rPr lang="uk-UA" dirty="0" smtClean="0">
                <a:solidFill>
                  <a:schemeClr val="bg1"/>
                </a:solidFill>
                <a:latin typeface="Arial" panose="020B0604020202020204" pitchFamily="34" charset="0"/>
                <a:cs typeface="Arial" panose="020B0604020202020204" pitchFamily="34" charset="0"/>
              </a:rPr>
              <a:t>отримати </a:t>
            </a:r>
            <a:r>
              <a:rPr lang="uk-UA" dirty="0">
                <a:solidFill>
                  <a:schemeClr val="bg1"/>
                </a:solidFill>
                <a:latin typeface="Arial" panose="020B0604020202020204" pitchFamily="34" charset="0"/>
                <a:cs typeface="Arial" panose="020B0604020202020204" pitchFamily="34" charset="0"/>
              </a:rPr>
              <a:t>з області інтерпретації предиката.  </a:t>
            </a:r>
            <a:r>
              <a:rPr lang="uk-UA" b="1" i="1" dirty="0">
                <a:solidFill>
                  <a:srgbClr val="002060"/>
                </a:solidFill>
                <a:latin typeface="Arial" panose="020B0604020202020204" pitchFamily="34" charset="0"/>
                <a:cs typeface="Arial" panose="020B0604020202020204" pitchFamily="34" charset="0"/>
              </a:rPr>
              <a:t>Рішенням задачі</a:t>
            </a:r>
            <a:r>
              <a:rPr lang="uk-UA" dirty="0">
                <a:solidFill>
                  <a:schemeClr val="bg1"/>
                </a:solidFill>
                <a:latin typeface="Arial" panose="020B0604020202020204" pitchFamily="34" charset="0"/>
                <a:cs typeface="Arial" panose="020B0604020202020204" pitchFamily="34" charset="0"/>
              </a:rPr>
              <a:t> є така сукупність аргументів </a:t>
            </a:r>
            <a:r>
              <a:rPr lang="uk-UA" dirty="0" smtClean="0">
                <a:solidFill>
                  <a:schemeClr val="bg1"/>
                </a:solidFill>
                <a:latin typeface="Arial" panose="020B0604020202020204" pitchFamily="34" charset="0"/>
                <a:cs typeface="Arial" panose="020B0604020202020204" pitchFamily="34" charset="0"/>
              </a:rPr>
              <a:t>предиката, </a:t>
            </a:r>
            <a:r>
              <a:rPr lang="uk-UA" dirty="0">
                <a:solidFill>
                  <a:schemeClr val="bg1"/>
                </a:solidFill>
                <a:latin typeface="Arial" panose="020B0604020202020204" pitchFamily="34" charset="0"/>
                <a:cs typeface="Arial" panose="020B0604020202020204" pitchFamily="34" charset="0"/>
              </a:rPr>
              <a:t>яка надає йому значення істина.</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spTree>
    <p:extLst>
      <p:ext uri="{BB962C8B-B14F-4D97-AF65-F5344CB8AC3E}">
        <p14:creationId xmlns:p14="http://schemas.microsoft.com/office/powerpoint/2010/main" val="425799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normAutofit lnSpcReduction="10000"/>
          </a:bodyPr>
          <a:lstStyle/>
          <a:p>
            <a:r>
              <a:rPr lang="uk-UA" dirty="0">
                <a:solidFill>
                  <a:schemeClr val="bg1"/>
                </a:solidFill>
                <a:latin typeface="Arial" panose="020B0604020202020204" pitchFamily="34" charset="0"/>
                <a:cs typeface="Arial" panose="020B0604020202020204" pitchFamily="34" charset="0"/>
              </a:rPr>
              <a:t>Прийнято наступне правило для позначення змінних і констант: змінна позначається з </a:t>
            </a:r>
            <a:r>
              <a:rPr lang="uk-UA" dirty="0" smtClean="0">
                <a:solidFill>
                  <a:schemeClr val="bg1"/>
                </a:solidFill>
                <a:latin typeface="Arial" panose="020B0604020202020204" pitchFamily="34" charset="0"/>
                <a:cs typeface="Arial" panose="020B0604020202020204" pitchFamily="34" charset="0"/>
              </a:rPr>
              <a:t>символам, </a:t>
            </a:r>
            <a:r>
              <a:rPr lang="uk-UA" dirty="0">
                <a:solidFill>
                  <a:schemeClr val="bg1"/>
                </a:solidFill>
                <a:latin typeface="Arial" panose="020B0604020202020204" pitchFamily="34" charset="0"/>
                <a:cs typeface="Arial" panose="020B0604020202020204" pitchFamily="34" charset="0"/>
              </a:rPr>
              <a:t>який позначається </a:t>
            </a:r>
            <a:r>
              <a:rPr lang="uk-UA" b="1" i="1" dirty="0">
                <a:solidFill>
                  <a:srgbClr val="002060"/>
                </a:solidFill>
                <a:latin typeface="Arial" panose="020B0604020202020204" pitchFamily="34" charset="0"/>
                <a:cs typeface="Arial" panose="020B0604020202020204" pitchFamily="34" charset="0"/>
              </a:rPr>
              <a:t>великою латинською буквою</a:t>
            </a:r>
            <a:r>
              <a:rPr lang="uk-UA" dirty="0">
                <a:solidFill>
                  <a:schemeClr val="bg1"/>
                </a:solidFill>
                <a:latin typeface="Arial" panose="020B0604020202020204" pitchFamily="34" charset="0"/>
                <a:cs typeface="Arial" panose="020B0604020202020204" pitchFamily="34" charset="0"/>
              </a:rPr>
              <a:t>, а константа з </a:t>
            </a:r>
            <a:r>
              <a:rPr lang="uk-UA" b="1" i="1" dirty="0">
                <a:solidFill>
                  <a:srgbClr val="002060"/>
                </a:solidFill>
                <a:latin typeface="Arial" panose="020B0604020202020204" pitchFamily="34" charset="0"/>
                <a:cs typeface="Arial" panose="020B0604020202020204" pitchFamily="34" charset="0"/>
              </a:rPr>
              <a:t>маленької</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Якщо змінна не має значення в контексті поставленого запиту, і сформульованого правила, вона називається </a:t>
            </a:r>
            <a:r>
              <a:rPr lang="uk-UA" b="1" i="1" dirty="0">
                <a:solidFill>
                  <a:srgbClr val="002060"/>
                </a:solidFill>
                <a:latin typeface="Arial" panose="020B0604020202020204" pitchFamily="34" charset="0"/>
                <a:cs typeface="Arial" panose="020B0604020202020204" pitchFamily="34" charset="0"/>
              </a:rPr>
              <a:t>анонімною</a:t>
            </a:r>
            <a:r>
              <a:rPr lang="uk-UA" dirty="0">
                <a:solidFill>
                  <a:srgbClr val="002060"/>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позначається знаком підкреслення </a:t>
            </a:r>
            <a:r>
              <a:rPr lang="uk-UA"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Предикат, який має значення істина тільки при одному наборі аргументів, називається </a:t>
            </a:r>
            <a:r>
              <a:rPr lang="uk-UA" b="1" i="1" dirty="0">
                <a:solidFill>
                  <a:srgbClr val="002060"/>
                </a:solidFill>
                <a:latin typeface="Arial" panose="020B0604020202020204" pitchFamily="34" charset="0"/>
                <a:cs typeface="Arial" panose="020B0604020202020204" pitchFamily="34" charset="0"/>
              </a:rPr>
              <a:t>детермінованим</a:t>
            </a:r>
            <a:r>
              <a:rPr lang="uk-UA" dirty="0">
                <a:solidFill>
                  <a:schemeClr val="bg1"/>
                </a:solidFill>
                <a:latin typeface="Arial" panose="020B0604020202020204" pitchFamily="34" charset="0"/>
                <a:cs typeface="Arial" panose="020B0604020202020204" pitchFamily="34" charset="0"/>
              </a:rPr>
              <a:t>, у протилежному випадку, тобто коли існує множина  рішень, предикат називається </a:t>
            </a:r>
            <a:r>
              <a:rPr lang="uk-UA" b="1" i="1" dirty="0" smtClean="0">
                <a:solidFill>
                  <a:srgbClr val="002060"/>
                </a:solidFill>
                <a:latin typeface="Arial" panose="020B0604020202020204" pitchFamily="34" charset="0"/>
                <a:cs typeface="Arial" panose="020B0604020202020204" pitchFamily="34" charset="0"/>
              </a:rPr>
              <a:t>недетермінованим</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spTree>
    <p:extLst>
      <p:ext uri="{BB962C8B-B14F-4D97-AF65-F5344CB8AC3E}">
        <p14:creationId xmlns:p14="http://schemas.microsoft.com/office/powerpoint/2010/main" val="842591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1</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Вступ</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Основні поняття і визначення</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Узгодження цільових тверджень</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Структурні терми</a:t>
            </a:r>
          </a:p>
          <a:p>
            <a:r>
              <a:rPr lang="uk-UA" dirty="0" smtClean="0">
                <a:solidFill>
                  <a:schemeClr val="bg1"/>
                </a:solidFill>
                <a:latin typeface="Arial" panose="020B0604020202020204" pitchFamily="34" charset="0"/>
                <a:cs typeface="Arial" panose="020B0604020202020204" pitchFamily="34" charset="0"/>
              </a:rPr>
              <a:t>Приклади простих ПРОЛОГ-програм</a:t>
            </a:r>
            <a:endParaRPr lang="ru-RU"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rPr>
              <a:t>Основні поняття і визначення</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Якщо тепер ускладнити запит і поцікавитись чи відомі письменники, які працювали у різних жанрах то запит прийме вид</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книга(Х, </a:t>
            </a:r>
            <a:r>
              <a:rPr lang="en-US" dirty="0">
                <a:solidFill>
                  <a:schemeClr val="bg1"/>
                </a:solidFill>
                <a:latin typeface="Arial" panose="020B0604020202020204" pitchFamily="34" charset="0"/>
                <a:cs typeface="Arial" panose="020B0604020202020204" pitchFamily="34" charset="0"/>
              </a:rPr>
              <a:t>Y</a:t>
            </a:r>
            <a:r>
              <a:rPr lang="uk-UA" dirty="0">
                <a:solidFill>
                  <a:schemeClr val="bg1"/>
                </a:solidFill>
                <a:latin typeface="Arial" panose="020B0604020202020204" pitchFamily="34" charset="0"/>
                <a:cs typeface="Arial" panose="020B0604020202020204" pitchFamily="34" charset="0"/>
              </a:rPr>
              <a:t>) і книга(Х, </a:t>
            </a:r>
            <a:r>
              <a:rPr lang="en-US" dirty="0">
                <a:solidFill>
                  <a:schemeClr val="bg1"/>
                </a:solidFill>
                <a:latin typeface="Arial" panose="020B0604020202020204" pitchFamily="34" charset="0"/>
                <a:cs typeface="Arial" panose="020B0604020202020204" pitchFamily="34" charset="0"/>
              </a:rPr>
              <a:t>Z</a:t>
            </a:r>
            <a:r>
              <a:rPr lang="uk-UA" dirty="0">
                <a:solidFill>
                  <a:schemeClr val="bg1"/>
                </a:solidFill>
                <a:latin typeface="Arial" panose="020B0604020202020204" pitchFamily="34" charset="0"/>
                <a:cs typeface="Arial" panose="020B0604020202020204" pitchFamily="34" charset="0"/>
              </a:rPr>
              <a:t>) і  </a:t>
            </a:r>
            <a:r>
              <a:rPr lang="en-US" dirty="0" smtClean="0">
                <a:solidFill>
                  <a:schemeClr val="bg1"/>
                </a:solidFill>
                <a:latin typeface="Arial" panose="020B0604020202020204" pitchFamily="34" charset="0"/>
                <a:cs typeface="Arial" panose="020B0604020202020204" pitchFamily="34" charset="0"/>
              </a:rPr>
              <a:t>Y</a:t>
            </a:r>
            <a:r>
              <a:rPr lang="uk-UA" dirty="0" smtClean="0">
                <a:solidFill>
                  <a:schemeClr val="bg1"/>
                </a:solidFill>
                <a:latin typeface="Arial" panose="020B0604020202020204" pitchFamily="34" charset="0"/>
                <a:cs typeface="Arial" panose="020B0604020202020204" pitchFamily="34" charset="0"/>
              </a:rPr>
              <a:t>\=</a:t>
            </a:r>
            <a:r>
              <a:rPr lang="ru-RU"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Z </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Таким чином ми прийшли до складного цільового твердження, яке    складається з кількох під цілей. </a:t>
            </a:r>
            <a:r>
              <a:rPr lang="uk-UA" b="1" i="1" dirty="0">
                <a:solidFill>
                  <a:schemeClr val="bg1"/>
                </a:solidFill>
                <a:latin typeface="Arial" panose="020B0604020202020204" pitchFamily="34" charset="0"/>
                <a:cs typeface="Arial" panose="020B0604020202020204" pitchFamily="34" charset="0"/>
              </a:rPr>
              <a:t>Твердження (ціль) приймає значення істина, коли це значення приймає кожна з його під цілей</a:t>
            </a:r>
            <a:r>
              <a:rPr lang="uk-UA"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4118941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latin typeface="Arial" panose="020B0604020202020204" pitchFamily="34" charset="0"/>
                <a:cs typeface="Arial" panose="020B0604020202020204" pitchFamily="34" charset="0"/>
              </a:rPr>
              <a:t>ПРАВИЛА</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Речення виду правило є складнішою конструкцією, ніж факт.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Правило </a:t>
            </a:r>
            <a:r>
              <a:rPr lang="uk-UA" dirty="0">
                <a:solidFill>
                  <a:schemeClr val="bg1"/>
                </a:solidFill>
                <a:latin typeface="Arial" panose="020B0604020202020204" pitchFamily="34" charset="0"/>
                <a:cs typeface="Arial" panose="020B0604020202020204" pitchFamily="34" charset="0"/>
              </a:rPr>
              <a:t>- це речення, істинність якої залежить від істинності одного або декількох речень. У простому варіанті речення виду «правило» у програмі представлено наступною конструкцією: </a:t>
            </a:r>
            <a:endParaRPr lang="uk-UA" dirty="0" smtClean="0">
              <a:solidFill>
                <a:schemeClr val="bg1"/>
              </a:solidFill>
              <a:latin typeface="Arial" panose="020B0604020202020204" pitchFamily="34" charset="0"/>
              <a:cs typeface="Arial" panose="020B0604020202020204" pitchFamily="34" charset="0"/>
            </a:endParaRPr>
          </a:p>
          <a:p>
            <a:pPr algn="ctr"/>
            <a:r>
              <a:rPr lang="uk-UA" dirty="0" smtClean="0">
                <a:solidFill>
                  <a:schemeClr val="bg1"/>
                </a:solidFill>
                <a:latin typeface="Arial" panose="020B0604020202020204" pitchFamily="34" charset="0"/>
                <a:cs typeface="Arial" panose="020B0604020202020204" pitchFamily="34" charset="0"/>
              </a:rPr>
              <a:t>A </a:t>
            </a:r>
            <a:r>
              <a:rPr lang="uk-UA" dirty="0">
                <a:solidFill>
                  <a:schemeClr val="bg1"/>
                </a:solidFill>
                <a:latin typeface="Arial" panose="020B0604020202020204" pitchFamily="34" charset="0"/>
                <a:cs typeface="Arial" panose="020B0604020202020204" pitchFamily="34" charset="0"/>
              </a:rPr>
              <a:t>:- B.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Тут </a:t>
            </a:r>
            <a:r>
              <a:rPr lang="uk-UA" dirty="0">
                <a:solidFill>
                  <a:schemeClr val="bg1"/>
                </a:solidFill>
                <a:latin typeface="Arial" panose="020B0604020202020204" pitchFamily="34" charset="0"/>
                <a:cs typeface="Arial" panose="020B0604020202020204" pitchFamily="34" charset="0"/>
              </a:rPr>
              <a:t>висловлювання A є істинним, якщо (логічна зв'язка «якщо» позначається знаком «:–») істинний вислів B.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2644074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latin typeface="Arial" panose="020B0604020202020204" pitchFamily="34" charset="0"/>
                <a:cs typeface="Arial" panose="020B0604020202020204" pitchFamily="34" charset="0"/>
              </a:rPr>
              <a:t>ПРАВИЛА</a:t>
            </a: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У загальному випадку правило </a:t>
            </a:r>
            <a:r>
              <a:rPr lang="uk-UA" dirty="0">
                <a:solidFill>
                  <a:schemeClr val="bg1"/>
                </a:solidFill>
                <a:latin typeface="Arial" panose="020B0604020202020204" pitchFamily="34" charset="0"/>
                <a:cs typeface="Arial" panose="020B0604020202020204" pitchFamily="34" charset="0"/>
              </a:rPr>
              <a:t>має наступну структуру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n</a:t>
            </a:r>
            <a:r>
              <a:rPr lang="uk-UA" dirty="0">
                <a:solidFill>
                  <a:schemeClr val="bg1"/>
                </a:solidFill>
                <a:latin typeface="Arial" panose="020B0604020202020204" pitchFamily="34" charset="0"/>
                <a:cs typeface="Arial" panose="020B0604020202020204" pitchFamily="34" charset="0"/>
              </a:rPr>
              <a:t>ame (arg , arg ,..,arg ) </a:t>
            </a:r>
            <a:endParaRPr lang="en-US"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де ліва частина називається </a:t>
            </a:r>
            <a:r>
              <a:rPr lang="uk-UA" b="1" i="1" dirty="0">
                <a:solidFill>
                  <a:srgbClr val="002060"/>
                </a:solidFill>
                <a:latin typeface="Arial" panose="020B0604020202020204" pitchFamily="34" charset="0"/>
                <a:cs typeface="Arial" panose="020B0604020202020204" pitchFamily="34" charset="0"/>
              </a:rPr>
              <a:t>заголовком</a:t>
            </a:r>
            <a:r>
              <a:rPr lang="uk-UA" dirty="0">
                <a:solidFill>
                  <a:schemeClr val="bg1"/>
                </a:solidFill>
                <a:latin typeface="Arial" panose="020B0604020202020204" pitchFamily="34" charset="0"/>
                <a:cs typeface="Arial" panose="020B0604020202020204" pitchFamily="34" charset="0"/>
              </a:rPr>
              <a:t>, а права – </a:t>
            </a:r>
            <a:r>
              <a:rPr lang="uk-UA" b="1" i="1" dirty="0">
                <a:solidFill>
                  <a:srgbClr val="002060"/>
                </a:solidFill>
                <a:latin typeface="Arial" panose="020B0604020202020204" pitchFamily="34" charset="0"/>
                <a:cs typeface="Arial" panose="020B0604020202020204" pitchFamily="34" charset="0"/>
              </a:rPr>
              <a:t>тілом правила.</a:t>
            </a:r>
            <a:r>
              <a:rPr lang="ru-RU" dirty="0">
                <a:solidFill>
                  <a:schemeClr val="bg1"/>
                </a:solidFill>
                <a:latin typeface="Arial" panose="020B0604020202020204" pitchFamily="34" charset="0"/>
                <a:cs typeface="Arial" panose="020B0604020202020204" pitchFamily="34" charset="0"/>
              </a:rPr>
              <a:t>  </a:t>
            </a:r>
            <a:endParaRPr lang="ru-RU"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  </a:t>
            </a:r>
            <a:r>
              <a:rPr lang="uk-UA" dirty="0">
                <a:solidFill>
                  <a:schemeClr val="bg1"/>
                </a:solidFill>
                <a:latin typeface="Arial" panose="020B0604020202020204" pitchFamily="34" charset="0"/>
                <a:cs typeface="Arial" panose="020B0604020202020204" pitchFamily="34" charset="0"/>
              </a:rPr>
              <a:t>частковому випадку коли тіло правила не містить жодного предиката маємо факт. </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249061484"/>
              </p:ext>
            </p:extLst>
          </p:nvPr>
        </p:nvGraphicFramePr>
        <p:xfrm>
          <a:off x="4355976" y="2493590"/>
          <a:ext cx="576263" cy="287338"/>
        </p:xfrm>
        <a:graphic>
          <a:graphicData uri="http://schemas.openxmlformats.org/presentationml/2006/ole">
            <mc:AlternateContent xmlns:mc="http://schemas.openxmlformats.org/markup-compatibility/2006">
              <mc:Choice xmlns:v="urn:schemas-microsoft-com:vml" Requires="v">
                <p:oleObj spid="_x0000_s3132" name="Формула" r:id="rId3" imgW="215713" imgH="152268" progId="Equation.3">
                  <p:embed/>
                </p:oleObj>
              </mc:Choice>
              <mc:Fallback>
                <p:oleObj name="Формула" r:id="rId3" imgW="215713" imgH="152268" progId="Equation.3">
                  <p:embed/>
                  <p:pic>
                    <p:nvPicPr>
                      <p:cNvPr id="0" name="Объект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5976" y="2493590"/>
                        <a:ext cx="576263"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15781762"/>
              </p:ext>
            </p:extLst>
          </p:nvPr>
        </p:nvGraphicFramePr>
        <p:xfrm>
          <a:off x="4860032" y="2471936"/>
          <a:ext cx="2646363" cy="381000"/>
        </p:xfrm>
        <a:graphic>
          <a:graphicData uri="http://schemas.openxmlformats.org/presentationml/2006/ole">
            <mc:AlternateContent xmlns:mc="http://schemas.openxmlformats.org/markup-compatibility/2006">
              <mc:Choice xmlns:v="urn:schemas-microsoft-com:vml" Requires="v">
                <p:oleObj spid="_x0000_s3133" name="Формула" r:id="rId5" imgW="1854000" imgH="241200" progId="Equation.3">
                  <p:embed/>
                </p:oleObj>
              </mc:Choice>
              <mc:Fallback>
                <p:oleObj name="Формула" r:id="rId5" imgW="1854000" imgH="241200" progId="Equation.3">
                  <p:embed/>
                  <p:pic>
                    <p:nvPicPr>
                      <p:cNvPr id="0" name="Объект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60032" y="2471936"/>
                        <a:ext cx="26463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83477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b="0" cap="all" dirty="0" smtClean="0">
                <a:solidFill>
                  <a:schemeClr val="bg1"/>
                </a:solidFill>
                <a:latin typeface="Arial" panose="020B0604020202020204" pitchFamily="34" charset="0"/>
                <a:cs typeface="Arial" panose="020B0604020202020204" pitchFamily="34" charset="0"/>
              </a:rPr>
              <a:t>ПРАВИЛА</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Областю </a:t>
            </a:r>
            <a:r>
              <a:rPr lang="uk-UA" dirty="0">
                <a:solidFill>
                  <a:schemeClr val="bg1"/>
                </a:solidFill>
                <a:latin typeface="Arial" panose="020B0604020202020204" pitchFamily="34" charset="0"/>
                <a:cs typeface="Arial" panose="020B0604020202020204" pitchFamily="34" charset="0"/>
              </a:rPr>
              <a:t>дії змінної є твердження (правило</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b="1" i="1" dirty="0">
                <a:solidFill>
                  <a:srgbClr val="FF0000"/>
                </a:solidFill>
                <a:latin typeface="Arial" panose="020B0604020202020204" pitchFamily="34" charset="0"/>
                <a:cs typeface="Arial" panose="020B0604020202020204" pitchFamily="34" charset="0"/>
              </a:rPr>
              <a:t>Кожна змінна повинна зустрічатись у тілі правила не менше двох раз. </a:t>
            </a:r>
            <a:endParaRPr lang="uk-UA" b="1" i="1" dirty="0" smtClean="0">
              <a:solidFill>
                <a:srgbClr val="FF0000"/>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зміст задачі потребує тільки однократного вживання змінної, то на її місце ставитися анонімна зміна. </a:t>
            </a:r>
            <a:endParaRPr lang="en-US" dirty="0" smtClean="0">
              <a:solidFill>
                <a:schemeClr val="bg1"/>
              </a:solidFill>
              <a:latin typeface="Arial" panose="020B0604020202020204" pitchFamily="34" charset="0"/>
              <a:cs typeface="Arial" panose="020B0604020202020204" pitchFamily="34" charset="0"/>
            </a:endParaRPr>
          </a:p>
          <a:p>
            <a:r>
              <a:rPr lang="uk-UA" b="1" i="1" dirty="0" smtClean="0">
                <a:solidFill>
                  <a:schemeClr val="bg1"/>
                </a:solidFill>
                <a:latin typeface="Arial" panose="020B0604020202020204" pitchFamily="34" charset="0"/>
                <a:cs typeface="Arial" panose="020B0604020202020204" pitchFamily="34" charset="0"/>
              </a:rPr>
              <a:t>Застосування анонімної змінної у </a:t>
            </a:r>
            <a:r>
              <a:rPr lang="uk-UA" b="1" i="1" dirty="0">
                <a:solidFill>
                  <a:schemeClr val="bg1"/>
                </a:solidFill>
                <a:latin typeface="Arial" panose="020B0604020202020204" pitchFamily="34" charset="0"/>
                <a:cs typeface="Arial" panose="020B0604020202020204" pitchFamily="34" charset="0"/>
              </a:rPr>
              <a:t>фактах </a:t>
            </a:r>
            <a:r>
              <a:rPr lang="uk-UA" b="1" i="1" dirty="0" smtClean="0">
                <a:solidFill>
                  <a:schemeClr val="bg1"/>
                </a:solidFill>
                <a:latin typeface="Arial" panose="020B0604020202020204" pitchFamily="34" charset="0"/>
                <a:cs typeface="Arial" panose="020B0604020202020204" pitchFamily="34" charset="0"/>
              </a:rPr>
              <a:t>не дозволяється.</a:t>
            </a:r>
            <a:endParaRPr lang="ru-RU" b="1" i="1"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spTree>
    <p:extLst>
      <p:ext uri="{BB962C8B-B14F-4D97-AF65-F5344CB8AC3E}">
        <p14:creationId xmlns:p14="http://schemas.microsoft.com/office/powerpoint/2010/main" val="745053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rPr>
              <a:t>Основні поняття і визначення</a:t>
            </a:r>
            <a:endParaRPr lang="ru-RU" b="0" dirty="0">
              <a:solidFill>
                <a:schemeClr val="bg1"/>
              </a:solidFill>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Наприклад для предикату столиця(країна, назва, населення) треба поставити запит, який дозволив би знаходити столиці, населення яких більше певного числа мешканців, але при цьому назва країни нас не цікавить. Тоді потрібний запит за допомогою анонімної змінної запишеться як </a:t>
            </a:r>
            <a:endParaRPr lang="ru-RU" dirty="0">
              <a:solidFill>
                <a:schemeClr val="bg1"/>
              </a:solidFill>
              <a:latin typeface="Arial" panose="020B0604020202020204" pitchFamily="34" charset="0"/>
              <a:cs typeface="Arial" panose="020B0604020202020204" pitchFamily="34" charset="0"/>
            </a:endParaRPr>
          </a:p>
          <a:p>
            <a:pPr algn="ctr"/>
            <a:r>
              <a:rPr lang="uk-UA" dirty="0">
                <a:solidFill>
                  <a:schemeClr val="bg1"/>
                </a:solidFill>
                <a:latin typeface="Arial" panose="020B0604020202020204" pitchFamily="34" charset="0"/>
                <a:cs typeface="Arial" panose="020B0604020202020204" pitchFamily="34" charset="0"/>
              </a:rPr>
              <a:t>?	столиця(_, </a:t>
            </a:r>
            <a:r>
              <a:rPr lang="en-US" dirty="0">
                <a:solidFill>
                  <a:schemeClr val="bg1"/>
                </a:solidFill>
                <a:latin typeface="Arial" panose="020B0604020202020204" pitchFamily="34" charset="0"/>
                <a:cs typeface="Arial" panose="020B0604020202020204" pitchFamily="34" charset="0"/>
              </a:rPr>
              <a:t>X</a:t>
            </a:r>
            <a:r>
              <a:rPr lang="uk-UA" dirty="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Y</a:t>
            </a:r>
            <a:r>
              <a:rPr lang="uk-UA" dirty="0">
                <a:solidFill>
                  <a:schemeClr val="bg1"/>
                </a:solidFill>
                <a:latin typeface="Arial" panose="020B0604020202020204" pitchFamily="34" charset="0"/>
                <a:cs typeface="Arial" panose="020B0604020202020204" pitchFamily="34" charset="0"/>
              </a:rPr>
              <a:t>)</a:t>
            </a:r>
            <a:r>
              <a:rPr lang="ru-RU" dirty="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Y</a:t>
            </a:r>
            <a:r>
              <a:rPr lang="ru-RU" dirty="0" smtClean="0">
                <a:solidFill>
                  <a:schemeClr val="bg1"/>
                </a:solidFill>
                <a:latin typeface="Arial" panose="020B0604020202020204" pitchFamily="34" charset="0"/>
                <a:cs typeface="Arial" panose="020B0604020202020204" pitchFamily="34" charset="0"/>
              </a:rPr>
              <a:t>&gt;1.</a:t>
            </a:r>
            <a:endParaRPr lang="en-US" dirty="0" smtClean="0">
              <a:solidFill>
                <a:schemeClr val="bg1"/>
              </a:solidFill>
              <a:latin typeface="Arial" panose="020B0604020202020204" pitchFamily="34" charset="0"/>
              <a:cs typeface="Arial" panose="020B0604020202020204" pitchFamily="34" charset="0"/>
            </a:endParaRPr>
          </a:p>
          <a:p>
            <a:pPr algn="ctr"/>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столиця(</a:t>
            </a:r>
            <a:r>
              <a:rPr lang="en-US" dirty="0" smtClean="0">
                <a:solidFill>
                  <a:schemeClr val="bg1"/>
                </a:solidFill>
                <a:latin typeface="Arial" panose="020B0604020202020204" pitchFamily="34" charset="0"/>
                <a:cs typeface="Arial" panose="020B0604020202020204" pitchFamily="34" charset="0"/>
              </a:rPr>
              <a:t>R</a:t>
            </a:r>
            <a:r>
              <a:rPr lang="uk-UA" dirty="0" smtClean="0">
                <a:solidFill>
                  <a:schemeClr val="bg1"/>
                </a:solidFill>
                <a:latin typeface="Arial" panose="020B0604020202020204" pitchFamily="34" charset="0"/>
                <a:cs typeface="Arial" panose="020B0604020202020204" pitchFamily="34" charset="0"/>
              </a:rPr>
              <a:t>, </a:t>
            </a:r>
            <a:r>
              <a:rPr lang="uk-UA" dirty="0" err="1" smtClean="0">
                <a:solidFill>
                  <a:schemeClr val="bg1"/>
                </a:solidFill>
                <a:latin typeface="Arial" panose="020B0604020202020204" pitchFamily="34" charset="0"/>
                <a:cs typeface="Arial" panose="020B0604020202020204" pitchFamily="34" charset="0"/>
              </a:rPr>
              <a:t>париж</a:t>
            </a:r>
            <a:r>
              <a:rPr lang="uk-UA" dirty="0" smtClean="0">
                <a:solidFill>
                  <a:schemeClr val="bg1"/>
                </a:solidFill>
                <a:latin typeface="Arial" panose="020B0604020202020204" pitchFamily="34" charset="0"/>
                <a:cs typeface="Arial" panose="020B0604020202020204" pitchFamily="34" charset="0"/>
              </a:rPr>
              <a:t>, _).</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409191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База знаннь. Обмеження.</a:t>
            </a:r>
            <a:r>
              <a:rPr lang="ru-RU" dirty="0" smtClean="0"/>
              <a:t> </a:t>
            </a:r>
            <a:endParaRPr lang="ru-RU" dirty="0"/>
          </a:p>
        </p:txBody>
      </p:sp>
      <p:sp>
        <p:nvSpPr>
          <p:cNvPr id="3" name="Объект 2"/>
          <p:cNvSpPr>
            <a:spLocks noGrp="1"/>
          </p:cNvSpPr>
          <p:nvPr>
            <p:ph idx="1"/>
          </p:nvPr>
        </p:nvSpPr>
        <p:spPr/>
        <p:txBody>
          <a:bodyPr>
            <a:normAutofit/>
          </a:bodyPr>
          <a:lstStyle/>
          <a:p>
            <a:r>
              <a:rPr lang="ru-RU" dirty="0" smtClean="0">
                <a:solidFill>
                  <a:schemeClr val="bg1"/>
                </a:solidFill>
                <a:latin typeface="Arial" panose="020B0604020202020204" pitchFamily="34" charset="0"/>
                <a:cs typeface="Arial" panose="020B0604020202020204" pitchFamily="34" charset="0"/>
              </a:rPr>
              <a:t>Правила і факти в базі знань повинні бути розташовані по предикатним групам.</a:t>
            </a:r>
          </a:p>
          <a:p>
            <a:r>
              <a:rPr lang="ru-RU" dirty="0" smtClean="0">
                <a:solidFill>
                  <a:schemeClr val="bg1"/>
                </a:solidFill>
                <a:latin typeface="Arial" panose="020B0604020202020204" pitchFamily="34" charset="0"/>
                <a:cs typeface="Arial" panose="020B0604020202020204" pitchFamily="34" charset="0"/>
              </a:rPr>
              <a:t>Неправильно:    			Правильно:</a:t>
            </a:r>
            <a:endParaRPr lang="ru-RU"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man(max).</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man(max</a:t>
            </a:r>
            <a:r>
              <a:rPr lang="en-US" dirty="0">
                <a:solidFill>
                  <a:schemeClr val="bg1"/>
                </a:solidFill>
                <a:latin typeface="Arial" panose="020B0604020202020204" pitchFamily="34" charset="0"/>
                <a:cs typeface="Arial" panose="020B0604020202020204" pitchFamily="34" charset="0"/>
              </a:rPr>
              <a:t>).</a:t>
            </a:r>
          </a:p>
          <a:p>
            <a:r>
              <a:rPr lang="en-US" dirty="0" smtClean="0">
                <a:solidFill>
                  <a:schemeClr val="bg1"/>
                </a:solidFill>
                <a:latin typeface="Arial" panose="020B0604020202020204" pitchFamily="34" charset="0"/>
                <a:cs typeface="Arial" panose="020B0604020202020204" pitchFamily="34" charset="0"/>
              </a:rPr>
              <a:t>woman(mary).</a:t>
            </a:r>
            <a:r>
              <a:rPr lang="en-US"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man(bogdan).</a:t>
            </a:r>
            <a:endParaRPr lang="uk-UA"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woman(mary</a:t>
            </a:r>
            <a:r>
              <a:rPr lang="en-US" dirty="0" smtClean="0">
                <a:solidFill>
                  <a:schemeClr val="bg1"/>
                </a:solidFill>
                <a:latin typeface="Arial" panose="020B0604020202020204" pitchFamily="34" charset="0"/>
                <a:cs typeface="Arial" panose="020B0604020202020204" pitchFamily="34" charset="0"/>
              </a:rPr>
              <a:t>).</a:t>
            </a:r>
            <a:r>
              <a:rPr lang="en-US"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woman(mary</a:t>
            </a:r>
            <a:r>
              <a:rPr lang="en-US" dirty="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man(bogdan).</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woman(ann</a:t>
            </a:r>
            <a:r>
              <a:rPr lang="en-US" dirty="0">
                <a:solidFill>
                  <a:schemeClr val="bg1"/>
                </a:solidFill>
                <a:latin typeface="Arial" panose="020B0604020202020204" pitchFamily="34" charset="0"/>
                <a:cs typeface="Arial" panose="020B0604020202020204" pitchFamily="34" charset="0"/>
              </a:rPr>
              <a:t>).</a:t>
            </a:r>
          </a:p>
          <a:p>
            <a:endParaRPr lang="en-US"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spTree>
    <p:extLst>
      <p:ext uri="{BB962C8B-B14F-4D97-AF65-F5344CB8AC3E}">
        <p14:creationId xmlns:p14="http://schemas.microsoft.com/office/powerpoint/2010/main" val="4038843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cap="all" dirty="0">
                <a:solidFill>
                  <a:schemeClr val="bg1"/>
                </a:solidFill>
                <a:latin typeface="Arial" panose="020B0604020202020204" pitchFamily="34" charset="0"/>
                <a:cs typeface="Arial" panose="020B0604020202020204" pitchFamily="34" charset="0"/>
              </a:rPr>
              <a:t>Узгодження цільових тверджень. Пошук з поверненням</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У ПРОЛозі не існує операції присвоєння і для змінної не виділяється певна область пам'яті.</a:t>
            </a:r>
          </a:p>
          <a:p>
            <a:r>
              <a:rPr lang="uk-UA" dirty="0">
                <a:solidFill>
                  <a:schemeClr val="bg1"/>
                </a:solidFill>
                <a:latin typeface="Arial" panose="020B0604020202020204" pitchFamily="34" charset="0"/>
                <a:cs typeface="Arial" panose="020B0604020202020204" pitchFamily="34" charset="0"/>
              </a:rPr>
              <a:t> Зв'язування змінної з якимось конкретним значенням аргументу відбувається в процесі уніфікації. Уніфікація можлива коли зіставляються два предикати з однаковим ім'ям </a:t>
            </a:r>
            <a:r>
              <a:rPr lang="uk-UA" dirty="0" smtClean="0">
                <a:solidFill>
                  <a:schemeClr val="bg1"/>
                </a:solidFill>
                <a:latin typeface="Arial" panose="020B0604020202020204" pitchFamily="34" charset="0"/>
                <a:cs typeface="Arial" panose="020B0604020202020204" pitchFamily="34" charset="0"/>
              </a:rPr>
              <a:t>однакової</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арності і однаковим типом аргументу. </a:t>
            </a:r>
          </a:p>
          <a:p>
            <a:r>
              <a:rPr lang="uk-UA" dirty="0">
                <a:solidFill>
                  <a:schemeClr val="bg1"/>
                </a:solidFill>
                <a:latin typeface="Arial" panose="020B0604020202020204" pitchFamily="34" charset="0"/>
                <a:cs typeface="Arial" panose="020B0604020202020204" pitchFamily="34" charset="0"/>
              </a:rPr>
              <a:t>У процесі зіставлення </a:t>
            </a:r>
            <a:r>
              <a:rPr lang="uk-UA" dirty="0" smtClean="0">
                <a:solidFill>
                  <a:schemeClr val="bg1"/>
                </a:solidFill>
                <a:latin typeface="Arial" panose="020B0604020202020204" pitchFamily="34" charset="0"/>
                <a:cs typeface="Arial" panose="020B0604020202020204" pitchFamily="34" charset="0"/>
              </a:rPr>
              <a:t>змінної вона здобуває </a:t>
            </a:r>
            <a:r>
              <a:rPr lang="uk-UA" dirty="0">
                <a:solidFill>
                  <a:schemeClr val="bg1"/>
                </a:solidFill>
                <a:latin typeface="Arial" panose="020B0604020202020204" pitchFamily="34" charset="0"/>
                <a:cs typeface="Arial" panose="020B0604020202020204" pitchFamily="34" charset="0"/>
              </a:rPr>
              <a:t>значення аргументу постійної або вільної змінної. </a:t>
            </a:r>
          </a:p>
          <a:p>
            <a:r>
              <a:rPr lang="uk-UA" b="1" i="1" dirty="0">
                <a:solidFill>
                  <a:srgbClr val="002060"/>
                </a:solidFill>
                <a:latin typeface="Arial" panose="020B0604020202020204" pitchFamily="34" charset="0"/>
                <a:cs typeface="Arial" panose="020B0604020202020204" pitchFamily="34" charset="0"/>
              </a:rPr>
              <a:t>Вільною</a:t>
            </a:r>
            <a:r>
              <a:rPr lang="uk-UA" dirty="0">
                <a:solidFill>
                  <a:schemeClr val="bg1"/>
                </a:solidFill>
                <a:latin typeface="Arial" panose="020B0604020202020204" pitchFamily="34" charset="0"/>
                <a:cs typeface="Arial" panose="020B0604020202020204" pitchFamily="34" charset="0"/>
              </a:rPr>
              <a:t> називається змінна, яка на момент зіставлення не має конкретного значення.</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spTree>
    <p:extLst>
      <p:ext uri="{BB962C8B-B14F-4D97-AF65-F5344CB8AC3E}">
        <p14:creationId xmlns:p14="http://schemas.microsoft.com/office/powerpoint/2010/main" val="157963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cap="all" dirty="0">
                <a:solidFill>
                  <a:schemeClr val="bg1"/>
                </a:solidFill>
                <a:latin typeface="Arial" panose="020B0604020202020204" pitchFamily="34" charset="0"/>
                <a:cs typeface="Arial" panose="020B0604020202020204" pitchFamily="34" charset="0"/>
              </a:rPr>
              <a:t>Узгодження цільових тверджень. Пошук з поверненням</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Якщо у процедурних мовах повторні обчислення проводяться за допомогою оператора циклу, то у логічному програмуванні основними засобами таких обчислень є пошук з поверненням (</a:t>
            </a:r>
            <a:r>
              <a:rPr lang="uk-UA" b="1" i="1" dirty="0">
                <a:solidFill>
                  <a:schemeClr val="bg1"/>
                </a:solidFill>
                <a:latin typeface="Arial" panose="020B0604020202020204" pitchFamily="34" charset="0"/>
                <a:cs typeface="Arial" panose="020B0604020202020204" pitchFamily="34" charset="0"/>
              </a:rPr>
              <a:t>BackTracking</a:t>
            </a:r>
            <a:r>
              <a:rPr lang="uk-UA" dirty="0">
                <a:solidFill>
                  <a:schemeClr val="bg1"/>
                </a:solidFill>
                <a:latin typeface="Arial" panose="020B0604020202020204" pitchFamily="34" charset="0"/>
                <a:cs typeface="Arial" panose="020B0604020202020204" pitchFamily="34" charset="0"/>
              </a:rPr>
              <a:t>) і </a:t>
            </a:r>
            <a:r>
              <a:rPr lang="uk-UA" b="1" i="1" dirty="0">
                <a:solidFill>
                  <a:schemeClr val="bg1"/>
                </a:solidFill>
                <a:latin typeface="Arial" panose="020B0604020202020204" pitchFamily="34" charset="0"/>
                <a:cs typeface="Arial" panose="020B0604020202020204" pitchFamily="34" charset="0"/>
              </a:rPr>
              <a:t>рекурсія</a:t>
            </a:r>
            <a:r>
              <a:rPr lang="uk-UA" dirty="0">
                <a:solidFill>
                  <a:schemeClr val="bg1"/>
                </a:solidFill>
                <a:latin typeface="Arial" panose="020B0604020202020204" pitchFamily="34" charset="0"/>
                <a:cs typeface="Arial" panose="020B0604020202020204" pitchFamily="34" charset="0"/>
              </a:rPr>
              <a:t>. </a:t>
            </a:r>
            <a:endParaRPr lang="en-US"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Розглянемо на прикладі правила </a:t>
            </a:r>
            <a:r>
              <a:rPr lang="en-US" b="1" i="1" dirty="0">
                <a:solidFill>
                  <a:schemeClr val="bg1"/>
                </a:solidFill>
                <a:latin typeface="Arial" panose="020B0604020202020204" pitchFamily="34" charset="0"/>
                <a:cs typeface="Arial" panose="020B0604020202020204" pitchFamily="34" charset="0"/>
              </a:rPr>
              <a:t>city</a:t>
            </a:r>
            <a:r>
              <a:rPr lang="uk-UA" dirty="0">
                <a:solidFill>
                  <a:schemeClr val="bg1"/>
                </a:solidFill>
                <a:latin typeface="Arial" panose="020B0604020202020204" pitchFamily="34" charset="0"/>
                <a:cs typeface="Arial" panose="020B0604020202020204" pitchFamily="34" charset="0"/>
              </a:rPr>
              <a:t> і бази знань процес узгодження цільових тверджень(ЦТ) разом з роботою механізму пошуку з поверненням.</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spTree>
    <p:extLst>
      <p:ext uri="{BB962C8B-B14F-4D97-AF65-F5344CB8AC3E}">
        <p14:creationId xmlns:p14="http://schemas.microsoft.com/office/powerpoint/2010/main" val="4321819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cap="all" dirty="0">
                <a:solidFill>
                  <a:schemeClr val="bg1"/>
                </a:solidFill>
                <a:latin typeface="Arial" panose="020B0604020202020204" pitchFamily="34" charset="0"/>
                <a:cs typeface="Arial" panose="020B0604020202020204" pitchFamily="34" charset="0"/>
              </a:rPr>
              <a:t>Узгодження цільових тверджень</a:t>
            </a:r>
            <a:endParaRPr lang="ru-RU" dirty="0"/>
          </a:p>
        </p:txBody>
      </p:sp>
      <p:sp>
        <p:nvSpPr>
          <p:cNvPr id="3" name="Объект 2"/>
          <p:cNvSpPr>
            <a:spLocks noGrp="1"/>
          </p:cNvSpPr>
          <p:nvPr>
            <p:ph idx="1"/>
          </p:nvPr>
        </p:nvSpPr>
        <p:spPr/>
        <p:txBody>
          <a:bodyPr/>
          <a:lstStyle/>
          <a:p>
            <a:r>
              <a:rPr lang="en-US" dirty="0" smtClean="0">
                <a:solidFill>
                  <a:schemeClr val="bg1"/>
                </a:solidFill>
                <a:latin typeface="Arial" panose="020B0604020202020204" pitchFamily="34" charset="0"/>
                <a:cs typeface="Arial" panose="020B0604020202020204" pitchFamily="34" charset="0"/>
              </a:rPr>
              <a:t>city(X):-town(X,Y),Y&gt;1.</a:t>
            </a:r>
          </a:p>
          <a:p>
            <a:r>
              <a:rPr lang="en-US" dirty="0" smtClean="0">
                <a:solidFill>
                  <a:schemeClr val="bg1"/>
                </a:solidFill>
                <a:latin typeface="Arial" panose="020B0604020202020204" pitchFamily="34" charset="0"/>
                <a:cs typeface="Arial" panose="020B0604020202020204" pitchFamily="34" charset="0"/>
              </a:rPr>
              <a:t>town(paris,2.15).</a:t>
            </a:r>
            <a:endParaRPr lang="en-US"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town(melitopol,0.15</a:t>
            </a:r>
            <a:r>
              <a:rPr lang="en-US" dirty="0">
                <a:solidFill>
                  <a:schemeClr val="bg1"/>
                </a:solidFill>
                <a:latin typeface="Arial" panose="020B0604020202020204" pitchFamily="34" charset="0"/>
                <a:cs typeface="Arial" panose="020B0604020202020204" pitchFamily="34" charset="0"/>
              </a:rPr>
              <a:t>).</a:t>
            </a:r>
          </a:p>
          <a:p>
            <a:r>
              <a:rPr lang="en-US" dirty="0" smtClean="0">
                <a:solidFill>
                  <a:schemeClr val="bg1"/>
                </a:solidFill>
                <a:latin typeface="Arial" panose="020B0604020202020204" pitchFamily="34" charset="0"/>
                <a:cs typeface="Arial" panose="020B0604020202020204" pitchFamily="34" charset="0"/>
              </a:rPr>
              <a:t>town(mumbai,19.24).</a:t>
            </a:r>
            <a:endParaRPr lang="en-US"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spTree>
    <p:extLst>
      <p:ext uri="{BB962C8B-B14F-4D97-AF65-F5344CB8AC3E}">
        <p14:creationId xmlns:p14="http://schemas.microsoft.com/office/powerpoint/2010/main" val="3728941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Позначення</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92500" lnSpcReduction="10000"/>
          </a:bodyPr>
          <a:lstStyle/>
          <a:p>
            <a:r>
              <a:rPr lang="uk-UA" sz="2600" b="1" dirty="0" smtClean="0">
                <a:solidFill>
                  <a:schemeClr val="bg1"/>
                </a:solidFill>
                <a:latin typeface="Arial" panose="020B0604020202020204" pitchFamily="34" charset="0"/>
                <a:cs typeface="Arial" panose="020B0604020202020204" pitchFamily="34" charset="0"/>
              </a:rPr>
              <a:t>Логічні операції</a:t>
            </a:r>
          </a:p>
          <a:p>
            <a:r>
              <a:rPr lang="uk-UA" sz="2600" b="1" dirty="0">
                <a:solidFill>
                  <a:schemeClr val="bg1"/>
                </a:solidFill>
                <a:latin typeface="Arial" panose="020B0604020202020204" pitchFamily="34" charset="0"/>
                <a:cs typeface="Arial" panose="020B0604020202020204" pitchFamily="34" charset="0"/>
              </a:rPr>
              <a:t>імплікація </a:t>
            </a:r>
            <a:r>
              <a:rPr lang="uk-UA" sz="2600" b="1" dirty="0" smtClean="0">
                <a:solidFill>
                  <a:schemeClr val="bg1"/>
                </a:solidFill>
                <a:latin typeface="Arial" panose="020B0604020202020204" pitchFamily="34" charset="0"/>
                <a:cs typeface="Arial" panose="020B0604020202020204" pitchFamily="34" charset="0"/>
              </a:rPr>
              <a:t>     </a:t>
            </a:r>
            <a:r>
              <a:rPr lang="en-US" sz="2600" b="1" dirty="0" smtClean="0">
                <a:solidFill>
                  <a:schemeClr val="bg1"/>
                </a:solidFill>
                <a:latin typeface="Arial" panose="020B0604020202020204" pitchFamily="34" charset="0"/>
                <a:cs typeface="Arial" panose="020B0604020202020204" pitchFamily="34" charset="0"/>
              </a:rPr>
              <a:t>:-       </a:t>
            </a:r>
            <a:r>
              <a:rPr lang="en-US" sz="2600" b="1" dirty="0">
                <a:solidFill>
                  <a:schemeClr val="bg1"/>
                </a:solidFill>
                <a:latin typeface="Arial" panose="020B0604020202020204" pitchFamily="34" charset="0"/>
                <a:cs typeface="Arial" panose="020B0604020202020204" pitchFamily="34" charset="0"/>
              </a:rPr>
              <a:t>if     </a:t>
            </a:r>
            <a:endParaRPr lang="uk-UA" sz="2600" b="1" dirty="0" smtClean="0">
              <a:solidFill>
                <a:schemeClr val="bg1"/>
              </a:solidFill>
              <a:latin typeface="Arial" panose="020B0604020202020204" pitchFamily="34" charset="0"/>
              <a:cs typeface="Arial" panose="020B0604020202020204" pitchFamily="34" charset="0"/>
            </a:endParaRPr>
          </a:p>
          <a:p>
            <a:r>
              <a:rPr lang="uk-UA" sz="2600" b="1" dirty="0" smtClean="0">
                <a:solidFill>
                  <a:schemeClr val="bg1"/>
                </a:solidFill>
                <a:latin typeface="Arial" panose="020B0604020202020204" pitchFamily="34" charset="0"/>
                <a:cs typeface="Arial" panose="020B0604020202020204" pitchFamily="34" charset="0"/>
              </a:rPr>
              <a:t>кон’юнкція </a:t>
            </a:r>
            <a:r>
              <a:rPr lang="en-US" sz="2600" b="1" dirty="0" smtClean="0">
                <a:solidFill>
                  <a:schemeClr val="bg1"/>
                </a:solidFill>
                <a:latin typeface="Arial" panose="020B0604020202020204" pitchFamily="34" charset="0"/>
                <a:cs typeface="Arial" panose="020B0604020202020204" pitchFamily="34" charset="0"/>
              </a:rPr>
              <a:t> </a:t>
            </a:r>
            <a:r>
              <a:rPr lang="uk-UA" sz="2600" b="1" dirty="0" smtClean="0">
                <a:solidFill>
                  <a:schemeClr val="bg1"/>
                </a:solidFill>
                <a:latin typeface="Arial" panose="020B0604020202020204" pitchFamily="34" charset="0"/>
                <a:cs typeface="Arial" panose="020B0604020202020204" pitchFamily="34" charset="0"/>
              </a:rPr>
              <a:t>  </a:t>
            </a:r>
            <a:r>
              <a:rPr lang="en-US" sz="2600" b="1" dirty="0" smtClean="0">
                <a:solidFill>
                  <a:schemeClr val="bg1"/>
                </a:solidFill>
                <a:latin typeface="Arial" panose="020B0604020202020204" pitchFamily="34" charset="0"/>
                <a:cs typeface="Arial" panose="020B0604020202020204" pitchFamily="34" charset="0"/>
              </a:rPr>
              <a:t>,</a:t>
            </a:r>
            <a:r>
              <a:rPr lang="uk-UA" sz="2600" b="1" dirty="0" smtClean="0">
                <a:solidFill>
                  <a:schemeClr val="bg1"/>
                </a:solidFill>
                <a:latin typeface="Arial" panose="020B0604020202020204" pitchFamily="34" charset="0"/>
                <a:cs typeface="Arial" panose="020B0604020202020204" pitchFamily="34" charset="0"/>
              </a:rPr>
              <a:t> </a:t>
            </a:r>
            <a:r>
              <a:rPr lang="en-US" sz="2600" b="1" dirty="0" smtClean="0">
                <a:solidFill>
                  <a:schemeClr val="bg1"/>
                </a:solidFill>
                <a:latin typeface="Arial" panose="020B0604020202020204" pitchFamily="34" charset="0"/>
                <a:cs typeface="Arial" panose="020B0604020202020204" pitchFamily="34" charset="0"/>
              </a:rPr>
              <a:t>       </a:t>
            </a:r>
            <a:r>
              <a:rPr lang="en-US" sz="2600" b="1" dirty="0">
                <a:solidFill>
                  <a:schemeClr val="bg1"/>
                </a:solidFill>
                <a:latin typeface="Arial" panose="020B0604020202020204" pitchFamily="34" charset="0"/>
                <a:cs typeface="Arial" panose="020B0604020202020204" pitchFamily="34" charset="0"/>
              </a:rPr>
              <a:t>and            </a:t>
            </a:r>
            <a:endParaRPr lang="uk-UA" sz="2600" b="1" dirty="0" smtClean="0">
              <a:solidFill>
                <a:schemeClr val="bg1"/>
              </a:solidFill>
              <a:latin typeface="Arial" panose="020B0604020202020204" pitchFamily="34" charset="0"/>
              <a:cs typeface="Arial" panose="020B0604020202020204" pitchFamily="34" charset="0"/>
            </a:endParaRPr>
          </a:p>
          <a:p>
            <a:r>
              <a:rPr lang="uk-UA" sz="2600" b="1" dirty="0" smtClean="0">
                <a:solidFill>
                  <a:schemeClr val="bg1"/>
                </a:solidFill>
                <a:latin typeface="Arial" panose="020B0604020202020204" pitchFamily="34" charset="0"/>
                <a:cs typeface="Arial" panose="020B0604020202020204" pitchFamily="34" charset="0"/>
              </a:rPr>
              <a:t>диз’юнкція    </a:t>
            </a:r>
            <a:r>
              <a:rPr lang="en-US" sz="2600" b="1" dirty="0" smtClean="0">
                <a:solidFill>
                  <a:schemeClr val="bg1"/>
                </a:solidFill>
                <a:latin typeface="Arial" panose="020B0604020202020204" pitchFamily="34" charset="0"/>
                <a:cs typeface="Arial" panose="020B0604020202020204" pitchFamily="34" charset="0"/>
              </a:rPr>
              <a:t>;      </a:t>
            </a:r>
            <a:r>
              <a:rPr lang="uk-UA" sz="2600" b="1" dirty="0" smtClean="0">
                <a:solidFill>
                  <a:schemeClr val="bg1"/>
                </a:solidFill>
                <a:latin typeface="Arial" panose="020B0604020202020204" pitchFamily="34" charset="0"/>
                <a:cs typeface="Arial" panose="020B0604020202020204" pitchFamily="34" charset="0"/>
              </a:rPr>
              <a:t>  </a:t>
            </a:r>
            <a:r>
              <a:rPr lang="en-US" sz="2600" b="1" dirty="0" smtClean="0">
                <a:solidFill>
                  <a:schemeClr val="bg1"/>
                </a:solidFill>
                <a:latin typeface="Arial" panose="020B0604020202020204" pitchFamily="34" charset="0"/>
                <a:cs typeface="Arial" panose="020B0604020202020204" pitchFamily="34" charset="0"/>
              </a:rPr>
              <a:t>or</a:t>
            </a:r>
            <a:endParaRPr lang="uk-UA" sz="2600" b="1"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Арифметичні операції</a:t>
            </a:r>
          </a:p>
          <a:p>
            <a:r>
              <a:rPr lang="en-US" dirty="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не </a:t>
            </a:r>
            <a:r>
              <a:rPr lang="uk-UA" dirty="0" smtClean="0">
                <a:solidFill>
                  <a:schemeClr val="bg1"/>
                </a:solidFill>
                <a:latin typeface="Arial" panose="020B0604020202020204" pitchFamily="34" charset="0"/>
                <a:cs typeface="Arial" panose="020B0604020202020204" pitchFamily="34" charset="0"/>
              </a:rPr>
              <a:t>дорівнює                       </a:t>
            </a:r>
            <a:r>
              <a:rPr lang="en-US" dirty="0" smtClean="0">
                <a:solidFill>
                  <a:schemeClr val="bg1"/>
                </a:solidFill>
                <a:latin typeface="Arial" panose="020B0604020202020204" pitchFamily="34" charset="0"/>
                <a:cs typeface="Arial" panose="020B0604020202020204" pitchFamily="34" charset="0"/>
              </a:rPr>
              <a:t>a </a:t>
            </a:r>
            <a:r>
              <a:rPr lang="en-US" dirty="0">
                <a:solidFill>
                  <a:schemeClr val="bg1"/>
                </a:solidFill>
                <a:latin typeface="Arial" panose="020B0604020202020204" pitchFamily="34" charset="0"/>
                <a:cs typeface="Arial" panose="020B0604020202020204" pitchFamily="34" charset="0"/>
              </a:rPr>
              <a:t>is b*c  (a=b*c)  </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Для зручності читання програми </a:t>
            </a:r>
            <a:r>
              <a:rPr lang="uk-UA" dirty="0" smtClean="0">
                <a:solidFill>
                  <a:schemeClr val="bg1"/>
                </a:solidFill>
                <a:latin typeface="Arial" panose="020B0604020202020204" pitchFamily="34" charset="0"/>
                <a:cs typeface="Arial" panose="020B0604020202020204" pitchFamily="34" charset="0"/>
              </a:rPr>
              <a:t>передбачені </a:t>
            </a:r>
            <a:r>
              <a:rPr lang="uk-UA" dirty="0">
                <a:solidFill>
                  <a:schemeClr val="bg1"/>
                </a:solidFill>
                <a:latin typeface="Arial" panose="020B0604020202020204" pitchFamily="34" charset="0"/>
                <a:cs typeface="Arial" panose="020B0604020202020204" pitchFamily="34" charset="0"/>
              </a:rPr>
              <a:t>коментарі:</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 коментар до кінця рядка</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текст, що</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не є програмою */ – довгий коментар</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1872404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cap="all" dirty="0">
                <a:solidFill>
                  <a:schemeClr val="bg1"/>
                </a:solidFill>
                <a:latin typeface="Arial" panose="020B0604020202020204" pitchFamily="34" charset="0"/>
                <a:cs typeface="Arial" panose="020B0604020202020204" pitchFamily="34" charset="0"/>
              </a:rPr>
              <a:t>Вступ</a:t>
            </a:r>
            <a:r>
              <a:rPr lang="ru-RU" dirty="0"/>
              <a:t/>
            </a:r>
            <a:br>
              <a:rPr lang="ru-RU" dirty="0"/>
            </a:b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Сферою застосування логічного та функціонального програмування є задачі штучного інтелекту і технології знань, потенціальні можливості застосувань яких здаються майже безмежними. Ці технології використовуються тоді, коли необхідно передати машині якісь здібності, властиві, як прийнято вважати, тільки людині, або створити для них діючу теорію чи модель</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До </a:t>
            </a:r>
            <a:r>
              <a:rPr lang="uk-UA" dirty="0">
                <a:solidFill>
                  <a:schemeClr val="bg1"/>
                </a:solidFill>
                <a:latin typeface="Arial" panose="020B0604020202020204" pitchFamily="34" charset="0"/>
                <a:cs typeface="Arial" panose="020B0604020202020204" pitchFamily="34" charset="0"/>
              </a:rPr>
              <a:t>найбільш </a:t>
            </a:r>
            <a:r>
              <a:rPr lang="uk-UA" dirty="0" smtClean="0">
                <a:solidFill>
                  <a:schemeClr val="bg1"/>
                </a:solidFill>
                <a:latin typeface="Arial" panose="020B0604020202020204" pitchFamily="34" charset="0"/>
                <a:cs typeface="Arial" panose="020B0604020202020204" pitchFamily="34" charset="0"/>
              </a:rPr>
              <a:t>важливих </a:t>
            </a:r>
            <a:r>
              <a:rPr lang="uk-UA" dirty="0">
                <a:solidFill>
                  <a:schemeClr val="bg1"/>
                </a:solidFill>
                <a:latin typeface="Arial" panose="020B0604020202020204" pitchFamily="34" charset="0"/>
                <a:cs typeface="Arial" panose="020B0604020202020204" pitchFamily="34" charset="0"/>
              </a:rPr>
              <a:t>застосування штучного </a:t>
            </a:r>
            <a:r>
              <a:rPr lang="uk-UA" dirty="0" smtClean="0">
                <a:solidFill>
                  <a:schemeClr val="bg1"/>
                </a:solidFill>
                <a:latin typeface="Arial" panose="020B0604020202020204" pitchFamily="34" charset="0"/>
                <a:cs typeface="Arial" panose="020B0604020202020204" pitchFamily="34" charset="0"/>
              </a:rPr>
              <a:t>інтелекту можна віднести:</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8721021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cap="all" dirty="0">
                <a:solidFill>
                  <a:schemeClr val="bg1"/>
                </a:solidFill>
                <a:latin typeface="Arial" panose="020B0604020202020204" pitchFamily="34" charset="0"/>
                <a:cs typeface="Arial" panose="020B0604020202020204" pitchFamily="34" charset="0"/>
              </a:rPr>
              <a:t>Узгодження цільових тверджень</a:t>
            </a: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city(X</a:t>
            </a:r>
            <a:r>
              <a:rPr lang="en-US"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a:t>
            </a:r>
            <a:endParaRPr lang="en-US" dirty="0" smtClean="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town(X,Y),Y&gt;1</a:t>
            </a:r>
            <a:r>
              <a:rPr lang="en-US" dirty="0" smtClean="0">
                <a:solidFill>
                  <a:schemeClr val="bg1"/>
                </a:solidFill>
                <a:latin typeface="Arial" panose="020B0604020202020204" pitchFamily="34" charset="0"/>
                <a:cs typeface="Arial" panose="020B0604020202020204" pitchFamily="34" charset="0"/>
              </a:rPr>
              <a:t>. X=paris,      Y=2.15, 2.15&gt;1  </a:t>
            </a:r>
          </a:p>
          <a:p>
            <a:pPr lvl="2"/>
            <a:r>
              <a:rPr lang="en-US" sz="2400" dirty="0" smtClean="0">
                <a:solidFill>
                  <a:schemeClr val="bg1"/>
                </a:solidFill>
                <a:latin typeface="Arial" panose="020B0604020202020204" pitchFamily="34" charset="0"/>
                <a:cs typeface="Arial" panose="020B0604020202020204" pitchFamily="34" charset="0"/>
              </a:rPr>
              <a:t>  X1=paris</a:t>
            </a:r>
          </a:p>
          <a:p>
            <a:r>
              <a:rPr lang="en-US" dirty="0">
                <a:solidFill>
                  <a:schemeClr val="bg1"/>
                </a:solidFill>
                <a:latin typeface="Arial" panose="020B0604020202020204" pitchFamily="34" charset="0"/>
                <a:cs typeface="Arial" panose="020B0604020202020204" pitchFamily="34" charset="0"/>
              </a:rPr>
              <a:t>town(X,Y),Y&gt;1. </a:t>
            </a:r>
            <a:r>
              <a:rPr lang="en-US" dirty="0" smtClean="0">
                <a:solidFill>
                  <a:schemeClr val="bg1"/>
                </a:solidFill>
                <a:latin typeface="Arial" panose="020B0604020202020204" pitchFamily="34" charset="0"/>
                <a:cs typeface="Arial" panose="020B0604020202020204" pitchFamily="34" charset="0"/>
              </a:rPr>
              <a:t>X=melitopol, Y=0.15,0.15&gt;1    false </a:t>
            </a:r>
          </a:p>
          <a:p>
            <a:r>
              <a:rPr lang="en-US" dirty="0" smtClean="0">
                <a:solidFill>
                  <a:schemeClr val="bg1"/>
                </a:solidFill>
                <a:latin typeface="Arial" panose="020B0604020202020204" pitchFamily="34" charset="0"/>
                <a:cs typeface="Arial" panose="020B0604020202020204" pitchFamily="34" charset="0"/>
              </a:rPr>
              <a:t>town(X,Y</a:t>
            </a:r>
            <a:r>
              <a:rPr lang="en-US" dirty="0">
                <a:solidFill>
                  <a:schemeClr val="bg1"/>
                </a:solidFill>
                <a:latin typeface="Arial" panose="020B0604020202020204" pitchFamily="34" charset="0"/>
                <a:cs typeface="Arial" panose="020B0604020202020204" pitchFamily="34" charset="0"/>
              </a:rPr>
              <a:t>),Y&gt;1. </a:t>
            </a:r>
            <a:r>
              <a:rPr lang="en-US" dirty="0" smtClean="0">
                <a:solidFill>
                  <a:schemeClr val="bg1"/>
                </a:solidFill>
                <a:latin typeface="Arial" panose="020B0604020202020204" pitchFamily="34" charset="0"/>
                <a:cs typeface="Arial" panose="020B0604020202020204" pitchFamily="34" charset="0"/>
              </a:rPr>
              <a:t>X=mumbai, Y=19.24, Y=19.24&gt;1    		X2=mumbai</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567213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Лабораторна робота №1 </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fontScale="85000" lnSpcReduction="20000"/>
          </a:bodyPr>
          <a:lstStyle/>
          <a:p>
            <a:pPr algn="ctr"/>
            <a:r>
              <a:rPr lang="uk-UA" dirty="0" smtClean="0">
                <a:solidFill>
                  <a:schemeClr val="bg1"/>
                </a:solidFill>
                <a:latin typeface="Arial" panose="020B0604020202020204" pitchFamily="34" charset="0"/>
                <a:cs typeface="Arial" panose="020B0604020202020204" pitchFamily="34" charset="0"/>
              </a:rPr>
              <a:t>Пошук ідеального друга </a:t>
            </a:r>
          </a:p>
          <a:p>
            <a:endParaRPr lang="uk-UA"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ideal(name</a:t>
            </a:r>
            <a:r>
              <a:rPr lang="en-US" dirty="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age</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height</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eye</a:t>
            </a:r>
            <a:r>
              <a:rPr lang="en-US" dirty="0">
                <a:solidFill>
                  <a:schemeClr val="bg1"/>
                </a:solidFill>
                <a:latin typeface="Arial" panose="020B0604020202020204" pitchFamily="34" charset="0"/>
                <a:cs typeface="Arial" panose="020B0604020202020204" pitchFamily="34" charset="0"/>
              </a:rPr>
              <a:t>_</a:t>
            </a:r>
            <a:r>
              <a:rPr lang="ru-RU" dirty="0" smtClean="0">
                <a:solidFill>
                  <a:schemeClr val="bg1"/>
                </a:solidFill>
                <a:latin typeface="Arial" panose="020B0604020202020204" pitchFamily="34" charset="0"/>
                <a:cs typeface="Arial" panose="020B0604020202020204" pitchFamily="34" charset="0"/>
              </a:rPr>
              <a:t>color</a:t>
            </a:r>
            <a:r>
              <a:rPr lang="en-US" dirty="0" smtClean="0">
                <a:solidFill>
                  <a:schemeClr val="bg1"/>
                </a:solidFill>
                <a:latin typeface="Arial" panose="020B0604020202020204" pitchFamily="34" charset="0"/>
                <a:cs typeface="Arial" panose="020B0604020202020204" pitchFamily="34" charset="0"/>
              </a:rPr>
              <a:t> </a:t>
            </a:r>
            <a:r>
              <a:rPr lang="en-US" dirty="0">
                <a:solidFill>
                  <a:schemeClr val="bg1"/>
                </a:solidFill>
                <a:latin typeface="Arial" panose="020B0604020202020204" pitchFamily="34" charset="0"/>
                <a:cs typeface="Arial" panose="020B0604020202020204" pitchFamily="34" charset="0"/>
              </a:rPr>
              <a:t>, h</a:t>
            </a:r>
            <a:r>
              <a:rPr lang="ru-RU" dirty="0">
                <a:solidFill>
                  <a:schemeClr val="bg1"/>
                </a:solidFill>
                <a:latin typeface="Arial" panose="020B0604020202020204" pitchFamily="34" charset="0"/>
                <a:cs typeface="Arial" panose="020B0604020202020204" pitchFamily="34" charset="0"/>
              </a:rPr>
              <a:t>air</a:t>
            </a:r>
            <a:r>
              <a:rPr lang="en-US" dirty="0">
                <a:solidFill>
                  <a:schemeClr val="bg1"/>
                </a:solidFill>
                <a:latin typeface="Arial" panose="020B0604020202020204" pitchFamily="34" charset="0"/>
                <a:cs typeface="Arial" panose="020B0604020202020204" pitchFamily="34" charset="0"/>
              </a:rPr>
              <a:t>_</a:t>
            </a:r>
            <a:r>
              <a:rPr lang="ru-RU" dirty="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color</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age</a:t>
            </a:r>
            <a:r>
              <a:rPr lang="en-US"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вік</a:t>
            </a:r>
            <a:r>
              <a:rPr lang="en-US"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height</a:t>
            </a:r>
            <a:r>
              <a:rPr lang="en-US"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зріст</a:t>
            </a:r>
            <a:r>
              <a:rPr lang="en-US"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eye</a:t>
            </a:r>
            <a:r>
              <a:rPr lang="en-US" dirty="0">
                <a:solidFill>
                  <a:schemeClr val="bg1"/>
                </a:solidFill>
                <a:latin typeface="Arial" panose="020B0604020202020204" pitchFamily="34" charset="0"/>
                <a:cs typeface="Arial" panose="020B0604020202020204" pitchFamily="34" charset="0"/>
              </a:rPr>
              <a:t>_</a:t>
            </a:r>
            <a:r>
              <a:rPr lang="ru-RU" dirty="0">
                <a:solidFill>
                  <a:schemeClr val="bg1"/>
                </a:solidFill>
                <a:latin typeface="Arial" panose="020B0604020202020204" pitchFamily="34" charset="0"/>
                <a:cs typeface="Arial" panose="020B0604020202020204" pitchFamily="34" charset="0"/>
              </a:rPr>
              <a:t>color</a:t>
            </a:r>
            <a:r>
              <a:rPr lang="en-US"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колір очей</a:t>
            </a:r>
            <a:r>
              <a:rPr lang="en-US" dirty="0" smtClean="0">
                <a:solidFill>
                  <a:schemeClr val="bg1"/>
                </a:solidFill>
                <a:latin typeface="Arial" panose="020B0604020202020204" pitchFamily="34" charset="0"/>
                <a:cs typeface="Arial" panose="020B0604020202020204" pitchFamily="34" charset="0"/>
              </a:rPr>
              <a:t>),</a:t>
            </a:r>
          </a:p>
          <a:p>
            <a:r>
              <a:rPr lang="en-US" dirty="0" smtClean="0">
                <a:solidFill>
                  <a:schemeClr val="bg1"/>
                </a:solidFill>
                <a:latin typeface="Arial" panose="020B0604020202020204" pitchFamily="34" charset="0"/>
                <a:cs typeface="Arial" panose="020B0604020202020204" pitchFamily="34" charset="0"/>
              </a:rPr>
              <a:t>h</a:t>
            </a:r>
            <a:r>
              <a:rPr lang="ru-RU" dirty="0">
                <a:solidFill>
                  <a:schemeClr val="bg1"/>
                </a:solidFill>
                <a:latin typeface="Arial" panose="020B0604020202020204" pitchFamily="34" charset="0"/>
                <a:cs typeface="Arial" panose="020B0604020202020204" pitchFamily="34" charset="0"/>
              </a:rPr>
              <a:t>air</a:t>
            </a:r>
            <a:r>
              <a:rPr lang="en-US" dirty="0">
                <a:solidFill>
                  <a:schemeClr val="bg1"/>
                </a:solidFill>
                <a:latin typeface="Arial" panose="020B0604020202020204" pitchFamily="34" charset="0"/>
                <a:cs typeface="Arial" panose="020B0604020202020204" pitchFamily="34" charset="0"/>
              </a:rPr>
              <a:t>_</a:t>
            </a:r>
            <a:r>
              <a:rPr lang="ru-RU" dirty="0">
                <a:solidFill>
                  <a:schemeClr val="bg1"/>
                </a:solidFill>
                <a:latin typeface="Arial" panose="020B0604020202020204" pitchFamily="34" charset="0"/>
                <a:cs typeface="Arial" panose="020B0604020202020204" pitchFamily="34" charset="0"/>
              </a:rPr>
              <a:t> color</a:t>
            </a:r>
            <a:r>
              <a:rPr lang="en-US"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колір волосся </a:t>
            </a:r>
            <a:r>
              <a:rPr lang="en-US" dirty="0">
                <a:solidFill>
                  <a:schemeClr val="bg1"/>
                </a:solidFill>
                <a:latin typeface="Arial" panose="020B0604020202020204" pitchFamily="34" charset="0"/>
                <a:cs typeface="Arial" panose="020B0604020202020204" pitchFamily="34" charset="0"/>
              </a:rPr>
              <a:t>)  </a:t>
            </a:r>
            <a:endParaRPr lang="uk-UA"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ideal(X</a:t>
            </a:r>
            <a:r>
              <a:rPr lang="en-US" dirty="0" smtClean="0">
                <a:solidFill>
                  <a:schemeClr val="bg1"/>
                </a:solidFill>
                <a:latin typeface="Arial" panose="020B0604020202020204" pitchFamily="34" charset="0"/>
                <a:cs typeface="Arial" panose="020B0604020202020204" pitchFamily="34" charset="0"/>
              </a:rPr>
              <a:t>):-</a:t>
            </a: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woman(X,A,H,E_c,H_c</a:t>
            </a:r>
            <a:r>
              <a:rPr lang="en-US" dirty="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A&gt;=</a:t>
            </a:r>
            <a:r>
              <a:rPr lang="en-US" dirty="0" smtClean="0">
                <a:solidFill>
                  <a:schemeClr val="bg1"/>
                </a:solidFill>
                <a:latin typeface="Arial" panose="020B0604020202020204" pitchFamily="34" charset="0"/>
                <a:cs typeface="Arial" panose="020B0604020202020204" pitchFamily="34" charset="0"/>
              </a:rPr>
              <a:t>23,H&gt;150,E_c=</a:t>
            </a:r>
            <a:r>
              <a:rPr lang="en-US" dirty="0" err="1" smtClean="0">
                <a:solidFill>
                  <a:schemeClr val="bg1"/>
                </a:solidFill>
                <a:latin typeface="Arial" panose="020B0604020202020204" pitchFamily="34" charset="0"/>
                <a:cs typeface="Arial" panose="020B0604020202020204" pitchFamily="34" charset="0"/>
              </a:rPr>
              <a:t>green,H_c</a:t>
            </a:r>
            <a:r>
              <a:rPr lang="en-US" dirty="0" smtClean="0">
                <a:solidFill>
                  <a:schemeClr val="bg1"/>
                </a:solidFill>
                <a:latin typeface="Arial" panose="020B0604020202020204" pitchFamily="34" charset="0"/>
                <a:cs typeface="Arial" panose="020B0604020202020204" pitchFamily="34" charset="0"/>
              </a:rPr>
              <a:t>=black</a:t>
            </a:r>
            <a:r>
              <a:rPr lang="en-US" dirty="0" smtClean="0">
                <a:solidFill>
                  <a:schemeClr val="bg1"/>
                </a:solidFill>
                <a:latin typeface="Arial" panose="020B0604020202020204" pitchFamily="34" charset="0"/>
                <a:cs typeface="Arial" panose="020B0604020202020204" pitchFamily="34" charset="0"/>
              </a:rPr>
              <a:t>. </a:t>
            </a:r>
          </a:p>
          <a:p>
            <a:r>
              <a:rPr lang="en-US" dirty="0" smtClean="0">
                <a:solidFill>
                  <a:schemeClr val="bg1"/>
                </a:solidFill>
                <a:latin typeface="Arial" panose="020B0604020202020204" pitchFamily="34" charset="0"/>
                <a:cs typeface="Arial" panose="020B0604020202020204" pitchFamily="34" charset="0"/>
              </a:rPr>
              <a:t>woman(ann,23,177,green,red).</a:t>
            </a:r>
            <a:endParaRPr lang="en-US"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woman(lena,19,180,black,white).</a:t>
            </a:r>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ideal(X)</a:t>
            </a:r>
            <a:r>
              <a:rPr lang="ru-RU" dirty="0" smtClean="0">
                <a:solidFill>
                  <a:schemeClr val="bg1"/>
                </a:solidFill>
                <a:latin typeface="Arial" panose="020B0604020202020204" pitchFamily="34" charset="0"/>
                <a:cs typeface="Arial" panose="020B0604020202020204" pitchFamily="34" charset="0"/>
              </a:rPr>
              <a:t>.</a:t>
            </a:r>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spTree>
    <p:extLst>
      <p:ext uri="{BB962C8B-B14F-4D97-AF65-F5344CB8AC3E}">
        <p14:creationId xmlns:p14="http://schemas.microsoft.com/office/powerpoint/2010/main" val="12601366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Робота в </a:t>
            </a:r>
            <a:r>
              <a:rPr lang="en-US" b="0" dirty="0">
                <a:solidFill>
                  <a:schemeClr val="bg1"/>
                </a:solidFill>
                <a:latin typeface="Arial" panose="020B0604020202020204" pitchFamily="34" charset="0"/>
                <a:cs typeface="Arial" panose="020B0604020202020204" pitchFamily="34" charset="0"/>
              </a:rPr>
              <a:t>SWI</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Пункт меню   </a:t>
            </a:r>
            <a:r>
              <a:rPr lang="en-US" dirty="0" smtClean="0">
                <a:solidFill>
                  <a:schemeClr val="bg1"/>
                </a:solidFill>
                <a:latin typeface="Arial" panose="020B0604020202020204" pitchFamily="34" charset="0"/>
                <a:cs typeface="Arial" panose="020B0604020202020204" pitchFamily="34" charset="0"/>
              </a:rPr>
              <a:t>File     Edit   </a:t>
            </a:r>
            <a:r>
              <a:rPr lang="uk-UA" dirty="0" smtClean="0">
                <a:solidFill>
                  <a:schemeClr val="bg1"/>
                </a:solidFill>
                <a:latin typeface="Arial" panose="020B0604020202020204" pitchFamily="34" charset="0"/>
                <a:cs typeface="Arial" panose="020B0604020202020204" pitchFamily="34" charset="0"/>
              </a:rPr>
              <a:t>текст програми </a:t>
            </a:r>
            <a:r>
              <a:rPr lang="en-US" dirty="0" smtClean="0">
                <a:solidFill>
                  <a:schemeClr val="bg1"/>
                </a:solidFill>
                <a:latin typeface="Arial" panose="020B0604020202020204" pitchFamily="34" charset="0"/>
                <a:cs typeface="Arial" panose="020B0604020202020204" pitchFamily="34" charset="0"/>
              </a:rPr>
              <a:t>   Save buffer</a:t>
            </a:r>
            <a:endParaRPr lang="uk-UA" dirty="0" smtClean="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File     Consult (name file)</a:t>
            </a: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p>
          <a:p>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Goal</a:t>
            </a:r>
            <a:r>
              <a:rPr lang="uk-UA" dirty="0" smtClean="0">
                <a:solidFill>
                  <a:schemeClr val="bg1"/>
                </a:solidFill>
                <a:latin typeface="Arial" panose="020B0604020202020204" pitchFamily="34" charset="0"/>
                <a:cs typeface="Arial" panose="020B0604020202020204" pitchFamily="34" charset="0"/>
              </a:rPr>
              <a:t>(запит)</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spTree>
    <p:extLst>
      <p:ext uri="{BB962C8B-B14F-4D97-AF65-F5344CB8AC3E}">
        <p14:creationId xmlns:p14="http://schemas.microsoft.com/office/powerpoint/2010/main" val="3940951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Терми</a:t>
            </a:r>
            <a:endParaRPr lang="ru-RU"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     Об'єкти </a:t>
            </a:r>
            <a:r>
              <a:rPr lang="uk-UA" dirty="0">
                <a:solidFill>
                  <a:schemeClr val="bg1"/>
                </a:solidFill>
                <a:latin typeface="Arial" panose="020B0604020202020204" pitchFamily="34" charset="0"/>
                <a:cs typeface="Arial" panose="020B0604020202020204" pitchFamily="34" charset="0"/>
              </a:rPr>
              <a:t>даних у </a:t>
            </a:r>
            <a:r>
              <a:rPr lang="uk-UA" dirty="0" smtClean="0">
                <a:solidFill>
                  <a:schemeClr val="bg1"/>
                </a:solidFill>
                <a:latin typeface="Arial" panose="020B0604020202020204" pitchFamily="34" charset="0"/>
                <a:cs typeface="Arial" panose="020B0604020202020204" pitchFamily="34" charset="0"/>
              </a:rPr>
              <a:t>Пролозі </a:t>
            </a:r>
            <a:r>
              <a:rPr lang="uk-UA" dirty="0">
                <a:solidFill>
                  <a:schemeClr val="bg1"/>
                </a:solidFill>
                <a:latin typeface="Arial" panose="020B0604020202020204" pitchFamily="34" charset="0"/>
                <a:cs typeface="Arial" panose="020B0604020202020204" pitchFamily="34" charset="0"/>
              </a:rPr>
              <a:t>називаються термами. Терм може бути </a:t>
            </a:r>
            <a:r>
              <a:rPr lang="uk-UA" dirty="0" smtClean="0">
                <a:solidFill>
                  <a:schemeClr val="bg1"/>
                </a:solidFill>
                <a:latin typeface="Arial" panose="020B0604020202020204" pitchFamily="34" charset="0"/>
                <a:cs typeface="Arial" panose="020B0604020202020204" pitchFamily="34" charset="0"/>
              </a:rPr>
              <a:t>атомом (символом чи числом) або складеним </a:t>
            </a:r>
            <a:r>
              <a:rPr lang="uk-UA" dirty="0">
                <a:solidFill>
                  <a:schemeClr val="bg1"/>
                </a:solidFill>
                <a:latin typeface="Arial" panose="020B0604020202020204" pitchFamily="34" charset="0"/>
                <a:cs typeface="Arial" panose="020B0604020202020204" pitchFamily="34" charset="0"/>
              </a:rPr>
              <a:t>термом (структурою).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Рядки звичайно розглядаються як атомарні об'єкти і відрізняються від символів чисто синтаксично. </a:t>
            </a:r>
          </a:p>
          <a:p>
            <a:r>
              <a:rPr lang="uk-UA" dirty="0">
                <a:solidFill>
                  <a:schemeClr val="bg1"/>
                </a:solidFill>
                <a:latin typeface="Arial" panose="020B0604020202020204" pitchFamily="34" charset="0"/>
                <a:cs typeface="Arial" panose="020B0604020202020204" pitchFamily="34" charset="0"/>
              </a:rPr>
              <a:t>Атоми Прологу – найпростіші дані, </a:t>
            </a:r>
            <a:r>
              <a:rPr lang="uk-UA" dirty="0" smtClean="0">
                <a:solidFill>
                  <a:schemeClr val="bg1"/>
                </a:solidFill>
                <a:latin typeface="Arial" panose="020B0604020202020204" pitchFamily="34" charset="0"/>
                <a:cs typeface="Arial" panose="020B0604020202020204" pitchFamily="34" charset="0"/>
              </a:rPr>
              <a:t>які застосовуються </a:t>
            </a:r>
            <a:r>
              <a:rPr lang="uk-UA" dirty="0">
                <a:solidFill>
                  <a:schemeClr val="bg1"/>
                </a:solidFill>
                <a:latin typeface="Arial" panose="020B0604020202020204" pitchFamily="34" charset="0"/>
                <a:cs typeface="Arial" panose="020B0604020202020204" pitchFamily="34" charset="0"/>
              </a:rPr>
              <a:t>насамперед як імена предикатів та його аргументів – конкретних об'єктів.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24729138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Структурні терми</a:t>
            </a:r>
            <a:endParaRPr lang="ru-RU" b="0"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Складні дані у мові Пролог представляються </a:t>
            </a:r>
            <a:r>
              <a:rPr lang="uk-UA" dirty="0" smtClean="0">
                <a:solidFill>
                  <a:schemeClr val="bg1"/>
                </a:solidFill>
                <a:latin typeface="Arial" panose="020B0604020202020204" pitchFamily="34" charset="0"/>
                <a:cs typeface="Arial" panose="020B0604020202020204" pitchFamily="34" charset="0"/>
              </a:rPr>
              <a:t>у вигляді  </a:t>
            </a:r>
            <a:r>
              <a:rPr lang="uk-UA" dirty="0">
                <a:solidFill>
                  <a:schemeClr val="bg1"/>
                </a:solidFill>
                <a:latin typeface="Arial" panose="020B0604020202020204" pitchFamily="34" charset="0"/>
                <a:cs typeface="Arial" panose="020B0604020202020204" pitchFamily="34" charset="0"/>
              </a:rPr>
              <a:t>структурних термів. Запис </a:t>
            </a:r>
            <a:r>
              <a:rPr lang="uk-UA" dirty="0" smtClean="0">
                <a:solidFill>
                  <a:schemeClr val="bg1"/>
                </a:solidFill>
                <a:latin typeface="Arial" panose="020B0604020202020204" pitchFamily="34" charset="0"/>
                <a:cs typeface="Arial" panose="020B0604020202020204" pitchFamily="34" charset="0"/>
              </a:rPr>
              <a:t>терму </a:t>
            </a:r>
            <a:r>
              <a:rPr lang="uk-UA" dirty="0">
                <a:solidFill>
                  <a:schemeClr val="bg1"/>
                </a:solidFill>
                <a:latin typeface="Arial" panose="020B0604020202020204" pitchFamily="34" charset="0"/>
                <a:cs typeface="Arial" panose="020B0604020202020204" pitchFamily="34" charset="0"/>
              </a:rPr>
              <a:t>починається із вказівки імені </a:t>
            </a:r>
            <a:r>
              <a:rPr lang="uk-UA" dirty="0" smtClean="0">
                <a:solidFill>
                  <a:schemeClr val="bg1"/>
                </a:solidFill>
                <a:latin typeface="Arial" panose="020B0604020202020204" pitchFamily="34" charset="0"/>
                <a:cs typeface="Arial" panose="020B0604020202020204" pitchFamily="34" charset="0"/>
              </a:rPr>
              <a:t>функтору, </a:t>
            </a:r>
            <a:r>
              <a:rPr lang="uk-UA" dirty="0">
                <a:solidFill>
                  <a:schemeClr val="bg1"/>
                </a:solidFill>
                <a:latin typeface="Arial" panose="020B0604020202020204" pitchFamily="34" charset="0"/>
                <a:cs typeface="Arial" panose="020B0604020202020204" pitchFamily="34" charset="0"/>
              </a:rPr>
              <a:t>за яким у дужках зазначаються його аргументи, наприклад: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point(X,Y,Z)</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family(Husband, Wife, Cildren)</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Функтор, або функціональний символ визначається ім'ям та арністю – кількістю аргументів. Тим самим </a:t>
            </a:r>
            <a:r>
              <a:rPr lang="uk-UA" dirty="0" smtClean="0">
                <a:solidFill>
                  <a:schemeClr val="bg1"/>
                </a:solidFill>
                <a:latin typeface="Arial" panose="020B0604020202020204" pitchFamily="34" charset="0"/>
                <a:cs typeface="Arial" panose="020B0604020202020204" pitchFamily="34" charset="0"/>
              </a:rPr>
              <a:t>функтори </a:t>
            </a:r>
            <a:r>
              <a:rPr lang="uk-UA" dirty="0">
                <a:solidFill>
                  <a:schemeClr val="bg1"/>
                </a:solidFill>
                <a:latin typeface="Arial" panose="020B0604020202020204" pitchFamily="34" charset="0"/>
                <a:cs typeface="Arial" panose="020B0604020202020204" pitchFamily="34" charset="0"/>
              </a:rPr>
              <a:t>з однаковими іменами, але різної арності розглядаються пролог-системою як різні </a:t>
            </a:r>
            <a:r>
              <a:rPr lang="uk-UA" dirty="0" smtClean="0">
                <a:solidFill>
                  <a:schemeClr val="bg1"/>
                </a:solidFill>
                <a:latin typeface="Arial" panose="020B0604020202020204" pitchFamily="34" charset="0"/>
                <a:cs typeface="Arial" panose="020B0604020202020204" pitchFamily="34" charset="0"/>
              </a:rPr>
              <a:t>функтори.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spTree>
    <p:extLst>
      <p:ext uri="{BB962C8B-B14F-4D97-AF65-F5344CB8AC3E}">
        <p14:creationId xmlns:p14="http://schemas.microsoft.com/office/powerpoint/2010/main" val="3167722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Структурні терми</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Іменами функторів можуть бути атоми, а як аргументи можуть виступати змінні, числа, атоми, а також структурні терми – це означає, що терми можуть вкладатися один в одного, причому на будь-яку глибину</a:t>
            </a:r>
            <a:r>
              <a:rPr lang="uk-UA" dirty="0" smtClean="0">
                <a:solidFill>
                  <a:schemeClr val="bg1"/>
                </a:solidFill>
                <a:latin typeface="Arial" panose="020B0604020202020204" pitchFamily="34" charset="0"/>
                <a:cs typeface="Arial" panose="020B0604020202020204" pitchFamily="34" charset="0"/>
              </a:rPr>
              <a:t>.</a:t>
            </a:r>
            <a:r>
              <a:rPr lang="uk-UA" dirty="0"/>
              <a:t> </a:t>
            </a:r>
            <a:r>
              <a:rPr lang="uk-UA" dirty="0">
                <a:solidFill>
                  <a:schemeClr val="bg1"/>
                </a:solidFill>
                <a:latin typeface="Arial" panose="020B0604020202020204" pitchFamily="34" charset="0"/>
                <a:cs typeface="Arial" panose="020B0604020202020204" pitchFamily="34" charset="0"/>
              </a:rPr>
              <a:t>Наприклад, термін </a:t>
            </a:r>
            <a:r>
              <a:rPr lang="uk-UA" dirty="0" smtClean="0">
                <a:solidFill>
                  <a:schemeClr val="bg1"/>
                </a:solidFill>
                <a:latin typeface="Arial" panose="020B0604020202020204" pitchFamily="34" charset="0"/>
                <a:cs typeface="Arial" panose="020B0604020202020204" pitchFamily="34" charset="0"/>
              </a:rPr>
              <a:t>виду</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en-US" dirty="0">
                <a:solidFill>
                  <a:schemeClr val="bg1"/>
                </a:solidFill>
                <a:latin typeface="Arial" panose="020B0604020202020204" pitchFamily="34" charset="0"/>
                <a:cs typeface="Arial" panose="020B0604020202020204" pitchFamily="34" charset="0"/>
              </a:rPr>
              <a:t>lecture(Subject, time(Week_Day,Pair_Number), Room, lector(Fname</a:t>
            </a:r>
            <a:r>
              <a:rPr lang="en-US" dirty="0" smtClean="0">
                <a:solidFill>
                  <a:schemeClr val="bg1"/>
                </a:solidFill>
                <a:latin typeface="Arial" panose="020B0604020202020204" pitchFamily="34" charset="0"/>
                <a:cs typeface="Arial" panose="020B0604020202020204" pitchFamily="34" charset="0"/>
              </a:rPr>
              <a:t>))</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служить для запису інформації про лекції, що входить до розкладу студентських занять. Ось приклад запису про конкретну лекцію</a:t>
            </a: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lecture(</a:t>
            </a:r>
            <a:r>
              <a:rPr lang="en-US" dirty="0">
                <a:solidFill>
                  <a:schemeClr val="bg1"/>
                </a:solidFill>
                <a:latin typeface="Arial" panose="020B0604020202020204" pitchFamily="34" charset="0"/>
                <a:cs typeface="Arial" panose="020B0604020202020204" pitchFamily="34" charset="0"/>
              </a:rPr>
              <a:t>flp</a:t>
            </a:r>
            <a:r>
              <a:rPr lang="uk-UA" dirty="0">
                <a:solidFill>
                  <a:schemeClr val="bg1"/>
                </a:solidFill>
                <a:latin typeface="Arial" panose="020B0604020202020204" pitchFamily="34" charset="0"/>
                <a:cs typeface="Arial" panose="020B0604020202020204" pitchFamily="34" charset="0"/>
              </a:rPr>
              <a:t>, time(</a:t>
            </a:r>
            <a:r>
              <a:rPr lang="en-US" dirty="0">
                <a:solidFill>
                  <a:schemeClr val="bg1"/>
                </a:solidFill>
                <a:latin typeface="Arial" panose="020B0604020202020204" pitchFamily="34" charset="0"/>
                <a:cs typeface="Arial" panose="020B0604020202020204" pitchFamily="34" charset="0"/>
              </a:rPr>
              <a:t>t</a:t>
            </a:r>
            <a:r>
              <a:rPr lang="ru-RU" dirty="0">
                <a:solidFill>
                  <a:schemeClr val="bg1"/>
                </a:solidFill>
                <a:latin typeface="Arial" panose="020B0604020202020204" pitchFamily="34" charset="0"/>
                <a:cs typeface="Arial" panose="020B0604020202020204" pitchFamily="34" charset="0"/>
              </a:rPr>
              <a:t>uesday</a:t>
            </a:r>
            <a:r>
              <a:rPr lang="uk-UA" dirty="0">
                <a:solidFill>
                  <a:schemeClr val="bg1"/>
                </a:solidFill>
                <a:latin typeface="Arial" panose="020B0604020202020204" pitchFamily="34" charset="0"/>
                <a:cs typeface="Arial" panose="020B0604020202020204" pitchFamily="34" charset="0"/>
              </a:rPr>
              <a:t>,3), </a:t>
            </a:r>
            <a:r>
              <a:rPr lang="en-US" dirty="0" smtClean="0">
                <a:solidFill>
                  <a:schemeClr val="bg1"/>
                </a:solidFill>
                <a:latin typeface="Arial" panose="020B0604020202020204" pitchFamily="34" charset="0"/>
                <a:cs typeface="Arial" panose="020B0604020202020204" pitchFamily="34" charset="0"/>
              </a:rPr>
              <a:t>38</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lector(smirnov))</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spTree>
    <p:extLst>
      <p:ext uri="{BB962C8B-B14F-4D97-AF65-F5344CB8AC3E}">
        <p14:creationId xmlns:p14="http://schemas.microsoft.com/office/powerpoint/2010/main" val="28809352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Структурні терми</a:t>
            </a:r>
            <a:endParaRPr lang="ru-RU" dirty="0"/>
          </a:p>
        </p:txBody>
      </p:sp>
      <p:sp>
        <p:nvSpPr>
          <p:cNvPr id="3" name="Объект 2"/>
          <p:cNvSpPr>
            <a:spLocks noGrp="1"/>
          </p:cNvSpPr>
          <p:nvPr>
            <p:ph idx="1"/>
          </p:nvPr>
        </p:nvSpPr>
        <p:spPr/>
        <p:txBody>
          <a:bodyPr/>
          <a:lstStyle/>
          <a:p>
            <a:r>
              <a:rPr lang="en-US" dirty="0" smtClean="0">
                <a:solidFill>
                  <a:schemeClr val="bg1"/>
                </a:solidFill>
                <a:latin typeface="Arial" panose="020B0604020202020204" pitchFamily="34" charset="0"/>
                <a:cs typeface="Arial" panose="020B0604020202020204" pitchFamily="34" charset="0"/>
              </a:rPr>
              <a:t>man(ivan,avto(mustang,red).</a:t>
            </a:r>
          </a:p>
          <a:p>
            <a:r>
              <a:rPr lang="ru-RU"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 man(X,Y).                   X=ivan,Y=avto(mustang,red)</a:t>
            </a:r>
            <a:endParaRPr lang="en-US"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 man(ivan,avto(X,red). X=mustang</a:t>
            </a:r>
          </a:p>
          <a:p>
            <a:endParaRPr lang="en-US"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woman(ann,23,177,green,red,house(paris,7,1)</a:t>
            </a:r>
            <a:r>
              <a:rPr lang="uk-UA" dirty="0" smtClean="0">
                <a:solidFill>
                  <a:schemeClr val="bg1"/>
                </a:solidFill>
                <a:latin typeface="Arial" panose="020B0604020202020204" pitchFamily="34" charset="0"/>
                <a:cs typeface="Arial" panose="020B0604020202020204" pitchFamily="34" charset="0"/>
              </a:rPr>
              <a:t>)</a:t>
            </a:r>
            <a:r>
              <a:rPr lang="en-US" dirty="0" smtClean="0">
                <a:solidFill>
                  <a:schemeClr val="bg1"/>
                </a:solidFill>
                <a:latin typeface="Arial" panose="020B0604020202020204" pitchFamily="34" charset="0"/>
                <a:cs typeface="Arial" panose="020B0604020202020204" pitchFamily="34" charset="0"/>
              </a:rPr>
              <a:t>.</a:t>
            </a:r>
            <a:endParaRPr lang="en-US" dirty="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woman(lena,19,180,black,white,avto(ford,red)).</a:t>
            </a:r>
          </a:p>
          <a:p>
            <a:endParaRPr lang="en-US" dirty="0" smtClean="0">
              <a:solidFill>
                <a:schemeClr val="bg1"/>
              </a:solidFill>
              <a:latin typeface="Arial" panose="020B0604020202020204" pitchFamily="34" charset="0"/>
              <a:cs typeface="Arial" panose="020B0604020202020204" pitchFamily="34" charset="0"/>
            </a:endParaRPr>
          </a:p>
          <a:p>
            <a:r>
              <a:rPr lang="en-US" dirty="0" smtClean="0">
                <a:solidFill>
                  <a:schemeClr val="bg1"/>
                </a:solidFill>
                <a:latin typeface="Arial" panose="020B0604020202020204" pitchFamily="34" charset="0"/>
                <a:cs typeface="Arial" panose="020B0604020202020204" pitchFamily="34" charset="0"/>
              </a:rPr>
              <a:t>woman</a:t>
            </a:r>
            <a:r>
              <a:rPr lang="uk-UA" dirty="0" smtClean="0">
                <a:solidFill>
                  <a:schemeClr val="bg1"/>
                </a:solidFill>
                <a:latin typeface="Arial" panose="020B0604020202020204" pitchFamily="34" charset="0"/>
                <a:cs typeface="Arial" panose="020B0604020202020204" pitchFamily="34" charset="0"/>
              </a:rPr>
              <a:t>- головний функтор</a:t>
            </a:r>
            <a:r>
              <a:rPr lang="en-US" dirty="0" smtClean="0">
                <a:solidFill>
                  <a:schemeClr val="bg1"/>
                </a:solidFill>
                <a:latin typeface="Arial" panose="020B0604020202020204" pitchFamily="34" charset="0"/>
                <a:cs typeface="Arial" panose="020B0604020202020204" pitchFamily="34" charset="0"/>
              </a:rPr>
              <a:t>.</a:t>
            </a:r>
            <a:endParaRPr lang="en-US" dirty="0">
              <a:solidFill>
                <a:schemeClr val="bg1"/>
              </a:solidFill>
              <a:latin typeface="Arial" panose="020B0604020202020204" pitchFamily="34" charset="0"/>
              <a:cs typeface="Arial" panose="020B0604020202020204" pitchFamily="34" charset="0"/>
            </a:endParaRPr>
          </a:p>
          <a:p>
            <a:endParaRPr lang="en-US"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spTree>
    <p:extLst>
      <p:ext uri="{BB962C8B-B14F-4D97-AF65-F5344CB8AC3E}">
        <p14:creationId xmlns:p14="http://schemas.microsoft.com/office/powerpoint/2010/main" val="42599884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Задача для розминки</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Є чотири числа </a:t>
            </a:r>
            <a:r>
              <a:rPr lang="en-US" dirty="0" smtClean="0">
                <a:solidFill>
                  <a:schemeClr val="bg1"/>
                </a:solidFill>
                <a:latin typeface="Arial" panose="020B0604020202020204" pitchFamily="34" charset="0"/>
                <a:cs typeface="Arial" panose="020B0604020202020204" pitchFamily="34" charset="0"/>
              </a:rPr>
              <a:t>x,y,z,t </a:t>
            </a:r>
          </a:p>
          <a:p>
            <a:r>
              <a:rPr lang="en-US" dirty="0" smtClean="0">
                <a:solidFill>
                  <a:schemeClr val="bg1"/>
                </a:solidFill>
                <a:latin typeface="Arial" panose="020B0604020202020204" pitchFamily="34" charset="0"/>
                <a:cs typeface="Arial" panose="020B0604020202020204" pitchFamily="34" charset="0"/>
              </a:rPr>
              <a:t>x&lt;y, x&lt;t, y&gt;z, y&gt;t, z&gt;x, z&lt;t </a:t>
            </a:r>
            <a:r>
              <a:rPr lang="uk-UA" dirty="0" smtClean="0">
                <a:solidFill>
                  <a:schemeClr val="bg1"/>
                </a:solidFill>
                <a:latin typeface="Arial" panose="020B0604020202020204" pitchFamily="34" charset="0"/>
                <a:cs typeface="Arial" panose="020B0604020202020204" pitchFamily="34" charset="0"/>
              </a:rPr>
              <a:t>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В якому порядку розташовані ці числа?</a:t>
            </a:r>
          </a:p>
          <a:p>
            <a:endParaRPr lang="uk-UA"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Утворимо предикат </a:t>
            </a:r>
            <a:r>
              <a:rPr lang="es-ES" dirty="0" smtClean="0">
                <a:solidFill>
                  <a:schemeClr val="bg1"/>
                </a:solidFill>
                <a:latin typeface="Arial" panose="020B0604020202020204" pitchFamily="34" charset="0"/>
                <a:cs typeface="Arial" panose="020B0604020202020204" pitchFamily="34" charset="0"/>
              </a:rPr>
              <a:t>para</a:t>
            </a:r>
            <a:r>
              <a:rPr lang="uk-UA" dirty="0" smtClean="0">
                <a:solidFill>
                  <a:schemeClr val="bg1"/>
                </a:solidFill>
                <a:latin typeface="Arial" panose="020B0604020202020204" pitchFamily="34" charset="0"/>
                <a:cs typeface="Arial" panose="020B0604020202020204" pitchFamily="34" charset="0"/>
              </a:rPr>
              <a:t> наступним чином.</a:t>
            </a:r>
            <a:endParaRPr lang="uk-UA"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Числа </a:t>
            </a:r>
            <a:r>
              <a:rPr lang="es-ES" dirty="0" smtClean="0">
                <a:solidFill>
                  <a:schemeClr val="bg1"/>
                </a:solidFill>
                <a:latin typeface="Arial" panose="020B0604020202020204" pitchFamily="34" charset="0"/>
                <a:cs typeface="Arial" panose="020B0604020202020204" pitchFamily="34" charset="0"/>
              </a:rPr>
              <a:t>u</a:t>
            </a:r>
            <a:r>
              <a:rPr lang="uk-UA" dirty="0" smtClean="0">
                <a:solidFill>
                  <a:schemeClr val="bg1"/>
                </a:solidFill>
                <a:latin typeface="Arial" panose="020B0604020202020204" pitchFamily="34" charset="0"/>
                <a:cs typeface="Arial" panose="020B0604020202020204" pitchFamily="34" charset="0"/>
              </a:rPr>
              <a:t> і </a:t>
            </a:r>
            <a:r>
              <a:rPr lang="es-ES" dirty="0" smtClean="0">
                <a:solidFill>
                  <a:schemeClr val="bg1"/>
                </a:solidFill>
                <a:latin typeface="Arial" panose="020B0604020202020204" pitchFamily="34" charset="0"/>
                <a:cs typeface="Arial" panose="020B0604020202020204" pitchFamily="34" charset="0"/>
              </a:rPr>
              <a:t>w </a:t>
            </a:r>
            <a:r>
              <a:rPr lang="uk-UA" dirty="0" smtClean="0">
                <a:solidFill>
                  <a:schemeClr val="bg1"/>
                </a:solidFill>
                <a:latin typeface="Arial" panose="020B0604020202020204" pitchFamily="34" charset="0"/>
                <a:cs typeface="Arial" panose="020B0604020202020204" pitchFamily="34" charset="0"/>
              </a:rPr>
              <a:t>утворюють </a:t>
            </a:r>
            <a:r>
              <a:rPr lang="es-ES" dirty="0" smtClean="0">
                <a:solidFill>
                  <a:schemeClr val="bg1"/>
                </a:solidFill>
                <a:latin typeface="Arial" panose="020B0604020202020204" pitchFamily="34" charset="0"/>
                <a:cs typeface="Arial" panose="020B0604020202020204" pitchFamily="34" charset="0"/>
              </a:rPr>
              <a:t>para(u,w) </a:t>
            </a:r>
            <a:r>
              <a:rPr lang="uk-UA" dirty="0" smtClean="0">
                <a:solidFill>
                  <a:schemeClr val="bg1"/>
                </a:solidFill>
                <a:latin typeface="Arial" panose="020B0604020202020204" pitchFamily="34" charset="0"/>
                <a:cs typeface="Arial" panose="020B0604020202020204" pitchFamily="34" charset="0"/>
              </a:rPr>
              <a:t>коли </a:t>
            </a:r>
            <a:r>
              <a:rPr lang="es-ES" dirty="0" smtClean="0">
                <a:solidFill>
                  <a:schemeClr val="bg1"/>
                </a:solidFill>
                <a:latin typeface="Arial" panose="020B0604020202020204" pitchFamily="34" charset="0"/>
                <a:cs typeface="Arial" panose="020B0604020202020204" pitchFamily="34" charset="0"/>
              </a:rPr>
              <a:t>u&lt;w</a:t>
            </a:r>
            <a:r>
              <a:rPr lang="uk-UA" dirty="0" smtClean="0">
                <a:solidFill>
                  <a:schemeClr val="bg1"/>
                </a:solidFill>
                <a:latin typeface="Arial" panose="020B0604020202020204" pitchFamily="34" charset="0"/>
                <a:cs typeface="Arial" panose="020B0604020202020204" pitchFamily="34" charset="0"/>
              </a:rPr>
              <a:t>.</a:t>
            </a:r>
          </a:p>
          <a:p>
            <a:endParaRPr lang="uk-UA" dirty="0">
              <a:solidFill>
                <a:schemeClr val="bg1"/>
              </a:solidFill>
              <a:latin typeface="Arial" panose="020B0604020202020204" pitchFamily="34" charset="0"/>
              <a:cs typeface="Arial" panose="020B0604020202020204" pitchFamily="34" charset="0"/>
            </a:endParaRPr>
          </a:p>
          <a:p>
            <a:endParaRPr lang="es-ES"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spTree>
    <p:extLst>
      <p:ext uri="{BB962C8B-B14F-4D97-AF65-F5344CB8AC3E}">
        <p14:creationId xmlns:p14="http://schemas.microsoft.com/office/powerpoint/2010/main" val="10406816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Задача для розминки</a:t>
            </a: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Тоді умови задачі (*) запишуться як</a:t>
            </a:r>
          </a:p>
          <a:p>
            <a:r>
              <a:rPr lang="es-ES" dirty="0" smtClean="0">
                <a:solidFill>
                  <a:schemeClr val="bg1"/>
                </a:solidFill>
                <a:latin typeface="Arial" panose="020B0604020202020204" pitchFamily="34" charset="0"/>
                <a:cs typeface="Arial" panose="020B0604020202020204" pitchFamily="34" charset="0"/>
              </a:rPr>
              <a:t>para(x,y</a:t>
            </a:r>
            <a:r>
              <a:rPr lang="es-ES" dirty="0">
                <a:solidFill>
                  <a:schemeClr val="bg1"/>
                </a:solidFill>
                <a:latin typeface="Arial" panose="020B0604020202020204" pitchFamily="34" charset="0"/>
                <a:cs typeface="Arial" panose="020B0604020202020204" pitchFamily="34" charset="0"/>
              </a:rPr>
              <a:t>).</a:t>
            </a:r>
          </a:p>
          <a:p>
            <a:r>
              <a:rPr lang="es-ES" dirty="0">
                <a:solidFill>
                  <a:schemeClr val="bg1"/>
                </a:solidFill>
                <a:latin typeface="Arial" panose="020B0604020202020204" pitchFamily="34" charset="0"/>
                <a:cs typeface="Arial" panose="020B0604020202020204" pitchFamily="34" charset="0"/>
              </a:rPr>
              <a:t>para(x,t).</a:t>
            </a:r>
          </a:p>
          <a:p>
            <a:r>
              <a:rPr lang="es-ES" dirty="0">
                <a:solidFill>
                  <a:schemeClr val="bg1"/>
                </a:solidFill>
                <a:latin typeface="Arial" panose="020B0604020202020204" pitchFamily="34" charset="0"/>
                <a:cs typeface="Arial" panose="020B0604020202020204" pitchFamily="34" charset="0"/>
              </a:rPr>
              <a:t>para(z,y</a:t>
            </a:r>
            <a:r>
              <a:rPr lang="es-ES" dirty="0" smtClean="0">
                <a:solidFill>
                  <a:schemeClr val="bg1"/>
                </a:solidFill>
                <a:latin typeface="Arial" panose="020B0604020202020204" pitchFamily="34" charset="0"/>
                <a:cs typeface="Arial" panose="020B0604020202020204" pitchFamily="34" charset="0"/>
              </a:rPr>
              <a:t>).</a:t>
            </a:r>
            <a:endParaRPr lang="es-ES" dirty="0">
              <a:solidFill>
                <a:schemeClr val="bg1"/>
              </a:solidFill>
              <a:latin typeface="Arial" panose="020B0604020202020204" pitchFamily="34" charset="0"/>
              <a:cs typeface="Arial" panose="020B0604020202020204" pitchFamily="34" charset="0"/>
            </a:endParaRPr>
          </a:p>
          <a:p>
            <a:r>
              <a:rPr lang="es-ES" dirty="0">
                <a:solidFill>
                  <a:schemeClr val="bg1"/>
                </a:solidFill>
                <a:latin typeface="Arial" panose="020B0604020202020204" pitchFamily="34" charset="0"/>
                <a:cs typeface="Arial" panose="020B0604020202020204" pitchFamily="34" charset="0"/>
              </a:rPr>
              <a:t>para(t,y).</a:t>
            </a:r>
          </a:p>
          <a:p>
            <a:r>
              <a:rPr lang="es-ES" dirty="0">
                <a:solidFill>
                  <a:schemeClr val="bg1"/>
                </a:solidFill>
                <a:latin typeface="Arial" panose="020B0604020202020204" pitchFamily="34" charset="0"/>
                <a:cs typeface="Arial" panose="020B0604020202020204" pitchFamily="34" charset="0"/>
              </a:rPr>
              <a:t>para(x,z).</a:t>
            </a:r>
          </a:p>
          <a:p>
            <a:r>
              <a:rPr lang="es-ES" dirty="0">
                <a:solidFill>
                  <a:schemeClr val="bg1"/>
                </a:solidFill>
                <a:latin typeface="Arial" panose="020B0604020202020204" pitchFamily="34" charset="0"/>
                <a:cs typeface="Arial" panose="020B0604020202020204" pitchFamily="34" charset="0"/>
              </a:rPr>
              <a:t>para(z,t).</a:t>
            </a:r>
          </a:p>
          <a:p>
            <a:r>
              <a:rPr lang="es-ES" dirty="0">
                <a:solidFill>
                  <a:schemeClr val="bg1"/>
                </a:solidFill>
                <a:latin typeface="Arial" panose="020B0604020202020204" pitchFamily="34" charset="0"/>
                <a:cs typeface="Arial" panose="020B0604020202020204" pitchFamily="34" charset="0"/>
              </a:rPr>
              <a:t>number(A,B,C,D):-para(A,B),para(A,C),para(A,D),</a:t>
            </a:r>
          </a:p>
          <a:p>
            <a:r>
              <a:rPr lang="es-ES" dirty="0">
                <a:solidFill>
                  <a:schemeClr val="bg1"/>
                </a:solidFill>
                <a:latin typeface="Arial" panose="020B0604020202020204" pitchFamily="34" charset="0"/>
                <a:cs typeface="Arial" panose="020B0604020202020204" pitchFamily="34" charset="0"/>
              </a:rPr>
              <a:t>	         para(B,C),para(B,D),para(C,D).</a:t>
            </a:r>
          </a:p>
          <a:p>
            <a:r>
              <a:rPr lang="uk-UA" dirty="0" smtClean="0">
                <a:solidFill>
                  <a:schemeClr val="bg1"/>
                </a:solidFill>
                <a:latin typeface="Arial" panose="020B0604020202020204" pitchFamily="34" charset="0"/>
                <a:cs typeface="Arial" panose="020B0604020202020204" pitchFamily="34" charset="0"/>
              </a:rPr>
              <a:t>? </a:t>
            </a:r>
            <a:r>
              <a:rPr lang="es-ES" dirty="0" smtClean="0">
                <a:solidFill>
                  <a:schemeClr val="bg1"/>
                </a:solidFill>
                <a:latin typeface="Arial" panose="020B0604020202020204" pitchFamily="34" charset="0"/>
                <a:cs typeface="Arial" panose="020B0604020202020204" pitchFamily="34" charset="0"/>
              </a:rPr>
              <a:t>number(A,B,C,D). </a:t>
            </a:r>
            <a:r>
              <a:rPr lang="es-ES" smtClean="0">
                <a:solidFill>
                  <a:schemeClr val="bg1"/>
                </a:solidFill>
                <a:latin typeface="Arial" panose="020B0604020202020204" pitchFamily="34" charset="0"/>
                <a:cs typeface="Arial" panose="020B0604020202020204" pitchFamily="34" charset="0"/>
              </a:rPr>
              <a:t>A=x, B=z, C=t, D=y</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38</a:t>
            </a:fld>
            <a:endParaRPr lang="ru-RU" dirty="0"/>
          </a:p>
        </p:txBody>
      </p:sp>
    </p:spTree>
    <p:extLst>
      <p:ext uri="{BB962C8B-B14F-4D97-AF65-F5344CB8AC3E}">
        <p14:creationId xmlns:p14="http://schemas.microsoft.com/office/powerpoint/2010/main" val="336071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latin typeface="Arial" panose="020B0604020202020204" pitchFamily="34" charset="0"/>
                <a:cs typeface="Arial" panose="020B0604020202020204" pitchFamily="34" charset="0"/>
              </a:rPr>
              <a:t>Вступ</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Обробка природної </a:t>
            </a:r>
            <a:r>
              <a:rPr lang="uk-UA" dirty="0" smtClean="0">
                <a:solidFill>
                  <a:schemeClr val="bg1"/>
                </a:solidFill>
                <a:latin typeface="Arial" panose="020B0604020202020204" pitchFamily="34" charset="0"/>
                <a:cs typeface="Arial" panose="020B0604020202020204" pitchFamily="34" charset="0"/>
              </a:rPr>
              <a:t>мови.</a:t>
            </a:r>
          </a:p>
          <a:p>
            <a:r>
              <a:rPr lang="uk-UA" dirty="0">
                <a:solidFill>
                  <a:schemeClr val="bg1"/>
                </a:solidFill>
                <a:latin typeface="Arial" panose="020B0604020202020204" pitchFamily="34" charset="0"/>
                <a:cs typeface="Arial" panose="020B0604020202020204" pitchFamily="34" charset="0"/>
              </a:rPr>
              <a:t>Експертні системи. </a:t>
            </a:r>
            <a:endParaRPr lang="uk-UA" dirty="0" smtClean="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Символьні і алгебраїчні </a:t>
            </a:r>
            <a:r>
              <a:rPr lang="uk-UA" dirty="0" smtClean="0">
                <a:solidFill>
                  <a:schemeClr val="bg1"/>
                </a:solidFill>
                <a:latin typeface="Arial" panose="020B0604020202020204" pitchFamily="34" charset="0"/>
                <a:cs typeface="Arial" panose="020B0604020202020204" pitchFamily="34" charset="0"/>
              </a:rPr>
              <a:t>обчислення.</a:t>
            </a:r>
          </a:p>
          <a:p>
            <a:r>
              <a:rPr lang="uk-UA" dirty="0">
                <a:solidFill>
                  <a:schemeClr val="bg1"/>
                </a:solidFill>
                <a:latin typeface="Arial" panose="020B0604020202020204" pitchFamily="34" charset="0"/>
                <a:cs typeface="Arial" panose="020B0604020202020204" pitchFamily="34" charset="0"/>
              </a:rPr>
              <a:t>Доведення і логічне програмування.</a:t>
            </a:r>
          </a:p>
          <a:p>
            <a:r>
              <a:rPr lang="uk-UA" dirty="0">
                <a:solidFill>
                  <a:schemeClr val="bg1"/>
                </a:solidFill>
                <a:latin typeface="Arial" panose="020B0604020202020204" pitchFamily="34" charset="0"/>
                <a:cs typeface="Arial" panose="020B0604020202020204" pitchFamily="34" charset="0"/>
              </a:rPr>
              <a:t>Програмування ігор.</a:t>
            </a:r>
          </a:p>
          <a:p>
            <a:r>
              <a:rPr lang="uk-UA" dirty="0">
                <a:solidFill>
                  <a:schemeClr val="bg1"/>
                </a:solidFill>
                <a:latin typeface="Arial" panose="020B0604020202020204" pitchFamily="34" charset="0"/>
                <a:cs typeface="Arial" panose="020B0604020202020204" pitchFamily="34" charset="0"/>
              </a:rPr>
              <a:t>Обробка сигналів і розпізнавання образів.</a:t>
            </a:r>
          </a:p>
          <a:p>
            <a:r>
              <a:rPr lang="uk-UA" dirty="0">
                <a:solidFill>
                  <a:schemeClr val="bg1"/>
                </a:solidFill>
                <a:latin typeface="Arial" panose="020B0604020202020204" pitchFamily="34" charset="0"/>
                <a:cs typeface="Arial" panose="020B0604020202020204" pitchFamily="34" charset="0"/>
              </a:rPr>
              <a:t>Машинний зір і обробка зображень.</a:t>
            </a:r>
          </a:p>
          <a:p>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Tree>
    <p:extLst>
      <p:ext uri="{BB962C8B-B14F-4D97-AF65-F5344CB8AC3E}">
        <p14:creationId xmlns:p14="http://schemas.microsoft.com/office/powerpoint/2010/main" val="347660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latin typeface="Arial" panose="020B0604020202020204" pitchFamily="34" charset="0"/>
                <a:cs typeface="Arial" panose="020B0604020202020204" pitchFamily="34" charset="0"/>
              </a:rPr>
              <a:t>Вступ</a:t>
            </a:r>
            <a:endParaRPr lang="ru-RU" dirty="0"/>
          </a:p>
        </p:txBody>
      </p:sp>
      <p:sp>
        <p:nvSpPr>
          <p:cNvPr id="3" name="Объект 2"/>
          <p:cNvSpPr>
            <a:spLocks noGrp="1"/>
          </p:cNvSpPr>
          <p:nvPr>
            <p:ph idx="1"/>
          </p:nvPr>
        </p:nvSpPr>
        <p:spPr/>
        <p:txBody>
          <a:bodyPr>
            <a:normAutofit lnSpcReduction="10000"/>
          </a:bodyPr>
          <a:lstStyle/>
          <a:p>
            <a:r>
              <a:rPr lang="uk-UA" dirty="0">
                <a:solidFill>
                  <a:schemeClr val="bg1"/>
                </a:solidFill>
                <a:latin typeface="Arial" panose="020B0604020202020204" pitchFamily="34" charset="0"/>
                <a:cs typeface="Arial" panose="020B0604020202020204" pitchFamily="34" charset="0"/>
              </a:rPr>
              <a:t>Найбільш поширені мови програмування такі як </a:t>
            </a:r>
            <a:r>
              <a:rPr lang="en-US" dirty="0" smtClean="0">
                <a:solidFill>
                  <a:schemeClr val="bg1"/>
                </a:solidFill>
                <a:latin typeface="Arial" panose="020B0604020202020204" pitchFamily="34" charset="0"/>
                <a:cs typeface="Arial" panose="020B0604020202020204" pitchFamily="34" charset="0"/>
              </a:rPr>
              <a:t>C,C#,</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Fortran, Python </a:t>
            </a:r>
            <a:r>
              <a:rPr lang="uk-UA" dirty="0" smtClean="0">
                <a:solidFill>
                  <a:schemeClr val="bg1"/>
                </a:solidFill>
                <a:latin typeface="Arial" panose="020B0604020202020204" pitchFamily="34" charset="0"/>
                <a:cs typeface="Arial" panose="020B0604020202020204" pitchFamily="34" charset="0"/>
              </a:rPr>
              <a:t>та </a:t>
            </a:r>
            <a:r>
              <a:rPr lang="uk-UA" dirty="0">
                <a:solidFill>
                  <a:schemeClr val="bg1"/>
                </a:solidFill>
                <a:latin typeface="Arial" panose="020B0604020202020204" pitchFamily="34" charset="0"/>
                <a:cs typeface="Arial" panose="020B0604020202020204" pitchFamily="34" charset="0"/>
              </a:rPr>
              <a:t>інші належать до імперативного стилю </a:t>
            </a:r>
            <a:r>
              <a:rPr lang="uk-UA" dirty="0" smtClean="0">
                <a:solidFill>
                  <a:schemeClr val="bg1"/>
                </a:solidFill>
                <a:latin typeface="Arial" panose="020B0604020202020204" pitchFamily="34" charset="0"/>
                <a:cs typeface="Arial" panose="020B0604020202020204" pitchFamily="34" charset="0"/>
              </a:rPr>
              <a:t>програмування. Імперативний(від лат. </a:t>
            </a:r>
            <a:r>
              <a:rPr lang="en-US" dirty="0" smtClean="0">
                <a:solidFill>
                  <a:schemeClr val="bg1"/>
                </a:solidFill>
                <a:latin typeface="Arial" panose="020B0604020202020204" pitchFamily="34" charset="0"/>
                <a:cs typeface="Arial" panose="020B0604020202020204" pitchFamily="34" charset="0"/>
              </a:rPr>
              <a:t>imperator- </a:t>
            </a:r>
            <a:r>
              <a:rPr lang="uk-UA" dirty="0" smtClean="0">
                <a:solidFill>
                  <a:schemeClr val="bg1"/>
                </a:solidFill>
                <a:latin typeface="Arial" panose="020B0604020202020204" pitchFamily="34" charset="0"/>
                <a:cs typeface="Arial" panose="020B0604020202020204" pitchFamily="34" charset="0"/>
              </a:rPr>
              <a:t>повелитель</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 той, що не допускає вибору. </a:t>
            </a:r>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Імперативна програма </a:t>
            </a:r>
            <a:r>
              <a:rPr lang="uk-UA" dirty="0">
                <a:solidFill>
                  <a:schemeClr val="bg1"/>
                </a:solidFill>
                <a:latin typeface="Arial" panose="020B0604020202020204" pitchFamily="34" charset="0"/>
                <a:cs typeface="Arial" panose="020B0604020202020204" pitchFamily="34" charset="0"/>
              </a:rPr>
              <a:t>є строгою послідовністю інструкцій(операторів і виразів</a:t>
            </a:r>
            <a:r>
              <a:rPr lang="uk-UA"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Будь яка програма складається з наступних етапів </a:t>
            </a:r>
          </a:p>
          <a:p>
            <a:r>
              <a:rPr lang="uk-UA" dirty="0" smtClean="0">
                <a:solidFill>
                  <a:schemeClr val="bg1"/>
                </a:solidFill>
                <a:latin typeface="Arial" panose="020B0604020202020204" pitchFamily="34" charset="0"/>
                <a:cs typeface="Arial" panose="020B0604020202020204" pitchFamily="34" charset="0"/>
              </a:rPr>
              <a:t>- введення даних;</a:t>
            </a:r>
          </a:p>
          <a:p>
            <a:r>
              <a:rPr lang="uk-UA" dirty="0" smtClean="0">
                <a:solidFill>
                  <a:schemeClr val="bg1"/>
                </a:solidFill>
                <a:latin typeface="Arial" panose="020B0604020202020204" pitchFamily="34" charset="0"/>
                <a:cs typeface="Arial" panose="020B0604020202020204" pitchFamily="34" charset="0"/>
              </a:rPr>
              <a:t>- </a:t>
            </a:r>
            <a:r>
              <a:rPr lang="uk-UA" b="1" dirty="0" smtClean="0">
                <a:solidFill>
                  <a:schemeClr val="bg1"/>
                </a:solidFill>
                <a:latin typeface="Arial" panose="020B0604020202020204" pitchFamily="34" charset="0"/>
                <a:cs typeface="Arial" panose="020B0604020202020204" pitchFamily="34" charset="0"/>
              </a:rPr>
              <a:t>безпосередня обробка</a:t>
            </a:r>
            <a:r>
              <a:rPr lang="uk-UA" dirty="0" smtClean="0">
                <a:solidFill>
                  <a:schemeClr val="bg1"/>
                </a:solidFill>
                <a:latin typeface="Arial" panose="020B0604020202020204" pitchFamily="34" charset="0"/>
                <a:cs typeface="Arial" panose="020B0604020202020204" pitchFamily="34" charset="0"/>
              </a:rPr>
              <a:t>(реалізація одного або</a:t>
            </a:r>
          </a:p>
          <a:p>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кількох алгоритмів);  </a:t>
            </a:r>
          </a:p>
          <a:p>
            <a:r>
              <a:rPr lang="uk-UA" dirty="0" smtClean="0">
                <a:solidFill>
                  <a:schemeClr val="bg1"/>
                </a:solidFill>
                <a:latin typeface="Arial" panose="020B0604020202020204" pitchFamily="34" charset="0"/>
                <a:cs typeface="Arial" panose="020B0604020202020204" pitchFamily="34" charset="0"/>
              </a:rPr>
              <a:t>- виведення результатів;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spTree>
    <p:extLst>
      <p:ext uri="{BB962C8B-B14F-4D97-AF65-F5344CB8AC3E}">
        <p14:creationId xmlns:p14="http://schemas.microsoft.com/office/powerpoint/2010/main" val="331024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cap="all" dirty="0">
                <a:solidFill>
                  <a:schemeClr val="bg1"/>
                </a:solidFill>
                <a:latin typeface="Arial" panose="020B0604020202020204" pitchFamily="34" charset="0"/>
                <a:cs typeface="Arial" panose="020B0604020202020204" pitchFamily="34" charset="0"/>
              </a:rPr>
              <a:t>Вступ</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 Якщо в програмах імперативного стилю основні зусилля програміста </a:t>
            </a:r>
            <a:r>
              <a:rPr lang="uk-UA" dirty="0" smtClean="0">
                <a:solidFill>
                  <a:schemeClr val="bg1"/>
                </a:solidFill>
                <a:latin typeface="Arial" panose="020B0604020202020204" pitchFamily="34" charset="0"/>
                <a:cs typeface="Arial" panose="020B0604020202020204" pitchFamily="34" charset="0"/>
              </a:rPr>
              <a:t>зосереджені на другому кроці, </a:t>
            </a:r>
            <a:r>
              <a:rPr lang="uk-UA" dirty="0">
                <a:solidFill>
                  <a:schemeClr val="bg1"/>
                </a:solidFill>
                <a:latin typeface="Arial" panose="020B0604020202020204" pitchFamily="34" charset="0"/>
                <a:cs typeface="Arial" panose="020B0604020202020204" pitchFamily="34" charset="0"/>
              </a:rPr>
              <a:t>то в мовах  логічного та функціонального програмування, які відносяться відповідно до декларативного і аплікативного стилів, головну частину роботи складає </a:t>
            </a:r>
            <a:r>
              <a:rPr lang="uk-UA" dirty="0" smtClean="0">
                <a:solidFill>
                  <a:schemeClr val="bg1"/>
                </a:solidFill>
                <a:latin typeface="Arial" panose="020B0604020202020204" pitchFamily="34" charset="0"/>
                <a:cs typeface="Arial" panose="020B0604020202020204" pitchFamily="34" charset="0"/>
              </a:rPr>
              <a:t>перший етап </a:t>
            </a:r>
          </a:p>
          <a:p>
            <a:r>
              <a:rPr lang="uk-UA" dirty="0" smtClean="0">
                <a:solidFill>
                  <a:schemeClr val="bg1"/>
                </a:solidFill>
                <a:latin typeface="Arial" panose="020B0604020202020204" pitchFamily="34" charset="0"/>
                <a:cs typeface="Arial" panose="020B0604020202020204" pitchFamily="34" charset="0"/>
              </a:rPr>
              <a:t>- описання </a:t>
            </a:r>
            <a:r>
              <a:rPr lang="uk-UA" dirty="0">
                <a:solidFill>
                  <a:schemeClr val="bg1"/>
                </a:solidFill>
                <a:latin typeface="Arial" panose="020B0604020202020204" pitchFamily="34" charset="0"/>
                <a:cs typeface="Arial" panose="020B0604020202020204" pitchFamily="34" charset="0"/>
              </a:rPr>
              <a:t>логічних і функціональних зв’язків між об’єктами , якими оперує програма</a:t>
            </a:r>
            <a:r>
              <a:rPr lang="uk-UA"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Мови , в яких рішення задачі отримують з описання структури і умов задачі, називаються декларативними.</a:t>
            </a:r>
            <a:endParaRPr lang="uk-UA" dirty="0" smtClean="0">
              <a:solidFill>
                <a:schemeClr val="bg1"/>
              </a:solidFill>
              <a:latin typeface="Arial" panose="020B0604020202020204" pitchFamily="34" charset="0"/>
              <a:cs typeface="Arial" panose="020B0604020202020204" pitchFamily="34" charset="0"/>
            </a:endParaRPr>
          </a:p>
          <a:p>
            <a:r>
              <a:rPr lang="uk-UA" b="1" dirty="0" smtClean="0">
                <a:solidFill>
                  <a:schemeClr val="bg1"/>
                </a:solidFill>
                <a:latin typeface="Arial" panose="020B0604020202020204" pitchFamily="34" charset="0"/>
                <a:cs typeface="Arial" panose="020B0604020202020204" pitchFamily="34" charset="0"/>
              </a:rPr>
              <a:t>Декларація - </a:t>
            </a:r>
            <a:r>
              <a:rPr lang="uk-UA" dirty="0" smtClean="0">
                <a:solidFill>
                  <a:schemeClr val="bg1"/>
                </a:solidFill>
                <a:latin typeface="Arial" panose="020B0604020202020204" pitchFamily="34" charset="0"/>
                <a:cs typeface="Arial" panose="020B0604020202020204" pitchFamily="34" charset="0"/>
              </a:rPr>
              <a:t>від латинського </a:t>
            </a:r>
            <a:r>
              <a:rPr lang="en-US" dirty="0" smtClean="0">
                <a:solidFill>
                  <a:schemeClr val="bg1"/>
                </a:solidFill>
                <a:latin typeface="Arial" panose="020B0604020202020204" pitchFamily="34" charset="0"/>
                <a:cs typeface="Arial" panose="020B0604020202020204" pitchFamily="34" charset="0"/>
              </a:rPr>
              <a:t>declarationem</a:t>
            </a:r>
            <a:r>
              <a:rPr lang="uk-UA" dirty="0" smtClean="0">
                <a:solidFill>
                  <a:schemeClr val="bg1"/>
                </a:solidFill>
                <a:latin typeface="Arial" panose="020B0604020202020204" pitchFamily="34" charset="0"/>
                <a:cs typeface="Arial" panose="020B0604020202020204" pitchFamily="34" charset="0"/>
              </a:rPr>
              <a:t> - об'ява.</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spTree>
    <p:extLst>
      <p:ext uri="{BB962C8B-B14F-4D97-AF65-F5344CB8AC3E}">
        <p14:creationId xmlns:p14="http://schemas.microsoft.com/office/powerpoint/2010/main" val="2698638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r>
              <a:rPr lang="uk-UA" sz="2800" dirty="0">
                <a:solidFill>
                  <a:schemeClr val="bg1"/>
                </a:solidFill>
                <a:latin typeface="Arial" panose="020B0604020202020204" pitchFamily="34" charset="0"/>
                <a:cs typeface="Arial" panose="020B0604020202020204" pitchFamily="34" charset="0"/>
              </a:rPr>
              <a:t>Логічна програма будується як набір тверджень, що описують </a:t>
            </a:r>
            <a:r>
              <a:rPr lang="uk-UA" sz="2800" dirty="0" smtClean="0">
                <a:solidFill>
                  <a:schemeClr val="bg1"/>
                </a:solidFill>
                <a:latin typeface="Arial" panose="020B0604020202020204" pitchFamily="34" charset="0"/>
                <a:cs typeface="Arial" panose="020B0604020202020204" pitchFamily="34" charset="0"/>
              </a:rPr>
              <a:t>множину </a:t>
            </a:r>
            <a:r>
              <a:rPr lang="uk-UA" sz="2800" dirty="0">
                <a:solidFill>
                  <a:schemeClr val="bg1"/>
                </a:solidFill>
                <a:latin typeface="Arial" panose="020B0604020202020204" pitchFamily="34" charset="0"/>
                <a:cs typeface="Arial" panose="020B0604020202020204" pitchFamily="34" charset="0"/>
              </a:rPr>
              <a:t>об'єктів, їх відносин і властивостей. Обчислення в логічній парадигмі </a:t>
            </a:r>
            <a:r>
              <a:rPr lang="uk-UA" sz="2800" dirty="0" smtClean="0">
                <a:solidFill>
                  <a:schemeClr val="bg1"/>
                </a:solidFill>
                <a:latin typeface="Arial" panose="020B0604020202020204" pitchFamily="34" charset="0"/>
                <a:cs typeface="Arial" panose="020B0604020202020204" pitchFamily="34" charset="0"/>
              </a:rPr>
              <a:t>представляє собою доведення </a:t>
            </a:r>
            <a:r>
              <a:rPr lang="uk-UA" sz="2800" dirty="0">
                <a:solidFill>
                  <a:schemeClr val="bg1"/>
                </a:solidFill>
                <a:latin typeface="Arial" panose="020B0604020202020204" pitchFamily="34" charset="0"/>
                <a:cs typeface="Arial" panose="020B0604020202020204" pitchFamily="34" charset="0"/>
              </a:rPr>
              <a:t>для пошуку відповіді на питання щодо описаних у програмі об'єктів і відносин, </a:t>
            </a:r>
            <a:r>
              <a:rPr lang="uk-UA" sz="2800" dirty="0" smtClean="0">
                <a:solidFill>
                  <a:schemeClr val="bg1"/>
                </a:solidFill>
                <a:latin typeface="Arial" panose="020B0604020202020204" pitchFamily="34" charset="0"/>
                <a:cs typeface="Arial" panose="020B0604020202020204" pitchFamily="34" charset="0"/>
              </a:rPr>
              <a:t>при цьому </a:t>
            </a:r>
            <a:r>
              <a:rPr lang="uk-UA" sz="2800" dirty="0">
                <a:solidFill>
                  <a:schemeClr val="bg1"/>
                </a:solidFill>
                <a:latin typeface="Arial" panose="020B0604020202020204" pitchFamily="34" charset="0"/>
                <a:cs typeface="Arial" panose="020B0604020202020204" pitchFamily="34" charset="0"/>
              </a:rPr>
              <a:t>у разі успішного </a:t>
            </a:r>
            <a:r>
              <a:rPr lang="uk-UA" sz="2800" dirty="0" smtClean="0">
                <a:solidFill>
                  <a:schemeClr val="bg1"/>
                </a:solidFill>
                <a:latin typeface="Arial" panose="020B0604020202020204" pitchFamily="34" charset="0"/>
                <a:cs typeface="Arial" panose="020B0604020202020204" pitchFamily="34" charset="0"/>
              </a:rPr>
              <a:t>доведення </a:t>
            </a:r>
            <a:r>
              <a:rPr lang="uk-UA" sz="2800" dirty="0">
                <a:solidFill>
                  <a:schemeClr val="bg1"/>
                </a:solidFill>
                <a:latin typeface="Arial" panose="020B0604020202020204" pitchFamily="34" charset="0"/>
                <a:cs typeface="Arial" panose="020B0604020202020204" pitchFamily="34" charset="0"/>
              </a:rPr>
              <a:t>в загальному випадку знаходяться об'єкти з потрібними </a:t>
            </a:r>
            <a:r>
              <a:rPr lang="uk-UA" sz="2800" dirty="0" smtClean="0">
                <a:solidFill>
                  <a:schemeClr val="bg1"/>
                </a:solidFill>
                <a:latin typeface="Arial" panose="020B0604020202020204" pitchFamily="34" charset="0"/>
                <a:cs typeface="Arial" panose="020B0604020202020204" pitchFamily="34" charset="0"/>
              </a:rPr>
              <a:t>властивостями</a:t>
            </a:r>
            <a:endParaRPr lang="en-US" sz="2800" dirty="0" smtClean="0">
              <a:solidFill>
                <a:schemeClr val="bg1"/>
              </a:solidFill>
              <a:latin typeface="Arial" panose="020B0604020202020204" pitchFamily="34" charset="0"/>
              <a:cs typeface="Arial" panose="020B0604020202020204" pitchFamily="34" charset="0"/>
            </a:endParaRPr>
          </a:p>
          <a:p>
            <a:endParaRPr lang="ru-RU" sz="280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2753758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r>
              <a:rPr lang="uk-UA" sz="2800" dirty="0">
                <a:solidFill>
                  <a:schemeClr val="bg1"/>
                </a:solidFill>
                <a:latin typeface="Arial" panose="020B0604020202020204" pitchFamily="34" charset="0"/>
                <a:cs typeface="Arial" panose="020B0604020202020204" pitchFamily="34" charset="0"/>
              </a:rPr>
              <a:t>Програмуючи </a:t>
            </a:r>
            <a:r>
              <a:rPr lang="uk-UA" sz="2800" dirty="0" smtClean="0">
                <a:solidFill>
                  <a:schemeClr val="bg1"/>
                </a:solidFill>
                <a:latin typeface="Arial" panose="020B0604020202020204" pitchFamily="34" charset="0"/>
                <a:cs typeface="Arial" panose="020B0604020202020204" pitchFamily="34" charset="0"/>
              </a:rPr>
              <a:t>задачу </a:t>
            </a:r>
            <a:r>
              <a:rPr lang="uk-UA" sz="2800" dirty="0">
                <a:solidFill>
                  <a:schemeClr val="bg1"/>
                </a:solidFill>
                <a:latin typeface="Arial" panose="020B0604020202020204" pitchFamily="34" charset="0"/>
                <a:cs typeface="Arial" panose="020B0604020202020204" pitchFamily="34" charset="0"/>
              </a:rPr>
              <a:t>у декларативному стилі, програміст визначає, </a:t>
            </a:r>
            <a:r>
              <a:rPr lang="uk-UA" sz="2800" b="1" dirty="0">
                <a:solidFill>
                  <a:schemeClr val="bg1"/>
                </a:solidFill>
                <a:latin typeface="Arial" panose="020B0604020202020204" pitchFamily="34" charset="0"/>
                <a:cs typeface="Arial" panose="020B0604020202020204" pitchFamily="34" charset="0"/>
              </a:rPr>
              <a:t>ЩО</a:t>
            </a:r>
            <a:r>
              <a:rPr lang="uk-UA" sz="2800" dirty="0">
                <a:solidFill>
                  <a:schemeClr val="bg1"/>
                </a:solidFill>
                <a:latin typeface="Arial" panose="020B0604020202020204" pitchFamily="34" charset="0"/>
                <a:cs typeface="Arial" panose="020B0604020202020204" pitchFamily="34" charset="0"/>
              </a:rPr>
              <a:t> є її рішенням (тобто. вказує властивості рішення) – на противагу процедурному, імперативному стилю, коли вказується, </a:t>
            </a:r>
            <a:r>
              <a:rPr lang="uk-UA" sz="2800" b="1" dirty="0">
                <a:solidFill>
                  <a:schemeClr val="bg1"/>
                </a:solidFill>
                <a:latin typeface="Arial" panose="020B0604020202020204" pitchFamily="34" charset="0"/>
                <a:cs typeface="Arial" panose="020B0604020202020204" pitchFamily="34" charset="0"/>
              </a:rPr>
              <a:t>ЯК</a:t>
            </a:r>
            <a:r>
              <a:rPr lang="uk-UA" sz="2800" dirty="0">
                <a:solidFill>
                  <a:schemeClr val="bg1"/>
                </a:solidFill>
                <a:latin typeface="Arial" panose="020B0604020202020204" pitchFamily="34" charset="0"/>
                <a:cs typeface="Arial" panose="020B0604020202020204" pitchFamily="34" charset="0"/>
              </a:rPr>
              <a:t> воно </a:t>
            </a:r>
            <a:r>
              <a:rPr lang="uk-UA" sz="2800" dirty="0" smtClean="0">
                <a:solidFill>
                  <a:schemeClr val="bg1"/>
                </a:solidFill>
                <a:latin typeface="Arial" panose="020B0604020202020204" pitchFamily="34" charset="0"/>
                <a:cs typeface="Arial" panose="020B0604020202020204" pitchFamily="34" charset="0"/>
              </a:rPr>
              <a:t>отримується, </a:t>
            </a:r>
            <a:r>
              <a:rPr lang="uk-UA" sz="2800" dirty="0">
                <a:solidFill>
                  <a:schemeClr val="bg1"/>
                </a:solidFill>
                <a:latin typeface="Arial" panose="020B0604020202020204" pitchFamily="34" charset="0"/>
                <a:cs typeface="Arial" panose="020B0604020202020204" pitchFamily="34" charset="0"/>
              </a:rPr>
              <a:t>тобто задається послідовність дій для цього.</a:t>
            </a:r>
            <a:endParaRPr lang="ru-RU" sz="2800" dirty="0">
              <a:solidFill>
                <a:schemeClr val="bg1"/>
              </a:solidFill>
              <a:latin typeface="Arial" panose="020B0604020202020204" pitchFamily="34" charset="0"/>
              <a:cs typeface="Arial" panose="020B0604020202020204" pitchFamily="34" charset="0"/>
            </a:endParaRPr>
          </a:p>
          <a:p>
            <a:endParaRPr lang="ru-RU" sz="2800" dirty="0"/>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spTree>
    <p:extLst>
      <p:ext uri="{BB962C8B-B14F-4D97-AF65-F5344CB8AC3E}">
        <p14:creationId xmlns:p14="http://schemas.microsoft.com/office/powerpoint/2010/main" val="443668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Мова </a:t>
            </a:r>
            <a:r>
              <a:rPr lang="uk-UA" b="0" dirty="0">
                <a:solidFill>
                  <a:schemeClr val="bg1"/>
                </a:solidFill>
                <a:latin typeface="Arial" panose="020B0604020202020204" pitchFamily="34" charset="0"/>
                <a:cs typeface="Arial" panose="020B0604020202020204" pitchFamily="34" charset="0"/>
              </a:rPr>
              <a:t>логічного </a:t>
            </a:r>
            <a:r>
              <a:rPr lang="uk-UA" b="0" dirty="0" smtClean="0">
                <a:solidFill>
                  <a:schemeClr val="bg1"/>
                </a:solidFill>
                <a:latin typeface="Arial" panose="020B0604020202020204" pitchFamily="34" charset="0"/>
                <a:cs typeface="Arial" panose="020B0604020202020204" pitchFamily="34" charset="0"/>
              </a:rPr>
              <a:t>програмування Пролог</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Мова Пролог – одна з </a:t>
            </a:r>
            <a:r>
              <a:rPr lang="uk-UA" dirty="0" smtClean="0">
                <a:solidFill>
                  <a:schemeClr val="bg1"/>
                </a:solidFill>
                <a:latin typeface="Arial" panose="020B0604020202020204" pitchFamily="34" charset="0"/>
                <a:cs typeface="Arial" panose="020B0604020202020204" pitchFamily="34" charset="0"/>
              </a:rPr>
              <a:t>найбільш відомих </a:t>
            </a:r>
            <a:r>
              <a:rPr lang="uk-UA" dirty="0">
                <a:solidFill>
                  <a:schemeClr val="bg1"/>
                </a:solidFill>
                <a:latin typeface="Arial" panose="020B0604020202020204" pitchFamily="34" charset="0"/>
                <a:cs typeface="Arial" panose="020B0604020202020204" pitchFamily="34" charset="0"/>
              </a:rPr>
              <a:t>мов програмування для </a:t>
            </a:r>
            <a:r>
              <a:rPr lang="uk-UA" dirty="0" smtClean="0">
                <a:solidFill>
                  <a:schemeClr val="bg1"/>
                </a:solidFill>
                <a:latin typeface="Arial" panose="020B0604020202020204" pitchFamily="34" charset="0"/>
                <a:cs typeface="Arial" panose="020B0604020202020204" pitchFamily="34" charset="0"/>
              </a:rPr>
              <a:t>задач </a:t>
            </a:r>
            <a:r>
              <a:rPr lang="uk-UA" dirty="0">
                <a:solidFill>
                  <a:schemeClr val="bg1"/>
                </a:solidFill>
                <a:latin typeface="Arial" panose="020B0604020202020204" pitchFamily="34" charset="0"/>
                <a:cs typeface="Arial" panose="020B0604020202020204" pitchFamily="34" charset="0"/>
              </a:rPr>
              <a:t>штучного інтелекту і перша мова логічного програмування, що набула широкого поширення. Роботи над мовою було розпочато на початку 1970-х </a:t>
            </a:r>
            <a:r>
              <a:rPr lang="uk-UA" dirty="0" smtClean="0">
                <a:solidFill>
                  <a:schemeClr val="bg1"/>
                </a:solidFill>
                <a:latin typeface="Arial" panose="020B0604020202020204" pitchFamily="34" charset="0"/>
                <a:cs typeface="Arial" panose="020B0604020202020204" pitchFamily="34" charset="0"/>
              </a:rPr>
              <a:t>років </a:t>
            </a:r>
            <a:r>
              <a:rPr lang="uk-UA" dirty="0">
                <a:solidFill>
                  <a:schemeClr val="bg1"/>
                </a:solidFill>
                <a:latin typeface="Arial" panose="020B0604020202020204" pitchFamily="34" charset="0"/>
                <a:cs typeface="Arial" panose="020B0604020202020204" pitchFamily="34" charset="0"/>
              </a:rPr>
              <a:t>у науковій групі Марсельського університету, яка займалася завданням машинного перекладу. З моменту виникнення мови було реалізовано безліч його версій. До найбільш відомих реалізацій відносяться Turbo </a:t>
            </a:r>
            <a:r>
              <a:rPr lang="uk-UA" dirty="0" smtClean="0">
                <a:solidFill>
                  <a:schemeClr val="bg1"/>
                </a:solidFill>
                <a:latin typeface="Arial" panose="020B0604020202020204" pitchFamily="34" charset="0"/>
                <a:cs typeface="Arial" panose="020B0604020202020204" pitchFamily="34" charset="0"/>
              </a:rPr>
              <a:t>Prolog, </a:t>
            </a:r>
            <a:r>
              <a:rPr lang="uk-UA" dirty="0">
                <a:solidFill>
                  <a:schemeClr val="bg1"/>
                </a:solidFill>
                <a:latin typeface="Arial" panose="020B0604020202020204" pitchFamily="34" charset="0"/>
                <a:cs typeface="Arial" panose="020B0604020202020204" pitchFamily="34" charset="0"/>
              </a:rPr>
              <a:t>Visual </a:t>
            </a:r>
            <a:r>
              <a:rPr lang="uk-UA" dirty="0" smtClean="0">
                <a:solidFill>
                  <a:schemeClr val="bg1"/>
                </a:solidFill>
                <a:latin typeface="Arial" panose="020B0604020202020204" pitchFamily="34" charset="0"/>
                <a:cs typeface="Arial" panose="020B0604020202020204" pitchFamily="34" charset="0"/>
              </a:rPr>
              <a:t>Prolog, </a:t>
            </a:r>
            <a:r>
              <a:rPr lang="uk-UA" dirty="0">
                <a:solidFill>
                  <a:schemeClr val="bg1"/>
                </a:solidFill>
                <a:latin typeface="Arial" panose="020B0604020202020204" pitchFamily="34" charset="0"/>
                <a:cs typeface="Arial" panose="020B0604020202020204" pitchFamily="34" charset="0"/>
              </a:rPr>
              <a:t>SWI-Prolog</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spTree>
    <p:extLst>
      <p:ext uri="{BB962C8B-B14F-4D97-AF65-F5344CB8AC3E}">
        <p14:creationId xmlns:p14="http://schemas.microsoft.com/office/powerpoint/2010/main" val="1546889277"/>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3512</TotalTime>
  <Words>1959</Words>
  <Application>Microsoft Office PowerPoint</Application>
  <PresentationFormat>Экран (4:3)</PresentationFormat>
  <Paragraphs>257</Paragraphs>
  <Slides>38</Slides>
  <Notes>2</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38</vt:i4>
      </vt:variant>
    </vt:vector>
  </HeadingPairs>
  <TitlesOfParts>
    <vt:vector size="40" baseType="lpstr">
      <vt:lpstr>Паркет</vt:lpstr>
      <vt:lpstr>Формула</vt:lpstr>
      <vt:lpstr>       функціональне та логічне програмування</vt:lpstr>
      <vt:lpstr>ЛЕКЦІЯ 1</vt:lpstr>
      <vt:lpstr>Вступ </vt:lpstr>
      <vt:lpstr>Вступ</vt:lpstr>
      <vt:lpstr>Вступ</vt:lpstr>
      <vt:lpstr>Вступ</vt:lpstr>
      <vt:lpstr>Презентация PowerPoint</vt:lpstr>
      <vt:lpstr>Презентация PowerPoint</vt:lpstr>
      <vt:lpstr>Мова логічного програмування Пролог</vt:lpstr>
      <vt:lpstr>Мова логічного програмування Пролог</vt:lpstr>
      <vt:lpstr> Основні поняття і визначення</vt:lpstr>
      <vt:lpstr>Основні поняття і визначення</vt:lpstr>
      <vt:lpstr>Основні поняття і визначення</vt:lpstr>
      <vt:lpstr>Основні поняття і визначення</vt:lpstr>
      <vt:lpstr>Основні поняття і визначення</vt:lpstr>
      <vt:lpstr>Основні поняття і визначення</vt:lpstr>
      <vt:lpstr>Основні поняття і визначення</vt:lpstr>
      <vt:lpstr>Змінна</vt:lpstr>
      <vt:lpstr>Основні поняття і визначення</vt:lpstr>
      <vt:lpstr>Основні поняття і визначення</vt:lpstr>
      <vt:lpstr>ПРАВИЛА</vt:lpstr>
      <vt:lpstr>ПРАВИЛА</vt:lpstr>
      <vt:lpstr>ПРАВИЛА</vt:lpstr>
      <vt:lpstr>Основні поняття і визначення</vt:lpstr>
      <vt:lpstr>База знаннь. Обмеження. </vt:lpstr>
      <vt:lpstr>Узгодження цільових тверджень. Пошук з поверненням</vt:lpstr>
      <vt:lpstr>Узгодження цільових тверджень. Пошук з поверненням</vt:lpstr>
      <vt:lpstr>Узгодження цільових тверджень</vt:lpstr>
      <vt:lpstr>Позначення</vt:lpstr>
      <vt:lpstr>Узгодження цільових тверджень</vt:lpstr>
      <vt:lpstr>Лабораторна робота №1 </vt:lpstr>
      <vt:lpstr>Робота в SWI</vt:lpstr>
      <vt:lpstr>Терми</vt:lpstr>
      <vt:lpstr>Структурні терми</vt:lpstr>
      <vt:lpstr>Структурні терми</vt:lpstr>
      <vt:lpstr>Структурні терми</vt:lpstr>
      <vt:lpstr>Задача для розминки</vt:lpstr>
      <vt:lpstr>Задача для розминки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dc:title>
  <dc:creator>Валерий И. Заяц</dc:creator>
  <cp:lastModifiedBy>Владелец</cp:lastModifiedBy>
  <cp:revision>251</cp:revision>
  <dcterms:created xsi:type="dcterms:W3CDTF">2018-09-10T07:12:08Z</dcterms:created>
  <dcterms:modified xsi:type="dcterms:W3CDTF">2022-02-15T10:43:50Z</dcterms:modified>
</cp:coreProperties>
</file>