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8" r:id="rId12"/>
    <p:sldId id="26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AC62-3DD7-4FCB-B2C4-94934FB67169}" type="datetimeFigureOut">
              <a:rPr lang="ru-RU" smtClean="0"/>
              <a:t>15.05.2021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A43E6-4A20-4F52-BF35-FA02175A0F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576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AC62-3DD7-4FCB-B2C4-94934FB67169}" type="datetimeFigureOut">
              <a:rPr lang="ru-RU" smtClean="0"/>
              <a:t>15.05.2021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A43E6-4A20-4F52-BF35-FA02175A0F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738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AC62-3DD7-4FCB-B2C4-94934FB67169}" type="datetimeFigureOut">
              <a:rPr lang="ru-RU" smtClean="0"/>
              <a:t>15.05.2021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A43E6-4A20-4F52-BF35-FA02175A0F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390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AC62-3DD7-4FCB-B2C4-94934FB67169}" type="datetimeFigureOut">
              <a:rPr lang="ru-RU" smtClean="0"/>
              <a:t>15.05.2021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A43E6-4A20-4F52-BF35-FA02175A0F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154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AC62-3DD7-4FCB-B2C4-94934FB67169}" type="datetimeFigureOut">
              <a:rPr lang="ru-RU" smtClean="0"/>
              <a:t>15.05.2021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A43E6-4A20-4F52-BF35-FA02175A0F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674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AC62-3DD7-4FCB-B2C4-94934FB67169}" type="datetimeFigureOut">
              <a:rPr lang="ru-RU" smtClean="0"/>
              <a:t>15.05.2021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A43E6-4A20-4F52-BF35-FA02175A0F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203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AC62-3DD7-4FCB-B2C4-94934FB67169}" type="datetimeFigureOut">
              <a:rPr lang="ru-RU" smtClean="0"/>
              <a:t>15.05.2021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A43E6-4A20-4F52-BF35-FA02175A0F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619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AC62-3DD7-4FCB-B2C4-94934FB67169}" type="datetimeFigureOut">
              <a:rPr lang="ru-RU" smtClean="0"/>
              <a:t>15.05.2021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A43E6-4A20-4F52-BF35-FA02175A0F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106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AC62-3DD7-4FCB-B2C4-94934FB67169}" type="datetimeFigureOut">
              <a:rPr lang="ru-RU" smtClean="0"/>
              <a:t>15.05.2021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A43E6-4A20-4F52-BF35-FA02175A0F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820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AC62-3DD7-4FCB-B2C4-94934FB67169}" type="datetimeFigureOut">
              <a:rPr lang="ru-RU" smtClean="0"/>
              <a:t>15.05.2021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A43E6-4A20-4F52-BF35-FA02175A0F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801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AC62-3DD7-4FCB-B2C4-94934FB67169}" type="datetimeFigureOut">
              <a:rPr lang="ru-RU" smtClean="0"/>
              <a:t>15.05.2021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A43E6-4A20-4F52-BF35-FA02175A0F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364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DAC62-3DD7-4FCB-B2C4-94934FB67169}" type="datetimeFigureOut">
              <a:rPr lang="ru-RU" smtClean="0"/>
              <a:t>15.05.2021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A43E6-4A20-4F52-BF35-FA02175A0F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204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12423" y="642450"/>
            <a:ext cx="930856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dirty="0">
                <a:solidFill>
                  <a:srgbClr val="002060"/>
                </a:solidFill>
                <a:latin typeface="Times New Roman" panose="02020603050405020304" pitchFamily="18" charset="0"/>
                <a:ea typeface="Noto Sans Devanagari"/>
                <a:cs typeface="Times New Roman" panose="02020603050405020304" pitchFamily="18" charset="0"/>
              </a:rPr>
              <a:t>Основні операції та послуги </a:t>
            </a:r>
            <a:r>
              <a:rPr lang="uk-UA" sz="4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Noto Sans Devanagari"/>
                <a:cs typeface="Times New Roman" panose="02020603050405020304" pitchFamily="18" charset="0"/>
              </a:rPr>
              <a:t>банків</a:t>
            </a:r>
          </a:p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 діяльності банків національним регулятором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352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mramor-granit-kvarz.ru/wp-content/uploads/Blanco-Capri-3-1536x7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3" y="0"/>
            <a:ext cx="12192000" cy="7010927"/>
          </a:xfrm>
          <a:prstGeom prst="rect">
            <a:avLst/>
          </a:prstGeom>
          <a:noFill/>
          <a:ln cmpd="sng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2757" y="107825"/>
            <a:ext cx="116045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>
              <a:defRPr/>
            </a:pPr>
            <a:r>
              <a:rPr lang="uk-UA" sz="2400" b="1" dirty="0">
                <a:solidFill>
                  <a:srgbClr val="800000"/>
                </a:solidFill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Регулювання діяльності банків </a:t>
            </a: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Національний банк України </a:t>
            </a:r>
            <a:r>
              <a:rPr lang="uk-UA" sz="2400" b="1" dirty="0">
                <a:solidFill>
                  <a:srgbClr val="800000"/>
                </a:solidFill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здійснює у двох основних формах — адміністративне та індикативне регулювання</a:t>
            </a:r>
            <a:r>
              <a:rPr lang="uk-UA" sz="2400" b="1" dirty="0" smtClean="0">
                <a:solidFill>
                  <a:srgbClr val="800000"/>
                </a:solidFill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indent="450850" algn="just">
              <a:defRPr/>
            </a:pPr>
            <a:endParaRPr lang="uk-UA" sz="24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34528" y="1135442"/>
            <a:ext cx="8555355" cy="601634"/>
          </a:xfrm>
          <a:prstGeom prst="roundRect">
            <a:avLst/>
          </a:prstGeom>
          <a:solidFill>
            <a:schemeClr val="accent6">
              <a:alpha val="38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indent="450850" algn="just">
              <a:defRPr/>
            </a:pP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Адміністративне регулювання включає такі заходи:</a:t>
            </a:r>
            <a:endParaRPr lang="uk-UA" sz="2400" b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38450" y="2387628"/>
            <a:ext cx="2381249" cy="1450948"/>
          </a:xfrm>
          <a:prstGeom prst="roundRect">
            <a:avLst/>
          </a:prstGeom>
          <a:solidFill>
            <a:srgbClr val="80000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реєстрацію банків і ліцензування їх діяльності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41306" y="4352925"/>
            <a:ext cx="3152774" cy="1932213"/>
          </a:xfrm>
          <a:prstGeom prst="roundRect">
            <a:avLst/>
          </a:prstGeom>
          <a:solidFill>
            <a:srgbClr val="FFC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застосування санкцій адміністративного чи фінансового характеру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04850" y="4248778"/>
            <a:ext cx="2647950" cy="2036360"/>
          </a:xfrm>
          <a:prstGeom prst="roundRect">
            <a:avLst/>
          </a:prstGeom>
          <a:solidFill>
            <a:schemeClr val="tx2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встановлення вимог та обмежень щодо діяльності банків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198756" y="2387628"/>
            <a:ext cx="2478643" cy="1450948"/>
          </a:xfrm>
          <a:prstGeom prst="roundRect">
            <a:avLst/>
          </a:prstGeom>
          <a:solidFill>
            <a:schemeClr val="accent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нагляду за діяльністю банків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172575" y="4248778"/>
            <a:ext cx="2664749" cy="2036360"/>
          </a:xfrm>
          <a:prstGeom prst="roundRect">
            <a:avLst/>
          </a:prstGeom>
          <a:solidFill>
            <a:srgbClr val="7030A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надання рекомендацій щодо діяльності банків</a:t>
            </a:r>
            <a:endParaRPr lang="ru-RU" sz="2400" b="1" dirty="0">
              <a:solidFill>
                <a:schemeClr val="tx1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8439150" y="1752600"/>
            <a:ext cx="12976" cy="6206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021810" y="1749326"/>
            <a:ext cx="7264" cy="61738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6310784" y="1793928"/>
            <a:ext cx="2" cy="253042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9872932" y="1847850"/>
            <a:ext cx="910404" cy="2277657"/>
          </a:xfrm>
          <a:prstGeom prst="straightConnector1">
            <a:avLst/>
          </a:prstGeom>
          <a:ln w="38100" cmpd="thickThin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1934528" y="1847850"/>
            <a:ext cx="646748" cy="23050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556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mramor-granit-kvarz.ru/wp-content/uploads/Blanco-Capri-3-1536x7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083" y="0"/>
            <a:ext cx="12296083" cy="692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56664" y="93811"/>
            <a:ext cx="107124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Основними складниками індикативного регулювання є:</a:t>
            </a:r>
            <a:endParaRPr lang="uk-UA" altLang="ru-RU" sz="3200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357229" y="920463"/>
            <a:ext cx="11373457" cy="2719066"/>
          </a:xfrm>
          <a:prstGeom prst="round2DiagRect">
            <a:avLst/>
          </a:prstGeom>
          <a:solidFill>
            <a:srgbClr val="7030A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AutoNum type="arabicParenR"/>
            </a:pPr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засоби впливу, пов'язані з визначенням кількісних параметрів банківської діяльності:</a:t>
            </a:r>
          </a:p>
          <a:p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 встановлення обов'язкових економічних нормативів;</a:t>
            </a:r>
          </a:p>
          <a:p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 встановлення обов'язкових економічних нормативів;</a:t>
            </a:r>
          </a:p>
          <a:p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встановлення норм відрахувань до резервів на покриття ризиків від активних банківських операцій.</a:t>
            </a: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 flipH="1">
            <a:off x="357230" y="4045641"/>
            <a:ext cx="11373456" cy="2669484"/>
          </a:xfrm>
          <a:prstGeom prst="round2DiagRect">
            <a:avLst/>
          </a:prstGeom>
          <a:solidFill>
            <a:srgbClr val="FFFF00">
              <a:alpha val="4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2) засоби впливу непрямого характеру: </a:t>
            </a:r>
          </a:p>
          <a:p>
            <a:pPr lvl="0"/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визначення процентної політики;</a:t>
            </a:r>
          </a:p>
          <a:p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рефінансування банків;</a:t>
            </a:r>
          </a:p>
          <a:p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кореспондентські відносини;</a:t>
            </a:r>
          </a:p>
          <a:p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управління золотовалютними резервами, включаючи валютні інтервенції;</a:t>
            </a:r>
          </a:p>
          <a:p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операції з цінними паперами на відкритому ринку.</a:t>
            </a:r>
          </a:p>
          <a:p>
            <a:pPr lvl="0"/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266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mramor-granit-kvarz.ru/wp-content/uploads/Blanco-Capri-3-1536x7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9" t="5304" r="3041" b="4806"/>
          <a:stretch/>
        </p:blipFill>
        <p:spPr>
          <a:xfrm>
            <a:off x="89872" y="0"/>
            <a:ext cx="8779040" cy="66021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769128" y="183983"/>
            <a:ext cx="36029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НАВЧАЄМОСЯ РАЗОМ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0174" y="751955"/>
            <a:ext cx="80617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Банк прийняв 36 млн грн депозитів під 12% річних. 80% цієї суми було надано в кредит під 16% річних. Визначте розмір банківського прибутку.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66869" y="2019835"/>
            <a:ext cx="78250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Розв’язання. </a:t>
            </a:r>
            <a:r>
              <a:rPr lang="ru-RU" sz="2400" b="1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 банківський прибуток — це різниця між сумою відсотків, стягнутих із позичальників, і сумою відсотків, що сплачують вкладникам, то визначаємо ці суми.</a:t>
            </a:r>
            <a:endParaRPr lang="ru-RU" sz="2400" b="1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6869" y="3722501"/>
            <a:ext cx="65781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Сума відсотків, </a:t>
            </a:r>
            <a:r>
              <a:rPr lang="ru-RU" sz="24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стягнутих із позичальникі</a:t>
            </a:r>
            <a:r>
              <a:rPr lang="ru-RU" sz="2400" b="1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в, становить: 0,8 * 36 * 0,16 = 4,608 млн грн.</a:t>
            </a:r>
          </a:p>
          <a:p>
            <a:pPr algn="just"/>
            <a:r>
              <a:rPr lang="ru-RU" sz="2400" b="1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Сума відсотків, що </a:t>
            </a:r>
            <a:r>
              <a:rPr lang="ru-RU" sz="24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сплачуються вкладникам</a:t>
            </a:r>
            <a:r>
              <a:rPr lang="ru-RU" sz="2400" b="1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дорівнює: 36 * 0,12 = 4,32 млн грн.</a:t>
            </a:r>
          </a:p>
          <a:p>
            <a:pPr algn="just"/>
            <a:r>
              <a:rPr lang="ru-RU" sz="2400" b="1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Отже, </a:t>
            </a:r>
            <a:r>
              <a:rPr lang="ru-RU" sz="24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розмір банківського прибутку</a:t>
            </a:r>
            <a:r>
              <a:rPr lang="ru-RU" sz="2400" b="1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4,608 - 4,32 = 0,288 млн грн.</a:t>
            </a:r>
            <a:endParaRPr lang="ru-RU" sz="2400" b="1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916" y="1064299"/>
            <a:ext cx="3536738" cy="623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767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mramor-granit-kvarz.ru/wp-content/uploads/Blanco-Capri-3-1536x7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8" y="0"/>
            <a:ext cx="12192000" cy="692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889658" y="6170758"/>
            <a:ext cx="26643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Вілл Роджерс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443" y="1217813"/>
            <a:ext cx="3762375" cy="485047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76200"/>
            <a:ext cx="8391060" cy="529590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159008" y="1217813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 початку часів було три великих винаходи: вогонь, колесо і центральна банківська </a:t>
            </a:r>
            <a:r>
              <a:rPr lang="ru-RU" sz="32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система!</a:t>
            </a:r>
            <a:endParaRPr lang="ru-RU" sz="32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064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mramor-granit-kvarz.ru/wp-content/uploads/Blanco-Capri-3-1536x7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3128"/>
            <a:ext cx="12192000" cy="6941127"/>
          </a:xfrm>
          <a:prstGeom prst="rect">
            <a:avLst/>
          </a:prstGeom>
          <a:solidFill>
            <a:schemeClr val="bg1">
              <a:alpha val="12000"/>
            </a:schemeClr>
          </a:solidFill>
        </p:spPr>
      </p:pic>
      <p:sp>
        <p:nvSpPr>
          <p:cNvPr id="9" name="Прямоугольник 8"/>
          <p:cNvSpPr/>
          <p:nvPr/>
        </p:nvSpPr>
        <p:spPr>
          <a:xfrm>
            <a:off x="648393" y="227228"/>
            <a:ext cx="718219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i="1" dirty="0" smtClean="0">
                <a:solidFill>
                  <a:srgbClr val="8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 банків </a:t>
            </a:r>
            <a:r>
              <a:rPr lang="ru-RU" sz="28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 в забезпеченні безперебійного грошового обігу та обігу капіталу, можливостей отримання необхідного фінансування підприємствами, а також створення сприятливих умов для вкладання коштів із метою нагромадження заощаджень. Банки мобілізують і перетворюють на активний капітал тимчасово вільні кошти, заощадження та доходи населення, виконують різні кредитні, посередницькі, інвестиційні, довірчі та інші операції.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79735" y="540327"/>
            <a:ext cx="3582526" cy="631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259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mramor-granit-kvarz.ru/wp-content/uploads/Blanco-Capri-3-1536x7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466975" y="165793"/>
            <a:ext cx="7118813" cy="914400"/>
          </a:xfrm>
          <a:prstGeom prst="roundRect">
            <a:avLst/>
          </a:prstGeom>
          <a:solidFill>
            <a:schemeClr val="accent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Операції банків поділяються на пасивні й активні</a:t>
            </a:r>
            <a:endParaRPr lang="ru-RU" sz="3200" dirty="0">
              <a:solidFill>
                <a:srgbClr val="80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9600" y="1933576"/>
            <a:ext cx="4381500" cy="4657724"/>
          </a:xfrm>
          <a:prstGeom prst="roundRect">
            <a:avLst/>
          </a:prstGeom>
          <a:solidFill>
            <a:srgbClr val="92D050">
              <a:alpha val="5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b="1" dirty="0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Пасивні операції банків націлені на мобілізацію ресурсів. Джерелами цих ресурсів є власні, позикові й залучені (внески клієнтів) кошти, а також кредити, отримані від НБУ або інших банків.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56910" y="1933576"/>
            <a:ext cx="4215939" cy="4657724"/>
          </a:xfrm>
          <a:prstGeom prst="roundRect">
            <a:avLst/>
          </a:prstGeom>
          <a:solidFill>
            <a:srgbClr val="FFC000">
              <a:alpha val="4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допомогою активних операцій здійснюється розміщення цих коштів.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3495675" y="1145528"/>
            <a:ext cx="1276350" cy="7595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7910512" y="1145528"/>
            <a:ext cx="1065674" cy="7595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8211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mramor-granit-kvarz.ru/wp-content/uploads/Blanco-Capri-3-1536x7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6676"/>
            <a:ext cx="12192000" cy="692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5651" y="0"/>
            <a:ext cx="118206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0" dirty="0" smtClean="0">
                <a:solidFill>
                  <a:srgbClr val="29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 банки є кредитними установами, то найбільша частина їхніх активів вкладена в кредитні операції.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63038" y="773491"/>
            <a:ext cx="74581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8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Серед таких операцій можна виділити такі:</a:t>
            </a:r>
            <a:endParaRPr lang="ru-RU" sz="2800" i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 flipH="1">
            <a:off x="185650" y="1413618"/>
            <a:ext cx="11672974" cy="1234332"/>
          </a:xfrm>
          <a:prstGeom prst="homePlate">
            <a:avLst/>
          </a:prstGeom>
          <a:solidFill>
            <a:schemeClr val="accent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 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Комерційні банки можуть проводити операції з обліку векселів, видавати кредити під заставу векселів, надавати послуги клієнтам при отриманні платежів і виплаті заборгованості за векселями.</a:t>
            </a:r>
          </a:p>
        </p:txBody>
      </p:sp>
      <p:sp>
        <p:nvSpPr>
          <p:cNvPr id="8" name="Пятиугольник 7"/>
          <p:cNvSpPr/>
          <p:nvPr/>
        </p:nvSpPr>
        <p:spPr>
          <a:xfrm flipH="1">
            <a:off x="185649" y="3079243"/>
            <a:ext cx="11672975" cy="1366813"/>
          </a:xfrm>
          <a:prstGeom prst="homePlat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Кредити під заставу цінних паперів — зручна форма кредитних відносин, оскільки вони ґрунтуються на досить нескладній операції прийому в заставу й визначенні вартості цінних паперів.</a:t>
            </a:r>
          </a:p>
        </p:txBody>
      </p:sp>
      <p:sp>
        <p:nvSpPr>
          <p:cNvPr id="11" name="Пятиугольник 10"/>
          <p:cNvSpPr/>
          <p:nvPr/>
        </p:nvSpPr>
        <p:spPr>
          <a:xfrm flipH="1">
            <a:off x="185651" y="4896196"/>
            <a:ext cx="11672974" cy="1542703"/>
          </a:xfrm>
          <a:prstGeom prst="homePlate">
            <a:avLst/>
          </a:prstGeom>
          <a:solidFill>
            <a:schemeClr val="accent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Спеціалізовані </a:t>
            </a:r>
            <a:r>
              <a:rPr lang="ru-RU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іпотечні банки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фінансові компанії, земельні банки тощо надають іпотечний кредит. </a:t>
            </a:r>
            <a:r>
              <a:rPr lang="ru-RU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Іпотека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це особливий вид економічних відносин із приводу надання кредитів під заставу нерухомого майна.</a:t>
            </a:r>
          </a:p>
        </p:txBody>
      </p:sp>
    </p:spTree>
    <p:extLst>
      <p:ext uri="{BB962C8B-B14F-4D97-AF65-F5344CB8AC3E}">
        <p14:creationId xmlns:p14="http://schemas.microsoft.com/office/powerpoint/2010/main" val="1484480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mramor-granit-kvarz.ru/wp-content/uploads/Blanco-Capri-3-1536x7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ятиугольник 4"/>
          <p:cNvSpPr/>
          <p:nvPr/>
        </p:nvSpPr>
        <p:spPr>
          <a:xfrm flipH="1">
            <a:off x="152223" y="247650"/>
            <a:ext cx="11706401" cy="2424525"/>
          </a:xfrm>
          <a:prstGeom prst="homePlate">
            <a:avLst/>
          </a:prstGeom>
          <a:solidFill>
            <a:srgbClr val="FFC000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 </a:t>
            </a:r>
            <a:r>
              <a:rPr lang="ru-RU" dirty="0" smtClean="0"/>
              <a:t> 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Банки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надають </a:t>
            </a:r>
            <a:r>
              <a:rPr lang="ru-RU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лізингові послуги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 прохання клієнта банк закуповує за власні гроші певне майно й бере на себе майже всі зобов’язання власника, включаючи відповідальність за збереження майна, внесення страхових платежів, оплату майнових податків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Тобто </a:t>
            </a:r>
            <a:r>
              <a:rPr lang="ru-RU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лізинговий кредит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це відносини між юридичними особами, які виникають у разі оренди майна й супроводжуються укладанням лізингової угоди. </a:t>
            </a:r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Лізинг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 формою майнового кредиту.</a:t>
            </a:r>
          </a:p>
        </p:txBody>
      </p:sp>
      <p:sp>
        <p:nvSpPr>
          <p:cNvPr id="6" name="Пятиугольник 5"/>
          <p:cNvSpPr/>
          <p:nvPr/>
        </p:nvSpPr>
        <p:spPr>
          <a:xfrm flipH="1">
            <a:off x="152223" y="2924175"/>
            <a:ext cx="11706401" cy="1571625"/>
          </a:xfrm>
          <a:prstGeom prst="homePlate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Однією з найбільш поширених операцій комерційних банків є </a:t>
            </a:r>
            <a:r>
              <a:rPr lang="ru-RU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споживчий кредит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позичка, яка надається тільки в національній грошовій одиниці фізичним особам — резидентам України на придбання споживчих товарів тривалого користування та послуг і повертається в розстрочку, якщо інше не передбачено умовами кредитного договору.</a:t>
            </a:r>
          </a:p>
        </p:txBody>
      </p:sp>
      <p:sp>
        <p:nvSpPr>
          <p:cNvPr id="7" name="Пятиугольник 6"/>
          <p:cNvSpPr/>
          <p:nvPr/>
        </p:nvSpPr>
        <p:spPr>
          <a:xfrm flipH="1">
            <a:off x="266696" y="4886325"/>
            <a:ext cx="11591927" cy="1752600"/>
          </a:xfrm>
          <a:prstGeom prst="homePlate">
            <a:avLst/>
          </a:prstGeom>
          <a:solidFill>
            <a:srgbClr val="FFC000">
              <a:alpha val="4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Прикладом операцій банків може бути також </a:t>
            </a:r>
            <a:r>
              <a:rPr lang="ru-RU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сільськогосподарський кредит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Забезпеченням позичок за потреби виступають (крім звичайних видів майна) урожай та сільськогосподарська техніка.</a:t>
            </a:r>
          </a:p>
        </p:txBody>
      </p:sp>
    </p:spTree>
    <p:extLst>
      <p:ext uri="{BB962C8B-B14F-4D97-AF65-F5344CB8AC3E}">
        <p14:creationId xmlns:p14="http://schemas.microsoft.com/office/powerpoint/2010/main" val="1012866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mramor-granit-kvarz.ru/wp-content/uploads/Blanco-Capri-3-1536x7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4073" y="116483"/>
            <a:ext cx="1124711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0" dirty="0" smtClean="0">
                <a:solidFill>
                  <a:srgbClr val="29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сьогодні банки з простих кредитних установ перетворюються на </a:t>
            </a:r>
            <a:r>
              <a:rPr lang="ru-RU" sz="2400" b="1" i="0" dirty="0" smtClean="0">
                <a:solidFill>
                  <a:srgbClr val="8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інформаційно-консультативні центри</a:t>
            </a:r>
            <a:r>
              <a:rPr lang="ru-RU" sz="2400" b="1" i="0" dirty="0" smtClean="0">
                <a:solidFill>
                  <a:srgbClr val="29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які допомагають орієнтуватися своїм клієнтам у складних умовах ринкової кон’юнктури й науково-технічного прогресу.</a:t>
            </a:r>
          </a:p>
          <a:p>
            <a:pPr algn="just"/>
            <a:r>
              <a:rPr lang="ru-RU" sz="2400" b="1" i="0" dirty="0" smtClean="0">
                <a:solidFill>
                  <a:srgbClr val="29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Зростає роль довірчих (трастових) операцій, спрямованих на найбільш вигідне розміщення банками довірених їм коштів, цінностей, майна. Особлива група операцій — </a:t>
            </a:r>
            <a:r>
              <a:rPr lang="ru-RU" sz="2400" b="1" i="0" dirty="0" smtClean="0">
                <a:solidFill>
                  <a:srgbClr val="8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фінансові й біржові послуги </a:t>
            </a:r>
            <a:r>
              <a:rPr lang="ru-RU" sz="2400" b="1" i="0" dirty="0" smtClean="0">
                <a:solidFill>
                  <a:srgbClr val="29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управління пакетами акцій, консультації, бюджетне й податкове планування, створення портфелів інвестицій, управління пенсійними фондами.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515" y="3532803"/>
            <a:ext cx="6226233" cy="311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637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mramor-granit-kvarz.ru/wp-content/uploads/Blanco-Capri-3-1536x7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273"/>
            <a:ext cx="12192000" cy="692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06830" y="138467"/>
            <a:ext cx="1123880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0" dirty="0" smtClean="0">
                <a:solidFill>
                  <a:srgbClr val="29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Цілком природно, що в ході здійснення понад 200 операцій і послуг банки, як і будь-яке підприємство, прагнуть отримати прибуток. </a:t>
            </a:r>
          </a:p>
          <a:p>
            <a:pPr algn="just"/>
            <a:r>
              <a:rPr lang="ru-RU" sz="2800" b="1" i="0" dirty="0" smtClean="0">
                <a:solidFill>
                  <a:srgbClr val="8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Банківський прибуток </a:t>
            </a:r>
            <a:r>
              <a:rPr lang="ru-RU" sz="2800" b="1" i="0" dirty="0" smtClean="0">
                <a:solidFill>
                  <a:srgbClr val="29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це різниця між сумою відсотків, стягнутих із позичальників, і сумою відсотків, що сплачують вкладникам. </a:t>
            </a:r>
          </a:p>
          <a:p>
            <a:pPr algn="just"/>
            <a:r>
              <a:rPr lang="ru-RU" sz="2800" b="1" i="0" dirty="0" smtClean="0">
                <a:solidFill>
                  <a:srgbClr val="29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Окрім цього, банківський прибуток включає прибуток від біржових операцій, від інвестицій, комісійні винагороди та ін.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849" y="3058138"/>
            <a:ext cx="8357062" cy="353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34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mramor-granit-kvarz.ru/wp-content/uploads/Blanco-Capri-3-1536x7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97286" y="293590"/>
            <a:ext cx="3931229" cy="66579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98119" y="-52654"/>
            <a:ext cx="794142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uk-UA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Необхідність банківського регулювання та нагляду з боку держави зумовлюється тим, що банки виконують суспільно корисні та необхідні функції (розрахунково-касове обслуговування юридичних і фізичних осіб, збереження грошових заощаджень тощо). </a:t>
            </a:r>
            <a:endParaRPr lang="uk-UA" alt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uk-UA" alt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Державне регулювання банківської діяльності здійснюється, насамперед, у межах банківської системи та виражається у впливі центрального банку на банки другого рівня.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uk-UA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3182" y="2746118"/>
            <a:ext cx="79913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ru-RU" sz="2400" b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основних завдань банківського регулювання та нагляду можна віднести:</a:t>
            </a:r>
            <a:endParaRPr lang="uk-UA" altLang="ru-RU" sz="2400" b="1" dirty="0">
              <a:solidFill>
                <a:srgbClr val="8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0251" y="3622577"/>
            <a:ext cx="78070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>
              <a:defRPr/>
            </a:pP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1) забезпечення стабільності та надійності банківської системи;</a:t>
            </a:r>
          </a:p>
          <a:p>
            <a:pPr indent="450850" algn="just">
              <a:defRPr/>
            </a:pP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2) захист інтересів вкладників;</a:t>
            </a:r>
            <a:endParaRPr lang="uk-UA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>
              <a:defRPr/>
            </a:pP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3) створення конкурентного середовища у банківському секторі;</a:t>
            </a:r>
            <a:endParaRPr lang="uk-UA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>
              <a:defRPr/>
            </a:pP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4) забезпечення прозорості діяльності банківського сектору економіки;</a:t>
            </a:r>
          </a:p>
          <a:p>
            <a:pPr indent="450850" algn="just">
              <a:defRPr/>
            </a:pP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5) забезпечення ефективної діяльності банків, підтримку необхідного </a:t>
            </a:r>
            <a:endParaRPr lang="uk-UA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6826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877</Words>
  <Application>Microsoft Office PowerPoint</Application>
  <PresentationFormat>Широкоэкранный</PresentationFormat>
  <Paragraphs>56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Noto Sans Devanagari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17</cp:revision>
  <dcterms:created xsi:type="dcterms:W3CDTF">2021-05-15T17:08:33Z</dcterms:created>
  <dcterms:modified xsi:type="dcterms:W3CDTF">2021-05-15T19:39:48Z</dcterms:modified>
</cp:coreProperties>
</file>