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67" r:id="rId3"/>
    <p:sldId id="268" r:id="rId4"/>
    <p:sldId id="269" r:id="rId5"/>
    <p:sldId id="256" r:id="rId6"/>
    <p:sldId id="258" r:id="rId7"/>
    <p:sldId id="277" r:id="rId8"/>
    <p:sldId id="270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1" r:id="rId18"/>
    <p:sldId id="272" r:id="rId19"/>
    <p:sldId id="273" r:id="rId20"/>
    <p:sldId id="275" r:id="rId21"/>
    <p:sldId id="276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78" d="100"/>
          <a:sy n="78" d="100"/>
        </p:scale>
        <p:origin x="-11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1B8B9-FE69-4E77-8DE8-D6CF99D5BC7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3B06EB73-DA14-4841-8C2B-03F2D2B192AF}">
      <dgm:prSet/>
      <dgm:spPr/>
      <dgm:t>
        <a:bodyPr/>
        <a:lstStyle/>
        <a:p>
          <a:pPr rtl="0"/>
          <a:r>
            <a:rPr lang="ru-RU" b="0" smtClean="0"/>
            <a:t>Просте відображення дійсності.</a:t>
          </a:r>
          <a:endParaRPr lang="ru-RU"/>
        </a:p>
      </dgm:t>
    </dgm:pt>
    <dgm:pt modelId="{2B8EF99B-6458-4D44-AE1C-652FD3BD0117}" type="parTrans" cxnId="{E19A1A74-DDEF-42B2-A848-3F2C0215723F}">
      <dgm:prSet/>
      <dgm:spPr/>
      <dgm:t>
        <a:bodyPr/>
        <a:lstStyle/>
        <a:p>
          <a:endParaRPr lang="ru-RU"/>
        </a:p>
      </dgm:t>
    </dgm:pt>
    <dgm:pt modelId="{E7E16C9A-2D17-4F53-B528-7A67DEFBE1F4}" type="sibTrans" cxnId="{E19A1A74-DDEF-42B2-A848-3F2C0215723F}">
      <dgm:prSet/>
      <dgm:spPr/>
      <dgm:t>
        <a:bodyPr/>
        <a:lstStyle/>
        <a:p>
          <a:endParaRPr lang="ru-RU"/>
        </a:p>
      </dgm:t>
    </dgm:pt>
    <dgm:pt modelId="{6F14F9AB-37E4-4098-8118-65308B05D9DD}">
      <dgm:prSet/>
      <dgm:spPr/>
      <dgm:t>
        <a:bodyPr/>
        <a:lstStyle/>
        <a:p>
          <a:pPr rtl="0"/>
          <a:r>
            <a:rPr lang="ru-RU" b="0" smtClean="0"/>
            <a:t>Спотворення дійсності.</a:t>
          </a:r>
          <a:endParaRPr lang="ru-RU"/>
        </a:p>
      </dgm:t>
    </dgm:pt>
    <dgm:pt modelId="{22B301DA-5F5D-431D-B5EE-255CBB042ACC}" type="parTrans" cxnId="{2DEE43B5-7DAD-49C0-B2C2-2BD295EA26C9}">
      <dgm:prSet/>
      <dgm:spPr/>
      <dgm:t>
        <a:bodyPr/>
        <a:lstStyle/>
        <a:p>
          <a:endParaRPr lang="ru-RU"/>
        </a:p>
      </dgm:t>
    </dgm:pt>
    <dgm:pt modelId="{6B083D99-A512-4C52-8C89-F38D8797DA5D}" type="sibTrans" cxnId="{2DEE43B5-7DAD-49C0-B2C2-2BD295EA26C9}">
      <dgm:prSet/>
      <dgm:spPr/>
      <dgm:t>
        <a:bodyPr/>
        <a:lstStyle/>
        <a:p>
          <a:endParaRPr lang="ru-RU"/>
        </a:p>
      </dgm:t>
    </dgm:pt>
    <dgm:pt modelId="{F6DBE286-92E1-4E4A-B265-85A5E3D8D99F}">
      <dgm:prSet/>
      <dgm:spPr/>
      <dgm:t>
        <a:bodyPr/>
        <a:lstStyle/>
        <a:p>
          <a:pPr rtl="0"/>
          <a:r>
            <a:rPr lang="ru-RU" b="0" smtClean="0"/>
            <a:t>Маскування відсутності дійсності.</a:t>
          </a:r>
          <a:endParaRPr lang="ru-RU"/>
        </a:p>
      </dgm:t>
    </dgm:pt>
    <dgm:pt modelId="{D0822DAC-39D4-41F9-9A15-964F8C4362D7}" type="parTrans" cxnId="{1C56FF3A-E05C-457A-9BED-A198FD85AD3D}">
      <dgm:prSet/>
      <dgm:spPr/>
      <dgm:t>
        <a:bodyPr/>
        <a:lstStyle/>
        <a:p>
          <a:endParaRPr lang="ru-RU"/>
        </a:p>
      </dgm:t>
    </dgm:pt>
    <dgm:pt modelId="{B07A159D-1CD6-40AD-97FE-FBBD550F2BB1}" type="sibTrans" cxnId="{1C56FF3A-E05C-457A-9BED-A198FD85AD3D}">
      <dgm:prSet/>
      <dgm:spPr/>
      <dgm:t>
        <a:bodyPr/>
        <a:lstStyle/>
        <a:p>
          <a:endParaRPr lang="ru-RU"/>
        </a:p>
      </dgm:t>
    </dgm:pt>
    <dgm:pt modelId="{54A30B3C-A4F0-4CD2-BBC1-64E90E52261E}">
      <dgm:prSet/>
      <dgm:spPr/>
      <dgm:t>
        <a:bodyPr/>
        <a:lstStyle/>
        <a:p>
          <a:pPr rtl="0"/>
          <a:r>
            <a:rPr lang="ru-RU" b="0" smtClean="0"/>
            <a:t>Удавана дійсність.</a:t>
          </a:r>
          <a:endParaRPr lang="ru-RU"/>
        </a:p>
      </dgm:t>
    </dgm:pt>
    <dgm:pt modelId="{7EE802BC-FDDB-4F09-AC86-E63F87E30207}" type="parTrans" cxnId="{C305133F-737A-4F51-8503-2D041E744A8B}">
      <dgm:prSet/>
      <dgm:spPr/>
      <dgm:t>
        <a:bodyPr/>
        <a:lstStyle/>
        <a:p>
          <a:endParaRPr lang="ru-RU"/>
        </a:p>
      </dgm:t>
    </dgm:pt>
    <dgm:pt modelId="{DA81FC46-CA95-4861-98A2-F1E9FB2FF4E1}" type="sibTrans" cxnId="{C305133F-737A-4F51-8503-2D041E744A8B}">
      <dgm:prSet/>
      <dgm:spPr/>
      <dgm:t>
        <a:bodyPr/>
        <a:lstStyle/>
        <a:p>
          <a:endParaRPr lang="ru-RU"/>
        </a:p>
      </dgm:t>
    </dgm:pt>
    <dgm:pt modelId="{2DA905CE-2D23-447F-94B8-D4BF4072522F}">
      <dgm:prSet/>
      <dgm:spPr/>
      <dgm:t>
        <a:bodyPr/>
        <a:lstStyle/>
        <a:p>
          <a:pPr rtl="0"/>
          <a:r>
            <a:rPr lang="ru-RU" b="0" smtClean="0"/>
            <a:t>Симулякр, який узагалі не стосується дійсності та зациклений на собі.</a:t>
          </a:r>
          <a:endParaRPr lang="ru-RU"/>
        </a:p>
      </dgm:t>
    </dgm:pt>
    <dgm:pt modelId="{EA6A3572-B196-4F34-8030-53704B5DC3D2}" type="parTrans" cxnId="{B6AD5255-FB48-4A5F-8831-5479D344A84E}">
      <dgm:prSet/>
      <dgm:spPr/>
      <dgm:t>
        <a:bodyPr/>
        <a:lstStyle/>
        <a:p>
          <a:endParaRPr lang="ru-RU"/>
        </a:p>
      </dgm:t>
    </dgm:pt>
    <dgm:pt modelId="{C865F757-7ADA-490B-A139-E14D5B1A082C}" type="sibTrans" cxnId="{B6AD5255-FB48-4A5F-8831-5479D344A84E}">
      <dgm:prSet/>
      <dgm:spPr/>
      <dgm:t>
        <a:bodyPr/>
        <a:lstStyle/>
        <a:p>
          <a:endParaRPr lang="ru-RU"/>
        </a:p>
      </dgm:t>
    </dgm:pt>
    <dgm:pt modelId="{94BA45DB-E7B0-47A6-B51E-519C3F0B1157}" type="pres">
      <dgm:prSet presAssocID="{36A1B8B9-FE69-4E77-8DE8-D6CF99D5BC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B49A8C-2DA7-42A8-A32F-DECCADEC1B1F}" type="pres">
      <dgm:prSet presAssocID="{3B06EB73-DA14-4841-8C2B-03F2D2B192A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44BC4-4B7A-4A19-AC8E-2D5245752CD4}" type="pres">
      <dgm:prSet presAssocID="{E7E16C9A-2D17-4F53-B528-7A67DEFBE1F4}" presName="spacer" presStyleCnt="0"/>
      <dgm:spPr/>
    </dgm:pt>
    <dgm:pt modelId="{6F142F45-85E2-43F6-A2DB-DA4A8A3416B0}" type="pres">
      <dgm:prSet presAssocID="{6F14F9AB-37E4-4098-8118-65308B05D9D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B6514-FD92-47FB-952E-16FF088EF90E}" type="pres">
      <dgm:prSet presAssocID="{6B083D99-A512-4C52-8C89-F38D8797DA5D}" presName="spacer" presStyleCnt="0"/>
      <dgm:spPr/>
    </dgm:pt>
    <dgm:pt modelId="{CB2F3B56-4343-4BA9-856A-93BC57E461A1}" type="pres">
      <dgm:prSet presAssocID="{F6DBE286-92E1-4E4A-B265-85A5E3D8D99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8A69B-4905-4EFF-A24A-D03642BB319F}" type="pres">
      <dgm:prSet presAssocID="{B07A159D-1CD6-40AD-97FE-FBBD550F2BB1}" presName="spacer" presStyleCnt="0"/>
      <dgm:spPr/>
    </dgm:pt>
    <dgm:pt modelId="{2410766D-3891-4926-BA1C-DB1E9973452F}" type="pres">
      <dgm:prSet presAssocID="{54A30B3C-A4F0-4CD2-BBC1-64E90E52261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02C0D-C2DF-4D05-BD5C-A72D2FE11E85}" type="pres">
      <dgm:prSet presAssocID="{DA81FC46-CA95-4861-98A2-F1E9FB2FF4E1}" presName="spacer" presStyleCnt="0"/>
      <dgm:spPr/>
    </dgm:pt>
    <dgm:pt modelId="{61D8051E-D4AE-4ADC-95B7-DBFDA01F911C}" type="pres">
      <dgm:prSet presAssocID="{2DA905CE-2D23-447F-94B8-D4BF4072522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E45DFF0-677F-4F06-BA8F-6A8FB0F82DCA}" type="presOf" srcId="{2DA905CE-2D23-447F-94B8-D4BF4072522F}" destId="{61D8051E-D4AE-4ADC-95B7-DBFDA01F911C}" srcOrd="0" destOrd="0" presId="urn:microsoft.com/office/officeart/2005/8/layout/vList2"/>
    <dgm:cxn modelId="{F4BAED08-58B4-4334-B3F6-BB3A6612831C}" type="presOf" srcId="{6F14F9AB-37E4-4098-8118-65308B05D9DD}" destId="{6F142F45-85E2-43F6-A2DB-DA4A8A3416B0}" srcOrd="0" destOrd="0" presId="urn:microsoft.com/office/officeart/2005/8/layout/vList2"/>
    <dgm:cxn modelId="{1C56FF3A-E05C-457A-9BED-A198FD85AD3D}" srcId="{36A1B8B9-FE69-4E77-8DE8-D6CF99D5BC78}" destId="{F6DBE286-92E1-4E4A-B265-85A5E3D8D99F}" srcOrd="2" destOrd="0" parTransId="{D0822DAC-39D4-41F9-9A15-964F8C4362D7}" sibTransId="{B07A159D-1CD6-40AD-97FE-FBBD550F2BB1}"/>
    <dgm:cxn modelId="{757311DF-2799-4F2C-8CA9-726B96A744FB}" type="presOf" srcId="{54A30B3C-A4F0-4CD2-BBC1-64E90E52261E}" destId="{2410766D-3891-4926-BA1C-DB1E9973452F}" srcOrd="0" destOrd="0" presId="urn:microsoft.com/office/officeart/2005/8/layout/vList2"/>
    <dgm:cxn modelId="{B6AD5255-FB48-4A5F-8831-5479D344A84E}" srcId="{36A1B8B9-FE69-4E77-8DE8-D6CF99D5BC78}" destId="{2DA905CE-2D23-447F-94B8-D4BF4072522F}" srcOrd="4" destOrd="0" parTransId="{EA6A3572-B196-4F34-8030-53704B5DC3D2}" sibTransId="{C865F757-7ADA-490B-A139-E14D5B1A082C}"/>
    <dgm:cxn modelId="{8C081C82-D42E-4023-AE4A-374B3DDF9692}" type="presOf" srcId="{3B06EB73-DA14-4841-8C2B-03F2D2B192AF}" destId="{D6B49A8C-2DA7-42A8-A32F-DECCADEC1B1F}" srcOrd="0" destOrd="0" presId="urn:microsoft.com/office/officeart/2005/8/layout/vList2"/>
    <dgm:cxn modelId="{F6DB1E14-CFC2-4ED8-8BD3-7186A393664B}" type="presOf" srcId="{F6DBE286-92E1-4E4A-B265-85A5E3D8D99F}" destId="{CB2F3B56-4343-4BA9-856A-93BC57E461A1}" srcOrd="0" destOrd="0" presId="urn:microsoft.com/office/officeart/2005/8/layout/vList2"/>
    <dgm:cxn modelId="{E166F8F3-B942-4789-9B46-1CB8C43A61EE}" type="presOf" srcId="{36A1B8B9-FE69-4E77-8DE8-D6CF99D5BC78}" destId="{94BA45DB-E7B0-47A6-B51E-519C3F0B1157}" srcOrd="0" destOrd="0" presId="urn:microsoft.com/office/officeart/2005/8/layout/vList2"/>
    <dgm:cxn modelId="{C305133F-737A-4F51-8503-2D041E744A8B}" srcId="{36A1B8B9-FE69-4E77-8DE8-D6CF99D5BC78}" destId="{54A30B3C-A4F0-4CD2-BBC1-64E90E52261E}" srcOrd="3" destOrd="0" parTransId="{7EE802BC-FDDB-4F09-AC86-E63F87E30207}" sibTransId="{DA81FC46-CA95-4861-98A2-F1E9FB2FF4E1}"/>
    <dgm:cxn modelId="{2DEE43B5-7DAD-49C0-B2C2-2BD295EA26C9}" srcId="{36A1B8B9-FE69-4E77-8DE8-D6CF99D5BC78}" destId="{6F14F9AB-37E4-4098-8118-65308B05D9DD}" srcOrd="1" destOrd="0" parTransId="{22B301DA-5F5D-431D-B5EE-255CBB042ACC}" sibTransId="{6B083D99-A512-4C52-8C89-F38D8797DA5D}"/>
    <dgm:cxn modelId="{E19A1A74-DDEF-42B2-A848-3F2C0215723F}" srcId="{36A1B8B9-FE69-4E77-8DE8-D6CF99D5BC78}" destId="{3B06EB73-DA14-4841-8C2B-03F2D2B192AF}" srcOrd="0" destOrd="0" parTransId="{2B8EF99B-6458-4D44-AE1C-652FD3BD0117}" sibTransId="{E7E16C9A-2D17-4F53-B528-7A67DEFBE1F4}"/>
    <dgm:cxn modelId="{009D91FF-80B8-477B-B831-DD85BD2B0703}" type="presParOf" srcId="{94BA45DB-E7B0-47A6-B51E-519C3F0B1157}" destId="{D6B49A8C-2DA7-42A8-A32F-DECCADEC1B1F}" srcOrd="0" destOrd="0" presId="urn:microsoft.com/office/officeart/2005/8/layout/vList2"/>
    <dgm:cxn modelId="{CAD11FFA-A982-47AA-B7A2-5D71BEA76637}" type="presParOf" srcId="{94BA45DB-E7B0-47A6-B51E-519C3F0B1157}" destId="{66A44BC4-4B7A-4A19-AC8E-2D5245752CD4}" srcOrd="1" destOrd="0" presId="urn:microsoft.com/office/officeart/2005/8/layout/vList2"/>
    <dgm:cxn modelId="{1D98CDAA-70DD-44FC-B1B8-3A5A541BD8F7}" type="presParOf" srcId="{94BA45DB-E7B0-47A6-B51E-519C3F0B1157}" destId="{6F142F45-85E2-43F6-A2DB-DA4A8A3416B0}" srcOrd="2" destOrd="0" presId="urn:microsoft.com/office/officeart/2005/8/layout/vList2"/>
    <dgm:cxn modelId="{7AB3363C-CE3E-4E10-B06A-5716444DEE3B}" type="presParOf" srcId="{94BA45DB-E7B0-47A6-B51E-519C3F0B1157}" destId="{BADB6514-FD92-47FB-952E-16FF088EF90E}" srcOrd="3" destOrd="0" presId="urn:microsoft.com/office/officeart/2005/8/layout/vList2"/>
    <dgm:cxn modelId="{737B5BA0-859E-4C17-8B71-112D5D41A17A}" type="presParOf" srcId="{94BA45DB-E7B0-47A6-B51E-519C3F0B1157}" destId="{CB2F3B56-4343-4BA9-856A-93BC57E461A1}" srcOrd="4" destOrd="0" presId="urn:microsoft.com/office/officeart/2005/8/layout/vList2"/>
    <dgm:cxn modelId="{DC2DE213-168B-4C6F-B1E8-BF6149D0B817}" type="presParOf" srcId="{94BA45DB-E7B0-47A6-B51E-519C3F0B1157}" destId="{5BD8A69B-4905-4EFF-A24A-D03642BB319F}" srcOrd="5" destOrd="0" presId="urn:microsoft.com/office/officeart/2005/8/layout/vList2"/>
    <dgm:cxn modelId="{094FF30B-5174-483A-B929-34F81281F883}" type="presParOf" srcId="{94BA45DB-E7B0-47A6-B51E-519C3F0B1157}" destId="{2410766D-3891-4926-BA1C-DB1E9973452F}" srcOrd="6" destOrd="0" presId="urn:microsoft.com/office/officeart/2005/8/layout/vList2"/>
    <dgm:cxn modelId="{8E29BAE1-6578-4A7E-B8E2-530B72843199}" type="presParOf" srcId="{94BA45DB-E7B0-47A6-B51E-519C3F0B1157}" destId="{DFC02C0D-C2DF-4D05-BD5C-A72D2FE11E85}" srcOrd="7" destOrd="0" presId="urn:microsoft.com/office/officeart/2005/8/layout/vList2"/>
    <dgm:cxn modelId="{7A13EC8A-3264-4CB3-97DF-D8626A8645DA}" type="presParOf" srcId="{94BA45DB-E7B0-47A6-B51E-519C3F0B1157}" destId="{61D8051E-D4AE-4ADC-95B7-DBFDA01F911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49A8C-2DA7-42A8-A32F-DECCADEC1B1F}">
      <dsp:nvSpPr>
        <dsp:cNvPr id="0" name=""/>
        <dsp:cNvSpPr/>
      </dsp:nvSpPr>
      <dsp:spPr>
        <a:xfrm>
          <a:off x="0" y="95722"/>
          <a:ext cx="7520940" cy="7557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Просте відображення дійсності.</a:t>
          </a:r>
          <a:endParaRPr lang="ru-RU" sz="2000" kern="1200"/>
        </a:p>
      </dsp:txBody>
      <dsp:txXfrm>
        <a:off x="36892" y="132614"/>
        <a:ext cx="7447156" cy="681962"/>
      </dsp:txXfrm>
    </dsp:sp>
    <dsp:sp modelId="{6F142F45-85E2-43F6-A2DB-DA4A8A3416B0}">
      <dsp:nvSpPr>
        <dsp:cNvPr id="0" name=""/>
        <dsp:cNvSpPr/>
      </dsp:nvSpPr>
      <dsp:spPr>
        <a:xfrm>
          <a:off x="0" y="909069"/>
          <a:ext cx="7520940" cy="7557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Спотворення дійсності.</a:t>
          </a:r>
          <a:endParaRPr lang="ru-RU" sz="2000" kern="1200"/>
        </a:p>
      </dsp:txBody>
      <dsp:txXfrm>
        <a:off x="36892" y="945961"/>
        <a:ext cx="7447156" cy="681962"/>
      </dsp:txXfrm>
    </dsp:sp>
    <dsp:sp modelId="{CB2F3B56-4343-4BA9-856A-93BC57E461A1}">
      <dsp:nvSpPr>
        <dsp:cNvPr id="0" name=""/>
        <dsp:cNvSpPr/>
      </dsp:nvSpPr>
      <dsp:spPr>
        <a:xfrm>
          <a:off x="0" y="1722416"/>
          <a:ext cx="7520940" cy="75574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Маскування відсутності дійсності.</a:t>
          </a:r>
          <a:endParaRPr lang="ru-RU" sz="2000" kern="1200"/>
        </a:p>
      </dsp:txBody>
      <dsp:txXfrm>
        <a:off x="36892" y="1759308"/>
        <a:ext cx="7447156" cy="681962"/>
      </dsp:txXfrm>
    </dsp:sp>
    <dsp:sp modelId="{2410766D-3891-4926-BA1C-DB1E9973452F}">
      <dsp:nvSpPr>
        <dsp:cNvPr id="0" name=""/>
        <dsp:cNvSpPr/>
      </dsp:nvSpPr>
      <dsp:spPr>
        <a:xfrm>
          <a:off x="0" y="2535763"/>
          <a:ext cx="7520940" cy="75574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Удавана дійсність.</a:t>
          </a:r>
          <a:endParaRPr lang="ru-RU" sz="2000" kern="1200"/>
        </a:p>
      </dsp:txBody>
      <dsp:txXfrm>
        <a:off x="36892" y="2572655"/>
        <a:ext cx="7447156" cy="681962"/>
      </dsp:txXfrm>
    </dsp:sp>
    <dsp:sp modelId="{61D8051E-D4AE-4ADC-95B7-DBFDA01F911C}">
      <dsp:nvSpPr>
        <dsp:cNvPr id="0" name=""/>
        <dsp:cNvSpPr/>
      </dsp:nvSpPr>
      <dsp:spPr>
        <a:xfrm>
          <a:off x="0" y="3349110"/>
          <a:ext cx="7520940" cy="75574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smtClean="0"/>
            <a:t>Симулякр, який узагалі не стосується дійсності та зациклений на собі.</a:t>
          </a:r>
          <a:endParaRPr lang="ru-RU" sz="2000" kern="1200"/>
        </a:p>
      </dsp:txBody>
      <dsp:txXfrm>
        <a:off x="36892" y="3386002"/>
        <a:ext cx="7447156" cy="681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Постмодернізм  у політичній науці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8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поетичність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мислення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форма </a:t>
            </a:r>
            <a:r>
              <a:rPr lang="ru-RU" sz="2800" dirty="0" err="1"/>
              <a:t>інтерпретації</a:t>
            </a:r>
            <a:r>
              <a:rPr lang="ru-RU" sz="2800" dirty="0"/>
              <a:t> </a:t>
            </a:r>
            <a:r>
              <a:rPr lang="ru-RU" sz="2800" dirty="0" err="1"/>
              <a:t>змісту</a:t>
            </a:r>
            <a:r>
              <a:rPr lang="ru-RU" sz="2800" dirty="0"/>
              <a:t>, </a:t>
            </a:r>
            <a:r>
              <a:rPr lang="ru-RU" sz="2800" dirty="0" err="1"/>
              <a:t>специфіка</a:t>
            </a:r>
            <a:r>
              <a:rPr lang="ru-RU" sz="2800" dirty="0"/>
              <a:t> 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полягає</a:t>
            </a:r>
            <a:r>
              <a:rPr lang="ru-RU" sz="2800" dirty="0"/>
              <a:t> у </a:t>
            </a:r>
            <a:r>
              <a:rPr lang="ru-RU" sz="2800" dirty="0" err="1"/>
              <a:t>завжди</a:t>
            </a:r>
            <a:r>
              <a:rPr lang="ru-RU" sz="2800" dirty="0"/>
              <a:t> </a:t>
            </a:r>
            <a:r>
              <a:rPr lang="ru-RU" sz="2800" dirty="0" err="1"/>
              <a:t>наявному</a:t>
            </a:r>
            <a:r>
              <a:rPr lang="ru-RU" sz="2800" dirty="0"/>
              <a:t> </a:t>
            </a:r>
            <a:r>
              <a:rPr lang="ru-RU" sz="2800" dirty="0" err="1"/>
              <a:t>моменті</a:t>
            </a:r>
            <a:r>
              <a:rPr lang="ru-RU" sz="2800" dirty="0"/>
              <a:t> </a:t>
            </a:r>
            <a:r>
              <a:rPr lang="ru-RU" sz="2800" dirty="0" err="1"/>
              <a:t>недомовленості</a:t>
            </a:r>
            <a:r>
              <a:rPr lang="ru-RU" sz="2800" dirty="0"/>
              <a:t>, </a:t>
            </a:r>
            <a:r>
              <a:rPr lang="ru-RU" sz="2800" dirty="0" err="1"/>
              <a:t>незавершеності</a:t>
            </a:r>
            <a:r>
              <a:rPr lang="ru-RU" sz="2800" dirty="0"/>
              <a:t> та </a:t>
            </a:r>
            <a:r>
              <a:rPr lang="ru-RU" sz="2800" dirty="0" err="1"/>
              <a:t>метафоричності</a:t>
            </a:r>
            <a:r>
              <a:rPr lang="ru-RU" sz="2800" dirty="0"/>
              <a:t> </a:t>
            </a:r>
            <a:r>
              <a:rPr lang="ru-RU" sz="2800" dirty="0" err="1"/>
              <a:t>водночас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передбачає</a:t>
            </a:r>
            <a:r>
              <a:rPr lang="ru-RU" sz="2800" dirty="0"/>
              <a:t> «</a:t>
            </a:r>
            <a:r>
              <a:rPr lang="ru-RU" sz="2800" dirty="0" err="1"/>
              <a:t>радикальну</a:t>
            </a:r>
            <a:r>
              <a:rPr lang="ru-RU" sz="2800" dirty="0"/>
              <a:t> </a:t>
            </a:r>
            <a:r>
              <a:rPr lang="ru-RU" sz="2800" dirty="0" err="1"/>
              <a:t>відмову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жорстокого</a:t>
            </a:r>
            <a:r>
              <a:rPr lang="ru-RU" sz="2800" dirty="0"/>
              <a:t> </a:t>
            </a:r>
            <a:r>
              <a:rPr lang="ru-RU" sz="2800" dirty="0" err="1"/>
              <a:t>раціоналізму</a:t>
            </a:r>
            <a:r>
              <a:rPr lang="ru-RU" sz="2800" dirty="0"/>
              <a:t>».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b="1" dirty="0" err="1">
                <a:solidFill>
                  <a:srgbClr val="FF0000"/>
                </a:solidFill>
              </a:rPr>
              <a:t>плюралізм</a:t>
            </a:r>
            <a:r>
              <a:rPr lang="ru-RU" sz="2800" dirty="0">
                <a:solidFill>
                  <a:srgbClr val="FF0000"/>
                </a:solidFill>
              </a:rPr>
              <a:t> на </a:t>
            </a:r>
            <a:r>
              <a:rPr lang="ru-RU" sz="2800" dirty="0" err="1">
                <a:solidFill>
                  <a:srgbClr val="FF0000"/>
                </a:solidFill>
              </a:rPr>
              <a:t>противагу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універсалізму</a:t>
            </a:r>
            <a:r>
              <a:rPr lang="ru-RU" sz="2800" dirty="0"/>
              <a:t>. </a:t>
            </a:r>
            <a:r>
              <a:rPr lang="ru-RU" sz="2800" dirty="0" err="1"/>
              <a:t>Усякий</a:t>
            </a:r>
            <a:r>
              <a:rPr lang="ru-RU" sz="2800" dirty="0"/>
              <a:t> </a:t>
            </a:r>
            <a:r>
              <a:rPr lang="ru-RU" sz="2800" dirty="0" err="1"/>
              <a:t>прояв</a:t>
            </a:r>
            <a:r>
              <a:rPr lang="ru-RU" sz="2800" dirty="0"/>
              <a:t> </a:t>
            </a:r>
            <a:r>
              <a:rPr lang="ru-RU" sz="2800" dirty="0" err="1"/>
              <a:t>останнього</a:t>
            </a:r>
            <a:r>
              <a:rPr lang="ru-RU" sz="2800" dirty="0"/>
              <a:t> у межах </a:t>
            </a:r>
            <a:r>
              <a:rPr lang="ru-RU" sz="2800" dirty="0" err="1"/>
              <a:t>постмодернізму</a:t>
            </a:r>
            <a:r>
              <a:rPr lang="ru-RU" sz="2800" dirty="0"/>
              <a:t> </a:t>
            </a:r>
            <a:r>
              <a:rPr lang="ru-RU" sz="2800" dirty="0" err="1"/>
              <a:t>трактують</a:t>
            </a:r>
            <a:r>
              <a:rPr lang="ru-RU" sz="2800" dirty="0"/>
              <a:t> як </a:t>
            </a:r>
            <a:r>
              <a:rPr lang="ru-RU" sz="2800" dirty="0" err="1"/>
              <a:t>вияв</a:t>
            </a:r>
            <a:r>
              <a:rPr lang="ru-RU" sz="2800" dirty="0"/>
              <a:t> </a:t>
            </a:r>
            <a:r>
              <a:rPr lang="ru-RU" sz="2800" dirty="0" err="1"/>
              <a:t>метафізичного</a:t>
            </a:r>
            <a:r>
              <a:rPr lang="ru-RU" sz="2800" dirty="0"/>
              <a:t> </a:t>
            </a:r>
            <a:r>
              <a:rPr lang="ru-RU" sz="2800" dirty="0" err="1"/>
              <a:t>імперіалізму</a:t>
            </a:r>
            <a:r>
              <a:rPr lang="ru-RU" sz="2800" dirty="0"/>
              <a:t>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903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Історизм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- </a:t>
            </a:r>
            <a:r>
              <a:rPr lang="ru-RU" sz="2400" dirty="0" err="1" smtClean="0"/>
              <a:t>замість</a:t>
            </a:r>
            <a:r>
              <a:rPr lang="ru-RU" sz="2400" dirty="0" smtClean="0"/>
              <a:t> </a:t>
            </a:r>
            <a:r>
              <a:rPr lang="ru-RU" sz="2400" dirty="0" err="1"/>
              <a:t>поступальної</a:t>
            </a:r>
            <a:r>
              <a:rPr lang="ru-RU" sz="2400" dirty="0"/>
              <a:t> </a:t>
            </a:r>
            <a:r>
              <a:rPr lang="ru-RU" sz="2400" dirty="0" err="1"/>
              <a:t>еволюції</a:t>
            </a:r>
            <a:r>
              <a:rPr lang="ru-RU" sz="2400" dirty="0"/>
              <a:t> </a:t>
            </a:r>
            <a:r>
              <a:rPr lang="ru-RU" sz="2400" dirty="0" err="1"/>
              <a:t>розглядають</a:t>
            </a:r>
            <a:r>
              <a:rPr lang="ru-RU" sz="2400" dirty="0"/>
              <a:t> </a:t>
            </a:r>
            <a:r>
              <a:rPr lang="ru-RU" sz="2400" dirty="0" err="1" smtClean="0"/>
              <a:t>системну</a:t>
            </a:r>
            <a:r>
              <a:rPr lang="ru-RU" sz="2400" dirty="0" smtClean="0"/>
              <a:t> </a:t>
            </a:r>
            <a:r>
              <a:rPr lang="ru-RU" sz="2400" dirty="0" err="1"/>
              <a:t>хаотичність</a:t>
            </a:r>
            <a:r>
              <a:rPr lang="ru-RU" sz="2400" dirty="0"/>
              <a:t>, </a:t>
            </a:r>
            <a:r>
              <a:rPr lang="ru-RU" sz="2400" dirty="0" err="1"/>
              <a:t>непрогнозованість</a:t>
            </a:r>
            <a:r>
              <a:rPr lang="ru-RU" sz="2400" dirty="0"/>
              <a:t> і часто </a:t>
            </a:r>
            <a:r>
              <a:rPr lang="ru-RU" sz="2400" dirty="0" err="1"/>
              <a:t>випадковість</a:t>
            </a:r>
            <a:r>
              <a:rPr lang="ru-RU" sz="2400" dirty="0"/>
              <a:t> такого </a:t>
            </a:r>
            <a:r>
              <a:rPr lang="ru-RU" sz="2400" dirty="0" err="1"/>
              <a:t>розвитку</a:t>
            </a:r>
            <a:r>
              <a:rPr lang="ru-RU" sz="2400" dirty="0"/>
              <a:t>. </a:t>
            </a:r>
          </a:p>
          <a:p>
            <a:r>
              <a:rPr lang="ru-RU" sz="2400" b="1" dirty="0" err="1">
                <a:solidFill>
                  <a:srgbClr val="FF0000"/>
                </a:solidFill>
              </a:rPr>
              <a:t>Текстологічний</a:t>
            </a:r>
            <a:r>
              <a:rPr lang="ru-RU" sz="2400" b="1" dirty="0">
                <a:solidFill>
                  <a:srgbClr val="FF0000"/>
                </a:solidFill>
              </a:rPr>
              <a:t> характер </a:t>
            </a:r>
            <a:r>
              <a:rPr lang="ru-RU" sz="2400" b="1" dirty="0" err="1">
                <a:solidFill>
                  <a:srgbClr val="FF0000"/>
                </a:solidFill>
              </a:rPr>
              <a:t>пояснення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дійсності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- метафора тексту, як </a:t>
            </a:r>
            <a:r>
              <a:rPr lang="ru-RU" sz="2400" dirty="0" err="1"/>
              <a:t>висхідна</a:t>
            </a:r>
            <a:r>
              <a:rPr lang="ru-RU" sz="2400" dirty="0"/>
              <a:t> </a:t>
            </a:r>
            <a:r>
              <a:rPr lang="ru-RU" sz="2400" dirty="0" err="1"/>
              <a:t>умова</a:t>
            </a:r>
            <a:r>
              <a:rPr lang="ru-RU" sz="2400" dirty="0"/>
              <a:t> </a:t>
            </a:r>
            <a:r>
              <a:rPr lang="ru-RU" sz="2400" dirty="0" err="1"/>
              <a:t>схоплення</a:t>
            </a:r>
            <a:r>
              <a:rPr lang="ru-RU" sz="2400" dirty="0"/>
              <a:t> </a:t>
            </a:r>
            <a:r>
              <a:rPr lang="ru-RU" sz="2400" dirty="0" err="1"/>
              <a:t>людського</a:t>
            </a:r>
            <a:r>
              <a:rPr lang="ru-RU" sz="2400" dirty="0"/>
              <a:t> </a:t>
            </a:r>
            <a:r>
              <a:rPr lang="ru-RU" sz="2400" dirty="0" err="1"/>
              <a:t>буття</a:t>
            </a:r>
            <a:r>
              <a:rPr lang="ru-RU" sz="2400" dirty="0"/>
              <a:t>, </a:t>
            </a:r>
            <a:r>
              <a:rPr lang="ru-RU" sz="2400" dirty="0" err="1"/>
              <a:t>перетворює</a:t>
            </a:r>
            <a:r>
              <a:rPr lang="ru-RU" sz="2400" dirty="0"/>
              <a:t> </a:t>
            </a:r>
            <a:r>
              <a:rPr lang="ru-RU" sz="2400" dirty="0" err="1"/>
              <a:t>політичне</a:t>
            </a:r>
            <a:r>
              <a:rPr lang="ru-RU" sz="2400" dirty="0"/>
              <a:t> в </a:t>
            </a:r>
            <a:r>
              <a:rPr lang="ru-RU" sz="2400" dirty="0" err="1"/>
              <a:t>глобальний</a:t>
            </a:r>
            <a:r>
              <a:rPr lang="ru-RU" sz="2400" dirty="0"/>
              <a:t> </a:t>
            </a:r>
            <a:r>
              <a:rPr lang="ru-RU" sz="2400" dirty="0" err="1"/>
              <a:t>інтертекст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численними</a:t>
            </a:r>
            <a:r>
              <a:rPr lang="ru-RU" sz="2400" dirty="0"/>
              <a:t> </a:t>
            </a:r>
            <a:r>
              <a:rPr lang="ru-RU" sz="2400" dirty="0" err="1"/>
              <a:t>посиланнями</a:t>
            </a:r>
            <a:r>
              <a:rPr lang="ru-RU" sz="2400" dirty="0"/>
              <a:t> на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 </a:t>
            </a:r>
            <a:r>
              <a:rPr lang="ru-RU" sz="2400" dirty="0" err="1"/>
              <a:t>людського</a:t>
            </a:r>
            <a:r>
              <a:rPr lang="ru-RU" sz="2400" dirty="0"/>
              <a:t> </a:t>
            </a:r>
            <a:r>
              <a:rPr lang="ru-RU" sz="2400" dirty="0" err="1"/>
              <a:t>буття</a:t>
            </a:r>
            <a:r>
              <a:rPr lang="ru-RU" sz="2400" dirty="0"/>
              <a:t> та </a:t>
            </a:r>
            <a:r>
              <a:rPr lang="ru-RU" sz="2400" dirty="0" err="1"/>
              <a:t>осмисленням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в </a:t>
            </a:r>
            <a:r>
              <a:rPr lang="ru-RU" sz="2400" dirty="0" err="1"/>
              <a:t>нерозривності</a:t>
            </a:r>
            <a:r>
              <a:rPr lang="ru-RU" sz="2400" dirty="0"/>
              <a:t> з такими </a:t>
            </a:r>
            <a:r>
              <a:rPr lang="ru-RU" sz="2400" dirty="0" err="1"/>
              <a:t>текстологічними</a:t>
            </a:r>
            <a:r>
              <a:rPr lang="ru-RU" sz="2400" dirty="0"/>
              <a:t> практиками,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фактично</a:t>
            </a:r>
            <a:r>
              <a:rPr lang="ru-RU" sz="2400" dirty="0"/>
              <a:t> </a:t>
            </a:r>
            <a:r>
              <a:rPr lang="ru-RU" sz="2400" dirty="0" err="1"/>
              <a:t>унеможливлює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автономний</a:t>
            </a:r>
            <a:r>
              <a:rPr lang="ru-RU" sz="2400" dirty="0"/>
              <a:t> </a:t>
            </a:r>
            <a:r>
              <a:rPr lang="ru-RU" sz="2400" dirty="0" err="1"/>
              <a:t>розгляд</a:t>
            </a:r>
            <a:r>
              <a:rPr lang="ru-RU" sz="2400" dirty="0"/>
              <a:t>, а </a:t>
            </a:r>
            <a:r>
              <a:rPr lang="ru-RU" sz="2400" dirty="0" err="1"/>
              <a:t>екстраполює</a:t>
            </a:r>
            <a:r>
              <a:rPr lang="ru-RU" sz="2400" dirty="0"/>
              <a:t> </a:t>
            </a:r>
            <a:r>
              <a:rPr lang="ru-RU" sz="2400" dirty="0" err="1"/>
              <a:t>дослідницьку</a:t>
            </a:r>
            <a:r>
              <a:rPr lang="ru-RU" sz="2400" dirty="0"/>
              <a:t> </a:t>
            </a:r>
            <a:r>
              <a:rPr lang="ru-RU" sz="2400" dirty="0" err="1"/>
              <a:t>увагу</a:t>
            </a:r>
            <a:r>
              <a:rPr lang="ru-RU" sz="2400" dirty="0"/>
              <a:t> на комплекс </a:t>
            </a:r>
            <a:r>
              <a:rPr lang="ru-RU" sz="2400" dirty="0" err="1"/>
              <a:t>чинників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переплітаються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собою (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ціннісних</a:t>
            </a:r>
            <a:r>
              <a:rPr lang="ru-RU" sz="2400" dirty="0"/>
              <a:t> </a:t>
            </a:r>
            <a:r>
              <a:rPr lang="ru-RU" sz="2400" dirty="0" err="1"/>
              <a:t>пріоритетів</a:t>
            </a:r>
            <a:r>
              <a:rPr lang="ru-RU" sz="2400" dirty="0"/>
              <a:t> до характеру </a:t>
            </a:r>
            <a:r>
              <a:rPr lang="ru-RU" sz="2400" dirty="0" err="1"/>
              <a:t>політичного</a:t>
            </a:r>
            <a:r>
              <a:rPr lang="ru-RU" sz="2400" dirty="0"/>
              <a:t> режиму).</a:t>
            </a:r>
          </a:p>
        </p:txBody>
      </p:sp>
    </p:spTree>
    <p:extLst>
      <p:ext uri="{BB962C8B-B14F-4D97-AF65-F5344CB8AC3E}">
        <p14:creationId xmlns:p14="http://schemas.microsoft.com/office/powerpoint/2010/main" val="656567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Жак Дерріда 1930-2004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5194920" cy="5001419"/>
          </a:xfrm>
        </p:spPr>
        <p:txBody>
          <a:bodyPr>
            <a:normAutofit/>
          </a:bodyPr>
          <a:lstStyle/>
          <a:p>
            <a:r>
              <a:rPr lang="ru-RU" sz="2400" dirty="0"/>
              <a:t>«Голос та феномен» (1967), «Письмо та </a:t>
            </a:r>
            <a:r>
              <a:rPr lang="ru-RU" sz="2400" dirty="0" err="1"/>
              <a:t>відмінність</a:t>
            </a:r>
            <a:r>
              <a:rPr lang="ru-RU" sz="2400" dirty="0"/>
              <a:t>» (1967), «Про </a:t>
            </a:r>
            <a:r>
              <a:rPr lang="ru-RU" sz="2400" dirty="0" err="1"/>
              <a:t>граматологію</a:t>
            </a:r>
            <a:r>
              <a:rPr lang="ru-RU" sz="2400" dirty="0"/>
              <a:t>» (1967), «</a:t>
            </a:r>
            <a:r>
              <a:rPr lang="ru-RU" sz="2400" dirty="0" err="1"/>
              <a:t>Розрізнення</a:t>
            </a:r>
            <a:r>
              <a:rPr lang="ru-RU" sz="2400" dirty="0"/>
              <a:t>» (1972), «</a:t>
            </a:r>
            <a:r>
              <a:rPr lang="ru-RU" sz="2400" dirty="0" err="1"/>
              <a:t>Межі</a:t>
            </a:r>
            <a:r>
              <a:rPr lang="ru-RU" sz="2400" dirty="0"/>
              <a:t> </a:t>
            </a:r>
            <a:r>
              <a:rPr lang="ru-RU" sz="2400" dirty="0" err="1"/>
              <a:t>філософії</a:t>
            </a:r>
            <a:r>
              <a:rPr lang="ru-RU" sz="2400" dirty="0"/>
              <a:t>» (1972), «</a:t>
            </a:r>
            <a:r>
              <a:rPr lang="ru-RU" sz="2400" dirty="0" err="1"/>
              <a:t>Позиції</a:t>
            </a:r>
            <a:r>
              <a:rPr lang="ru-RU" sz="2400" dirty="0"/>
              <a:t>» (1972), «</a:t>
            </a:r>
            <a:r>
              <a:rPr lang="ru-RU" sz="2400" dirty="0" err="1"/>
              <a:t>Поштова</a:t>
            </a:r>
            <a:r>
              <a:rPr lang="ru-RU" sz="2400" dirty="0"/>
              <a:t> </a:t>
            </a:r>
            <a:r>
              <a:rPr lang="ru-RU" sz="2400" dirty="0" err="1"/>
              <a:t>картка</a:t>
            </a:r>
            <a:r>
              <a:rPr lang="ru-RU" sz="2400" dirty="0"/>
              <a:t>: </a:t>
            </a:r>
            <a:r>
              <a:rPr lang="ru-RU" sz="2400" dirty="0" err="1"/>
              <a:t>Від</a:t>
            </a:r>
            <a:r>
              <a:rPr lang="ru-RU" sz="2400" dirty="0"/>
              <a:t> Сократа до Фрейда і </a:t>
            </a:r>
            <a:r>
              <a:rPr lang="ru-RU" sz="2400" dirty="0" err="1"/>
              <a:t>далі</a:t>
            </a:r>
            <a:r>
              <a:rPr lang="ru-RU" sz="2400" dirty="0"/>
              <a:t>» (1980), «</a:t>
            </a:r>
            <a:r>
              <a:rPr lang="ru-RU" sz="2400" dirty="0" err="1"/>
              <a:t>Привиди</a:t>
            </a:r>
            <a:r>
              <a:rPr lang="ru-RU" sz="2400" dirty="0"/>
              <a:t> Маркса» (1993), «Хора» (1993), «</a:t>
            </a:r>
            <a:r>
              <a:rPr lang="ru-RU" sz="2400" dirty="0" err="1" smtClean="0"/>
              <a:t>Місцеперебування</a:t>
            </a:r>
            <a:r>
              <a:rPr lang="ru-RU" sz="2400" dirty="0"/>
              <a:t>: </a:t>
            </a:r>
            <a:r>
              <a:rPr lang="ru-RU" sz="2400" dirty="0" err="1"/>
              <a:t>Моріс</a:t>
            </a:r>
            <a:r>
              <a:rPr lang="ru-RU" sz="2400" dirty="0"/>
              <a:t> </a:t>
            </a:r>
            <a:r>
              <a:rPr lang="ru-RU" sz="2400" dirty="0" err="1"/>
              <a:t>Бланшо</a:t>
            </a:r>
            <a:r>
              <a:rPr lang="ru-RU" sz="2400" dirty="0"/>
              <a:t>» (1998).</a:t>
            </a:r>
          </a:p>
        </p:txBody>
      </p:sp>
      <p:pic>
        <p:nvPicPr>
          <p:cNvPr id="5122" name="Picture 2" descr="C:\Users\User\Desktop\завантаженн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24744"/>
            <a:ext cx="3168351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928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деконструкція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метод </a:t>
            </a:r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і </a:t>
            </a:r>
            <a:r>
              <a:rPr lang="ru-RU" sz="2400" dirty="0" err="1"/>
              <a:t>політичних</a:t>
            </a:r>
            <a:r>
              <a:rPr lang="ru-RU" sz="2400" dirty="0"/>
              <a:t> </a:t>
            </a:r>
            <a:r>
              <a:rPr lang="ru-RU" sz="2400" dirty="0" err="1"/>
              <a:t>феноменів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b="1" dirty="0" err="1"/>
              <a:t>текстуальну</a:t>
            </a:r>
            <a:r>
              <a:rPr lang="ru-RU" sz="2400" dirty="0"/>
              <a:t> форму, </a:t>
            </a:r>
            <a:r>
              <a:rPr lang="ru-RU" sz="2400" dirty="0" err="1"/>
              <a:t>полягає</a:t>
            </a:r>
            <a:r>
              <a:rPr lang="ru-RU" sz="2400" dirty="0"/>
              <a:t> у </a:t>
            </a:r>
            <a:r>
              <a:rPr lang="ru-RU" sz="2400" dirty="0" err="1"/>
              <a:t>відшукуванні</a:t>
            </a:r>
            <a:r>
              <a:rPr lang="ru-RU" sz="2400" dirty="0"/>
              <a:t> в </a:t>
            </a:r>
            <a:r>
              <a:rPr lang="ru-RU" sz="2400" dirty="0" err="1"/>
              <a:t>останніх</a:t>
            </a:r>
            <a:r>
              <a:rPr lang="ru-RU" sz="2400" dirty="0"/>
              <a:t> </a:t>
            </a:r>
            <a:r>
              <a:rPr lang="ru-RU" sz="2400" dirty="0" err="1"/>
              <a:t>глибинних</a:t>
            </a:r>
            <a:r>
              <a:rPr lang="ru-RU" sz="2400" dirty="0"/>
              <a:t> </a:t>
            </a:r>
            <a:r>
              <a:rPr lang="ru-RU" sz="2400" dirty="0" err="1" smtClean="0"/>
              <a:t>суперечностей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таких </a:t>
            </a:r>
            <a:r>
              <a:rPr lang="ru-RU" sz="2400" dirty="0" err="1"/>
              <a:t>прихованих</a:t>
            </a:r>
            <a:r>
              <a:rPr lang="ru-RU" sz="2400" dirty="0"/>
              <a:t> </a:t>
            </a:r>
            <a:r>
              <a:rPr lang="ru-RU" sz="2400" dirty="0" err="1"/>
              <a:t>сенсів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породжуються</a:t>
            </a:r>
            <a:r>
              <a:rPr lang="ru-RU" sz="2400" dirty="0"/>
              <a:t> </a:t>
            </a:r>
            <a:r>
              <a:rPr lang="ru-RU" sz="2400" dirty="0" err="1"/>
              <a:t>залишками</a:t>
            </a:r>
            <a:r>
              <a:rPr lang="ru-RU" sz="2400" dirty="0"/>
              <a:t> </a:t>
            </a:r>
            <a:r>
              <a:rPr lang="ru-RU" sz="2400" dirty="0" err="1"/>
              <a:t>дискурсивних</a:t>
            </a:r>
            <a:r>
              <a:rPr lang="ru-RU" sz="2400" dirty="0"/>
              <a:t> </a:t>
            </a:r>
            <a:r>
              <a:rPr lang="ru-RU" sz="2400" dirty="0" smtClean="0"/>
              <a:t>практик </a:t>
            </a:r>
            <a:r>
              <a:rPr lang="ru-RU" sz="2400" dirty="0" err="1"/>
              <a:t>минулого</a:t>
            </a:r>
            <a:r>
              <a:rPr lang="ru-RU" sz="2400" dirty="0"/>
              <a:t>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певних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кліше</a:t>
            </a:r>
            <a:r>
              <a:rPr lang="ru-RU" sz="2400" dirty="0"/>
              <a:t>, </a:t>
            </a:r>
            <a:r>
              <a:rPr lang="ru-RU" sz="2400" dirty="0" err="1"/>
              <a:t>котрі</a:t>
            </a:r>
            <a:r>
              <a:rPr lang="ru-RU" sz="2400" dirty="0"/>
              <a:t>, у свою </a:t>
            </a:r>
            <a:r>
              <a:rPr lang="ru-RU" sz="2400" dirty="0" err="1"/>
              <a:t>чергу</a:t>
            </a:r>
            <a:r>
              <a:rPr lang="ru-RU" sz="2400" dirty="0"/>
              <a:t>,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впливом</a:t>
            </a:r>
            <a:r>
              <a:rPr lang="ru-RU" sz="2400" dirty="0"/>
              <a:t> </a:t>
            </a:r>
            <a:r>
              <a:rPr lang="ru-RU" sz="2400" dirty="0" err="1"/>
              <a:t>мовної</a:t>
            </a:r>
            <a:r>
              <a:rPr lang="ru-RU" sz="2400" dirty="0"/>
              <a:t> практики </a:t>
            </a:r>
            <a:r>
              <a:rPr lang="ru-RU" sz="2400" dirty="0" err="1"/>
              <a:t>наявної</a:t>
            </a:r>
            <a:r>
              <a:rPr lang="ru-RU" sz="2400" dirty="0"/>
              <a:t> </a:t>
            </a:r>
            <a:r>
              <a:rPr lang="ru-RU" sz="2400" dirty="0" err="1"/>
              <a:t>епохи</a:t>
            </a:r>
            <a:r>
              <a:rPr lang="ru-RU" sz="2400" dirty="0"/>
              <a:t> </a:t>
            </a:r>
            <a:r>
              <a:rPr lang="ru-RU" sz="2400" dirty="0" err="1"/>
              <a:t>підлягають</a:t>
            </a:r>
            <a:r>
              <a:rPr lang="ru-RU" sz="2400" dirty="0"/>
              <a:t> </a:t>
            </a:r>
            <a:r>
              <a:rPr lang="ru-RU" sz="2400" dirty="0" err="1"/>
              <a:t>перетворенню</a:t>
            </a:r>
            <a:r>
              <a:rPr lang="ru-RU" sz="2400" dirty="0"/>
              <a:t>, </a:t>
            </a:r>
            <a:r>
              <a:rPr lang="ru-RU" sz="2400" dirty="0" err="1"/>
              <a:t>незалежно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позиції</a:t>
            </a:r>
            <a:r>
              <a:rPr lang="ru-RU" sz="2400" dirty="0"/>
              <a:t> автора тексту.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в </a:t>
            </a:r>
            <a:r>
              <a:rPr lang="ru-RU" sz="2400" dirty="0" err="1"/>
              <a:t>тексті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т. </a:t>
            </a:r>
            <a:r>
              <a:rPr lang="ru-RU" sz="2400" dirty="0" err="1"/>
              <a:t>зв</a:t>
            </a:r>
            <a:r>
              <a:rPr lang="ru-RU" sz="2400" dirty="0"/>
              <a:t>. «</a:t>
            </a:r>
            <a:r>
              <a:rPr lang="ru-RU" sz="2400" dirty="0" err="1"/>
              <a:t>лакуни</a:t>
            </a:r>
            <a:r>
              <a:rPr lang="ru-RU" sz="2400" dirty="0"/>
              <a:t>» та </a:t>
            </a:r>
            <a:r>
              <a:rPr lang="ru-RU" sz="2400" dirty="0" err="1"/>
              <a:t>невизначеності</a:t>
            </a:r>
            <a:r>
              <a:rPr lang="ru-RU" sz="2400" dirty="0"/>
              <a:t>, </a:t>
            </a:r>
            <a:r>
              <a:rPr lang="ru-RU" sz="2400" dirty="0" err="1"/>
              <a:t>виявити</a:t>
            </a:r>
            <a:r>
              <a:rPr lang="ru-RU" sz="2400" dirty="0"/>
              <a:t> та </a:t>
            </a:r>
            <a:r>
              <a:rPr lang="ru-RU" sz="2400" dirty="0" err="1" smtClean="0"/>
              <a:t>проаналізувати</a:t>
            </a:r>
            <a:r>
              <a:rPr lang="ru-RU" sz="2400" dirty="0" smtClean="0"/>
              <a:t>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робить</a:t>
            </a:r>
            <a:r>
              <a:rPr lang="ru-RU" sz="2400" dirty="0"/>
              <a:t> </a:t>
            </a:r>
            <a:r>
              <a:rPr lang="ru-RU" sz="2400" dirty="0" err="1"/>
              <a:t>спробу</a:t>
            </a:r>
            <a:r>
              <a:rPr lang="ru-RU" sz="2400" dirty="0"/>
              <a:t> </a:t>
            </a:r>
            <a:r>
              <a:rPr lang="ru-RU" sz="2400" dirty="0" err="1" smtClean="0"/>
              <a:t>Дерріда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559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знак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124745"/>
            <a:ext cx="8352928" cy="3888432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проголошує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пріоритет</a:t>
            </a:r>
            <a:r>
              <a:rPr lang="ru-RU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знаку </a:t>
            </a:r>
            <a:r>
              <a:rPr lang="ru-RU" sz="2800" dirty="0">
                <a:solidFill>
                  <a:srgbClr val="FF0000"/>
                </a:solidFill>
              </a:rPr>
              <a:t>над </a:t>
            </a:r>
            <a:r>
              <a:rPr lang="ru-RU" sz="2800" dirty="0" err="1">
                <a:solidFill>
                  <a:srgbClr val="FF0000"/>
                </a:solidFill>
              </a:rPr>
              <a:t>позначуваною</a:t>
            </a:r>
            <a:r>
              <a:rPr lang="ru-RU" sz="2800" dirty="0">
                <a:solidFill>
                  <a:srgbClr val="FF0000"/>
                </a:solidFill>
              </a:rPr>
              <a:t> ним </a:t>
            </a:r>
            <a:r>
              <a:rPr lang="ru-RU" sz="2800" dirty="0" err="1">
                <a:solidFill>
                  <a:srgbClr val="FF0000"/>
                </a:solidFill>
              </a:rPr>
              <a:t>річчю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або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явищем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400" dirty="0" err="1" smtClean="0"/>
              <a:t>стверджує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сама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 «знак» у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вказування</a:t>
            </a:r>
            <a:r>
              <a:rPr lang="ru-RU" sz="2400" dirty="0"/>
              <a:t> на </a:t>
            </a:r>
            <a:r>
              <a:rPr lang="ru-RU" sz="2400" dirty="0" err="1"/>
              <a:t>певний</a:t>
            </a:r>
            <a:r>
              <a:rPr lang="ru-RU" sz="2400" dirty="0"/>
              <a:t> </a:t>
            </a:r>
            <a:r>
              <a:rPr lang="ru-RU" sz="2400" dirty="0" err="1" smtClean="0"/>
              <a:t>реальний</a:t>
            </a:r>
            <a:r>
              <a:rPr lang="ru-RU" sz="2400" dirty="0" smtClean="0"/>
              <a:t> </a:t>
            </a:r>
            <a:r>
              <a:rPr lang="ru-RU" sz="2400" dirty="0"/>
              <a:t>предмет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заміщення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предмета знаком і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часу «</a:t>
            </a:r>
            <a:r>
              <a:rPr lang="ru-RU" sz="2400" dirty="0" err="1" smtClean="0"/>
              <a:t>схоплення</a:t>
            </a:r>
            <a:r>
              <a:rPr lang="ru-RU" sz="2400" dirty="0"/>
              <a:t>» </a:t>
            </a:r>
            <a:r>
              <a:rPr lang="ru-RU" sz="2400" dirty="0" err="1"/>
              <a:t>свідомістю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предмета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уявлення</a:t>
            </a:r>
            <a:r>
              <a:rPr lang="ru-RU" sz="2400" dirty="0"/>
              <a:t> про </a:t>
            </a:r>
            <a:r>
              <a:rPr lang="ru-RU" sz="2400" dirty="0" err="1"/>
              <a:t>нього</a:t>
            </a:r>
            <a:r>
              <a:rPr lang="ru-RU" sz="2400" dirty="0"/>
              <a:t>.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карбується</a:t>
            </a:r>
            <a:r>
              <a:rPr lang="ru-RU" sz="2400" dirty="0"/>
              <a:t> знаком, </a:t>
            </a:r>
            <a:r>
              <a:rPr lang="ru-RU" sz="2400" dirty="0" err="1"/>
              <a:t>ніколи</a:t>
            </a:r>
            <a:r>
              <a:rPr lang="ru-RU" sz="2400" dirty="0"/>
              <a:t> в </a:t>
            </a:r>
            <a:r>
              <a:rPr lang="ru-RU" sz="2400" dirty="0" err="1"/>
              <a:t>ньому</a:t>
            </a:r>
            <a:r>
              <a:rPr lang="ru-RU" sz="2400" dirty="0"/>
              <a:t> не </a:t>
            </a:r>
            <a:r>
              <a:rPr lang="ru-RU" sz="2400" dirty="0" err="1"/>
              <a:t>присутнє</a:t>
            </a:r>
            <a:r>
              <a:rPr lang="ru-RU" sz="2400" dirty="0"/>
              <a:t>, </a:t>
            </a:r>
            <a:r>
              <a:rPr lang="ru-RU" sz="2400" dirty="0" err="1"/>
              <a:t>отже</a:t>
            </a:r>
            <a:r>
              <a:rPr lang="ru-RU" sz="2400" dirty="0"/>
              <a:t>, слово та </a:t>
            </a:r>
            <a:r>
              <a:rPr lang="ru-RU" sz="2400" dirty="0" err="1"/>
              <a:t>смисл</a:t>
            </a:r>
            <a:r>
              <a:rPr lang="ru-RU" sz="2400" dirty="0"/>
              <a:t>, слово та думка </a:t>
            </a:r>
            <a:r>
              <a:rPr lang="ru-RU" sz="2400" dirty="0" err="1"/>
              <a:t>ніколи</a:t>
            </a:r>
            <a:r>
              <a:rPr lang="ru-RU" sz="2400" dirty="0"/>
              <a:t> не </a:t>
            </a:r>
            <a:r>
              <a:rPr lang="ru-RU" sz="2400" dirty="0" err="1"/>
              <a:t>можуть</a:t>
            </a:r>
            <a:r>
              <a:rPr lang="ru-RU" sz="2400" dirty="0"/>
              <a:t> бути одним і </a:t>
            </a:r>
            <a:r>
              <a:rPr lang="ru-RU" sz="2400" dirty="0" err="1"/>
              <a:t>тим</a:t>
            </a:r>
            <a:r>
              <a:rPr lang="ru-RU" sz="2400" dirty="0"/>
              <a:t> самим.</a:t>
            </a:r>
          </a:p>
        </p:txBody>
      </p:sp>
    </p:spTree>
    <p:extLst>
      <p:ext uri="{BB962C8B-B14F-4D97-AF65-F5344CB8AC3E}">
        <p14:creationId xmlns:p14="http://schemas.microsoft.com/office/powerpoint/2010/main" val="201841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392489"/>
          </a:xfrm>
        </p:spPr>
        <p:txBody>
          <a:bodyPr>
            <a:noAutofit/>
          </a:bodyPr>
          <a:lstStyle/>
          <a:p>
            <a:pPr algn="just"/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/>
              <a:t>«</a:t>
            </a:r>
            <a:r>
              <a:rPr lang="ru-RU" sz="2800" dirty="0" err="1">
                <a:solidFill>
                  <a:srgbClr val="FF0000"/>
                </a:solidFill>
              </a:rPr>
              <a:t>світ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упорядкованого</a:t>
            </a:r>
            <a:r>
              <a:rPr lang="ru-RU" sz="2800" dirty="0">
                <a:solidFill>
                  <a:srgbClr val="FF0000"/>
                </a:solidFill>
              </a:rPr>
              <a:t> хаосу</a:t>
            </a:r>
            <a:r>
              <a:rPr lang="ru-RU" sz="2800" dirty="0"/>
              <a:t>», де порушено </a:t>
            </a:r>
            <a:r>
              <a:rPr lang="ru-RU" sz="2800" dirty="0" err="1"/>
              <a:t>цілісний</a:t>
            </a:r>
            <a:r>
              <a:rPr lang="ru-RU" sz="2800" dirty="0"/>
              <a:t> </a:t>
            </a:r>
            <a:r>
              <a:rPr lang="ru-RU" sz="2800" dirty="0" err="1"/>
              <a:t>традиційний</a:t>
            </a:r>
            <a:r>
              <a:rPr lang="ru-RU" sz="2800" dirty="0"/>
              <a:t> тип </a:t>
            </a:r>
            <a:r>
              <a:rPr lang="ru-RU" sz="2800" dirty="0" err="1"/>
              <a:t>суспільного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, а </a:t>
            </a:r>
            <a:r>
              <a:rPr lang="ru-RU" sz="2800" dirty="0" err="1"/>
              <a:t>відповідно</a:t>
            </a:r>
            <a:r>
              <a:rPr lang="ru-RU" sz="2800" dirty="0"/>
              <a:t> і модерна </a:t>
            </a:r>
            <a:r>
              <a:rPr lang="ru-RU" sz="2800" dirty="0" err="1"/>
              <a:t>ідеологічна</a:t>
            </a:r>
            <a:r>
              <a:rPr lang="ru-RU" sz="2800" dirty="0"/>
              <a:t> система,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визначається</a:t>
            </a:r>
            <a:r>
              <a:rPr lang="ru-RU" sz="2800" dirty="0"/>
              <a:t> великими </a:t>
            </a:r>
            <a:r>
              <a:rPr lang="ru-RU" sz="2800" dirty="0" err="1"/>
              <a:t>наративами</a:t>
            </a:r>
            <a:r>
              <a:rPr lang="ru-RU" sz="2800" dirty="0"/>
              <a:t>; </a:t>
            </a:r>
            <a:r>
              <a:rPr lang="ru-RU" sz="2800" dirty="0" err="1"/>
              <a:t>координація</a:t>
            </a:r>
            <a:r>
              <a:rPr lang="ru-RU" sz="2800" dirty="0"/>
              <a:t> </a:t>
            </a:r>
            <a:r>
              <a:rPr lang="ru-RU" sz="2800" dirty="0" err="1"/>
              <a:t>політичних</a:t>
            </a:r>
            <a:r>
              <a:rPr lang="ru-RU" sz="2800" dirty="0"/>
              <a:t> </a:t>
            </a:r>
            <a:r>
              <a:rPr lang="ru-RU" sz="2800" dirty="0" err="1"/>
              <a:t>зусиль</a:t>
            </a:r>
            <a:r>
              <a:rPr lang="ru-RU" sz="2800" dirty="0"/>
              <a:t> </a:t>
            </a:r>
            <a:r>
              <a:rPr lang="ru-RU" sz="2800" dirty="0" err="1"/>
              <a:t>стає</a:t>
            </a:r>
            <a:r>
              <a:rPr lang="ru-RU" sz="2800" dirty="0"/>
              <a:t> проблематичною, </a:t>
            </a:r>
            <a:r>
              <a:rPr lang="ru-RU" sz="2800" dirty="0" err="1"/>
              <a:t>якщо</a:t>
            </a:r>
            <a:r>
              <a:rPr lang="ru-RU" sz="2800" dirty="0"/>
              <a:t> не </a:t>
            </a:r>
            <a:r>
              <a:rPr lang="ru-RU" sz="2800" dirty="0" err="1"/>
              <a:t>неможливою</a:t>
            </a:r>
            <a:r>
              <a:rPr lang="ru-RU" sz="2800" dirty="0"/>
              <a:t>, </a:t>
            </a:r>
            <a:r>
              <a:rPr lang="ru-RU" sz="2800" dirty="0" err="1"/>
              <a:t>внаслідок</a:t>
            </a:r>
            <a:r>
              <a:rPr lang="ru-RU" sz="2800" dirty="0"/>
              <a:t> </a:t>
            </a:r>
            <a:r>
              <a:rPr lang="ru-RU" sz="2800" dirty="0" err="1"/>
              <a:t>зростання</a:t>
            </a:r>
            <a:r>
              <a:rPr lang="ru-RU" sz="2800" dirty="0"/>
              <a:t> локального </a:t>
            </a:r>
            <a:r>
              <a:rPr lang="ru-RU" sz="2800" dirty="0" err="1"/>
              <a:t>чиника</a:t>
            </a:r>
            <a:r>
              <a:rPr lang="ru-RU" sz="2800" dirty="0"/>
              <a:t> та </a:t>
            </a:r>
            <a:r>
              <a:rPr lang="ru-RU" sz="2800" dirty="0" err="1"/>
              <a:t>дисперсії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7875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Відмова від бінарних опозицій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3672408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FF0000"/>
                </a:solidFill>
              </a:rPr>
              <a:t>презумпція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відмови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від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бінарних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опозицій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типу «</a:t>
            </a:r>
            <a:r>
              <a:rPr lang="ru-RU" sz="2800" dirty="0" err="1"/>
              <a:t>об’єкт-суб’єкт</a:t>
            </a:r>
            <a:r>
              <a:rPr lang="ru-RU" sz="2800" dirty="0"/>
              <a:t>», «</a:t>
            </a:r>
            <a:r>
              <a:rPr lang="ru-RU" sz="2800" dirty="0" err="1" smtClean="0"/>
              <a:t>чоловіче-жіноче</a:t>
            </a:r>
            <a:r>
              <a:rPr lang="ru-RU" sz="2800" dirty="0"/>
              <a:t>», «</a:t>
            </a:r>
            <a:r>
              <a:rPr lang="ru-RU" sz="2800" dirty="0" err="1"/>
              <a:t>філософське-політичне</a:t>
            </a:r>
            <a:r>
              <a:rPr lang="ru-RU" sz="2800" dirty="0" smtClean="0"/>
              <a:t>»</a:t>
            </a:r>
          </a:p>
          <a:p>
            <a:endParaRPr lang="uk-UA" sz="2800" dirty="0"/>
          </a:p>
          <a:p>
            <a:r>
              <a:rPr lang="ru-RU" sz="2800" i="1" dirty="0" err="1" smtClean="0">
                <a:solidFill>
                  <a:srgbClr val="FF0000"/>
                </a:solidFill>
              </a:rPr>
              <a:t>Презумпція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припущення</a:t>
            </a:r>
            <a:r>
              <a:rPr lang="ru-RU" sz="2800" dirty="0"/>
              <a:t>, </a:t>
            </a:r>
            <a:r>
              <a:rPr lang="ru-RU" sz="2800" dirty="0" err="1"/>
              <a:t>котре</a:t>
            </a:r>
            <a:r>
              <a:rPr lang="ru-RU" sz="2800" dirty="0"/>
              <a:t> без </a:t>
            </a:r>
            <a:r>
              <a:rPr lang="ru-RU" sz="2800" dirty="0" err="1"/>
              <a:t>доказів</a:t>
            </a:r>
            <a:r>
              <a:rPr lang="ru-RU" sz="2800" dirty="0"/>
              <a:t> </a:t>
            </a:r>
            <a:r>
              <a:rPr lang="ru-RU" sz="2800" dirty="0" err="1"/>
              <a:t>вважається</a:t>
            </a:r>
            <a:r>
              <a:rPr lang="ru-RU" sz="2800" dirty="0"/>
              <a:t> </a:t>
            </a:r>
            <a:r>
              <a:rPr lang="ru-RU" sz="2800" dirty="0" err="1"/>
              <a:t>істинним</a:t>
            </a:r>
            <a:r>
              <a:rPr lang="ru-RU" sz="2800" dirty="0"/>
              <a:t> </a:t>
            </a:r>
            <a:r>
              <a:rPr lang="ru-RU" sz="2800" dirty="0" err="1"/>
              <a:t>доти</a:t>
            </a:r>
            <a:r>
              <a:rPr lang="ru-RU" sz="2800" dirty="0"/>
              <a:t>, доки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неправдивість</a:t>
            </a:r>
            <a:r>
              <a:rPr lang="ru-RU" sz="2800" dirty="0"/>
              <a:t> не буде </a:t>
            </a:r>
            <a:r>
              <a:rPr lang="ru-RU" sz="2800" dirty="0" err="1"/>
              <a:t>безспірно</a:t>
            </a:r>
            <a:r>
              <a:rPr lang="ru-RU" sz="2800" dirty="0"/>
              <a:t> доведено.</a:t>
            </a:r>
          </a:p>
        </p:txBody>
      </p:sp>
    </p:spTree>
    <p:extLst>
      <p:ext uri="{BB962C8B-B14F-4D97-AF65-F5344CB8AC3E}">
        <p14:creationId xmlns:p14="http://schemas.microsoft.com/office/powerpoint/2010/main" val="87271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Жан </a:t>
            </a:r>
            <a:r>
              <a:rPr lang="ru-RU" dirty="0" err="1" smtClean="0"/>
              <a:t>Бодрійяр</a:t>
            </a:r>
            <a:r>
              <a:rPr lang="ru-RU" dirty="0" smtClean="0"/>
              <a:t> 1929-2007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4613136" cy="4992668"/>
          </a:xfrm>
        </p:spPr>
        <p:txBody>
          <a:bodyPr>
            <a:normAutofit/>
          </a:bodyPr>
          <a:lstStyle/>
          <a:p>
            <a:r>
              <a:rPr lang="ru-RU" sz="2000" dirty="0"/>
              <a:t>«Система речей» (1968), «</a:t>
            </a:r>
            <a:r>
              <a:rPr lang="ru-RU" sz="2000" dirty="0" err="1"/>
              <a:t>Суспільство</a:t>
            </a:r>
            <a:r>
              <a:rPr lang="ru-RU" sz="2000" dirty="0"/>
              <a:t> </a:t>
            </a:r>
            <a:r>
              <a:rPr lang="ru-RU" sz="2000" dirty="0" err="1"/>
              <a:t>споживання</a:t>
            </a:r>
            <a:r>
              <a:rPr lang="ru-RU" sz="2000" dirty="0"/>
              <a:t>» (1970), «Критика </a:t>
            </a:r>
            <a:r>
              <a:rPr lang="ru-RU" sz="2000" dirty="0" err="1"/>
              <a:t>політичної</a:t>
            </a:r>
            <a:r>
              <a:rPr lang="ru-RU" sz="2000" dirty="0"/>
              <a:t> </a:t>
            </a:r>
            <a:r>
              <a:rPr lang="ru-RU" sz="2000" dirty="0" err="1"/>
              <a:t>економії</a:t>
            </a:r>
            <a:r>
              <a:rPr lang="ru-RU" sz="2000" dirty="0"/>
              <a:t> знаку» (1972), «</a:t>
            </a:r>
            <a:r>
              <a:rPr lang="ru-RU" sz="2000" dirty="0" err="1"/>
              <a:t>Символічний</a:t>
            </a:r>
            <a:r>
              <a:rPr lang="ru-RU" sz="2000" dirty="0"/>
              <a:t> </a:t>
            </a:r>
            <a:r>
              <a:rPr lang="ru-RU" sz="2000" dirty="0" err="1"/>
              <a:t>обмін</a:t>
            </a:r>
            <a:r>
              <a:rPr lang="ru-RU" sz="2000" dirty="0"/>
              <a:t> та смерть» (1976), «Про </a:t>
            </a:r>
            <a:r>
              <a:rPr lang="ru-RU" sz="2000" dirty="0" err="1"/>
              <a:t>спокусу</a:t>
            </a:r>
            <a:r>
              <a:rPr lang="ru-RU" sz="2000" dirty="0"/>
              <a:t>» (1979), «</a:t>
            </a:r>
            <a:r>
              <a:rPr lang="ru-RU" sz="2000" dirty="0" err="1"/>
              <a:t>Симулякри</a:t>
            </a:r>
            <a:r>
              <a:rPr lang="ru-RU" sz="2000" dirty="0"/>
              <a:t> та </a:t>
            </a:r>
            <a:r>
              <a:rPr lang="ru-RU" sz="2000" dirty="0" err="1"/>
              <a:t>симуляція</a:t>
            </a:r>
            <a:r>
              <a:rPr lang="ru-RU" sz="2000" dirty="0"/>
              <a:t>» (1981), «Америка» (1986), «</a:t>
            </a:r>
            <a:r>
              <a:rPr lang="ru-RU" sz="2000" dirty="0" err="1"/>
              <a:t>Прозорість</a:t>
            </a:r>
            <a:r>
              <a:rPr lang="ru-RU" sz="2000" dirty="0"/>
              <a:t> зла» (1990), «</a:t>
            </a:r>
            <a:r>
              <a:rPr lang="ru-RU" sz="2000" dirty="0" err="1"/>
              <a:t>Неможливий</a:t>
            </a:r>
            <a:r>
              <a:rPr lang="ru-RU" sz="2000" dirty="0"/>
              <a:t> </a:t>
            </a:r>
            <a:r>
              <a:rPr lang="ru-RU" sz="2000" dirty="0" err="1"/>
              <a:t>обмін</a:t>
            </a:r>
            <a:r>
              <a:rPr lang="ru-RU" sz="2000" dirty="0"/>
              <a:t>» (1999), «</a:t>
            </a:r>
            <a:r>
              <a:rPr lang="ru-RU" sz="2000" dirty="0" err="1"/>
              <a:t>Паролі</a:t>
            </a:r>
            <a:r>
              <a:rPr lang="ru-RU" sz="2000" dirty="0"/>
              <a:t>. </a:t>
            </a:r>
            <a:r>
              <a:rPr lang="ru-RU" sz="2000" dirty="0" err="1"/>
              <a:t>Від</a:t>
            </a:r>
            <a:r>
              <a:rPr lang="ru-RU" sz="2000" dirty="0"/>
              <a:t> фрагмента до фрагменту» (2005).</a:t>
            </a:r>
          </a:p>
        </p:txBody>
      </p:sp>
      <p:pic>
        <p:nvPicPr>
          <p:cNvPr id="3074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0728"/>
            <a:ext cx="3728095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050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цитата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«</a:t>
            </a:r>
            <a:r>
              <a:rPr lang="ru-RU" sz="3600" i="1" dirty="0" err="1" smtClean="0">
                <a:solidFill>
                  <a:srgbClr val="FF0000"/>
                </a:solidFill>
              </a:rPr>
              <a:t>Сьогодні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>
                <a:solidFill>
                  <a:srgbClr val="FF0000"/>
                </a:solidFill>
              </a:rPr>
              <a:t>вся </a:t>
            </a:r>
            <a:r>
              <a:rPr lang="ru-RU" sz="3600" i="1" dirty="0" err="1">
                <a:solidFill>
                  <a:srgbClr val="FF0000"/>
                </a:solidFill>
              </a:rPr>
              <a:t>побутова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 smtClean="0">
                <a:solidFill>
                  <a:srgbClr val="FF0000"/>
                </a:solidFill>
              </a:rPr>
              <a:t>політична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>
                <a:solidFill>
                  <a:srgbClr val="FF0000"/>
                </a:solidFill>
              </a:rPr>
              <a:t>соціальна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>
                <a:solidFill>
                  <a:srgbClr val="FF0000"/>
                </a:solidFill>
              </a:rPr>
              <a:t>історична</a:t>
            </a:r>
            <a:r>
              <a:rPr lang="ru-RU" sz="3600" i="1" dirty="0">
                <a:solidFill>
                  <a:srgbClr val="FF0000"/>
                </a:solidFill>
              </a:rPr>
              <a:t>, </a:t>
            </a:r>
            <a:r>
              <a:rPr lang="ru-RU" sz="3600" i="1" dirty="0" err="1" smtClean="0">
                <a:solidFill>
                  <a:srgbClr val="FF0000"/>
                </a:solidFill>
              </a:rPr>
              <a:t>економічна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>
                <a:solidFill>
                  <a:srgbClr val="FF0000"/>
                </a:solidFill>
              </a:rPr>
              <a:t>і т.п. </a:t>
            </a:r>
            <a:r>
              <a:rPr lang="ru-RU" sz="3600" i="1" dirty="0" err="1">
                <a:solidFill>
                  <a:srgbClr val="FF0000"/>
                </a:solidFill>
              </a:rPr>
              <a:t>реальність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спершу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включає</a:t>
            </a:r>
            <a:r>
              <a:rPr lang="ru-RU" sz="3600" i="1" dirty="0">
                <a:solidFill>
                  <a:srgbClr val="FF0000"/>
                </a:solidFill>
              </a:rPr>
              <a:t> в себе </a:t>
            </a:r>
            <a:r>
              <a:rPr lang="ru-RU" sz="3600" i="1" dirty="0" err="1">
                <a:solidFill>
                  <a:srgbClr val="FF0000"/>
                </a:solidFill>
              </a:rPr>
              <a:t>симулятивний</a:t>
            </a:r>
            <a:r>
              <a:rPr lang="ru-RU" sz="3600" i="1" dirty="0">
                <a:solidFill>
                  <a:srgbClr val="FF0000"/>
                </a:solidFill>
              </a:rPr>
              <a:t> аспект </a:t>
            </a:r>
            <a:r>
              <a:rPr lang="ru-RU" sz="3600" i="1" dirty="0" err="1">
                <a:solidFill>
                  <a:srgbClr val="FF0000"/>
                </a:solidFill>
              </a:rPr>
              <a:t>гіперреалізму</a:t>
            </a:r>
            <a:r>
              <a:rPr lang="ru-RU" sz="3600" i="1" dirty="0">
                <a:solidFill>
                  <a:srgbClr val="FF0000"/>
                </a:solidFill>
              </a:rPr>
              <a:t>: ми </a:t>
            </a:r>
            <a:r>
              <a:rPr lang="ru-RU" sz="3600" i="1" dirty="0" err="1">
                <a:solidFill>
                  <a:srgbClr val="FF0000"/>
                </a:solidFill>
              </a:rPr>
              <a:t>всюди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вже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i="1" dirty="0" err="1">
                <a:solidFill>
                  <a:srgbClr val="FF0000"/>
                </a:solidFill>
              </a:rPr>
              <a:t>живемо</a:t>
            </a:r>
            <a:r>
              <a:rPr lang="ru-RU" sz="3600" i="1" dirty="0">
                <a:solidFill>
                  <a:srgbClr val="FF0000"/>
                </a:solidFill>
              </a:rPr>
              <a:t> в «</a:t>
            </a:r>
            <a:r>
              <a:rPr lang="ru-RU" sz="3600" i="1" dirty="0" err="1">
                <a:solidFill>
                  <a:srgbClr val="FF0000"/>
                </a:solidFill>
              </a:rPr>
              <a:t>естетичній</a:t>
            </a:r>
            <a:r>
              <a:rPr lang="ru-RU" sz="3600" i="1" dirty="0">
                <a:solidFill>
                  <a:srgbClr val="FF0000"/>
                </a:solidFill>
              </a:rPr>
              <a:t>» </a:t>
            </a:r>
            <a:r>
              <a:rPr lang="ru-RU" sz="3600" i="1" dirty="0" err="1" smtClean="0">
                <a:solidFill>
                  <a:srgbClr val="FF0000"/>
                </a:solidFill>
              </a:rPr>
              <a:t>галюцинації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</a:rPr>
              <a:t>реальності</a:t>
            </a:r>
            <a:r>
              <a:rPr lang="ru-RU" sz="3600" i="1" dirty="0" smtClean="0">
                <a:solidFill>
                  <a:srgbClr val="FF0000"/>
                </a:solidFill>
              </a:rPr>
              <a:t>»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</a:p>
          <a:p>
            <a:pPr algn="r"/>
            <a:r>
              <a:rPr lang="ru-RU" sz="3600" dirty="0">
                <a:solidFill>
                  <a:srgbClr val="FF0000"/>
                </a:solidFill>
              </a:rPr>
              <a:t>Ж. </a:t>
            </a:r>
            <a:r>
              <a:rPr lang="ru-RU" sz="3600" dirty="0" err="1">
                <a:solidFill>
                  <a:srgbClr val="FF0000"/>
                </a:solidFill>
              </a:rPr>
              <a:t>Бодрійяр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симулякр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520940" cy="3579849"/>
          </a:xfrm>
        </p:spPr>
        <p:txBody>
          <a:bodyPr>
            <a:normAutofit/>
          </a:bodyPr>
          <a:lstStyle/>
          <a:p>
            <a:r>
              <a:rPr lang="ru-RU" sz="3600" b="0" dirty="0" err="1"/>
              <a:t>зображення</a:t>
            </a:r>
            <a:r>
              <a:rPr lang="ru-RU" sz="3600" b="0" dirty="0"/>
              <a:t>, </a:t>
            </a:r>
            <a:r>
              <a:rPr lang="ru-RU" sz="3600" b="0" dirty="0" err="1" smtClean="0"/>
              <a:t>копія</a:t>
            </a:r>
            <a:r>
              <a:rPr lang="ru-RU" sz="3600" b="0" dirty="0" smtClean="0"/>
              <a:t> </a:t>
            </a:r>
            <a:r>
              <a:rPr lang="ru-RU" sz="3600" b="0" dirty="0"/>
              <a:t>того, </a:t>
            </a:r>
            <a:r>
              <a:rPr lang="ru-RU" sz="3600" b="0" dirty="0" err="1"/>
              <a:t>чого</a:t>
            </a:r>
            <a:r>
              <a:rPr lang="ru-RU" sz="3600" b="0" dirty="0"/>
              <a:t> </a:t>
            </a:r>
            <a:r>
              <a:rPr lang="ru-RU" sz="3600" b="0" dirty="0" err="1"/>
              <a:t>насправді</a:t>
            </a:r>
            <a:r>
              <a:rPr lang="ru-RU" sz="3600" b="0" dirty="0"/>
              <a:t> не </a:t>
            </a:r>
            <a:r>
              <a:rPr lang="ru-RU" sz="3600" b="0" dirty="0" err="1" smtClean="0"/>
              <a:t>існує</a:t>
            </a:r>
            <a:endParaRPr lang="ru-RU" sz="3600" b="0" dirty="0" smtClean="0"/>
          </a:p>
          <a:p>
            <a:endParaRPr lang="uk-UA" sz="3600" b="0" dirty="0"/>
          </a:p>
          <a:p>
            <a:r>
              <a:rPr lang="ru-RU" sz="3600" b="0" dirty="0">
                <a:solidFill>
                  <a:srgbClr val="FF0000"/>
                </a:solidFill>
              </a:rPr>
              <a:t>«</a:t>
            </a:r>
            <a:r>
              <a:rPr lang="ru-RU" sz="3600" b="0" dirty="0" err="1">
                <a:solidFill>
                  <a:srgbClr val="FF0000"/>
                </a:solidFill>
              </a:rPr>
              <a:t>дійсність</a:t>
            </a:r>
            <a:r>
              <a:rPr lang="ru-RU" sz="3600" b="0" dirty="0">
                <a:solidFill>
                  <a:srgbClr val="FF0000"/>
                </a:solidFill>
              </a:rPr>
              <a:t>, яка </a:t>
            </a:r>
            <a:r>
              <a:rPr lang="ru-RU" sz="3600" b="0" dirty="0" err="1">
                <a:solidFill>
                  <a:srgbClr val="FF0000"/>
                </a:solidFill>
              </a:rPr>
              <a:t>приховує</a:t>
            </a:r>
            <a:r>
              <a:rPr lang="ru-RU" sz="3600" b="0" dirty="0">
                <a:solidFill>
                  <a:srgbClr val="FF0000"/>
                </a:solidFill>
              </a:rPr>
              <a:t> той факт, </a:t>
            </a:r>
            <a:r>
              <a:rPr lang="ru-RU" sz="3600" b="0" dirty="0" err="1">
                <a:solidFill>
                  <a:srgbClr val="FF0000"/>
                </a:solidFill>
              </a:rPr>
              <a:t>що</a:t>
            </a:r>
            <a:r>
              <a:rPr lang="ru-RU" sz="3600" b="0" dirty="0">
                <a:solidFill>
                  <a:srgbClr val="FF0000"/>
                </a:solidFill>
              </a:rPr>
              <a:t> </a:t>
            </a:r>
            <a:r>
              <a:rPr lang="ru-RU" sz="3600" b="0" dirty="0" err="1">
                <a:solidFill>
                  <a:srgbClr val="FF0000"/>
                </a:solidFill>
              </a:rPr>
              <a:t>її</a:t>
            </a:r>
            <a:r>
              <a:rPr lang="ru-RU" sz="3600" b="0" dirty="0">
                <a:solidFill>
                  <a:srgbClr val="FF0000"/>
                </a:solidFill>
              </a:rPr>
              <a:t> </a:t>
            </a:r>
            <a:r>
              <a:rPr lang="ru-RU" sz="3600" b="0" dirty="0" err="1">
                <a:solidFill>
                  <a:srgbClr val="FF0000"/>
                </a:solidFill>
              </a:rPr>
              <a:t>немає</a:t>
            </a:r>
            <a:r>
              <a:rPr lang="ru-RU" sz="3600" b="0" dirty="0">
                <a:solidFill>
                  <a:srgbClr val="FF0000"/>
                </a:solidFill>
              </a:rPr>
              <a:t>».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4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76672"/>
            <a:ext cx="7488832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971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20891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812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836713"/>
            <a:ext cx="7416824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385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5 стадій відображення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033513"/>
              </p:ext>
            </p:extLst>
          </p:nvPr>
        </p:nvGraphicFramePr>
        <p:xfrm>
          <a:off x="822960" y="1100628"/>
          <a:ext cx="7520940" cy="4200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55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завантаженн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5868555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81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20079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34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постмодернізм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696524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err="1" smtClean="0"/>
              <a:t>змістовно-аксіологічна</a:t>
            </a:r>
            <a:r>
              <a:rPr lang="ru-RU" sz="3200" b="1" dirty="0" smtClean="0"/>
              <a:t> </a:t>
            </a:r>
            <a:r>
              <a:rPr lang="ru-RU" sz="3200" b="1" dirty="0" err="1"/>
              <a:t>сукупність</a:t>
            </a:r>
            <a:r>
              <a:rPr lang="ru-RU" sz="3200" b="1" dirty="0"/>
              <a:t> </a:t>
            </a:r>
            <a:r>
              <a:rPr lang="ru-RU" sz="3200" b="1" dirty="0" err="1"/>
              <a:t>дослідницьких</a:t>
            </a:r>
            <a:r>
              <a:rPr lang="ru-RU" sz="3200" b="1" dirty="0"/>
              <a:t> </a:t>
            </a:r>
            <a:r>
              <a:rPr lang="ru-RU" sz="3200" b="1" dirty="0" err="1"/>
              <a:t>концептів</a:t>
            </a:r>
            <a:r>
              <a:rPr lang="ru-RU" sz="3200" b="1" dirty="0"/>
              <a:t>, </a:t>
            </a:r>
            <a:r>
              <a:rPr lang="ru-RU" sz="3200" b="1" dirty="0" err="1"/>
              <a:t>спільність</a:t>
            </a:r>
            <a:r>
              <a:rPr lang="ru-RU" sz="3200" b="1" dirty="0"/>
              <a:t> </a:t>
            </a:r>
            <a:r>
              <a:rPr lang="ru-RU" sz="3200" b="1" dirty="0" err="1"/>
              <a:t>яких</a:t>
            </a:r>
            <a:r>
              <a:rPr lang="ru-RU" sz="3200" b="1" dirty="0"/>
              <a:t> </a:t>
            </a:r>
            <a:r>
              <a:rPr lang="ru-RU" sz="3200" b="1" dirty="0" err="1"/>
              <a:t>визначена</a:t>
            </a:r>
            <a:r>
              <a:rPr lang="ru-RU" sz="3200" b="1" dirty="0"/>
              <a:t> такою </a:t>
            </a:r>
            <a:r>
              <a:rPr lang="ru-RU" sz="3200" b="1" dirty="0" err="1"/>
              <a:t>дослідницькою</a:t>
            </a:r>
            <a:r>
              <a:rPr lang="ru-RU" sz="3200" b="1" dirty="0"/>
              <a:t> </a:t>
            </a:r>
            <a:r>
              <a:rPr lang="ru-RU" sz="3200" b="1" dirty="0" err="1" smtClean="0"/>
              <a:t>стратегією</a:t>
            </a:r>
            <a:r>
              <a:rPr lang="ru-RU" sz="3200" b="1" dirty="0"/>
              <a:t>, </a:t>
            </a:r>
            <a:r>
              <a:rPr lang="ru-RU" sz="3200" b="1" dirty="0" err="1"/>
              <a:t>рух</a:t>
            </a:r>
            <a:r>
              <a:rPr lang="ru-RU" sz="3200" b="1" dirty="0"/>
              <a:t> </a:t>
            </a:r>
            <a:r>
              <a:rPr lang="ru-RU" sz="3200" b="1" dirty="0" err="1"/>
              <a:t>якої</a:t>
            </a:r>
            <a:r>
              <a:rPr lang="ru-RU" sz="3200" b="1" dirty="0"/>
              <a:t> </a:t>
            </a:r>
            <a:r>
              <a:rPr lang="ru-RU" sz="3200" b="1" dirty="0" err="1"/>
              <a:t>відбувається</a:t>
            </a:r>
            <a:r>
              <a:rPr lang="ru-RU" sz="3200" b="1" dirty="0"/>
              <a:t> в </a:t>
            </a:r>
            <a:r>
              <a:rPr lang="ru-RU" sz="3200" b="1" dirty="0" err="1"/>
              <a:t>напрямку</a:t>
            </a:r>
            <a:r>
              <a:rPr lang="ru-RU" sz="3200" b="1" dirty="0"/>
              <a:t> </a:t>
            </a:r>
            <a:r>
              <a:rPr lang="ru-RU" sz="3200" b="1" dirty="0" err="1"/>
              <a:t>постнекласичної</a:t>
            </a:r>
            <a:r>
              <a:rPr lang="ru-RU" sz="3200" b="1" dirty="0"/>
              <a:t> </a:t>
            </a:r>
            <a:r>
              <a:rPr lang="ru-RU" sz="3200" b="1" dirty="0" err="1"/>
              <a:t>рефлексії</a:t>
            </a:r>
            <a:r>
              <a:rPr lang="ru-RU" sz="3200" b="1" dirty="0"/>
              <a:t> </a:t>
            </a:r>
            <a:r>
              <a:rPr lang="ru-RU" sz="3200" b="1" dirty="0" err="1"/>
              <a:t>дійсності</a:t>
            </a:r>
            <a:r>
              <a:rPr lang="ru-RU" sz="32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608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постмодернізм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dirty="0" err="1" smtClean="0"/>
              <a:t>поєднує</a:t>
            </a:r>
            <a:r>
              <a:rPr lang="ru-RU" sz="3600" dirty="0" smtClean="0"/>
              <a:t> </a:t>
            </a:r>
            <a:r>
              <a:rPr lang="ru-RU" sz="3600" dirty="0" err="1"/>
              <a:t>різноманітні</a:t>
            </a:r>
            <a:r>
              <a:rPr lang="ru-RU" sz="3600" dirty="0"/>
              <a:t> </a:t>
            </a:r>
            <a:r>
              <a:rPr lang="ru-RU" sz="3600" dirty="0" err="1"/>
              <a:t>концепти</a:t>
            </a:r>
            <a:r>
              <a:rPr lang="ru-RU" sz="3600" dirty="0"/>
              <a:t>, </a:t>
            </a:r>
            <a:r>
              <a:rPr lang="ru-RU" sz="3600" dirty="0" err="1"/>
              <a:t>спільним</a:t>
            </a:r>
            <a:r>
              <a:rPr lang="ru-RU" sz="3600" dirty="0"/>
              <a:t> для </a:t>
            </a:r>
            <a:r>
              <a:rPr lang="ru-RU" sz="3600" dirty="0" err="1"/>
              <a:t>яких</a:t>
            </a:r>
            <a:r>
              <a:rPr lang="ru-RU" sz="3600" dirty="0"/>
              <a:t> є </a:t>
            </a:r>
            <a:r>
              <a:rPr lang="ru-RU" sz="3600" dirty="0" err="1"/>
              <a:t>підхід</a:t>
            </a:r>
            <a:r>
              <a:rPr lang="ru-RU" sz="3600" dirty="0"/>
              <a:t> до </a:t>
            </a:r>
            <a:r>
              <a:rPr lang="ru-RU" sz="3600" dirty="0" err="1"/>
              <a:t>осмислення</a:t>
            </a:r>
            <a:r>
              <a:rPr lang="ru-RU" sz="3600" dirty="0"/>
              <a:t> </a:t>
            </a:r>
            <a:r>
              <a:rPr lang="ru-RU" sz="3600" dirty="0" err="1"/>
              <a:t>дійсності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i="1" dirty="0">
                <a:solidFill>
                  <a:srgbClr val="FF0000"/>
                </a:solidFill>
              </a:rPr>
              <a:t>не </a:t>
            </a:r>
            <a:r>
              <a:rPr lang="ru-RU" sz="3600" i="1" dirty="0" err="1">
                <a:solidFill>
                  <a:srgbClr val="FF0000"/>
                </a:solidFill>
              </a:rPr>
              <a:t>передбачає</a:t>
            </a:r>
            <a:r>
              <a:rPr lang="ru-RU" sz="3600" i="1" dirty="0">
                <a:solidFill>
                  <a:srgbClr val="FF0000"/>
                </a:solidFill>
              </a:rPr>
              <a:t> матричного </a:t>
            </a:r>
            <a:r>
              <a:rPr lang="ru-RU" sz="3600" i="1" dirty="0" err="1">
                <a:solidFill>
                  <a:srgbClr val="FF0000"/>
                </a:solidFill>
              </a:rPr>
              <a:t>центрування</a:t>
            </a:r>
            <a:r>
              <a:rPr lang="ru-RU" sz="3600" dirty="0"/>
              <a:t>, а </a:t>
            </a:r>
            <a:r>
              <a:rPr lang="ru-RU" sz="3600" dirty="0" err="1"/>
              <a:t>навпаки</a:t>
            </a:r>
            <a:r>
              <a:rPr lang="ru-RU" sz="3600" dirty="0"/>
              <a:t> – </a:t>
            </a:r>
            <a:r>
              <a:rPr lang="ru-RU" sz="3600" dirty="0" err="1" smtClean="0"/>
              <a:t>програмує</a:t>
            </a:r>
            <a:r>
              <a:rPr lang="ru-RU" sz="3600" dirty="0" smtClean="0"/>
              <a:t> </a:t>
            </a:r>
            <a:r>
              <a:rPr lang="ru-RU" sz="3600" dirty="0" err="1">
                <a:solidFill>
                  <a:srgbClr val="FF0000"/>
                </a:solidFill>
              </a:rPr>
              <a:t>ідейний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релятивізм</a:t>
            </a:r>
            <a:r>
              <a:rPr lang="ru-RU" sz="3600" b="0" dirty="0"/>
              <a:t> </a:t>
            </a:r>
            <a:r>
              <a:rPr lang="ru-RU" sz="3600" b="0" dirty="0" smtClean="0"/>
              <a:t>(</a:t>
            </a:r>
            <a:r>
              <a:rPr lang="ru-RU" sz="3600" b="0" dirty="0" err="1" smtClean="0"/>
              <a:t>відносність</a:t>
            </a:r>
            <a:r>
              <a:rPr lang="ru-RU" sz="3600" b="0" dirty="0" smtClean="0"/>
              <a:t> </a:t>
            </a:r>
            <a:r>
              <a:rPr lang="ru-RU" sz="3600" b="0" dirty="0" err="1"/>
              <a:t>між</a:t>
            </a:r>
            <a:r>
              <a:rPr lang="ru-RU" sz="3600" b="0" dirty="0"/>
              <a:t> </a:t>
            </a:r>
            <a:r>
              <a:rPr lang="ru-RU" sz="3600" b="0" dirty="0" err="1"/>
              <a:t>об'єктами</a:t>
            </a:r>
            <a:r>
              <a:rPr lang="ru-RU" sz="3600" b="0" dirty="0"/>
              <a:t> та </a:t>
            </a:r>
            <a:r>
              <a:rPr lang="ru-RU" sz="3600" b="0" dirty="0" err="1" smtClean="0"/>
              <a:t>процесами</a:t>
            </a:r>
            <a:r>
              <a:rPr lang="ru-RU" sz="3600" b="0" dirty="0" smtClean="0"/>
              <a:t>)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20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FF0000"/>
                </a:solidFill>
              </a:rPr>
              <a:t>рИзома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– «кореневище»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одне</a:t>
            </a:r>
            <a:r>
              <a:rPr lang="ru-RU" sz="2400" dirty="0"/>
              <a:t> з </a:t>
            </a:r>
            <a:r>
              <a:rPr lang="ru-RU" sz="2400" dirty="0" err="1"/>
              <a:t>ключових</a:t>
            </a:r>
            <a:r>
              <a:rPr lang="ru-RU" sz="2400" dirty="0"/>
              <a:t> понять </a:t>
            </a:r>
            <a:r>
              <a:rPr lang="ru-RU" sz="2400" dirty="0" err="1" smtClean="0"/>
              <a:t>постмодернізму</a:t>
            </a:r>
            <a:r>
              <a:rPr lang="ru-RU" sz="2400" dirty="0"/>
              <a:t> </a:t>
            </a:r>
            <a:r>
              <a:rPr lang="ru-RU" sz="2400" dirty="0" smtClean="0"/>
              <a:t>– </a:t>
            </a:r>
            <a:r>
              <a:rPr lang="ru-RU" sz="2400" dirty="0"/>
              <a:t>модель </a:t>
            </a:r>
            <a:r>
              <a:rPr lang="ru-RU" sz="2400" dirty="0" err="1"/>
              <a:t>репрезентації</a:t>
            </a:r>
            <a:r>
              <a:rPr lang="ru-RU" sz="2400" dirty="0"/>
              <a:t> </a:t>
            </a:r>
            <a:r>
              <a:rPr lang="ru-RU" sz="2400" dirty="0" err="1"/>
              <a:t>знання</a:t>
            </a:r>
            <a:r>
              <a:rPr lang="ru-RU" sz="2400" dirty="0"/>
              <a:t>, </a:t>
            </a:r>
            <a:r>
              <a:rPr lang="ru-RU" sz="2400" dirty="0" err="1"/>
              <a:t>суспільства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, </a:t>
            </a:r>
            <a:r>
              <a:rPr lang="ru-RU" sz="2400" dirty="0" err="1"/>
              <a:t>чиї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– </a:t>
            </a:r>
            <a:r>
              <a:rPr lang="ru-RU" sz="2400" dirty="0" err="1"/>
              <a:t>альтернативні</a:t>
            </a:r>
            <a:r>
              <a:rPr lang="ru-RU" sz="2400" dirty="0"/>
              <a:t> до </a:t>
            </a:r>
            <a:r>
              <a:rPr lang="ru-RU" sz="2400" dirty="0" err="1"/>
              <a:t>вертикальних</a:t>
            </a:r>
            <a:r>
              <a:rPr lang="ru-RU" sz="2400" dirty="0"/>
              <a:t> і </a:t>
            </a:r>
            <a:r>
              <a:rPr lang="ru-RU" sz="2400" dirty="0" err="1"/>
              <a:t>лінійних</a:t>
            </a:r>
            <a:r>
              <a:rPr lang="ru-RU" sz="2400" dirty="0"/>
              <a:t> </a:t>
            </a:r>
            <a:r>
              <a:rPr lang="ru-RU" sz="2400" dirty="0" err="1"/>
              <a:t>зв’язків</a:t>
            </a:r>
            <a:r>
              <a:rPr lang="ru-RU" sz="2400" dirty="0"/>
              <a:t>, </a:t>
            </a:r>
            <a:r>
              <a:rPr lang="ru-RU" sz="2400" dirty="0" err="1"/>
              <a:t>утворені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0000"/>
                </a:solidFill>
              </a:rPr>
              <a:t>множинними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 err="1">
                <a:solidFill>
                  <a:srgbClr val="FF0000"/>
                </a:solidFill>
              </a:rPr>
              <a:t>несистемними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 err="1">
                <a:solidFill>
                  <a:srgbClr val="FF0000"/>
                </a:solidFill>
              </a:rPr>
              <a:t>неієрархічними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 err="1">
                <a:solidFill>
                  <a:srgbClr val="FF0000"/>
                </a:solidFill>
              </a:rPr>
              <a:t>горизонтальними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зв’язками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завантаженн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12601"/>
            <a:ext cx="4910757" cy="345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8" y="3140968"/>
            <a:ext cx="324035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601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488831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689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характериСТики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</a:rPr>
              <a:t>Неодетермінізм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розуміння</a:t>
            </a:r>
            <a:r>
              <a:rPr lang="ru-RU" sz="2800" dirty="0" smtClean="0"/>
              <a:t> </a:t>
            </a:r>
            <a:r>
              <a:rPr lang="ru-RU" sz="2800" dirty="0"/>
              <a:t>засад </a:t>
            </a:r>
            <a:r>
              <a:rPr lang="ru-RU" sz="2800" dirty="0" err="1"/>
              <a:t>нелінійності</a:t>
            </a:r>
            <a:r>
              <a:rPr lang="ru-RU" sz="2800" dirty="0"/>
              <a:t>, </a:t>
            </a:r>
            <a:r>
              <a:rPr lang="ru-RU" sz="2800" dirty="0" err="1"/>
              <a:t>відсутності</a:t>
            </a:r>
            <a:r>
              <a:rPr lang="ru-RU" sz="2800" dirty="0"/>
              <a:t> </a:t>
            </a:r>
            <a:r>
              <a:rPr lang="ru-RU" sz="2800" dirty="0" err="1"/>
              <a:t>простежуваної</a:t>
            </a:r>
            <a:r>
              <a:rPr lang="ru-RU" sz="2800" dirty="0"/>
              <a:t> </a:t>
            </a:r>
            <a:r>
              <a:rPr lang="ru-RU" sz="2800" dirty="0" err="1" smtClean="0"/>
              <a:t>зовнішньої</a:t>
            </a:r>
            <a:r>
              <a:rPr lang="ru-RU" sz="2800" dirty="0" smtClean="0"/>
              <a:t> </a:t>
            </a:r>
            <a:r>
              <a:rPr lang="ru-RU" sz="2800" dirty="0"/>
              <a:t>причини та </a:t>
            </a:r>
            <a:r>
              <a:rPr lang="ru-RU" sz="2800" dirty="0" err="1"/>
              <a:t>чітко</a:t>
            </a:r>
            <a:r>
              <a:rPr lang="ru-RU" sz="2800" dirty="0"/>
              <a:t> </a:t>
            </a:r>
            <a:r>
              <a:rPr lang="ru-RU" sz="2800" dirty="0" err="1"/>
              <a:t>продиктованої</a:t>
            </a:r>
            <a:r>
              <a:rPr lang="ru-RU" sz="2800" dirty="0"/>
              <a:t> </a:t>
            </a:r>
            <a:r>
              <a:rPr lang="ru-RU" sz="2800" dirty="0" err="1" smtClean="0"/>
              <a:t>каузальності</a:t>
            </a:r>
            <a:r>
              <a:rPr lang="ru-RU" sz="2800" dirty="0" smtClean="0"/>
              <a:t>. </a:t>
            </a:r>
          </a:p>
          <a:p>
            <a:endParaRPr lang="ru-RU" sz="2800" dirty="0" smtClean="0"/>
          </a:p>
          <a:p>
            <a:r>
              <a:rPr lang="ru-RU" sz="2800" b="1" dirty="0" err="1" smtClean="0">
                <a:solidFill>
                  <a:srgbClr val="FF0000"/>
                </a:solidFill>
              </a:rPr>
              <a:t>специфічне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розуміння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теорії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на </a:t>
            </a:r>
            <a:r>
              <a:rPr lang="ru-RU" sz="2800" dirty="0" err="1"/>
              <a:t>противагу</a:t>
            </a:r>
            <a:r>
              <a:rPr lang="ru-RU" sz="2800" dirty="0"/>
              <a:t> </a:t>
            </a:r>
            <a:r>
              <a:rPr lang="ru-RU" sz="2800" dirty="0" err="1"/>
              <a:t>пошукам</a:t>
            </a:r>
            <a:r>
              <a:rPr lang="ru-RU" sz="2800" dirty="0"/>
              <a:t> </a:t>
            </a:r>
            <a:r>
              <a:rPr lang="ru-RU" sz="2800" dirty="0" err="1"/>
              <a:t>глибини</a:t>
            </a:r>
            <a:r>
              <a:rPr lang="ru-RU" sz="2800" dirty="0"/>
              <a:t> (особливого </a:t>
            </a:r>
            <a:r>
              <a:rPr lang="ru-RU" sz="2800" dirty="0" err="1"/>
              <a:t>всепояснювального</a:t>
            </a:r>
            <a:r>
              <a:rPr lang="ru-RU" sz="2800" dirty="0"/>
              <a:t> </a:t>
            </a:r>
            <a:r>
              <a:rPr lang="ru-RU" sz="2800" dirty="0" err="1"/>
              <a:t>сенсу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вважається</a:t>
            </a:r>
            <a:r>
              <a:rPr lang="ru-RU" sz="2800" dirty="0"/>
              <a:t> </a:t>
            </a:r>
            <a:r>
              <a:rPr lang="ru-RU" sz="2800" dirty="0" err="1"/>
              <a:t>метафізикою</a:t>
            </a:r>
            <a:r>
              <a:rPr lang="ru-RU" sz="2800" dirty="0"/>
              <a:t> в </a:t>
            </a:r>
            <a:r>
              <a:rPr lang="ru-RU" sz="2800" dirty="0" err="1"/>
              <a:t>принципі</a:t>
            </a:r>
            <a:r>
              <a:rPr lang="ru-RU" sz="2800" dirty="0"/>
              <a:t>) </a:t>
            </a:r>
            <a:r>
              <a:rPr lang="ru-RU" sz="2800" dirty="0" err="1"/>
              <a:t>декларуються</a:t>
            </a:r>
            <a:r>
              <a:rPr lang="ru-RU" sz="2800" dirty="0"/>
              <a:t> </a:t>
            </a:r>
            <a:r>
              <a:rPr lang="ru-RU" sz="2800" dirty="0" err="1"/>
              <a:t>пошуки</a:t>
            </a:r>
            <a:r>
              <a:rPr lang="ru-RU" sz="2800" dirty="0"/>
              <a:t> </a:t>
            </a:r>
            <a:r>
              <a:rPr lang="ru-RU" sz="2800" dirty="0" err="1"/>
              <a:t>означень</a:t>
            </a:r>
            <a:r>
              <a:rPr lang="ru-RU" sz="2800" dirty="0"/>
              <a:t> «на </a:t>
            </a:r>
            <a:r>
              <a:rPr lang="ru-RU" sz="2800" dirty="0" err="1" smtClean="0"/>
              <a:t>поверхні</a:t>
            </a:r>
            <a:r>
              <a:rPr lang="ru-RU" sz="2800" dirty="0" smtClean="0"/>
              <a:t>»: </a:t>
            </a:r>
            <a:r>
              <a:rPr lang="ru-RU" sz="2800" dirty="0" err="1" smtClean="0"/>
              <a:t>нюансів</a:t>
            </a:r>
            <a:r>
              <a:rPr lang="ru-RU" sz="2800" dirty="0" smtClean="0"/>
              <a:t>, </a:t>
            </a:r>
            <a:r>
              <a:rPr lang="ru-RU" sz="2800" dirty="0" err="1" smtClean="0"/>
              <a:t>окремих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апсектів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7981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</TotalTime>
  <Words>769</Words>
  <Application>Microsoft Office PowerPoint</Application>
  <PresentationFormat>Экран (4:3)</PresentationFormat>
  <Paragraphs>47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Углы</vt:lpstr>
      <vt:lpstr>Постмодернізм  у політичній науці</vt:lpstr>
      <vt:lpstr>Презентация PowerPoint</vt:lpstr>
      <vt:lpstr>Презентация PowerPoint</vt:lpstr>
      <vt:lpstr>Презентация PowerPoint</vt:lpstr>
      <vt:lpstr>постмодернізм</vt:lpstr>
      <vt:lpstr>постмодернізм</vt:lpstr>
      <vt:lpstr>рИзома – «кореневище»</vt:lpstr>
      <vt:lpstr>Презентация PowerPoint</vt:lpstr>
      <vt:lpstr>характериСТики</vt:lpstr>
      <vt:lpstr>характеристики</vt:lpstr>
      <vt:lpstr>характеристики</vt:lpstr>
      <vt:lpstr>Жак Дерріда 1930-2004</vt:lpstr>
      <vt:lpstr>деконструкція</vt:lpstr>
      <vt:lpstr>знак</vt:lpstr>
      <vt:lpstr>Сучасний світ</vt:lpstr>
      <vt:lpstr>Відмова від бінарних опозицій</vt:lpstr>
      <vt:lpstr>Жан Бодрійяр 1929-2007</vt:lpstr>
      <vt:lpstr>цитата</vt:lpstr>
      <vt:lpstr>симулякр</vt:lpstr>
      <vt:lpstr>Презентация PowerPoint</vt:lpstr>
      <vt:lpstr>Презентация PowerPoint</vt:lpstr>
      <vt:lpstr>5 стадій відображення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Постмодернізм  у політичній науці</dc:title>
  <dc:creator>User</dc:creator>
  <cp:lastModifiedBy>User</cp:lastModifiedBy>
  <cp:revision>9</cp:revision>
  <dcterms:created xsi:type="dcterms:W3CDTF">2024-05-15T05:24:45Z</dcterms:created>
  <dcterms:modified xsi:type="dcterms:W3CDTF">2024-05-19T16:16:59Z</dcterms:modified>
</cp:coreProperties>
</file>