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65" r:id="rId6"/>
    <p:sldId id="259" r:id="rId7"/>
    <p:sldId id="260" r:id="rId8"/>
    <p:sldId id="261" r:id="rId9"/>
    <p:sldId id="262" r:id="rId10"/>
    <p:sldId id="267" r:id="rId11"/>
    <p:sldId id="268" r:id="rId12"/>
    <p:sldId id="269" r:id="rId13"/>
    <p:sldId id="270" r:id="rId14"/>
    <p:sldId id="263" r:id="rId15"/>
    <p:sldId id="264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455" autoAdjust="0"/>
  </p:normalViewPr>
  <p:slideViewPr>
    <p:cSldViewPr>
      <p:cViewPr varScale="1">
        <p:scale>
          <a:sx n="88" d="100"/>
          <a:sy n="88" d="100"/>
        </p:scale>
        <p:origin x="-213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ukvoid/" TargetMode="External"/><Relationship Id="rId7" Type="http://schemas.openxmlformats.org/officeDocument/2006/relationships/hyperlink" Target="https://uk.wikipedia.org/wiki/&#1053;&#1100;&#1102;&#1089;&#1074;&#1110;&#1082;" TargetMode="External"/><Relationship Id="rId2" Type="http://schemas.openxmlformats.org/officeDocument/2006/relationships/hyperlink" Target="http://sj.obliq.ru/article/4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zik.ua/news/2015/07/17/nazvano_80_naykrashchyh_ukrainskyh_knyzhok_za_ostannie_%20desyatylittya_608164" TargetMode="External"/><Relationship Id="rId5" Type="http://schemas.openxmlformats.org/officeDocument/2006/relationships/hyperlink" Target="http://www.yakaboo.ua/ua/mnogii-" TargetMode="External"/><Relationship Id="rId4" Type="http://schemas.openxmlformats.org/officeDocument/2006/relationships/hyperlink" Target="http://www.wikipedia.org/wiki/%D0%9C%D0%B0%D1%80%D1%88%D0%B0%D0%BB%D0%BB_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2958062"/>
          </a:xfrm>
        </p:spPr>
        <p:txBody>
          <a:bodyPr/>
          <a:lstStyle/>
          <a:p>
            <a:pPr lvl="0" algn="ctr">
              <a:buClr>
                <a:srgbClr val="A04DA3"/>
              </a:buClr>
            </a:pPr>
            <a:r>
              <a:rPr lang="ru-RU" sz="4400" i="1" dirty="0">
                <a:solidFill>
                  <a:schemeClr val="accent1">
                    <a:lumMod val="50000"/>
                  </a:schemeClr>
                </a:solidFill>
              </a:rPr>
              <a:t>ЯК ПРОБЛЕМА СУЧАСНОГО ЛІТЕРАТУРНОГО ПРОЦЕСУ </a:t>
            </a:r>
          </a:p>
          <a:p>
            <a:pPr lvl="0" algn="ctr">
              <a:buClr>
                <a:srgbClr val="A04DA3"/>
              </a:buClr>
            </a:pPr>
            <a:r>
              <a:rPr lang="ru-RU" sz="4400" i="1" dirty="0">
                <a:solidFill>
                  <a:schemeClr val="accent1">
                    <a:lumMod val="50000"/>
                  </a:schemeClr>
                </a:solidFill>
              </a:rPr>
              <a:t>В УКРАЇНІ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96752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ctr">
              <a:spcBef>
                <a:spcPts val="300"/>
              </a:spcBef>
              <a:buClr>
                <a:srgbClr val="A04DA3"/>
              </a:buClr>
            </a:pPr>
            <a:r>
              <a:rPr lang="ru-RU" sz="9600" i="1" dirty="0" smtClean="0">
                <a:solidFill>
                  <a:srgbClr val="EBDFDD"/>
                </a:solidFill>
              </a:rPr>
              <a:t>БЕСТСЕЛЕР</a:t>
            </a:r>
            <a:endParaRPr lang="ru-RU" sz="9600" i="1" dirty="0">
              <a:solidFill>
                <a:srgbClr val="EBDF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905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7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Consolas" pitchFamily="49" charset="0"/>
              </a:rPr>
              <a:t>Для </a:t>
            </a:r>
            <a:r>
              <a:rPr lang="ru-RU" sz="2400" b="1" i="1" dirty="0" err="1">
                <a:latin typeface="Consolas" pitchFamily="49" charset="0"/>
              </a:rPr>
              <a:t>створення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бестселера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необхідні</a:t>
            </a:r>
            <a:r>
              <a:rPr lang="ru-RU" sz="2400" b="1" i="1" dirty="0" smtClean="0">
                <a:latin typeface="Consolas" pitchFamily="49" charset="0"/>
              </a:rPr>
              <a:t>: </a:t>
            </a:r>
          </a:p>
          <a:p>
            <a:r>
              <a:rPr lang="ru-RU" sz="2400" b="1" i="1" dirty="0" smtClean="0">
                <a:latin typeface="Consolas" pitchFamily="49" charset="0"/>
              </a:rPr>
              <a:t>1) </a:t>
            </a:r>
            <a:r>
              <a:rPr lang="ru-RU" sz="2400" b="1" i="1" dirty="0" err="1" smtClean="0">
                <a:latin typeface="Consolas" pitchFamily="49" charset="0"/>
              </a:rPr>
              <a:t>якісний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>
                <a:latin typeface="Consolas" pitchFamily="49" charset="0"/>
              </a:rPr>
              <a:t>текст, </a:t>
            </a:r>
            <a:r>
              <a:rPr lang="ru-RU" sz="2400" b="1" i="1" dirty="0" err="1">
                <a:latin typeface="Consolas" pitchFamily="49" charset="0"/>
              </a:rPr>
              <a:t>який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зможе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заволодіти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увагою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публіки</a:t>
            </a:r>
            <a:r>
              <a:rPr lang="ru-RU" sz="2400" b="1" i="1" dirty="0" smtClean="0">
                <a:latin typeface="Consolas" pitchFamily="49" charset="0"/>
              </a:rPr>
              <a:t>;</a:t>
            </a:r>
          </a:p>
          <a:p>
            <a:r>
              <a:rPr lang="ru-RU" sz="2400" b="1" i="1" dirty="0" smtClean="0">
                <a:latin typeface="Consolas" pitchFamily="49" charset="0"/>
              </a:rPr>
              <a:t>2) </a:t>
            </a:r>
            <a:r>
              <a:rPr lang="ru-RU" sz="2400" b="1" i="1" dirty="0" err="1" smtClean="0">
                <a:latin typeface="Consolas" pitchFamily="49" charset="0"/>
              </a:rPr>
              <a:t>успішна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кампанія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із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просування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цього</a:t>
            </a:r>
            <a:r>
              <a:rPr lang="ru-RU" sz="2400" b="1" i="1" dirty="0" smtClean="0">
                <a:latin typeface="Consolas" pitchFamily="49" charset="0"/>
              </a:rPr>
              <a:t> тексту на </a:t>
            </a:r>
            <a:r>
              <a:rPr lang="ru-RU" sz="2400" b="1" i="1" dirty="0" err="1" smtClean="0">
                <a:latin typeface="Consolas" pitchFamily="49" charset="0"/>
              </a:rPr>
              <a:t>ринок</a:t>
            </a:r>
            <a:endParaRPr lang="ru-RU" sz="2400" b="1" i="1" dirty="0" smtClean="0">
              <a:latin typeface="Consolas" pitchFamily="49" charset="0"/>
            </a:endParaRPr>
          </a:p>
          <a:p>
            <a:endParaRPr lang="uk-UA" sz="2400" b="1" i="1" dirty="0">
              <a:latin typeface="Consolas" pitchFamily="49" charset="0"/>
            </a:endParaRPr>
          </a:p>
          <a:p>
            <a:r>
              <a:rPr lang="ru-RU" sz="2400" b="1" i="1" dirty="0" smtClean="0">
                <a:latin typeface="Consolas" pitchFamily="49" charset="0"/>
              </a:rPr>
              <a:t>«</a:t>
            </a:r>
            <a:r>
              <a:rPr lang="ru-RU" sz="2400" b="1" i="1" dirty="0" err="1" smtClean="0">
                <a:latin typeface="Consolas" pitchFamily="49" charset="0"/>
              </a:rPr>
              <a:t>Бестселеризм</a:t>
            </a:r>
            <a:r>
              <a:rPr lang="ru-RU" sz="2400" b="1" i="1" dirty="0">
                <a:latin typeface="Consolas" pitchFamily="49" charset="0"/>
              </a:rPr>
              <a:t>» </a:t>
            </a:r>
            <a:r>
              <a:rPr lang="ru-RU" sz="2400" b="1" i="1" dirty="0" smtClean="0">
                <a:latin typeface="Consolas" pitchFamily="49" charset="0"/>
              </a:rPr>
              <a:t> - </a:t>
            </a:r>
            <a:r>
              <a:rPr lang="ru-RU" sz="2400" b="1" i="1" dirty="0" err="1" smtClean="0">
                <a:latin typeface="Consolas" pitchFamily="49" charset="0"/>
              </a:rPr>
              <a:t>механізм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створення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бестселера</a:t>
            </a:r>
            <a:r>
              <a:rPr lang="ru-RU" sz="2400" b="1" i="1" dirty="0" smtClean="0">
                <a:latin typeface="Consolas" pitchFamily="49" charset="0"/>
              </a:rPr>
              <a:t> (</a:t>
            </a:r>
            <a:r>
              <a:rPr lang="ru-RU" sz="2400" b="1" i="1" spc="-20" dirty="0">
                <a:latin typeface="Consolas" pitchFamily="49" charset="0"/>
                <a:ea typeface="Arial"/>
              </a:rPr>
              <a:t>Джон </a:t>
            </a:r>
            <a:r>
              <a:rPr lang="ru-RU" sz="2400" b="1" i="1" spc="-15" dirty="0" smtClean="0">
                <a:latin typeface="Consolas" pitchFamily="49" charset="0"/>
                <a:ea typeface="Arial"/>
              </a:rPr>
              <a:t>Сазерленд</a:t>
            </a:r>
            <a:r>
              <a:rPr lang="ru-RU" sz="2400" b="1" i="1" spc="-75" dirty="0" smtClean="0">
                <a:latin typeface="Consolas" pitchFamily="49" charset="0"/>
                <a:ea typeface="Arial"/>
              </a:rPr>
              <a:t>)</a:t>
            </a:r>
            <a:endParaRPr lang="ru-RU" sz="2400" b="1" i="1" dirty="0">
              <a:latin typeface="Consolas" pitchFamily="49" charset="0"/>
            </a:endParaRPr>
          </a:p>
          <a:p>
            <a:endParaRPr lang="ru-RU" sz="2400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267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2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err="1" smtClean="0">
                <a:latin typeface="Consolas" pitchFamily="49" charset="0"/>
              </a:rPr>
              <a:t>Маркетингові</a:t>
            </a:r>
            <a:r>
              <a:rPr lang="ru-RU" sz="2200" b="1" i="1" dirty="0" smtClean="0">
                <a:latin typeface="Consolas" pitchFamily="49" charset="0"/>
              </a:rPr>
              <a:t> ходи:</a:t>
            </a:r>
          </a:p>
          <a:p>
            <a:pPr marL="285750" indent="-285750" algn="just">
              <a:buFontTx/>
              <a:buChar char="-"/>
            </a:pPr>
            <a:r>
              <a:rPr lang="ru-RU" sz="2200" b="1" i="1" dirty="0" err="1" smtClean="0">
                <a:latin typeface="Consolas" pitchFamily="49" charset="0"/>
              </a:rPr>
              <a:t>проголошення</a:t>
            </a:r>
            <a:r>
              <a:rPr lang="ru-RU" sz="2200" b="1" i="1" dirty="0" smtClean="0">
                <a:latin typeface="Consolas" pitchFamily="49" charset="0"/>
              </a:rPr>
              <a:t> книги </a:t>
            </a:r>
            <a:r>
              <a:rPr lang="ru-RU" sz="2200" b="1" i="1" dirty="0" err="1">
                <a:latin typeface="Consolas" pitchFamily="49" charset="0"/>
              </a:rPr>
              <a:t>бестселером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ще</a:t>
            </a:r>
            <a:r>
              <a:rPr lang="ru-RU" sz="2200" b="1" i="1" dirty="0">
                <a:latin typeface="Consolas" pitchFamily="49" charset="0"/>
              </a:rPr>
              <a:t> на </a:t>
            </a:r>
            <a:r>
              <a:rPr lang="ru-RU" sz="2200" b="1" i="1" dirty="0" err="1">
                <a:latin typeface="Consolas" pitchFamily="49" charset="0"/>
              </a:rPr>
              <a:t>тій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стадії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задуму</a:t>
            </a:r>
            <a:r>
              <a:rPr lang="ru-RU" sz="2200" b="1" i="1" dirty="0" smtClean="0">
                <a:latin typeface="Consolas" pitchFamily="49" charset="0"/>
              </a:rPr>
              <a:t>, </a:t>
            </a:r>
            <a:r>
              <a:rPr lang="ru-RU" sz="2200" b="1" i="1" dirty="0" err="1" smtClean="0">
                <a:latin typeface="Consolas" pitchFamily="49" charset="0"/>
              </a:rPr>
              <a:t>ідеї</a:t>
            </a:r>
            <a:r>
              <a:rPr lang="ru-RU" sz="2200" b="1" i="1" dirty="0" smtClean="0">
                <a:latin typeface="Consolas" pitchFamily="49" charset="0"/>
              </a:rPr>
              <a:t>, </a:t>
            </a:r>
            <a:r>
              <a:rPr lang="ru-RU" sz="2200" b="1" i="1" dirty="0">
                <a:latin typeface="Consolas" pitchFamily="49" charset="0"/>
              </a:rPr>
              <a:t>але </a:t>
            </a:r>
            <a:r>
              <a:rPr lang="ru-RU" sz="2200" b="1" i="1" dirty="0" err="1" smtClean="0">
                <a:latin typeface="Consolas" pitchFamily="49" charset="0"/>
              </a:rPr>
              <a:t>задуму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відомого</a:t>
            </a:r>
            <a:r>
              <a:rPr lang="ru-RU" sz="2200" b="1" i="1" dirty="0">
                <a:latin typeface="Consolas" pitchFamily="49" charset="0"/>
              </a:rPr>
              <a:t> й «</a:t>
            </a:r>
            <a:r>
              <a:rPr lang="ru-RU" sz="2200" b="1" i="1" dirty="0" err="1">
                <a:latin typeface="Consolas" pitchFamily="49" charset="0"/>
              </a:rPr>
              <a:t>розкрученого</a:t>
            </a:r>
            <a:r>
              <a:rPr lang="ru-RU" sz="2200" b="1" i="1" dirty="0">
                <a:latin typeface="Consolas" pitchFamily="49" charset="0"/>
              </a:rPr>
              <a:t>» автора </a:t>
            </a:r>
            <a:r>
              <a:rPr lang="ru-RU" sz="2200" b="1" i="1" dirty="0" err="1" smtClean="0">
                <a:latin typeface="Consolas" pitchFamily="49" charset="0"/>
              </a:rPr>
              <a:t>бестселерів</a:t>
            </a:r>
            <a:r>
              <a:rPr lang="ru-RU" sz="2200" b="1" i="1" dirty="0" smtClean="0">
                <a:latin typeface="Consolas" pitchFamily="49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2200" b="1" i="1" dirty="0" err="1" smtClean="0">
                <a:latin typeface="Consolas" pitchFamily="49" charset="0"/>
              </a:rPr>
              <a:t>використання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прикдадки</a:t>
            </a:r>
            <a:r>
              <a:rPr lang="ru-RU" sz="2200" b="1" i="1" dirty="0" smtClean="0">
                <a:latin typeface="Consolas" pitchFamily="49" charset="0"/>
              </a:rPr>
              <a:t> «</a:t>
            </a:r>
            <a:r>
              <a:rPr lang="ru-RU" sz="2200" b="1" i="1" dirty="0" err="1" smtClean="0">
                <a:latin typeface="Consolas" pitchFamily="49" charset="0"/>
              </a:rPr>
              <a:t>бестселер</a:t>
            </a:r>
            <a:r>
              <a:rPr lang="ru-RU" sz="2200" b="1" i="1" dirty="0" smtClean="0">
                <a:latin typeface="Consolas" pitchFamily="49" charset="0"/>
              </a:rPr>
              <a:t>» до </a:t>
            </a:r>
            <a:r>
              <a:rPr lang="ru-RU" sz="2200" b="1" i="1" dirty="0">
                <a:latin typeface="Consolas" pitchFamily="49" charset="0"/>
              </a:rPr>
              <a:t>того, як </a:t>
            </a:r>
            <a:r>
              <a:rPr lang="ru-RU" sz="2200" b="1" i="1" dirty="0" err="1">
                <a:latin typeface="Consolas" pitchFamily="49" charset="0"/>
              </a:rPr>
              <a:t>успішність</a:t>
            </a:r>
            <a:r>
              <a:rPr lang="ru-RU" sz="2200" b="1" i="1" dirty="0">
                <a:latin typeface="Consolas" pitchFamily="49" charset="0"/>
              </a:rPr>
              <a:t> книги </a:t>
            </a:r>
            <a:r>
              <a:rPr lang="ru-RU" sz="2200" b="1" i="1" dirty="0" err="1" smtClean="0">
                <a:latin typeface="Consolas" pitchFamily="49" charset="0"/>
              </a:rPr>
              <a:t>підтвердилася</a:t>
            </a:r>
            <a:r>
              <a:rPr lang="ru-RU" sz="2200" b="1" i="1" dirty="0" smtClean="0">
                <a:latin typeface="Consolas" pitchFamily="49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2200" b="1" i="1" dirty="0" err="1">
                <a:latin typeface="Consolas" pitchFamily="49" charset="0"/>
              </a:rPr>
              <a:t>промоції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книжок</a:t>
            </a:r>
            <a:r>
              <a:rPr lang="ru-RU" sz="2200" b="1" i="1" dirty="0">
                <a:latin typeface="Consolas" pitchFamily="49" charset="0"/>
              </a:rPr>
              <a:t>: </a:t>
            </a:r>
            <a:r>
              <a:rPr lang="ru-RU" sz="2200" b="1" i="1" dirty="0" err="1">
                <a:latin typeface="Consolas" pitchFamily="49" charset="0"/>
              </a:rPr>
              <a:t>оригінальні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презентації</a:t>
            </a:r>
            <a:r>
              <a:rPr lang="ru-RU" sz="2200" b="1" i="1" dirty="0">
                <a:latin typeface="Consolas" pitchFamily="49" charset="0"/>
              </a:rPr>
              <a:t>, автограф-</a:t>
            </a:r>
            <a:r>
              <a:rPr lang="ru-RU" sz="2200" b="1" i="1" dirty="0" err="1">
                <a:latin typeface="Consolas" pitchFamily="49" charset="0"/>
              </a:rPr>
              <a:t>сесії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письменників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їх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поїздки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країною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буклети</a:t>
            </a:r>
            <a:r>
              <a:rPr lang="ru-RU" sz="2200" b="1" i="1" dirty="0">
                <a:latin typeface="Consolas" pitchFamily="49" charset="0"/>
              </a:rPr>
              <a:t> й </a:t>
            </a:r>
            <a:r>
              <a:rPr lang="ru-RU" sz="2200" b="1" i="1" dirty="0" err="1">
                <a:latin typeface="Consolas" pitchFamily="49" charset="0"/>
              </a:rPr>
              <a:t>постери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що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повідомляють</a:t>
            </a:r>
            <a:r>
              <a:rPr lang="ru-RU" sz="2200" b="1" i="1" dirty="0">
                <a:latin typeface="Consolas" pitchFamily="49" charset="0"/>
              </a:rPr>
              <a:t> про книгу, </a:t>
            </a:r>
            <a:r>
              <a:rPr lang="ru-RU" sz="2200" b="1" i="1" dirty="0" err="1">
                <a:latin typeface="Consolas" pitchFamily="49" charset="0"/>
              </a:rPr>
              <a:t>розвинена</a:t>
            </a:r>
            <a:r>
              <a:rPr lang="ru-RU" sz="2200" b="1" i="1" dirty="0">
                <a:latin typeface="Consolas" pitchFamily="49" charset="0"/>
              </a:rPr>
              <a:t> система </a:t>
            </a:r>
            <a:r>
              <a:rPr lang="ru-RU" sz="2200" b="1" i="1" dirty="0" err="1">
                <a:latin typeface="Consolas" pitchFamily="49" charset="0"/>
              </a:rPr>
              <a:t>рецензування</a:t>
            </a:r>
            <a:r>
              <a:rPr lang="ru-RU" sz="2200" b="1" i="1" dirty="0">
                <a:latin typeface="Consolas" pitchFamily="49" charset="0"/>
              </a:rPr>
              <a:t> й </a:t>
            </a:r>
            <a:r>
              <a:rPr lang="ru-RU" sz="2200" b="1" i="1" dirty="0" err="1">
                <a:latin typeface="Consolas" pitchFamily="49" charset="0"/>
              </a:rPr>
              <a:t>реферування</a:t>
            </a:r>
            <a:r>
              <a:rPr lang="ru-RU" sz="2200" b="1" i="1" dirty="0">
                <a:latin typeface="Consolas" pitchFamily="49" charset="0"/>
              </a:rPr>
              <a:t> новинок </a:t>
            </a:r>
            <a:r>
              <a:rPr lang="ru-RU" sz="2200" b="1" i="1" dirty="0" smtClean="0">
                <a:latin typeface="Consolas" pitchFamily="49" charset="0"/>
              </a:rPr>
              <a:t>ринку;</a:t>
            </a:r>
          </a:p>
          <a:p>
            <a:pPr marL="285750" indent="-285750" algn="just">
              <a:buFontTx/>
              <a:buChar char="-"/>
            </a:pPr>
            <a:r>
              <a:rPr lang="ru-RU" sz="2200" b="1" i="1" dirty="0" err="1" smtClean="0">
                <a:latin typeface="Consolas" pitchFamily="49" charset="0"/>
              </a:rPr>
              <a:t>негайний</a:t>
            </a:r>
            <a:r>
              <a:rPr lang="ru-RU" sz="2200" b="1" i="1" dirty="0" smtClean="0">
                <a:latin typeface="Consolas" pitchFamily="49" charset="0"/>
              </a:rPr>
              <a:t> «переклад</a:t>
            </a:r>
            <a:r>
              <a:rPr lang="ru-RU" sz="2200" b="1" i="1" dirty="0">
                <a:latin typeface="Consolas" pitchFamily="49" charset="0"/>
              </a:rPr>
              <a:t>» </a:t>
            </a:r>
            <a:r>
              <a:rPr lang="ru-RU" sz="2200" b="1" i="1" dirty="0" err="1" smtClean="0">
                <a:latin typeface="Consolas" pitchFamily="49" charset="0"/>
              </a:rPr>
              <a:t>прогнозованого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бестселера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мовою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кіно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телемистецтва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 smtClean="0">
                <a:latin typeface="Consolas" pitchFamily="49" charset="0"/>
              </a:rPr>
              <a:t>випуски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комп’ютерних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ігор</a:t>
            </a:r>
            <a:r>
              <a:rPr lang="ru-RU" sz="2200" b="1" i="1" dirty="0" smtClean="0">
                <a:latin typeface="Consolas" pitchFamily="49" charset="0"/>
              </a:rPr>
              <a:t>, </a:t>
            </a:r>
            <a:r>
              <a:rPr lang="ru-RU" sz="2200" b="1" i="1" dirty="0" err="1" smtClean="0">
                <a:latin typeface="Consolas" pitchFamily="49" charset="0"/>
              </a:rPr>
              <a:t>коміксів</a:t>
            </a:r>
            <a:r>
              <a:rPr lang="ru-RU" sz="2200" b="1" i="1" dirty="0" smtClean="0">
                <a:latin typeface="Consolas" pitchFamily="49" charset="0"/>
              </a:rPr>
              <a:t>, </a:t>
            </a:r>
            <a:r>
              <a:rPr lang="ru-RU" sz="2200" b="1" i="1" dirty="0" err="1" smtClean="0">
                <a:latin typeface="Consolas" pitchFamily="49" charset="0"/>
              </a:rPr>
              <a:t>сувенірної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продукції</a:t>
            </a:r>
            <a:r>
              <a:rPr lang="ru-RU" sz="2200" b="1" i="1" dirty="0" smtClean="0">
                <a:latin typeface="Consolas" pitchFamily="49" charset="0"/>
              </a:rPr>
              <a:t>...;</a:t>
            </a:r>
          </a:p>
          <a:p>
            <a:pPr marL="285750" indent="-285750" algn="just">
              <a:buFontTx/>
              <a:buChar char="-"/>
            </a:pPr>
            <a:r>
              <a:rPr lang="ru-RU" sz="2200" b="1" i="1" dirty="0" err="1" smtClean="0">
                <a:latin typeface="Consolas" pitchFamily="49" charset="0"/>
              </a:rPr>
              <a:t>інформування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реципієнтів</a:t>
            </a:r>
            <a:r>
              <a:rPr lang="ru-RU" sz="2200" b="1" i="1" dirty="0" smtClean="0">
                <a:latin typeface="Consolas" pitchFamily="49" charset="0"/>
              </a:rPr>
              <a:t> про контракт </a:t>
            </a:r>
            <a:r>
              <a:rPr lang="ru-RU" sz="2200" b="1" i="1" dirty="0">
                <a:latin typeface="Consolas" pitchFamily="49" charset="0"/>
              </a:rPr>
              <a:t>на </a:t>
            </a:r>
            <a:r>
              <a:rPr lang="ru-RU" sz="2200" b="1" i="1" dirty="0" err="1">
                <a:latin typeface="Consolas" pitchFamily="49" charset="0"/>
              </a:rPr>
              <a:t>знімання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фільму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чи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серіалу</a:t>
            </a:r>
            <a:r>
              <a:rPr lang="ru-RU" sz="2200" b="1" i="1" dirty="0">
                <a:latin typeface="Consolas" pitchFamily="49" charset="0"/>
              </a:rPr>
              <a:t> за книгою </a:t>
            </a:r>
            <a:r>
              <a:rPr lang="ru-RU" sz="2200" b="1" i="1" dirty="0" err="1">
                <a:latin typeface="Consolas" pitchFamily="49" charset="0"/>
              </a:rPr>
              <a:t>обов’язково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smtClean="0">
                <a:latin typeface="Consolas" pitchFamily="49" charset="0"/>
              </a:rPr>
              <a:t>на </a:t>
            </a:r>
            <a:r>
              <a:rPr lang="ru-RU" sz="2200" b="1" i="1" dirty="0" err="1">
                <a:latin typeface="Consolas" pitchFamily="49" charset="0"/>
              </a:rPr>
              <a:t>її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обкладинці</a:t>
            </a:r>
            <a:r>
              <a:rPr lang="ru-RU" sz="2200" b="1" i="1" dirty="0">
                <a:latin typeface="Consolas" pitchFamily="49" charset="0"/>
              </a:rPr>
              <a:t> у </a:t>
            </a:r>
            <a:r>
              <a:rPr lang="ru-RU" sz="2200" b="1" i="1" dirty="0" err="1">
                <a:latin typeface="Consolas" pitchFamily="49" charset="0"/>
              </a:rPr>
              <a:t>видавничих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анотаціях</a:t>
            </a:r>
            <a:endParaRPr lang="ru-RU" sz="2200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57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err="1" smtClean="0">
                <a:latin typeface="Consolas" pitchFamily="49" charset="0"/>
              </a:rPr>
              <a:t>Сучасний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бестселер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smtClean="0">
                <a:latin typeface="Consolas" pitchFamily="49" charset="0"/>
              </a:rPr>
              <a:t>– </a:t>
            </a:r>
            <a:r>
              <a:rPr lang="ru-RU" sz="2200" b="1" dirty="0" smtClean="0">
                <a:latin typeface="Consolas" pitchFamily="49" charset="0"/>
              </a:rPr>
              <a:t>продукт </a:t>
            </a:r>
            <a:r>
              <a:rPr lang="ru-RU" sz="2200" b="1" dirty="0" err="1">
                <a:latin typeface="Consolas" pitchFamily="49" charset="0"/>
              </a:rPr>
              <a:t>новітніх</a:t>
            </a:r>
            <a:r>
              <a:rPr lang="ru-RU" sz="2200" b="1" dirty="0">
                <a:latin typeface="Consolas" pitchFamily="49" charset="0"/>
              </a:rPr>
              <a:t> </a:t>
            </a:r>
            <a:r>
              <a:rPr lang="ru-RU" sz="2200" b="1" dirty="0" err="1">
                <a:latin typeface="Consolas" pitchFamily="49" charset="0"/>
              </a:rPr>
              <a:t>промотехнологій</a:t>
            </a:r>
            <a:r>
              <a:rPr lang="ru-RU" sz="2200" b="1" dirty="0">
                <a:latin typeface="Consolas" pitchFamily="49" charset="0"/>
              </a:rPr>
              <a:t>, </a:t>
            </a:r>
            <a:r>
              <a:rPr lang="ru-RU" sz="2200" b="1" dirty="0" err="1">
                <a:latin typeface="Consolas" pitchFamily="49" charset="0"/>
              </a:rPr>
              <a:t>вибуду</a:t>
            </a:r>
            <a:r>
              <a:rPr lang="ru-RU" sz="2200" b="1" i="1" dirty="0" err="1">
                <a:latin typeface="Consolas" pitchFamily="49" charset="0"/>
              </a:rPr>
              <a:t>ваних</a:t>
            </a:r>
            <a:r>
              <a:rPr lang="ru-RU" sz="2200" b="1" i="1" dirty="0">
                <a:latin typeface="Consolas" pitchFamily="49" charset="0"/>
              </a:rPr>
              <a:t> за </a:t>
            </a:r>
            <a:r>
              <a:rPr lang="ru-RU" sz="2200" b="1" i="1" dirty="0" smtClean="0">
                <a:latin typeface="Consolas" pitchFamily="49" charset="0"/>
              </a:rPr>
              <a:t>законами </a:t>
            </a:r>
            <a:r>
              <a:rPr lang="ru-RU" sz="2200" b="1" i="1" dirty="0">
                <a:latin typeface="Consolas" pitchFamily="49" charset="0"/>
              </a:rPr>
              <a:t>ринку.</a:t>
            </a:r>
          </a:p>
          <a:p>
            <a:pPr algn="just"/>
            <a:r>
              <a:rPr lang="ru-RU" sz="2200" b="1" i="1" dirty="0" err="1" smtClean="0">
                <a:latin typeface="Consolas" pitchFamily="49" charset="0"/>
              </a:rPr>
              <a:t>Бестселер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>
                <a:latin typeface="Consolas" pitchFamily="49" charset="0"/>
              </a:rPr>
              <a:t>– </a:t>
            </a:r>
            <a:r>
              <a:rPr lang="ru-RU" sz="2200" b="1" i="1" dirty="0" err="1">
                <a:latin typeface="Consolas" pitchFamily="49" charset="0"/>
              </a:rPr>
              <a:t>явище</a:t>
            </a:r>
            <a:r>
              <a:rPr lang="ru-RU" sz="2200" b="1" i="1" dirty="0">
                <a:latin typeface="Consolas" pitchFamily="49" charset="0"/>
              </a:rPr>
              <a:t> складне, </a:t>
            </a:r>
            <a:r>
              <a:rPr lang="ru-RU" sz="2200" b="1" i="1" dirty="0" err="1">
                <a:latin typeface="Consolas" pitchFamily="49" charset="0"/>
              </a:rPr>
              <a:t>поліфункціональне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його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окреслення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повинне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враховувати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статистично-економічний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естетичний</a:t>
            </a:r>
            <a:r>
              <a:rPr lang="ru-RU" sz="2200" b="1" i="1" dirty="0">
                <a:latin typeface="Consolas" pitchFamily="49" charset="0"/>
              </a:rPr>
              <a:t> та </a:t>
            </a:r>
            <a:r>
              <a:rPr lang="ru-RU" sz="2200" b="1" i="1" dirty="0" err="1">
                <a:latin typeface="Consolas" pitchFamily="49" charset="0"/>
              </a:rPr>
              <a:t>маркетингово</a:t>
            </a:r>
            <a:r>
              <a:rPr lang="ru-RU" sz="2200" b="1" i="1" dirty="0">
                <a:latin typeface="Consolas" pitchFamily="49" charset="0"/>
              </a:rPr>
              <a:t>- </a:t>
            </a:r>
            <a:r>
              <a:rPr lang="ru-RU" sz="2200" b="1" i="1" dirty="0" err="1">
                <a:latin typeface="Consolas" pitchFamily="49" charset="0"/>
              </a:rPr>
              <a:t>технологічний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аспекти</a:t>
            </a:r>
            <a:r>
              <a:rPr lang="ru-RU" sz="2200" b="1" i="1" dirty="0">
                <a:latin typeface="Consolas" pitchFamily="49" charset="0"/>
              </a:rPr>
              <a:t>. </a:t>
            </a:r>
            <a:r>
              <a:rPr lang="ru-RU" sz="2200" b="1" i="1" dirty="0" err="1" smtClean="0">
                <a:latin typeface="Consolas" pitchFamily="49" charset="0"/>
              </a:rPr>
              <a:t>Це</a:t>
            </a:r>
            <a:r>
              <a:rPr lang="ru-RU" sz="2200" b="1" i="1" dirty="0" smtClean="0">
                <a:latin typeface="Consolas" pitchFamily="49" charset="0"/>
              </a:rPr>
              <a:t> продукт </a:t>
            </a:r>
            <a:r>
              <a:rPr lang="ru-RU" sz="2200" b="1" i="1" dirty="0" err="1">
                <a:latin typeface="Consolas" pitchFamily="49" charset="0"/>
              </a:rPr>
              <a:t>культурної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індустрії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 smtClean="0">
                <a:latin typeface="Consolas" pitchFamily="49" charset="0"/>
              </a:rPr>
              <a:t>він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 smtClean="0">
                <a:latin typeface="Consolas" pitchFamily="49" charset="0"/>
              </a:rPr>
              <a:t>піддається</a:t>
            </a:r>
            <a:r>
              <a:rPr lang="ru-RU" sz="2200" b="1" i="1" dirty="0" smtClean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раціоналізації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бестселер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можна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вирахувати</a:t>
            </a:r>
            <a:r>
              <a:rPr lang="ru-RU" sz="2200" b="1" i="1" dirty="0">
                <a:latin typeface="Consolas" pitchFamily="49" charset="0"/>
              </a:rPr>
              <a:t> і «</a:t>
            </a:r>
            <a:r>
              <a:rPr lang="ru-RU" sz="2200" b="1" i="1" dirty="0" err="1">
                <a:latin typeface="Consolas" pitchFamily="49" charset="0"/>
              </a:rPr>
              <a:t>зробити</a:t>
            </a:r>
            <a:r>
              <a:rPr lang="ru-RU" sz="2200" b="1" i="1" dirty="0">
                <a:latin typeface="Consolas" pitchFamily="49" charset="0"/>
              </a:rPr>
              <a:t>». </a:t>
            </a:r>
            <a:r>
              <a:rPr lang="ru-RU" sz="2200" b="1" i="1" dirty="0" err="1">
                <a:latin typeface="Consolas" pitchFamily="49" charset="0"/>
              </a:rPr>
              <a:t>Позаяк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бестселер</a:t>
            </a:r>
            <a:r>
              <a:rPr lang="ru-RU" sz="2200" b="1" i="1" dirty="0">
                <a:latin typeface="Consolas" pitchFamily="49" charset="0"/>
              </a:rPr>
              <a:t> є </a:t>
            </a:r>
            <a:r>
              <a:rPr lang="ru-RU" sz="2200" b="1" i="1" dirty="0" err="1">
                <a:latin typeface="Consolas" pitchFamily="49" charset="0"/>
              </a:rPr>
              <a:t>літературним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твором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поява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якого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зумовлена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суб’єктивними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чинниками</a:t>
            </a:r>
            <a:r>
              <a:rPr lang="ru-RU" sz="2200" b="1" i="1" dirty="0">
                <a:latin typeface="Consolas" pitchFamily="49" charset="0"/>
              </a:rPr>
              <a:t>, у </a:t>
            </a:r>
            <a:r>
              <a:rPr lang="ru-RU" sz="2200" b="1" i="1" dirty="0" err="1">
                <a:latin typeface="Consolas" pitchFamily="49" charset="0"/>
              </a:rPr>
              <a:t>долі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суперуспішних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книжок</a:t>
            </a:r>
            <a:r>
              <a:rPr lang="ru-RU" sz="2200" b="1" i="1" dirty="0">
                <a:latin typeface="Consolas" pitchFamily="49" charset="0"/>
              </a:rPr>
              <a:t> є </a:t>
            </a:r>
            <a:r>
              <a:rPr lang="ru-RU" sz="2200" b="1" i="1" dirty="0" err="1">
                <a:latin typeface="Consolas" pitchFamily="49" charset="0"/>
              </a:rPr>
              <a:t>значна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частка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ірраціонального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непередбачуваного</a:t>
            </a:r>
            <a:r>
              <a:rPr lang="ru-RU" sz="2200" b="1" i="1" dirty="0">
                <a:latin typeface="Consolas" pitchFamily="49" charset="0"/>
              </a:rPr>
              <a:t>. </a:t>
            </a:r>
            <a:r>
              <a:rPr lang="ru-RU" sz="2200" b="1" i="1" dirty="0" err="1">
                <a:latin typeface="Consolas" pitchFamily="49" charset="0"/>
              </a:rPr>
              <a:t>Бестселер</a:t>
            </a:r>
            <a:r>
              <a:rPr lang="ru-RU" sz="2200" b="1" i="1" dirty="0">
                <a:latin typeface="Consolas" pitchFamily="49" charset="0"/>
              </a:rPr>
              <a:t> – </a:t>
            </a:r>
            <a:r>
              <a:rPr lang="ru-RU" sz="2200" b="1" i="1" dirty="0" err="1">
                <a:latin typeface="Consolas" pitchFamily="49" charset="0"/>
              </a:rPr>
              <a:t>наслідок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унікального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збігу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запиту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публіки</a:t>
            </a:r>
            <a:r>
              <a:rPr lang="ru-RU" sz="2200" b="1" i="1" dirty="0">
                <a:latin typeface="Consolas" pitchFamily="49" charset="0"/>
              </a:rPr>
              <a:t> і </a:t>
            </a:r>
            <a:r>
              <a:rPr lang="ru-RU" sz="2200" b="1" i="1" dirty="0" err="1">
                <a:latin typeface="Consolas" pitchFamily="49" charset="0"/>
              </a:rPr>
              <a:t>пропозиції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письменника</a:t>
            </a:r>
            <a:r>
              <a:rPr lang="ru-RU" sz="2200" b="1" i="1" dirty="0">
                <a:latin typeface="Consolas" pitchFamily="49" charset="0"/>
              </a:rPr>
              <a:t>, а </a:t>
            </a:r>
            <a:r>
              <a:rPr lang="ru-RU" sz="2200" b="1" i="1" dirty="0" err="1">
                <a:latin typeface="Consolas" pitchFamily="49" charset="0"/>
              </a:rPr>
              <a:t>відчути</a:t>
            </a:r>
            <a:r>
              <a:rPr lang="ru-RU" sz="2200" b="1" i="1" dirty="0">
                <a:latin typeface="Consolas" pitchFamily="49" charset="0"/>
              </a:rPr>
              <a:t>, </a:t>
            </a:r>
            <a:r>
              <a:rPr lang="ru-RU" sz="2200" b="1" i="1" dirty="0" err="1">
                <a:latin typeface="Consolas" pitchFamily="49" charset="0"/>
              </a:rPr>
              <a:t>відрефлектувати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масовий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інтерес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можна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хіба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що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інтуїтивно</a:t>
            </a:r>
            <a:r>
              <a:rPr lang="ru-RU" sz="2200" b="1" i="1" dirty="0">
                <a:latin typeface="Consolas" pitchFamily="49" charset="0"/>
              </a:rPr>
              <a:t>. </a:t>
            </a:r>
            <a:r>
              <a:rPr lang="ru-RU" sz="2200" b="1" i="1" dirty="0" err="1">
                <a:latin typeface="Consolas" pitchFamily="49" charset="0"/>
              </a:rPr>
              <a:t>Звідси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випливає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непрогнозованість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бестселерів</a:t>
            </a:r>
            <a:r>
              <a:rPr lang="ru-RU" sz="2200" b="1" i="1" dirty="0">
                <a:latin typeface="Consolas" pitchFamily="49" charset="0"/>
              </a:rPr>
              <a:t> і </a:t>
            </a:r>
            <a:r>
              <a:rPr lang="ru-RU" sz="2200" b="1" i="1" dirty="0" err="1">
                <a:latin typeface="Consolas" pitchFamily="49" charset="0"/>
              </a:rPr>
              <a:t>відсутність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дієвих</a:t>
            </a:r>
            <a:r>
              <a:rPr lang="ru-RU" sz="2200" b="1" i="1" dirty="0">
                <a:latin typeface="Consolas" pitchFamily="49" charset="0"/>
              </a:rPr>
              <a:t> формул для </a:t>
            </a:r>
            <a:r>
              <a:rPr lang="ru-RU" sz="2200" b="1" i="1" dirty="0" err="1">
                <a:latin typeface="Consolas" pitchFamily="49" charset="0"/>
              </a:rPr>
              <a:t>їх</a:t>
            </a:r>
            <a:r>
              <a:rPr lang="ru-RU" sz="2200" b="1" i="1" dirty="0">
                <a:latin typeface="Consolas" pitchFamily="49" charset="0"/>
              </a:rPr>
              <a:t> </a:t>
            </a:r>
            <a:r>
              <a:rPr lang="ru-RU" sz="2200" b="1" i="1" dirty="0" err="1">
                <a:latin typeface="Consolas" pitchFamily="49" charset="0"/>
              </a:rPr>
              <a:t>написання</a:t>
            </a:r>
            <a:r>
              <a:rPr lang="ru-RU" sz="2200" b="1" i="1" dirty="0">
                <a:latin typeface="Consolas" pitchFamily="49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9485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Consolas" pitchFamily="49" charset="0"/>
              </a:rPr>
              <a:t>Три </a:t>
            </a:r>
            <a:r>
              <a:rPr lang="ru-RU" sz="2000" b="1" i="1" dirty="0" err="1" smtClean="0">
                <a:latin typeface="Consolas" pitchFamily="49" charset="0"/>
              </a:rPr>
              <a:t>підходи</a:t>
            </a:r>
            <a:r>
              <a:rPr lang="ru-RU" sz="2000" b="1" i="1" dirty="0" smtClean="0">
                <a:latin typeface="Consolas" pitchFamily="49" charset="0"/>
              </a:rPr>
              <a:t> у </a:t>
            </a:r>
            <a:r>
              <a:rPr lang="ru-RU" sz="2000" b="1" i="1" dirty="0" err="1" smtClean="0">
                <a:latin typeface="Consolas" pitchFamily="49" charset="0"/>
              </a:rPr>
              <a:t>визначені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терміна</a:t>
            </a:r>
            <a:r>
              <a:rPr lang="ru-RU" sz="2000" b="1" i="1" dirty="0" smtClean="0">
                <a:latin typeface="Consolas" pitchFamily="49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2000" b="1" i="1" dirty="0" err="1" smtClean="0">
                <a:latin typeface="Consolas" pitchFamily="49" charset="0"/>
              </a:rPr>
              <a:t>бестселер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визначається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залежно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від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великої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кількості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спроданих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копій</a:t>
            </a:r>
            <a:r>
              <a:rPr lang="ru-RU" sz="2000" b="1" i="1" dirty="0" smtClean="0">
                <a:latin typeface="Consolas" pitchFamily="49" charset="0"/>
              </a:rPr>
              <a:t> (</a:t>
            </a:r>
            <a:r>
              <a:rPr lang="ru-RU" sz="2000" b="1" i="1" dirty="0" err="1" smtClean="0">
                <a:latin typeface="Consolas" pitchFamily="49" charset="0"/>
              </a:rPr>
              <a:t>від</a:t>
            </a:r>
            <a:r>
              <a:rPr lang="ru-RU" sz="2000" b="1" i="1" dirty="0" smtClean="0">
                <a:latin typeface="Consolas" pitchFamily="49" charset="0"/>
              </a:rPr>
              <a:t> 5 до 100 </a:t>
            </a:r>
            <a:r>
              <a:rPr lang="ru-RU" sz="2000" b="1" i="1" dirty="0" err="1" smtClean="0">
                <a:latin typeface="Consolas" pitchFamily="49" charset="0"/>
              </a:rPr>
              <a:t>тисяч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примірників</a:t>
            </a:r>
            <a:r>
              <a:rPr lang="ru-RU" sz="2000" b="1" i="1" dirty="0" smtClean="0">
                <a:latin typeface="Consolas" pitchFamily="49" charset="0"/>
              </a:rPr>
              <a:t>). </a:t>
            </a:r>
            <a:r>
              <a:rPr lang="ru-RU" sz="2000" b="1" i="1" dirty="0" err="1" smtClean="0">
                <a:latin typeface="Consolas" pitchFamily="49" charset="0"/>
              </a:rPr>
              <a:t>Однак</a:t>
            </a:r>
            <a:r>
              <a:rPr lang="ru-RU" sz="2000" b="1" i="1" dirty="0" smtClean="0">
                <a:latin typeface="Consolas" pitchFamily="49" charset="0"/>
              </a:rPr>
              <a:t> при </a:t>
            </a:r>
            <a:r>
              <a:rPr lang="ru-RU" sz="2000" b="1" i="1" dirty="0" err="1" smtClean="0">
                <a:latin typeface="Consolas" pitchFamily="49" charset="0"/>
              </a:rPr>
              <a:t>цьому</a:t>
            </a:r>
            <a:r>
              <a:rPr lang="ru-RU" sz="2000" b="1" i="1" dirty="0" smtClean="0">
                <a:latin typeface="Consolas" pitchFamily="49" charset="0"/>
              </a:rPr>
              <a:t> не </a:t>
            </a:r>
            <a:r>
              <a:rPr lang="ru-RU" sz="2000" b="1" i="1" dirty="0" err="1" smtClean="0">
                <a:latin typeface="Consolas" pitchFamily="49" charset="0"/>
              </a:rPr>
              <a:t>враховується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зміст</a:t>
            </a:r>
            <a:r>
              <a:rPr lang="ru-RU" sz="2000" b="1" i="1" dirty="0" smtClean="0">
                <a:latin typeface="Consolas" pitchFamily="49" charset="0"/>
              </a:rPr>
              <a:t> книги </a:t>
            </a:r>
            <a:r>
              <a:rPr lang="ru-RU" sz="2000" b="1" i="1" dirty="0" err="1" smtClean="0">
                <a:latin typeface="Consolas" pitchFamily="49" charset="0"/>
              </a:rPr>
              <a:t>або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її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приналежність</a:t>
            </a:r>
            <a:r>
              <a:rPr lang="ru-RU" sz="2000" b="1" i="1" dirty="0" smtClean="0">
                <a:latin typeface="Consolas" pitchFamily="49" charset="0"/>
              </a:rPr>
              <a:t> до </a:t>
            </a:r>
            <a:r>
              <a:rPr lang="ru-RU" sz="2000" b="1" i="1" dirty="0" err="1" smtClean="0">
                <a:latin typeface="Consolas" pitchFamily="49" charset="0"/>
              </a:rPr>
              <a:t>літератури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en-US" sz="2000" b="1" i="1" dirty="0" smtClean="0">
                <a:latin typeface="Consolas" pitchFamily="49" charset="0"/>
              </a:rPr>
              <a:t>fiction</a:t>
            </a:r>
            <a:r>
              <a:rPr lang="ru-RU" sz="2000" b="1" i="1" dirty="0" smtClean="0">
                <a:latin typeface="Consolas" pitchFamily="49" charset="0"/>
              </a:rPr>
              <a:t> (твори, </a:t>
            </a:r>
            <a:r>
              <a:rPr lang="ru-RU" sz="2000" b="1" i="1" dirty="0" err="1" smtClean="0">
                <a:latin typeface="Consolas" pitchFamily="49" charset="0"/>
              </a:rPr>
              <a:t>що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мають</a:t>
            </a:r>
            <a:r>
              <a:rPr lang="ru-RU" sz="2000" b="1" i="1" dirty="0" smtClean="0">
                <a:latin typeface="Consolas" pitchFamily="49" charset="0"/>
              </a:rPr>
              <a:t> у </a:t>
            </a:r>
            <a:r>
              <a:rPr lang="ru-RU" sz="2000" b="1" i="1" dirty="0" err="1" smtClean="0">
                <a:latin typeface="Consolas" pitchFamily="49" charset="0"/>
              </a:rPr>
              <a:t>своїй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основі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вигадану</a:t>
            </a:r>
            <a:r>
              <a:rPr lang="ru-RU" sz="2000" b="1" i="1" dirty="0" smtClean="0">
                <a:latin typeface="Consolas" pitchFamily="49" charset="0"/>
              </a:rPr>
              <a:t>, а не </a:t>
            </a:r>
            <a:r>
              <a:rPr lang="ru-RU" sz="2000" b="1" i="1" dirty="0" err="1" smtClean="0">
                <a:latin typeface="Consolas" pitchFamily="49" charset="0"/>
              </a:rPr>
              <a:t>фактичну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історію</a:t>
            </a:r>
            <a:r>
              <a:rPr lang="ru-RU" sz="2000" b="1" i="1" dirty="0" smtClean="0">
                <a:latin typeface="Consolas" pitchFamily="49" charset="0"/>
              </a:rPr>
              <a:t>), </a:t>
            </a:r>
            <a:r>
              <a:rPr lang="ru-RU" sz="2000" b="1" i="1" dirty="0" err="1" smtClean="0">
                <a:latin typeface="Consolas" pitchFamily="49" charset="0"/>
              </a:rPr>
              <a:t>чи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en-US" sz="2000" b="1" i="1" dirty="0" smtClean="0">
                <a:latin typeface="Consolas" pitchFamily="49" charset="0"/>
              </a:rPr>
              <a:t>non</a:t>
            </a:r>
            <a:r>
              <a:rPr lang="ru-RU" sz="2000" b="1" i="1" dirty="0" smtClean="0">
                <a:latin typeface="Consolas" pitchFamily="49" charset="0"/>
              </a:rPr>
              <a:t>-</a:t>
            </a:r>
            <a:r>
              <a:rPr lang="en-US" sz="2000" b="1" i="1" dirty="0" smtClean="0">
                <a:latin typeface="Consolas" pitchFamily="49" charset="0"/>
              </a:rPr>
              <a:t>fiction</a:t>
            </a:r>
            <a:r>
              <a:rPr lang="uk-UA" sz="2000" b="1" i="1" dirty="0" smtClean="0">
                <a:latin typeface="Consolas" pitchFamily="49" charset="0"/>
              </a:rPr>
              <a:t> (</a:t>
            </a:r>
            <a:r>
              <a:rPr lang="ru-RU" sz="2000" b="1" i="1" dirty="0" err="1" smtClean="0">
                <a:latin typeface="Consolas" pitchFamily="49" charset="0"/>
              </a:rPr>
              <a:t>протилежна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категорії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фікшн</a:t>
            </a:r>
            <a:r>
              <a:rPr lang="ru-RU" sz="2000" b="1" i="1" dirty="0" smtClean="0">
                <a:latin typeface="Consolas" pitchFamily="49" charset="0"/>
              </a:rPr>
              <a:t> є </a:t>
            </a:r>
            <a:r>
              <a:rPr lang="ru-RU" sz="2000" b="1" i="1" dirty="0" err="1" smtClean="0">
                <a:latin typeface="Consolas" pitchFamily="49" charset="0"/>
              </a:rPr>
              <a:t>категорія</a:t>
            </a:r>
            <a:r>
              <a:rPr lang="ru-RU" sz="2000" b="1" i="1" dirty="0" smtClean="0">
                <a:latin typeface="Consolas" pitchFamily="49" charset="0"/>
              </a:rPr>
              <a:t> нон-</a:t>
            </a:r>
            <a:r>
              <a:rPr lang="ru-RU" sz="2000" b="1" i="1" dirty="0" err="1" smtClean="0">
                <a:latin typeface="Consolas" pitchFamily="49" charset="0"/>
              </a:rPr>
              <a:t>фікшн</a:t>
            </a:r>
            <a:r>
              <a:rPr lang="ru-RU" sz="2000" b="1" i="1" dirty="0" smtClean="0">
                <a:latin typeface="Consolas" pitchFamily="49" charset="0"/>
              </a:rPr>
              <a:t>. У </a:t>
            </a:r>
            <a:r>
              <a:rPr lang="ru-RU" sz="2000" b="1" i="1" dirty="0" err="1" smtClean="0">
                <a:latin typeface="Consolas" pitchFamily="49" charset="0"/>
              </a:rPr>
              <a:t>неї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входять</a:t>
            </a:r>
            <a:r>
              <a:rPr lang="ru-RU" sz="2000" b="1" i="1" dirty="0" smtClean="0">
                <a:latin typeface="Consolas" pitchFamily="49" charset="0"/>
              </a:rPr>
              <a:t> не </a:t>
            </a:r>
            <a:r>
              <a:rPr lang="ru-RU" sz="2000" b="1" i="1" dirty="0" err="1" smtClean="0">
                <a:latin typeface="Consolas" pitchFamily="49" charset="0"/>
              </a:rPr>
              <a:t>тільки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документальні</a:t>
            </a:r>
            <a:r>
              <a:rPr lang="ru-RU" sz="2000" b="1" i="1" dirty="0" smtClean="0">
                <a:latin typeface="Consolas" pitchFamily="49" charset="0"/>
              </a:rPr>
              <a:t> та </a:t>
            </a:r>
            <a:r>
              <a:rPr lang="ru-RU" sz="2000" b="1" i="1" dirty="0" err="1" smtClean="0">
                <a:latin typeface="Consolas" pitchFamily="49" charset="0"/>
              </a:rPr>
              <a:t>художні</a:t>
            </a:r>
            <a:r>
              <a:rPr lang="ru-RU" sz="2000" b="1" i="1" dirty="0" smtClean="0">
                <a:latin typeface="Consolas" pitchFamily="49" charset="0"/>
              </a:rPr>
              <a:t> твори, а й </a:t>
            </a:r>
            <a:r>
              <a:rPr lang="ru-RU" sz="2000" b="1" i="1" dirty="0" err="1" smtClean="0">
                <a:latin typeface="Consolas" pitchFamily="49" charset="0"/>
              </a:rPr>
              <a:t>наукові</a:t>
            </a:r>
            <a:r>
              <a:rPr lang="ru-RU" sz="2000" b="1" i="1" dirty="0" smtClean="0">
                <a:latin typeface="Consolas" pitchFamily="49" charset="0"/>
              </a:rPr>
              <a:t>, </a:t>
            </a:r>
            <a:r>
              <a:rPr lang="ru-RU" sz="2000" b="1" i="1" dirty="0" err="1" smtClean="0">
                <a:latin typeface="Consolas" pitchFamily="49" charset="0"/>
              </a:rPr>
              <a:t>технічні</a:t>
            </a:r>
            <a:r>
              <a:rPr lang="ru-RU" sz="2000" b="1" i="1" dirty="0" smtClean="0">
                <a:latin typeface="Consolas" pitchFamily="49" charset="0"/>
              </a:rPr>
              <a:t> та </a:t>
            </a:r>
            <a:r>
              <a:rPr lang="ru-RU" sz="2000" b="1" i="1" dirty="0" err="1" smtClean="0">
                <a:latin typeface="Consolas" pitchFamily="49" charset="0"/>
              </a:rPr>
              <a:t>інші</a:t>
            </a:r>
            <a:r>
              <a:rPr lang="ru-RU" sz="2000" b="1" i="1" dirty="0" smtClean="0">
                <a:latin typeface="Consolas" pitchFamily="49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2000" b="1" i="1" dirty="0" smtClean="0">
                <a:latin typeface="Consolas" pitchFamily="49" charset="0"/>
              </a:rPr>
              <a:t>друге </a:t>
            </a:r>
            <a:r>
              <a:rPr lang="ru-RU" sz="2000" b="1" i="1" dirty="0" err="1" smtClean="0">
                <a:latin typeface="Consolas" pitchFamily="49" charset="0"/>
              </a:rPr>
              <a:t>трактування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стосується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лише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царини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художньої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літератури</a:t>
            </a:r>
            <a:r>
              <a:rPr lang="ru-RU" sz="2000" b="1" i="1" dirty="0" smtClean="0">
                <a:latin typeface="Consolas" pitchFamily="49" charset="0"/>
              </a:rPr>
              <a:t> та «</a:t>
            </a:r>
            <a:r>
              <a:rPr lang="ru-RU" sz="2000" b="1" i="1" dirty="0" err="1" smtClean="0">
                <a:latin typeface="Consolas" pitchFamily="49" charset="0"/>
              </a:rPr>
              <a:t>мідл</a:t>
            </a:r>
            <a:r>
              <a:rPr lang="ru-RU" sz="2000" b="1" i="1" dirty="0" smtClean="0">
                <a:latin typeface="Consolas" pitchFamily="49" charset="0"/>
              </a:rPr>
              <a:t>»-</a:t>
            </a:r>
            <a:r>
              <a:rPr lang="ru-RU" sz="2000" b="1" i="1" dirty="0" err="1" smtClean="0">
                <a:latin typeface="Consolas" pitchFamily="49" charset="0"/>
              </a:rPr>
              <a:t>літератури</a:t>
            </a:r>
            <a:r>
              <a:rPr lang="ru-RU" sz="2000" b="1" i="1" dirty="0" smtClean="0">
                <a:latin typeface="Consolas" pitchFamily="49" charset="0"/>
              </a:rPr>
              <a:t>. </a:t>
            </a:r>
            <a:r>
              <a:rPr lang="ru-RU" sz="2000" b="1" i="1" dirty="0" err="1" smtClean="0">
                <a:latin typeface="Consolas" pitchFamily="49" charset="0"/>
              </a:rPr>
              <a:t>Йдеться</a:t>
            </a:r>
            <a:r>
              <a:rPr lang="ru-RU" sz="2000" b="1" i="1" dirty="0" smtClean="0">
                <a:latin typeface="Consolas" pitchFamily="49" charset="0"/>
              </a:rPr>
              <a:t> про </a:t>
            </a:r>
            <a:r>
              <a:rPr lang="ru-RU" sz="2000" b="1" i="1" dirty="0" err="1" smtClean="0">
                <a:latin typeface="Consolas" pitchFamily="49" charset="0"/>
              </a:rPr>
              <a:t>тексти</a:t>
            </a:r>
            <a:r>
              <a:rPr lang="ru-RU" sz="2000" b="1" i="1" dirty="0" smtClean="0">
                <a:latin typeface="Consolas" pitchFamily="49" charset="0"/>
              </a:rPr>
              <a:t> «</a:t>
            </a:r>
            <a:r>
              <a:rPr lang="ru-RU" sz="2000" b="1" i="1" dirty="0" err="1" smtClean="0">
                <a:latin typeface="Consolas" pitchFamily="49" charset="0"/>
              </a:rPr>
              <a:t>вдалі</a:t>
            </a:r>
            <a:r>
              <a:rPr lang="ru-RU" sz="2000" b="1" i="1" dirty="0" smtClean="0">
                <a:latin typeface="Consolas" pitchFamily="49" charset="0"/>
              </a:rPr>
              <a:t>», «особливо </a:t>
            </a:r>
            <a:r>
              <a:rPr lang="ru-RU" sz="2000" b="1" i="1" dirty="0" err="1" smtClean="0">
                <a:latin typeface="Consolas" pitchFamily="49" charset="0"/>
              </a:rPr>
              <a:t>розкручувані</a:t>
            </a:r>
            <a:r>
              <a:rPr lang="ru-RU" sz="2000" b="1" i="1" dirty="0" smtClean="0">
                <a:latin typeface="Consolas" pitchFamily="49" charset="0"/>
              </a:rPr>
              <a:t>», «</a:t>
            </a:r>
            <a:r>
              <a:rPr lang="ru-RU" sz="2000" b="1" i="1" dirty="0" err="1" smtClean="0">
                <a:latin typeface="Consolas" pitchFamily="49" charset="0"/>
              </a:rPr>
              <a:t>доступні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розумінню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людини</a:t>
            </a:r>
            <a:r>
              <a:rPr lang="ru-RU" sz="2000" b="1" i="1" dirty="0" smtClean="0">
                <a:latin typeface="Consolas" pitchFamily="49" charset="0"/>
              </a:rPr>
              <a:t> будь-</a:t>
            </a:r>
            <a:r>
              <a:rPr lang="ru-RU" sz="2000" b="1" i="1" dirty="0" err="1" smtClean="0">
                <a:latin typeface="Consolas" pitchFamily="49" charset="0"/>
              </a:rPr>
              <a:t>якої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читацької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кваліфікації</a:t>
            </a:r>
            <a:r>
              <a:rPr lang="ru-RU" sz="2000" b="1" i="1" dirty="0" smtClean="0">
                <a:latin typeface="Consolas" pitchFamily="49" charset="0"/>
              </a:rPr>
              <a:t>». </a:t>
            </a:r>
            <a:r>
              <a:rPr lang="ru-RU" sz="2000" b="1" i="1" dirty="0" err="1" smtClean="0">
                <a:latin typeface="Consolas" pitchFamily="49" charset="0"/>
              </a:rPr>
              <a:t>Таке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розуміння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близьке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книгопродавцям</a:t>
            </a:r>
            <a:r>
              <a:rPr lang="ru-RU" sz="2000" b="1" i="1" dirty="0" smtClean="0">
                <a:latin typeface="Consolas" pitchFamily="49" charset="0"/>
              </a:rPr>
              <a:t> і </a:t>
            </a:r>
            <a:r>
              <a:rPr lang="ru-RU" sz="2000" b="1" i="1" dirty="0" err="1" smtClean="0">
                <a:latin typeface="Consolas" pitchFamily="49" charset="0"/>
              </a:rPr>
              <a:t>видавцям</a:t>
            </a:r>
            <a:r>
              <a:rPr lang="ru-RU" sz="2000" b="1" i="1" dirty="0" smtClean="0">
                <a:latin typeface="Consolas" pitchFamily="49" charset="0"/>
              </a:rPr>
              <a:t>, на </a:t>
            </a:r>
            <a:r>
              <a:rPr lang="ru-RU" sz="2000" b="1" i="1" dirty="0" err="1" smtClean="0">
                <a:latin typeface="Consolas" pitchFamily="49" charset="0"/>
              </a:rPr>
              <a:t>ньому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базують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певну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стратегію</a:t>
            </a:r>
            <a:r>
              <a:rPr lang="ru-RU" sz="2000" b="1" i="1" dirty="0" smtClean="0">
                <a:latin typeface="Consolas" pitchFamily="49" charset="0"/>
              </a:rPr>
              <a:t> (</a:t>
            </a:r>
            <a:r>
              <a:rPr lang="ru-RU" sz="2000" b="1" i="1" dirty="0" err="1" smtClean="0">
                <a:latin typeface="Consolas" pitchFamily="49" charset="0"/>
              </a:rPr>
              <a:t>конкурси</a:t>
            </a:r>
            <a:r>
              <a:rPr lang="ru-RU" sz="2000" b="1" i="1" dirty="0" smtClean="0">
                <a:latin typeface="Consolas" pitchFamily="49" charset="0"/>
              </a:rPr>
              <a:t>, </a:t>
            </a:r>
            <a:r>
              <a:rPr lang="ru-RU" sz="2000" b="1" i="1" dirty="0" err="1" smtClean="0">
                <a:latin typeface="Consolas" pitchFamily="49" charset="0"/>
              </a:rPr>
              <a:t>премії</a:t>
            </a:r>
            <a:r>
              <a:rPr lang="ru-RU" sz="2000" b="1" i="1" dirty="0" smtClean="0">
                <a:latin typeface="Consolas" pitchFamily="49" charset="0"/>
              </a:rPr>
              <a:t>, </a:t>
            </a:r>
            <a:r>
              <a:rPr lang="ru-RU" sz="2000" b="1" i="1" dirty="0" err="1" smtClean="0">
                <a:latin typeface="Consolas" pitchFamily="49" charset="0"/>
              </a:rPr>
              <a:t>піар</a:t>
            </a:r>
            <a:r>
              <a:rPr lang="ru-RU" sz="2000" b="1" i="1" dirty="0" smtClean="0">
                <a:latin typeface="Consolas" pitchFamily="49" charset="0"/>
              </a:rPr>
              <a:t>), яка </a:t>
            </a:r>
            <a:r>
              <a:rPr lang="ru-RU" sz="2000" b="1" i="1" dirty="0" err="1" smtClean="0">
                <a:latin typeface="Consolas" pitchFamily="49" charset="0"/>
              </a:rPr>
              <a:t>спрямована</a:t>
            </a:r>
            <a:r>
              <a:rPr lang="ru-RU" sz="2000" b="1" i="1" dirty="0" smtClean="0">
                <a:latin typeface="Consolas" pitchFamily="49" charset="0"/>
              </a:rPr>
              <a:t> на </a:t>
            </a:r>
            <a:r>
              <a:rPr lang="ru-RU" sz="2000" b="1" i="1" dirty="0" err="1" smtClean="0">
                <a:latin typeface="Consolas" pitchFamily="49" charset="0"/>
              </a:rPr>
              <a:t>пошук</a:t>
            </a:r>
            <a:r>
              <a:rPr lang="ru-RU" sz="2000" b="1" i="1" dirty="0" smtClean="0">
                <a:latin typeface="Consolas" pitchFamily="49" charset="0"/>
              </a:rPr>
              <a:t> і </a:t>
            </a:r>
            <a:r>
              <a:rPr lang="ru-RU" sz="2000" b="1" i="1" dirty="0" err="1" smtClean="0">
                <a:latin typeface="Consolas" pitchFamily="49" charset="0"/>
              </a:rPr>
              <a:t>промоцію</a:t>
            </a:r>
            <a:r>
              <a:rPr lang="ru-RU" sz="2000" b="1" i="1" dirty="0" smtClean="0">
                <a:latin typeface="Consolas" pitchFamily="49" charset="0"/>
              </a:rPr>
              <a:t> книг.</a:t>
            </a:r>
          </a:p>
          <a:p>
            <a:pPr marL="285750" indent="-285750" algn="just">
              <a:buFontTx/>
              <a:buChar char="-"/>
            </a:pPr>
            <a:r>
              <a:rPr lang="ru-RU" sz="2000" b="1" i="1" dirty="0" smtClean="0">
                <a:latin typeface="Consolas" pitchFamily="49" charset="0"/>
              </a:rPr>
              <a:t> в </a:t>
            </a:r>
            <a:r>
              <a:rPr lang="ru-RU" sz="2000" b="1" i="1" dirty="0" err="1" smtClean="0">
                <a:latin typeface="Consolas" pitchFamily="49" charset="0"/>
              </a:rPr>
              <a:t>третє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трактування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бере</a:t>
            </a:r>
            <a:r>
              <a:rPr lang="ru-RU" sz="2000" b="1" i="1" dirty="0" smtClean="0">
                <a:latin typeface="Consolas" pitchFamily="49" charset="0"/>
              </a:rPr>
              <a:t> до </a:t>
            </a:r>
            <a:r>
              <a:rPr lang="ru-RU" sz="2000" b="1" i="1" dirty="0" err="1" smtClean="0">
                <a:latin typeface="Consolas" pitchFamily="49" charset="0"/>
              </a:rPr>
              <a:t>уваги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лише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власне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літературні</a:t>
            </a:r>
            <a:r>
              <a:rPr lang="ru-RU" sz="2000" b="1" i="1" dirty="0" smtClean="0">
                <a:latin typeface="Consolas" pitchFamily="49" charset="0"/>
              </a:rPr>
              <a:t>, </a:t>
            </a:r>
            <a:r>
              <a:rPr lang="ru-RU" sz="2000" b="1" i="1" dirty="0" err="1" smtClean="0">
                <a:latin typeface="Consolas" pitchFamily="49" charset="0"/>
              </a:rPr>
              <a:t>естетичні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якості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бестселерів</a:t>
            </a:r>
            <a:r>
              <a:rPr lang="ru-RU" sz="2000" b="1" i="1" dirty="0" smtClean="0">
                <a:latin typeface="Consolas" pitchFamily="49" charset="0"/>
              </a:rPr>
              <a:t>. Тут </a:t>
            </a:r>
            <a:r>
              <a:rPr lang="ru-RU" sz="2000" b="1" i="1" dirty="0" err="1" smtClean="0">
                <a:latin typeface="Consolas" pitchFamily="49" charset="0"/>
              </a:rPr>
              <a:t>бестселер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набуває</a:t>
            </a:r>
            <a:r>
              <a:rPr lang="ru-RU" sz="2000" b="1" i="1" dirty="0" smtClean="0">
                <a:latin typeface="Consolas" pitchFamily="49" charset="0"/>
              </a:rPr>
              <a:t> жанрового </a:t>
            </a:r>
            <a:r>
              <a:rPr lang="ru-RU" sz="2000" b="1" i="1" dirty="0" err="1" smtClean="0">
                <a:latin typeface="Consolas" pitchFamily="49" charset="0"/>
              </a:rPr>
              <a:t>виміру</a:t>
            </a:r>
            <a:r>
              <a:rPr lang="ru-RU" sz="2000" b="1" i="1" dirty="0" smtClean="0">
                <a:latin typeface="Consolas" pitchFamily="49" charset="0"/>
              </a:rPr>
              <a:t>, </a:t>
            </a:r>
            <a:r>
              <a:rPr lang="ru-RU" sz="2000" b="1" i="1" dirty="0" err="1" smtClean="0">
                <a:latin typeface="Consolas" pitchFamily="49" charset="0"/>
              </a:rPr>
              <a:t>стаючи</a:t>
            </a:r>
            <a:r>
              <a:rPr lang="ru-RU" sz="2000" b="1" i="1" dirty="0" smtClean="0">
                <a:latin typeface="Consolas" pitchFamily="49" charset="0"/>
              </a:rPr>
              <a:t> «</a:t>
            </a:r>
            <a:r>
              <a:rPr lang="ru-RU" sz="2000" b="1" i="1" dirty="0" err="1" smtClean="0">
                <a:latin typeface="Consolas" pitchFamily="49" charset="0"/>
              </a:rPr>
              <a:t>історично</a:t>
            </a:r>
            <a:r>
              <a:rPr lang="ru-RU" sz="2000" b="1" i="1" dirty="0" smtClean="0">
                <a:latin typeface="Consolas" pitchFamily="49" charset="0"/>
              </a:rPr>
              <a:t> </a:t>
            </a:r>
            <a:r>
              <a:rPr lang="ru-RU" sz="2000" b="1" i="1" dirty="0" err="1" smtClean="0">
                <a:latin typeface="Consolas" pitchFamily="49" charset="0"/>
              </a:rPr>
              <a:t>особливим</a:t>
            </a:r>
            <a:r>
              <a:rPr lang="ru-RU" sz="2000" b="1" i="1" dirty="0" smtClean="0">
                <a:latin typeface="Consolas" pitchFamily="49" charset="0"/>
              </a:rPr>
              <a:t> типом великого </a:t>
            </a:r>
            <a:r>
              <a:rPr lang="ru-RU" sz="2000" b="1" i="1" dirty="0" err="1" smtClean="0">
                <a:latin typeface="Consolas" pitchFamily="49" charset="0"/>
              </a:rPr>
              <a:t>повістування</a:t>
            </a:r>
            <a:r>
              <a:rPr lang="ru-RU" sz="2000" b="1" i="1" dirty="0" smtClean="0">
                <a:latin typeface="Consolas" pitchFamily="49" charset="0"/>
              </a:rPr>
              <a:t>»</a:t>
            </a:r>
            <a:endParaRPr lang="ru-RU" sz="2000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411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582341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 smtClean="0">
                <a:latin typeface="Consolas" pitchFamily="49" charset="0"/>
              </a:rPr>
              <a:t>різновиди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бестселерів</a:t>
            </a:r>
            <a:r>
              <a:rPr lang="ru-RU" sz="2400" b="1" i="1" dirty="0">
                <a:latin typeface="Consolas" pitchFamily="49" charset="0"/>
              </a:rPr>
              <a:t>:</a:t>
            </a:r>
          </a:p>
          <a:p>
            <a:pPr lvl="0" algn="just"/>
            <a:r>
              <a:rPr lang="ru-RU" sz="2400" b="1" i="1" dirty="0" smtClean="0">
                <a:latin typeface="Consolas" pitchFamily="49" charset="0"/>
              </a:rPr>
              <a:t>- «</a:t>
            </a:r>
            <a:r>
              <a:rPr lang="ru-RU" sz="2400" b="1" i="1" dirty="0" err="1">
                <a:latin typeface="Consolas" pitchFamily="49" charset="0"/>
              </a:rPr>
              <a:t>Фастселер</a:t>
            </a:r>
            <a:r>
              <a:rPr lang="ru-RU" sz="2400" b="1" i="1" dirty="0">
                <a:latin typeface="Consolas" pitchFamily="49" charset="0"/>
              </a:rPr>
              <a:t>» (</a:t>
            </a:r>
            <a:r>
              <a:rPr lang="en-US" sz="2400" b="1" i="1" dirty="0" err="1">
                <a:latin typeface="Consolas" pitchFamily="49" charset="0"/>
              </a:rPr>
              <a:t>fastseller</a:t>
            </a:r>
            <a:r>
              <a:rPr lang="ru-RU" sz="2400" b="1" i="1" dirty="0">
                <a:latin typeface="Consolas" pitchFamily="49" charset="0"/>
              </a:rPr>
              <a:t>, </a:t>
            </a:r>
            <a:r>
              <a:rPr lang="ru-RU" sz="2400" b="1" i="1" dirty="0" err="1">
                <a:latin typeface="Consolas" pitchFamily="49" charset="0"/>
              </a:rPr>
              <a:t>від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en-US" sz="2400" b="1" i="1" dirty="0">
                <a:latin typeface="Consolas" pitchFamily="49" charset="0"/>
              </a:rPr>
              <a:t>fast </a:t>
            </a:r>
            <a:r>
              <a:rPr lang="ru-RU" sz="2400" b="1" i="1" dirty="0">
                <a:latin typeface="Consolas" pitchFamily="49" charset="0"/>
              </a:rPr>
              <a:t>– </a:t>
            </a:r>
            <a:r>
              <a:rPr lang="ru-RU" sz="2400" b="1" i="1" dirty="0" err="1">
                <a:latin typeface="Consolas" pitchFamily="49" charset="0"/>
              </a:rPr>
              <a:t>швидко</a:t>
            </a:r>
            <a:r>
              <a:rPr lang="ru-RU" sz="2400" b="1" i="1" dirty="0">
                <a:latin typeface="Consolas" pitchFamily="49" charset="0"/>
              </a:rPr>
              <a:t>), книга, яка </a:t>
            </a:r>
            <a:r>
              <a:rPr lang="ru-RU" sz="2400" b="1" i="1" dirty="0" err="1">
                <a:latin typeface="Consolas" pitchFamily="49" charset="0"/>
              </a:rPr>
              <a:t>швидко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продається</a:t>
            </a:r>
            <a:r>
              <a:rPr lang="ru-RU" sz="2400" b="1" i="1" dirty="0">
                <a:latin typeface="Consolas" pitchFamily="49" charset="0"/>
              </a:rPr>
              <a:t> у великих </a:t>
            </a:r>
            <a:r>
              <a:rPr lang="ru-RU" sz="2400" b="1" i="1" dirty="0" err="1">
                <a:latin typeface="Consolas" pitchFamily="49" charset="0"/>
              </a:rPr>
              <a:t>обсягах</a:t>
            </a:r>
            <a:r>
              <a:rPr lang="ru-RU" sz="2400" b="1" i="1" dirty="0">
                <a:latin typeface="Consolas" pitchFamily="49" charset="0"/>
              </a:rPr>
              <a:t>, добре </a:t>
            </a:r>
            <a:r>
              <a:rPr lang="ru-RU" sz="2400" b="1" i="1" dirty="0" err="1">
                <a:latin typeface="Consolas" pitchFamily="49" charset="0"/>
              </a:rPr>
              <a:t>окупається</a:t>
            </a:r>
            <a:r>
              <a:rPr lang="ru-RU" sz="2400" b="1" i="1" dirty="0">
                <a:latin typeface="Consolas" pitchFamily="49" charset="0"/>
              </a:rPr>
              <a:t>, але </a:t>
            </a:r>
            <a:r>
              <a:rPr lang="ru-RU" sz="2400" b="1" i="1" dirty="0" err="1">
                <a:latin typeface="Consolas" pitchFamily="49" charset="0"/>
              </a:rPr>
              <a:t>швидко</a:t>
            </a:r>
            <a:r>
              <a:rPr lang="ru-RU" sz="2400" b="1" i="1" dirty="0">
                <a:latin typeface="Consolas" pitchFamily="49" charset="0"/>
              </a:rPr>
              <a:t> й </a:t>
            </a:r>
            <a:r>
              <a:rPr lang="ru-RU" sz="2400" b="1" i="1" dirty="0" err="1">
                <a:latin typeface="Consolas" pitchFamily="49" charset="0"/>
              </a:rPr>
              <a:t>забувається</a:t>
            </a:r>
            <a:r>
              <a:rPr lang="ru-RU" sz="2400" b="1" i="1" dirty="0">
                <a:latin typeface="Consolas" pitchFamily="49" charset="0"/>
              </a:rPr>
              <a:t>.</a:t>
            </a:r>
          </a:p>
          <a:p>
            <a:pPr lvl="0" algn="just"/>
            <a:r>
              <a:rPr lang="ru-RU" sz="2400" b="1" i="1" dirty="0" smtClean="0">
                <a:latin typeface="Consolas" pitchFamily="49" charset="0"/>
              </a:rPr>
              <a:t>- «</a:t>
            </a:r>
            <a:r>
              <a:rPr lang="ru-RU" sz="2400" b="1" i="1" dirty="0" err="1">
                <a:latin typeface="Consolas" pitchFamily="49" charset="0"/>
              </a:rPr>
              <a:t>Стедіселер</a:t>
            </a:r>
            <a:r>
              <a:rPr lang="ru-RU" sz="2400" b="1" i="1" dirty="0">
                <a:latin typeface="Consolas" pitchFamily="49" charset="0"/>
              </a:rPr>
              <a:t>» (</a:t>
            </a:r>
            <a:r>
              <a:rPr lang="en-US" sz="2400" b="1" i="1" dirty="0" err="1">
                <a:latin typeface="Consolas" pitchFamily="49" charset="0"/>
              </a:rPr>
              <a:t>steadyseller</a:t>
            </a:r>
            <a:r>
              <a:rPr lang="ru-RU" sz="2400" b="1" i="1" dirty="0">
                <a:latin typeface="Consolas" pitchFamily="49" charset="0"/>
              </a:rPr>
              <a:t>, </a:t>
            </a:r>
            <a:r>
              <a:rPr lang="ru-RU" sz="2400" b="1" i="1" dirty="0" err="1">
                <a:latin typeface="Consolas" pitchFamily="49" charset="0"/>
              </a:rPr>
              <a:t>від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en-US" sz="2400" b="1" i="1" dirty="0">
                <a:latin typeface="Consolas" pitchFamily="49" charset="0"/>
              </a:rPr>
              <a:t>steady </a:t>
            </a:r>
            <a:r>
              <a:rPr lang="ru-RU" sz="2400" b="1" i="1" dirty="0">
                <a:latin typeface="Consolas" pitchFamily="49" charset="0"/>
              </a:rPr>
              <a:t>– </a:t>
            </a:r>
            <a:r>
              <a:rPr lang="ru-RU" sz="2400" b="1" i="1" dirty="0" err="1">
                <a:latin typeface="Consolas" pitchFamily="49" charset="0"/>
              </a:rPr>
              <a:t>постійно</a:t>
            </a:r>
            <a:r>
              <a:rPr lang="ru-RU" sz="2400" b="1" i="1" dirty="0">
                <a:latin typeface="Consolas" pitchFamily="49" charset="0"/>
              </a:rPr>
              <a:t>), книга, </a:t>
            </a:r>
            <a:r>
              <a:rPr lang="ru-RU" sz="2400" b="1" i="1" dirty="0" err="1">
                <a:latin typeface="Consolas" pitchFamily="49" charset="0"/>
              </a:rPr>
              <a:t>що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починає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продаватися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повільно</a:t>
            </a:r>
            <a:r>
              <a:rPr lang="ru-RU" sz="2400" b="1" i="1" dirty="0">
                <a:latin typeface="Consolas" pitchFamily="49" charset="0"/>
              </a:rPr>
              <a:t>, але </a:t>
            </a:r>
            <a:r>
              <a:rPr lang="ru-RU" sz="2400" b="1" i="1" dirty="0" err="1">
                <a:latin typeface="Consolas" pitchFamily="49" charset="0"/>
              </a:rPr>
              <a:t>продається</a:t>
            </a:r>
            <a:r>
              <a:rPr lang="ru-RU" sz="2400" b="1" i="1" dirty="0">
                <a:latin typeface="Consolas" pitchFamily="49" charset="0"/>
              </a:rPr>
              <a:t> добре </a:t>
            </a:r>
            <a:r>
              <a:rPr lang="ru-RU" sz="2400" b="1" i="1" dirty="0" err="1">
                <a:latin typeface="Consolas" pitchFamily="49" charset="0"/>
              </a:rPr>
              <a:t>протягом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тривалого</a:t>
            </a:r>
            <a:r>
              <a:rPr lang="ru-RU" sz="2400" b="1" i="1" dirty="0">
                <a:latin typeface="Consolas" pitchFamily="49" charset="0"/>
              </a:rPr>
              <a:t> часу.</a:t>
            </a:r>
          </a:p>
          <a:p>
            <a:pPr lvl="0" algn="just"/>
            <a:r>
              <a:rPr lang="ru-RU" sz="2400" b="1" i="1" dirty="0" smtClean="0">
                <a:latin typeface="Consolas" pitchFamily="49" charset="0"/>
              </a:rPr>
              <a:t>- «</a:t>
            </a:r>
            <a:r>
              <a:rPr lang="ru-RU" sz="2400" b="1" i="1" dirty="0" err="1">
                <a:latin typeface="Consolas" pitchFamily="49" charset="0"/>
              </a:rPr>
              <a:t>Бестселер</a:t>
            </a:r>
            <a:r>
              <a:rPr lang="ru-RU" sz="2400" b="1" i="1" dirty="0">
                <a:latin typeface="Consolas" pitchFamily="49" charset="0"/>
              </a:rPr>
              <a:t>» (</a:t>
            </a:r>
            <a:r>
              <a:rPr lang="en-US" sz="2400" b="1" i="1" dirty="0">
                <a:latin typeface="Consolas" pitchFamily="49" charset="0"/>
              </a:rPr>
              <a:t>bestseller</a:t>
            </a:r>
            <a:r>
              <a:rPr lang="ru-RU" sz="2400" b="1" i="1" dirty="0">
                <a:latin typeface="Consolas" pitchFamily="49" charset="0"/>
              </a:rPr>
              <a:t>), книга, </a:t>
            </a:r>
            <a:r>
              <a:rPr lang="ru-RU" sz="2400" b="1" i="1" dirty="0" err="1">
                <a:latin typeface="Consolas" pitchFamily="49" charset="0"/>
              </a:rPr>
              <a:t>що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поєднує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перші</a:t>
            </a:r>
            <a:r>
              <a:rPr lang="ru-RU" sz="2400" b="1" i="1" dirty="0">
                <a:latin typeface="Consolas" pitchFamily="49" charset="0"/>
              </a:rPr>
              <a:t> два </a:t>
            </a:r>
            <a:r>
              <a:rPr lang="ru-RU" sz="2400" b="1" i="1" dirty="0" err="1">
                <a:latin typeface="Consolas" pitchFamily="49" charset="0"/>
              </a:rPr>
              <a:t>різновиди</a:t>
            </a:r>
            <a:r>
              <a:rPr lang="ru-RU" sz="2400" b="1" i="1" dirty="0">
                <a:latin typeface="Consolas" pitchFamily="49" charset="0"/>
              </a:rPr>
              <a:t>: вона </a:t>
            </a:r>
            <a:r>
              <a:rPr lang="ru-RU" sz="2400" b="1" i="1" dirty="0" err="1">
                <a:latin typeface="Consolas" pitchFamily="49" charset="0"/>
              </a:rPr>
              <a:t>починає</a:t>
            </a:r>
            <a:r>
              <a:rPr lang="ru-RU" sz="2400" b="1" i="1" dirty="0">
                <a:latin typeface="Consolas" pitchFamily="49" charset="0"/>
              </a:rPr>
              <a:t> як «</a:t>
            </a:r>
            <a:r>
              <a:rPr lang="ru-RU" sz="2400" b="1" i="1" dirty="0" err="1">
                <a:latin typeface="Consolas" pitchFamily="49" charset="0"/>
              </a:rPr>
              <a:t>фастселер</a:t>
            </a:r>
            <a:r>
              <a:rPr lang="ru-RU" sz="2400" b="1" i="1" dirty="0">
                <a:latin typeface="Consolas" pitchFamily="49" charset="0"/>
              </a:rPr>
              <a:t>», а </a:t>
            </a:r>
            <a:r>
              <a:rPr lang="ru-RU" sz="2400" b="1" i="1" dirty="0" err="1">
                <a:latin typeface="Consolas" pitchFamily="49" charset="0"/>
              </a:rPr>
              <a:t>згодом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стає</a:t>
            </a:r>
            <a:r>
              <a:rPr lang="ru-RU" sz="2400" b="1" i="1" dirty="0">
                <a:latin typeface="Consolas" pitchFamily="49" charset="0"/>
              </a:rPr>
              <a:t> «</a:t>
            </a:r>
            <a:r>
              <a:rPr lang="ru-RU" sz="2400" b="1" i="1" dirty="0" err="1">
                <a:latin typeface="Consolas" pitchFamily="49" charset="0"/>
              </a:rPr>
              <a:t>стедіселером</a:t>
            </a:r>
            <a:r>
              <a:rPr lang="ru-RU" sz="2400" b="1" i="1" dirty="0" smtClean="0">
                <a:latin typeface="Consolas" pitchFamily="49" charset="0"/>
              </a:rPr>
              <a:t>».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ru-RU" sz="2400" b="1" i="1" dirty="0" err="1" smtClean="0">
                <a:latin typeface="Consolas" pitchFamily="49" charset="0"/>
              </a:rPr>
              <a:t>Виділяють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також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субкатегорію</a:t>
            </a:r>
            <a:r>
              <a:rPr lang="ru-RU" sz="2400" b="1" i="1" dirty="0">
                <a:latin typeface="Consolas" pitchFamily="49" charset="0"/>
              </a:rPr>
              <a:t> «</a:t>
            </a:r>
            <a:r>
              <a:rPr lang="ru-RU" sz="2400" b="1" i="1" dirty="0" err="1">
                <a:latin typeface="Consolas" pitchFamily="49" charset="0"/>
              </a:rPr>
              <a:t>дитячого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>
                <a:latin typeface="Consolas" pitchFamily="49" charset="0"/>
              </a:rPr>
              <a:t>бестселера</a:t>
            </a:r>
            <a:r>
              <a:rPr lang="ru-RU" sz="2400" b="1" i="1" dirty="0">
                <a:latin typeface="Consolas" pitchFamily="49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25089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7129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Consolas" pitchFamily="49" charset="0"/>
              </a:rPr>
              <a:t>Культура </a:t>
            </a:r>
            <a:r>
              <a:rPr lang="ru-RU" sz="2000" b="1" i="1" dirty="0" err="1">
                <a:latin typeface="Consolas" pitchFamily="49" charset="0"/>
              </a:rPr>
              <a:t>бестселерів</a:t>
            </a:r>
            <a:r>
              <a:rPr lang="ru-RU" sz="2000" b="1" i="1" dirty="0">
                <a:latin typeface="Consolas" pitchFamily="49" charset="0"/>
              </a:rPr>
              <a:t> </a:t>
            </a:r>
            <a:r>
              <a:rPr lang="ru-RU" sz="2000" b="1" i="1" dirty="0" err="1">
                <a:latin typeface="Consolas" pitchFamily="49" charset="0"/>
              </a:rPr>
              <a:t>прийшла</a:t>
            </a:r>
            <a:r>
              <a:rPr lang="ru-RU" sz="2000" b="1" i="1" dirty="0">
                <a:latin typeface="Consolas" pitchFamily="49" charset="0"/>
              </a:rPr>
              <a:t> </a:t>
            </a:r>
            <a:r>
              <a:rPr lang="ru-RU" sz="2000" b="1" i="1" dirty="0" err="1">
                <a:latin typeface="Consolas" pitchFamily="49" charset="0"/>
              </a:rPr>
              <a:t>зі</a:t>
            </a:r>
            <a:r>
              <a:rPr lang="ru-RU" sz="2000" b="1" i="1" dirty="0">
                <a:latin typeface="Consolas" pitchFamily="49" charset="0"/>
              </a:rPr>
              <a:t> США, де й </a:t>
            </a:r>
            <a:r>
              <a:rPr lang="ru-RU" sz="2000" b="1" i="1" dirty="0" err="1">
                <a:latin typeface="Consolas" pitchFamily="49" charset="0"/>
              </a:rPr>
              <a:t>зафіксоване</a:t>
            </a:r>
            <a:r>
              <a:rPr lang="ru-RU" sz="2000" b="1" i="1" dirty="0">
                <a:latin typeface="Consolas" pitchFamily="49" charset="0"/>
              </a:rPr>
              <a:t> перше </a:t>
            </a:r>
            <a:r>
              <a:rPr lang="ru-RU" sz="2000" b="1" i="1" dirty="0" err="1">
                <a:latin typeface="Consolas" pitchFamily="49" charset="0"/>
              </a:rPr>
              <a:t>вживання</a:t>
            </a:r>
            <a:r>
              <a:rPr lang="ru-RU" sz="2000" b="1" i="1" dirty="0">
                <a:latin typeface="Consolas" pitchFamily="49" charset="0"/>
              </a:rPr>
              <a:t> </a:t>
            </a:r>
            <a:r>
              <a:rPr lang="ru-RU" sz="2000" b="1" i="1" dirty="0" err="1">
                <a:latin typeface="Consolas" pitchFamily="49" charset="0"/>
              </a:rPr>
              <a:t>цього</a:t>
            </a:r>
            <a:r>
              <a:rPr lang="ru-RU" sz="2000" b="1" i="1" dirty="0">
                <a:latin typeface="Consolas" pitchFamily="49" charset="0"/>
              </a:rPr>
              <a:t> </a:t>
            </a:r>
            <a:r>
              <a:rPr lang="ru-RU" sz="2000" b="1" i="1" dirty="0" err="1">
                <a:latin typeface="Consolas" pitchFamily="49" charset="0"/>
              </a:rPr>
              <a:t>терміна</a:t>
            </a:r>
            <a:r>
              <a:rPr lang="ru-RU" sz="2000" b="1" i="1" dirty="0">
                <a:latin typeface="Consolas" pitchFamily="49" charset="0"/>
              </a:rPr>
              <a:t> (1889 </a:t>
            </a:r>
            <a:r>
              <a:rPr lang="ru-RU" sz="2000" b="1" i="1" dirty="0" err="1">
                <a:latin typeface="Consolas" pitchFamily="49" charset="0"/>
              </a:rPr>
              <a:t>рік</a:t>
            </a:r>
            <a:r>
              <a:rPr lang="ru-RU" sz="2000" b="1" i="1" dirty="0">
                <a:latin typeface="Consolas" pitchFamily="49" charset="0"/>
              </a:rPr>
              <a:t>, газета «</a:t>
            </a:r>
            <a:r>
              <a:rPr lang="en-US" sz="2000" b="1" i="1" dirty="0">
                <a:latin typeface="Consolas" pitchFamily="49" charset="0"/>
              </a:rPr>
              <a:t>The Kansas Times</a:t>
            </a:r>
            <a:r>
              <a:rPr lang="ru-RU" sz="2000" b="1" i="1" dirty="0">
                <a:latin typeface="Consolas" pitchFamily="49" charset="0"/>
              </a:rPr>
              <a:t> &amp; </a:t>
            </a:r>
            <a:r>
              <a:rPr lang="en-US" sz="2000" b="1" i="1" dirty="0">
                <a:latin typeface="Consolas" pitchFamily="49" charset="0"/>
              </a:rPr>
              <a:t>Star</a:t>
            </a:r>
            <a:r>
              <a:rPr lang="ru-RU" sz="2000" b="1" i="1" dirty="0" smtClean="0">
                <a:latin typeface="Consolas" pitchFamily="49" charset="0"/>
              </a:rPr>
              <a:t>»)</a:t>
            </a:r>
          </a:p>
          <a:p>
            <a:pPr algn="just"/>
            <a:endParaRPr lang="uk-UA" sz="2000" b="1" i="1" dirty="0">
              <a:latin typeface="Consolas" pitchFamily="49" charset="0"/>
            </a:endParaRPr>
          </a:p>
          <a:p>
            <a:pPr algn="just"/>
            <a:r>
              <a:rPr lang="uk-UA" sz="2800" b="1" i="1" dirty="0" smtClean="0">
                <a:latin typeface="Consolas" pitchFamily="49" charset="0"/>
              </a:rPr>
              <a:t>Українська дискусія щодо проблеми бестселера</a:t>
            </a:r>
            <a:r>
              <a:rPr lang="uk-UA" sz="2000" b="1" i="1" dirty="0" smtClean="0">
                <a:latin typeface="Consolas" pitchFamily="49" charset="0"/>
              </a:rPr>
              <a:t>:</a:t>
            </a:r>
          </a:p>
          <a:p>
            <a:pPr algn="just"/>
            <a:r>
              <a:rPr lang="ru-RU" sz="2000" b="1" dirty="0">
                <a:latin typeface="Consolas" pitchFamily="49" charset="0"/>
              </a:rPr>
              <a:t>Оля </a:t>
            </a:r>
            <a:r>
              <a:rPr lang="ru-RU" sz="2000" b="1" dirty="0" smtClean="0">
                <a:latin typeface="Consolas" pitchFamily="49" charset="0"/>
              </a:rPr>
              <a:t>Гнатюк</a:t>
            </a:r>
            <a:r>
              <a:rPr lang="ru-RU" sz="2000" dirty="0" smtClean="0">
                <a:latin typeface="Consolas" pitchFamily="49" charset="0"/>
              </a:rPr>
              <a:t>: «…</a:t>
            </a:r>
            <a:r>
              <a:rPr lang="ru-RU" sz="2000" dirty="0" err="1">
                <a:latin typeface="Consolas" pitchFamily="49" charset="0"/>
              </a:rPr>
              <a:t>видається</a:t>
            </a:r>
            <a:r>
              <a:rPr lang="ru-RU" sz="2000" dirty="0">
                <a:latin typeface="Consolas" pitchFamily="49" charset="0"/>
              </a:rPr>
              <a:t> шансом, а не </a:t>
            </a:r>
            <a:r>
              <a:rPr lang="ru-RU" sz="2000" dirty="0" err="1">
                <a:latin typeface="Consolas" pitchFamily="49" charset="0"/>
              </a:rPr>
              <a:t>загрозою</a:t>
            </a:r>
            <a:r>
              <a:rPr lang="ru-RU" sz="2000" dirty="0">
                <a:latin typeface="Consolas" pitchFamily="49" charset="0"/>
              </a:rPr>
              <a:t> для </a:t>
            </a:r>
            <a:r>
              <a:rPr lang="ru-RU" sz="2000" dirty="0" err="1">
                <a:latin typeface="Consolas" pitchFamily="49" charset="0"/>
              </a:rPr>
              <a:t>української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культури</a:t>
            </a:r>
            <a:r>
              <a:rPr lang="ru-RU" sz="2000" dirty="0" smtClean="0">
                <a:latin typeface="Consolas" pitchFamily="49" charset="0"/>
              </a:rPr>
              <a:t>». </a:t>
            </a:r>
            <a:r>
              <a:rPr lang="ru-RU" sz="2000" dirty="0" err="1">
                <a:latin typeface="Consolas" pitchFamily="49" charset="0"/>
              </a:rPr>
              <a:t>Адже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саме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масова</a:t>
            </a:r>
            <a:r>
              <a:rPr lang="ru-RU" sz="2000" dirty="0">
                <a:latin typeface="Consolas" pitchFamily="49" charset="0"/>
              </a:rPr>
              <a:t> культура </a:t>
            </a:r>
            <a:r>
              <a:rPr lang="ru-RU" sz="2000" dirty="0" err="1">
                <a:latin typeface="Consolas" pitchFamily="49" charset="0"/>
              </a:rPr>
              <a:t>здатна</a:t>
            </a:r>
            <a:r>
              <a:rPr lang="ru-RU" sz="2000" dirty="0">
                <a:latin typeface="Consolas" pitchFamily="49" charset="0"/>
              </a:rPr>
              <a:t> «</a:t>
            </a:r>
            <a:r>
              <a:rPr lang="ru-RU" sz="2000" dirty="0" err="1">
                <a:latin typeface="Consolas" pitchFamily="49" charset="0"/>
              </a:rPr>
              <a:t>розширити</a:t>
            </a:r>
            <a:r>
              <a:rPr lang="ru-RU" sz="2000" dirty="0">
                <a:latin typeface="Consolas" pitchFamily="49" charset="0"/>
              </a:rPr>
              <a:t>» «сферу </a:t>
            </a:r>
            <a:r>
              <a:rPr lang="ru-RU" sz="2000" dirty="0" err="1">
                <a:latin typeface="Consolas" pitchFamily="49" charset="0"/>
              </a:rPr>
              <a:t>використання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української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мови</a:t>
            </a:r>
            <a:r>
              <a:rPr lang="ru-RU" sz="2000" dirty="0" smtClean="0">
                <a:latin typeface="Consolas" pitchFamily="49" charset="0"/>
              </a:rPr>
              <a:t>»;</a:t>
            </a:r>
          </a:p>
          <a:p>
            <a:pPr algn="just"/>
            <a:r>
              <a:rPr lang="ru-RU" sz="2000" b="1" dirty="0" err="1" smtClean="0">
                <a:latin typeface="Consolas" pitchFamily="49" charset="0"/>
              </a:rPr>
              <a:t>Євген</a:t>
            </a:r>
            <a:r>
              <a:rPr lang="ru-RU" sz="2000" b="1" dirty="0">
                <a:latin typeface="Consolas" pitchFamily="49" charset="0"/>
              </a:rPr>
              <a:t> </a:t>
            </a:r>
            <a:r>
              <a:rPr lang="ru-RU" sz="2000" b="1" dirty="0" smtClean="0">
                <a:latin typeface="Consolas" pitchFamily="49" charset="0"/>
              </a:rPr>
              <a:t>Баран</a:t>
            </a:r>
            <a:r>
              <a:rPr lang="ru-RU" sz="2000" dirty="0" smtClean="0">
                <a:latin typeface="Consolas" pitchFamily="49" charset="0"/>
              </a:rPr>
              <a:t>: </a:t>
            </a:r>
            <a:r>
              <a:rPr lang="ru-RU" sz="2000" dirty="0">
                <a:latin typeface="Consolas" pitchFamily="49" charset="0"/>
              </a:rPr>
              <a:t>«</a:t>
            </a:r>
            <a:r>
              <a:rPr lang="ru-RU" sz="2000" dirty="0" err="1">
                <a:latin typeface="Consolas" pitchFamily="49" charset="0"/>
              </a:rPr>
              <a:t>Бестселер</a:t>
            </a:r>
            <a:r>
              <a:rPr lang="ru-RU" sz="2000" dirty="0">
                <a:latin typeface="Consolas" pitchFamily="49" charset="0"/>
              </a:rPr>
              <a:t> у нас </a:t>
            </a:r>
            <a:r>
              <a:rPr lang="ru-RU" sz="2000" dirty="0" err="1">
                <a:latin typeface="Consolas" pitchFamily="49" charset="0"/>
              </a:rPr>
              <a:t>поки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що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неможливий</a:t>
            </a:r>
            <a:r>
              <a:rPr lang="ru-RU" sz="2000" dirty="0">
                <a:latin typeface="Consolas" pitchFamily="49" charset="0"/>
              </a:rPr>
              <a:t>. </a:t>
            </a:r>
            <a:r>
              <a:rPr lang="ru-RU" sz="2000" dirty="0" err="1">
                <a:latin typeface="Consolas" pitchFamily="49" charset="0"/>
              </a:rPr>
              <a:t>Власне</a:t>
            </a:r>
            <a:r>
              <a:rPr lang="ru-RU" sz="2000" dirty="0">
                <a:latin typeface="Consolas" pitchFamily="49" charset="0"/>
              </a:rPr>
              <a:t>, сам </a:t>
            </a:r>
            <a:r>
              <a:rPr lang="ru-RU" sz="2000" dirty="0" err="1">
                <a:latin typeface="Consolas" pitchFamily="49" charset="0"/>
              </a:rPr>
              <a:t>твір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може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з’явитися</a:t>
            </a:r>
            <a:r>
              <a:rPr lang="ru-RU" sz="2000" dirty="0">
                <a:latin typeface="Consolas" pitchFamily="49" charset="0"/>
              </a:rPr>
              <a:t> (і, </a:t>
            </a:r>
            <a:r>
              <a:rPr lang="ru-RU" sz="2000" dirty="0" err="1">
                <a:latin typeface="Consolas" pitchFamily="49" charset="0"/>
              </a:rPr>
              <a:t>напевне</a:t>
            </a:r>
            <a:r>
              <a:rPr lang="ru-RU" sz="2000" dirty="0">
                <a:latin typeface="Consolas" pitchFamily="49" charset="0"/>
              </a:rPr>
              <a:t>, </a:t>
            </a:r>
            <a:r>
              <a:rPr lang="ru-RU" sz="2000" dirty="0" err="1">
                <a:latin typeface="Consolas" pitchFamily="49" charset="0"/>
              </a:rPr>
              <a:t>з’являється</a:t>
            </a:r>
            <a:r>
              <a:rPr lang="ru-RU" sz="2000" dirty="0">
                <a:latin typeface="Consolas" pitchFamily="49" charset="0"/>
              </a:rPr>
              <a:t>). </a:t>
            </a:r>
            <a:r>
              <a:rPr lang="ru-RU" sz="2000" dirty="0" err="1">
                <a:latin typeface="Consolas" pitchFamily="49" charset="0"/>
              </a:rPr>
              <a:t>Неможливий</a:t>
            </a:r>
            <a:r>
              <a:rPr lang="ru-RU" sz="2000" dirty="0">
                <a:latin typeface="Consolas" pitchFamily="49" charset="0"/>
              </a:rPr>
              <a:t> принцип </a:t>
            </a:r>
            <a:r>
              <a:rPr lang="ru-RU" sz="2000" dirty="0" err="1">
                <a:latin typeface="Consolas" pitchFamily="49" charset="0"/>
              </a:rPr>
              <a:t>бестселеру</a:t>
            </a:r>
            <a:r>
              <a:rPr lang="ru-RU" sz="2000" dirty="0">
                <a:latin typeface="Consolas" pitchFamily="49" charset="0"/>
              </a:rPr>
              <a:t>. </a:t>
            </a:r>
            <a:r>
              <a:rPr lang="ru-RU" sz="2000" dirty="0" err="1">
                <a:latin typeface="Consolas" pitchFamily="49" charset="0"/>
              </a:rPr>
              <a:t>Відсутня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інфраструктура</a:t>
            </a:r>
            <a:r>
              <a:rPr lang="ru-RU" sz="2000" dirty="0">
                <a:latin typeface="Consolas" pitchFamily="49" charset="0"/>
              </a:rPr>
              <a:t>, яка б </a:t>
            </a:r>
            <a:r>
              <a:rPr lang="ru-RU" sz="2000" dirty="0" err="1">
                <a:latin typeface="Consolas" pitchFamily="49" charset="0"/>
              </a:rPr>
              <a:t>працювала</a:t>
            </a:r>
            <a:r>
              <a:rPr lang="ru-RU" sz="2000" dirty="0">
                <a:latin typeface="Consolas" pitchFamily="49" charset="0"/>
              </a:rPr>
              <a:t> на «</a:t>
            </a:r>
            <a:r>
              <a:rPr lang="ru-RU" sz="2000" dirty="0" err="1">
                <a:latin typeface="Consolas" pitchFamily="49" charset="0"/>
              </a:rPr>
              <a:t>мусування</a:t>
            </a:r>
            <a:r>
              <a:rPr lang="ru-RU" sz="2000" dirty="0">
                <a:latin typeface="Consolas" pitchFamily="49" charset="0"/>
              </a:rPr>
              <a:t>» </a:t>
            </a:r>
            <a:r>
              <a:rPr lang="ru-RU" sz="2000" dirty="0" err="1">
                <a:latin typeface="Consolas" pitchFamily="49" charset="0"/>
              </a:rPr>
              <a:t>читацької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свідомості</a:t>
            </a:r>
            <a:r>
              <a:rPr lang="ru-RU" sz="2000" dirty="0">
                <a:latin typeface="Consolas" pitchFamily="49" charset="0"/>
              </a:rPr>
              <a:t>. </a:t>
            </a:r>
            <a:r>
              <a:rPr lang="ru-RU" sz="2000" dirty="0" err="1">
                <a:latin typeface="Consolas" pitchFamily="49" charset="0"/>
              </a:rPr>
              <a:t>Відсутня</a:t>
            </a:r>
            <a:r>
              <a:rPr lang="ru-RU" sz="2000" dirty="0">
                <a:latin typeface="Consolas" pitchFamily="49" charset="0"/>
              </a:rPr>
              <a:t> культура </a:t>
            </a:r>
            <a:r>
              <a:rPr lang="ru-RU" sz="2000" dirty="0" err="1">
                <a:latin typeface="Consolas" pitchFamily="49" charset="0"/>
              </a:rPr>
              <a:t>бестселеру</a:t>
            </a:r>
            <a:r>
              <a:rPr lang="ru-RU" sz="2000" dirty="0">
                <a:latin typeface="Consolas" pitchFamily="49" charset="0"/>
              </a:rPr>
              <a:t>. </a:t>
            </a:r>
            <a:r>
              <a:rPr lang="ru-RU" sz="2000" dirty="0" err="1">
                <a:latin typeface="Consolas" pitchFamily="49" charset="0"/>
              </a:rPr>
              <a:t>Відсутній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національний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простір</a:t>
            </a:r>
            <a:r>
              <a:rPr lang="ru-RU" sz="2000" dirty="0">
                <a:latin typeface="Consolas" pitchFamily="49" charset="0"/>
              </a:rPr>
              <a:t>». На думку критика, в </a:t>
            </a:r>
            <a:r>
              <a:rPr lang="ru-RU" sz="2000" dirty="0" err="1">
                <a:latin typeface="Consolas" pitchFamily="49" charset="0"/>
              </a:rPr>
              <a:t>Україні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існують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культові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автори</a:t>
            </a:r>
            <a:r>
              <a:rPr lang="ru-RU" sz="2000" dirty="0">
                <a:latin typeface="Consolas" pitchFamily="49" charset="0"/>
              </a:rPr>
              <a:t>, </a:t>
            </a:r>
            <a:r>
              <a:rPr lang="ru-RU" sz="2000" dirty="0" err="1">
                <a:latin typeface="Consolas" pitchFamily="49" charset="0"/>
              </a:rPr>
              <a:t>хоча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розголос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навколо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деяких</a:t>
            </a:r>
            <a:r>
              <a:rPr lang="ru-RU" sz="2000" dirty="0">
                <a:latin typeface="Consolas" pitchFamily="49" charset="0"/>
              </a:rPr>
              <a:t> </a:t>
            </a:r>
            <a:r>
              <a:rPr lang="ru-RU" sz="2000" dirty="0" err="1">
                <a:latin typeface="Consolas" pitchFamily="49" charset="0"/>
              </a:rPr>
              <a:t>із</a:t>
            </a:r>
            <a:r>
              <a:rPr lang="ru-RU" sz="2000" dirty="0">
                <a:latin typeface="Consolas" pitchFamily="49" charset="0"/>
              </a:rPr>
              <a:t> них </a:t>
            </a:r>
            <a:r>
              <a:rPr lang="ru-RU" sz="2000" dirty="0" err="1">
                <a:latin typeface="Consolas" pitchFamily="49" charset="0"/>
              </a:rPr>
              <a:t>роздмуханий</a:t>
            </a:r>
            <a:r>
              <a:rPr lang="ru-RU" sz="2000" dirty="0">
                <a:latin typeface="Consolas" pitchFamily="49" charset="0"/>
              </a:rPr>
              <a:t> штучно; </a:t>
            </a:r>
            <a:r>
              <a:rPr lang="ru-RU" sz="2000" dirty="0" err="1">
                <a:latin typeface="Consolas" pitchFamily="49" charset="0"/>
              </a:rPr>
              <a:t>відсутні</a:t>
            </a:r>
            <a:r>
              <a:rPr lang="ru-RU" sz="2000" dirty="0">
                <a:latin typeface="Consolas" pitchFamily="49" charset="0"/>
              </a:rPr>
              <a:t>, </a:t>
            </a:r>
            <a:r>
              <a:rPr lang="ru-RU" sz="2000" dirty="0" err="1">
                <a:latin typeface="Consolas" pitchFamily="49" charset="0"/>
              </a:rPr>
              <a:t>проте</a:t>
            </a:r>
            <a:r>
              <a:rPr lang="ru-RU" sz="2000" dirty="0">
                <a:latin typeface="Consolas" pitchFamily="49" charset="0"/>
              </a:rPr>
              <a:t>, </a:t>
            </a:r>
            <a:r>
              <a:rPr lang="ru-RU" sz="2000" dirty="0" err="1">
                <a:latin typeface="Consolas" pitchFamily="49" charset="0"/>
              </a:rPr>
              <a:t>культові</a:t>
            </a:r>
            <a:r>
              <a:rPr lang="ru-RU" sz="2000" dirty="0">
                <a:latin typeface="Consolas" pitchFamily="49" charset="0"/>
              </a:rPr>
              <a:t> книжки</a:t>
            </a:r>
            <a:endParaRPr lang="ru-RU" sz="2000" dirty="0" smtClean="0">
              <a:latin typeface="Consolas" pitchFamily="49" charset="0"/>
            </a:endParaRPr>
          </a:p>
          <a:p>
            <a:pPr algn="just"/>
            <a:endParaRPr lang="ru-RU" sz="2000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 smtClean="0">
                <a:latin typeface="Consolas" pitchFamily="49" charset="0"/>
              </a:rPr>
              <a:t>Володимир</a:t>
            </a:r>
            <a:r>
              <a:rPr lang="ru-RU" i="1" dirty="0" smtClean="0">
                <a:latin typeface="Consolas" pitchFamily="49" charset="0"/>
              </a:rPr>
              <a:t> Панченко</a:t>
            </a:r>
            <a:r>
              <a:rPr lang="ru-RU" dirty="0" smtClean="0">
                <a:latin typeface="Consolas" pitchFamily="49" charset="0"/>
              </a:rPr>
              <a:t>: </a:t>
            </a:r>
            <a:r>
              <a:rPr lang="ru-RU" dirty="0" err="1" smtClean="0">
                <a:latin typeface="Consolas" pitchFamily="49" charset="0"/>
              </a:rPr>
              <a:t>бестселер</a:t>
            </a:r>
            <a:r>
              <a:rPr lang="ru-RU" dirty="0" smtClean="0">
                <a:latin typeface="Consolas" pitchFamily="49" charset="0"/>
              </a:rPr>
              <a:t> - </a:t>
            </a:r>
            <a:r>
              <a:rPr lang="ru-RU" dirty="0" err="1" smtClean="0">
                <a:latin typeface="Consolas" pitchFamily="49" charset="0"/>
              </a:rPr>
              <a:t>це</a:t>
            </a:r>
            <a:r>
              <a:rPr lang="ru-RU" dirty="0" smtClean="0">
                <a:latin typeface="Consolas" pitchFamily="49" charset="0"/>
              </a:rPr>
              <a:t> </a:t>
            </a:r>
            <a:r>
              <a:rPr lang="ru-RU" dirty="0">
                <a:latin typeface="Consolas" pitchFamily="49" charset="0"/>
              </a:rPr>
              <a:t>«результат </a:t>
            </a:r>
            <a:r>
              <a:rPr lang="ru-RU" dirty="0" err="1">
                <a:latin typeface="Consolas" pitchFamily="49" charset="0"/>
              </a:rPr>
              <a:t>поєднання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кількох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чинників</a:t>
            </a:r>
            <a:r>
              <a:rPr lang="ru-RU" dirty="0">
                <a:latin typeface="Consolas" pitchFamily="49" charset="0"/>
              </a:rPr>
              <a:t>: </a:t>
            </a:r>
            <a:r>
              <a:rPr lang="ru-RU" dirty="0" err="1">
                <a:latin typeface="Consolas" pitchFamily="49" charset="0"/>
              </a:rPr>
              <a:t>літературних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достоїнств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твору</a:t>
            </a:r>
            <a:r>
              <a:rPr lang="ru-RU" dirty="0">
                <a:latin typeface="Consolas" pitchFamily="49" charset="0"/>
              </a:rPr>
              <a:t>; </a:t>
            </a:r>
            <a:r>
              <a:rPr lang="ru-RU" dirty="0" err="1">
                <a:latin typeface="Consolas" pitchFamily="49" charset="0"/>
              </a:rPr>
              <a:t>урахування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психології</a:t>
            </a:r>
            <a:r>
              <a:rPr lang="ru-RU" dirty="0">
                <a:latin typeface="Consolas" pitchFamily="49" charset="0"/>
              </a:rPr>
              <a:t> й </a:t>
            </a:r>
            <a:r>
              <a:rPr lang="ru-RU" dirty="0" err="1">
                <a:latin typeface="Consolas" pitchFamily="49" charset="0"/>
              </a:rPr>
              <a:t>смаків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масового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читача</a:t>
            </a:r>
            <a:r>
              <a:rPr lang="ru-RU" dirty="0">
                <a:latin typeface="Consolas" pitchFamily="49" charset="0"/>
              </a:rPr>
              <a:t>; </a:t>
            </a:r>
            <a:r>
              <a:rPr lang="ru-RU" dirty="0" err="1">
                <a:latin typeface="Consolas" pitchFamily="49" charset="0"/>
              </a:rPr>
              <a:t>промоції</a:t>
            </a:r>
            <a:r>
              <a:rPr lang="ru-RU" dirty="0">
                <a:latin typeface="Consolas" pitchFamily="49" charset="0"/>
              </a:rPr>
              <a:t>, «</a:t>
            </a:r>
            <a:r>
              <a:rPr lang="ru-RU" dirty="0" err="1">
                <a:latin typeface="Consolas" pitchFamily="49" charset="0"/>
              </a:rPr>
              <a:t>проштовхування</a:t>
            </a:r>
            <a:r>
              <a:rPr lang="ru-RU" dirty="0">
                <a:latin typeface="Consolas" pitchFamily="49" charset="0"/>
              </a:rPr>
              <a:t>» </a:t>
            </a:r>
            <a:r>
              <a:rPr lang="ru-RU" dirty="0" err="1">
                <a:latin typeface="Consolas" pitchFamily="49" charset="0"/>
              </a:rPr>
              <a:t>твору</a:t>
            </a:r>
            <a:r>
              <a:rPr lang="ru-RU" dirty="0" smtClean="0">
                <a:latin typeface="Consolas" pitchFamily="49" charset="0"/>
              </a:rPr>
              <a:t>»; «…</a:t>
            </a:r>
            <a:r>
              <a:rPr lang="ru-RU" dirty="0" err="1">
                <a:latin typeface="Consolas" pitchFamily="49" charset="0"/>
              </a:rPr>
              <a:t>україномовній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книжці</a:t>
            </a:r>
            <a:r>
              <a:rPr lang="ru-RU" dirty="0">
                <a:latin typeface="Consolas" pitchFamily="49" charset="0"/>
              </a:rPr>
              <a:t> доводиться </a:t>
            </a:r>
            <a:r>
              <a:rPr lang="ru-RU" dirty="0" err="1">
                <a:latin typeface="Consolas" pitchFamily="49" charset="0"/>
              </a:rPr>
              <a:t>витримувати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нерівну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конкуренцію</a:t>
            </a:r>
            <a:r>
              <a:rPr lang="ru-RU" dirty="0">
                <a:latin typeface="Consolas" pitchFamily="49" charset="0"/>
              </a:rPr>
              <a:t> з </a:t>
            </a:r>
            <a:r>
              <a:rPr lang="ru-RU" dirty="0" err="1">
                <a:latin typeface="Consolas" pitchFamily="49" charset="0"/>
              </a:rPr>
              <a:t>російськомовною</a:t>
            </a:r>
            <a:r>
              <a:rPr lang="ru-RU" dirty="0" smtClean="0">
                <a:latin typeface="Consolas" pitchFamily="49" charset="0"/>
              </a:rPr>
              <a:t>…»,«…</a:t>
            </a:r>
            <a:r>
              <a:rPr lang="ru-RU" dirty="0" err="1">
                <a:latin typeface="Consolas" pitchFamily="49" charset="0"/>
              </a:rPr>
              <a:t>поняття</a:t>
            </a:r>
            <a:r>
              <a:rPr lang="ru-RU" dirty="0">
                <a:latin typeface="Consolas" pitchFamily="49" charset="0"/>
              </a:rPr>
              <a:t> «</a:t>
            </a:r>
            <a:r>
              <a:rPr lang="ru-RU" dirty="0" err="1">
                <a:latin typeface="Consolas" pitchFamily="49" charset="0"/>
              </a:rPr>
              <a:t>український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бестселер</a:t>
            </a:r>
            <a:r>
              <a:rPr lang="ru-RU" dirty="0">
                <a:latin typeface="Consolas" pitchFamily="49" charset="0"/>
              </a:rPr>
              <a:t>» </a:t>
            </a:r>
            <a:r>
              <a:rPr lang="ru-RU" dirty="0" err="1">
                <a:latin typeface="Consolas" pitchFamily="49" charset="0"/>
              </a:rPr>
              <a:t>дуже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умовне</a:t>
            </a:r>
            <a:r>
              <a:rPr lang="ru-RU" dirty="0">
                <a:latin typeface="Consolas" pitchFamily="49" charset="0"/>
              </a:rPr>
              <a:t>, </a:t>
            </a:r>
            <a:r>
              <a:rPr lang="ru-RU" dirty="0" err="1">
                <a:latin typeface="Consolas" pitchFamily="49" charset="0"/>
              </a:rPr>
              <a:t>якщо</a:t>
            </a:r>
            <a:r>
              <a:rPr lang="ru-RU" dirty="0">
                <a:latin typeface="Consolas" pitchFamily="49" charset="0"/>
              </a:rPr>
              <a:t> не </a:t>
            </a:r>
            <a:r>
              <a:rPr lang="ru-RU" dirty="0" err="1">
                <a:latin typeface="Consolas" pitchFamily="49" charset="0"/>
              </a:rPr>
              <a:t>сказати</a:t>
            </a:r>
            <a:r>
              <a:rPr lang="ru-RU" dirty="0">
                <a:latin typeface="Consolas" pitchFamily="49" charset="0"/>
              </a:rPr>
              <a:t> – </a:t>
            </a:r>
            <a:r>
              <a:rPr lang="ru-RU" dirty="0" err="1">
                <a:latin typeface="Consolas" pitchFamily="49" charset="0"/>
              </a:rPr>
              <a:t>сумно-іронічне</a:t>
            </a:r>
            <a:r>
              <a:rPr lang="ru-RU" dirty="0" smtClean="0">
                <a:latin typeface="Consolas" pitchFamily="49" charset="0"/>
              </a:rPr>
              <a:t>»;</a:t>
            </a:r>
          </a:p>
          <a:p>
            <a:pPr algn="just"/>
            <a:endParaRPr lang="uk-UA" dirty="0">
              <a:latin typeface="Consolas" pitchFamily="49" charset="0"/>
            </a:endParaRPr>
          </a:p>
          <a:p>
            <a:pPr algn="just"/>
            <a:r>
              <a:rPr lang="ru-RU" b="1" dirty="0" err="1">
                <a:latin typeface="Consolas" pitchFamily="49" charset="0"/>
              </a:rPr>
              <a:t>Володимир</a:t>
            </a:r>
            <a:r>
              <a:rPr lang="ru-RU" b="1" dirty="0">
                <a:latin typeface="Consolas" pitchFamily="49" charset="0"/>
              </a:rPr>
              <a:t> </a:t>
            </a:r>
            <a:r>
              <a:rPr lang="ru-RU" b="1" dirty="0" smtClean="0">
                <a:latin typeface="Consolas" pitchFamily="49" charset="0"/>
              </a:rPr>
              <a:t>Даниленко</a:t>
            </a:r>
            <a:r>
              <a:rPr lang="ru-RU" dirty="0" smtClean="0">
                <a:latin typeface="Consolas" pitchFamily="49" charset="0"/>
              </a:rPr>
              <a:t>: </a:t>
            </a:r>
            <a:r>
              <a:rPr lang="ru-RU" dirty="0" err="1" smtClean="0">
                <a:latin typeface="Consolas" pitchFamily="49" charset="0"/>
              </a:rPr>
              <a:t>порушує</a:t>
            </a:r>
            <a:r>
              <a:rPr lang="ru-RU" dirty="0" smtClean="0">
                <a:latin typeface="Consolas" pitchFamily="49" charset="0"/>
              </a:rPr>
              <a:t> </a:t>
            </a:r>
            <a:r>
              <a:rPr lang="ru-RU" dirty="0" err="1" smtClean="0">
                <a:latin typeface="Consolas" pitchFamily="49" charset="0"/>
              </a:rPr>
              <a:t>питання</a:t>
            </a:r>
            <a:r>
              <a:rPr lang="ru-RU" dirty="0">
                <a:latin typeface="Consolas" pitchFamily="49" charset="0"/>
              </a:rPr>
              <a:t>: «</a:t>
            </a:r>
            <a:r>
              <a:rPr lang="ru-RU" dirty="0" err="1">
                <a:latin typeface="Consolas" pitchFamily="49" charset="0"/>
              </a:rPr>
              <a:t>Чи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можна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заробляти</a:t>
            </a:r>
            <a:r>
              <a:rPr lang="ru-RU" dirty="0">
                <a:latin typeface="Consolas" pitchFamily="49" charset="0"/>
              </a:rPr>
              <a:t> на </a:t>
            </a:r>
            <a:r>
              <a:rPr lang="ru-RU" dirty="0" err="1">
                <a:latin typeface="Consolas" pitchFamily="49" charset="0"/>
              </a:rPr>
              <a:t>українській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літературі</a:t>
            </a:r>
            <a:r>
              <a:rPr lang="ru-RU" dirty="0">
                <a:latin typeface="Consolas" pitchFamily="49" charset="0"/>
              </a:rPr>
              <a:t>?», </a:t>
            </a:r>
            <a:r>
              <a:rPr lang="ru-RU" dirty="0" err="1" smtClean="0">
                <a:latin typeface="Consolas" pitchFamily="49" charset="0"/>
              </a:rPr>
              <a:t>нарікає</a:t>
            </a:r>
            <a:r>
              <a:rPr lang="ru-RU" dirty="0" smtClean="0">
                <a:latin typeface="Consolas" pitchFamily="49" charset="0"/>
              </a:rPr>
              <a:t> </a:t>
            </a:r>
            <a:r>
              <a:rPr lang="ru-RU" dirty="0">
                <a:latin typeface="Consolas" pitchFamily="49" charset="0"/>
              </a:rPr>
              <a:t>на «</a:t>
            </a:r>
            <a:r>
              <a:rPr lang="ru-RU" dirty="0" err="1">
                <a:latin typeface="Consolas" pitchFamily="49" charset="0"/>
              </a:rPr>
              <a:t>експансію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російської</a:t>
            </a:r>
            <a:r>
              <a:rPr lang="ru-RU" dirty="0">
                <a:latin typeface="Consolas" pitchFamily="49" charset="0"/>
              </a:rPr>
              <a:t> книжки і </a:t>
            </a:r>
            <a:r>
              <a:rPr lang="ru-RU" dirty="0" err="1">
                <a:latin typeface="Consolas" pitchFamily="49" charset="0"/>
              </a:rPr>
              <a:t>динамічний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розвиток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російськомовних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комунікацій</a:t>
            </a:r>
            <a:r>
              <a:rPr lang="ru-RU" dirty="0">
                <a:latin typeface="Consolas" pitchFamily="49" charset="0"/>
              </a:rPr>
              <a:t> в </a:t>
            </a:r>
            <a:r>
              <a:rPr lang="ru-RU" dirty="0" err="1">
                <a:latin typeface="Consolas" pitchFamily="49" charset="0"/>
              </a:rPr>
              <a:t>Україні</a:t>
            </a:r>
            <a:r>
              <a:rPr lang="ru-RU" dirty="0" smtClean="0">
                <a:latin typeface="Consolas" pitchFamily="49" charset="0"/>
              </a:rPr>
              <a:t>»; «…</a:t>
            </a:r>
            <a:r>
              <a:rPr lang="ru-RU" dirty="0" err="1">
                <a:latin typeface="Consolas" pitchFamily="49" charset="0"/>
              </a:rPr>
              <a:t>відчувся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дефіцит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авторів</a:t>
            </a:r>
            <a:r>
              <a:rPr lang="ru-RU" dirty="0">
                <a:latin typeface="Consolas" pitchFamily="49" charset="0"/>
              </a:rPr>
              <a:t>, </a:t>
            </a:r>
            <a:r>
              <a:rPr lang="ru-RU" dirty="0" err="1">
                <a:latin typeface="Consolas" pitchFamily="49" charset="0"/>
              </a:rPr>
              <a:t>що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вміють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цікаво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закрутити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простецький</a:t>
            </a:r>
            <a:r>
              <a:rPr lang="ru-RU" dirty="0">
                <a:latin typeface="Consolas" pitchFamily="49" charset="0"/>
              </a:rPr>
              <a:t> сюжет </a:t>
            </a:r>
            <a:r>
              <a:rPr lang="ru-RU" dirty="0" err="1">
                <a:latin typeface="Consolas" pitchFamily="49" charset="0"/>
              </a:rPr>
              <a:t>або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видушити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сльозу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із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сентиментальної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жінки</a:t>
            </a:r>
            <a:r>
              <a:rPr lang="ru-RU" dirty="0">
                <a:latin typeface="Consolas" pitchFamily="49" charset="0"/>
              </a:rPr>
              <a:t>». </a:t>
            </a:r>
            <a:r>
              <a:rPr lang="ru-RU" dirty="0" err="1">
                <a:latin typeface="Consolas" pitchFamily="49" charset="0"/>
              </a:rPr>
              <a:t>Володимир</a:t>
            </a:r>
            <a:r>
              <a:rPr lang="ru-RU" dirty="0">
                <a:latin typeface="Consolas" pitchFamily="49" charset="0"/>
              </a:rPr>
              <a:t> Даниленко </a:t>
            </a:r>
            <a:r>
              <a:rPr lang="ru-RU" dirty="0" err="1">
                <a:latin typeface="Consolas" pitchFamily="49" charset="0"/>
              </a:rPr>
              <a:t>вважає</a:t>
            </a:r>
            <a:r>
              <a:rPr lang="ru-RU" dirty="0">
                <a:latin typeface="Consolas" pitchFamily="49" charset="0"/>
              </a:rPr>
              <a:t>, </a:t>
            </a:r>
            <a:r>
              <a:rPr lang="ru-RU" dirty="0" err="1">
                <a:latin typeface="Consolas" pitchFamily="49" charset="0"/>
              </a:rPr>
              <a:t>що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наявність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власної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культури</a:t>
            </a:r>
            <a:r>
              <a:rPr lang="ru-RU" dirty="0">
                <a:latin typeface="Consolas" pitchFamily="49" charset="0"/>
              </a:rPr>
              <a:t> є </a:t>
            </a:r>
            <a:r>
              <a:rPr lang="ru-RU" dirty="0" err="1">
                <a:latin typeface="Consolas" pitchFamily="49" charset="0"/>
              </a:rPr>
              <a:t>умовою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створення</a:t>
            </a:r>
            <a:r>
              <a:rPr lang="ru-RU" dirty="0">
                <a:latin typeface="Consolas" pitchFamily="49" charset="0"/>
              </a:rPr>
              <a:t> «</a:t>
            </a:r>
            <a:r>
              <a:rPr lang="ru-RU" dirty="0" err="1">
                <a:latin typeface="Consolas" pitchFamily="49" charset="0"/>
              </a:rPr>
              <a:t>повноцінного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суспільства</a:t>
            </a:r>
            <a:r>
              <a:rPr lang="ru-RU" dirty="0">
                <a:latin typeface="Consolas" pitchFamily="49" charset="0"/>
              </a:rPr>
              <a:t>» в </a:t>
            </a:r>
            <a:r>
              <a:rPr lang="ru-RU" dirty="0" err="1">
                <a:latin typeface="Consolas" pitchFamily="49" charset="0"/>
              </a:rPr>
              <a:t>Україні</a:t>
            </a:r>
            <a:r>
              <a:rPr lang="ru-RU" dirty="0">
                <a:latin typeface="Consolas" pitchFamily="49" charset="0"/>
              </a:rPr>
              <a:t>, без </a:t>
            </a:r>
            <a:r>
              <a:rPr lang="ru-RU" dirty="0" err="1">
                <a:latin typeface="Consolas" pitchFamily="49" charset="0"/>
              </a:rPr>
              <a:t>цього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неможливо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подолати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колоніальну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залежність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від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Росії</a:t>
            </a:r>
            <a:r>
              <a:rPr lang="ru-RU" dirty="0">
                <a:latin typeface="Consolas" pitchFamily="49" charset="0"/>
              </a:rPr>
              <a:t>. Тому перед </a:t>
            </a:r>
            <a:r>
              <a:rPr lang="ru-RU" dirty="0" err="1">
                <a:latin typeface="Consolas" pitchFamily="49" charset="0"/>
              </a:rPr>
              <a:t>українським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бестселером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стоїть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завдання</a:t>
            </a:r>
            <a:r>
              <a:rPr lang="ru-RU" dirty="0">
                <a:latin typeface="Consolas" pitchFamily="49" charset="0"/>
              </a:rPr>
              <a:t> «</a:t>
            </a:r>
            <a:r>
              <a:rPr lang="ru-RU" dirty="0" err="1">
                <a:latin typeface="Consolas" pitchFamily="49" charset="0"/>
              </a:rPr>
              <a:t>розірвати</a:t>
            </a:r>
            <a:r>
              <a:rPr lang="ru-RU" dirty="0">
                <a:latin typeface="Consolas" pitchFamily="49" charset="0"/>
              </a:rPr>
              <a:t> три кола, </a:t>
            </a:r>
            <a:r>
              <a:rPr lang="ru-RU" dirty="0" err="1">
                <a:latin typeface="Consolas" pitchFamily="49" charset="0"/>
              </a:rPr>
              <a:t>які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зводять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його</a:t>
            </a:r>
            <a:r>
              <a:rPr lang="ru-RU" dirty="0">
                <a:latin typeface="Consolas" pitchFamily="49" charset="0"/>
              </a:rPr>
              <a:t> до </a:t>
            </a:r>
            <a:r>
              <a:rPr lang="ru-RU" dirty="0" err="1">
                <a:latin typeface="Consolas" pitchFamily="49" charset="0"/>
              </a:rPr>
              <a:t>маргінального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явища</a:t>
            </a:r>
            <a:r>
              <a:rPr lang="ru-RU" dirty="0">
                <a:latin typeface="Consolas" pitchFamily="49" charset="0"/>
              </a:rPr>
              <a:t>: </a:t>
            </a:r>
            <a:r>
              <a:rPr lang="ru-RU" dirty="0" err="1">
                <a:latin typeface="Consolas" pitchFamily="49" charset="0"/>
              </a:rPr>
              <a:t>вузьке</a:t>
            </a:r>
            <a:r>
              <a:rPr lang="ru-RU" dirty="0">
                <a:latin typeface="Consolas" pitchFamily="49" charset="0"/>
              </a:rPr>
              <a:t> коло </a:t>
            </a:r>
            <a:r>
              <a:rPr lang="ru-RU" dirty="0" err="1">
                <a:latin typeface="Consolas" pitchFamily="49" charset="0"/>
              </a:rPr>
              <a:t>українських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філологів</a:t>
            </a:r>
            <a:r>
              <a:rPr lang="ru-RU" dirty="0">
                <a:latin typeface="Consolas" pitchFamily="49" charset="0"/>
              </a:rPr>
              <a:t> та </a:t>
            </a:r>
            <a:r>
              <a:rPr lang="ru-RU" dirty="0" err="1">
                <a:latin typeface="Consolas" pitchFamily="49" charset="0"/>
              </a:rPr>
              <a:t>літераторів</a:t>
            </a:r>
            <a:r>
              <a:rPr lang="ru-RU" dirty="0">
                <a:latin typeface="Consolas" pitchFamily="49" charset="0"/>
              </a:rPr>
              <a:t>, коло </a:t>
            </a:r>
            <a:r>
              <a:rPr lang="ru-RU" dirty="0" err="1">
                <a:latin typeface="Consolas" pitchFamily="49" charset="0"/>
              </a:rPr>
              <a:t>масового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українського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читача</a:t>
            </a:r>
            <a:r>
              <a:rPr lang="ru-RU" dirty="0">
                <a:latin typeface="Consolas" pitchFamily="49" charset="0"/>
              </a:rPr>
              <a:t> й, </a:t>
            </a:r>
            <a:r>
              <a:rPr lang="ru-RU" dirty="0" err="1">
                <a:latin typeface="Consolas" pitchFamily="49" charset="0"/>
              </a:rPr>
              <a:t>нарешті</a:t>
            </a:r>
            <a:r>
              <a:rPr lang="ru-RU" dirty="0">
                <a:latin typeface="Consolas" pitchFamily="49" charset="0"/>
              </a:rPr>
              <a:t>, коло </a:t>
            </a:r>
            <a:r>
              <a:rPr lang="ru-RU" dirty="0" err="1">
                <a:latin typeface="Consolas" pitchFamily="49" charset="0"/>
              </a:rPr>
              <a:t>українського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російськомовного</a:t>
            </a:r>
            <a:r>
              <a:rPr lang="ru-RU" dirty="0">
                <a:latin typeface="Consolas" pitchFamily="49" charset="0"/>
              </a:rPr>
              <a:t> </a:t>
            </a:r>
            <a:r>
              <a:rPr lang="ru-RU" dirty="0" err="1">
                <a:latin typeface="Consolas" pitchFamily="49" charset="0"/>
              </a:rPr>
              <a:t>читача</a:t>
            </a:r>
            <a:r>
              <a:rPr lang="ru-RU" dirty="0">
                <a:latin typeface="Consolas" pitchFamily="49" charset="0"/>
              </a:rPr>
              <a:t>».</a:t>
            </a:r>
          </a:p>
          <a:p>
            <a:pPr algn="just"/>
            <a:endParaRPr lang="ru-RU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74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Consolas" pitchFamily="49" charset="0"/>
              </a:rPr>
              <a:t>Олександр</a:t>
            </a:r>
            <a:r>
              <a:rPr lang="ru-RU" sz="2400" b="1" dirty="0" smtClean="0">
                <a:latin typeface="Consolas" pitchFamily="49" charset="0"/>
              </a:rPr>
              <a:t> </a:t>
            </a:r>
            <a:r>
              <a:rPr lang="ru-RU" sz="2400" b="1" dirty="0">
                <a:latin typeface="Consolas" pitchFamily="49" charset="0"/>
              </a:rPr>
              <a:t> </a:t>
            </a:r>
            <a:r>
              <a:rPr lang="ru-RU" sz="2400" b="1" dirty="0" err="1" smtClean="0">
                <a:latin typeface="Consolas" pitchFamily="49" charset="0"/>
              </a:rPr>
              <a:t>Яровий</a:t>
            </a:r>
            <a:r>
              <a:rPr lang="ru-RU" sz="2400" b="1" dirty="0" smtClean="0">
                <a:latin typeface="Consolas" pitchFamily="49" charset="0"/>
              </a:rPr>
              <a:t>: </a:t>
            </a:r>
            <a:r>
              <a:rPr lang="ru-RU" sz="2400" dirty="0" err="1" smtClean="0">
                <a:latin typeface="Consolas" pitchFamily="49" charset="0"/>
              </a:rPr>
              <a:t>наголошував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>
                <a:latin typeface="Consolas" pitchFamily="49" charset="0"/>
              </a:rPr>
              <a:t>на </a:t>
            </a:r>
            <a:r>
              <a:rPr lang="ru-RU" sz="2400" dirty="0" err="1">
                <a:latin typeface="Consolas" pitchFamily="49" charset="0"/>
              </a:rPr>
              <a:t>художній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вартості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твору</a:t>
            </a:r>
            <a:r>
              <a:rPr lang="ru-RU" sz="2400" dirty="0">
                <a:latin typeface="Consolas" pitchFamily="49" charset="0"/>
              </a:rPr>
              <a:t>, </a:t>
            </a:r>
            <a:r>
              <a:rPr lang="ru-RU" sz="2400" dirty="0" err="1">
                <a:latin typeface="Consolas" pitchFamily="49" charset="0"/>
              </a:rPr>
              <a:t>його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відповідності</a:t>
            </a:r>
            <a:r>
              <a:rPr lang="ru-RU" sz="2400" dirty="0">
                <a:latin typeface="Consolas" pitchFamily="49" charset="0"/>
              </a:rPr>
              <a:t> канонам </a:t>
            </a:r>
            <a:r>
              <a:rPr lang="ru-RU" sz="2400" dirty="0" err="1">
                <a:latin typeface="Consolas" pitchFamily="49" charset="0"/>
              </a:rPr>
              <a:t>розважального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письменства</a:t>
            </a:r>
            <a:r>
              <a:rPr lang="ru-RU" sz="2400" dirty="0">
                <a:latin typeface="Consolas" pitchFamily="49" charset="0"/>
              </a:rPr>
              <a:t>: </a:t>
            </a:r>
            <a:r>
              <a:rPr lang="ru-RU" sz="2400" dirty="0" err="1">
                <a:latin typeface="Consolas" pitchFamily="49" charset="0"/>
              </a:rPr>
              <a:t>фабульній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напрузі</a:t>
            </a:r>
            <a:r>
              <a:rPr lang="ru-RU" sz="2400" dirty="0">
                <a:latin typeface="Consolas" pitchFamily="49" charset="0"/>
              </a:rPr>
              <a:t>, </a:t>
            </a:r>
            <a:r>
              <a:rPr lang="ru-RU" sz="2400" dirty="0" err="1">
                <a:latin typeface="Consolas" pitchFamily="49" charset="0"/>
              </a:rPr>
              <a:t>привабливому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образі</a:t>
            </a:r>
            <a:r>
              <a:rPr lang="ru-RU" sz="2400" dirty="0">
                <a:latin typeface="Consolas" pitchFamily="49" charset="0"/>
              </a:rPr>
              <a:t> супергероя, </a:t>
            </a:r>
            <a:r>
              <a:rPr lang="ru-RU" sz="2400" dirty="0" err="1">
                <a:latin typeface="Consolas" pitchFamily="49" charset="0"/>
              </a:rPr>
              <a:t>кавказькій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екзотиці</a:t>
            </a:r>
            <a:r>
              <a:rPr lang="ru-RU" sz="2400" dirty="0">
                <a:latin typeface="Consolas" pitchFamily="49" charset="0"/>
              </a:rPr>
              <a:t>, </a:t>
            </a:r>
            <a:r>
              <a:rPr lang="ru-RU" sz="2400" dirty="0" err="1">
                <a:latin typeface="Consolas" pitchFamily="49" charset="0"/>
              </a:rPr>
              <a:t>стильовій</a:t>
            </a:r>
            <a:r>
              <a:rPr lang="ru-RU" sz="2400" dirty="0">
                <a:latin typeface="Consolas" pitchFamily="49" charset="0"/>
              </a:rPr>
              <a:t>  </a:t>
            </a:r>
            <a:r>
              <a:rPr lang="ru-RU" sz="2400" dirty="0" err="1">
                <a:latin typeface="Consolas" pitchFamily="49" charset="0"/>
              </a:rPr>
              <a:t>вправності</a:t>
            </a:r>
            <a:r>
              <a:rPr lang="ru-RU" sz="2400" dirty="0">
                <a:latin typeface="Consolas" pitchFamily="49" charset="0"/>
              </a:rPr>
              <a:t> (</a:t>
            </a:r>
            <a:r>
              <a:rPr lang="ru-RU" sz="2400" dirty="0" err="1" smtClean="0">
                <a:latin typeface="Consolas" pitchFamily="49" charset="0"/>
              </a:rPr>
              <a:t>мові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>
                <a:latin typeface="Consolas" pitchFamily="49" charset="0"/>
              </a:rPr>
              <a:t>не «</a:t>
            </a:r>
            <a:r>
              <a:rPr lang="ru-RU" sz="2400" dirty="0" err="1" smtClean="0">
                <a:latin typeface="Consolas" pitchFamily="49" charset="0"/>
              </a:rPr>
              <a:t>рафінованій</a:t>
            </a:r>
            <a:r>
              <a:rPr lang="ru-RU" sz="2400" dirty="0" smtClean="0">
                <a:latin typeface="Consolas" pitchFamily="49" charset="0"/>
              </a:rPr>
              <a:t>»,  </a:t>
            </a:r>
            <a:r>
              <a:rPr lang="ru-RU" sz="2400" dirty="0">
                <a:latin typeface="Consolas" pitchFamily="49" charset="0"/>
              </a:rPr>
              <a:t>але й </a:t>
            </a:r>
            <a:r>
              <a:rPr lang="ru-RU" sz="2400" dirty="0" err="1" smtClean="0">
                <a:latin typeface="Consolas" pitchFamily="49" charset="0"/>
              </a:rPr>
              <a:t>не«примітивізованій</a:t>
            </a:r>
            <a:r>
              <a:rPr lang="ru-RU" sz="2400" dirty="0" smtClean="0">
                <a:latin typeface="Consolas" pitchFamily="49" charset="0"/>
              </a:rPr>
              <a:t>»</a:t>
            </a:r>
          </a:p>
          <a:p>
            <a:pPr algn="just"/>
            <a:endParaRPr lang="uk-UA" sz="2400" b="1" dirty="0">
              <a:latin typeface="Consolas" pitchFamily="49" charset="0"/>
            </a:endParaRPr>
          </a:p>
          <a:p>
            <a:pPr algn="just"/>
            <a:r>
              <a:rPr lang="ru-RU" sz="2400" b="1" dirty="0">
                <a:latin typeface="Consolas" pitchFamily="49" charset="0"/>
              </a:rPr>
              <a:t>Ярослав </a:t>
            </a:r>
            <a:r>
              <a:rPr lang="ru-RU" sz="2400" b="1" dirty="0" err="1" smtClean="0">
                <a:latin typeface="Consolas" pitchFamily="49" charset="0"/>
              </a:rPr>
              <a:t>Голобородько</a:t>
            </a:r>
            <a:r>
              <a:rPr lang="ru-RU" sz="2400" dirty="0" smtClean="0">
                <a:latin typeface="Consolas" pitchFamily="49" charset="0"/>
              </a:rPr>
              <a:t>: </a:t>
            </a:r>
            <a:r>
              <a:rPr lang="ru-RU" sz="2400" dirty="0" err="1" smtClean="0">
                <a:latin typeface="Consolas" pitchFamily="49" charset="0"/>
              </a:rPr>
              <a:t>відзначає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вторинність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українського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масліту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стосовно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західних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зразків</a:t>
            </a:r>
            <a:r>
              <a:rPr lang="ru-RU" sz="2400" dirty="0">
                <a:latin typeface="Consolas" pitchFamily="49" charset="0"/>
              </a:rPr>
              <a:t>, </a:t>
            </a:r>
            <a:r>
              <a:rPr lang="ru-RU" sz="2400" dirty="0" err="1" smtClean="0">
                <a:latin typeface="Consolas" pitchFamily="49" charset="0"/>
              </a:rPr>
              <a:t>необхідність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 err="1" smtClean="0">
                <a:latin typeface="Consolas" pitchFamily="49" charset="0"/>
              </a:rPr>
              <a:t>тягтися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>
                <a:latin typeface="Consolas" pitchFamily="49" charset="0"/>
              </a:rPr>
              <a:t>до «</a:t>
            </a:r>
            <a:r>
              <a:rPr lang="ru-RU" sz="2400" dirty="0" err="1">
                <a:latin typeface="Consolas" pitchFamily="49" charset="0"/>
              </a:rPr>
              <a:t>естетичної</a:t>
            </a:r>
            <a:r>
              <a:rPr lang="ru-RU" sz="2400" dirty="0">
                <a:latin typeface="Consolas" pitchFamily="49" charset="0"/>
              </a:rPr>
              <a:t> планки» </a:t>
            </a:r>
            <a:r>
              <a:rPr lang="ru-RU" sz="2400" dirty="0" err="1">
                <a:latin typeface="Consolas" pitchFamily="49" charset="0"/>
              </a:rPr>
              <a:t>елітарного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 smtClean="0">
                <a:latin typeface="Consolas" pitchFamily="49" charset="0"/>
              </a:rPr>
              <a:t>письменства</a:t>
            </a:r>
            <a:r>
              <a:rPr lang="ru-RU" sz="2400" dirty="0" smtClean="0">
                <a:latin typeface="Consolas" pitchFamily="49" charset="0"/>
              </a:rPr>
              <a:t>. </a:t>
            </a:r>
            <a:r>
              <a:rPr lang="ru-RU" sz="2400" dirty="0" err="1" smtClean="0">
                <a:latin typeface="Consolas" pitchFamily="49" charset="0"/>
              </a:rPr>
              <a:t>закликає</a:t>
            </a:r>
            <a:r>
              <a:rPr lang="ru-RU" sz="2400" dirty="0" smtClean="0">
                <a:latin typeface="Consolas" pitchFamily="49" charset="0"/>
              </a:rPr>
              <a:t> </a:t>
            </a:r>
            <a:r>
              <a:rPr lang="ru-RU" sz="2400" dirty="0">
                <a:latin typeface="Consolas" pitchFamily="49" charset="0"/>
              </a:rPr>
              <a:t>до </a:t>
            </a:r>
            <a:r>
              <a:rPr lang="ru-RU" sz="2400" dirty="0" err="1">
                <a:latin typeface="Consolas" pitchFamily="49" charset="0"/>
              </a:rPr>
              <a:t>створення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власного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оригінального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літературного</a:t>
            </a:r>
            <a:r>
              <a:rPr lang="ru-RU" sz="2400" dirty="0">
                <a:latin typeface="Consolas" pitchFamily="49" charset="0"/>
              </a:rPr>
              <a:t> продукту, </a:t>
            </a:r>
            <a:r>
              <a:rPr lang="ru-RU" sz="2400" dirty="0" err="1">
                <a:latin typeface="Consolas" pitchFamily="49" charset="0"/>
              </a:rPr>
              <a:t>здатного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підкорити</a:t>
            </a:r>
            <a:r>
              <a:rPr lang="ru-RU" sz="2400" dirty="0">
                <a:latin typeface="Consolas" pitchFamily="49" charset="0"/>
              </a:rPr>
              <a:t> </a:t>
            </a:r>
            <a:r>
              <a:rPr lang="ru-RU" sz="2400" dirty="0" err="1">
                <a:latin typeface="Consolas" pitchFamily="49" charset="0"/>
              </a:rPr>
              <a:t>світ</a:t>
            </a:r>
            <a:r>
              <a:rPr lang="ru-RU" sz="2400" dirty="0">
                <a:latin typeface="Consolas" pitchFamily="49" charset="0"/>
              </a:rPr>
              <a:t>.</a:t>
            </a:r>
          </a:p>
          <a:p>
            <a:pPr algn="just"/>
            <a:endParaRPr lang="uk-UA" sz="2400" b="1" dirty="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27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92696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>
                <a:latin typeface="Consolas" pitchFamily="49" charset="0"/>
              </a:rPr>
              <a:t>Адрій</a:t>
            </a:r>
            <a:r>
              <a:rPr lang="ru-RU" sz="2000" b="1" i="1" dirty="0">
                <a:latin typeface="Consolas" pitchFamily="49" charset="0"/>
              </a:rPr>
              <a:t> </a:t>
            </a:r>
            <a:r>
              <a:rPr lang="ru-RU" sz="2000" b="1" i="1" dirty="0" err="1">
                <a:latin typeface="Consolas" pitchFamily="49" charset="0"/>
              </a:rPr>
              <a:t>Кокотюха</a:t>
            </a:r>
            <a:r>
              <a:rPr lang="ru-RU" sz="2000" i="1" dirty="0">
                <a:latin typeface="Consolas" pitchFamily="49" charset="0"/>
              </a:rPr>
              <a:t>: «…</a:t>
            </a:r>
            <a:r>
              <a:rPr lang="ru-RU" sz="2000" i="1" dirty="0" err="1">
                <a:latin typeface="Consolas" pitchFamily="49" charset="0"/>
              </a:rPr>
              <a:t>Україна</a:t>
            </a:r>
            <a:r>
              <a:rPr lang="ru-RU" sz="2000" i="1" dirty="0">
                <a:latin typeface="Consolas" pitchFamily="49" charset="0"/>
              </a:rPr>
              <a:t> – </a:t>
            </a:r>
            <a:r>
              <a:rPr lang="ru-RU" sz="2000" i="1" dirty="0" err="1">
                <a:latin typeface="Consolas" pitchFamily="49" charset="0"/>
              </a:rPr>
              <a:t>споживач</a:t>
            </a:r>
            <a:r>
              <a:rPr lang="ru-RU" sz="2000" i="1" dirty="0">
                <a:latin typeface="Consolas" pitchFamily="49" charset="0"/>
              </a:rPr>
              <a:t> такого товару, </a:t>
            </a:r>
            <a:r>
              <a:rPr lang="ru-RU" sz="2000" i="1" dirty="0" err="1">
                <a:latin typeface="Consolas" pitchFamily="49" charset="0"/>
              </a:rPr>
              <a:t>споживач</a:t>
            </a:r>
            <a:r>
              <a:rPr lang="ru-RU" sz="2000" i="1" dirty="0">
                <a:latin typeface="Consolas" pitchFamily="49" charset="0"/>
              </a:rPr>
              <a:t> як </a:t>
            </a:r>
            <a:r>
              <a:rPr lang="ru-RU" sz="2000" i="1" dirty="0" err="1">
                <a:latin typeface="Consolas" pitchFamily="49" charset="0"/>
              </a:rPr>
              <a:t>бестселерів-одноденок</a:t>
            </a:r>
            <a:r>
              <a:rPr lang="ru-RU" sz="2000" i="1" dirty="0">
                <a:latin typeface="Consolas" pitchFamily="49" charset="0"/>
              </a:rPr>
              <a:t>, так і </a:t>
            </a:r>
            <a:r>
              <a:rPr lang="ru-RU" sz="2000" i="1" dirty="0" err="1">
                <a:latin typeface="Consolas" pitchFamily="49" charset="0"/>
              </a:rPr>
              <a:t>бестселерів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світових</a:t>
            </a:r>
            <a:r>
              <a:rPr lang="ru-RU" sz="2000" i="1" dirty="0">
                <a:latin typeface="Consolas" pitchFamily="49" charset="0"/>
              </a:rPr>
              <a:t>, </a:t>
            </a:r>
            <a:r>
              <a:rPr lang="ru-RU" sz="2000" i="1" dirty="0" err="1">
                <a:latin typeface="Consolas" pitchFamily="49" charset="0"/>
              </a:rPr>
              <a:t>перевірених</a:t>
            </a:r>
            <a:r>
              <a:rPr lang="ru-RU" sz="2000" i="1" dirty="0">
                <a:latin typeface="Consolas" pitchFamily="49" charset="0"/>
              </a:rPr>
              <a:t> часом. </a:t>
            </a:r>
            <a:r>
              <a:rPr lang="ru-RU" sz="2000" i="1" dirty="0" err="1">
                <a:latin typeface="Consolas" pitchFamily="49" charset="0"/>
              </a:rPr>
              <a:t>Проте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дивним</a:t>
            </a:r>
            <a:r>
              <a:rPr lang="ru-RU" sz="2000" i="1" dirty="0">
                <a:latin typeface="Consolas" pitchFamily="49" charset="0"/>
              </a:rPr>
              <a:t> і </a:t>
            </a:r>
            <a:r>
              <a:rPr lang="ru-RU" sz="2000" i="1" dirty="0" err="1">
                <a:latin typeface="Consolas" pitchFamily="49" charset="0"/>
              </a:rPr>
              <a:t>незрозумілим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мені</a:t>
            </a:r>
            <a:r>
              <a:rPr lang="ru-RU" sz="2000" i="1" dirty="0">
                <a:latin typeface="Consolas" pitchFamily="49" charset="0"/>
              </a:rPr>
              <a:t> чином </a:t>
            </a:r>
            <a:r>
              <a:rPr lang="ru-RU" sz="2000" i="1" dirty="0" err="1">
                <a:latin typeface="Consolas" pitchFamily="49" charset="0"/>
              </a:rPr>
              <a:t>Україна</a:t>
            </a:r>
            <a:r>
              <a:rPr lang="ru-RU" sz="2000" i="1" dirty="0">
                <a:latin typeface="Consolas" pitchFamily="49" charset="0"/>
              </a:rPr>
              <a:t> НЕ ВИРОБНИК таких </a:t>
            </a:r>
            <a:r>
              <a:rPr lang="ru-RU" sz="2000" i="1" dirty="0" err="1">
                <a:latin typeface="Consolas" pitchFamily="49" charset="0"/>
              </a:rPr>
              <a:t>бестселерів</a:t>
            </a:r>
            <a:r>
              <a:rPr lang="ru-RU" sz="2000" i="1" dirty="0">
                <a:latin typeface="Consolas" pitchFamily="49" charset="0"/>
              </a:rPr>
              <a:t>». </a:t>
            </a:r>
            <a:r>
              <a:rPr lang="ru-RU" sz="2000" i="1" dirty="0" err="1">
                <a:latin typeface="Consolas" pitchFamily="49" charset="0"/>
              </a:rPr>
              <a:t>Звідси</a:t>
            </a:r>
            <a:r>
              <a:rPr lang="ru-RU" sz="2000" i="1" dirty="0">
                <a:latin typeface="Consolas" pitchFamily="49" charset="0"/>
              </a:rPr>
              <a:t> – </a:t>
            </a:r>
            <a:r>
              <a:rPr lang="ru-RU" sz="2000" i="1" dirty="0" err="1">
                <a:latin typeface="Consolas" pitchFamily="49" charset="0"/>
              </a:rPr>
              <a:t>розмивання</a:t>
            </a:r>
            <a:r>
              <a:rPr lang="ru-RU" sz="2000" i="1" dirty="0">
                <a:latin typeface="Consolas" pitchFamily="49" charset="0"/>
              </a:rPr>
              <a:t> самого </a:t>
            </a:r>
            <a:r>
              <a:rPr lang="ru-RU" sz="2000" i="1" dirty="0" err="1">
                <a:latin typeface="Consolas" pitchFamily="49" charset="0"/>
              </a:rPr>
              <a:t>поняття</a:t>
            </a:r>
            <a:r>
              <a:rPr lang="ru-RU" sz="2000" i="1" dirty="0">
                <a:latin typeface="Consolas" pitchFamily="49" charset="0"/>
              </a:rPr>
              <a:t> «</a:t>
            </a:r>
            <a:r>
              <a:rPr lang="ru-RU" sz="2000" i="1" dirty="0" err="1">
                <a:latin typeface="Consolas" pitchFamily="49" charset="0"/>
              </a:rPr>
              <a:t>бестселер</a:t>
            </a:r>
            <a:r>
              <a:rPr lang="ru-RU" sz="2000" i="1" dirty="0">
                <a:latin typeface="Consolas" pitchFamily="49" charset="0"/>
              </a:rPr>
              <a:t>» в </a:t>
            </a:r>
            <a:r>
              <a:rPr lang="ru-RU" sz="2000" i="1" dirty="0" err="1">
                <a:latin typeface="Consolas" pitchFamily="49" charset="0"/>
              </a:rPr>
              <a:t>українських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реаліях</a:t>
            </a:r>
            <a:r>
              <a:rPr lang="ru-RU" sz="2000" i="1" dirty="0">
                <a:latin typeface="Consolas" pitchFamily="49" charset="0"/>
              </a:rPr>
              <a:t>: «в </a:t>
            </a:r>
            <a:r>
              <a:rPr lang="ru-RU" sz="2000" i="1" dirty="0" err="1">
                <a:latin typeface="Consolas" pitchFamily="49" charset="0"/>
              </a:rPr>
              <a:t>Україні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бестселер</a:t>
            </a:r>
            <a:r>
              <a:rPr lang="ru-RU" sz="2000" i="1" dirty="0">
                <a:latin typeface="Consolas" pitchFamily="49" charset="0"/>
              </a:rPr>
              <a:t> – </a:t>
            </a:r>
            <a:r>
              <a:rPr lang="ru-RU" sz="2000" i="1" dirty="0" err="1">
                <a:latin typeface="Consolas" pitchFamily="49" charset="0"/>
              </a:rPr>
              <a:t>це</a:t>
            </a:r>
            <a:r>
              <a:rPr lang="ru-RU" sz="2000" i="1" dirty="0">
                <a:latin typeface="Consolas" pitchFamily="49" charset="0"/>
              </a:rPr>
              <a:t> не книга, яку купив і прочитав 1 </a:t>
            </a:r>
            <a:r>
              <a:rPr lang="ru-RU" sz="2000" i="1" dirty="0" err="1">
                <a:latin typeface="Consolas" pitchFamily="49" charset="0"/>
              </a:rPr>
              <a:t>мільйон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українців</a:t>
            </a:r>
            <a:r>
              <a:rPr lang="ru-RU" sz="2000" i="1" dirty="0">
                <a:latin typeface="Consolas" pitchFamily="49" charset="0"/>
              </a:rPr>
              <a:t>, а та, про яку </a:t>
            </a:r>
            <a:r>
              <a:rPr lang="ru-RU" sz="2000" i="1" dirty="0" err="1">
                <a:latin typeface="Consolas" pitchFamily="49" charset="0"/>
              </a:rPr>
              <a:t>говорять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експерти</a:t>
            </a:r>
            <a:r>
              <a:rPr lang="ru-RU" sz="2000" i="1" dirty="0">
                <a:latin typeface="Consolas" pitchFamily="49" charset="0"/>
              </a:rPr>
              <a:t> «Книжки року», «</a:t>
            </a:r>
            <a:r>
              <a:rPr lang="ru-RU" sz="2000" i="1" dirty="0" err="1">
                <a:latin typeface="Consolas" pitchFamily="49" charset="0"/>
              </a:rPr>
              <a:t>Кореспондента</a:t>
            </a:r>
            <a:r>
              <a:rPr lang="ru-RU" sz="2000" i="1" dirty="0">
                <a:latin typeface="Consolas" pitchFamily="49" charset="0"/>
              </a:rPr>
              <a:t>», «Книги року </a:t>
            </a:r>
            <a:r>
              <a:rPr lang="ru-RU" sz="2000" i="1" dirty="0" err="1">
                <a:latin typeface="Consolas" pitchFamily="49" charset="0"/>
              </a:rPr>
              <a:t>Бі-Бі-Сі</a:t>
            </a:r>
            <a:r>
              <a:rPr lang="ru-RU" sz="2000" i="1" dirty="0">
                <a:latin typeface="Consolas" pitchFamily="49" charset="0"/>
              </a:rPr>
              <a:t>»; «в </a:t>
            </a:r>
            <a:r>
              <a:rPr lang="ru-RU" sz="2000" i="1" dirty="0" err="1">
                <a:latin typeface="Consolas" pitchFamily="49" charset="0"/>
              </a:rPr>
              <a:t>Україні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бестселер</a:t>
            </a:r>
            <a:r>
              <a:rPr lang="ru-RU" sz="2000" i="1" dirty="0">
                <a:latin typeface="Consolas" pitchFamily="49" charset="0"/>
              </a:rPr>
              <a:t> – </a:t>
            </a:r>
            <a:r>
              <a:rPr lang="ru-RU" sz="2000" i="1" dirty="0" err="1">
                <a:latin typeface="Consolas" pitchFamily="49" charset="0"/>
              </a:rPr>
              <a:t>це</a:t>
            </a:r>
            <a:r>
              <a:rPr lang="ru-RU" sz="2000" i="1" dirty="0">
                <a:latin typeface="Consolas" pitchFamily="49" charset="0"/>
              </a:rPr>
              <a:t> не книга, яку купив і прочитав 1 </a:t>
            </a:r>
            <a:r>
              <a:rPr lang="ru-RU" sz="2000" i="1" dirty="0" err="1">
                <a:latin typeface="Consolas" pitchFamily="49" charset="0"/>
              </a:rPr>
              <a:t>мільйон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українців</a:t>
            </a:r>
            <a:r>
              <a:rPr lang="ru-RU" sz="2000" i="1" dirty="0">
                <a:latin typeface="Consolas" pitchFamily="49" charset="0"/>
              </a:rPr>
              <a:t>, а та, про яку </a:t>
            </a:r>
            <a:r>
              <a:rPr lang="ru-RU" sz="2000" i="1" dirty="0" err="1">
                <a:latin typeface="Consolas" pitchFamily="49" charset="0"/>
              </a:rPr>
              <a:t>говорять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експерти</a:t>
            </a:r>
            <a:r>
              <a:rPr lang="ru-RU" sz="2000" i="1" dirty="0">
                <a:latin typeface="Consolas" pitchFamily="49" charset="0"/>
              </a:rPr>
              <a:t> «Книжки року», «</a:t>
            </a:r>
            <a:r>
              <a:rPr lang="ru-RU" sz="2000" i="1" dirty="0" err="1">
                <a:latin typeface="Consolas" pitchFamily="49" charset="0"/>
              </a:rPr>
              <a:t>Кореспондента</a:t>
            </a:r>
            <a:r>
              <a:rPr lang="ru-RU" sz="2000" i="1" dirty="0">
                <a:latin typeface="Consolas" pitchFamily="49" charset="0"/>
              </a:rPr>
              <a:t>», «Книги року </a:t>
            </a:r>
            <a:r>
              <a:rPr lang="ru-RU" sz="2000" i="1" dirty="0" err="1">
                <a:latin typeface="Consolas" pitchFamily="49" charset="0"/>
              </a:rPr>
              <a:t>Бі-Бі-Сі</a:t>
            </a:r>
            <a:r>
              <a:rPr lang="ru-RU" sz="2000" i="1" dirty="0" smtClean="0">
                <a:latin typeface="Consolas" pitchFamily="49" charset="0"/>
              </a:rPr>
              <a:t>»;</a:t>
            </a:r>
            <a:r>
              <a:rPr lang="ru-RU" sz="2000" i="1" dirty="0">
                <a:latin typeface="Consolas" pitchFamily="49" charset="0"/>
              </a:rPr>
              <a:t> «</a:t>
            </a:r>
            <a:r>
              <a:rPr lang="ru-RU" sz="2000" i="1" dirty="0" err="1">
                <a:latin typeface="Consolas" pitchFamily="49" charset="0"/>
              </a:rPr>
              <a:t>Поки</a:t>
            </a:r>
            <a:r>
              <a:rPr lang="ru-RU" sz="2000" i="1" dirty="0">
                <a:latin typeface="Consolas" pitchFamily="49" charset="0"/>
              </a:rPr>
              <a:t> в </a:t>
            </a:r>
            <a:r>
              <a:rPr lang="ru-RU" sz="2000" i="1" dirty="0" err="1">
                <a:latin typeface="Consolas" pitchFamily="49" charset="0"/>
              </a:rPr>
              <a:t>Україні</a:t>
            </a:r>
            <a:r>
              <a:rPr lang="ru-RU" sz="2000" i="1" dirty="0">
                <a:latin typeface="Consolas" pitchFamily="49" charset="0"/>
              </a:rPr>
              <a:t> не буде </a:t>
            </a:r>
            <a:r>
              <a:rPr lang="ru-RU" sz="2000" i="1" dirty="0" err="1">
                <a:latin typeface="Consolas" pitchFamily="49" charset="0"/>
              </a:rPr>
              <a:t>нормальної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книжкової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торгівлі</a:t>
            </a:r>
            <a:r>
              <a:rPr lang="ru-RU" sz="2000" i="1" dirty="0">
                <a:latin typeface="Consolas" pitchFamily="49" charset="0"/>
              </a:rPr>
              <a:t>, не буде і </a:t>
            </a:r>
            <a:r>
              <a:rPr lang="ru-RU" sz="2000" i="1" dirty="0" err="1">
                <a:latin typeface="Consolas" pitchFamily="49" charset="0"/>
              </a:rPr>
              <a:t>українського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бестселера</a:t>
            </a:r>
            <a:r>
              <a:rPr lang="ru-RU" sz="2000" i="1" dirty="0">
                <a:latin typeface="Consolas" pitchFamily="49" charset="0"/>
              </a:rPr>
              <a:t> в прямому </a:t>
            </a:r>
            <a:r>
              <a:rPr lang="ru-RU" sz="2000" i="1" dirty="0" err="1">
                <a:latin typeface="Consolas" pitchFamily="49" charset="0"/>
              </a:rPr>
              <a:t>розумінні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цього</a:t>
            </a:r>
            <a:r>
              <a:rPr lang="ru-RU" sz="2000" i="1" dirty="0">
                <a:latin typeface="Consolas" pitchFamily="49" charset="0"/>
              </a:rPr>
              <a:t> слова. </a:t>
            </a:r>
            <a:r>
              <a:rPr lang="ru-RU" sz="2000" i="1" dirty="0" err="1">
                <a:latin typeface="Consolas" pitchFamily="49" charset="0"/>
              </a:rPr>
              <a:t>Читатимемо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чужі</a:t>
            </a:r>
            <a:r>
              <a:rPr lang="ru-RU" sz="2000" i="1" dirty="0">
                <a:latin typeface="Consolas" pitchFamily="49" charset="0"/>
              </a:rPr>
              <a:t>. Нехай </a:t>
            </a:r>
            <a:r>
              <a:rPr lang="ru-RU" sz="2000" i="1" dirty="0" err="1">
                <a:latin typeface="Consolas" pitchFamily="49" charset="0"/>
              </a:rPr>
              <a:t>навіть</a:t>
            </a:r>
            <a:r>
              <a:rPr lang="ru-RU" sz="2000" i="1" dirty="0">
                <a:latin typeface="Consolas" pitchFamily="49" charset="0"/>
              </a:rPr>
              <a:t> у </a:t>
            </a:r>
            <a:r>
              <a:rPr lang="ru-RU" sz="2000" i="1" dirty="0" err="1">
                <a:latin typeface="Consolas" pitchFamily="49" charset="0"/>
              </a:rPr>
              <a:t>якісних</a:t>
            </a:r>
            <a:r>
              <a:rPr lang="ru-RU" sz="2000" i="1" dirty="0">
                <a:latin typeface="Consolas" pitchFamily="49" charset="0"/>
              </a:rPr>
              <a:t> перекладах, але – про </a:t>
            </a:r>
            <a:r>
              <a:rPr lang="ru-RU" sz="2000" i="1" dirty="0" err="1">
                <a:latin typeface="Consolas" pitchFamily="49" charset="0"/>
              </a:rPr>
              <a:t>чужі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країни</a:t>
            </a:r>
            <a:r>
              <a:rPr lang="ru-RU" sz="2000" i="1" dirty="0">
                <a:latin typeface="Consolas" pitchFamily="49" charset="0"/>
              </a:rPr>
              <a:t>, чужих людей, </a:t>
            </a:r>
            <a:r>
              <a:rPr lang="ru-RU" sz="2000" i="1" dirty="0" err="1">
                <a:latin typeface="Consolas" pitchFamily="49" charset="0"/>
              </a:rPr>
              <a:t>чужі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звичаї</a:t>
            </a:r>
            <a:r>
              <a:rPr lang="ru-RU" sz="2000" i="1" dirty="0">
                <a:latin typeface="Consolas" pitchFamily="49" charset="0"/>
              </a:rPr>
              <a:t>, </a:t>
            </a:r>
            <a:r>
              <a:rPr lang="ru-RU" sz="2000" i="1" dirty="0" err="1">
                <a:latin typeface="Consolas" pitchFamily="49" charset="0"/>
              </a:rPr>
              <a:t>чуже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життя</a:t>
            </a:r>
            <a:r>
              <a:rPr lang="ru-RU" sz="2000" i="1" dirty="0">
                <a:latin typeface="Consolas" pitchFamily="49" charset="0"/>
              </a:rPr>
              <a:t>. </a:t>
            </a:r>
            <a:r>
              <a:rPr lang="ru-RU" sz="2000" i="1" dirty="0" err="1">
                <a:latin typeface="Consolas" pitchFamily="49" charset="0"/>
              </a:rPr>
              <a:t>Ще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трохи</a:t>
            </a:r>
            <a:r>
              <a:rPr lang="ru-RU" sz="2000" i="1" dirty="0">
                <a:latin typeface="Consolas" pitchFamily="49" charset="0"/>
              </a:rPr>
              <a:t> – і остаточно </a:t>
            </a:r>
            <a:r>
              <a:rPr lang="ru-RU" sz="2000" i="1" dirty="0" err="1">
                <a:latin typeface="Consolas" pitchFamily="49" charset="0"/>
              </a:rPr>
              <a:t>станемо</a:t>
            </a:r>
            <a:r>
              <a:rPr lang="ru-RU" sz="2000" i="1" dirty="0">
                <a:latin typeface="Consolas" pitchFamily="49" charset="0"/>
              </a:rPr>
              <a:t> чужими </a:t>
            </a:r>
            <a:r>
              <a:rPr lang="ru-RU" sz="2000" i="1" dirty="0" err="1">
                <a:latin typeface="Consolas" pitchFamily="49" charset="0"/>
              </a:rPr>
              <a:t>самі</a:t>
            </a:r>
            <a:r>
              <a:rPr lang="ru-RU" sz="2000" i="1" dirty="0">
                <a:latin typeface="Consolas" pitchFamily="49" charset="0"/>
              </a:rPr>
              <a:t> </a:t>
            </a:r>
            <a:r>
              <a:rPr lang="ru-RU" sz="2000" i="1" dirty="0" err="1">
                <a:latin typeface="Consolas" pitchFamily="49" charset="0"/>
              </a:rPr>
              <a:t>собі</a:t>
            </a:r>
            <a:r>
              <a:rPr lang="ru-RU" sz="2000" i="1" dirty="0">
                <a:latin typeface="Consolas" pitchFamily="49" charset="0"/>
              </a:rPr>
              <a:t>»</a:t>
            </a:r>
            <a:r>
              <a:rPr lang="ru-RU" sz="2000" i="1" dirty="0" smtClean="0">
                <a:latin typeface="Consolas" pitchFamily="49" charset="0"/>
              </a:rPr>
              <a:t> </a:t>
            </a:r>
            <a:endParaRPr lang="ru-RU" sz="2000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266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2068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latin typeface="Consolas" pitchFamily="49" charset="0"/>
              </a:rPr>
              <a:t>Конкурс </a:t>
            </a:r>
            <a:r>
              <a:rPr lang="ru-RU" b="1" i="1" dirty="0">
                <a:latin typeface="Consolas" pitchFamily="49" charset="0"/>
              </a:rPr>
              <a:t>«</a:t>
            </a:r>
            <a:r>
              <a:rPr lang="ru-RU" b="1" i="1" dirty="0" err="1">
                <a:latin typeface="Consolas" pitchFamily="49" charset="0"/>
              </a:rPr>
              <a:t>Коронація</a:t>
            </a:r>
            <a:r>
              <a:rPr lang="ru-RU" b="1" i="1" dirty="0">
                <a:latin typeface="Consolas" pitchFamily="49" charset="0"/>
              </a:rPr>
              <a:t> слова</a:t>
            </a:r>
            <a:r>
              <a:rPr lang="ru-RU" b="1" i="1" dirty="0" smtClean="0">
                <a:latin typeface="Consolas" pitchFamily="49" charset="0"/>
              </a:rPr>
              <a:t>» </a:t>
            </a:r>
            <a:r>
              <a:rPr lang="ru-RU" b="1" i="1" dirty="0" err="1" smtClean="0">
                <a:latin typeface="Consolas" pitchFamily="49" charset="0"/>
              </a:rPr>
              <a:t>відкрив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імена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i="1" dirty="0">
                <a:latin typeface="Consolas" pitchFamily="49" charset="0"/>
              </a:rPr>
              <a:t>таких </a:t>
            </a:r>
            <a:r>
              <a:rPr lang="ru-RU" i="1" dirty="0" err="1">
                <a:latin typeface="Consolas" pitchFamily="49" charset="0"/>
              </a:rPr>
              <a:t>популярних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нині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українських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письменників</a:t>
            </a:r>
            <a:r>
              <a:rPr lang="ru-RU" i="1" dirty="0">
                <a:latin typeface="Consolas" pitchFamily="49" charset="0"/>
              </a:rPr>
              <a:t>, як </a:t>
            </a:r>
            <a:r>
              <a:rPr lang="ru-RU" i="1" dirty="0" err="1">
                <a:latin typeface="Consolas" pitchFamily="49" charset="0"/>
              </a:rPr>
              <a:t>Андрій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Кокотюха</a:t>
            </a:r>
            <a:r>
              <a:rPr lang="ru-RU" i="1" dirty="0">
                <a:latin typeface="Consolas" pitchFamily="49" charset="0"/>
              </a:rPr>
              <a:t>, </a:t>
            </a:r>
            <a:r>
              <a:rPr lang="ru-RU" i="1" dirty="0" err="1">
                <a:latin typeface="Consolas" pitchFamily="49" charset="0"/>
              </a:rPr>
              <a:t>Люко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Дашвар</a:t>
            </a:r>
            <a:r>
              <a:rPr lang="ru-RU" i="1" dirty="0">
                <a:latin typeface="Consolas" pitchFamily="49" charset="0"/>
              </a:rPr>
              <a:t>, </a:t>
            </a:r>
            <a:r>
              <a:rPr lang="ru-RU" i="1" dirty="0" err="1">
                <a:latin typeface="Consolas" pitchFamily="49" charset="0"/>
              </a:rPr>
              <a:t>Ірен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Роздобудько</a:t>
            </a:r>
            <a:r>
              <a:rPr lang="ru-RU" i="1" dirty="0">
                <a:latin typeface="Consolas" pitchFamily="49" charset="0"/>
              </a:rPr>
              <a:t>, Галина Вдовиченко, </a:t>
            </a:r>
            <a:r>
              <a:rPr lang="ru-RU" i="1" dirty="0" err="1">
                <a:latin typeface="Consolas" pitchFamily="49" charset="0"/>
              </a:rPr>
              <a:t>Олексій</a:t>
            </a:r>
            <a:r>
              <a:rPr lang="ru-RU" i="1" dirty="0">
                <a:latin typeface="Consolas" pitchFamily="49" charset="0"/>
              </a:rPr>
              <a:t> Волков, Богдан </a:t>
            </a:r>
            <a:r>
              <a:rPr lang="ru-RU" i="1" dirty="0" err="1">
                <a:latin typeface="Consolas" pitchFamily="49" charset="0"/>
              </a:rPr>
              <a:t>Коломійчук</a:t>
            </a:r>
            <a:r>
              <a:rPr lang="ru-RU" i="1" dirty="0">
                <a:latin typeface="Consolas" pitchFamily="49" charset="0"/>
              </a:rPr>
              <a:t>; </a:t>
            </a:r>
            <a:r>
              <a:rPr lang="ru-RU" i="1" dirty="0" err="1">
                <a:latin typeface="Consolas" pitchFamily="49" charset="0"/>
              </a:rPr>
              <a:t>серед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її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переможців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були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також</a:t>
            </a:r>
            <a:r>
              <a:rPr lang="ru-RU" i="1" dirty="0">
                <a:latin typeface="Consolas" pitchFamily="49" charset="0"/>
              </a:rPr>
              <a:t> Василь Шкляр, </a:t>
            </a:r>
            <a:r>
              <a:rPr lang="ru-RU" i="1" dirty="0" err="1">
                <a:latin typeface="Consolas" pitchFamily="49" charset="0"/>
              </a:rPr>
              <a:t>Марія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Матіос</a:t>
            </a:r>
            <a:r>
              <a:rPr lang="ru-RU" i="1" dirty="0">
                <a:latin typeface="Consolas" pitchFamily="49" charset="0"/>
              </a:rPr>
              <a:t>, </a:t>
            </a:r>
            <a:r>
              <a:rPr lang="ru-RU" i="1" dirty="0" err="1">
                <a:latin typeface="Consolas" pitchFamily="49" charset="0"/>
              </a:rPr>
              <a:t>Володимир</a:t>
            </a:r>
            <a:r>
              <a:rPr lang="ru-RU" i="1" dirty="0">
                <a:latin typeface="Consolas" pitchFamily="49" charset="0"/>
              </a:rPr>
              <a:t> Лис та </a:t>
            </a:r>
            <a:r>
              <a:rPr lang="ru-RU" i="1" dirty="0" err="1">
                <a:latin typeface="Consolas" pitchFamily="49" charset="0"/>
              </a:rPr>
              <a:t>багато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інших</a:t>
            </a:r>
            <a:r>
              <a:rPr lang="ru-RU" i="1" dirty="0" smtClean="0">
                <a:latin typeface="Consolas" pitchFamily="49" charset="0"/>
              </a:rPr>
              <a:t>.</a:t>
            </a:r>
          </a:p>
          <a:p>
            <a:pPr algn="just"/>
            <a:endParaRPr lang="uk-UA" i="1" dirty="0">
              <a:latin typeface="Consolas" pitchFamily="49" charset="0"/>
            </a:endParaRPr>
          </a:p>
          <a:p>
            <a:pPr algn="just"/>
            <a:endParaRPr lang="uk-UA" i="1" dirty="0" smtClean="0">
              <a:latin typeface="Consolas" pitchFamily="49" charset="0"/>
            </a:endParaRPr>
          </a:p>
          <a:p>
            <a:pPr algn="just"/>
            <a:r>
              <a:rPr lang="ru-RU" b="1" i="1" dirty="0" err="1" smtClean="0">
                <a:latin typeface="Consolas" pitchFamily="49" charset="0"/>
              </a:rPr>
              <a:t>Видавництва</a:t>
            </a:r>
            <a:r>
              <a:rPr lang="ru-RU" b="1" i="1" dirty="0" smtClean="0">
                <a:latin typeface="Consolas" pitchFamily="49" charset="0"/>
              </a:rPr>
              <a:t>:</a:t>
            </a:r>
            <a:r>
              <a:rPr lang="ru-RU" i="1" dirty="0" smtClean="0">
                <a:latin typeface="Consolas" pitchFamily="49" charset="0"/>
              </a:rPr>
              <a:t> “</a:t>
            </a:r>
            <a:r>
              <a:rPr lang="ru-RU" i="1" dirty="0">
                <a:latin typeface="Consolas" pitchFamily="49" charset="0"/>
              </a:rPr>
              <a:t>КСД”, “ВСЛ”, “</a:t>
            </a:r>
            <a:r>
              <a:rPr lang="ru-RU" i="1" dirty="0" err="1">
                <a:latin typeface="Consolas" pitchFamily="49" charset="0"/>
              </a:rPr>
              <a:t>Абабагамага</a:t>
            </a:r>
            <a:r>
              <a:rPr lang="ru-RU" i="1" dirty="0">
                <a:latin typeface="Consolas" pitchFamily="49" charset="0"/>
              </a:rPr>
              <a:t>”, “КМ”, “Нора-</a:t>
            </a:r>
            <a:r>
              <a:rPr lang="ru-RU" i="1" dirty="0" err="1">
                <a:latin typeface="Consolas" pitchFamily="49" charset="0"/>
              </a:rPr>
              <a:t>Друк</a:t>
            </a:r>
            <a:r>
              <a:rPr lang="ru-RU" i="1" dirty="0">
                <a:latin typeface="Consolas" pitchFamily="49" charset="0"/>
              </a:rPr>
              <a:t>”, “</a:t>
            </a:r>
            <a:r>
              <a:rPr lang="ru-RU" i="1" dirty="0" err="1">
                <a:latin typeface="Consolas" pitchFamily="49" charset="0"/>
              </a:rPr>
              <a:t>Фоліо</a:t>
            </a:r>
            <a:r>
              <a:rPr lang="ru-RU" i="1" dirty="0">
                <a:latin typeface="Consolas" pitchFamily="49" charset="0"/>
              </a:rPr>
              <a:t>”, “</a:t>
            </a:r>
            <a:r>
              <a:rPr lang="ru-RU" i="1" dirty="0" err="1">
                <a:latin typeface="Consolas" pitchFamily="49" charset="0"/>
              </a:rPr>
              <a:t>Брайт</a:t>
            </a:r>
            <a:r>
              <a:rPr lang="ru-RU" i="1" dirty="0">
                <a:latin typeface="Consolas" pitchFamily="49" charset="0"/>
              </a:rPr>
              <a:t>-Букс”, “</a:t>
            </a:r>
            <a:r>
              <a:rPr lang="ru-RU" i="1" dirty="0" err="1">
                <a:latin typeface="Consolas" pitchFamily="49" charset="0"/>
              </a:rPr>
              <a:t>Букрек</a:t>
            </a:r>
            <a:r>
              <a:rPr lang="ru-RU" i="1" dirty="0">
                <a:latin typeface="Consolas" pitchFamily="49" charset="0"/>
              </a:rPr>
              <a:t>”, “</a:t>
            </a:r>
            <a:r>
              <a:rPr lang="ru-RU" i="1" dirty="0" err="1">
                <a:latin typeface="Consolas" pitchFamily="49" charset="0"/>
              </a:rPr>
              <a:t>Мерідіан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Черновіц</a:t>
            </a:r>
            <a:r>
              <a:rPr lang="ru-RU" i="1" dirty="0">
                <a:latin typeface="Consolas" pitchFamily="49" charset="0"/>
              </a:rPr>
              <a:t>”, “</a:t>
            </a:r>
            <a:r>
              <a:rPr lang="ru-RU" i="1" dirty="0" err="1">
                <a:latin typeface="Consolas" pitchFamily="49" charset="0"/>
              </a:rPr>
              <a:t>Піраміда</a:t>
            </a:r>
            <a:r>
              <a:rPr lang="ru-RU" i="1" dirty="0">
                <a:latin typeface="Consolas" pitchFamily="49" charset="0"/>
              </a:rPr>
              <a:t>” та </a:t>
            </a:r>
            <a:r>
              <a:rPr lang="ru-RU" i="1" dirty="0" err="1">
                <a:latin typeface="Consolas" pitchFamily="49" charset="0"/>
              </a:rPr>
              <a:t>ін</a:t>
            </a:r>
            <a:r>
              <a:rPr lang="ru-RU" i="1" dirty="0" smtClean="0">
                <a:latin typeface="Consolas" pitchFamily="49" charset="0"/>
              </a:rPr>
              <a:t>.</a:t>
            </a:r>
          </a:p>
          <a:p>
            <a:pPr algn="just"/>
            <a:endParaRPr lang="uk-UA" i="1" dirty="0">
              <a:latin typeface="Consolas" pitchFamily="49" charset="0"/>
            </a:endParaRPr>
          </a:p>
          <a:p>
            <a:pPr algn="just"/>
            <a:r>
              <a:rPr lang="ru-RU" b="1" i="1" dirty="0" err="1" smtClean="0">
                <a:latin typeface="Consolas" pitchFamily="49" charset="0"/>
              </a:rPr>
              <a:t>Національні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мережі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книгарень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i="1" dirty="0">
                <a:latin typeface="Consolas" pitchFamily="49" charset="0"/>
              </a:rPr>
              <a:t>“Є” та “Буква</a:t>
            </a:r>
            <a:r>
              <a:rPr lang="ru-RU" i="1" dirty="0" smtClean="0">
                <a:latin typeface="Consolas" pitchFamily="49" charset="0"/>
              </a:rPr>
              <a:t>”</a:t>
            </a:r>
          </a:p>
          <a:p>
            <a:pPr algn="just"/>
            <a:endParaRPr lang="uk-UA" i="1" dirty="0">
              <a:latin typeface="Consolas" pitchFamily="49" charset="0"/>
            </a:endParaRPr>
          </a:p>
          <a:p>
            <a:pPr algn="just"/>
            <a:r>
              <a:rPr lang="ru-RU" i="1" dirty="0" smtClean="0">
                <a:latin typeface="Consolas" pitchFamily="49" charset="0"/>
              </a:rPr>
              <a:t>Книжка ПРЕТЕНДУЄ </a:t>
            </a:r>
            <a:r>
              <a:rPr lang="ru-RU" i="1" dirty="0">
                <a:latin typeface="Consolas" pitchFamily="49" charset="0"/>
              </a:rPr>
              <a:t>на роль </a:t>
            </a:r>
            <a:r>
              <a:rPr lang="ru-RU" i="1" dirty="0" err="1" smtClean="0">
                <a:latin typeface="Consolas" pitchFamily="49" charset="0"/>
              </a:rPr>
              <a:t>бестселера</a:t>
            </a:r>
            <a:r>
              <a:rPr lang="ru-RU" i="1" dirty="0" smtClean="0">
                <a:latin typeface="Consolas" pitchFamily="49" charset="0"/>
              </a:rPr>
              <a:t>, </a:t>
            </a:r>
            <a:r>
              <a:rPr lang="ru-RU" i="1" dirty="0" err="1" smtClean="0">
                <a:latin typeface="Consolas" pitchFamily="49" charset="0"/>
              </a:rPr>
              <a:t>якщо</a:t>
            </a:r>
            <a:r>
              <a:rPr lang="ru-RU" i="1" dirty="0" smtClean="0">
                <a:latin typeface="Consolas" pitchFamily="49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i="1" dirty="0" err="1">
                <a:latin typeface="Consolas" pitchFamily="49" charset="0"/>
              </a:rPr>
              <a:t>опиняється</a:t>
            </a:r>
            <a:r>
              <a:rPr lang="ru-RU" i="1" dirty="0">
                <a:latin typeface="Consolas" pitchFamily="49" charset="0"/>
              </a:rPr>
              <a:t> в </a:t>
            </a:r>
            <a:r>
              <a:rPr lang="ru-RU" i="1" dirty="0" err="1">
                <a:latin typeface="Consolas" pitchFamily="49" charset="0"/>
              </a:rPr>
              <a:t>топі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продажів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котроїсь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 smtClean="0">
                <a:latin typeface="Consolas" pitchFamily="49" charset="0"/>
              </a:rPr>
              <a:t>із</a:t>
            </a:r>
            <a:r>
              <a:rPr lang="ru-RU" i="1" dirty="0" smtClean="0">
                <a:latin typeface="Consolas" pitchFamily="49" charset="0"/>
              </a:rPr>
              <a:t> мереж </a:t>
            </a:r>
            <a:r>
              <a:rPr lang="ru-RU" i="1" dirty="0" err="1">
                <a:latin typeface="Consolas" pitchFamily="49" charset="0"/>
              </a:rPr>
              <a:t>книгарень</a:t>
            </a:r>
            <a:r>
              <a:rPr lang="ru-RU" i="1" dirty="0">
                <a:latin typeface="Consolas" pitchFamily="49" charset="0"/>
              </a:rPr>
              <a:t> “Є” та “Буква</a:t>
            </a:r>
            <a:r>
              <a:rPr lang="ru-RU" i="1" dirty="0" smtClean="0">
                <a:latin typeface="Consolas" pitchFamily="49" charset="0"/>
              </a:rPr>
              <a:t>”;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i="1" dirty="0" err="1">
                <a:latin typeface="Consolas" pitchFamily="49" charset="0"/>
              </a:rPr>
              <a:t>опиняється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smtClean="0">
                <a:latin typeface="Consolas" pitchFamily="49" charset="0"/>
              </a:rPr>
              <a:t>в списку </a:t>
            </a:r>
            <a:r>
              <a:rPr lang="ru-RU" i="1" dirty="0" err="1">
                <a:latin typeface="Consolas" pitchFamily="49" charset="0"/>
              </a:rPr>
              <a:t>або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 smtClean="0">
                <a:latin typeface="Consolas" pitchFamily="49" charset="0"/>
              </a:rPr>
              <a:t>переліку</a:t>
            </a:r>
            <a:r>
              <a:rPr lang="ru-RU" i="1" dirty="0" smtClean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найкращих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українських</a:t>
            </a:r>
            <a:r>
              <a:rPr lang="ru-RU" i="1" dirty="0">
                <a:latin typeface="Consolas" pitchFamily="49" charset="0"/>
              </a:rPr>
              <a:t> </a:t>
            </a:r>
            <a:r>
              <a:rPr lang="ru-RU" i="1" dirty="0" err="1">
                <a:latin typeface="Consolas" pitchFamily="49" charset="0"/>
              </a:rPr>
              <a:t>книжок</a:t>
            </a:r>
            <a:r>
              <a:rPr lang="ru-RU" i="1" dirty="0">
                <a:latin typeface="Consolas" pitchFamily="49" charset="0"/>
              </a:rPr>
              <a:t> “за </a:t>
            </a:r>
            <a:r>
              <a:rPr lang="ru-RU" i="1" dirty="0" err="1">
                <a:latin typeface="Consolas" pitchFamily="49" charset="0"/>
              </a:rPr>
              <a:t>останні</a:t>
            </a:r>
            <a:r>
              <a:rPr lang="ru-RU" i="1" dirty="0">
                <a:latin typeface="Consolas" pitchFamily="49" charset="0"/>
              </a:rPr>
              <a:t> 10 </a:t>
            </a:r>
            <a:r>
              <a:rPr lang="ru-RU" i="1" dirty="0" err="1">
                <a:latin typeface="Consolas" pitchFamily="49" charset="0"/>
              </a:rPr>
              <a:t>років</a:t>
            </a:r>
            <a:r>
              <a:rPr lang="ru-RU" i="1" dirty="0">
                <a:latin typeface="Consolas" pitchFamily="49" charset="0"/>
              </a:rPr>
              <a:t>” </a:t>
            </a:r>
            <a:r>
              <a:rPr lang="ru-RU" i="1" dirty="0" err="1">
                <a:latin typeface="Consolas" pitchFamily="49" charset="0"/>
              </a:rPr>
              <a:t>чи</a:t>
            </a:r>
            <a:r>
              <a:rPr lang="ru-RU" i="1" dirty="0">
                <a:latin typeface="Consolas" pitchFamily="49" charset="0"/>
              </a:rPr>
              <a:t> “за </a:t>
            </a:r>
            <a:r>
              <a:rPr lang="ru-RU" i="1" dirty="0" err="1">
                <a:latin typeface="Consolas" pitchFamily="49" charset="0"/>
              </a:rPr>
              <a:t>останні</a:t>
            </a:r>
            <a:r>
              <a:rPr lang="ru-RU" i="1" dirty="0">
                <a:latin typeface="Consolas" pitchFamily="49" charset="0"/>
              </a:rPr>
              <a:t> 5 </a:t>
            </a:r>
            <a:r>
              <a:rPr lang="ru-RU" i="1" dirty="0" err="1">
                <a:latin typeface="Consolas" pitchFamily="49" charset="0"/>
              </a:rPr>
              <a:t>років</a:t>
            </a:r>
            <a:r>
              <a:rPr lang="ru-RU" i="1" dirty="0" smtClean="0">
                <a:latin typeface="Consolas" pitchFamily="49" charset="0"/>
              </a:rPr>
              <a:t>” </a:t>
            </a:r>
            <a:r>
              <a:rPr lang="ru-RU" i="1" dirty="0" err="1" smtClean="0">
                <a:latin typeface="Consolas" pitchFamily="49" charset="0"/>
              </a:rPr>
              <a:t>тощо</a:t>
            </a:r>
            <a:endParaRPr lang="ru-RU" i="1" dirty="0">
              <a:latin typeface="Consolas" pitchFamily="49" charset="0"/>
            </a:endParaRPr>
          </a:p>
          <a:p>
            <a:pPr algn="just"/>
            <a:r>
              <a:rPr lang="ru-RU" i="1" dirty="0" smtClean="0">
                <a:latin typeface="Consolas" pitchFamily="49" charset="0"/>
              </a:rPr>
              <a:t> </a:t>
            </a:r>
            <a:endParaRPr lang="uk-UA" i="1" dirty="0">
              <a:latin typeface="Consolas" pitchFamily="49" charset="0"/>
            </a:endParaRPr>
          </a:p>
          <a:p>
            <a:pPr algn="just"/>
            <a:endParaRPr lang="uk-UA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19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6632"/>
            <a:ext cx="8820472" cy="3755281"/>
          </a:xfrm>
        </p:spPr>
        <p:txBody>
          <a:bodyPr>
            <a:noAutofit/>
          </a:bodyPr>
          <a:lstStyle/>
          <a:p>
            <a:pPr marL="719138" lvl="0" algn="just"/>
            <a:r>
              <a:rPr lang="ru-RU" sz="3200" i="1" dirty="0" smtClean="0">
                <a:latin typeface="Consolas" pitchFamily="49" charset="0"/>
              </a:rPr>
              <a:t>- Проблема </a:t>
            </a:r>
            <a:r>
              <a:rPr lang="ru-RU" sz="3200" i="1" dirty="0" err="1">
                <a:latin typeface="Consolas" pitchFamily="49" charset="0"/>
              </a:rPr>
              <a:t>створення</a:t>
            </a:r>
            <a:r>
              <a:rPr lang="ru-RU" sz="3200" i="1" dirty="0">
                <a:latin typeface="Consolas" pitchFamily="49" charset="0"/>
              </a:rPr>
              <a:t> </a:t>
            </a:r>
            <a:r>
              <a:rPr lang="ru-RU" sz="3200" i="1" dirty="0" err="1">
                <a:latin typeface="Consolas" pitchFamily="49" charset="0"/>
              </a:rPr>
              <a:t>сучасного</a:t>
            </a:r>
            <a:r>
              <a:rPr lang="ru-RU" sz="3200" i="1" dirty="0">
                <a:latin typeface="Consolas" pitchFamily="49" charset="0"/>
              </a:rPr>
              <a:t> </a:t>
            </a:r>
            <a:r>
              <a:rPr lang="ru-RU" sz="3200" i="1" dirty="0" err="1">
                <a:latin typeface="Consolas" pitchFamily="49" charset="0"/>
              </a:rPr>
              <a:t>українського</a:t>
            </a:r>
            <a:r>
              <a:rPr lang="ru-RU" sz="3200" i="1" dirty="0">
                <a:latin typeface="Consolas" pitchFamily="49" charset="0"/>
              </a:rPr>
              <a:t> </a:t>
            </a:r>
            <a:r>
              <a:rPr lang="ru-RU" sz="3200" i="1" dirty="0" err="1" smtClean="0">
                <a:latin typeface="Consolas" pitchFamily="49" charset="0"/>
              </a:rPr>
              <a:t>бестселера</a:t>
            </a:r>
            <a:r>
              <a:rPr lang="ru-RU" sz="3200" i="1" dirty="0" smtClean="0">
                <a:latin typeface="Consolas" pitchFamily="49" charset="0"/>
              </a:rPr>
              <a:t> </a:t>
            </a:r>
            <a:br>
              <a:rPr lang="ru-RU" sz="3200" i="1" dirty="0" smtClean="0">
                <a:latin typeface="Consolas" pitchFamily="49" charset="0"/>
              </a:rPr>
            </a:br>
            <a:r>
              <a:rPr lang="ru-RU" sz="3200" i="1" dirty="0" smtClean="0">
                <a:latin typeface="Consolas" pitchFamily="49" charset="0"/>
              </a:rPr>
              <a:t>- </a:t>
            </a:r>
            <a:r>
              <a:rPr lang="ru-RU" sz="3200" i="1" dirty="0" err="1" smtClean="0">
                <a:latin typeface="Consolas" pitchFamily="49" charset="0"/>
              </a:rPr>
              <a:t>Американські</a:t>
            </a:r>
            <a:r>
              <a:rPr lang="ru-RU" sz="3200" i="1" dirty="0" smtClean="0">
                <a:latin typeface="Consolas" pitchFamily="49" charset="0"/>
              </a:rPr>
              <a:t> </a:t>
            </a:r>
            <a:r>
              <a:rPr lang="ru-RU" sz="3200" i="1" dirty="0">
                <a:latin typeface="Consolas" pitchFamily="49" charset="0"/>
              </a:rPr>
              <a:t>та </a:t>
            </a:r>
            <a:r>
              <a:rPr lang="ru-RU" sz="3200" i="1" dirty="0" err="1">
                <a:latin typeface="Consolas" pitchFamily="49" charset="0"/>
              </a:rPr>
              <a:t>європейські</a:t>
            </a:r>
            <a:r>
              <a:rPr lang="ru-RU" sz="3200" i="1" dirty="0">
                <a:latin typeface="Consolas" pitchFamily="49" charset="0"/>
              </a:rPr>
              <a:t> </a:t>
            </a:r>
            <a:r>
              <a:rPr lang="ru-RU" sz="3200" i="1" dirty="0" err="1">
                <a:latin typeface="Consolas" pitchFamily="49" charset="0"/>
              </a:rPr>
              <a:t>інтерпретації</a:t>
            </a:r>
            <a:r>
              <a:rPr lang="ru-RU" sz="3200" i="1" dirty="0">
                <a:latin typeface="Consolas" pitchFamily="49" charset="0"/>
              </a:rPr>
              <a:t> </a:t>
            </a:r>
            <a:r>
              <a:rPr lang="ru-RU" sz="3200" i="1" dirty="0" err="1">
                <a:latin typeface="Consolas" pitchFamily="49" charset="0"/>
              </a:rPr>
              <a:t>поняття</a:t>
            </a:r>
            <a:r>
              <a:rPr lang="ru-RU" sz="3200" i="1" dirty="0">
                <a:latin typeface="Consolas" pitchFamily="49" charset="0"/>
              </a:rPr>
              <a:t> «</a:t>
            </a:r>
            <a:r>
              <a:rPr lang="ru-RU" sz="3200" i="1" dirty="0" err="1">
                <a:latin typeface="Consolas" pitchFamily="49" charset="0"/>
              </a:rPr>
              <a:t>бестселер</a:t>
            </a:r>
            <a:r>
              <a:rPr lang="ru-RU" sz="3200" i="1" dirty="0">
                <a:latin typeface="Consolas" pitchFamily="49" charset="0"/>
              </a:rPr>
              <a:t>»,</a:t>
            </a:r>
            <a:br>
              <a:rPr lang="ru-RU" sz="3200" i="1" dirty="0">
                <a:latin typeface="Consolas" pitchFamily="49" charset="0"/>
              </a:rPr>
            </a:br>
            <a:r>
              <a:rPr lang="ru-RU" sz="3200" i="1" dirty="0" smtClean="0">
                <a:latin typeface="Consolas" pitchFamily="49" charset="0"/>
              </a:rPr>
              <a:t>- </a:t>
            </a:r>
            <a:r>
              <a:rPr lang="ru-RU" sz="3200" i="1" dirty="0" err="1" smtClean="0">
                <a:latin typeface="Consolas" pitchFamily="49" charset="0"/>
              </a:rPr>
              <a:t>Типологія</a:t>
            </a:r>
            <a:r>
              <a:rPr lang="ru-RU" sz="3200" i="1" dirty="0" smtClean="0">
                <a:latin typeface="Consolas" pitchFamily="49" charset="0"/>
              </a:rPr>
              <a:t> </a:t>
            </a:r>
            <a:r>
              <a:rPr lang="ru-RU" sz="3200" i="1" dirty="0" err="1" smtClean="0">
                <a:latin typeface="Consolas" pitchFamily="49" charset="0"/>
              </a:rPr>
              <a:t>бестселерів</a:t>
            </a:r>
            <a:r>
              <a:rPr lang="ru-RU" sz="3200" i="1" dirty="0" smtClean="0">
                <a:latin typeface="Consolas" pitchFamily="49" charset="0"/>
              </a:rPr>
              <a:t>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717032"/>
            <a:ext cx="8820472" cy="3140968"/>
          </a:xfrm>
        </p:spPr>
        <p:txBody>
          <a:bodyPr>
            <a:normAutofit/>
          </a:bodyPr>
          <a:lstStyle/>
          <a:p>
            <a:pPr marL="804863" lvl="0" algn="just"/>
            <a:r>
              <a:rPr lang="ru-RU" sz="3200" dirty="0" smtClean="0">
                <a:latin typeface="Consolas" pitchFamily="49" charset="0"/>
              </a:rPr>
              <a:t>- </a:t>
            </a:r>
            <a:r>
              <a:rPr lang="ru-RU" sz="3200" b="1" dirty="0" err="1" smtClean="0">
                <a:latin typeface="Consolas" pitchFamily="49" charset="0"/>
              </a:rPr>
              <a:t>Дискусії</a:t>
            </a:r>
            <a:r>
              <a:rPr lang="ru-RU" sz="3200" b="1" dirty="0" smtClean="0">
                <a:latin typeface="Consolas" pitchFamily="49" charset="0"/>
              </a:rPr>
              <a:t> </a:t>
            </a:r>
            <a:r>
              <a:rPr lang="ru-RU" sz="3200" b="1" dirty="0" err="1" smtClean="0">
                <a:latin typeface="Consolas" pitchFamily="49" charset="0"/>
              </a:rPr>
              <a:t>довкола</a:t>
            </a:r>
            <a:r>
              <a:rPr lang="ru-RU" sz="3200" b="1" dirty="0" smtClean="0">
                <a:latin typeface="Consolas" pitchFamily="49" charset="0"/>
              </a:rPr>
              <a:t> </a:t>
            </a:r>
            <a:r>
              <a:rPr lang="ru-RU" sz="3200" b="1" dirty="0" err="1" smtClean="0">
                <a:latin typeface="Consolas" pitchFamily="49" charset="0"/>
              </a:rPr>
              <a:t>бестселера</a:t>
            </a:r>
            <a:endParaRPr lang="ru-RU" sz="3200" b="1" dirty="0">
              <a:latin typeface="Consolas" pitchFamily="49" charset="0"/>
            </a:endParaRPr>
          </a:p>
          <a:p>
            <a:pPr marL="804863" lvl="0" algn="just">
              <a:tabLst>
                <a:tab pos="8610600" algn="l"/>
              </a:tabLst>
            </a:pPr>
            <a:r>
              <a:rPr lang="ru-RU" sz="3200" b="1" dirty="0" smtClean="0">
                <a:latin typeface="Consolas" pitchFamily="49" charset="0"/>
              </a:rPr>
              <a:t>- </a:t>
            </a:r>
            <a:r>
              <a:rPr lang="ru-RU" sz="3200" b="1" dirty="0" err="1" smtClean="0">
                <a:latin typeface="Consolas" pitchFamily="49" charset="0"/>
              </a:rPr>
              <a:t>Досвід</a:t>
            </a:r>
            <a:r>
              <a:rPr lang="ru-RU" sz="3200" b="1" dirty="0" smtClean="0">
                <a:latin typeface="Consolas" pitchFamily="49" charset="0"/>
              </a:rPr>
              <a:t> </a:t>
            </a:r>
            <a:r>
              <a:rPr lang="ru-RU" sz="3200" b="1" dirty="0" err="1">
                <a:latin typeface="Consolas" pitchFamily="49" charset="0"/>
              </a:rPr>
              <a:t>створення</a:t>
            </a:r>
            <a:r>
              <a:rPr lang="ru-RU" sz="3200" b="1" dirty="0">
                <a:latin typeface="Consolas" pitchFamily="49" charset="0"/>
              </a:rPr>
              <a:t> </a:t>
            </a:r>
            <a:r>
              <a:rPr lang="ru-RU" sz="3200" b="1" dirty="0" err="1">
                <a:latin typeface="Consolas" pitchFamily="49" charset="0"/>
              </a:rPr>
              <a:t>українського</a:t>
            </a:r>
            <a:r>
              <a:rPr lang="ru-RU" sz="3200" b="1" dirty="0">
                <a:latin typeface="Consolas" pitchFamily="49" charset="0"/>
              </a:rPr>
              <a:t> </a:t>
            </a:r>
            <a:r>
              <a:rPr lang="ru-RU" sz="3200" b="1" dirty="0" err="1">
                <a:latin typeface="Consolas" pitchFamily="49" charset="0"/>
              </a:rPr>
              <a:t>бестселера</a:t>
            </a:r>
            <a:endParaRPr lang="ru-RU" sz="3200" b="1" dirty="0">
              <a:latin typeface="Consolas" pitchFamily="49" charset="0"/>
            </a:endParaRPr>
          </a:p>
          <a:p>
            <a:pPr algn="just"/>
            <a:endParaRPr lang="ru-RU" sz="3200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8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9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Consolas" pitchFamily="49" charset="0"/>
              </a:rPr>
              <a:t>Особливо </a:t>
            </a:r>
            <a:r>
              <a:rPr lang="ru-RU" b="1" i="1" dirty="0" err="1">
                <a:latin typeface="Consolas" pitchFamily="49" charset="0"/>
              </a:rPr>
              <a:t>успішні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українські</a:t>
            </a:r>
            <a:r>
              <a:rPr lang="ru-RU" b="1" i="1" dirty="0" smtClean="0">
                <a:latin typeface="Consolas" pitchFamily="49" charset="0"/>
              </a:rPr>
              <a:t> твори: «</a:t>
            </a:r>
            <a:r>
              <a:rPr lang="ru-RU" b="1" i="1" dirty="0">
                <a:latin typeface="Consolas" pitchFamily="49" charset="0"/>
              </a:rPr>
              <a:t>Маруся» Марка </a:t>
            </a:r>
            <a:r>
              <a:rPr lang="ru-RU" b="1" i="1" dirty="0" err="1">
                <a:latin typeface="Consolas" pitchFamily="49" charset="0"/>
              </a:rPr>
              <a:t>Вовчка</a:t>
            </a:r>
            <a:r>
              <a:rPr lang="ru-RU" b="1" i="1" dirty="0">
                <a:latin typeface="Consolas" pitchFamily="49" charset="0"/>
              </a:rPr>
              <a:t>, «</a:t>
            </a:r>
            <a:r>
              <a:rPr lang="ru-RU" b="1" i="1" dirty="0" err="1">
                <a:latin typeface="Consolas" pitchFamily="49" charset="0"/>
              </a:rPr>
              <a:t>Тигролови</a:t>
            </a:r>
            <a:r>
              <a:rPr lang="ru-RU" b="1" i="1" dirty="0">
                <a:latin typeface="Consolas" pitchFamily="49" charset="0"/>
              </a:rPr>
              <a:t>» </a:t>
            </a:r>
            <a:r>
              <a:rPr lang="ru-RU" b="1" i="1" dirty="0" err="1">
                <a:latin typeface="Consolas" pitchFamily="49" charset="0"/>
              </a:rPr>
              <a:t>Івана</a:t>
            </a:r>
            <a:r>
              <a:rPr lang="ru-RU" b="1" i="1" dirty="0">
                <a:latin typeface="Consolas" pitchFamily="49" charset="0"/>
              </a:rPr>
              <a:t> Багряного, «</a:t>
            </a:r>
            <a:r>
              <a:rPr lang="ru-RU" b="1" i="1" dirty="0" err="1">
                <a:latin typeface="Consolas" pitchFamily="49" charset="0"/>
              </a:rPr>
              <a:t>Чого</a:t>
            </a:r>
            <a:r>
              <a:rPr lang="ru-RU" b="1" i="1" dirty="0">
                <a:latin typeface="Consolas" pitchFamily="49" charset="0"/>
              </a:rPr>
              <a:t> не </a:t>
            </a:r>
            <a:r>
              <a:rPr lang="ru-RU" b="1" i="1" dirty="0" err="1">
                <a:latin typeface="Consolas" pitchFamily="49" charset="0"/>
              </a:rPr>
              <a:t>гоїть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вогонь</a:t>
            </a:r>
            <a:r>
              <a:rPr lang="ru-RU" b="1" i="1" dirty="0">
                <a:latin typeface="Consolas" pitchFamily="49" charset="0"/>
              </a:rPr>
              <a:t>» </a:t>
            </a:r>
            <a:r>
              <a:rPr lang="ru-RU" b="1" i="1" dirty="0" err="1">
                <a:latin typeface="Consolas" pitchFamily="49" charset="0"/>
              </a:rPr>
              <a:t>Уласа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Самчука</a:t>
            </a:r>
            <a:r>
              <a:rPr lang="ru-RU" b="1" i="1" dirty="0">
                <a:latin typeface="Consolas" pitchFamily="49" charset="0"/>
              </a:rPr>
              <a:t>. </a:t>
            </a:r>
            <a:r>
              <a:rPr lang="ru-RU" b="1" i="1" dirty="0" err="1">
                <a:latin typeface="Consolas" pitchFamily="49" charset="0"/>
              </a:rPr>
              <a:t>Однак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ідеться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скоріше</a:t>
            </a:r>
            <a:r>
              <a:rPr lang="ru-RU" b="1" i="1" dirty="0">
                <a:latin typeface="Consolas" pitchFamily="49" charset="0"/>
              </a:rPr>
              <a:t> не про </a:t>
            </a:r>
            <a:r>
              <a:rPr lang="ru-RU" b="1" i="1" dirty="0" err="1">
                <a:latin typeface="Consolas" pitchFamily="49" charset="0"/>
              </a:rPr>
              <a:t>шалені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темпи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продажів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цих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книжок</a:t>
            </a:r>
            <a:r>
              <a:rPr lang="ru-RU" b="1" i="1" dirty="0">
                <a:latin typeface="Consolas" pitchFamily="49" charset="0"/>
              </a:rPr>
              <a:t> (</a:t>
            </a:r>
            <a:r>
              <a:rPr lang="ru-RU" b="1" i="1" dirty="0" err="1">
                <a:latin typeface="Consolas" pitchFamily="49" charset="0"/>
              </a:rPr>
              <a:t>власне</a:t>
            </a:r>
            <a:r>
              <a:rPr lang="ru-RU" b="1" i="1" dirty="0">
                <a:latin typeface="Consolas" pitchFamily="49" charset="0"/>
              </a:rPr>
              <a:t>, </a:t>
            </a:r>
            <a:r>
              <a:rPr lang="ru-RU" b="1" i="1" dirty="0" err="1">
                <a:latin typeface="Consolas" pitchFamily="49" charset="0"/>
              </a:rPr>
              <a:t>під</a:t>
            </a:r>
            <a:r>
              <a:rPr lang="ru-RU" b="1" i="1" dirty="0">
                <a:latin typeface="Consolas" pitchFamily="49" charset="0"/>
              </a:rPr>
              <a:t> час </a:t>
            </a:r>
            <a:r>
              <a:rPr lang="ru-RU" b="1" i="1" dirty="0" err="1">
                <a:latin typeface="Consolas" pitchFamily="49" charset="0"/>
              </a:rPr>
              <a:t>їх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виходу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обсяги</a:t>
            </a:r>
            <a:r>
              <a:rPr lang="ru-RU" b="1" i="1" dirty="0">
                <a:latin typeface="Consolas" pitchFamily="49" charset="0"/>
              </a:rPr>
              <a:t> не </a:t>
            </a:r>
            <a:r>
              <a:rPr lang="ru-RU" b="1" i="1" dirty="0" err="1">
                <a:latin typeface="Consolas" pitchFamily="49" charset="0"/>
              </a:rPr>
              <a:t>фіксувалися</a:t>
            </a:r>
            <a:r>
              <a:rPr lang="ru-RU" b="1" i="1" dirty="0">
                <a:latin typeface="Consolas" pitchFamily="49" charset="0"/>
              </a:rPr>
              <a:t>), а про </a:t>
            </a:r>
            <a:r>
              <a:rPr lang="ru-RU" b="1" i="1" dirty="0" err="1">
                <a:latin typeface="Consolas" pitchFamily="49" charset="0"/>
              </a:rPr>
              <a:t>їх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значну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популярність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серед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україномовного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читача</a:t>
            </a:r>
            <a:endParaRPr lang="ru-RU" b="1" i="1" dirty="0">
              <a:latin typeface="Consolas" pitchFamily="49" charset="0"/>
            </a:endParaRPr>
          </a:p>
          <a:p>
            <a:pPr algn="just"/>
            <a:endParaRPr lang="uk-UA" b="1" i="1" dirty="0" smtClean="0">
              <a:latin typeface="Consolas" pitchFamily="49" charset="0"/>
            </a:endParaRPr>
          </a:p>
          <a:p>
            <a:pPr algn="just"/>
            <a:endParaRPr lang="uk-UA" b="1" i="1" dirty="0">
              <a:latin typeface="Consolas" pitchFamily="49" charset="0"/>
            </a:endParaRPr>
          </a:p>
          <a:p>
            <a:pPr algn="just"/>
            <a:r>
              <a:rPr lang="ru-RU" b="1" i="1" dirty="0" smtClean="0">
                <a:latin typeface="Consolas" pitchFamily="49" charset="0"/>
              </a:rPr>
              <a:t>Першим </a:t>
            </a:r>
            <a:r>
              <a:rPr lang="ru-RU" b="1" i="1" dirty="0" err="1">
                <a:latin typeface="Consolas" pitchFamily="49" charset="0"/>
              </a:rPr>
              <a:t>справжнім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українським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бестселером</a:t>
            </a:r>
            <a:r>
              <a:rPr lang="ru-RU" b="1" i="1" dirty="0">
                <a:latin typeface="Consolas" pitchFamily="49" charset="0"/>
              </a:rPr>
              <a:t> ХХ </a:t>
            </a:r>
            <a:r>
              <a:rPr lang="ru-RU" b="1" i="1" dirty="0" err="1">
                <a:latin typeface="Consolas" pitchFamily="49" charset="0"/>
              </a:rPr>
              <a:t>століття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можна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вважати</a:t>
            </a:r>
            <a:r>
              <a:rPr lang="ru-RU" b="1" i="1" dirty="0">
                <a:latin typeface="Consolas" pitchFamily="49" charset="0"/>
              </a:rPr>
              <a:t> роман </a:t>
            </a:r>
            <a:r>
              <a:rPr lang="ru-RU" b="1" i="1" dirty="0" err="1">
                <a:latin typeface="Consolas" pitchFamily="49" charset="0"/>
              </a:rPr>
              <a:t>Володимира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Винниченка</a:t>
            </a:r>
            <a:r>
              <a:rPr lang="ru-RU" b="1" i="1" dirty="0">
                <a:latin typeface="Consolas" pitchFamily="49" charset="0"/>
              </a:rPr>
              <a:t> «</a:t>
            </a:r>
            <a:r>
              <a:rPr lang="ru-RU" b="1" i="1" dirty="0" err="1">
                <a:latin typeface="Consolas" pitchFamily="49" charset="0"/>
              </a:rPr>
              <a:t>Сонячна</a:t>
            </a:r>
            <a:r>
              <a:rPr lang="ru-RU" b="1" i="1" dirty="0">
                <a:latin typeface="Consolas" pitchFamily="49" charset="0"/>
              </a:rPr>
              <a:t> машина</a:t>
            </a:r>
            <a:r>
              <a:rPr lang="ru-RU" b="1" i="1" dirty="0" smtClean="0">
                <a:latin typeface="Consolas" pitchFamily="49" charset="0"/>
              </a:rPr>
              <a:t>»</a:t>
            </a:r>
          </a:p>
          <a:p>
            <a:pPr algn="just"/>
            <a:endParaRPr lang="uk-UA" b="1" i="1" dirty="0">
              <a:latin typeface="Consolas" pitchFamily="49" charset="0"/>
            </a:endParaRPr>
          </a:p>
          <a:p>
            <a:pPr algn="just"/>
            <a:r>
              <a:rPr lang="ru-RU" b="1" i="1" dirty="0" err="1" smtClean="0">
                <a:latin typeface="Consolas" pitchFamily="49" charset="0"/>
              </a:rPr>
              <a:t>Українські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бестселери</a:t>
            </a:r>
            <a:r>
              <a:rPr lang="ru-RU" b="1" i="1" dirty="0" smtClean="0">
                <a:latin typeface="Consolas" pitchFamily="49" charset="0"/>
              </a:rPr>
              <a:t>: «</a:t>
            </a:r>
            <a:r>
              <a:rPr lang="ru-RU" b="1" i="1" dirty="0" err="1">
                <a:latin typeface="Consolas" pitchFamily="49" charset="0"/>
              </a:rPr>
              <a:t>Польові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дослідження</a:t>
            </a:r>
            <a:r>
              <a:rPr lang="ru-RU" b="1" i="1" dirty="0">
                <a:latin typeface="Consolas" pitchFamily="49" charset="0"/>
              </a:rPr>
              <a:t> з </a:t>
            </a:r>
            <a:r>
              <a:rPr lang="ru-RU" b="1" i="1" dirty="0" err="1">
                <a:latin typeface="Consolas" pitchFamily="49" charset="0"/>
              </a:rPr>
              <a:t>українського</a:t>
            </a:r>
            <a:r>
              <a:rPr lang="ru-RU" b="1" i="1" dirty="0">
                <a:latin typeface="Consolas" pitchFamily="49" charset="0"/>
              </a:rPr>
              <a:t> сексу» </a:t>
            </a:r>
            <a:r>
              <a:rPr lang="ru-RU" b="1" i="1" dirty="0" err="1">
                <a:latin typeface="Consolas" pitchFamily="49" charset="0"/>
              </a:rPr>
              <a:t>Оксани</a:t>
            </a:r>
            <a:r>
              <a:rPr lang="ru-RU" b="1" i="1" dirty="0">
                <a:latin typeface="Consolas" pitchFamily="49" charset="0"/>
              </a:rPr>
              <a:t> Забужко, «</a:t>
            </a:r>
            <a:r>
              <a:rPr lang="ru-RU" b="1" i="1" dirty="0" err="1">
                <a:latin typeface="Consolas" pitchFamily="49" charset="0"/>
              </a:rPr>
              <a:t>Перверзія</a:t>
            </a:r>
            <a:r>
              <a:rPr lang="ru-RU" b="1" i="1" dirty="0">
                <a:latin typeface="Consolas" pitchFamily="49" charset="0"/>
              </a:rPr>
              <a:t>» і «</a:t>
            </a:r>
            <a:r>
              <a:rPr lang="ru-RU" b="1" i="1" dirty="0" err="1">
                <a:latin typeface="Consolas" pitchFamily="49" charset="0"/>
              </a:rPr>
              <a:t>Дванадцять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обручів</a:t>
            </a:r>
            <a:r>
              <a:rPr lang="ru-RU" b="1" i="1" dirty="0">
                <a:latin typeface="Consolas" pitchFamily="49" charset="0"/>
              </a:rPr>
              <a:t>» </a:t>
            </a:r>
            <a:r>
              <a:rPr lang="ru-RU" b="1" i="1" dirty="0" err="1">
                <a:latin typeface="Consolas" pitchFamily="49" charset="0"/>
              </a:rPr>
              <a:t>Юрія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Андруховича</a:t>
            </a:r>
            <a:r>
              <a:rPr lang="ru-RU" b="1" i="1" dirty="0">
                <a:latin typeface="Consolas" pitchFamily="49" charset="0"/>
              </a:rPr>
              <a:t>, «Культ» Любка </a:t>
            </a:r>
            <a:r>
              <a:rPr lang="ru-RU" b="1" i="1" dirty="0" err="1">
                <a:latin typeface="Consolas" pitchFamily="49" charset="0"/>
              </a:rPr>
              <a:t>Дереша</a:t>
            </a:r>
            <a:r>
              <a:rPr lang="ru-RU" b="1" i="1" dirty="0">
                <a:latin typeface="Consolas" pitchFamily="49" charset="0"/>
              </a:rPr>
              <a:t>, «Солодка </a:t>
            </a:r>
            <a:r>
              <a:rPr lang="ru-RU" b="1" i="1" dirty="0" err="1">
                <a:latin typeface="Consolas" pitchFamily="49" charset="0"/>
              </a:rPr>
              <a:t>Даруся</a:t>
            </a:r>
            <a:r>
              <a:rPr lang="ru-RU" b="1" i="1" dirty="0">
                <a:latin typeface="Consolas" pitchFamily="49" charset="0"/>
              </a:rPr>
              <a:t>» </a:t>
            </a:r>
            <a:r>
              <a:rPr lang="ru-RU" b="1" i="1" dirty="0" err="1">
                <a:latin typeface="Consolas" pitchFamily="49" charset="0"/>
              </a:rPr>
              <a:t>Марії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Матіос</a:t>
            </a:r>
            <a:r>
              <a:rPr lang="ru-RU" b="1" i="1" dirty="0">
                <a:latin typeface="Consolas" pitchFamily="49" charset="0"/>
              </a:rPr>
              <a:t>, «Кобзар-2000» </a:t>
            </a:r>
            <a:r>
              <a:rPr lang="ru-RU" b="1" i="1" dirty="0" err="1">
                <a:latin typeface="Consolas" pitchFamily="49" charset="0"/>
              </a:rPr>
              <a:t>братів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Капранових</a:t>
            </a:r>
            <a:r>
              <a:rPr lang="ru-RU" b="1" i="1" dirty="0">
                <a:latin typeface="Consolas" pitchFamily="49" charset="0"/>
              </a:rPr>
              <a:t>, «Зелена Маргарита» </a:t>
            </a:r>
            <a:r>
              <a:rPr lang="ru-RU" b="1" i="1" dirty="0" err="1">
                <a:latin typeface="Consolas" pitchFamily="49" charset="0"/>
              </a:rPr>
              <a:t>Світлани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Пиркало</a:t>
            </a:r>
            <a:r>
              <a:rPr lang="ru-RU" b="1" i="1" dirty="0">
                <a:latin typeface="Consolas" pitchFamily="49" charset="0"/>
              </a:rPr>
              <a:t>. </a:t>
            </a:r>
            <a:r>
              <a:rPr lang="ru-RU" b="1" i="1" dirty="0" err="1">
                <a:latin typeface="Consolas" pitchFamily="49" charset="0"/>
              </a:rPr>
              <a:t>Бестселерами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можуть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визнаватися</a:t>
            </a:r>
            <a:r>
              <a:rPr lang="ru-RU" b="1" i="1" dirty="0">
                <a:latin typeface="Consolas" pitchFamily="49" charset="0"/>
              </a:rPr>
              <a:t> твори </a:t>
            </a:r>
            <a:r>
              <a:rPr lang="ru-RU" b="1" i="1" dirty="0" err="1">
                <a:latin typeface="Consolas" pitchFamily="49" charset="0"/>
              </a:rPr>
              <a:t>класичні</a:t>
            </a:r>
            <a:r>
              <a:rPr lang="ru-RU" b="1" i="1" dirty="0">
                <a:latin typeface="Consolas" pitchFamily="49" charset="0"/>
              </a:rPr>
              <a:t> (</a:t>
            </a:r>
            <a:r>
              <a:rPr lang="ru-RU" b="1" i="1" dirty="0" err="1">
                <a:latin typeface="Consolas" pitchFamily="49" charset="0"/>
              </a:rPr>
              <a:t>наприклад</a:t>
            </a:r>
            <a:r>
              <a:rPr lang="ru-RU" b="1" i="1" dirty="0">
                <a:latin typeface="Consolas" pitchFamily="49" charset="0"/>
              </a:rPr>
              <a:t>, «</a:t>
            </a:r>
            <a:r>
              <a:rPr lang="ru-RU" b="1" i="1" dirty="0" err="1">
                <a:latin typeface="Consolas" pitchFamily="49" charset="0"/>
              </a:rPr>
              <a:t>Тореадори</a:t>
            </a:r>
            <a:r>
              <a:rPr lang="ru-RU" b="1" i="1" dirty="0">
                <a:latin typeface="Consolas" pitchFamily="49" charset="0"/>
              </a:rPr>
              <a:t> з </a:t>
            </a:r>
            <a:r>
              <a:rPr lang="ru-RU" b="1" i="1" dirty="0" err="1">
                <a:latin typeface="Consolas" pitchFamily="49" charset="0"/>
              </a:rPr>
              <a:t>Васюківки</a:t>
            </a:r>
            <a:r>
              <a:rPr lang="ru-RU" b="1" i="1" dirty="0">
                <a:latin typeface="Consolas" pitchFamily="49" charset="0"/>
              </a:rPr>
              <a:t>» Всеволода </a:t>
            </a:r>
            <a:r>
              <a:rPr lang="ru-RU" b="1" i="1" dirty="0" err="1">
                <a:latin typeface="Consolas" pitchFamily="49" charset="0"/>
              </a:rPr>
              <a:t>Нестайка</a:t>
            </a:r>
            <a:r>
              <a:rPr lang="ru-RU" b="1" i="1" dirty="0">
                <a:latin typeface="Consolas" pitchFamily="49" charset="0"/>
              </a:rPr>
              <a:t>, </a:t>
            </a:r>
            <a:r>
              <a:rPr lang="ru-RU" b="1" i="1" dirty="0" err="1">
                <a:latin typeface="Consolas" pitchFamily="49" charset="0"/>
              </a:rPr>
              <a:t>історичні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романи</a:t>
            </a:r>
            <a:r>
              <a:rPr lang="ru-RU" b="1" i="1" dirty="0">
                <a:latin typeface="Consolas" pitchFamily="49" charset="0"/>
              </a:rPr>
              <a:t> Павла </a:t>
            </a:r>
            <a:r>
              <a:rPr lang="ru-RU" b="1" i="1" dirty="0" err="1">
                <a:latin typeface="Consolas" pitchFamily="49" charset="0"/>
              </a:rPr>
              <a:t>Загребельного</a:t>
            </a:r>
            <a:r>
              <a:rPr lang="ru-RU" b="1" i="1" dirty="0" smtClean="0">
                <a:latin typeface="Consolas" pitchFamily="49" charset="0"/>
              </a:rPr>
              <a:t>), «Записки </a:t>
            </a:r>
            <a:r>
              <a:rPr lang="ru-RU" b="1" i="1" dirty="0" err="1" smtClean="0">
                <a:latin typeface="Consolas" pitchFamily="49" charset="0"/>
              </a:rPr>
              <a:t>українського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самашедшего</a:t>
            </a:r>
            <a:r>
              <a:rPr lang="ru-RU" b="1" i="1" dirty="0" smtClean="0">
                <a:latin typeface="Consolas" pitchFamily="49" charset="0"/>
              </a:rPr>
              <a:t>» </a:t>
            </a:r>
            <a:r>
              <a:rPr lang="ru-RU" b="1" i="1" dirty="0" err="1" smtClean="0">
                <a:latin typeface="Consolas" pitchFamily="49" charset="0"/>
              </a:rPr>
              <a:t>Ліни</a:t>
            </a:r>
            <a:r>
              <a:rPr lang="ru-RU" b="1" i="1" dirty="0" smtClean="0">
                <a:latin typeface="Consolas" pitchFamily="49" charset="0"/>
              </a:rPr>
              <a:t> Костенко, «</a:t>
            </a:r>
            <a:r>
              <a:rPr lang="ru-RU" b="1" i="1" dirty="0" err="1" smtClean="0">
                <a:latin typeface="Consolas" pitchFamily="49" charset="0"/>
              </a:rPr>
              <a:t>Залишенець</a:t>
            </a:r>
            <a:r>
              <a:rPr lang="ru-RU" b="1" i="1" dirty="0">
                <a:latin typeface="Consolas" pitchFamily="49" charset="0"/>
              </a:rPr>
              <a:t>» («</a:t>
            </a:r>
            <a:r>
              <a:rPr lang="ru-RU" b="1" i="1" dirty="0" err="1">
                <a:latin typeface="Consolas" pitchFamily="49" charset="0"/>
              </a:rPr>
              <a:t>Чорний</a:t>
            </a:r>
            <a:r>
              <a:rPr lang="ru-RU" b="1" i="1" dirty="0">
                <a:latin typeface="Consolas" pitchFamily="49" charset="0"/>
              </a:rPr>
              <a:t> ворон</a:t>
            </a:r>
            <a:r>
              <a:rPr lang="ru-RU" b="1" i="1" dirty="0" smtClean="0">
                <a:latin typeface="Consolas" pitchFamily="49" charset="0"/>
              </a:rPr>
              <a:t>»)</a:t>
            </a:r>
            <a:r>
              <a:rPr lang="ru-RU" b="1" i="1" dirty="0">
                <a:latin typeface="Consolas" pitchFamily="49" charset="0"/>
              </a:rPr>
              <a:t> Василя Шкляра </a:t>
            </a:r>
            <a:r>
              <a:rPr lang="ru-RU" b="1" i="1" dirty="0" smtClean="0">
                <a:latin typeface="Consolas" pitchFamily="49" charset="0"/>
              </a:rPr>
              <a:t>, «</a:t>
            </a:r>
            <a:r>
              <a:rPr lang="ru-RU" b="1" i="1" dirty="0" err="1" smtClean="0">
                <a:latin typeface="Consolas" pitchFamily="49" charset="0"/>
              </a:rPr>
              <a:t>Століття</a:t>
            </a:r>
            <a:r>
              <a:rPr lang="ru-RU" b="1" i="1" dirty="0" smtClean="0">
                <a:latin typeface="Consolas" pitchFamily="49" charset="0"/>
              </a:rPr>
              <a:t> Якова» </a:t>
            </a:r>
            <a:r>
              <a:rPr lang="ru-RU" b="1" i="1" dirty="0" err="1" smtClean="0">
                <a:latin typeface="Consolas" pitchFamily="49" charset="0"/>
              </a:rPr>
              <a:t>Володимира</a:t>
            </a:r>
            <a:r>
              <a:rPr lang="ru-RU" b="1" i="1" dirty="0" smtClean="0">
                <a:latin typeface="Consolas" pitchFamily="49" charset="0"/>
              </a:rPr>
              <a:t> Лиса, «</a:t>
            </a:r>
            <a:r>
              <a:rPr lang="ru-RU" b="1" i="1" dirty="0" err="1" smtClean="0">
                <a:latin typeface="Consolas" pitchFamily="49" charset="0"/>
              </a:rPr>
              <a:t>Червоний</a:t>
            </a:r>
            <a:r>
              <a:rPr lang="ru-RU" b="1" i="1" dirty="0" smtClean="0">
                <a:latin typeface="Consolas" pitchFamily="49" charset="0"/>
              </a:rPr>
              <a:t>» </a:t>
            </a:r>
            <a:r>
              <a:rPr lang="ru-RU" b="1" i="1" dirty="0" err="1" smtClean="0">
                <a:latin typeface="Consolas" pitchFamily="49" charset="0"/>
              </a:rPr>
              <a:t>АндріяКокотюхи</a:t>
            </a:r>
            <a:r>
              <a:rPr lang="ru-RU" b="1" i="1" dirty="0" smtClean="0">
                <a:latin typeface="Consolas" pitchFamily="49" charset="0"/>
              </a:rPr>
              <a:t>, «</a:t>
            </a:r>
            <a:r>
              <a:rPr lang="ru-RU" b="1" i="1" dirty="0" err="1" smtClean="0">
                <a:latin typeface="Consolas" pitchFamily="49" charset="0"/>
              </a:rPr>
              <a:t>Аеропорт</a:t>
            </a:r>
            <a:r>
              <a:rPr lang="ru-RU" b="1" i="1" dirty="0" smtClean="0">
                <a:latin typeface="Consolas" pitchFamily="49" charset="0"/>
              </a:rPr>
              <a:t>» </a:t>
            </a:r>
            <a:r>
              <a:rPr lang="ru-RU" b="1" i="1" dirty="0" err="1" smtClean="0">
                <a:latin typeface="Consolas" pitchFamily="49" charset="0"/>
              </a:rPr>
              <a:t>Сергія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Лойка</a:t>
            </a:r>
            <a:r>
              <a:rPr lang="ru-RU" b="1" i="1" dirty="0" smtClean="0">
                <a:latin typeface="Consolas" pitchFamily="49" charset="0"/>
              </a:rPr>
              <a:t>, «</a:t>
            </a:r>
            <a:r>
              <a:rPr lang="ru-RU" b="1" i="1" dirty="0" err="1" smtClean="0">
                <a:latin typeface="Consolas" pitchFamily="49" charset="0"/>
              </a:rPr>
              <a:t>Інтернат</a:t>
            </a:r>
            <a:r>
              <a:rPr lang="ru-RU" b="1" i="1" dirty="0" smtClean="0">
                <a:latin typeface="Consolas" pitchFamily="49" charset="0"/>
              </a:rPr>
              <a:t>» </a:t>
            </a:r>
            <a:r>
              <a:rPr lang="ru-RU" b="1" i="1" dirty="0" err="1" smtClean="0">
                <a:latin typeface="Consolas" pitchFamily="49" charset="0"/>
              </a:rPr>
              <a:t>Сергія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Жадана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 smtClean="0">
                <a:latin typeface="Consolas" pitchFamily="49" charset="0"/>
              </a:rPr>
              <a:t>тощо</a:t>
            </a:r>
            <a:endParaRPr lang="ru-RU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989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51344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 smtClean="0">
                <a:latin typeface="Consolas" pitchFamily="49" charset="0"/>
              </a:rPr>
              <a:t>Висновки</a:t>
            </a:r>
            <a:r>
              <a:rPr lang="ru-RU" sz="2400" b="1" i="1" dirty="0" smtClean="0">
                <a:latin typeface="Consolas" pitchFamily="49" charset="0"/>
              </a:rPr>
              <a:t>:</a:t>
            </a:r>
          </a:p>
          <a:p>
            <a:pPr algn="just"/>
            <a:r>
              <a:rPr lang="ru-RU" sz="2400" b="1" i="1" dirty="0" err="1">
                <a:latin typeface="Consolas" pitchFamily="49" charset="0"/>
              </a:rPr>
              <a:t>бестселер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smtClean="0">
                <a:latin typeface="Consolas" pitchFamily="49" charset="0"/>
              </a:rPr>
              <a:t>– </a:t>
            </a:r>
            <a:r>
              <a:rPr lang="ru-RU" sz="2400" b="1" i="1" dirty="0" err="1" smtClean="0">
                <a:latin typeface="Consolas" pitchFamily="49" charset="0"/>
              </a:rPr>
              <a:t>це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соціокультурне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явище</a:t>
            </a:r>
            <a:r>
              <a:rPr lang="ru-RU" sz="2400" b="1" i="1" dirty="0" smtClean="0">
                <a:latin typeface="Consolas" pitchFamily="49" charset="0"/>
              </a:rPr>
              <a:t>;</a:t>
            </a:r>
          </a:p>
          <a:p>
            <a:pPr algn="just"/>
            <a:r>
              <a:rPr lang="ru-RU" sz="2400" b="1" i="1" dirty="0" err="1">
                <a:latin typeface="Consolas" pitchFamily="49" charset="0"/>
              </a:rPr>
              <a:t>бестселер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smtClean="0">
                <a:latin typeface="Consolas" pitchFamily="49" charset="0"/>
              </a:rPr>
              <a:t>– </a:t>
            </a:r>
            <a:r>
              <a:rPr lang="ru-RU" sz="2400" b="1" i="1" dirty="0" err="1" smtClean="0">
                <a:latin typeface="Consolas" pitchFamily="49" charset="0"/>
              </a:rPr>
              <a:t>це</a:t>
            </a:r>
            <a:r>
              <a:rPr lang="ru-RU" sz="2400" b="1" i="1" dirty="0" smtClean="0">
                <a:latin typeface="Consolas" pitchFamily="49" charset="0"/>
              </a:rPr>
              <a:t> продукт </a:t>
            </a:r>
            <a:r>
              <a:rPr lang="ru-RU" sz="2400" b="1" i="1" dirty="0" err="1" smtClean="0">
                <a:latin typeface="Consolas" pitchFamily="49" charset="0"/>
              </a:rPr>
              <a:t>сучасної</a:t>
            </a:r>
            <a:r>
              <a:rPr lang="ru-RU" sz="2400" b="1" i="1" dirty="0" smtClean="0">
                <a:latin typeface="Consolas" pitchFamily="49" charset="0"/>
              </a:rPr>
              <a:t> поп-</a:t>
            </a:r>
            <a:r>
              <a:rPr lang="ru-RU" sz="2400" b="1" i="1" dirty="0" err="1" smtClean="0">
                <a:latin typeface="Consolas" pitchFamily="49" charset="0"/>
              </a:rPr>
              <a:t>культури</a:t>
            </a:r>
            <a:r>
              <a:rPr lang="ru-RU" sz="2400" b="1" i="1" dirty="0" smtClean="0">
                <a:latin typeface="Consolas" pitchFamily="49" charset="0"/>
              </a:rPr>
              <a:t>;</a:t>
            </a:r>
          </a:p>
          <a:p>
            <a:pPr algn="just"/>
            <a:r>
              <a:rPr lang="ru-RU" sz="2400" b="1" i="1" dirty="0" smtClean="0">
                <a:latin typeface="Consolas" pitchFamily="49" charset="0"/>
              </a:rPr>
              <a:t>метою </a:t>
            </a:r>
            <a:r>
              <a:rPr lang="ru-RU" sz="2400" b="1" i="1" dirty="0" err="1" smtClean="0">
                <a:latin typeface="Consolas" pitchFamily="49" charset="0"/>
              </a:rPr>
              <a:t>дискусії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довкола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питання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українського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бестселера</a:t>
            </a:r>
            <a:r>
              <a:rPr lang="ru-RU" sz="2400" b="1" i="1" dirty="0" smtClean="0">
                <a:latin typeface="Consolas" pitchFamily="49" charset="0"/>
              </a:rPr>
              <a:t> є </a:t>
            </a:r>
            <a:r>
              <a:rPr lang="ru-RU" sz="2400" b="1" i="1" dirty="0" err="1" smtClean="0">
                <a:latin typeface="Consolas" pitchFamily="49" charset="0"/>
              </a:rPr>
              <a:t>привернення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уваги</a:t>
            </a:r>
            <a:r>
              <a:rPr lang="ru-RU" sz="2400" b="1" i="1" dirty="0" smtClean="0">
                <a:latin typeface="Consolas" pitchFamily="49" charset="0"/>
              </a:rPr>
              <a:t> до </a:t>
            </a:r>
            <a:r>
              <a:rPr lang="ru-RU" sz="2400" b="1" i="1" dirty="0" err="1" smtClean="0">
                <a:latin typeface="Consolas" pitchFamily="49" charset="0"/>
              </a:rPr>
              <a:t>внутрішньолітературних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>
                <a:latin typeface="Consolas" pitchFamily="49" charset="0"/>
              </a:rPr>
              <a:t>та </a:t>
            </a:r>
            <a:r>
              <a:rPr lang="ru-RU" sz="2400" b="1" i="1" dirty="0" err="1">
                <a:latin typeface="Consolas" pitchFamily="49" charset="0"/>
              </a:rPr>
              <a:t>позалітературних</a:t>
            </a:r>
            <a:r>
              <a:rPr lang="ru-RU" sz="2400" b="1" i="1" dirty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питань</a:t>
            </a:r>
            <a:r>
              <a:rPr lang="ru-RU" sz="2400" b="1" i="1" dirty="0" smtClean="0">
                <a:latin typeface="Consolas" pitchFamily="49" charset="0"/>
              </a:rPr>
              <a:t>;</a:t>
            </a:r>
          </a:p>
          <a:p>
            <a:pPr algn="just"/>
            <a:r>
              <a:rPr lang="ru-RU" sz="2400" b="1" i="1" dirty="0" err="1" smtClean="0">
                <a:latin typeface="Consolas" pitchFamily="49" charset="0"/>
              </a:rPr>
              <a:t>досвід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американського</a:t>
            </a:r>
            <a:r>
              <a:rPr lang="ru-RU" sz="2400" b="1" i="1" dirty="0" smtClean="0">
                <a:latin typeface="Consolas" pitchFamily="49" charset="0"/>
              </a:rPr>
              <a:t> та </a:t>
            </a:r>
            <a:r>
              <a:rPr lang="ru-RU" sz="2400" b="1" i="1" dirty="0" err="1" smtClean="0">
                <a:latin typeface="Consolas" pitchFamily="49" charset="0"/>
              </a:rPr>
              <a:t>європейського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бестселерів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корисний</a:t>
            </a:r>
            <a:r>
              <a:rPr lang="ru-RU" sz="2400" b="1" i="1" dirty="0" smtClean="0">
                <a:latin typeface="Consolas" pitchFamily="49" charset="0"/>
              </a:rPr>
              <a:t> для </a:t>
            </a:r>
            <a:r>
              <a:rPr lang="ru-RU" sz="2400" b="1" i="1" dirty="0" err="1" smtClean="0">
                <a:latin typeface="Consolas" pitchFamily="49" charset="0"/>
              </a:rPr>
              <a:t>українського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письменства</a:t>
            </a:r>
            <a:r>
              <a:rPr lang="ru-RU" sz="2400" b="1" i="1" dirty="0" smtClean="0">
                <a:latin typeface="Consolas" pitchFamily="49" charset="0"/>
              </a:rPr>
              <a:t>;</a:t>
            </a:r>
          </a:p>
          <a:p>
            <a:pPr algn="just"/>
            <a:r>
              <a:rPr lang="ru-RU" sz="2400" b="1" i="1" dirty="0" smtClean="0">
                <a:latin typeface="Consolas" pitchFamily="49" charset="0"/>
              </a:rPr>
              <a:t>текст, </a:t>
            </a:r>
            <a:r>
              <a:rPr lang="ru-RU" sz="2400" b="1" i="1" dirty="0" err="1" smtClean="0">
                <a:latin typeface="Consolas" pitchFamily="49" charset="0"/>
              </a:rPr>
              <a:t>який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відповідає</a:t>
            </a:r>
            <a:r>
              <a:rPr lang="ru-RU" sz="2400" b="1" i="1" dirty="0" smtClean="0">
                <a:latin typeface="Consolas" pitchFamily="49" charset="0"/>
              </a:rPr>
              <a:t> духу й </a:t>
            </a:r>
            <a:r>
              <a:rPr lang="ru-RU" sz="2400" b="1" i="1" dirty="0" err="1" smtClean="0">
                <a:latin typeface="Consolas" pitchFamily="49" charset="0"/>
              </a:rPr>
              <a:t>вимогам</a:t>
            </a:r>
            <a:r>
              <a:rPr lang="ru-RU" sz="2400" b="1" i="1" dirty="0" smtClean="0">
                <a:latin typeface="Consolas" pitchFamily="49" charset="0"/>
              </a:rPr>
              <a:t> часу – </a:t>
            </a:r>
            <a:r>
              <a:rPr lang="ru-RU" sz="2400" b="1" i="1" dirty="0" err="1" smtClean="0">
                <a:latin typeface="Consolas" pitchFamily="49" charset="0"/>
              </a:rPr>
              <a:t>важлива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запорука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бестселера</a:t>
            </a:r>
            <a:endParaRPr lang="ru-RU" sz="2400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3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764704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 err="1"/>
              <a:t>Андрухович</a:t>
            </a:r>
            <a:r>
              <a:rPr lang="ru-RU" sz="1400" dirty="0"/>
              <a:t> Ю. </a:t>
            </a:r>
            <a:r>
              <a:rPr lang="ru-RU" sz="1400" dirty="0" err="1"/>
              <a:t>Дванадцять</a:t>
            </a:r>
            <a:r>
              <a:rPr lang="ru-RU" sz="1400" dirty="0"/>
              <a:t> </a:t>
            </a:r>
            <a:r>
              <a:rPr lang="ru-RU" sz="1400" dirty="0" err="1"/>
              <a:t>обручів</a:t>
            </a:r>
            <a:r>
              <a:rPr lang="ru-RU" sz="1400" dirty="0"/>
              <a:t>: роман. </a:t>
            </a:r>
            <a:r>
              <a:rPr lang="ru-RU" sz="1400" dirty="0" err="1"/>
              <a:t>Київ</a:t>
            </a:r>
            <a:r>
              <a:rPr lang="ru-RU" sz="1400" dirty="0"/>
              <a:t> : Критика, 2005. 276 с.</a:t>
            </a:r>
          </a:p>
          <a:p>
            <a:pPr lvl="0" algn="just"/>
            <a:r>
              <a:rPr lang="ru-RU" sz="1400" dirty="0"/>
              <a:t>Баран Є. </a:t>
            </a:r>
            <a:r>
              <a:rPr lang="ru-RU" sz="1400" dirty="0" err="1"/>
              <a:t>Навздогін</a:t>
            </a:r>
            <a:r>
              <a:rPr lang="ru-RU" sz="1400" dirty="0"/>
              <a:t> </a:t>
            </a:r>
            <a:r>
              <a:rPr lang="ru-RU" sz="1400" dirty="0" err="1"/>
              <a:t>дев’яностим</a:t>
            </a:r>
            <a:r>
              <a:rPr lang="ru-RU" sz="1400" dirty="0"/>
              <a:t>…: Проза </a:t>
            </a:r>
            <a:r>
              <a:rPr lang="ru-RU" sz="1400" dirty="0" err="1"/>
              <a:t>бібліофіла</a:t>
            </a:r>
            <a:r>
              <a:rPr lang="ru-RU" sz="1400" dirty="0"/>
              <a:t>. </a:t>
            </a:r>
            <a:r>
              <a:rPr lang="ru-RU" sz="1400" dirty="0" err="1"/>
              <a:t>Івано-Франківськ</a:t>
            </a:r>
            <a:r>
              <a:rPr lang="ru-RU" sz="1400" dirty="0"/>
              <a:t> : </a:t>
            </a:r>
            <a:r>
              <a:rPr lang="ru-RU" sz="1400" dirty="0" err="1"/>
              <a:t>Тіповіт</a:t>
            </a:r>
            <a:r>
              <a:rPr lang="ru-RU" sz="1400" dirty="0"/>
              <a:t>, 2006. 192 с.</a:t>
            </a:r>
          </a:p>
          <a:p>
            <a:pPr lvl="0" algn="just"/>
            <a:r>
              <a:rPr lang="ru-RU" sz="1400" dirty="0" err="1"/>
              <a:t>Бестселер</a:t>
            </a:r>
            <a:r>
              <a:rPr lang="ru-RU" sz="1400" dirty="0"/>
              <a:t>. </a:t>
            </a:r>
            <a:r>
              <a:rPr lang="ru-RU" sz="1400" i="1" dirty="0" err="1"/>
              <a:t>Літературознавча</a:t>
            </a:r>
            <a:r>
              <a:rPr lang="ru-RU" sz="1400" i="1" dirty="0"/>
              <a:t> </a:t>
            </a:r>
            <a:r>
              <a:rPr lang="ru-RU" sz="1400" i="1" dirty="0" err="1"/>
              <a:t>енциклопедія</a:t>
            </a:r>
            <a:r>
              <a:rPr lang="ru-RU" sz="1400" dirty="0"/>
              <a:t>: у 2 т. / авт.-уклад. Ю.І. </a:t>
            </a:r>
            <a:r>
              <a:rPr lang="ru-RU" sz="1400" dirty="0" err="1"/>
              <a:t>Ковалів</a:t>
            </a:r>
            <a:r>
              <a:rPr lang="ru-RU" sz="1400" dirty="0"/>
              <a:t>. </a:t>
            </a:r>
            <a:r>
              <a:rPr lang="ru-RU" sz="1400" dirty="0" err="1"/>
              <a:t>Київ</a:t>
            </a:r>
            <a:r>
              <a:rPr lang="ru-RU" sz="1400" dirty="0"/>
              <a:t>: ВЦ «</a:t>
            </a:r>
            <a:r>
              <a:rPr lang="ru-RU" sz="1400" dirty="0" err="1"/>
              <a:t>Академія</a:t>
            </a:r>
            <a:r>
              <a:rPr lang="ru-RU" sz="1400" dirty="0"/>
              <a:t>», 2007. Т. 1.  С. 125.</a:t>
            </a:r>
          </a:p>
          <a:p>
            <a:pPr lvl="0" algn="just"/>
            <a:r>
              <a:rPr lang="ru-RU" sz="1400" dirty="0"/>
              <a:t>Гнатюк О. </a:t>
            </a:r>
            <a:r>
              <a:rPr lang="ru-RU" sz="1400" dirty="0" err="1"/>
              <a:t>Прощання</a:t>
            </a:r>
            <a:r>
              <a:rPr lang="ru-RU" sz="1400" dirty="0"/>
              <a:t> з </a:t>
            </a:r>
            <a:r>
              <a:rPr lang="ru-RU" sz="1400" dirty="0" err="1"/>
              <a:t>імперією</a:t>
            </a:r>
            <a:r>
              <a:rPr lang="ru-RU" sz="1400" dirty="0"/>
              <a:t>: </a:t>
            </a:r>
            <a:r>
              <a:rPr lang="ru-RU" sz="1400" dirty="0" err="1"/>
              <a:t>Українські</a:t>
            </a:r>
            <a:r>
              <a:rPr lang="ru-RU" sz="1400" dirty="0"/>
              <a:t> </a:t>
            </a:r>
            <a:r>
              <a:rPr lang="ru-RU" sz="1400" dirty="0" err="1"/>
              <a:t>дискусії</a:t>
            </a:r>
            <a:r>
              <a:rPr lang="ru-RU" sz="1400" dirty="0"/>
              <a:t> про </a:t>
            </a:r>
            <a:r>
              <a:rPr lang="ru-RU" sz="1400" dirty="0" err="1"/>
              <a:t>ідентичність</a:t>
            </a:r>
            <a:r>
              <a:rPr lang="ru-RU" sz="1400" dirty="0"/>
              <a:t>. </a:t>
            </a:r>
            <a:r>
              <a:rPr lang="ru-RU" sz="1400" dirty="0" err="1"/>
              <a:t>Київ</a:t>
            </a:r>
            <a:r>
              <a:rPr lang="uk-UA" sz="1400" dirty="0"/>
              <a:t> </a:t>
            </a:r>
            <a:r>
              <a:rPr lang="ru-RU" sz="1400" dirty="0"/>
              <a:t>: Критика, 2005. 528 с. </a:t>
            </a:r>
            <a:endParaRPr lang="ru-RU" sz="1400" dirty="0" smtClean="0"/>
          </a:p>
          <a:p>
            <a:pPr lvl="0" algn="just"/>
            <a:r>
              <a:rPr lang="ru-RU" sz="1400" dirty="0"/>
              <a:t>Зеров М. </a:t>
            </a:r>
            <a:r>
              <a:rPr lang="ru-RU" sz="1400" dirty="0" err="1"/>
              <a:t>Українське</a:t>
            </a:r>
            <a:r>
              <a:rPr lang="ru-RU" sz="1400" dirty="0"/>
              <a:t> </a:t>
            </a:r>
            <a:r>
              <a:rPr lang="ru-RU" sz="1400" dirty="0" err="1"/>
              <a:t>письменство</a:t>
            </a:r>
            <a:r>
              <a:rPr lang="ru-RU" sz="1400" dirty="0"/>
              <a:t> ХІХ ст.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Куліша</a:t>
            </a:r>
            <a:r>
              <a:rPr lang="ru-RU" sz="1400" dirty="0"/>
              <a:t> до </a:t>
            </a:r>
            <a:r>
              <a:rPr lang="ru-RU" sz="1400" dirty="0" err="1"/>
              <a:t>Винниченка</a:t>
            </a:r>
            <a:r>
              <a:rPr lang="ru-RU" sz="1400" dirty="0"/>
              <a:t> (</a:t>
            </a:r>
            <a:r>
              <a:rPr lang="ru-RU" sz="1400" dirty="0" err="1"/>
              <a:t>нариси</a:t>
            </a:r>
            <a:r>
              <a:rPr lang="ru-RU" sz="1400" dirty="0"/>
              <a:t> з </a:t>
            </a:r>
            <a:r>
              <a:rPr lang="ru-RU" sz="1400" dirty="0" err="1"/>
              <a:t>новітнього</a:t>
            </a:r>
            <a:r>
              <a:rPr lang="ru-RU" sz="1400" dirty="0"/>
              <a:t> </a:t>
            </a:r>
            <a:r>
              <a:rPr lang="ru-RU" sz="1400" dirty="0" err="1"/>
              <a:t>українського</a:t>
            </a:r>
            <a:r>
              <a:rPr lang="ru-RU" sz="1400" dirty="0"/>
              <a:t> </a:t>
            </a:r>
            <a:r>
              <a:rPr lang="ru-RU" sz="1400" dirty="0" err="1"/>
              <a:t>письменства</a:t>
            </a:r>
            <a:r>
              <a:rPr lang="ru-RU" sz="1400" dirty="0"/>
              <a:t>). </a:t>
            </a:r>
            <a:r>
              <a:rPr lang="ru-RU" sz="1400" dirty="0" err="1"/>
              <a:t>Статті</a:t>
            </a:r>
            <a:r>
              <a:rPr lang="ru-RU" sz="1400" dirty="0"/>
              <a:t>. </a:t>
            </a:r>
            <a:r>
              <a:rPr lang="ru-RU" sz="1400" dirty="0" err="1"/>
              <a:t>Дрогобич</a:t>
            </a:r>
            <a:r>
              <a:rPr lang="uk-UA" sz="1400" dirty="0"/>
              <a:t> </a:t>
            </a:r>
            <a:r>
              <a:rPr lang="ru-RU" sz="1400" dirty="0"/>
              <a:t>: </a:t>
            </a:r>
            <a:r>
              <a:rPr lang="ru-RU" sz="1400" dirty="0" err="1"/>
              <a:t>Видавнича</a:t>
            </a:r>
            <a:r>
              <a:rPr lang="ru-RU" sz="1400" dirty="0"/>
              <a:t> </a:t>
            </a:r>
            <a:r>
              <a:rPr lang="ru-RU" sz="1400" dirty="0" err="1"/>
              <a:t>фірма</a:t>
            </a:r>
            <a:r>
              <a:rPr lang="ru-RU" sz="1400" dirty="0"/>
              <a:t> «</a:t>
            </a:r>
            <a:r>
              <a:rPr lang="ru-RU" sz="1400" dirty="0" err="1"/>
              <a:t>Відродження</a:t>
            </a:r>
            <a:r>
              <a:rPr lang="ru-RU" sz="1400" dirty="0"/>
              <a:t>», 2007. 568 с. </a:t>
            </a:r>
          </a:p>
          <a:p>
            <a:pPr lvl="0" algn="just"/>
            <a:r>
              <a:rPr lang="ru-RU" sz="1400" dirty="0" err="1"/>
              <a:t>Славникова</a:t>
            </a:r>
            <a:r>
              <a:rPr lang="ru-RU" sz="1400" dirty="0"/>
              <a:t>	О.	«Рецепт	бестселлера		–	немного		</a:t>
            </a:r>
            <a:r>
              <a:rPr lang="ru-RU" sz="1400" dirty="0" err="1"/>
              <a:t>трэша</a:t>
            </a:r>
            <a:r>
              <a:rPr lang="ru-RU" sz="1400" dirty="0"/>
              <a:t>,	немного философии»: интервью. </a:t>
            </a:r>
            <a:r>
              <a:rPr lang="ru-RU" sz="1400" i="1" dirty="0"/>
              <a:t>Культура</a:t>
            </a:r>
            <a:r>
              <a:rPr lang="en-US" sz="1400" dirty="0"/>
              <a:t>. </a:t>
            </a:r>
            <a:r>
              <a:rPr lang="en-US" sz="1400" dirty="0" smtClean="0"/>
              <a:t>URL</a:t>
            </a:r>
            <a:r>
              <a:rPr lang="uk-UA" sz="1400" dirty="0"/>
              <a:t>:</a:t>
            </a:r>
            <a:r>
              <a:rPr lang="en-US" sz="1400" dirty="0"/>
              <a:t> http://www.kultura- portal.ru/</a:t>
            </a:r>
            <a:r>
              <a:rPr lang="en-US" sz="1400" dirty="0" err="1"/>
              <a:t>tree_new</a:t>
            </a:r>
            <a:r>
              <a:rPr lang="en-US" sz="1400" dirty="0"/>
              <a:t>/</a:t>
            </a:r>
            <a:r>
              <a:rPr lang="en-US" sz="1400" dirty="0" err="1"/>
              <a:t>cultpaper</a:t>
            </a:r>
            <a:r>
              <a:rPr lang="en-US" sz="1400" dirty="0"/>
              <a:t>/</a:t>
            </a:r>
            <a:r>
              <a:rPr lang="en-US" sz="1400" dirty="0" err="1"/>
              <a:t>article.jsp?number</a:t>
            </a:r>
            <a:r>
              <a:rPr lang="en-US" sz="1400" dirty="0"/>
              <a:t>=526&amp; </a:t>
            </a:r>
            <a:r>
              <a:rPr lang="en-US" sz="1400" dirty="0" err="1"/>
              <a:t>rubric_id</a:t>
            </a:r>
            <a:r>
              <a:rPr lang="en-US" sz="1400" dirty="0"/>
              <a:t>=1000188&amp;crubric_id=1002081&amp;pub_id=568264.</a:t>
            </a:r>
            <a:endParaRPr lang="ru-RU" sz="1400" dirty="0"/>
          </a:p>
          <a:p>
            <a:pPr lvl="0" algn="just"/>
            <a:r>
              <a:rPr lang="ru-RU" sz="1400" dirty="0"/>
              <a:t>Тартаковская И.Н. Феномен бестселлеров и массовая культура. Обзор исследований по социологии чтения. </a:t>
            </a:r>
            <a:r>
              <a:rPr lang="ru-RU" sz="1400" i="1" dirty="0"/>
              <a:t>Социологический журнал</a:t>
            </a:r>
            <a:r>
              <a:rPr lang="ru-RU" sz="1400" dirty="0"/>
              <a:t>. </a:t>
            </a:r>
            <a:r>
              <a:rPr lang="en-US" sz="1400" dirty="0" smtClean="0"/>
              <a:t>URL</a:t>
            </a:r>
            <a:r>
              <a:rPr lang="uk-UA" sz="1400" dirty="0"/>
              <a:t>: </a:t>
            </a:r>
            <a:r>
              <a:rPr lang="en-US" sz="1400" dirty="0">
                <a:hlinkClick r:id="rId2"/>
              </a:rPr>
              <a:t>http</a:t>
            </a:r>
            <a:r>
              <a:rPr lang="ru-RU" sz="1400" dirty="0">
                <a:hlinkClick r:id="rId2"/>
              </a:rPr>
              <a:t>://</a:t>
            </a:r>
            <a:r>
              <a:rPr lang="en-US" sz="1400" dirty="0" err="1">
                <a:hlinkClick r:id="rId2"/>
              </a:rPr>
              <a:t>sj</a:t>
            </a:r>
            <a:r>
              <a:rPr lang="ru-RU" sz="1400" dirty="0">
                <a:hlinkClick r:id="rId2"/>
              </a:rPr>
              <a:t>.</a:t>
            </a:r>
            <a:r>
              <a:rPr lang="en-US" sz="1400" dirty="0" err="1">
                <a:hlinkClick r:id="rId2"/>
              </a:rPr>
              <a:t>obliq</a:t>
            </a:r>
            <a:r>
              <a:rPr lang="ru-RU" sz="1400" dirty="0">
                <a:hlinkClick r:id="rId2"/>
              </a:rPr>
              <a:t>.</a:t>
            </a:r>
            <a:r>
              <a:rPr lang="en-US" sz="1400" dirty="0" err="1">
                <a:hlinkClick r:id="rId2"/>
              </a:rPr>
              <a:t>ru</a:t>
            </a:r>
            <a:r>
              <a:rPr lang="ru-RU" sz="1400" dirty="0">
                <a:hlinkClick r:id="rId2"/>
              </a:rPr>
              <a:t>/</a:t>
            </a:r>
            <a:r>
              <a:rPr lang="en-US" sz="1400" dirty="0">
                <a:hlinkClick r:id="rId2"/>
              </a:rPr>
              <a:t>article</a:t>
            </a:r>
            <a:r>
              <a:rPr lang="ru-RU" sz="1400" dirty="0">
                <a:hlinkClick r:id="rId2"/>
              </a:rPr>
              <a:t>/40</a:t>
            </a:r>
            <a:r>
              <a:rPr lang="ru-RU" sz="1400" dirty="0" smtClean="0">
                <a:hlinkClick r:id="rId2"/>
              </a:rPr>
              <a:t>.</a:t>
            </a:r>
            <a:endParaRPr lang="ru-RU" sz="1400" dirty="0" smtClean="0"/>
          </a:p>
          <a:p>
            <a:pPr lvl="0"/>
            <a:r>
              <a:rPr lang="ru-RU" sz="1400" i="1" dirty="0" err="1"/>
              <a:t>Кокотюха</a:t>
            </a:r>
            <a:r>
              <a:rPr lang="ru-RU" sz="1400" i="1" dirty="0"/>
              <a:t> А.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таке</a:t>
            </a:r>
            <a:r>
              <a:rPr lang="ru-RU" sz="1400" dirty="0"/>
              <a:t> “</a:t>
            </a:r>
            <a:r>
              <a:rPr lang="ru-RU" sz="1400" dirty="0" err="1"/>
              <a:t>український</a:t>
            </a:r>
            <a:r>
              <a:rPr lang="ru-RU" sz="1400" dirty="0"/>
              <a:t> </a:t>
            </a:r>
            <a:r>
              <a:rPr lang="ru-RU" sz="1400" dirty="0" err="1"/>
              <a:t>бестселер</a:t>
            </a:r>
            <a:r>
              <a:rPr lang="ru-RU" sz="1400" dirty="0"/>
              <a:t> </a:t>
            </a:r>
            <a:r>
              <a:rPr lang="en-US" sz="1400" dirty="0"/>
              <a:t>URL</a:t>
            </a:r>
            <a:r>
              <a:rPr lang="uk-UA" sz="1400" dirty="0"/>
              <a:t>: </a:t>
            </a:r>
            <a:r>
              <a:rPr lang="en-US" sz="1400" dirty="0">
                <a:hlinkClick r:id="rId3"/>
              </a:rPr>
              <a:t>http</a:t>
            </a:r>
            <a:r>
              <a:rPr lang="ru-RU" sz="1400" dirty="0">
                <a:hlinkClick r:id="rId3"/>
              </a:rPr>
              <a:t>://</a:t>
            </a:r>
            <a:r>
              <a:rPr lang="en-US" sz="1400" dirty="0" err="1">
                <a:hlinkClick r:id="rId3"/>
              </a:rPr>
              <a:t>bukvoid</a:t>
            </a:r>
            <a:r>
              <a:rPr lang="ru-RU" sz="1400" dirty="0">
                <a:hlinkClick r:id="rId3"/>
              </a:rPr>
              <a:t>.</a:t>
            </a:r>
            <a:r>
              <a:rPr lang="ru-RU" sz="1400" dirty="0"/>
              <a:t> </a:t>
            </a:r>
            <a:r>
              <a:rPr lang="en-US" sz="1400" dirty="0"/>
              <a:t>com.ua/column/2010/08/25/082719.html</a:t>
            </a:r>
            <a:endParaRPr lang="ru-RU" sz="1400" dirty="0"/>
          </a:p>
          <a:p>
            <a:pPr lvl="0"/>
            <a:r>
              <a:rPr lang="en-US" sz="1400" i="1" dirty="0" err="1"/>
              <a:t>Корній</a:t>
            </a:r>
            <a:r>
              <a:rPr lang="en-US" sz="1400" i="1" dirty="0"/>
              <a:t> Д. </a:t>
            </a:r>
            <a:r>
              <a:rPr lang="en-US" sz="1400" dirty="0" err="1"/>
              <a:t>Гонихмарник</a:t>
            </a:r>
            <a:r>
              <a:rPr lang="en-US" sz="1400" dirty="0"/>
              <a:t>. </a:t>
            </a:r>
            <a:r>
              <a:rPr lang="en-US" sz="1400" dirty="0" err="1"/>
              <a:t>Аудіокнига</a:t>
            </a:r>
            <a:r>
              <a:rPr lang="en-US" sz="1400" dirty="0"/>
              <a:t>. URL</a:t>
            </a:r>
            <a:r>
              <a:rPr lang="uk-UA" sz="1400" dirty="0"/>
              <a:t>:</a:t>
            </a:r>
            <a:r>
              <a:rPr lang="en-US" sz="1400" dirty="0"/>
              <a:t> https://www.youtube. com/</a:t>
            </a:r>
            <a:r>
              <a:rPr lang="en-US" sz="1400" dirty="0" err="1"/>
              <a:t>watch?v</a:t>
            </a:r>
            <a:r>
              <a:rPr lang="en-US" sz="1400" dirty="0"/>
              <a:t>=</a:t>
            </a:r>
            <a:r>
              <a:rPr lang="en-US" sz="1400" dirty="0" err="1"/>
              <a:t>iazQxgDoBWc</a:t>
            </a:r>
            <a:endParaRPr lang="ru-RU" sz="1400" dirty="0"/>
          </a:p>
          <a:p>
            <a:pPr lvl="0"/>
            <a:r>
              <a:rPr lang="ru-RU" sz="1400" i="1" dirty="0"/>
              <a:t>Маршалл </a:t>
            </a:r>
            <a:r>
              <a:rPr lang="ru-RU" sz="1400" i="1" dirty="0" err="1"/>
              <a:t>Маклуен</a:t>
            </a:r>
            <a:r>
              <a:rPr lang="ru-RU" sz="1400" i="1" dirty="0"/>
              <a:t>. </a:t>
            </a:r>
            <a:r>
              <a:rPr lang="en-US" sz="1400" dirty="0"/>
              <a:t>URL</a:t>
            </a:r>
            <a:r>
              <a:rPr lang="uk-UA" sz="1400" dirty="0"/>
              <a:t>: </a:t>
            </a:r>
            <a:r>
              <a:rPr lang="en-US" sz="1400" dirty="0">
                <a:hlinkClick r:id="rId4"/>
              </a:rPr>
              <a:t>http</a:t>
            </a:r>
            <a:r>
              <a:rPr lang="ru-RU" sz="1400" dirty="0">
                <a:hlinkClick r:id="rId4"/>
              </a:rPr>
              <a:t>://</a:t>
            </a:r>
            <a:r>
              <a:rPr lang="en-US" sz="1400" dirty="0">
                <a:hlinkClick r:id="rId4"/>
              </a:rPr>
              <a:t>www</a:t>
            </a:r>
            <a:r>
              <a:rPr lang="ru-RU" sz="1400" dirty="0">
                <a:hlinkClick r:id="rId4"/>
              </a:rPr>
              <a:t>.</a:t>
            </a:r>
            <a:r>
              <a:rPr lang="en-US" sz="1400" dirty="0" err="1">
                <a:hlinkClick r:id="rId4"/>
              </a:rPr>
              <a:t>wikipedia</a:t>
            </a:r>
            <a:r>
              <a:rPr lang="ru-RU" sz="1400" dirty="0">
                <a:hlinkClick r:id="rId4"/>
              </a:rPr>
              <a:t>.</a:t>
            </a:r>
            <a:r>
              <a:rPr lang="en-US" sz="1400" dirty="0">
                <a:hlinkClick r:id="rId4"/>
              </a:rPr>
              <a:t>org</a:t>
            </a:r>
            <a:r>
              <a:rPr lang="ru-RU" sz="1400" dirty="0">
                <a:hlinkClick r:id="rId4"/>
              </a:rPr>
              <a:t>/</a:t>
            </a:r>
            <a:r>
              <a:rPr lang="en-US" sz="1400" dirty="0">
                <a:hlinkClick r:id="rId4"/>
              </a:rPr>
              <a:t>wiki</a:t>
            </a:r>
            <a:r>
              <a:rPr lang="ru-RU" sz="1400" dirty="0">
                <a:hlinkClick r:id="rId4"/>
              </a:rPr>
              <a:t>/Маршалл_</a:t>
            </a:r>
            <a:r>
              <a:rPr lang="ru-RU" sz="1400" dirty="0"/>
              <a:t> </a:t>
            </a:r>
            <a:r>
              <a:rPr lang="ru-RU" sz="1400" dirty="0" err="1"/>
              <a:t>Маклуен</a:t>
            </a:r>
            <a:r>
              <a:rPr lang="ru-RU" sz="1400" dirty="0"/>
              <a:t>.</a:t>
            </a:r>
          </a:p>
          <a:p>
            <a:pPr lvl="0"/>
            <a:r>
              <a:rPr lang="ru-RU" sz="1400" i="1" dirty="0"/>
              <a:t>Многая </a:t>
            </a:r>
            <a:r>
              <a:rPr lang="ru-RU" sz="1400" dirty="0" err="1"/>
              <a:t>літа</a:t>
            </a:r>
            <a:r>
              <a:rPr lang="ru-RU" sz="1400" dirty="0"/>
              <a:t>. </a:t>
            </a:r>
            <a:r>
              <a:rPr lang="ru-RU" sz="1400" dirty="0" err="1"/>
              <a:t>Благії</a:t>
            </a:r>
            <a:r>
              <a:rPr lang="ru-RU" sz="1400" dirty="0"/>
              <a:t> </a:t>
            </a:r>
            <a:r>
              <a:rPr lang="ru-RU" sz="1400" dirty="0" err="1"/>
              <a:t>літа</a:t>
            </a:r>
            <a:r>
              <a:rPr lang="ru-RU" sz="1400" dirty="0"/>
              <a:t>. </a:t>
            </a:r>
            <a:r>
              <a:rPr lang="en-US" sz="1400" dirty="0"/>
              <a:t>URL</a:t>
            </a:r>
            <a:r>
              <a:rPr lang="uk-UA" sz="1400" dirty="0"/>
              <a:t>: </a:t>
            </a:r>
            <a:r>
              <a:rPr lang="en-US" sz="1400" dirty="0">
                <a:hlinkClick r:id="rId5"/>
              </a:rPr>
              <a:t>http</a:t>
            </a:r>
            <a:r>
              <a:rPr lang="ru-RU" sz="1400" dirty="0">
                <a:hlinkClick r:id="rId5"/>
              </a:rPr>
              <a:t>://</a:t>
            </a:r>
            <a:r>
              <a:rPr lang="en-US" sz="1400" dirty="0">
                <a:hlinkClick r:id="rId5"/>
              </a:rPr>
              <a:t>www</a:t>
            </a:r>
            <a:r>
              <a:rPr lang="ru-RU" sz="1400" dirty="0">
                <a:hlinkClick r:id="rId5"/>
              </a:rPr>
              <a:t>.</a:t>
            </a:r>
            <a:r>
              <a:rPr lang="en-US" sz="1400" dirty="0" err="1">
                <a:hlinkClick r:id="rId5"/>
              </a:rPr>
              <a:t>yakaboo</a:t>
            </a:r>
            <a:r>
              <a:rPr lang="ru-RU" sz="1400" dirty="0">
                <a:hlinkClick r:id="rId5"/>
              </a:rPr>
              <a:t>.</a:t>
            </a:r>
            <a:r>
              <a:rPr lang="en-US" sz="1400" dirty="0" err="1">
                <a:hlinkClick r:id="rId5"/>
              </a:rPr>
              <a:t>ua</a:t>
            </a:r>
            <a:r>
              <a:rPr lang="ru-RU" sz="1400" dirty="0">
                <a:hlinkClick r:id="rId5"/>
              </a:rPr>
              <a:t>/</a:t>
            </a:r>
            <a:r>
              <a:rPr lang="en-US" sz="1400" dirty="0" err="1">
                <a:hlinkClick r:id="rId5"/>
              </a:rPr>
              <a:t>ua</a:t>
            </a:r>
            <a:r>
              <a:rPr lang="ru-RU" sz="1400" dirty="0">
                <a:hlinkClick r:id="rId5"/>
              </a:rPr>
              <a:t>/</a:t>
            </a:r>
            <a:r>
              <a:rPr lang="en-US" sz="1400" dirty="0" err="1">
                <a:hlinkClick r:id="rId5"/>
              </a:rPr>
              <a:t>mnogii</a:t>
            </a:r>
            <a:r>
              <a:rPr lang="ru-RU" sz="1400" dirty="0">
                <a:hlinkClick r:id="rId5"/>
              </a:rPr>
              <a:t>-</a:t>
            </a:r>
            <a:r>
              <a:rPr lang="ru-RU" sz="1400" dirty="0"/>
              <a:t> </a:t>
            </a:r>
            <a:r>
              <a:rPr lang="en-US" sz="1400" dirty="0" err="1"/>
              <a:t>lita</a:t>
            </a:r>
            <a:r>
              <a:rPr lang="ru-RU" sz="1400" dirty="0"/>
              <a:t>-</a:t>
            </a:r>
            <a:r>
              <a:rPr lang="en-US" sz="1400" dirty="0" err="1"/>
              <a:t>blagii</a:t>
            </a:r>
            <a:r>
              <a:rPr lang="ru-RU" sz="1400" dirty="0"/>
              <a:t>-</a:t>
            </a:r>
            <a:r>
              <a:rPr lang="en-US" sz="1400" dirty="0" err="1"/>
              <a:t>lita</a:t>
            </a:r>
            <a:r>
              <a:rPr lang="ru-RU" sz="1400" dirty="0"/>
              <a:t>-</a:t>
            </a:r>
            <a:r>
              <a:rPr lang="en-US" sz="1400" dirty="0" err="1"/>
              <a:t>zapovidi</a:t>
            </a:r>
            <a:r>
              <a:rPr lang="ru-RU" sz="1400" dirty="0"/>
              <a:t>-104-</a:t>
            </a:r>
            <a:r>
              <a:rPr lang="en-US" sz="1400" dirty="0" err="1"/>
              <a:t>richnogo</a:t>
            </a:r>
            <a:r>
              <a:rPr lang="ru-RU" sz="1400" dirty="0"/>
              <a:t>-</a:t>
            </a:r>
            <a:r>
              <a:rPr lang="en-US" sz="1400" dirty="0" err="1"/>
              <a:t>andrija</a:t>
            </a:r>
            <a:r>
              <a:rPr lang="ru-RU" sz="1400" dirty="0"/>
              <a:t>-</a:t>
            </a:r>
            <a:r>
              <a:rPr lang="en-US" sz="1400" dirty="0" err="1"/>
              <a:t>vorona</a:t>
            </a:r>
            <a:r>
              <a:rPr lang="ru-RU" sz="1400" dirty="0"/>
              <a:t>-</a:t>
            </a:r>
            <a:r>
              <a:rPr lang="en-US" sz="1400" dirty="0" err="1"/>
              <a:t>jak</a:t>
            </a:r>
            <a:r>
              <a:rPr lang="ru-RU" sz="1400" dirty="0"/>
              <a:t>-</a:t>
            </a:r>
            <a:r>
              <a:rPr lang="en-US" sz="1400" dirty="0" err="1"/>
              <a:t>zhiti</a:t>
            </a:r>
            <a:r>
              <a:rPr lang="ru-RU" sz="1400" dirty="0"/>
              <a:t>-</a:t>
            </a:r>
            <a:r>
              <a:rPr lang="en-US" sz="1400" dirty="0" err="1"/>
              <a:t>dovgo</a:t>
            </a:r>
            <a:r>
              <a:rPr lang="ru-RU" sz="1400" dirty="0"/>
              <a:t>-</a:t>
            </a:r>
            <a:r>
              <a:rPr lang="en-US" sz="1400" dirty="0"/>
              <a:t>v</a:t>
            </a:r>
            <a:r>
              <a:rPr lang="ru-RU" sz="1400" dirty="0"/>
              <a:t>-</a:t>
            </a:r>
            <a:r>
              <a:rPr lang="en-US" sz="1400" dirty="0" err="1"/>
              <a:t>schasti</a:t>
            </a:r>
            <a:r>
              <a:rPr lang="ru-RU" sz="1400" dirty="0"/>
              <a:t>-</a:t>
            </a:r>
            <a:r>
              <a:rPr lang="en-US" sz="1400" dirty="0" err="1"/>
              <a:t>i</a:t>
            </a:r>
            <a:r>
              <a:rPr lang="ru-RU" sz="1400" dirty="0"/>
              <a:t>-</a:t>
            </a:r>
            <a:r>
              <a:rPr lang="en-US" sz="1400" dirty="0" err="1"/>
              <a:t>radosti</a:t>
            </a:r>
            <a:r>
              <a:rPr lang="ru-RU" sz="1400" dirty="0"/>
              <a:t>.</a:t>
            </a:r>
            <a:r>
              <a:rPr lang="en-US" sz="1400" dirty="0"/>
              <a:t>html</a:t>
            </a:r>
            <a:endParaRPr lang="ru-RU" sz="1400" dirty="0"/>
          </a:p>
          <a:p>
            <a:pPr lvl="0"/>
            <a:r>
              <a:rPr lang="ru-RU" sz="1400" i="1" dirty="0"/>
              <a:t>Названо </a:t>
            </a:r>
            <a:r>
              <a:rPr lang="ru-RU" sz="1400" dirty="0"/>
              <a:t>80 </a:t>
            </a:r>
            <a:r>
              <a:rPr lang="ru-RU" sz="1400" dirty="0" err="1"/>
              <a:t>найкращих</a:t>
            </a:r>
            <a:r>
              <a:rPr lang="ru-RU" sz="1400" dirty="0"/>
              <a:t> </a:t>
            </a:r>
            <a:r>
              <a:rPr lang="ru-RU" sz="1400" dirty="0" err="1"/>
              <a:t>українських</a:t>
            </a:r>
            <a:r>
              <a:rPr lang="ru-RU" sz="1400" dirty="0"/>
              <a:t> </a:t>
            </a:r>
            <a:r>
              <a:rPr lang="ru-RU" sz="1400" dirty="0" err="1"/>
              <a:t>книжок</a:t>
            </a:r>
            <a:r>
              <a:rPr lang="ru-RU" sz="1400" dirty="0"/>
              <a:t> за </a:t>
            </a:r>
            <a:r>
              <a:rPr lang="ru-RU" sz="1400" dirty="0" err="1"/>
              <a:t>останнє</a:t>
            </a:r>
            <a:r>
              <a:rPr lang="ru-RU" sz="1400" dirty="0"/>
              <a:t> </a:t>
            </a:r>
            <a:r>
              <a:rPr lang="ru-RU" sz="1400" dirty="0" err="1"/>
              <a:t>десятиліття</a:t>
            </a:r>
            <a:r>
              <a:rPr lang="ru-RU" sz="1400" dirty="0"/>
              <a:t> </a:t>
            </a:r>
            <a:r>
              <a:rPr lang="en-US" sz="1400" dirty="0"/>
              <a:t>URL</a:t>
            </a:r>
            <a:r>
              <a:rPr lang="uk-UA" sz="1400" dirty="0"/>
              <a:t>: </a:t>
            </a:r>
            <a:r>
              <a:rPr lang="en-US" sz="1400" u="sng" dirty="0">
                <a:hlinkClick r:id="rId6"/>
              </a:rPr>
              <a:t>http</a:t>
            </a:r>
            <a:r>
              <a:rPr lang="ru-RU" sz="1400" u="sng" dirty="0">
                <a:hlinkClick r:id="rId6"/>
              </a:rPr>
              <a:t>://</a:t>
            </a:r>
            <a:r>
              <a:rPr lang="en-US" sz="1400" u="sng" dirty="0" err="1">
                <a:hlinkClick r:id="rId6"/>
              </a:rPr>
              <a:t>zik</a:t>
            </a:r>
            <a:r>
              <a:rPr lang="ru-RU" sz="1400" u="sng" dirty="0">
                <a:hlinkClick r:id="rId6"/>
              </a:rPr>
              <a:t>.</a:t>
            </a:r>
            <a:r>
              <a:rPr lang="en-US" sz="1400" u="sng" dirty="0" err="1">
                <a:hlinkClick r:id="rId6"/>
              </a:rPr>
              <a:t>ua</a:t>
            </a:r>
            <a:r>
              <a:rPr lang="ru-RU" sz="1400" u="sng" dirty="0">
                <a:hlinkClick r:id="rId6"/>
              </a:rPr>
              <a:t>/</a:t>
            </a:r>
            <a:r>
              <a:rPr lang="en-US" sz="1400" u="sng" dirty="0">
                <a:hlinkClick r:id="rId6"/>
              </a:rPr>
              <a:t>news</a:t>
            </a:r>
            <a:r>
              <a:rPr lang="ru-RU" sz="1400" u="sng" dirty="0">
                <a:hlinkClick r:id="rId6"/>
              </a:rPr>
              <a:t>/2015/07/17/</a:t>
            </a:r>
            <a:r>
              <a:rPr lang="en-US" sz="1400" u="sng" dirty="0" err="1">
                <a:hlinkClick r:id="rId6"/>
              </a:rPr>
              <a:t>nazvano</a:t>
            </a:r>
            <a:r>
              <a:rPr lang="ru-RU" sz="1400" u="sng" dirty="0">
                <a:hlinkClick r:id="rId6"/>
              </a:rPr>
              <a:t>_80_</a:t>
            </a:r>
            <a:r>
              <a:rPr lang="en-US" sz="1400" u="sng" dirty="0" err="1">
                <a:hlinkClick r:id="rId6"/>
              </a:rPr>
              <a:t>naykrashchyh</a:t>
            </a:r>
            <a:r>
              <a:rPr lang="ru-RU" sz="1400" u="sng" dirty="0">
                <a:hlinkClick r:id="rId6"/>
              </a:rPr>
              <a:t>_</a:t>
            </a:r>
            <a:r>
              <a:rPr lang="en-US" sz="1400" u="sng" dirty="0" err="1">
                <a:hlinkClick r:id="rId6"/>
              </a:rPr>
              <a:t>ukrainskyh</a:t>
            </a:r>
            <a:r>
              <a:rPr lang="ru-RU" sz="1400" u="sng" dirty="0">
                <a:hlinkClick r:id="rId6"/>
              </a:rPr>
              <a:t>_</a:t>
            </a:r>
            <a:r>
              <a:rPr lang="en-US" sz="1400" u="sng" dirty="0" err="1">
                <a:hlinkClick r:id="rId6"/>
              </a:rPr>
              <a:t>knyzhok</a:t>
            </a:r>
            <a:r>
              <a:rPr lang="ru-RU" sz="1400" u="sng" dirty="0">
                <a:hlinkClick r:id="rId6"/>
              </a:rPr>
              <a:t>_</a:t>
            </a:r>
            <a:r>
              <a:rPr lang="en-US" sz="1400" u="sng" dirty="0" err="1">
                <a:hlinkClick r:id="rId6"/>
              </a:rPr>
              <a:t>za</a:t>
            </a:r>
            <a:r>
              <a:rPr lang="ru-RU" sz="1400" u="sng" dirty="0">
                <a:hlinkClick r:id="rId6"/>
              </a:rPr>
              <a:t>_</a:t>
            </a:r>
            <a:r>
              <a:rPr lang="en-US" sz="1400" u="sng" dirty="0" err="1">
                <a:hlinkClick r:id="rId6"/>
              </a:rPr>
              <a:t>ostannie</a:t>
            </a:r>
            <a:r>
              <a:rPr lang="ru-RU" sz="1400" u="sng" dirty="0">
                <a:hlinkClick r:id="rId6"/>
              </a:rPr>
              <a:t>_ </a:t>
            </a:r>
            <a:r>
              <a:rPr lang="en-US" sz="1400" u="sng" dirty="0" err="1">
                <a:hlinkClick r:id="rId6"/>
              </a:rPr>
              <a:t>desyatylittya</a:t>
            </a:r>
            <a:r>
              <a:rPr lang="ru-RU" sz="1400" u="sng" dirty="0">
                <a:hlinkClick r:id="rId6"/>
              </a:rPr>
              <a:t>_608164</a:t>
            </a:r>
            <a:endParaRPr lang="ru-RU" sz="1400" dirty="0"/>
          </a:p>
          <a:p>
            <a:r>
              <a:rPr lang="ru-RU" sz="1400" i="1" dirty="0" err="1"/>
              <a:t>Ньюсвік</a:t>
            </a:r>
            <a:r>
              <a:rPr lang="ru-RU" sz="1400" i="1" dirty="0"/>
              <a:t> </a:t>
            </a:r>
            <a:r>
              <a:rPr lang="en-US" sz="1400" dirty="0"/>
              <a:t>URL</a:t>
            </a:r>
            <a:r>
              <a:rPr lang="uk-UA" sz="1400" dirty="0"/>
              <a:t>: </a:t>
            </a:r>
            <a:r>
              <a:rPr lang="en-US" sz="1400" u="sng" dirty="0">
                <a:hlinkClick r:id="rId7"/>
              </a:rPr>
              <a:t>https</a:t>
            </a:r>
            <a:r>
              <a:rPr lang="ru-RU" sz="1400" u="sng" dirty="0">
                <a:hlinkClick r:id="rId7"/>
              </a:rPr>
              <a:t>://</a:t>
            </a:r>
            <a:r>
              <a:rPr lang="en-US" sz="1400" u="sng" dirty="0" err="1">
                <a:hlinkClick r:id="rId7"/>
              </a:rPr>
              <a:t>uk</a:t>
            </a:r>
            <a:r>
              <a:rPr lang="ru-RU" sz="1400" u="sng" dirty="0">
                <a:hlinkClick r:id="rId7"/>
              </a:rPr>
              <a:t>.</a:t>
            </a:r>
            <a:r>
              <a:rPr lang="en-US" sz="1400" u="sng" dirty="0" err="1">
                <a:hlinkClick r:id="rId7"/>
              </a:rPr>
              <a:t>wikipedia</a:t>
            </a:r>
            <a:r>
              <a:rPr lang="ru-RU" sz="1400" u="sng" dirty="0">
                <a:hlinkClick r:id="rId7"/>
              </a:rPr>
              <a:t>.</a:t>
            </a:r>
            <a:r>
              <a:rPr lang="en-US" sz="1400" u="sng" dirty="0">
                <a:hlinkClick r:id="rId7"/>
              </a:rPr>
              <a:t>org</a:t>
            </a:r>
            <a:r>
              <a:rPr lang="ru-RU" sz="1400" u="sng" dirty="0">
                <a:hlinkClick r:id="rId7"/>
              </a:rPr>
              <a:t>/</a:t>
            </a:r>
            <a:r>
              <a:rPr lang="en-US" sz="1400" u="sng" dirty="0">
                <a:hlinkClick r:id="rId7"/>
              </a:rPr>
              <a:t>wiki</a:t>
            </a:r>
            <a:r>
              <a:rPr lang="ru-RU" sz="1400" u="sng" dirty="0">
                <a:hlinkClick r:id="rId7"/>
              </a:rPr>
              <a:t>/</a:t>
            </a:r>
            <a:r>
              <a:rPr lang="ru-RU" sz="1400" u="sng" dirty="0" err="1">
                <a:hlinkClick r:id="rId7"/>
              </a:rPr>
              <a:t>Ньюсвік</a:t>
            </a:r>
            <a:endParaRPr lang="ru-RU" sz="1400" dirty="0"/>
          </a:p>
          <a:p>
            <a:pPr lvl="0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18966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2891184"/>
          </a:xfrm>
        </p:spPr>
        <p:txBody>
          <a:bodyPr>
            <a:normAutofit fontScale="90000"/>
          </a:bodyPr>
          <a:lstStyle/>
          <a:p>
            <a:pPr lvl="0"/>
            <a:r>
              <a:rPr lang="ru-RU" sz="1200" dirty="0" smtClean="0">
                <a:latin typeface="+mn-lt"/>
              </a:rPr>
              <a:t/>
            </a:r>
            <a:br>
              <a:rPr lang="ru-RU" sz="1200" dirty="0" smtClean="0">
                <a:latin typeface="+mn-lt"/>
              </a:rPr>
            </a:br>
            <a:r>
              <a:rPr lang="ru-RU" sz="1200" dirty="0">
                <a:latin typeface="+mn-lt"/>
              </a:rPr>
              <a:t/>
            </a:r>
            <a:br>
              <a:rPr lang="ru-RU" sz="1200" dirty="0">
                <a:latin typeface="+mn-lt"/>
              </a:rPr>
            </a:br>
            <a:r>
              <a:rPr lang="ru-RU" sz="1200" dirty="0" smtClean="0">
                <a:latin typeface="+mn-lt"/>
              </a:rPr>
              <a:t/>
            </a:r>
            <a:br>
              <a:rPr lang="ru-RU" sz="1200" dirty="0" smtClean="0">
                <a:latin typeface="+mn-lt"/>
              </a:rPr>
            </a:br>
            <a:r>
              <a:rPr lang="ru-RU" sz="1200" dirty="0">
                <a:latin typeface="+mn-lt"/>
              </a:rPr>
              <a:t/>
            </a:r>
            <a:br>
              <a:rPr lang="ru-RU" sz="1200" dirty="0">
                <a:latin typeface="+mn-lt"/>
              </a:rPr>
            </a:br>
            <a:r>
              <a:rPr lang="ru-RU" sz="1200" dirty="0" smtClean="0">
                <a:latin typeface="+mn-lt"/>
              </a:rPr>
              <a:t/>
            </a:r>
            <a:br>
              <a:rPr lang="ru-RU" sz="1200" dirty="0" smtClean="0">
                <a:latin typeface="+mn-lt"/>
              </a:rPr>
            </a:br>
            <a:r>
              <a:rPr lang="ru-RU" sz="1200" dirty="0">
                <a:latin typeface="+mn-lt"/>
              </a:rPr>
              <a:t/>
            </a:r>
            <a:br>
              <a:rPr lang="ru-RU" sz="1200" dirty="0">
                <a:latin typeface="+mn-lt"/>
              </a:rPr>
            </a:br>
            <a:r>
              <a:rPr lang="ru-RU" sz="1200" dirty="0" smtClean="0">
                <a:latin typeface="+mn-lt"/>
              </a:rPr>
              <a:t/>
            </a:r>
            <a:br>
              <a:rPr lang="ru-RU" sz="1200" dirty="0" smtClean="0">
                <a:latin typeface="+mn-lt"/>
              </a:rPr>
            </a:br>
            <a:r>
              <a:rPr lang="ru-RU" sz="1200" dirty="0">
                <a:latin typeface="+mn-lt"/>
              </a:rPr>
              <a:t/>
            </a:r>
            <a:br>
              <a:rPr lang="ru-RU" sz="1200" dirty="0">
                <a:latin typeface="+mn-lt"/>
              </a:rPr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1600" dirty="0">
                <a:latin typeface="+mn-lt"/>
              </a:rPr>
              <a:t/>
            </a:r>
            <a:br>
              <a:rPr lang="ru-RU" sz="1600" dirty="0">
                <a:latin typeface="+mn-lt"/>
              </a:rPr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1800" dirty="0" err="1">
                <a:latin typeface="+mn-lt"/>
              </a:rPr>
              <a:t>Питання</a:t>
            </a:r>
            <a:r>
              <a:rPr lang="ru-RU" sz="1800" dirty="0">
                <a:latin typeface="+mn-lt"/>
              </a:rPr>
              <a:t> про </a:t>
            </a:r>
            <a:r>
              <a:rPr lang="ru-RU" sz="1800" dirty="0" err="1">
                <a:latin typeface="+mn-lt"/>
              </a:rPr>
              <a:t>бестселер</a:t>
            </a:r>
            <a:r>
              <a:rPr lang="ru-RU" sz="1800" dirty="0">
                <a:latin typeface="+mn-lt"/>
              </a:rPr>
              <a:t> – </a:t>
            </a:r>
            <a:r>
              <a:rPr lang="ru-RU" sz="1800" dirty="0" err="1">
                <a:latin typeface="+mn-lt"/>
              </a:rPr>
              <a:t>це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питання</a:t>
            </a:r>
            <a:r>
              <a:rPr lang="ru-RU" sz="1800" dirty="0">
                <a:latin typeface="+mn-lt"/>
              </a:rPr>
              <a:t> про:</a:t>
            </a:r>
            <a:br>
              <a:rPr lang="ru-RU" sz="1800" dirty="0">
                <a:latin typeface="+mn-lt"/>
              </a:rPr>
            </a:br>
            <a:r>
              <a:rPr lang="ru-RU" sz="1800" dirty="0">
                <a:latin typeface="+mn-lt"/>
              </a:rPr>
              <a:t>-  </a:t>
            </a:r>
            <a:r>
              <a:rPr lang="ru-RU" sz="1800" dirty="0" err="1">
                <a:latin typeface="+mn-lt"/>
              </a:rPr>
              <a:t>успіх</a:t>
            </a:r>
            <a:r>
              <a:rPr lang="ru-RU" sz="1800" dirty="0">
                <a:latin typeface="+mn-lt"/>
              </a:rPr>
              <a:t> і </a:t>
            </a:r>
            <a:r>
              <a:rPr lang="ru-RU" sz="1800" dirty="0" err="1">
                <a:latin typeface="+mn-lt"/>
              </a:rPr>
              <a:t>визнання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національного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письменства</a:t>
            </a:r>
            <a:r>
              <a:rPr lang="ru-RU" sz="1800" dirty="0">
                <a:latin typeface="+mn-lt"/>
              </a:rPr>
              <a:t> і </a:t>
            </a:r>
            <a:r>
              <a:rPr lang="ru-RU" sz="1800" dirty="0" err="1">
                <a:latin typeface="+mn-lt"/>
              </a:rPr>
              <a:t>навіть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ширше</a:t>
            </a:r>
            <a:r>
              <a:rPr lang="ru-RU" sz="1800" dirty="0">
                <a:latin typeface="+mn-lt"/>
              </a:rPr>
              <a:t> – </a:t>
            </a:r>
            <a:r>
              <a:rPr lang="ru-RU" sz="1800" dirty="0" err="1">
                <a:latin typeface="+mn-lt"/>
              </a:rPr>
              <a:t>українства</a:t>
            </a:r>
            <a:r>
              <a:rPr lang="ru-RU" sz="1800" dirty="0">
                <a:latin typeface="+mn-lt"/>
              </a:rPr>
              <a:t>;</a:t>
            </a:r>
            <a:br>
              <a:rPr lang="ru-RU" sz="1800" dirty="0">
                <a:latin typeface="+mn-lt"/>
              </a:rPr>
            </a:br>
            <a:r>
              <a:rPr lang="ru-RU" sz="1800" dirty="0">
                <a:latin typeface="+mn-lt"/>
              </a:rPr>
              <a:t>- </a:t>
            </a:r>
            <a:r>
              <a:rPr lang="ru-RU" sz="1800" dirty="0" err="1">
                <a:latin typeface="+mn-lt"/>
              </a:rPr>
              <a:t>Чи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може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українська</a:t>
            </a:r>
            <a:r>
              <a:rPr lang="ru-RU" sz="1800" dirty="0">
                <a:latin typeface="+mn-lt"/>
              </a:rPr>
              <a:t> книжка (і культура) бути </a:t>
            </a:r>
            <a:r>
              <a:rPr lang="ru-RU" sz="1800" dirty="0" err="1">
                <a:latin typeface="+mn-lt"/>
              </a:rPr>
              <a:t>сучасною</a:t>
            </a:r>
            <a:r>
              <a:rPr lang="ru-RU" sz="1800" dirty="0">
                <a:latin typeface="+mn-lt"/>
              </a:rPr>
              <a:t>, популярною, </a:t>
            </a:r>
            <a:r>
              <a:rPr lang="ru-RU" sz="1800" dirty="0" err="1" smtClean="0">
                <a:latin typeface="+mn-lt"/>
              </a:rPr>
              <a:t>комерційно</a:t>
            </a:r>
            <a:r>
              <a:rPr lang="ru-RU" sz="1800" dirty="0" smtClean="0">
                <a:latin typeface="+mn-lt"/>
              </a:rPr>
              <a:t> </a:t>
            </a:r>
            <a:r>
              <a:rPr lang="ru-RU" sz="1800" dirty="0" err="1" smtClean="0">
                <a:latin typeface="+mn-lt"/>
              </a:rPr>
              <a:t>успішною</a:t>
            </a:r>
            <a:r>
              <a:rPr lang="ru-RU" sz="1800" dirty="0">
                <a:latin typeface="+mn-lt"/>
              </a:rPr>
              <a:t>?</a:t>
            </a:r>
            <a:br>
              <a:rPr lang="ru-RU" sz="1800" dirty="0">
                <a:latin typeface="+mn-lt"/>
              </a:rPr>
            </a:br>
            <a:r>
              <a:rPr lang="ru-RU" sz="1800" dirty="0">
                <a:latin typeface="+mn-lt"/>
              </a:rPr>
              <a:t>- </a:t>
            </a:r>
            <a:r>
              <a:rPr lang="ru-RU" sz="1800" dirty="0" err="1">
                <a:latin typeface="+mn-lt"/>
              </a:rPr>
              <a:t>Чи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здатна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українська</a:t>
            </a:r>
            <a:r>
              <a:rPr lang="ru-RU" sz="1800" dirty="0">
                <a:latin typeface="+mn-lt"/>
              </a:rPr>
              <a:t> книжка  </a:t>
            </a:r>
            <a:r>
              <a:rPr lang="ru-RU" sz="1800" dirty="0" err="1">
                <a:latin typeface="+mn-lt"/>
              </a:rPr>
              <a:t>витримати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конкуренцію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із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бестселерами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зарубіжними</a:t>
            </a:r>
            <a:r>
              <a:rPr lang="ru-RU" sz="1800" dirty="0">
                <a:latin typeface="+mn-lt"/>
              </a:rPr>
              <a:t>, особливо ж </a:t>
            </a:r>
            <a:r>
              <a:rPr lang="ru-RU" sz="1800" dirty="0" err="1">
                <a:latin typeface="+mn-lt"/>
              </a:rPr>
              <a:t>російськими</a:t>
            </a:r>
            <a:r>
              <a:rPr lang="ru-RU" sz="1800" dirty="0">
                <a:latin typeface="+mn-lt"/>
              </a:rPr>
              <a:t>? </a:t>
            </a:r>
            <a:br>
              <a:rPr lang="ru-RU" sz="1800" dirty="0">
                <a:latin typeface="+mn-lt"/>
              </a:rPr>
            </a:br>
            <a:r>
              <a:rPr lang="ru-RU" sz="1800" dirty="0">
                <a:latin typeface="+mn-lt"/>
              </a:rPr>
              <a:t>- </a:t>
            </a:r>
            <a:r>
              <a:rPr lang="ru-RU" sz="1800" dirty="0" err="1">
                <a:latin typeface="+mn-lt"/>
              </a:rPr>
              <a:t>Чи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спроможуться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вітчизняні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автори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пристосуватися</a:t>
            </a:r>
            <a:r>
              <a:rPr lang="ru-RU" sz="1800" dirty="0">
                <a:latin typeface="+mn-lt"/>
              </a:rPr>
              <a:t> до </a:t>
            </a:r>
            <a:r>
              <a:rPr lang="ru-RU" sz="1800" dirty="0" err="1">
                <a:latin typeface="+mn-lt"/>
              </a:rPr>
              <a:t>ринкових</a:t>
            </a:r>
            <a:r>
              <a:rPr lang="ru-RU" sz="1800" dirty="0">
                <a:latin typeface="+mn-lt"/>
              </a:rPr>
              <a:t> умов </a:t>
            </a:r>
            <a:r>
              <a:rPr lang="ru-RU" sz="1800" dirty="0" err="1">
                <a:latin typeface="+mn-lt"/>
              </a:rPr>
              <a:t>існування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літератури</a:t>
            </a:r>
            <a:r>
              <a:rPr lang="ru-RU" sz="1800" dirty="0">
                <a:latin typeface="+mn-lt"/>
              </a:rPr>
              <a:t>, </a:t>
            </a:r>
            <a:r>
              <a:rPr lang="ru-RU" sz="1800" dirty="0" err="1">
                <a:latin typeface="+mn-lt"/>
              </a:rPr>
              <a:t>або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їхня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творчість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залишиться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явищем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вузькоелітарним</a:t>
            </a:r>
            <a:r>
              <a:rPr lang="ru-RU" sz="1800" dirty="0">
                <a:latin typeface="+mn-lt"/>
              </a:rPr>
              <a:t>, </a:t>
            </a:r>
            <a:r>
              <a:rPr lang="ru-RU" sz="1800" dirty="0" err="1">
                <a:latin typeface="+mn-lt"/>
              </a:rPr>
              <a:t>створеним</a:t>
            </a:r>
            <a:r>
              <a:rPr lang="ru-RU" sz="1800" dirty="0">
                <a:latin typeface="+mn-lt"/>
              </a:rPr>
              <a:t> для </a:t>
            </a:r>
            <a:r>
              <a:rPr lang="ru-RU" sz="1800" dirty="0" err="1">
                <a:latin typeface="+mn-lt"/>
              </a:rPr>
              <a:t>нечисленних</a:t>
            </a:r>
            <a:r>
              <a:rPr lang="ru-RU" sz="1800" dirty="0">
                <a:latin typeface="+mn-lt"/>
              </a:rPr>
              <a:t> і </a:t>
            </a:r>
            <a:r>
              <a:rPr lang="ru-RU" sz="1800" dirty="0" err="1">
                <a:latin typeface="+mn-lt"/>
              </a:rPr>
              <a:t>відданих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україномовних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читачів</a:t>
            </a:r>
            <a:r>
              <a:rPr lang="ru-RU" sz="1800" dirty="0">
                <a:latin typeface="+mn-lt"/>
              </a:rPr>
              <a:t>? </a:t>
            </a:r>
            <a:br>
              <a:rPr lang="ru-RU" sz="1800" dirty="0">
                <a:latin typeface="+mn-lt"/>
              </a:rPr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1300" dirty="0" smtClean="0"/>
              <a:t/>
            </a:r>
            <a:br>
              <a:rPr lang="ru-RU" sz="130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435280" cy="25922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Пародія </a:t>
            </a:r>
            <a:r>
              <a:rPr lang="ru-RU" dirty="0" err="1" smtClean="0"/>
              <a:t>Юрія</a:t>
            </a:r>
            <a:r>
              <a:rPr lang="ru-RU" dirty="0" smtClean="0"/>
              <a:t> </a:t>
            </a:r>
            <a:r>
              <a:rPr lang="ru-RU" dirty="0" err="1" smtClean="0"/>
              <a:t>Андруховича</a:t>
            </a:r>
            <a:r>
              <a:rPr lang="ru-RU" dirty="0" smtClean="0"/>
              <a:t> в </a:t>
            </a:r>
            <a:r>
              <a:rPr lang="ru-RU" dirty="0" err="1"/>
              <a:t>романі</a:t>
            </a:r>
            <a:r>
              <a:rPr lang="ru-RU" dirty="0"/>
              <a:t> «</a:t>
            </a:r>
            <a:r>
              <a:rPr lang="ru-RU" dirty="0" err="1"/>
              <a:t>Дванадцять</a:t>
            </a:r>
            <a:r>
              <a:rPr lang="ru-RU" dirty="0"/>
              <a:t> </a:t>
            </a:r>
            <a:r>
              <a:rPr lang="ru-RU" dirty="0" err="1"/>
              <a:t>обручів</a:t>
            </a:r>
            <a:r>
              <a:rPr lang="ru-RU" dirty="0"/>
              <a:t>»: «</a:t>
            </a:r>
            <a:r>
              <a:rPr lang="ru-RU" dirty="0" err="1"/>
              <a:t>Якось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[</a:t>
            </a:r>
            <a:r>
              <a:rPr lang="ru-RU" i="1" dirty="0"/>
              <a:t>Артуру </a:t>
            </a:r>
            <a:r>
              <a:rPr lang="ru-RU" i="1" dirty="0" err="1"/>
              <a:t>Пепі</a:t>
            </a:r>
            <a:r>
              <a:rPr lang="ru-RU" dirty="0"/>
              <a:t>] спало на думку </a:t>
            </a:r>
            <a:r>
              <a:rPr lang="ru-RU" dirty="0" err="1"/>
              <a:t>написати</a:t>
            </a:r>
            <a:r>
              <a:rPr lang="ru-RU" dirty="0"/>
              <a:t> </a:t>
            </a:r>
            <a:r>
              <a:rPr lang="ru-RU" dirty="0" err="1"/>
              <a:t>бестселер</a:t>
            </a:r>
            <a:r>
              <a:rPr lang="ru-RU" dirty="0"/>
              <a:t> (у </a:t>
            </a:r>
            <a:r>
              <a:rPr lang="ru-RU" dirty="0" err="1"/>
              <a:t>внутрішньопроцесуальному</a:t>
            </a:r>
            <a:r>
              <a:rPr lang="ru-RU" dirty="0"/>
              <a:t> </a:t>
            </a:r>
            <a:r>
              <a:rPr lang="ru-RU" dirty="0" err="1"/>
              <a:t>ґетто</a:t>
            </a:r>
            <a:r>
              <a:rPr lang="ru-RU" dirty="0"/>
              <a:t> з </a:t>
            </a:r>
            <a:r>
              <a:rPr lang="ru-RU" dirty="0" err="1"/>
              <a:t>параноїчною</a:t>
            </a:r>
            <a:r>
              <a:rPr lang="ru-RU" dirty="0"/>
              <a:t> </a:t>
            </a:r>
            <a:r>
              <a:rPr lang="ru-RU" dirty="0" err="1"/>
              <a:t>нав’язливістю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дискутувалася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перспектива – і де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бестселери</a:t>
            </a:r>
            <a:r>
              <a:rPr lang="ru-RU" dirty="0"/>
              <a:t>? і </a:t>
            </a:r>
            <a:r>
              <a:rPr lang="ru-RU" dirty="0" err="1"/>
              <a:t>чому</a:t>
            </a:r>
            <a:r>
              <a:rPr lang="ru-RU" dirty="0"/>
              <a:t> ми не </a:t>
            </a:r>
            <a:r>
              <a:rPr lang="ru-RU" dirty="0" err="1"/>
              <a:t>маємо</a:t>
            </a:r>
            <a:r>
              <a:rPr lang="ru-RU" dirty="0"/>
              <a:t> </a:t>
            </a:r>
            <a:r>
              <a:rPr lang="ru-RU" dirty="0" err="1"/>
              <a:t>бестселерів</a:t>
            </a:r>
            <a:r>
              <a:rPr lang="ru-RU" dirty="0"/>
              <a:t>? і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нарешті</a:t>
            </a:r>
            <a:r>
              <a:rPr lang="ru-RU" dirty="0"/>
              <a:t> написав </a:t>
            </a:r>
            <a:r>
              <a:rPr lang="ru-RU" dirty="0" err="1"/>
              <a:t>би</a:t>
            </a:r>
            <a:r>
              <a:rPr lang="ru-RU" dirty="0"/>
              <a:t> для нас </a:t>
            </a:r>
            <a:r>
              <a:rPr lang="ru-RU" dirty="0" err="1"/>
              <a:t>бестселера</a:t>
            </a:r>
            <a:r>
              <a:rPr lang="ru-RU" dirty="0"/>
              <a:t>? </a:t>
            </a:r>
            <a:r>
              <a:rPr lang="ru-RU" dirty="0" err="1"/>
              <a:t>здавалося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ґрунті</a:t>
            </a:r>
            <a:r>
              <a:rPr lang="ru-RU" dirty="0"/>
              <a:t> </a:t>
            </a:r>
            <a:r>
              <a:rPr lang="ru-RU" dirty="0" err="1"/>
              <a:t>поїхали</a:t>
            </a:r>
            <a:r>
              <a:rPr lang="ru-RU" dirty="0"/>
              <a:t> </a:t>
            </a:r>
            <a:r>
              <a:rPr lang="ru-RU" dirty="0" err="1"/>
              <a:t>дахом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високочолих</a:t>
            </a:r>
            <a:r>
              <a:rPr lang="ru-RU" dirty="0"/>
              <a:t> </a:t>
            </a:r>
            <a:r>
              <a:rPr lang="ru-RU" dirty="0" err="1"/>
              <a:t>авторитетів-ідеологів</a:t>
            </a:r>
            <a:r>
              <a:rPr lang="ru-RU" dirty="0"/>
              <a:t> до </a:t>
            </a:r>
            <a:r>
              <a:rPr lang="ru-RU" dirty="0" err="1"/>
              <a:t>вічно</a:t>
            </a:r>
            <a:r>
              <a:rPr lang="ru-RU" dirty="0"/>
              <a:t> </a:t>
            </a:r>
            <a:r>
              <a:rPr lang="ru-RU" dirty="0" err="1"/>
              <a:t>дезінформованих</a:t>
            </a:r>
            <a:r>
              <a:rPr lang="ru-RU" dirty="0"/>
              <a:t> і </a:t>
            </a:r>
            <a:r>
              <a:rPr lang="ru-RU" dirty="0" err="1"/>
              <a:t>активних</a:t>
            </a:r>
            <a:r>
              <a:rPr lang="ru-RU" dirty="0"/>
              <a:t> у </a:t>
            </a:r>
            <a:r>
              <a:rPr lang="ru-RU" dirty="0" err="1"/>
              <a:t>пліткуванні</a:t>
            </a:r>
            <a:r>
              <a:rPr lang="ru-RU" dirty="0"/>
              <a:t> </a:t>
            </a:r>
            <a:r>
              <a:rPr lang="ru-RU" dirty="0" err="1"/>
              <a:t>газетних</a:t>
            </a:r>
            <a:r>
              <a:rPr lang="ru-RU" dirty="0"/>
              <a:t> парвеню</a:t>
            </a:r>
            <a:r>
              <a:rPr lang="ru-RU" dirty="0" smtClean="0"/>
              <a:t>)…»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68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85698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i="1" dirty="0" smtClean="0">
              <a:latin typeface="Consolas" pitchFamily="49" charset="0"/>
            </a:endParaRPr>
          </a:p>
          <a:p>
            <a:endParaRPr lang="ru-RU" sz="3200" b="1" i="1" dirty="0">
              <a:latin typeface="Consolas" pitchFamily="49" charset="0"/>
            </a:endParaRPr>
          </a:p>
          <a:p>
            <a:endParaRPr lang="ru-RU" sz="3200" b="1" i="1" dirty="0" smtClean="0">
              <a:latin typeface="Consolas" pitchFamily="49" charset="0"/>
            </a:endParaRPr>
          </a:p>
          <a:p>
            <a:r>
              <a:rPr lang="ru-RU" sz="3600" b="1" i="1" dirty="0" err="1" smtClean="0">
                <a:latin typeface="Consolas" pitchFamily="49" charset="0"/>
              </a:rPr>
              <a:t>Чинники</a:t>
            </a:r>
            <a:r>
              <a:rPr lang="ru-RU" sz="3600" b="1" i="1" dirty="0" smtClean="0">
                <a:latin typeface="Consolas" pitchFamily="49" charset="0"/>
              </a:rPr>
              <a:t> </a:t>
            </a:r>
            <a:r>
              <a:rPr lang="ru-RU" sz="3600" b="1" i="1" dirty="0" err="1" smtClean="0">
                <a:latin typeface="Consolas" pitchFamily="49" charset="0"/>
              </a:rPr>
              <a:t>існування</a:t>
            </a:r>
            <a:r>
              <a:rPr lang="ru-RU" sz="3600" b="1" i="1" dirty="0" smtClean="0">
                <a:latin typeface="Consolas" pitchFamily="49" charset="0"/>
              </a:rPr>
              <a:t> </a:t>
            </a:r>
            <a:r>
              <a:rPr lang="ru-RU" sz="3600" b="1" i="1" dirty="0" err="1" smtClean="0">
                <a:latin typeface="Consolas" pitchFamily="49" charset="0"/>
              </a:rPr>
              <a:t>бестселера</a:t>
            </a:r>
            <a:r>
              <a:rPr lang="ru-RU" sz="3600" b="1" i="1" dirty="0" smtClean="0">
                <a:latin typeface="Consolas" pitchFamily="49" charset="0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600" b="1" i="1" dirty="0" err="1" smtClean="0">
                <a:latin typeface="Consolas" pitchFamily="49" charset="0"/>
              </a:rPr>
              <a:t>соціологічні</a:t>
            </a:r>
            <a:r>
              <a:rPr lang="ru-RU" sz="3600" b="1" i="1" dirty="0" smtClean="0">
                <a:latin typeface="Consolas" pitchFamily="49" charset="0"/>
              </a:rPr>
              <a:t>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600" b="1" i="1" dirty="0" err="1" smtClean="0">
                <a:latin typeface="Consolas" pitchFamily="49" charset="0"/>
              </a:rPr>
              <a:t>економічні</a:t>
            </a:r>
            <a:r>
              <a:rPr lang="ru-RU" sz="3600" b="1" i="1" dirty="0" smtClean="0">
                <a:latin typeface="Consolas" pitchFamily="49" charset="0"/>
              </a:rPr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600" b="1" i="1" dirty="0" err="1" smtClean="0">
                <a:latin typeface="Consolas" pitchFamily="49" charset="0"/>
              </a:rPr>
              <a:t>культурні</a:t>
            </a:r>
            <a:r>
              <a:rPr lang="ru-RU" sz="3600" b="1" i="1" dirty="0" smtClean="0">
                <a:latin typeface="Consolas" pitchFamily="49" charset="0"/>
              </a:rPr>
              <a:t>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600" b="1" i="1" dirty="0" err="1" smtClean="0">
                <a:latin typeface="Consolas" pitchFamily="49" charset="0"/>
              </a:rPr>
              <a:t>внутрішньолітературні</a:t>
            </a:r>
            <a:endParaRPr lang="ru-RU" sz="3600" b="1" i="1" dirty="0" smtClean="0">
              <a:latin typeface="Consolas" pitchFamily="49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uk-UA" b="1" i="1" dirty="0">
              <a:latin typeface="Consolas" pitchFamily="49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uk-UA" b="1" i="1" dirty="0" smtClean="0">
              <a:latin typeface="Consolas" pitchFamily="49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uk-UA" b="1" i="1" dirty="0">
              <a:latin typeface="Consolas" pitchFamily="49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b="1" i="1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86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err="1" smtClean="0">
                <a:latin typeface="Consolas" pitchFamily="49" charset="0"/>
              </a:rPr>
              <a:t>Найбільш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авторитетні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зарубіжні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праці</a:t>
            </a:r>
            <a:r>
              <a:rPr lang="ru-RU" sz="2400" b="1" i="1" dirty="0" smtClean="0">
                <a:latin typeface="Consolas" pitchFamily="49" charset="0"/>
              </a:rPr>
              <a:t>, </a:t>
            </a:r>
            <a:r>
              <a:rPr lang="ru-RU" sz="2400" b="1" i="1" dirty="0" err="1" smtClean="0">
                <a:latin typeface="Consolas" pitchFamily="49" charset="0"/>
              </a:rPr>
              <a:t>присвячені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питанню</a:t>
            </a:r>
            <a:r>
              <a:rPr lang="ru-RU" sz="2400" b="1" i="1" dirty="0" smtClean="0">
                <a:latin typeface="Consolas" pitchFamily="49" charset="0"/>
              </a:rPr>
              <a:t> </a:t>
            </a:r>
            <a:r>
              <a:rPr lang="ru-RU" sz="2400" b="1" i="1" dirty="0" err="1" smtClean="0">
                <a:latin typeface="Consolas" pitchFamily="49" charset="0"/>
              </a:rPr>
              <a:t>бестселера</a:t>
            </a:r>
            <a:r>
              <a:rPr lang="ru-RU" sz="2400" b="1" i="1" dirty="0" smtClean="0">
                <a:latin typeface="Consolas" pitchFamily="49" charset="0"/>
              </a:rPr>
              <a:t>:</a:t>
            </a:r>
            <a:endParaRPr lang="ru-RU" sz="2400" b="1" i="1" dirty="0">
              <a:latin typeface="Consolas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77500" lnSpcReduction="20000"/>
          </a:bodyPr>
          <a:lstStyle/>
          <a:p>
            <a:pPr marL="87313" indent="22225" algn="just"/>
            <a:r>
              <a:rPr lang="ru-RU" b="1" i="1" dirty="0" err="1" smtClean="0">
                <a:latin typeface="Consolas" pitchFamily="49" charset="0"/>
              </a:rPr>
              <a:t>монографії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>
                <a:latin typeface="Consolas" pitchFamily="49" charset="0"/>
              </a:rPr>
              <a:t>Френка Лютера </a:t>
            </a:r>
            <a:r>
              <a:rPr lang="ru-RU" b="1" i="1" dirty="0" err="1">
                <a:latin typeface="Consolas" pitchFamily="49" charset="0"/>
              </a:rPr>
              <a:t>Мотта</a:t>
            </a:r>
            <a:r>
              <a:rPr lang="ru-RU" b="1" i="1" dirty="0">
                <a:latin typeface="Consolas" pitchFamily="49" charset="0"/>
              </a:rPr>
              <a:t> «</a:t>
            </a:r>
            <a:r>
              <a:rPr lang="ru-RU" b="1" i="1" dirty="0" err="1">
                <a:latin typeface="Consolas" pitchFamily="49" charset="0"/>
              </a:rPr>
              <a:t>Золоті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множини</a:t>
            </a:r>
            <a:r>
              <a:rPr lang="ru-RU" b="1" i="1" dirty="0">
                <a:latin typeface="Consolas" pitchFamily="49" charset="0"/>
              </a:rPr>
              <a:t>. </a:t>
            </a:r>
            <a:r>
              <a:rPr lang="ru-RU" b="1" i="1" dirty="0" err="1">
                <a:latin typeface="Consolas" pitchFamily="49" charset="0"/>
              </a:rPr>
              <a:t>Історія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 у </a:t>
            </a:r>
            <a:r>
              <a:rPr lang="ru-RU" b="1" i="1" dirty="0" err="1">
                <a:latin typeface="Consolas" pitchFamily="49" charset="0"/>
              </a:rPr>
              <a:t>Сполучених</a:t>
            </a:r>
            <a:r>
              <a:rPr lang="ru-RU" b="1" i="1" dirty="0">
                <a:latin typeface="Consolas" pitchFamily="49" charset="0"/>
              </a:rPr>
              <a:t> Штатах» (1947</a:t>
            </a:r>
            <a:r>
              <a:rPr lang="ru-RU" b="1" i="1" dirty="0" smtClean="0">
                <a:latin typeface="Consolas" pitchFamily="49" charset="0"/>
              </a:rPr>
              <a:t>)</a:t>
            </a:r>
          </a:p>
          <a:p>
            <a:pPr marL="87313" indent="22225" algn="just"/>
            <a:r>
              <a:rPr lang="ru-RU" b="1" i="1" dirty="0" err="1" smtClean="0">
                <a:latin typeface="Consolas" pitchFamily="49" charset="0"/>
              </a:rPr>
              <a:t>Еліс</a:t>
            </a:r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Пейн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Гекетт</a:t>
            </a:r>
            <a:r>
              <a:rPr lang="ru-RU" b="1" i="1" dirty="0">
                <a:latin typeface="Consolas" pitchFamily="49" charset="0"/>
              </a:rPr>
              <a:t> – </a:t>
            </a:r>
            <a:r>
              <a:rPr lang="ru-RU" b="1" i="1" dirty="0" err="1">
                <a:latin typeface="Consolas" pitchFamily="49" charset="0"/>
              </a:rPr>
              <a:t>серія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праць</a:t>
            </a:r>
            <a:r>
              <a:rPr lang="ru-RU" b="1" i="1" dirty="0">
                <a:latin typeface="Consolas" pitchFamily="49" charset="0"/>
              </a:rPr>
              <a:t> «50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. 1895–1945» (1945), «60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. 1895–1955» (1956), «70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. 1895–1965» (1967), «80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, 1895–1975» (1977), </a:t>
            </a:r>
            <a:r>
              <a:rPr lang="ru-RU" b="1" i="1" dirty="0" err="1">
                <a:latin typeface="Consolas" pitchFamily="49" charset="0"/>
              </a:rPr>
              <a:t>спільно</a:t>
            </a:r>
            <a:r>
              <a:rPr lang="ru-RU" b="1" i="1" dirty="0">
                <a:latin typeface="Consolas" pitchFamily="49" charset="0"/>
              </a:rPr>
              <a:t> з Джеймсом </a:t>
            </a:r>
            <a:r>
              <a:rPr lang="ru-RU" b="1" i="1" dirty="0" err="1">
                <a:latin typeface="Consolas" pitchFamily="49" charset="0"/>
              </a:rPr>
              <a:t>Генрі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Берком</a:t>
            </a:r>
            <a:r>
              <a:rPr lang="ru-RU" b="1" i="1" dirty="0" smtClean="0">
                <a:latin typeface="Consolas" pitchFamily="49" charset="0"/>
              </a:rPr>
              <a:t>)</a:t>
            </a:r>
          </a:p>
          <a:p>
            <a:pPr marL="87313" indent="22225" algn="just"/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>
                <a:latin typeface="Consolas" pitchFamily="49" charset="0"/>
              </a:rPr>
              <a:t>Джона Сазерленда «</a:t>
            </a:r>
            <a:r>
              <a:rPr lang="ru-RU" b="1" i="1" dirty="0" err="1">
                <a:latin typeface="Consolas" pitchFamily="49" charset="0"/>
              </a:rPr>
              <a:t>Бестселери</a:t>
            </a:r>
            <a:r>
              <a:rPr lang="ru-RU" b="1" i="1" dirty="0">
                <a:latin typeface="Consolas" pitchFamily="49" charset="0"/>
              </a:rPr>
              <a:t>: популярна </a:t>
            </a:r>
            <a:r>
              <a:rPr lang="ru-RU" b="1" i="1" dirty="0" err="1">
                <a:latin typeface="Consolas" pitchFamily="49" charset="0"/>
              </a:rPr>
              <a:t>белетристика</a:t>
            </a:r>
            <a:r>
              <a:rPr lang="ru-RU" b="1" i="1" dirty="0">
                <a:latin typeface="Consolas" pitchFamily="49" charset="0"/>
              </a:rPr>
              <a:t> 70-х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» (1981), «</a:t>
            </a:r>
            <a:r>
              <a:rPr lang="ru-RU" b="1" i="1" dirty="0" err="1">
                <a:latin typeface="Consolas" pitchFamily="49" charset="0"/>
              </a:rPr>
              <a:t>Бестселери</a:t>
            </a:r>
            <a:r>
              <a:rPr lang="ru-RU" b="1" i="1" dirty="0">
                <a:latin typeface="Consolas" pitchFamily="49" charset="0"/>
              </a:rPr>
              <a:t>. </a:t>
            </a:r>
            <a:r>
              <a:rPr lang="ru-RU" b="1" i="1" dirty="0" err="1">
                <a:latin typeface="Consolas" pitchFamily="49" charset="0"/>
              </a:rPr>
              <a:t>Дуже</a:t>
            </a:r>
            <a:r>
              <a:rPr lang="ru-RU" b="1" i="1" dirty="0">
                <a:latin typeface="Consolas" pitchFamily="49" charset="0"/>
              </a:rPr>
              <a:t> короткий </a:t>
            </a:r>
            <a:r>
              <a:rPr lang="ru-RU" b="1" i="1" dirty="0" err="1">
                <a:latin typeface="Consolas" pitchFamily="49" charset="0"/>
              </a:rPr>
              <a:t>вступ</a:t>
            </a:r>
            <a:r>
              <a:rPr lang="ru-RU" b="1" i="1" dirty="0">
                <a:latin typeface="Consolas" pitchFamily="49" charset="0"/>
              </a:rPr>
              <a:t>» (2007), «</a:t>
            </a:r>
            <a:r>
              <a:rPr lang="ru-RU" b="1" i="1" dirty="0" err="1">
                <a:latin typeface="Consolas" pitchFamily="49" charset="0"/>
              </a:rPr>
              <a:t>Читаючи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десятиліттями</a:t>
            </a:r>
            <a:r>
              <a:rPr lang="ru-RU" b="1" i="1" dirty="0">
                <a:latin typeface="Consolas" pitchFamily="49" charset="0"/>
              </a:rPr>
              <a:t>: </a:t>
            </a:r>
            <a:r>
              <a:rPr lang="ru-RU" b="1" i="1" dirty="0" err="1">
                <a:latin typeface="Consolas" pitchFamily="49" charset="0"/>
              </a:rPr>
              <a:t>п’ятдесят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років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національних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бестселерів</a:t>
            </a:r>
            <a:r>
              <a:rPr lang="ru-RU" b="1" i="1" dirty="0">
                <a:latin typeface="Consolas" pitchFamily="49" charset="0"/>
              </a:rPr>
              <a:t>» (2002</a:t>
            </a:r>
            <a:r>
              <a:rPr lang="ru-RU" b="1" i="1" dirty="0" smtClean="0">
                <a:latin typeface="Consolas" pitchFamily="49" charset="0"/>
              </a:rPr>
              <a:t>)</a:t>
            </a:r>
          </a:p>
          <a:p>
            <a:pPr marL="87313" indent="22225" algn="just"/>
            <a:r>
              <a:rPr lang="ru-RU" b="1" i="1" dirty="0" smtClean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Клайва</a:t>
            </a:r>
            <a:r>
              <a:rPr lang="ru-RU" b="1" i="1" dirty="0">
                <a:latin typeface="Consolas" pitchFamily="49" charset="0"/>
              </a:rPr>
              <a:t> </a:t>
            </a:r>
            <a:r>
              <a:rPr lang="ru-RU" b="1" i="1" dirty="0" err="1">
                <a:latin typeface="Consolas" pitchFamily="49" charset="0"/>
              </a:rPr>
              <a:t>Блума</a:t>
            </a:r>
            <a:r>
              <a:rPr lang="ru-RU" b="1" i="1" dirty="0">
                <a:latin typeface="Consolas" pitchFamily="49" charset="0"/>
              </a:rPr>
              <a:t> «</a:t>
            </a:r>
            <a:r>
              <a:rPr lang="ru-RU" b="1" i="1" dirty="0" err="1">
                <a:latin typeface="Consolas" pitchFamily="49" charset="0"/>
              </a:rPr>
              <a:t>Бестселери</a:t>
            </a:r>
            <a:r>
              <a:rPr lang="ru-RU" b="1" i="1" dirty="0">
                <a:latin typeface="Consolas" pitchFamily="49" charset="0"/>
              </a:rPr>
              <a:t>. Популярна </a:t>
            </a:r>
            <a:r>
              <a:rPr lang="ru-RU" b="1" i="1" dirty="0" err="1">
                <a:latin typeface="Consolas" pitchFamily="49" charset="0"/>
              </a:rPr>
              <a:t>белетристика</a:t>
            </a:r>
            <a:r>
              <a:rPr lang="ru-RU" b="1" i="1" dirty="0">
                <a:latin typeface="Consolas" pitchFamily="49" charset="0"/>
              </a:rPr>
              <a:t> з 1900 року» (2002). </a:t>
            </a:r>
          </a:p>
        </p:txBody>
      </p:sp>
    </p:spTree>
    <p:extLst>
      <p:ext uri="{BB962C8B-B14F-4D97-AF65-F5344CB8AC3E}">
        <p14:creationId xmlns:p14="http://schemas.microsoft.com/office/powerpoint/2010/main" val="160567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0" algn="l"/>
              </a:tabLst>
            </a:pPr>
            <a:r>
              <a:rPr lang="ru-RU" sz="1800" b="1" i="1" dirty="0" err="1">
                <a:latin typeface="Consolas" pitchFamily="49" charset="0"/>
              </a:rPr>
              <a:t>Окремі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аспекти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розвитку</a:t>
            </a:r>
            <a:r>
              <a:rPr lang="ru-RU" sz="1800" b="1" i="1" dirty="0">
                <a:latin typeface="Consolas" pitchFamily="49" charset="0"/>
              </a:rPr>
              <a:t> феномена </a:t>
            </a:r>
            <a:r>
              <a:rPr lang="ru-RU" sz="1800" b="1" i="1" dirty="0" err="1">
                <a:latin typeface="Consolas" pitchFamily="49" charset="0"/>
              </a:rPr>
              <a:t>бестселерів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висвітлені</a:t>
            </a:r>
            <a:r>
              <a:rPr lang="ru-RU" sz="1800" b="1" i="1" dirty="0">
                <a:latin typeface="Consolas" pitchFamily="49" charset="0"/>
              </a:rPr>
              <a:t> в </a:t>
            </a:r>
            <a:r>
              <a:rPr lang="ru-RU" sz="1800" b="1" i="1" dirty="0" err="1" smtClean="0">
                <a:latin typeface="Consolas" pitchFamily="49" charset="0"/>
              </a:rPr>
              <a:t>працях</a:t>
            </a:r>
            <a:r>
              <a:rPr lang="ru-RU" sz="1800" b="1" i="1" dirty="0" smtClean="0">
                <a:latin typeface="Consolas" pitchFamily="49" charset="0"/>
              </a:rPr>
              <a:t/>
            </a:r>
            <a:br>
              <a:rPr lang="ru-RU" sz="1800" b="1" i="1" dirty="0" smtClean="0">
                <a:latin typeface="Consolas" pitchFamily="49" charset="0"/>
              </a:rPr>
            </a:br>
            <a:r>
              <a:rPr lang="ru-RU" sz="1800" b="1" i="1" dirty="0" smtClean="0">
                <a:latin typeface="Consolas" pitchFamily="49" charset="0"/>
              </a:rPr>
              <a:t>- Рези </a:t>
            </a:r>
            <a:r>
              <a:rPr lang="ru-RU" sz="1800" b="1" i="1" dirty="0">
                <a:latin typeface="Consolas" pitchFamily="49" charset="0"/>
              </a:rPr>
              <a:t>Л. </a:t>
            </a:r>
            <a:r>
              <a:rPr lang="ru-RU" sz="1800" b="1" i="1" dirty="0" err="1">
                <a:latin typeface="Consolas" pitchFamily="49" charset="0"/>
              </a:rPr>
              <a:t>Дудовіц</a:t>
            </a:r>
            <a:r>
              <a:rPr lang="ru-RU" sz="1800" b="1" i="1" dirty="0">
                <a:latin typeface="Consolas" pitchFamily="49" charset="0"/>
              </a:rPr>
              <a:t> «</a:t>
            </a:r>
            <a:r>
              <a:rPr lang="ru-RU" sz="1800" b="1" i="1" dirty="0" err="1">
                <a:latin typeface="Consolas" pitchFamily="49" charset="0"/>
              </a:rPr>
              <a:t>Міф</a:t>
            </a:r>
            <a:r>
              <a:rPr lang="ru-RU" sz="1800" b="1" i="1" dirty="0">
                <a:latin typeface="Consolas" pitchFamily="49" charset="0"/>
              </a:rPr>
              <a:t> про </a:t>
            </a:r>
            <a:r>
              <a:rPr lang="ru-RU" sz="1800" b="1" i="1" dirty="0" err="1">
                <a:latin typeface="Consolas" pitchFamily="49" charset="0"/>
              </a:rPr>
              <a:t>супержінку</a:t>
            </a:r>
            <a:r>
              <a:rPr lang="ru-RU" sz="1800" b="1" i="1" dirty="0">
                <a:latin typeface="Consolas" pitchFamily="49" charset="0"/>
              </a:rPr>
              <a:t>: </a:t>
            </a:r>
            <a:r>
              <a:rPr lang="ru-RU" sz="1800" b="1" i="1" dirty="0" err="1">
                <a:latin typeface="Consolas" pitchFamily="49" charset="0"/>
              </a:rPr>
              <a:t>жіночі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бестселери</a:t>
            </a:r>
            <a:r>
              <a:rPr lang="ru-RU" sz="1800" b="1" i="1" dirty="0">
                <a:latin typeface="Consolas" pitchFamily="49" charset="0"/>
              </a:rPr>
              <a:t> у </a:t>
            </a:r>
            <a:r>
              <a:rPr lang="ru-RU" sz="1800" b="1" i="1" dirty="0" err="1">
                <a:latin typeface="Consolas" pitchFamily="49" charset="0"/>
              </a:rPr>
              <a:t>Франції</a:t>
            </a:r>
            <a:r>
              <a:rPr lang="ru-RU" sz="1800" b="1" i="1" dirty="0">
                <a:latin typeface="Consolas" pitchFamily="49" charset="0"/>
              </a:rPr>
              <a:t> та </a:t>
            </a:r>
            <a:r>
              <a:rPr lang="ru-RU" sz="1800" b="1" i="1" dirty="0" err="1">
                <a:latin typeface="Consolas" pitchFamily="49" charset="0"/>
              </a:rPr>
              <a:t>Сполучених</a:t>
            </a:r>
            <a:r>
              <a:rPr lang="ru-RU" sz="1800" b="1" i="1" dirty="0">
                <a:latin typeface="Consolas" pitchFamily="49" charset="0"/>
              </a:rPr>
              <a:t> Штатах» (1990</a:t>
            </a:r>
            <a:r>
              <a:rPr lang="ru-RU" sz="1800" b="1" i="1" dirty="0" smtClean="0">
                <a:latin typeface="Consolas" pitchFamily="49" charset="0"/>
              </a:rPr>
              <a:t>)</a:t>
            </a:r>
            <a:br>
              <a:rPr lang="ru-RU" sz="1800" b="1" i="1" dirty="0" smtClean="0">
                <a:latin typeface="Consolas" pitchFamily="49" charset="0"/>
              </a:rPr>
            </a:br>
            <a:r>
              <a:rPr lang="ru-RU" sz="1800" b="1" i="1" dirty="0" smtClean="0">
                <a:latin typeface="Consolas" pitchFamily="49" charset="0"/>
              </a:rPr>
              <a:t>- Скотта </a:t>
            </a:r>
            <a:r>
              <a:rPr lang="ru-RU" sz="1800" b="1" i="1" dirty="0">
                <a:latin typeface="Consolas" pitchFamily="49" charset="0"/>
              </a:rPr>
              <a:t>Мак-</a:t>
            </a:r>
            <a:r>
              <a:rPr lang="ru-RU" sz="1800" b="1" i="1" dirty="0" err="1">
                <a:latin typeface="Consolas" pitchFamily="49" charset="0"/>
              </a:rPr>
              <a:t>Крекена</a:t>
            </a:r>
            <a:r>
              <a:rPr lang="ru-RU" sz="1800" b="1" i="1" dirty="0">
                <a:latin typeface="Consolas" pitchFamily="49" charset="0"/>
              </a:rPr>
              <a:t> «Чтиво. </a:t>
            </a:r>
            <a:r>
              <a:rPr lang="ru-RU" sz="1800" b="1" i="1" dirty="0" err="1">
                <a:latin typeface="Consolas" pitchFamily="49" charset="0"/>
              </a:rPr>
              <a:t>Читаючи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популярну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белетристику</a:t>
            </a:r>
            <a:r>
              <a:rPr lang="ru-RU" sz="1800" b="1" i="1" dirty="0">
                <a:latin typeface="Consolas" pitchFamily="49" charset="0"/>
              </a:rPr>
              <a:t>» (1998</a:t>
            </a:r>
            <a:r>
              <a:rPr lang="ru-RU" sz="1800" b="1" i="1" dirty="0" smtClean="0">
                <a:latin typeface="Consolas" pitchFamily="49" charset="0"/>
              </a:rPr>
              <a:t>) </a:t>
            </a:r>
            <a:br>
              <a:rPr lang="ru-RU" sz="1800" b="1" i="1" dirty="0" smtClean="0">
                <a:latin typeface="Consolas" pitchFamily="49" charset="0"/>
              </a:rPr>
            </a:br>
            <a:r>
              <a:rPr lang="ru-RU" sz="1800" b="1" i="1" dirty="0" smtClean="0">
                <a:latin typeface="Consolas" pitchFamily="49" charset="0"/>
              </a:rPr>
              <a:t>- Майкла </a:t>
            </a:r>
            <a:r>
              <a:rPr lang="ru-RU" sz="1800" b="1" i="1" dirty="0" err="1">
                <a:latin typeface="Consolas" pitchFamily="49" charset="0"/>
              </a:rPr>
              <a:t>Корди</a:t>
            </a:r>
            <a:r>
              <a:rPr lang="ru-RU" sz="1800" b="1" i="1" dirty="0">
                <a:latin typeface="Consolas" pitchFamily="49" charset="0"/>
              </a:rPr>
              <a:t> «</a:t>
            </a:r>
            <a:r>
              <a:rPr lang="ru-RU" sz="1800" b="1" i="1" dirty="0" err="1">
                <a:latin typeface="Consolas" pitchFamily="49" charset="0"/>
              </a:rPr>
              <a:t>Укладаючи</a:t>
            </a:r>
            <a:r>
              <a:rPr lang="ru-RU" sz="1800" b="1" i="1" dirty="0">
                <a:latin typeface="Consolas" pitchFamily="49" charset="0"/>
              </a:rPr>
              <a:t> список: культурна </a:t>
            </a:r>
            <a:r>
              <a:rPr lang="ru-RU" sz="1800" b="1" i="1" dirty="0" err="1">
                <a:latin typeface="Consolas" pitchFamily="49" charset="0"/>
              </a:rPr>
              <a:t>історія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американського</a:t>
            </a:r>
            <a:r>
              <a:rPr lang="ru-RU" sz="1800" b="1" i="1" dirty="0">
                <a:latin typeface="Consolas" pitchFamily="49" charset="0"/>
              </a:rPr>
              <a:t> </a:t>
            </a:r>
            <a:r>
              <a:rPr lang="ru-RU" sz="1800" b="1" i="1" dirty="0" err="1">
                <a:latin typeface="Consolas" pitchFamily="49" charset="0"/>
              </a:rPr>
              <a:t>бестселера</a:t>
            </a:r>
            <a:r>
              <a:rPr lang="ru-RU" sz="1800" b="1" i="1" dirty="0">
                <a:latin typeface="Consolas" pitchFamily="49" charset="0"/>
              </a:rPr>
              <a:t>, 1900–1999…» (2001) та </a:t>
            </a:r>
            <a:r>
              <a:rPr lang="ru-RU" sz="1800" b="1" i="1" dirty="0" err="1">
                <a:latin typeface="Consolas" pitchFamily="49" charset="0"/>
              </a:rPr>
              <a:t>ін</a:t>
            </a:r>
            <a:r>
              <a:rPr lang="ru-RU" sz="1800" b="1" i="1" dirty="0">
                <a:latin typeface="Consolas" pitchFamily="49" charset="0"/>
              </a:rPr>
              <a:t>.</a:t>
            </a:r>
            <a:br>
              <a:rPr lang="ru-RU" sz="1800" b="1" i="1" dirty="0">
                <a:latin typeface="Consolas" pitchFamily="49" charset="0"/>
              </a:rPr>
            </a:br>
            <a:endParaRPr lang="ru-RU" sz="1800" b="1" i="1" dirty="0">
              <a:latin typeface="Consolas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pPr algn="just"/>
            <a:r>
              <a:rPr lang="en-US" sz="3600" b="1" i="1" dirty="0">
                <a:latin typeface="Consolas" pitchFamily="49" charset="0"/>
              </a:rPr>
              <a:t>bestseller </a:t>
            </a:r>
            <a:r>
              <a:rPr lang="ru-RU" sz="3600" b="1" dirty="0">
                <a:latin typeface="Consolas" pitchFamily="49" charset="0"/>
              </a:rPr>
              <a:t>– </a:t>
            </a:r>
            <a:r>
              <a:rPr lang="ru-RU" sz="3600" b="1" dirty="0" err="1">
                <a:latin typeface="Consolas" pitchFamily="49" charset="0"/>
              </a:rPr>
              <a:t>від</a:t>
            </a:r>
            <a:r>
              <a:rPr lang="ru-RU" sz="3600" b="1" dirty="0">
                <a:latin typeface="Consolas" pitchFamily="49" charset="0"/>
              </a:rPr>
              <a:t> </a:t>
            </a:r>
            <a:r>
              <a:rPr lang="en-US" sz="3600" b="1" i="1" dirty="0">
                <a:latin typeface="Consolas" pitchFamily="49" charset="0"/>
              </a:rPr>
              <a:t>best </a:t>
            </a:r>
            <a:r>
              <a:rPr lang="ru-RU" sz="3600" b="1" dirty="0">
                <a:latin typeface="Consolas" pitchFamily="49" charset="0"/>
              </a:rPr>
              <a:t>– </a:t>
            </a:r>
            <a:r>
              <a:rPr lang="ru-RU" sz="3600" b="1" dirty="0" err="1">
                <a:latin typeface="Consolas" pitchFamily="49" charset="0"/>
              </a:rPr>
              <a:t>найкращий</a:t>
            </a:r>
            <a:r>
              <a:rPr lang="ru-RU" sz="3600" b="1" dirty="0">
                <a:latin typeface="Consolas" pitchFamily="49" charset="0"/>
              </a:rPr>
              <a:t>, </a:t>
            </a:r>
            <a:r>
              <a:rPr lang="en-US" sz="3600" b="1" i="1" dirty="0">
                <a:latin typeface="Consolas" pitchFamily="49" charset="0"/>
              </a:rPr>
              <a:t>sell </a:t>
            </a:r>
            <a:r>
              <a:rPr lang="ru-RU" sz="3600" b="1" dirty="0">
                <a:latin typeface="Consolas" pitchFamily="49" charset="0"/>
              </a:rPr>
              <a:t>– </a:t>
            </a:r>
            <a:r>
              <a:rPr lang="ru-RU" sz="3600" b="1" dirty="0" err="1">
                <a:latin typeface="Consolas" pitchFamily="49" charset="0"/>
              </a:rPr>
              <a:t>продавати</a:t>
            </a:r>
            <a:r>
              <a:rPr lang="ru-RU" sz="3600" b="1" dirty="0">
                <a:latin typeface="Consolas" pitchFamily="49" charset="0"/>
              </a:rPr>
              <a:t>, буквально «те, </a:t>
            </a:r>
            <a:r>
              <a:rPr lang="ru-RU" sz="3600" b="1" dirty="0" err="1">
                <a:latin typeface="Consolas" pitchFamily="49" charset="0"/>
              </a:rPr>
              <a:t>що</a:t>
            </a:r>
            <a:r>
              <a:rPr lang="ru-RU" sz="3600" b="1" dirty="0">
                <a:latin typeface="Consolas" pitchFamily="49" charset="0"/>
              </a:rPr>
              <a:t> </a:t>
            </a:r>
            <a:r>
              <a:rPr lang="ru-RU" sz="3600" b="1" dirty="0" err="1">
                <a:latin typeface="Consolas" pitchFamily="49" charset="0"/>
              </a:rPr>
              <a:t>продається</a:t>
            </a:r>
            <a:r>
              <a:rPr lang="ru-RU" sz="3600" b="1" dirty="0">
                <a:latin typeface="Consolas" pitchFamily="49" charset="0"/>
              </a:rPr>
              <a:t> </a:t>
            </a:r>
            <a:r>
              <a:rPr lang="ru-RU" sz="3600" b="1" dirty="0" err="1">
                <a:latin typeface="Consolas" pitchFamily="49" charset="0"/>
              </a:rPr>
              <a:t>найкраще</a:t>
            </a:r>
            <a:r>
              <a:rPr lang="ru-RU" sz="3600" b="1" dirty="0">
                <a:latin typeface="Consolas" pitchFamily="49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441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b="1" i="1" dirty="0" err="1" smtClean="0"/>
              <a:t>терміни</a:t>
            </a:r>
            <a:r>
              <a:rPr lang="ru-RU" sz="1800" b="1" i="1" dirty="0" smtClean="0"/>
              <a:t>-аналоги </a:t>
            </a:r>
            <a:r>
              <a:rPr lang="ru-RU" sz="1800" b="1" i="1" dirty="0" err="1"/>
              <a:t>зі</a:t>
            </a:r>
            <a:r>
              <a:rPr lang="ru-RU" sz="1800" b="1" i="1" dirty="0"/>
              <a:t> </a:t>
            </a:r>
            <a:r>
              <a:rPr lang="ru-RU" sz="1800" b="1" i="1" dirty="0" err="1"/>
              <a:t>сфери</a:t>
            </a:r>
            <a:r>
              <a:rPr lang="ru-RU" sz="1800" b="1" i="1" dirty="0"/>
              <a:t> </a:t>
            </a:r>
            <a:r>
              <a:rPr lang="ru-RU" sz="1800" b="1" i="1" dirty="0" err="1"/>
              <a:t>інших</a:t>
            </a:r>
            <a:r>
              <a:rPr lang="ru-RU" sz="1800" b="1" i="1" dirty="0"/>
              <a:t> </a:t>
            </a:r>
            <a:r>
              <a:rPr lang="ru-RU" sz="1800" b="1" i="1" dirty="0" err="1"/>
              <a:t>видів</a:t>
            </a:r>
            <a:r>
              <a:rPr lang="ru-RU" sz="1800" b="1" i="1" dirty="0"/>
              <a:t> </a:t>
            </a:r>
            <a:r>
              <a:rPr lang="ru-RU" sz="1800" b="1" i="1" dirty="0" err="1"/>
              <a:t>мистецтва</a:t>
            </a:r>
            <a:r>
              <a:rPr lang="ru-RU" sz="1800" b="1" i="1" dirty="0"/>
              <a:t>: «шлягер» </a:t>
            </a:r>
            <a:r>
              <a:rPr lang="ru-RU" sz="1800" b="1" i="1" dirty="0" err="1"/>
              <a:t>або</a:t>
            </a:r>
            <a:r>
              <a:rPr lang="ru-RU" sz="1800" b="1" i="1" dirty="0"/>
              <a:t> «</a:t>
            </a:r>
            <a:r>
              <a:rPr lang="ru-RU" sz="1800" b="1" i="1" dirty="0" err="1"/>
              <a:t>хіт</a:t>
            </a:r>
            <a:r>
              <a:rPr lang="ru-RU" sz="1800" b="1" i="1" dirty="0"/>
              <a:t>» у </a:t>
            </a:r>
            <a:r>
              <a:rPr lang="ru-RU" sz="1800" b="1" i="1" dirty="0" err="1"/>
              <a:t>популярній</a:t>
            </a:r>
            <a:r>
              <a:rPr lang="ru-RU" sz="1800" b="1" i="1" dirty="0"/>
              <a:t> </a:t>
            </a:r>
            <a:r>
              <a:rPr lang="ru-RU" sz="1800" b="1" i="1" dirty="0" err="1"/>
              <a:t>музиці</a:t>
            </a:r>
            <a:r>
              <a:rPr lang="ru-RU" sz="1800" b="1" i="1" dirty="0"/>
              <a:t>, «блокбастер» </a:t>
            </a:r>
            <a:r>
              <a:rPr lang="ru-RU" sz="1800" b="1" i="1" dirty="0" err="1"/>
              <a:t>стосовно</a:t>
            </a:r>
            <a:r>
              <a:rPr lang="ru-RU" sz="1800" b="1" i="1" dirty="0"/>
              <a:t> </a:t>
            </a:r>
            <a:r>
              <a:rPr lang="ru-RU" sz="1800" b="1" i="1" dirty="0" err="1"/>
              <a:t>кінематографу</a:t>
            </a:r>
            <a:endParaRPr lang="ru-RU" sz="1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бестселер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– </a:t>
            </a: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ЗДЕБІЛЬШОГО </a:t>
            </a:r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національне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 err="1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явище</a:t>
            </a: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. </a:t>
            </a:r>
            <a:r>
              <a:rPr lang="ru-RU" sz="2400" b="1" i="1" dirty="0" err="1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Дуже</a:t>
            </a: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мала </a:t>
            </a:r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кількість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книжок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стають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 err="1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всесвітньо</a:t>
            </a:r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ru-RU" sz="2400" b="1" i="1" dirty="0" err="1" smtClean="0">
                <a:solidFill>
                  <a:schemeClr val="bg2">
                    <a:lumMod val="50000"/>
                  </a:schemeClr>
                </a:solidFill>
                <a:latin typeface="Consolas" pitchFamily="49" charset="0"/>
              </a:rPr>
              <a:t>популярними</a:t>
            </a:r>
            <a:endParaRPr lang="ru-RU" sz="2400" b="1" i="1" dirty="0" smtClean="0">
              <a:solidFill>
                <a:schemeClr val="bg2">
                  <a:lumMod val="50000"/>
                </a:schemeClr>
              </a:solidFill>
              <a:latin typeface="Consolas" pitchFamily="49" charset="0"/>
            </a:endParaRPr>
          </a:p>
          <a:p>
            <a:pPr algn="just"/>
            <a:endParaRPr lang="uk-UA" sz="2400" b="1" i="1" dirty="0">
              <a:solidFill>
                <a:schemeClr val="bg2">
                  <a:lumMod val="50000"/>
                </a:schemeClr>
              </a:solidFill>
              <a:latin typeface="Consolas" pitchFamily="49" charset="0"/>
            </a:endParaRPr>
          </a:p>
          <a:p>
            <a:pPr algn="just"/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бестселер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–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це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насамперед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художній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твір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, у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якому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одповідається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захоплива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історія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,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здатна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потрясти,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здивувати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,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розчулити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,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навчити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,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змусити</a:t>
            </a:r>
            <a:r>
              <a:rPr lang="ru-RU" sz="2400" i="1" dirty="0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 </a:t>
            </a:r>
            <a:r>
              <a:rPr lang="ru-RU" sz="2400" i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latin typeface="Consolas" pitchFamily="49" charset="0"/>
              </a:rPr>
              <a:t>співпереживати</a:t>
            </a:r>
            <a:endParaRPr lang="ru-RU" sz="2400" b="1" i="1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5846"/>
            <a:ext cx="835292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latin typeface="Consolas" pitchFamily="49" charset="0"/>
              </a:rPr>
              <a:t>світові</a:t>
            </a:r>
            <a:r>
              <a:rPr lang="ru-RU" sz="2800" b="1" i="1" dirty="0" smtClean="0">
                <a:latin typeface="Consolas" pitchFamily="49" charset="0"/>
              </a:rPr>
              <a:t> </a:t>
            </a:r>
            <a:r>
              <a:rPr lang="ru-RU" sz="2800" b="1" i="1" dirty="0" err="1" smtClean="0">
                <a:latin typeface="Consolas" pitchFamily="49" charset="0"/>
              </a:rPr>
              <a:t>бестселери</a:t>
            </a:r>
            <a:r>
              <a:rPr lang="ru-RU" sz="2800" b="1" i="1" dirty="0" smtClean="0">
                <a:latin typeface="Consolas" pitchFamily="49" charset="0"/>
              </a:rPr>
              <a:t>:</a:t>
            </a:r>
            <a:endParaRPr lang="ru-RU" sz="2800" b="1" i="1" dirty="0" smtClean="0">
              <a:latin typeface="Consolas" pitchFamily="49" charset="0"/>
            </a:endParaRPr>
          </a:p>
          <a:p>
            <a:endParaRPr lang="ru-RU" sz="2800" b="1" i="1" dirty="0" smtClean="0">
              <a:latin typeface="Consolas" pitchFamily="49" charset="0"/>
            </a:endParaRPr>
          </a:p>
          <a:p>
            <a:pPr algn="just"/>
            <a:r>
              <a:rPr lang="ru-RU" sz="2400" i="1" dirty="0" smtClean="0">
                <a:latin typeface="Consolas" pitchFamily="49" charset="0"/>
              </a:rPr>
              <a:t>- </a:t>
            </a:r>
            <a:r>
              <a:rPr lang="ru-RU" sz="2400" i="1" dirty="0" err="1" smtClean="0">
                <a:latin typeface="Consolas" pitchFamily="49" charset="0"/>
              </a:rPr>
              <a:t>підліткового</a:t>
            </a:r>
            <a:r>
              <a:rPr lang="ru-RU" sz="2400" i="1" dirty="0" smtClean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фентезі</a:t>
            </a:r>
            <a:r>
              <a:rPr lang="ru-RU" sz="2400" i="1" dirty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англійської</a:t>
            </a:r>
            <a:r>
              <a:rPr lang="ru-RU" sz="2400" i="1" dirty="0">
                <a:latin typeface="Consolas" pitchFamily="49" charset="0"/>
              </a:rPr>
              <a:t>  </a:t>
            </a:r>
            <a:r>
              <a:rPr lang="ru-RU" sz="2400" i="1" dirty="0" err="1">
                <a:latin typeface="Consolas" pitchFamily="49" charset="0"/>
              </a:rPr>
              <a:t>письменниці</a:t>
            </a:r>
            <a:r>
              <a:rPr lang="ru-RU" sz="2400" i="1" dirty="0">
                <a:latin typeface="Consolas" pitchFamily="49" charset="0"/>
              </a:rPr>
              <a:t> Джоан </a:t>
            </a:r>
            <a:r>
              <a:rPr lang="ru-RU" sz="2400" i="1" dirty="0" err="1">
                <a:latin typeface="Consolas" pitchFamily="49" charset="0"/>
              </a:rPr>
              <a:t>Роуллін</a:t>
            </a:r>
            <a:r>
              <a:rPr lang="ru-RU" sz="2400" i="1" dirty="0">
                <a:latin typeface="Consolas" pitchFamily="49" charset="0"/>
              </a:rPr>
              <a:t> про </a:t>
            </a:r>
            <a:r>
              <a:rPr lang="ru-RU" sz="2400" i="1" dirty="0" err="1">
                <a:latin typeface="Consolas" pitchFamily="49" charset="0"/>
              </a:rPr>
              <a:t>Гаррі</a:t>
            </a:r>
            <a:r>
              <a:rPr lang="ru-RU" sz="2400" i="1" dirty="0">
                <a:latin typeface="Consolas" pitchFamily="49" charset="0"/>
              </a:rPr>
              <a:t> </a:t>
            </a:r>
            <a:r>
              <a:rPr lang="ru-RU" sz="2400" i="1" dirty="0" smtClean="0">
                <a:latin typeface="Consolas" pitchFamily="49" charset="0"/>
              </a:rPr>
              <a:t>Поттера (</a:t>
            </a:r>
            <a:r>
              <a:rPr lang="ru-RU" sz="2400" i="1" dirty="0" err="1" smtClean="0">
                <a:latin typeface="Consolas" pitchFamily="49" charset="0"/>
              </a:rPr>
              <a:t>Септологія</a:t>
            </a:r>
            <a:r>
              <a:rPr lang="ru-RU" sz="2400" i="1" dirty="0" smtClean="0">
                <a:latin typeface="Consolas" pitchFamily="49" charset="0"/>
              </a:rPr>
              <a:t> - 7 </a:t>
            </a:r>
            <a:r>
              <a:rPr lang="ru-RU" sz="2400" i="1" dirty="0">
                <a:latin typeface="Consolas" pitchFamily="49" charset="0"/>
              </a:rPr>
              <a:t>книг</a:t>
            </a:r>
            <a:r>
              <a:rPr lang="ru-RU" sz="2400" i="1" dirty="0" smtClean="0">
                <a:latin typeface="Consolas" pitchFamily="49" charset="0"/>
              </a:rPr>
              <a:t>);</a:t>
            </a:r>
            <a:endParaRPr lang="ru-RU" sz="2400" i="1" dirty="0" smtClean="0">
              <a:latin typeface="Consolas" pitchFamily="49" charset="0"/>
            </a:endParaRPr>
          </a:p>
          <a:p>
            <a:pPr algn="just"/>
            <a:r>
              <a:rPr lang="ru-RU" sz="2400" i="1" dirty="0" smtClean="0">
                <a:latin typeface="Consolas" pitchFamily="49" charset="0"/>
              </a:rPr>
              <a:t>- </a:t>
            </a:r>
            <a:r>
              <a:rPr lang="ru-RU" sz="2400" i="1" dirty="0" err="1" smtClean="0">
                <a:latin typeface="Consolas" pitchFamily="49" charset="0"/>
              </a:rPr>
              <a:t>серія</a:t>
            </a:r>
            <a:r>
              <a:rPr lang="ru-RU" sz="2400" i="1" dirty="0" smtClean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фентезійних</a:t>
            </a:r>
            <a:r>
              <a:rPr lang="ru-RU" sz="2400" i="1" dirty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романів</a:t>
            </a:r>
            <a:r>
              <a:rPr lang="ru-RU" sz="2400" i="1" dirty="0">
                <a:latin typeface="Consolas" pitchFamily="49" charset="0"/>
              </a:rPr>
              <a:t> “</a:t>
            </a:r>
            <a:r>
              <a:rPr lang="ru-RU" sz="2400" i="1" dirty="0" err="1">
                <a:latin typeface="Consolas" pitchFamily="49" charset="0"/>
              </a:rPr>
              <a:t>Сутінкова</a:t>
            </a:r>
            <a:r>
              <a:rPr lang="ru-RU" sz="2400" i="1" dirty="0">
                <a:latin typeface="Consolas" pitchFamily="49" charset="0"/>
              </a:rPr>
              <a:t> сага” </a:t>
            </a:r>
            <a:r>
              <a:rPr lang="ru-RU" sz="2400" i="1" dirty="0" err="1" smtClean="0">
                <a:latin typeface="Consolas" pitchFamily="49" charset="0"/>
              </a:rPr>
              <a:t>Стефені</a:t>
            </a:r>
            <a:r>
              <a:rPr lang="ru-RU" sz="2400" i="1" dirty="0" smtClean="0">
                <a:latin typeface="Consolas" pitchFamily="49" charset="0"/>
              </a:rPr>
              <a:t> </a:t>
            </a:r>
            <a:r>
              <a:rPr lang="ru-RU" sz="2400" i="1" dirty="0" err="1" smtClean="0">
                <a:latin typeface="Consolas" pitchFamily="49" charset="0"/>
              </a:rPr>
              <a:t>Майєр</a:t>
            </a:r>
            <a:r>
              <a:rPr lang="ru-RU" sz="2400" i="1" dirty="0" smtClean="0">
                <a:latin typeface="Consolas" pitchFamily="49" charset="0"/>
              </a:rPr>
              <a:t>; </a:t>
            </a:r>
            <a:endParaRPr lang="ru-RU" sz="2400" i="1" dirty="0" smtClean="0">
              <a:latin typeface="Consolas" pitchFamily="49" charset="0"/>
            </a:endParaRPr>
          </a:p>
          <a:p>
            <a:pPr algn="just">
              <a:buFontTx/>
              <a:buChar char="-"/>
            </a:pPr>
            <a:r>
              <a:rPr lang="ru-RU" sz="2400" i="1" dirty="0" err="1" smtClean="0">
                <a:latin typeface="Consolas" pitchFamily="49" charset="0"/>
              </a:rPr>
              <a:t>антиутопія-трилогія</a:t>
            </a:r>
            <a:r>
              <a:rPr lang="ru-RU" sz="2400" i="1" dirty="0" smtClean="0">
                <a:latin typeface="Consolas" pitchFamily="49" charset="0"/>
              </a:rPr>
              <a:t> </a:t>
            </a:r>
            <a:r>
              <a:rPr lang="ru-RU" sz="2400" i="1" dirty="0">
                <a:latin typeface="Consolas" pitchFamily="49" charset="0"/>
              </a:rPr>
              <a:t>“</a:t>
            </a:r>
            <a:r>
              <a:rPr lang="ru-RU" sz="2400" i="1" dirty="0" err="1">
                <a:latin typeface="Consolas" pitchFamily="49" charset="0"/>
              </a:rPr>
              <a:t>Голодні</a:t>
            </a:r>
            <a:r>
              <a:rPr lang="ru-RU" sz="2400" i="1" dirty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ігри</a:t>
            </a:r>
            <a:r>
              <a:rPr lang="ru-RU" sz="2400" i="1" dirty="0">
                <a:latin typeface="Consolas" pitchFamily="49" charset="0"/>
              </a:rPr>
              <a:t>” </a:t>
            </a:r>
            <a:r>
              <a:rPr lang="ru-RU" sz="2400" i="1" dirty="0" err="1" smtClean="0">
                <a:latin typeface="Consolas" pitchFamily="49" charset="0"/>
              </a:rPr>
              <a:t>Сюзанни</a:t>
            </a:r>
            <a:r>
              <a:rPr lang="ru-RU" sz="2400" i="1" dirty="0" smtClean="0">
                <a:latin typeface="Consolas" pitchFamily="49" charset="0"/>
              </a:rPr>
              <a:t> </a:t>
            </a:r>
            <a:r>
              <a:rPr lang="ru-RU" sz="2400" i="1" dirty="0" err="1">
                <a:latin typeface="Consolas" pitchFamily="49" charset="0"/>
              </a:rPr>
              <a:t>Коллінз</a:t>
            </a:r>
            <a:r>
              <a:rPr lang="ru-RU" sz="2400" i="1" dirty="0">
                <a:latin typeface="Consolas" pitchFamily="49" charset="0"/>
              </a:rPr>
              <a:t>, </a:t>
            </a:r>
            <a:r>
              <a:rPr lang="ru-RU" sz="2400" i="1" dirty="0" err="1">
                <a:latin typeface="Consolas" pitchFamily="49" charset="0"/>
              </a:rPr>
              <a:t>антиутопія-тетралогія</a:t>
            </a:r>
            <a:r>
              <a:rPr lang="ru-RU" sz="2400" i="1" dirty="0">
                <a:latin typeface="Consolas" pitchFamily="49" charset="0"/>
              </a:rPr>
              <a:t> “Дивергент” </a:t>
            </a:r>
            <a:r>
              <a:rPr lang="ru-RU" sz="2400" i="1" dirty="0" err="1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Вероніки</a:t>
            </a:r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i="1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Рот;</a:t>
            </a:r>
            <a:endParaRPr lang="ru-RU" sz="2400" i="1" dirty="0" smtClean="0">
              <a:solidFill>
                <a:schemeClr val="bg2">
                  <a:lumMod val="10000"/>
                </a:schemeClr>
              </a:solidFill>
              <a:latin typeface="Consolas" pitchFamily="49" charset="0"/>
            </a:endParaRP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роман-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сповідь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“Над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прірвою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у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житі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”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Джерома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Девіда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Селінджера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; </a:t>
            </a:r>
            <a:endParaRPr lang="ru-RU" sz="2400" dirty="0" smtClean="0">
              <a:solidFill>
                <a:schemeClr val="bg2">
                  <a:lumMod val="10000"/>
                </a:schemeClr>
              </a:solidFill>
              <a:latin typeface="Consolas" pitchFamily="49" charset="0"/>
            </a:endParaRP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гостросоціальний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роман “Над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зозулиним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 </a:t>
            </a:r>
            <a:r>
              <a:rPr lang="ru-RU" sz="2400" dirty="0" err="1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гніздом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”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Кена 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Кізі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</a:rPr>
              <a:t>…</a:t>
            </a:r>
            <a:endParaRPr lang="ru-RU" sz="2400" i="1" dirty="0">
              <a:solidFill>
                <a:schemeClr val="bg2">
                  <a:lumMod val="10000"/>
                </a:schemeClr>
              </a:solidFill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2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320</TotalTime>
  <Words>1758</Words>
  <Application>Microsoft Office PowerPoint</Application>
  <PresentationFormat>Экран (4:3)</PresentationFormat>
  <Paragraphs>108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Городская</vt:lpstr>
      <vt:lpstr>Презентация PowerPoint</vt:lpstr>
      <vt:lpstr>- Проблема створення сучасного українського бестселера  - Американські та європейські інтерпретації поняття «бестселер», - Типологія бестселерів  </vt:lpstr>
      <vt:lpstr>Презентация PowerPoint</vt:lpstr>
      <vt:lpstr>               Питання про бестселер – це питання про: -  успіх і визнання національного письменства і навіть ширше – українства; - Чи може українська книжка (і культура) бути сучасною, популярною, комерційно успішною? - Чи здатна українська книжка  витримати конкуренцію із бестселерами зарубіжними, особливо ж російськими?  - Чи спроможуться вітчизняні автори пристосуватися до ринкових умов існування літератури, або їхня творчість залишиться явищем вузькоелітарним, створеним для нечисленних і відданих україномовних читачів?     </vt:lpstr>
      <vt:lpstr>Презентация PowerPoint</vt:lpstr>
      <vt:lpstr>Найбільш авторитетні зарубіжні праці, присвячені питанню бестселера:</vt:lpstr>
      <vt:lpstr>Окремі аспекти розвитку феномена бестселерів висвітлені в працях - Рези Л. Дудовіц «Міф про супержінку: жіночі бестселери у Франції та Сполучених Штатах» (1990) - Скотта Мак-Крекена «Чтиво. Читаючи популярну белетристику» (1998)  - Майкла Корди «Укладаючи список: культурна історія американського бестселера, 1900–1999…» (2001) та ін. </vt:lpstr>
      <vt:lpstr>терміни-аналоги зі сфери інших видів мистецтва: «шлягер» або «хіт» у популярній музиці, «блокбастер» стосовно кінематографу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Валя</cp:lastModifiedBy>
  <cp:revision>25</cp:revision>
  <dcterms:created xsi:type="dcterms:W3CDTF">2021-09-03T18:17:46Z</dcterms:created>
  <dcterms:modified xsi:type="dcterms:W3CDTF">2021-09-04T08:24:53Z</dcterms:modified>
</cp:coreProperties>
</file>