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32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384663"/>
            <a:ext cx="8041882" cy="2666173"/>
          </a:xfrm>
        </p:spPr>
        <p:txBody>
          <a:bodyPr/>
          <a:lstStyle/>
          <a:p>
            <a:r>
              <a:rPr lang="en-US" dirty="0"/>
              <a:t>Lecture 1 Communication and its principles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40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80161"/>
            <a:ext cx="8596668" cy="485938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Strategy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Utterance</a:t>
            </a:r>
          </a:p>
          <a:p>
            <a:r>
              <a:rPr lang="en-US" dirty="0">
                <a:solidFill>
                  <a:schemeClr val="tx1"/>
                </a:solidFill>
              </a:rPr>
              <a:t>Speech act</a:t>
            </a:r>
          </a:p>
          <a:p>
            <a:r>
              <a:rPr lang="en-US" dirty="0">
                <a:solidFill>
                  <a:schemeClr val="tx1"/>
                </a:solidFill>
              </a:rPr>
              <a:t>Locution - late Middle English: from Old French, or from Latin </a:t>
            </a:r>
            <a:r>
              <a:rPr lang="en-US" dirty="0" err="1">
                <a:solidFill>
                  <a:schemeClr val="tx1"/>
                </a:solidFill>
              </a:rPr>
              <a:t>locutio</a:t>
            </a:r>
            <a:r>
              <a:rPr lang="en-US" dirty="0">
                <a:solidFill>
                  <a:schemeClr val="tx1"/>
                </a:solidFill>
              </a:rPr>
              <a:t>(n- ), from </a:t>
            </a:r>
            <a:r>
              <a:rPr lang="en-US" dirty="0" err="1">
                <a:solidFill>
                  <a:schemeClr val="tx1"/>
                </a:solidFill>
              </a:rPr>
              <a:t>loqui</a:t>
            </a:r>
            <a:r>
              <a:rPr lang="en-US" dirty="0">
                <a:solidFill>
                  <a:schemeClr val="tx1"/>
                </a:solidFill>
              </a:rPr>
              <a:t> ‘speak’.</a:t>
            </a:r>
          </a:p>
          <a:p>
            <a:r>
              <a:rPr lang="en-US" dirty="0">
                <a:solidFill>
                  <a:schemeClr val="tx1"/>
                </a:solidFill>
              </a:rPr>
              <a:t>Illocution - </a:t>
            </a:r>
          </a:p>
          <a:p>
            <a:r>
              <a:rPr lang="en-US" dirty="0" err="1">
                <a:solidFill>
                  <a:schemeClr val="tx1"/>
                </a:solidFill>
              </a:rPr>
              <a:t>Perlocution</a:t>
            </a:r>
            <a:r>
              <a:rPr lang="en-US" dirty="0">
                <a:solidFill>
                  <a:schemeClr val="tx1"/>
                </a:solidFill>
              </a:rPr>
              <a:t> - 1950s: from modern Latin </a:t>
            </a:r>
            <a:r>
              <a:rPr lang="en-US" dirty="0" err="1">
                <a:solidFill>
                  <a:schemeClr val="tx1"/>
                </a:solidFill>
              </a:rPr>
              <a:t>perlocutio</a:t>
            </a:r>
            <a:r>
              <a:rPr lang="en-US" dirty="0">
                <a:solidFill>
                  <a:schemeClr val="tx1"/>
                </a:solidFill>
              </a:rPr>
              <a:t>(n- ), from per- ‘throughout’ + </a:t>
            </a:r>
            <a:r>
              <a:rPr lang="en-US" dirty="0" err="1">
                <a:solidFill>
                  <a:schemeClr val="tx1"/>
                </a:solidFill>
              </a:rPr>
              <a:t>locutio</a:t>
            </a:r>
            <a:r>
              <a:rPr lang="en-US" dirty="0">
                <a:solidFill>
                  <a:schemeClr val="tx1"/>
                </a:solidFill>
              </a:rPr>
              <a:t>(n- ) ‘speaking’.</a:t>
            </a:r>
          </a:p>
          <a:p>
            <a:r>
              <a:rPr lang="en-US" dirty="0">
                <a:solidFill>
                  <a:schemeClr val="tx1"/>
                </a:solidFill>
              </a:rPr>
              <a:t>Inference</a:t>
            </a:r>
          </a:p>
          <a:p>
            <a:r>
              <a:rPr lang="en-US" dirty="0">
                <a:solidFill>
                  <a:schemeClr val="tx1"/>
                </a:solidFill>
              </a:rPr>
              <a:t>Maxims of communication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19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10491"/>
            <a:ext cx="7891900" cy="483087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•	a conclusion reached on the basis of evidence and reasoning.</a:t>
            </a:r>
          </a:p>
          <a:p>
            <a:r>
              <a:rPr lang="en-US" dirty="0">
                <a:solidFill>
                  <a:schemeClr val="tx1"/>
                </a:solidFill>
              </a:rPr>
              <a:t>•	a detailed plan for achieving success, a way of doing something or dealing with something</a:t>
            </a:r>
          </a:p>
          <a:p>
            <a:r>
              <a:rPr lang="en-US" dirty="0">
                <a:solidFill>
                  <a:schemeClr val="tx1"/>
                </a:solidFill>
              </a:rPr>
              <a:t>•	a spoken word, statement, or vocal sound</a:t>
            </a:r>
          </a:p>
          <a:p>
            <a:r>
              <a:rPr lang="en-US" dirty="0">
                <a:solidFill>
                  <a:schemeClr val="tx1"/>
                </a:solidFill>
              </a:rPr>
              <a:t>•	an act of speaking or writing which has an action as its aim but which in itself does not effect or constitute the action, for example persuading or convincing.</a:t>
            </a:r>
          </a:p>
          <a:p>
            <a:r>
              <a:rPr lang="en-US" dirty="0">
                <a:solidFill>
                  <a:schemeClr val="tx1"/>
                </a:solidFill>
              </a:rPr>
              <a:t>•	an act of speaking or writing which in itself effects or constitutes the intended action, e.g. ordering, warning, or promising.</a:t>
            </a:r>
          </a:p>
          <a:p>
            <a:r>
              <a:rPr lang="en-US" dirty="0">
                <a:solidFill>
                  <a:schemeClr val="tx1"/>
                </a:solidFill>
              </a:rPr>
              <a:t>•	an utterance considered as an action, particularly with regard to its intention, purpose, or </a:t>
            </a:r>
            <a:r>
              <a:rPr lang="en-US" dirty="0" smtClean="0">
                <a:solidFill>
                  <a:schemeClr val="tx1"/>
                </a:solidFill>
              </a:rPr>
              <a:t>effect</a:t>
            </a:r>
          </a:p>
          <a:p>
            <a:r>
              <a:rPr lang="en-US" dirty="0">
                <a:solidFill>
                  <a:schemeClr val="tx1"/>
                </a:solidFill>
              </a:rPr>
              <a:t>a short, pithy statement expressing a general truth or rule of conduct</a:t>
            </a:r>
          </a:p>
          <a:p>
            <a:r>
              <a:rPr lang="en-US" dirty="0">
                <a:solidFill>
                  <a:schemeClr val="tx1"/>
                </a:solidFill>
              </a:rPr>
              <a:t>•	an utterance regarded in terms of its intrinsic meaning or reference, as distinct from its function or purpose in context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62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</a:t>
            </a:r>
            <a:r>
              <a:rPr lang="en-US" dirty="0"/>
              <a:t>(</a:t>
            </a:r>
            <a:r>
              <a:rPr lang="en-US" dirty="0" err="1"/>
              <a:t>Menti</a:t>
            </a:r>
            <a:r>
              <a:rPr lang="en-US" dirty="0"/>
              <a:t> Cloud)</a:t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is communication?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4414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the video, give examples of 3 types of speech acts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Speech </a:t>
            </a:r>
            <a:r>
              <a:rPr lang="en-US" sz="2800" dirty="0">
                <a:solidFill>
                  <a:schemeClr val="tx1"/>
                </a:solidFill>
              </a:rPr>
              <a:t>act https://www.youtube.com/watch?v=oSl9Wrz4u3I</a:t>
            </a:r>
          </a:p>
        </p:txBody>
      </p:sp>
    </p:spTree>
    <p:extLst>
      <p:ext uri="{BB962C8B-B14F-4D97-AF65-F5344CB8AC3E}">
        <p14:creationId xmlns:p14="http://schemas.microsoft.com/office/powerpoint/2010/main" val="94364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communication process typically involves the following elements:</a:t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b="1" dirty="0" smtClean="0">
                <a:solidFill>
                  <a:schemeClr val="tx1"/>
                </a:solidFill>
              </a:rPr>
              <a:t>Sender</a:t>
            </a:r>
          </a:p>
          <a:p>
            <a:pPr lvl="0"/>
            <a:r>
              <a:rPr lang="en-US" sz="2800" b="1" dirty="0" smtClean="0">
                <a:solidFill>
                  <a:schemeClr val="tx1"/>
                </a:solidFill>
              </a:rPr>
              <a:t>Message</a:t>
            </a:r>
          </a:p>
          <a:p>
            <a:pPr lvl="0"/>
            <a:r>
              <a:rPr lang="en-US" sz="2800" b="1" dirty="0" smtClean="0">
                <a:solidFill>
                  <a:schemeClr val="tx1"/>
                </a:solidFill>
              </a:rPr>
              <a:t>Channel </a:t>
            </a:r>
          </a:p>
          <a:p>
            <a:pPr lvl="0"/>
            <a:r>
              <a:rPr lang="en-US" sz="2800" b="1" dirty="0" smtClean="0">
                <a:solidFill>
                  <a:schemeClr val="tx1"/>
                </a:solidFill>
              </a:rPr>
              <a:t>Receiver</a:t>
            </a:r>
          </a:p>
          <a:p>
            <a:pPr lvl="0"/>
            <a:r>
              <a:rPr lang="en-US" sz="2800" b="1" dirty="0" smtClean="0">
                <a:solidFill>
                  <a:schemeClr val="tx1"/>
                </a:solidFill>
              </a:rPr>
              <a:t>Feedback</a:t>
            </a:r>
          </a:p>
          <a:p>
            <a:pPr lvl="0"/>
            <a:r>
              <a:rPr lang="en-US" sz="2800" b="1" dirty="0" smtClean="0">
                <a:solidFill>
                  <a:schemeClr val="tx1"/>
                </a:solidFill>
              </a:rPr>
              <a:t>Noise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331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Principles of Communication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Clarity</a:t>
            </a:r>
            <a:endParaRPr lang="en-US" sz="1600" dirty="0">
              <a:solidFill>
                <a:schemeClr val="tx1"/>
              </a:solidFill>
            </a:endParaRPr>
          </a:p>
          <a:p>
            <a:pPr lvl="0"/>
            <a:r>
              <a:rPr lang="en-US" b="1" dirty="0" smtClean="0">
                <a:solidFill>
                  <a:schemeClr val="tx1"/>
                </a:solidFill>
              </a:rPr>
              <a:t>Conciseness</a:t>
            </a:r>
            <a:endParaRPr lang="en-US" dirty="0">
              <a:solidFill>
                <a:schemeClr val="tx1"/>
              </a:solidFill>
            </a:endParaRPr>
          </a:p>
          <a:p>
            <a:pPr lvl="0"/>
            <a:r>
              <a:rPr lang="en-US" b="1" dirty="0" smtClean="0">
                <a:solidFill>
                  <a:schemeClr val="tx1"/>
                </a:solidFill>
              </a:rPr>
              <a:t>Consistency</a:t>
            </a:r>
            <a:endParaRPr lang="en-US" sz="1600" dirty="0">
              <a:solidFill>
                <a:schemeClr val="tx1"/>
              </a:solidFill>
            </a:endParaRPr>
          </a:p>
          <a:p>
            <a:pPr lvl="0"/>
            <a:r>
              <a:rPr lang="en-US" b="1" dirty="0" smtClean="0">
                <a:solidFill>
                  <a:schemeClr val="tx1"/>
                </a:solidFill>
              </a:rPr>
              <a:t>Consideration</a:t>
            </a:r>
            <a:endParaRPr lang="en-US" sz="1600" dirty="0">
              <a:solidFill>
                <a:schemeClr val="tx1"/>
              </a:solidFill>
            </a:endParaRPr>
          </a:p>
          <a:p>
            <a:pPr lvl="0"/>
            <a:r>
              <a:rPr lang="en-US" b="1" dirty="0" smtClean="0">
                <a:solidFill>
                  <a:schemeClr val="tx1"/>
                </a:solidFill>
              </a:rPr>
              <a:t>Completeness</a:t>
            </a:r>
          </a:p>
          <a:p>
            <a:pPr lvl="0"/>
            <a:r>
              <a:rPr lang="en-US" b="1" dirty="0" smtClean="0">
                <a:solidFill>
                  <a:schemeClr val="tx1"/>
                </a:solidFill>
              </a:rPr>
              <a:t>Correctness</a:t>
            </a:r>
            <a:endParaRPr lang="en-US" sz="1600" dirty="0">
              <a:solidFill>
                <a:schemeClr val="tx1"/>
              </a:solidFill>
            </a:endParaRPr>
          </a:p>
          <a:p>
            <a:pPr lvl="0"/>
            <a:r>
              <a:rPr lang="en-US" b="1" dirty="0" smtClean="0">
                <a:solidFill>
                  <a:schemeClr val="tx1"/>
                </a:solidFill>
              </a:rPr>
              <a:t>Courtesy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Feedback</a:t>
            </a:r>
            <a:endParaRPr lang="en-US" sz="2400" dirty="0">
              <a:solidFill>
                <a:schemeClr val="tx1"/>
              </a:solidFill>
            </a:endParaRPr>
          </a:p>
          <a:p>
            <a:pPr lvl="0"/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315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Pragmatics and </a:t>
            </a:r>
            <a:r>
              <a:rPr lang="en-US" dirty="0" err="1"/>
              <a:t>Gricean</a:t>
            </a:r>
            <a:r>
              <a:rPr lang="en-US" dirty="0"/>
              <a:t> Maxims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Watch the video, name the maxims. Think of their role in translation</a:t>
            </a:r>
            <a:endParaRPr lang="en-US" sz="3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https</a:t>
            </a:r>
            <a:r>
              <a:rPr lang="en-US" sz="3600" dirty="0">
                <a:solidFill>
                  <a:schemeClr val="tx1"/>
                </a:solidFill>
              </a:rPr>
              <a:t>://www.youtube.com/watch?v=rzxyjFHh-y8</a:t>
            </a:r>
          </a:p>
        </p:txBody>
      </p:sp>
    </p:spTree>
    <p:extLst>
      <p:ext uri="{BB962C8B-B14F-4D97-AF65-F5344CB8AC3E}">
        <p14:creationId xmlns:p14="http://schemas.microsoft.com/office/powerpoint/2010/main" val="42703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Barriers to Effective Communication</a:t>
            </a:r>
            <a:r>
              <a:rPr lang="en-US" sz="3200" dirty="0"/>
              <a:t/>
            </a:r>
            <a:br>
              <a:rPr lang="en-US" sz="3200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Language Differences</a:t>
            </a:r>
            <a:endParaRPr lang="en-US" sz="1600" dirty="0">
              <a:solidFill>
                <a:schemeClr val="tx1"/>
              </a:solidFill>
            </a:endParaRPr>
          </a:p>
          <a:p>
            <a:pPr lvl="0"/>
            <a:r>
              <a:rPr lang="en-US" b="1" dirty="0" smtClean="0">
                <a:solidFill>
                  <a:schemeClr val="tx1"/>
                </a:solidFill>
              </a:rPr>
              <a:t>Cultural Differences</a:t>
            </a:r>
            <a:endParaRPr lang="en-US" sz="1600" dirty="0">
              <a:solidFill>
                <a:schemeClr val="tx1"/>
              </a:solidFill>
            </a:endParaRPr>
          </a:p>
          <a:p>
            <a:pPr lvl="0"/>
            <a:r>
              <a:rPr lang="en-US" b="1" dirty="0" smtClean="0">
                <a:solidFill>
                  <a:schemeClr val="tx1"/>
                </a:solidFill>
              </a:rPr>
              <a:t>Physical Barriers</a:t>
            </a:r>
            <a:endParaRPr lang="en-US" sz="1600" dirty="0">
              <a:solidFill>
                <a:schemeClr val="tx1"/>
              </a:solidFill>
            </a:endParaRPr>
          </a:p>
          <a:p>
            <a:pPr lvl="0"/>
            <a:r>
              <a:rPr lang="en-US" b="1" dirty="0" smtClean="0">
                <a:solidFill>
                  <a:schemeClr val="tx1"/>
                </a:solidFill>
              </a:rPr>
              <a:t>Emotional Barriers</a:t>
            </a:r>
            <a:endParaRPr lang="en-US" sz="1600" dirty="0">
              <a:solidFill>
                <a:schemeClr val="tx1"/>
              </a:solidFill>
            </a:endParaRPr>
          </a:p>
          <a:p>
            <a:pPr lvl="0"/>
            <a:r>
              <a:rPr lang="en-US" b="1" dirty="0" smtClean="0">
                <a:solidFill>
                  <a:schemeClr val="tx1"/>
                </a:solidFill>
              </a:rPr>
              <a:t>Perceptual Barriers</a:t>
            </a:r>
            <a:endParaRPr lang="en-US" sz="16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48596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253</TotalTime>
  <Words>307</Words>
  <Application>Microsoft Office PowerPoint</Application>
  <PresentationFormat>Широкоэкранный</PresentationFormat>
  <Paragraphs>47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Аспект</vt:lpstr>
      <vt:lpstr>Lecture 1 Communication and its principles</vt:lpstr>
      <vt:lpstr>Vocabulary </vt:lpstr>
      <vt:lpstr>Презентация PowerPoint</vt:lpstr>
      <vt:lpstr>Communication (Menti Cloud) </vt:lpstr>
      <vt:lpstr>Watch the video, give examples of 3 types of speech acts</vt:lpstr>
      <vt:lpstr>The communication process typically involves the following elements: </vt:lpstr>
      <vt:lpstr>Principles of Communication </vt:lpstr>
      <vt:lpstr>Pragmatics and Gricean Maxims </vt:lpstr>
      <vt:lpstr>Barriers to Effective Communication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Communication and its principles</dc:title>
  <dc:creator>Cветлана</dc:creator>
  <cp:lastModifiedBy>Света</cp:lastModifiedBy>
  <cp:revision>5</cp:revision>
  <dcterms:created xsi:type="dcterms:W3CDTF">2021-09-13T10:34:22Z</dcterms:created>
  <dcterms:modified xsi:type="dcterms:W3CDTF">2024-09-02T18:25:02Z</dcterms:modified>
</cp:coreProperties>
</file>