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17"/>
  </p:notesMasterIdLst>
  <p:handoutMasterIdLst>
    <p:handoutMasterId r:id="rId18"/>
  </p:handoutMasterIdLst>
  <p:sldIdLst>
    <p:sldId id="256" r:id="rId2"/>
    <p:sldId id="257" r:id="rId3"/>
    <p:sldId id="293" r:id="rId4"/>
    <p:sldId id="295" r:id="rId5"/>
    <p:sldId id="292" r:id="rId6"/>
    <p:sldId id="294" r:id="rId7"/>
    <p:sldId id="296" r:id="rId8"/>
    <p:sldId id="297" r:id="rId9"/>
    <p:sldId id="298" r:id="rId10"/>
    <p:sldId id="299" r:id="rId11"/>
    <p:sldId id="301" r:id="rId12"/>
    <p:sldId id="302" r:id="rId13"/>
    <p:sldId id="303" r:id="rId14"/>
    <p:sldId id="304" r:id="rId15"/>
    <p:sldId id="30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p:scale>
          <a:sx n="75" d="100"/>
          <a:sy n="75" d="100"/>
        </p:scale>
        <p:origin x="-1080"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BEF966-CAC8-4A7D-B3A9-65110A9D9BF4}" type="datetimeFigureOut">
              <a:rPr lang="ru-RU" smtClean="0"/>
              <a:t>26.01.2022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40519-42F9-4B43-AD0C-D7D0667E8265}" type="slidenum">
              <a:rPr lang="ru-RU" smtClean="0"/>
              <a:t>‹#›</a:t>
            </a:fld>
            <a:endParaRPr lang="ru-RU"/>
          </a:p>
        </p:txBody>
      </p:sp>
    </p:spTree>
    <p:extLst>
      <p:ext uri="{BB962C8B-B14F-4D97-AF65-F5344CB8AC3E}">
        <p14:creationId xmlns:p14="http://schemas.microsoft.com/office/powerpoint/2010/main" val="115430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3BC3B-832B-4139-9DC0-A92BEC694848}" type="datetimeFigureOut">
              <a:rPr lang="ru-RU" smtClean="0"/>
              <a:t>26.01.2022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16E7D-EC5D-48C5-BB18-9FF4E08830EE}" type="slidenum">
              <a:rPr lang="ru-RU" smtClean="0"/>
              <a:t>‹#›</a:t>
            </a:fld>
            <a:endParaRPr lang="ru-RU"/>
          </a:p>
        </p:txBody>
      </p:sp>
    </p:spTree>
    <p:extLst>
      <p:ext uri="{BB962C8B-B14F-4D97-AF65-F5344CB8AC3E}">
        <p14:creationId xmlns:p14="http://schemas.microsoft.com/office/powerpoint/2010/main" val="39654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pPr>
              <a:defRPr/>
            </a:pPr>
            <a:fld id="{BA8FA544-19C4-4826-A571-5D81FC66E26B}" type="datetimeFigureOut">
              <a:rPr lang="ru-RU" smtClean="0"/>
              <a:pPr>
                <a:defRPr/>
              </a:pPr>
              <a:t>26.01.2022</a:t>
            </a:fld>
            <a:endParaRPr lang="ru-RU"/>
          </a:p>
        </p:txBody>
      </p:sp>
      <p:sp>
        <p:nvSpPr>
          <p:cNvPr id="19" name="Footer Placeholder 18"/>
          <p:cNvSpPr>
            <a:spLocks noGrp="1"/>
          </p:cNvSpPr>
          <p:nvPr>
            <p:ph type="ftr" sz="quarter" idx="11"/>
          </p:nvPr>
        </p:nvSpPr>
        <p:spPr/>
        <p:txBody>
          <a:bodyPr/>
          <a:lstStyle/>
          <a:p>
            <a:pPr>
              <a:defRPr/>
            </a:pPr>
            <a:endParaRPr lang="ru-RU"/>
          </a:p>
        </p:txBody>
      </p:sp>
      <p:sp>
        <p:nvSpPr>
          <p:cNvPr id="27" name="Slide Number Placeholder 26"/>
          <p:cNvSpPr>
            <a:spLocks noGrp="1"/>
          </p:cNvSpPr>
          <p:nvPr>
            <p:ph type="sldNum" sz="quarter" idx="12"/>
          </p:nvPr>
        </p:nvSpPr>
        <p:spPr/>
        <p:txBody>
          <a:bodyPr/>
          <a:lstStyle/>
          <a:p>
            <a:pPr>
              <a:defRPr/>
            </a:pPr>
            <a:fld id="{BAD74136-7544-4919-8E2F-1DBFDF8668D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DF40E54E-96BA-49FC-8B4C-FC643954F28D}" type="datetimeFigureOut">
              <a:rPr lang="ru-RU" smtClean="0"/>
              <a:pPr>
                <a:defRPr/>
              </a:pPr>
              <a:t>26.01.2022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7A3B6C8-C376-410B-896A-1CD53F47866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3C1A76C3-CDC6-41DF-9B21-107E60AADBE8}" type="datetimeFigureOut">
              <a:rPr lang="ru-RU" smtClean="0"/>
              <a:pPr>
                <a:defRPr/>
              </a:pPr>
              <a:t>26.01.2022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DE3D9AC-4AC9-4B17-B3CA-3CB066A0562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9C07949B-A272-4E4D-BB78-24B64C069F53}" type="datetimeFigureOut">
              <a:rPr lang="ru-RU" smtClean="0"/>
              <a:pPr>
                <a:defRPr/>
              </a:pPr>
              <a:t>26.01.2022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B7535BE-3D5B-4EF8-8CA8-B82EA179C70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pPr>
              <a:defRPr/>
            </a:pPr>
            <a:fld id="{FD0FD5E9-92CA-452C-9B14-D6C128C214A9}" type="datetimeFigureOut">
              <a:rPr lang="ru-RU" smtClean="0"/>
              <a:pPr>
                <a:defRPr/>
              </a:pPr>
              <a:t>26.01.2022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ED34662-BA31-4485-B45C-924070A83EA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fld id="{4DD0D584-4CFF-4535-BC6E-0BE98B2DB07D}" type="datetimeFigureOut">
              <a:rPr lang="ru-RU" smtClean="0"/>
              <a:pPr>
                <a:defRPr/>
              </a:pPr>
              <a:t>26.01.2022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0812C1F-81AF-4063-BD10-BB35796D9626}"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pPr>
              <a:defRPr/>
            </a:pPr>
            <a:fld id="{C531A5B5-F2C2-45A9-A1CC-3D399BD7962D}" type="datetimeFigureOut">
              <a:rPr lang="ru-RU" smtClean="0"/>
              <a:pPr>
                <a:defRPr/>
              </a:pPr>
              <a:t>26.01.2022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C1FEE50-E2FD-4D06-AE6D-B6DDC023F46B}"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pPr>
              <a:defRPr/>
            </a:pPr>
            <a:fld id="{602E8FB3-012F-4D02-BB5F-D53CD2E2A6B4}" type="datetimeFigureOut">
              <a:rPr lang="ru-RU" smtClean="0"/>
              <a:pPr>
                <a:defRPr/>
              </a:pPr>
              <a:t>26.01.2022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98E99FA4-622F-43E9-9902-E1C59CB443E1}"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873E22-FF14-4C1F-B0FD-E1E230D0928E}" type="datetimeFigureOut">
              <a:rPr lang="ru-RU" smtClean="0"/>
              <a:pPr>
                <a:defRPr/>
              </a:pPr>
              <a:t>26.01.2022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46A4247-C9B3-4D48-8692-DA5A0B4A731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fld id="{2EDA6EB1-6CEC-40E9-8877-4734D348C507}" type="datetimeFigureOut">
              <a:rPr lang="ru-RU" smtClean="0"/>
              <a:pPr>
                <a:defRPr/>
              </a:pPr>
              <a:t>26.01.2022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80B7845-83EE-47A0-9285-FA109C0CD81D}"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pPr>
              <a:defRPr/>
            </a:pPr>
            <a:fld id="{9475EB62-854F-440B-8D89-D25CD1657B13}" type="datetimeFigureOut">
              <a:rPr lang="ru-RU" smtClean="0"/>
              <a:pPr>
                <a:defRPr/>
              </a:pPr>
              <a:t>26.01.2022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a:xfrm>
            <a:off x="8077200" y="6356350"/>
            <a:ext cx="609600" cy="365125"/>
          </a:xfrm>
        </p:spPr>
        <p:txBody>
          <a:bodyPr/>
          <a:lstStyle/>
          <a:p>
            <a:pPr>
              <a:defRPr/>
            </a:pPr>
            <a:fld id="{32D0D797-0191-487F-BBBA-591E4B028E38}" type="slidenum">
              <a:rPr lang="ru-RU" smtClean="0"/>
              <a:pPr>
                <a:defRPr/>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A377524-B3C8-458A-8490-8CB3F5D1F31A}" type="datetimeFigureOut">
              <a:rPr lang="ru-RU" smtClean="0"/>
              <a:pPr>
                <a:defRPr/>
              </a:pPr>
              <a:t>26.01.2022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C16E968-06D3-454B-9ED3-56049ED6B370}" type="slidenum">
              <a:rPr lang="ru-RU" smtClean="0"/>
              <a:pPr>
                <a:defRPr/>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1259632" y="1340769"/>
            <a:ext cx="6974604" cy="3528392"/>
          </a:xfrm>
        </p:spPr>
        <p:txBody>
          <a:bodyPr>
            <a:noAutofit/>
          </a:bodyPr>
          <a:lstStyle/>
          <a:p>
            <a:pPr algn="ctr"/>
            <a:r>
              <a:rPr lang="uk-UA" sz="6000" dirty="0" smtClean="0">
                <a:solidFill>
                  <a:schemeClr val="accent2">
                    <a:lumMod val="75000"/>
                  </a:schemeClr>
                </a:solidFill>
                <a:latin typeface="Times New Roman" pitchFamily="18" charset="0"/>
                <a:cs typeface="Times New Roman" pitchFamily="18" charset="0"/>
              </a:rPr>
              <a:t>СТРАТЕГІЧНЕ ЕКОЛОГІЧНЕ ОЦІНЮВАННЯ</a:t>
            </a:r>
            <a:endParaRPr lang="ru-RU" sz="6000" dirty="0" smtClean="0">
              <a:solidFill>
                <a:schemeClr val="accent2">
                  <a:lumMod val="75000"/>
                </a:schemeClr>
              </a:solidFill>
              <a:latin typeface="Times New Roman" pitchFamily="18" charset="0"/>
              <a:cs typeface="Times New Roman" pitchFamily="18" charset="0"/>
            </a:endParaRPr>
          </a:p>
        </p:txBody>
      </p:sp>
      <p:sp>
        <p:nvSpPr>
          <p:cNvPr id="2" name="AutoShape 2" descr="Картинки по запросу демократ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797548" y="5669892"/>
            <a:ext cx="4877668" cy="369332"/>
          </a:xfrm>
          <a:prstGeom prst="rect">
            <a:avLst/>
          </a:prstGeom>
        </p:spPr>
        <p:txBody>
          <a:bodyPr wrap="square">
            <a:spAutoFit/>
          </a:bodyPr>
          <a:lstStyle/>
          <a:p>
            <a:r>
              <a:rPr lang="en-US" dirty="0" smtClean="0"/>
              <a:t> </a:t>
            </a:r>
            <a:endParaRPr lang="ru-RU"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89" t="36323" r="62474" b="40575"/>
          <a:stretch/>
        </p:blipFill>
        <p:spPr bwMode="auto">
          <a:xfrm>
            <a:off x="6516216" y="5009573"/>
            <a:ext cx="2503059" cy="16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074" t="11078" r="24790" b="6351"/>
          <a:stretch/>
        </p:blipFill>
        <p:spPr bwMode="auto">
          <a:xfrm>
            <a:off x="1043608" y="908720"/>
            <a:ext cx="7128792" cy="581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248" t="12743" r="23425" b="8159"/>
          <a:stretch/>
        </p:blipFill>
        <p:spPr bwMode="auto">
          <a:xfrm>
            <a:off x="909705" y="836712"/>
            <a:ext cx="783875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528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441" t="14679" r="26701" b="8440"/>
          <a:stretch/>
        </p:blipFill>
        <p:spPr bwMode="auto">
          <a:xfrm>
            <a:off x="899592" y="795685"/>
            <a:ext cx="7488832" cy="601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41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913" t="13054" r="29977" b="11472"/>
          <a:stretch/>
        </p:blipFill>
        <p:spPr bwMode="auto">
          <a:xfrm>
            <a:off x="921371" y="812112"/>
            <a:ext cx="7107013" cy="60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9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641" t="14890" r="29632" b="10911"/>
          <a:stretch/>
        </p:blipFill>
        <p:spPr bwMode="auto">
          <a:xfrm>
            <a:off x="971600" y="836712"/>
            <a:ext cx="718006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2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НАТАША\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7893"/>
            <a:ext cx="9144000" cy="646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0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8784976" cy="5533823"/>
          </a:xfrm>
          <a:prstGeom prst="rect">
            <a:avLst/>
          </a:prstGeom>
        </p:spPr>
        <p:txBody>
          <a:bodyPr wrap="square">
            <a:spAutoFit/>
          </a:bodyPr>
          <a:lstStyle/>
          <a:p>
            <a:pPr algn="just" eaLnBrk="1" hangingPunct="1">
              <a:lnSpc>
                <a:spcPct val="80000"/>
              </a:lnSpc>
            </a:pPr>
            <a:r>
              <a:rPr lang="uk-UA" altLang="ru-RU" sz="2600" dirty="0" smtClean="0">
                <a:latin typeface="Times New Roman" pitchFamily="18" charset="0"/>
                <a:cs typeface="Times New Roman" pitchFamily="18" charset="0"/>
              </a:rPr>
              <a:t>1. Методологія </a:t>
            </a:r>
            <a:r>
              <a:rPr lang="uk-UA" altLang="ru-RU" sz="2600" dirty="0">
                <a:latin typeface="Times New Roman" pitchFamily="18" charset="0"/>
                <a:cs typeface="Times New Roman" pitchFamily="18" charset="0"/>
              </a:rPr>
              <a:t>проведення </a:t>
            </a:r>
            <a:r>
              <a:rPr lang="uk-UA" altLang="ru-RU" sz="2600" dirty="0" smtClean="0">
                <a:latin typeface="Times New Roman" pitchFamily="18" charset="0"/>
                <a:cs typeface="Times New Roman" pitchFamily="18" charset="0"/>
              </a:rPr>
              <a:t>СЕО та нормативно-правова </a:t>
            </a:r>
            <a:r>
              <a:rPr lang="uk-UA" altLang="ru-RU" sz="2600" dirty="0">
                <a:latin typeface="Times New Roman" pitchFamily="18" charset="0"/>
                <a:cs typeface="Times New Roman" pitchFamily="18" charset="0"/>
              </a:rPr>
              <a:t>база проведення СЕО в Україні            </a:t>
            </a:r>
          </a:p>
          <a:p>
            <a:pPr algn="just" eaLnBrk="1" hangingPunct="1">
              <a:lnSpc>
                <a:spcPct val="80000"/>
              </a:lnSpc>
            </a:pPr>
            <a:r>
              <a:rPr lang="uk-UA" altLang="ru-RU" sz="2600" dirty="0">
                <a:latin typeface="Times New Roman" pitchFamily="18" charset="0"/>
                <a:cs typeface="Times New Roman" pitchFamily="18" charset="0"/>
              </a:rPr>
              <a:t>2.  Стратегія розвитку міста </a:t>
            </a:r>
            <a:r>
              <a:rPr lang="uk-UA" altLang="ru-RU" sz="2600" dirty="0" smtClean="0">
                <a:latin typeface="Times New Roman" pitchFamily="18" charset="0"/>
                <a:cs typeface="Times New Roman" pitchFamily="18" charset="0"/>
              </a:rPr>
              <a:t>чи громади</a:t>
            </a:r>
            <a:endParaRPr lang="uk-UA" altLang="ru-RU" sz="2600" dirty="0">
              <a:latin typeface="Times New Roman" pitchFamily="18" charset="0"/>
              <a:cs typeface="Times New Roman" pitchFamily="18" charset="0"/>
            </a:endParaRPr>
          </a:p>
          <a:p>
            <a:pPr marL="514350" indent="-514350" algn="just" eaLnBrk="1" hangingPunct="1">
              <a:lnSpc>
                <a:spcPct val="80000"/>
              </a:lnSpc>
              <a:buAutoNum type="arabicPeriod" startAt="3"/>
            </a:pPr>
            <a:r>
              <a:rPr lang="uk-UA" altLang="ru-RU" sz="2600" dirty="0" smtClean="0">
                <a:latin typeface="Times New Roman" pitchFamily="18" charset="0"/>
                <a:cs typeface="Times New Roman" pitchFamily="18" charset="0"/>
              </a:rPr>
              <a:t>Оцінка </a:t>
            </a:r>
            <a:r>
              <a:rPr lang="uk-UA" altLang="ru-RU" sz="2600" dirty="0">
                <a:latin typeface="Times New Roman" pitchFamily="18" charset="0"/>
                <a:cs typeface="Times New Roman" pitchFamily="18" charset="0"/>
              </a:rPr>
              <a:t>екологічної ситуації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3"/>
            </a:pPr>
            <a:r>
              <a:rPr lang="uk-UA" altLang="ru-RU" sz="2600" dirty="0" smtClean="0">
                <a:latin typeface="Times New Roman" pitchFamily="18" charset="0"/>
                <a:cs typeface="Times New Roman" pitchFamily="18" charset="0"/>
              </a:rPr>
              <a:t>Ключові екологічні проблеми міста                </a:t>
            </a:r>
          </a:p>
          <a:p>
            <a:pPr algn="just" eaLnBrk="1" hangingPunct="1">
              <a:lnSpc>
                <a:spcPct val="80000"/>
              </a:lnSpc>
            </a:pPr>
            <a:r>
              <a:rPr lang="uk-UA" altLang="ru-RU" sz="2600" dirty="0" smtClean="0">
                <a:latin typeface="Times New Roman" pitchFamily="18" charset="0"/>
                <a:cs typeface="Times New Roman" pitchFamily="18" charset="0"/>
              </a:rPr>
              <a:t>5.  </a:t>
            </a:r>
            <a:r>
              <a:rPr lang="uk-UA" altLang="ru-RU" sz="2600" dirty="0">
                <a:latin typeface="Times New Roman" pitchFamily="18" charset="0"/>
                <a:cs typeface="Times New Roman" pitchFamily="18" charset="0"/>
              </a:rPr>
              <a:t>Аналіз </a:t>
            </a:r>
            <a:r>
              <a:rPr lang="uk-UA" altLang="ru-RU" sz="2600" dirty="0" smtClean="0">
                <a:latin typeface="Times New Roman" pitchFamily="18" charset="0"/>
                <a:cs typeface="Times New Roman" pitchFamily="18" charset="0"/>
              </a:rPr>
              <a:t>стану </a:t>
            </a:r>
            <a:r>
              <a:rPr lang="uk-UA" altLang="ru-RU" sz="2600" dirty="0">
                <a:latin typeface="Times New Roman" pitchFamily="18" charset="0"/>
                <a:cs typeface="Times New Roman" pitchFamily="18" charset="0"/>
              </a:rPr>
              <a:t>довкілля                  </a:t>
            </a:r>
            <a:endParaRPr lang="uk-UA" altLang="ru-RU" sz="2600" dirty="0" smtClean="0">
              <a:latin typeface="Times New Roman" pitchFamily="18" charset="0"/>
              <a:cs typeface="Times New Roman" pitchFamily="18" charset="0"/>
            </a:endParaRPr>
          </a:p>
          <a:p>
            <a:pPr algn="just" eaLnBrk="1" hangingPunct="1">
              <a:lnSpc>
                <a:spcPct val="80000"/>
              </a:lnSpc>
            </a:pPr>
            <a:r>
              <a:rPr lang="uk-UA" altLang="ru-RU" sz="2600" dirty="0" smtClean="0">
                <a:latin typeface="Times New Roman" pitchFamily="18" charset="0"/>
                <a:cs typeface="Times New Roman" pitchFamily="18" charset="0"/>
              </a:rPr>
              <a:t>6. Аналіз </a:t>
            </a:r>
            <a:r>
              <a:rPr lang="uk-UA" altLang="ru-RU" sz="2600" dirty="0">
                <a:latin typeface="Times New Roman" pitchFamily="18" charset="0"/>
                <a:cs typeface="Times New Roman" pitchFamily="18" charset="0"/>
              </a:rPr>
              <a:t>відповідності цілей Стратегії регіональним екологічним цілям        </a:t>
            </a: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Оцінка </a:t>
            </a:r>
            <a:r>
              <a:rPr lang="uk-UA" altLang="ru-RU" sz="2600" dirty="0">
                <a:latin typeface="Times New Roman" pitchFamily="18" charset="0"/>
                <a:cs typeface="Times New Roman" pitchFamily="18" charset="0"/>
              </a:rPr>
              <a:t>впливу Стратегії на довкілля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Можливі </a:t>
            </a:r>
            <a:r>
              <a:rPr lang="uk-UA" altLang="ru-RU" sz="2600" dirty="0">
                <a:latin typeface="Times New Roman" pitchFamily="18" charset="0"/>
                <a:cs typeface="Times New Roman" pitchFamily="18" charset="0"/>
              </a:rPr>
              <a:t>чинники змін антропогенного та природного характеру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Ймовірний </a:t>
            </a:r>
            <a:r>
              <a:rPr lang="uk-UA" altLang="ru-RU" sz="2600" dirty="0">
                <a:latin typeface="Times New Roman" pitchFamily="18" charset="0"/>
                <a:cs typeface="Times New Roman" pitchFamily="18" charset="0"/>
              </a:rPr>
              <a:t>екологічний вплив Стратегії на складові довкілля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Рекомендації </a:t>
            </a:r>
            <a:r>
              <a:rPr lang="uk-UA" altLang="ru-RU" sz="2600" dirty="0">
                <a:latin typeface="Times New Roman" pitchFamily="18" charset="0"/>
                <a:cs typeface="Times New Roman" pitchFamily="18" charset="0"/>
              </a:rPr>
              <a:t>СЕО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Організація </a:t>
            </a:r>
            <a:r>
              <a:rPr lang="uk-UA" altLang="ru-RU" sz="2600" dirty="0">
                <a:latin typeface="Times New Roman" pitchFamily="18" charset="0"/>
                <a:cs typeface="Times New Roman" pitchFamily="18" charset="0"/>
              </a:rPr>
              <a:t>моніторингу фактичного впливу Стратегії на довкілля        </a:t>
            </a:r>
            <a:endParaRPr lang="uk-UA" altLang="ru-RU" sz="2600" dirty="0" smtClean="0">
              <a:latin typeface="Times New Roman" pitchFamily="18" charset="0"/>
              <a:cs typeface="Times New Roman" pitchFamily="18" charset="0"/>
            </a:endParaRPr>
          </a:p>
          <a:p>
            <a:pPr marL="514350" indent="-514350" algn="just" eaLnBrk="1" hangingPunct="1">
              <a:lnSpc>
                <a:spcPct val="80000"/>
              </a:lnSpc>
              <a:buAutoNum type="arabicPeriod" startAt="5"/>
            </a:pPr>
            <a:r>
              <a:rPr lang="uk-UA" altLang="ru-RU" sz="2600" dirty="0" smtClean="0">
                <a:latin typeface="Times New Roman" pitchFamily="18" charset="0"/>
                <a:cs typeface="Times New Roman" pitchFamily="18" charset="0"/>
              </a:rPr>
              <a:t>Висновки</a:t>
            </a:r>
            <a:endParaRPr lang="ru-RU" alt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645024"/>
            <a:ext cx="8229600" cy="1143000"/>
          </a:xfrm>
        </p:spPr>
        <p:txBody>
          <a:bodyPr>
            <a:normAutofit/>
          </a:bodyPr>
          <a:lstStyle/>
          <a:p>
            <a:pPr algn="ctr"/>
            <a:endParaRPr lang="ru-RU" dirty="0">
              <a:latin typeface="Times New Roman" pitchFamily="18" charset="0"/>
              <a:cs typeface="Times New Roman" pitchFamily="18" charset="0"/>
            </a:endParaRPr>
          </a:p>
        </p:txBody>
      </p:sp>
      <p:pic>
        <p:nvPicPr>
          <p:cNvPr id="4" name="Picture 11" descr="%D0%9B%D0%B5%D0%BD%D1%82%D0%B0-%D1%84%D0%BB%D0%B0%D0%B3-%D0%A3%D0%BA%D1%80%D0%B0%D0%B8%D0%BD%D1%8B-%D0%B2-%D0%92%D0%B5%D0%BA%D1%82%D0%BE%D1%80%D0%B5"/>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691680" y="908720"/>
            <a:ext cx="5619404" cy="235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184576"/>
          </a:xfrm>
        </p:spPr>
        <p:txBody>
          <a:bodyPr>
            <a:normAutofit lnSpcReduction="10000"/>
          </a:bodyPr>
          <a:lstStyle/>
          <a:p>
            <a:pPr algn="just"/>
            <a:r>
              <a:rPr lang="ru-RU" b="1" dirty="0" err="1"/>
              <a:t>Методологія</a:t>
            </a:r>
            <a:r>
              <a:rPr lang="ru-RU" b="1" dirty="0"/>
              <a:t> </a:t>
            </a:r>
            <a:r>
              <a:rPr lang="ru-RU" b="1" dirty="0" err="1"/>
              <a:t>проведення</a:t>
            </a:r>
            <a:r>
              <a:rPr lang="ru-RU" b="1" dirty="0"/>
              <a:t> СЕО</a:t>
            </a:r>
          </a:p>
          <a:p>
            <a:pPr algn="just"/>
            <a:r>
              <a:rPr lang="ru-RU" dirty="0" err="1">
                <a:latin typeface="Arial" pitchFamily="34" charset="0"/>
                <a:cs typeface="Arial" pitchFamily="34" charset="0"/>
              </a:rPr>
              <a:t>Етап</a:t>
            </a:r>
            <a:r>
              <a:rPr lang="ru-RU" dirty="0">
                <a:latin typeface="Arial" pitchFamily="34" charset="0"/>
                <a:cs typeface="Arial" pitchFamily="34" charset="0"/>
              </a:rPr>
              <a:t> </a:t>
            </a:r>
            <a:r>
              <a:rPr lang="ru-RU" dirty="0" smtClean="0">
                <a:latin typeface="Arial" pitchFamily="34" charset="0"/>
                <a:cs typeface="Arial" pitchFamily="34" charset="0"/>
              </a:rPr>
              <a:t>1. </a:t>
            </a:r>
            <a:r>
              <a:rPr lang="ru-RU" b="1" dirty="0" err="1"/>
              <a:t>Підготовчий</a:t>
            </a:r>
            <a:endParaRPr lang="ru-RU" b="1" dirty="0"/>
          </a:p>
          <a:p>
            <a:pPr algn="just"/>
            <a:r>
              <a:rPr lang="ru-RU" dirty="0"/>
              <a:t>1.1. </a:t>
            </a:r>
            <a:r>
              <a:rPr lang="ru-RU" dirty="0" err="1"/>
              <a:t>Ухвалення</a:t>
            </a:r>
            <a:r>
              <a:rPr lang="ru-RU" dirty="0"/>
              <a:t> </a:t>
            </a:r>
            <a:r>
              <a:rPr lang="ru-RU" dirty="0" err="1"/>
              <a:t>рішення</a:t>
            </a:r>
            <a:r>
              <a:rPr lang="ru-RU" dirty="0"/>
              <a:t> про </a:t>
            </a:r>
            <a:r>
              <a:rPr lang="ru-RU" dirty="0" err="1"/>
              <a:t>проведення</a:t>
            </a:r>
            <a:r>
              <a:rPr lang="ru-RU" dirty="0"/>
              <a:t> </a:t>
            </a:r>
            <a:r>
              <a:rPr lang="ru-RU" dirty="0" smtClean="0"/>
              <a:t>СЕО</a:t>
            </a:r>
          </a:p>
          <a:p>
            <a:pPr algn="just"/>
            <a:r>
              <a:rPr lang="ru-RU" dirty="0"/>
              <a:t>1.2. </a:t>
            </a:r>
            <a:r>
              <a:rPr lang="ru-RU" dirty="0" err="1"/>
              <a:t>Створення</a:t>
            </a:r>
            <a:r>
              <a:rPr lang="ru-RU" dirty="0"/>
              <a:t> </a:t>
            </a:r>
            <a:r>
              <a:rPr lang="ru-RU" dirty="0" err="1"/>
              <a:t>Робочої</a:t>
            </a:r>
            <a:r>
              <a:rPr lang="ru-RU" dirty="0"/>
              <a:t> </a:t>
            </a:r>
            <a:r>
              <a:rPr lang="ru-RU" dirty="0" err="1"/>
              <a:t>групи</a:t>
            </a:r>
            <a:r>
              <a:rPr lang="ru-RU" dirty="0"/>
              <a:t> з СЕО та </a:t>
            </a:r>
            <a:r>
              <a:rPr lang="ru-RU" dirty="0" err="1"/>
              <a:t>забезпечення</a:t>
            </a:r>
            <a:r>
              <a:rPr lang="ru-RU" dirty="0"/>
              <a:t> </a:t>
            </a:r>
            <a:r>
              <a:rPr lang="ru-RU" dirty="0" err="1"/>
              <a:t>її</a:t>
            </a:r>
            <a:r>
              <a:rPr lang="ru-RU" dirty="0"/>
              <a:t> </a:t>
            </a:r>
            <a:r>
              <a:rPr lang="ru-RU" dirty="0" err="1"/>
              <a:t>постійної</a:t>
            </a:r>
            <a:r>
              <a:rPr lang="ru-RU" dirty="0"/>
              <a:t> </a:t>
            </a:r>
            <a:r>
              <a:rPr lang="ru-RU" dirty="0" err="1"/>
              <a:t>взаємодії</a:t>
            </a:r>
            <a:r>
              <a:rPr lang="ru-RU" dirty="0"/>
              <a:t> з </a:t>
            </a:r>
            <a:r>
              <a:rPr lang="ru-RU" dirty="0" err="1"/>
              <a:t>усіма</a:t>
            </a:r>
            <a:r>
              <a:rPr lang="ru-RU" dirty="0"/>
              <a:t> </a:t>
            </a:r>
            <a:r>
              <a:rPr lang="ru-RU" dirty="0" err="1" smtClean="0"/>
              <a:t>розробниками</a:t>
            </a:r>
            <a:r>
              <a:rPr lang="ru-RU" dirty="0" smtClean="0"/>
              <a:t> </a:t>
            </a:r>
            <a:r>
              <a:rPr lang="ru-RU" dirty="0" err="1"/>
              <a:t>Стратегії</a:t>
            </a:r>
            <a:r>
              <a:rPr lang="ru-RU" dirty="0" smtClean="0"/>
              <a:t>.</a:t>
            </a:r>
          </a:p>
          <a:p>
            <a:pPr algn="just"/>
            <a:r>
              <a:rPr lang="ru-RU" dirty="0"/>
              <a:t>1.3. </a:t>
            </a:r>
            <a:r>
              <a:rPr lang="ru-RU" dirty="0" err="1"/>
              <a:t>Визначення</a:t>
            </a:r>
            <a:r>
              <a:rPr lang="ru-RU" dirty="0"/>
              <a:t> кола </a:t>
            </a:r>
            <a:r>
              <a:rPr lang="ru-RU" dirty="0" err="1"/>
              <a:t>органів</a:t>
            </a:r>
            <a:r>
              <a:rPr lang="ru-RU" dirty="0"/>
              <a:t> </a:t>
            </a:r>
            <a:r>
              <a:rPr lang="ru-RU" dirty="0" err="1"/>
              <a:t>влади</a:t>
            </a:r>
            <a:r>
              <a:rPr lang="ru-RU" dirty="0"/>
              <a:t>, </a:t>
            </a:r>
            <a:r>
              <a:rPr lang="ru-RU" dirty="0" err="1"/>
              <a:t>які</a:t>
            </a:r>
            <a:r>
              <a:rPr lang="ru-RU" dirty="0"/>
              <a:t> </a:t>
            </a:r>
            <a:r>
              <a:rPr lang="ru-RU" dirty="0" err="1"/>
              <a:t>братимуть</a:t>
            </a:r>
            <a:r>
              <a:rPr lang="ru-RU" dirty="0"/>
              <a:t> участь у </a:t>
            </a:r>
            <a:r>
              <a:rPr lang="ru-RU" dirty="0" err="1"/>
              <a:t>консультаціях</a:t>
            </a:r>
            <a:r>
              <a:rPr lang="ru-RU" dirty="0"/>
              <a:t>. </a:t>
            </a:r>
            <a:endParaRPr lang="ru-RU" dirty="0" smtClean="0"/>
          </a:p>
          <a:p>
            <a:pPr algn="just"/>
            <a:r>
              <a:rPr lang="ru-RU" dirty="0"/>
              <a:t>1.4. </a:t>
            </a:r>
            <a:r>
              <a:rPr lang="ru-RU" dirty="0" err="1"/>
              <a:t>Визначення</a:t>
            </a:r>
            <a:r>
              <a:rPr lang="ru-RU" dirty="0"/>
              <a:t> кола </a:t>
            </a:r>
            <a:r>
              <a:rPr lang="ru-RU" dirty="0" err="1"/>
              <a:t>зацікавлених</a:t>
            </a:r>
            <a:r>
              <a:rPr lang="ru-RU" dirty="0"/>
              <a:t> </a:t>
            </a:r>
            <a:r>
              <a:rPr lang="ru-RU" dirty="0" err="1"/>
              <a:t>сторін</a:t>
            </a:r>
            <a:r>
              <a:rPr lang="ru-RU" dirty="0"/>
              <a:t> і </a:t>
            </a:r>
            <a:r>
              <a:rPr lang="ru-RU" dirty="0" err="1"/>
              <a:t>необхідного</a:t>
            </a:r>
            <a:r>
              <a:rPr lang="ru-RU" dirty="0"/>
              <a:t> </a:t>
            </a:r>
            <a:r>
              <a:rPr lang="ru-RU" dirty="0" err="1"/>
              <a:t>ступеня</a:t>
            </a:r>
            <a:r>
              <a:rPr lang="ru-RU" dirty="0"/>
              <a:t> </a:t>
            </a:r>
            <a:r>
              <a:rPr lang="ru-RU" dirty="0" err="1"/>
              <a:t>залучення</a:t>
            </a:r>
            <a:r>
              <a:rPr lang="ru-RU" dirty="0"/>
              <a:t> </a:t>
            </a:r>
            <a:r>
              <a:rPr lang="ru-RU" dirty="0" err="1"/>
              <a:t>громадськості</a:t>
            </a:r>
            <a:r>
              <a:rPr lang="ru-RU" dirty="0"/>
              <a:t> до </a:t>
            </a:r>
          </a:p>
          <a:p>
            <a:pPr algn="just"/>
            <a:r>
              <a:rPr lang="ru-RU" dirty="0" err="1"/>
              <a:t>консультацій</a:t>
            </a:r>
            <a:r>
              <a:rPr lang="ru-RU" dirty="0"/>
              <a:t> і </a:t>
            </a:r>
            <a:r>
              <a:rPr lang="ru-RU" dirty="0" err="1"/>
              <a:t>участі</a:t>
            </a:r>
            <a:r>
              <a:rPr lang="ru-RU" dirty="0"/>
              <a:t>.</a:t>
            </a:r>
            <a:endParaRPr lang="ru-RU" dirty="0" smtClean="0"/>
          </a:p>
          <a:p>
            <a:pPr algn="just"/>
            <a:r>
              <a:rPr lang="ru-RU" dirty="0"/>
              <a:t>1.5. </a:t>
            </a:r>
            <a:r>
              <a:rPr lang="ru-RU" dirty="0" err="1"/>
              <a:t>Інформування</a:t>
            </a:r>
            <a:r>
              <a:rPr lang="ru-RU" dirty="0"/>
              <a:t> </a:t>
            </a:r>
            <a:r>
              <a:rPr lang="ru-RU" dirty="0" err="1"/>
              <a:t>громадськості</a:t>
            </a:r>
            <a:r>
              <a:rPr lang="ru-RU" dirty="0"/>
              <a:t>. </a:t>
            </a:r>
          </a:p>
        </p:txBody>
      </p:sp>
    </p:spTree>
    <p:extLst>
      <p:ext uri="{BB962C8B-B14F-4D97-AF65-F5344CB8AC3E}">
        <p14:creationId xmlns:p14="http://schemas.microsoft.com/office/powerpoint/2010/main" val="293363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372200" y="2606064"/>
            <a:ext cx="2173932"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 </a:t>
            </a:r>
            <a:endParaRPr lang="ru-RU" sz="1400" dirty="0" smtClean="0">
              <a:solidFill>
                <a:schemeClr val="tx2">
                  <a:lumMod val="75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704088"/>
            <a:ext cx="8229600" cy="5317200"/>
          </a:xfrm>
        </p:spPr>
        <p:txBody>
          <a:bodyPr>
            <a:normAutofit fontScale="90000"/>
          </a:bodyPr>
          <a:lstStyle/>
          <a:p>
            <a:r>
              <a:rPr lang="ru-RU" sz="2800" dirty="0" err="1">
                <a:latin typeface="Arial" pitchFamily="34" charset="0"/>
                <a:cs typeface="Arial" pitchFamily="34" charset="0"/>
              </a:rPr>
              <a:t>Етап</a:t>
            </a:r>
            <a:r>
              <a:rPr lang="ru-RU" sz="2800" dirty="0">
                <a:latin typeface="Arial" pitchFamily="34" charset="0"/>
                <a:cs typeface="Arial" pitchFamily="34" charset="0"/>
              </a:rPr>
              <a:t> 2. </a:t>
            </a:r>
            <a:r>
              <a:rPr lang="ru-RU" sz="2800" dirty="0" err="1">
                <a:latin typeface="Arial" pitchFamily="34" charset="0"/>
                <a:cs typeface="Arial" pitchFamily="34" charset="0"/>
              </a:rPr>
              <a:t>Визначення</a:t>
            </a:r>
            <a:r>
              <a:rPr lang="ru-RU" sz="2800" dirty="0">
                <a:latin typeface="Arial" pitchFamily="34" charset="0"/>
                <a:cs typeface="Arial" pitchFamily="34" charset="0"/>
              </a:rPr>
              <a:t> </a:t>
            </a:r>
            <a:r>
              <a:rPr lang="ru-RU" sz="2800" dirty="0" err="1">
                <a:latin typeface="Arial" pitchFamily="34" charset="0"/>
                <a:cs typeface="Arial" pitchFamily="34" charset="0"/>
              </a:rPr>
              <a:t>сфери</a:t>
            </a:r>
            <a:r>
              <a:rPr lang="ru-RU" sz="2800" dirty="0">
                <a:latin typeface="Arial" pitchFamily="34" charset="0"/>
                <a:cs typeface="Arial" pitchFamily="34" charset="0"/>
              </a:rPr>
              <a:t> </a:t>
            </a:r>
            <a:r>
              <a:rPr lang="ru-RU" sz="2800" dirty="0" err="1">
                <a:latin typeface="Arial" pitchFamily="34" charset="0"/>
                <a:cs typeface="Arial" pitchFamily="34" charset="0"/>
              </a:rPr>
              <a:t>охоплення</a:t>
            </a:r>
            <a:r>
              <a:rPr lang="ru-RU" sz="2800" dirty="0">
                <a:latin typeface="Arial" pitchFamily="34" charset="0"/>
                <a:cs typeface="Arial" pitchFamily="34" charset="0"/>
              </a:rPr>
              <a:t> </a:t>
            </a:r>
            <a:r>
              <a:rPr lang="ru-RU" sz="2800" dirty="0" smtClean="0">
                <a:latin typeface="Arial" pitchFamily="34" charset="0"/>
                <a:cs typeface="Arial" pitchFamily="34" charset="0"/>
              </a:rPr>
              <a:t>СЕО</a:t>
            </a:r>
            <a:br>
              <a:rPr lang="ru-RU" sz="2800" dirty="0" smtClean="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2.1. </a:t>
            </a:r>
            <a:r>
              <a:rPr lang="ru-RU" sz="2800" dirty="0" err="1">
                <a:latin typeface="Arial" pitchFamily="34" charset="0"/>
                <a:cs typeface="Arial" pitchFamily="34" charset="0"/>
              </a:rPr>
              <a:t>Визначення</a:t>
            </a:r>
            <a:r>
              <a:rPr lang="ru-RU" sz="2800" dirty="0">
                <a:latin typeface="Arial" pitchFamily="34" charset="0"/>
                <a:cs typeface="Arial" pitchFamily="34" charset="0"/>
              </a:rPr>
              <a:t> </a:t>
            </a:r>
            <a:r>
              <a:rPr lang="ru-RU" sz="2800" dirty="0" err="1">
                <a:latin typeface="Arial" pitchFamily="34" charset="0"/>
                <a:cs typeface="Arial" pitchFamily="34" charset="0"/>
              </a:rPr>
              <a:t>ключових</a:t>
            </a:r>
            <a:r>
              <a:rPr lang="ru-RU" sz="2800" dirty="0">
                <a:latin typeface="Arial" pitchFamily="34" charset="0"/>
                <a:cs typeface="Arial" pitchFamily="34" charset="0"/>
              </a:rPr>
              <a:t> </a:t>
            </a:r>
            <a:r>
              <a:rPr lang="ru-RU" sz="2800" dirty="0" err="1">
                <a:latin typeface="Arial" pitchFamily="34" charset="0"/>
                <a:cs typeface="Arial" pitchFamily="34" charset="0"/>
              </a:rPr>
              <a:t>екологічних</a:t>
            </a:r>
            <a:r>
              <a:rPr lang="ru-RU" sz="2800" dirty="0">
                <a:latin typeface="Arial" pitchFamily="34" charset="0"/>
                <a:cs typeface="Arial" pitchFamily="34" charset="0"/>
              </a:rPr>
              <a:t> проблем</a:t>
            </a:r>
            <a:br>
              <a:rPr lang="ru-RU" sz="2800" dirty="0">
                <a:latin typeface="Arial" pitchFamily="34" charset="0"/>
                <a:cs typeface="Arial" pitchFamily="34" charset="0"/>
              </a:rPr>
            </a:br>
            <a:r>
              <a:rPr lang="ru-RU" sz="2800" dirty="0">
                <a:latin typeface="Arial" pitchFamily="34" charset="0"/>
                <a:cs typeface="Arial" pitchFamily="34" charset="0"/>
              </a:rPr>
              <a:t>2.2. </a:t>
            </a:r>
            <a:r>
              <a:rPr lang="ru-RU" sz="2800" dirty="0" err="1">
                <a:latin typeface="Arial" pitchFamily="34" charset="0"/>
                <a:cs typeface="Arial" pitchFamily="34" charset="0"/>
              </a:rPr>
              <a:t>Визначення</a:t>
            </a:r>
            <a:r>
              <a:rPr lang="ru-RU" sz="2800" dirty="0">
                <a:latin typeface="Arial" pitchFamily="34" charset="0"/>
                <a:cs typeface="Arial" pitchFamily="34" charset="0"/>
              </a:rPr>
              <a:t> </a:t>
            </a:r>
            <a:r>
              <a:rPr lang="ru-RU" sz="2800" dirty="0" err="1">
                <a:latin typeface="Arial" pitchFamily="34" charset="0"/>
                <a:cs typeface="Arial" pitchFamily="34" charset="0"/>
              </a:rPr>
              <a:t>просторових</a:t>
            </a:r>
            <a:r>
              <a:rPr lang="ru-RU" sz="2800" dirty="0">
                <a:latin typeface="Arial" pitchFamily="34" charset="0"/>
                <a:cs typeface="Arial" pitchFamily="34" charset="0"/>
              </a:rPr>
              <a:t> і </a:t>
            </a:r>
            <a:r>
              <a:rPr lang="ru-RU" sz="2800" dirty="0" err="1">
                <a:latin typeface="Arial" pitchFamily="34" charset="0"/>
                <a:cs typeface="Arial" pitchFamily="34" charset="0"/>
              </a:rPr>
              <a:t>часових</a:t>
            </a:r>
            <a:r>
              <a:rPr lang="ru-RU" sz="2800" dirty="0">
                <a:latin typeface="Arial" pitchFamily="34" charset="0"/>
                <a:cs typeface="Arial" pitchFamily="34" charset="0"/>
              </a:rPr>
              <a:t> меж </a:t>
            </a:r>
            <a:r>
              <a:rPr lang="ru-RU" sz="2800" dirty="0" err="1">
                <a:latin typeface="Arial" pitchFamily="34" charset="0"/>
                <a:cs typeface="Arial" pitchFamily="34" charset="0"/>
              </a:rPr>
              <a:t>оцінки</a:t>
            </a:r>
            <a:r>
              <a:rPr lang="ru-RU" sz="2800" dirty="0">
                <a:latin typeface="Arial" pitchFamily="34" charset="0"/>
                <a:cs typeface="Arial" pitchFamily="34" charset="0"/>
              </a:rPr>
              <a:t>. </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r>
              <a:rPr lang="ru-RU" sz="2800" dirty="0" smtClean="0">
                <a:latin typeface="Arial" pitchFamily="34" charset="0"/>
                <a:cs typeface="Arial" pitchFamily="34" charset="0"/>
              </a:rPr>
              <a:t>2.3</a:t>
            </a:r>
            <a:r>
              <a:rPr lang="ru-RU" sz="2800" dirty="0">
                <a:latin typeface="Arial" pitchFamily="34" charset="0"/>
                <a:cs typeface="Arial" pitchFamily="34" charset="0"/>
              </a:rPr>
              <a:t>. </a:t>
            </a:r>
            <a:r>
              <a:rPr lang="ru-RU" sz="2800" dirty="0" err="1">
                <a:latin typeface="Arial" pitchFamily="34" charset="0"/>
                <a:cs typeface="Arial" pitchFamily="34" charset="0"/>
              </a:rPr>
              <a:t>Проведення</a:t>
            </a:r>
            <a:r>
              <a:rPr lang="ru-RU" sz="2800" dirty="0">
                <a:latin typeface="Arial" pitchFamily="34" charset="0"/>
                <a:cs typeface="Arial" pitchFamily="34" charset="0"/>
              </a:rPr>
              <a:t> </a:t>
            </a:r>
            <a:r>
              <a:rPr lang="ru-RU" sz="2800" dirty="0" err="1">
                <a:latin typeface="Arial" pitchFamily="34" charset="0"/>
                <a:cs typeface="Arial" pitchFamily="34" charset="0"/>
              </a:rPr>
              <a:t>консультацій</a:t>
            </a:r>
            <a:r>
              <a:rPr lang="ru-RU" sz="2800" dirty="0">
                <a:latin typeface="Arial" pitchFamily="34" charset="0"/>
                <a:cs typeface="Arial" pitchFamily="34" charset="0"/>
              </a:rPr>
              <a:t> з </a:t>
            </a:r>
            <a:r>
              <a:rPr lang="ru-RU" sz="2800" dirty="0" err="1">
                <a:latin typeface="Arial" pitchFamily="34" charset="0"/>
                <a:cs typeface="Arial" pitchFamily="34" charset="0"/>
              </a:rPr>
              <a:t>природоохоронними</a:t>
            </a:r>
            <a:r>
              <a:rPr lang="ru-RU" sz="2800" dirty="0">
                <a:latin typeface="Arial" pitchFamily="34" charset="0"/>
                <a:cs typeface="Arial" pitchFamily="34" charset="0"/>
              </a:rPr>
              <a:t> органами та органами </a:t>
            </a:r>
            <a:r>
              <a:rPr lang="ru-RU" sz="2800" dirty="0" err="1">
                <a:latin typeface="Arial" pitchFamily="34" charset="0"/>
                <a:cs typeface="Arial" pitchFamily="34" charset="0"/>
              </a:rPr>
              <a:t>охорони</a:t>
            </a:r>
            <a:r>
              <a:rPr lang="ru-RU" sz="2800" dirty="0">
                <a:latin typeface="Arial" pitchFamily="34" charset="0"/>
                <a:cs typeface="Arial" pitchFamily="34" charset="0"/>
              </a:rPr>
              <a:t> </a:t>
            </a:r>
            <a:r>
              <a:rPr lang="ru-RU" sz="2800" dirty="0" err="1">
                <a:latin typeface="Arial" pitchFamily="34" charset="0"/>
                <a:cs typeface="Arial" pitchFamily="34" charset="0"/>
              </a:rPr>
              <a:t>здоров’я</a:t>
            </a:r>
            <a:r>
              <a:rPr lang="ru-RU" sz="2800" dirty="0">
                <a:latin typeface="Arial" pitchFamily="34" charset="0"/>
                <a:cs typeface="Arial" pitchFamily="34" charset="0"/>
              </a:rPr>
              <a:t> </a:t>
            </a:r>
            <a:br>
              <a:rPr lang="ru-RU" sz="2800" dirty="0">
                <a:latin typeface="Arial" pitchFamily="34" charset="0"/>
                <a:cs typeface="Arial" pitchFamily="34" charset="0"/>
              </a:rPr>
            </a:br>
            <a:r>
              <a:rPr lang="ru-RU" sz="2800" dirty="0" err="1">
                <a:latin typeface="Arial" pitchFamily="34" charset="0"/>
                <a:cs typeface="Arial" pitchFamily="34" charset="0"/>
              </a:rPr>
              <a:t>щодо</a:t>
            </a:r>
            <a:r>
              <a:rPr lang="ru-RU" sz="2800" dirty="0">
                <a:latin typeface="Arial" pitchFamily="34" charset="0"/>
                <a:cs typeface="Arial" pitchFamily="34" charset="0"/>
              </a:rPr>
              <a:t> того, яка </a:t>
            </a:r>
            <a:r>
              <a:rPr lang="ru-RU" sz="2800" dirty="0" err="1">
                <a:latin typeface="Arial" pitchFamily="34" charset="0"/>
                <a:cs typeface="Arial" pitchFamily="34" charset="0"/>
              </a:rPr>
              <a:t>інформація</a:t>
            </a:r>
            <a:r>
              <a:rPr lang="ru-RU" sz="2800" dirty="0">
                <a:latin typeface="Arial" pitchFamily="34" charset="0"/>
                <a:cs typeface="Arial" pitchFamily="34" charset="0"/>
              </a:rPr>
              <a:t> </a:t>
            </a:r>
            <a:r>
              <a:rPr lang="ru-RU" sz="2800" dirty="0" err="1">
                <a:latin typeface="Arial" pitchFamily="34" charset="0"/>
                <a:cs typeface="Arial" pitchFamily="34" charset="0"/>
              </a:rPr>
              <a:t>має</a:t>
            </a:r>
            <a:r>
              <a:rPr lang="ru-RU" sz="2800" dirty="0">
                <a:latin typeface="Arial" pitchFamily="34" charset="0"/>
                <a:cs typeface="Arial" pitchFamily="34" charset="0"/>
              </a:rPr>
              <a:t> бути включена до </a:t>
            </a:r>
            <a:r>
              <a:rPr lang="ru-RU" sz="2800" dirty="0" err="1">
                <a:latin typeface="Arial" pitchFamily="34" charset="0"/>
                <a:cs typeface="Arial" pitchFamily="34" charset="0"/>
              </a:rPr>
              <a:t>екологічного</a:t>
            </a:r>
            <a:r>
              <a:rPr lang="ru-RU" sz="2800" dirty="0">
                <a:latin typeface="Arial" pitchFamily="34" charset="0"/>
                <a:cs typeface="Arial" pitchFamily="34" charset="0"/>
              </a:rPr>
              <a:t> </a:t>
            </a:r>
            <a:r>
              <a:rPr lang="ru-RU" sz="2800" dirty="0" err="1">
                <a:latin typeface="Arial" pitchFamily="34" charset="0"/>
                <a:cs typeface="Arial" pitchFamily="34" charset="0"/>
              </a:rPr>
              <a:t>звіту</a:t>
            </a:r>
            <a:r>
              <a:rPr lang="ru-RU" sz="2800" dirty="0">
                <a:latin typeface="Arial" pitchFamily="34" charset="0"/>
                <a:cs typeface="Arial" pitchFamily="34" charset="0"/>
              </a:rPr>
              <a:t>.</a:t>
            </a:r>
            <a:br>
              <a:rPr lang="ru-RU" sz="2800" dirty="0">
                <a:latin typeface="Arial" pitchFamily="34" charset="0"/>
                <a:cs typeface="Arial" pitchFamily="34" charset="0"/>
              </a:rPr>
            </a:br>
            <a:r>
              <a:rPr lang="ru-RU" sz="2800" dirty="0" smtClean="0">
                <a:latin typeface="Arial" pitchFamily="34" charset="0"/>
                <a:cs typeface="Arial" pitchFamily="34" charset="0"/>
              </a:rPr>
              <a:t/>
            </a:r>
            <a:br>
              <a:rPr lang="ru-RU" sz="2800" dirty="0" smtClean="0">
                <a:latin typeface="Arial" pitchFamily="34" charset="0"/>
                <a:cs typeface="Arial" pitchFamily="34" charset="0"/>
              </a:rPr>
            </a:br>
            <a:r>
              <a:rPr lang="ru-RU" sz="2800" dirty="0" smtClean="0">
                <a:latin typeface="Arial" pitchFamily="34" charset="0"/>
                <a:cs typeface="Arial" pitchFamily="34" charset="0"/>
              </a:rPr>
              <a:t/>
            </a:r>
            <a:br>
              <a:rPr lang="ru-RU" sz="2800" dirty="0" smtClean="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endParaRPr lang="ru-RU" sz="2800" dirty="0">
              <a:latin typeface="Arial" pitchFamily="34" charset="0"/>
              <a:cs typeface="Arial" pitchFamily="34" charset="0"/>
            </a:endParaRPr>
          </a:p>
        </p:txBody>
      </p:sp>
    </p:spTree>
    <p:extLst>
      <p:ext uri="{BB962C8B-B14F-4D97-AF65-F5344CB8AC3E}">
        <p14:creationId xmlns:p14="http://schemas.microsoft.com/office/powerpoint/2010/main" val="338365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305800" cy="5112568"/>
          </a:xfrm>
        </p:spPr>
        <p:txBody>
          <a:bodyPr>
            <a:normAutofit/>
          </a:bodyPr>
          <a:lstStyle/>
          <a:p>
            <a:pPr algn="ctr"/>
            <a:r>
              <a:rPr lang="ru-RU" sz="2400" dirty="0" err="1"/>
              <a:t>Етап</a:t>
            </a:r>
            <a:r>
              <a:rPr lang="ru-RU" sz="2400" dirty="0"/>
              <a:t> 3. </a:t>
            </a:r>
            <a:r>
              <a:rPr lang="ru-RU" sz="2400" dirty="0" err="1"/>
              <a:t>Оцінка</a:t>
            </a:r>
            <a:r>
              <a:rPr lang="ru-RU" sz="2400" dirty="0"/>
              <a:t> </a:t>
            </a:r>
            <a:r>
              <a:rPr lang="ru-RU" sz="2400" dirty="0" err="1"/>
              <a:t>екологічної</a:t>
            </a:r>
            <a:r>
              <a:rPr lang="ru-RU" sz="2400" dirty="0"/>
              <a:t> </a:t>
            </a:r>
            <a:r>
              <a:rPr lang="ru-RU" sz="2400" dirty="0" err="1"/>
              <a:t>ситуації</a:t>
            </a:r>
            <a:r>
              <a:rPr lang="ru-RU" sz="2400" dirty="0"/>
              <a:t> на </a:t>
            </a:r>
            <a:r>
              <a:rPr lang="ru-RU" sz="2400" dirty="0" err="1"/>
              <a:t>території</a:t>
            </a:r>
            <a:r>
              <a:rPr lang="ru-RU" sz="2400" dirty="0"/>
              <a:t> </a:t>
            </a:r>
            <a:r>
              <a:rPr lang="ru-RU" sz="2400" dirty="0" err="1" smtClean="0"/>
              <a:t>міста</a:t>
            </a:r>
            <a:r>
              <a:rPr lang="ru-RU" sz="2400" dirty="0"/>
              <a:t/>
            </a:r>
            <a:br>
              <a:rPr lang="ru-RU" sz="2400" dirty="0"/>
            </a:br>
            <a:r>
              <a:rPr lang="ru-RU" sz="2400" dirty="0"/>
              <a:t>3.1. </a:t>
            </a:r>
            <a:r>
              <a:rPr lang="ru-RU" sz="2400" dirty="0" err="1"/>
              <a:t>Збір</a:t>
            </a:r>
            <a:r>
              <a:rPr lang="ru-RU" sz="2400" dirty="0"/>
              <a:t> та </a:t>
            </a:r>
            <a:r>
              <a:rPr lang="ru-RU" sz="2400" dirty="0" err="1"/>
              <a:t>аналіз</a:t>
            </a:r>
            <a:r>
              <a:rPr lang="ru-RU" sz="2400" dirty="0"/>
              <a:t> </a:t>
            </a:r>
            <a:r>
              <a:rPr lang="ru-RU" sz="2400" dirty="0" err="1"/>
              <a:t>інформації</a:t>
            </a:r>
            <a:r>
              <a:rPr lang="ru-RU" sz="2400" dirty="0"/>
              <a:t> про </a:t>
            </a:r>
            <a:r>
              <a:rPr lang="ru-RU" sz="2400" dirty="0" err="1"/>
              <a:t>поточний</a:t>
            </a:r>
            <a:r>
              <a:rPr lang="ru-RU" sz="2400" dirty="0"/>
              <a:t> стан </a:t>
            </a:r>
            <a:r>
              <a:rPr lang="ru-RU" sz="2400" dirty="0" err="1"/>
              <a:t>складових</a:t>
            </a:r>
            <a:r>
              <a:rPr lang="ru-RU" sz="2400" dirty="0"/>
              <a:t> </a:t>
            </a:r>
            <a:r>
              <a:rPr lang="ru-RU" sz="2400" dirty="0" err="1"/>
              <a:t>довкілля</a:t>
            </a:r>
            <a:r>
              <a:rPr lang="ru-RU" sz="2400" dirty="0"/>
              <a:t>, </a:t>
            </a:r>
            <a:r>
              <a:rPr lang="ru-RU" sz="2400" dirty="0" err="1"/>
              <a:t>включаючи</a:t>
            </a:r>
            <a:r>
              <a:rPr lang="ru-RU" sz="2400" dirty="0"/>
              <a:t> </a:t>
            </a:r>
            <a:r>
              <a:rPr lang="ru-RU" sz="2400" dirty="0" err="1"/>
              <a:t>значення</a:t>
            </a:r>
            <a:r>
              <a:rPr lang="ru-RU" sz="2400" dirty="0"/>
              <a:t> </a:t>
            </a:r>
            <a:br>
              <a:rPr lang="ru-RU" sz="2400" dirty="0"/>
            </a:br>
            <a:r>
              <a:rPr lang="ru-RU" sz="2400" dirty="0" err="1"/>
              <a:t>ключових</a:t>
            </a:r>
            <a:r>
              <a:rPr lang="ru-RU" sz="2400" dirty="0"/>
              <a:t> </a:t>
            </a:r>
            <a:r>
              <a:rPr lang="ru-RU" sz="2400" dirty="0" err="1"/>
              <a:t>екологічних</a:t>
            </a:r>
            <a:r>
              <a:rPr lang="ru-RU" sz="2400" dirty="0"/>
              <a:t> </a:t>
            </a:r>
            <a:r>
              <a:rPr lang="ru-RU" sz="2400" dirty="0" err="1"/>
              <a:t>показників</a:t>
            </a:r>
            <a:r>
              <a:rPr lang="ru-RU" sz="2400" dirty="0"/>
              <a:t>.</a:t>
            </a:r>
            <a:br>
              <a:rPr lang="ru-RU" sz="2400" dirty="0"/>
            </a:br>
            <a:r>
              <a:rPr lang="ru-RU" sz="2400" dirty="0"/>
              <a:t>3.2. </a:t>
            </a:r>
            <a:r>
              <a:rPr lang="ru-RU" sz="2400" dirty="0" err="1"/>
              <a:t>Проведення</a:t>
            </a:r>
            <a:r>
              <a:rPr lang="ru-RU" sz="2400" dirty="0"/>
              <a:t> SWOT-</a:t>
            </a:r>
            <a:r>
              <a:rPr lang="ru-RU" sz="2400" dirty="0" err="1"/>
              <a:t>аналізу</a:t>
            </a:r>
            <a:r>
              <a:rPr lang="ru-RU" sz="2400" dirty="0"/>
              <a:t> з точки </a:t>
            </a:r>
            <a:r>
              <a:rPr lang="ru-RU" sz="2400" dirty="0" err="1"/>
              <a:t>зору</a:t>
            </a:r>
            <a:r>
              <a:rPr lang="ru-RU" sz="2400" dirty="0"/>
              <a:t> </a:t>
            </a:r>
            <a:r>
              <a:rPr lang="ru-RU" sz="2400" dirty="0" err="1"/>
              <a:t>екологічної</a:t>
            </a:r>
            <a:r>
              <a:rPr lang="ru-RU" sz="2400" dirty="0"/>
              <a:t> </a:t>
            </a:r>
            <a:r>
              <a:rPr lang="ru-RU" sz="2400" dirty="0" err="1"/>
              <a:t>ситуації</a:t>
            </a:r>
            <a:r>
              <a:rPr lang="ru-RU" sz="2400" dirty="0"/>
              <a:t>.</a:t>
            </a:r>
            <a:br>
              <a:rPr lang="ru-RU" sz="2400" dirty="0"/>
            </a:br>
            <a:r>
              <a:rPr lang="ru-RU" sz="2400" dirty="0"/>
              <a:t>3.3. </a:t>
            </a:r>
            <a:r>
              <a:rPr lang="ru-RU" sz="2400" dirty="0" err="1"/>
              <a:t>Проведення</a:t>
            </a:r>
            <a:r>
              <a:rPr lang="ru-RU" sz="2400" dirty="0"/>
              <a:t> </a:t>
            </a:r>
            <a:r>
              <a:rPr lang="ru-RU" sz="2400" dirty="0" err="1"/>
              <a:t>аналізу</a:t>
            </a:r>
            <a:r>
              <a:rPr lang="ru-RU" sz="2400" dirty="0"/>
              <a:t> </a:t>
            </a:r>
            <a:r>
              <a:rPr lang="ru-RU" sz="2400" dirty="0" err="1"/>
              <a:t>трендів</a:t>
            </a:r>
            <a:r>
              <a:rPr lang="ru-RU" sz="2400" dirty="0"/>
              <a:t> стану </a:t>
            </a:r>
            <a:r>
              <a:rPr lang="ru-RU" sz="2400" dirty="0" err="1"/>
              <a:t>довкілля</a:t>
            </a:r>
            <a:r>
              <a:rPr lang="ru-RU" sz="2400" dirty="0"/>
              <a:t>.</a:t>
            </a:r>
            <a:br>
              <a:rPr lang="ru-RU" sz="2400" dirty="0"/>
            </a:br>
            <a:endParaRPr lang="ru-RU" sz="2400" dirty="0"/>
          </a:p>
        </p:txBody>
      </p:sp>
    </p:spTree>
    <p:extLst>
      <p:ext uri="{BB962C8B-B14F-4D97-AF65-F5344CB8AC3E}">
        <p14:creationId xmlns:p14="http://schemas.microsoft.com/office/powerpoint/2010/main" val="34032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692696"/>
            <a:ext cx="8229600" cy="4320480"/>
          </a:xfrm>
        </p:spPr>
        <p:txBody>
          <a:bodyPr>
            <a:normAutofit fontScale="90000"/>
          </a:bodyPr>
          <a:lstStyle/>
          <a:p>
            <a:r>
              <a:rPr lang="ru-RU" sz="2400" dirty="0" err="1"/>
              <a:t>Етап</a:t>
            </a:r>
            <a:r>
              <a:rPr lang="ru-RU" sz="2400" dirty="0"/>
              <a:t> 4. </a:t>
            </a:r>
            <a:r>
              <a:rPr lang="ru-RU" sz="2400" dirty="0" err="1"/>
              <a:t>Проведення</a:t>
            </a:r>
            <a:r>
              <a:rPr lang="ru-RU" sz="2400" dirty="0"/>
              <a:t> СЕО (</a:t>
            </a:r>
            <a:r>
              <a:rPr lang="ru-RU" sz="2400" dirty="0" err="1"/>
              <a:t>оцінка</a:t>
            </a:r>
            <a:r>
              <a:rPr lang="ru-RU" sz="2400" dirty="0"/>
              <a:t> </a:t>
            </a:r>
            <a:r>
              <a:rPr lang="ru-RU" sz="2400" dirty="0" err="1"/>
              <a:t>запропонованих</a:t>
            </a:r>
            <a:r>
              <a:rPr lang="ru-RU" sz="2400" dirty="0"/>
              <a:t> </a:t>
            </a:r>
            <a:r>
              <a:rPr lang="ru-RU" sz="2400" dirty="0" err="1"/>
              <a:t>заходів</a:t>
            </a:r>
            <a:r>
              <a:rPr lang="ru-RU" sz="2400" dirty="0"/>
              <a:t> </a:t>
            </a:r>
            <a:r>
              <a:rPr lang="ru-RU" sz="2400" dirty="0" err="1"/>
              <a:t>щодо</a:t>
            </a:r>
            <a:r>
              <a:rPr lang="ru-RU" sz="2400" dirty="0"/>
              <a:t> </a:t>
            </a:r>
            <a:r>
              <a:rPr lang="ru-RU" sz="2400" dirty="0" err="1"/>
              <a:t>впливу</a:t>
            </a:r>
            <a:r>
              <a:rPr lang="ru-RU" sz="2400" dirty="0"/>
              <a:t> на </a:t>
            </a:r>
            <a:r>
              <a:rPr lang="ru-RU" sz="2400" dirty="0" err="1"/>
              <a:t>довкілля</a:t>
            </a:r>
            <a:r>
              <a:rPr lang="ru-RU" sz="2400" dirty="0"/>
              <a:t> та </a:t>
            </a:r>
            <a:r>
              <a:rPr lang="ru-RU" sz="2400" dirty="0" err="1"/>
              <a:t>відповідність</a:t>
            </a:r>
            <a:r>
              <a:rPr lang="ru-RU" sz="2400" dirty="0"/>
              <a:t> </a:t>
            </a:r>
            <a:r>
              <a:rPr lang="ru-RU" sz="2400" dirty="0" err="1" smtClean="0"/>
              <a:t>регіональним</a:t>
            </a:r>
            <a:r>
              <a:rPr lang="ru-RU" sz="2400" dirty="0" smtClean="0"/>
              <a:t> </a:t>
            </a:r>
            <a:r>
              <a:rPr lang="ru-RU" sz="2400" dirty="0" err="1"/>
              <a:t>екологічним</a:t>
            </a:r>
            <a:r>
              <a:rPr lang="ru-RU" sz="2400" dirty="0"/>
              <a:t> </a:t>
            </a:r>
            <a:r>
              <a:rPr lang="ru-RU" sz="2400" dirty="0" err="1" smtClean="0"/>
              <a:t>цілям</a:t>
            </a:r>
            <a:r>
              <a:rPr lang="ru-RU" sz="2400" dirty="0"/>
              <a:t/>
            </a:r>
            <a:br>
              <a:rPr lang="ru-RU" sz="2400" dirty="0"/>
            </a:br>
            <a:r>
              <a:rPr lang="ru-RU" sz="2400" dirty="0"/>
              <a:t>4.1. </a:t>
            </a:r>
            <a:r>
              <a:rPr lang="ru-RU" sz="2400" dirty="0" err="1"/>
              <a:t>Оцінка</a:t>
            </a:r>
            <a:r>
              <a:rPr lang="ru-RU" sz="2400" dirty="0"/>
              <a:t> </a:t>
            </a:r>
            <a:r>
              <a:rPr lang="ru-RU" sz="2400" dirty="0" err="1"/>
              <a:t>ступеню</a:t>
            </a:r>
            <a:r>
              <a:rPr lang="ru-RU" sz="2400" dirty="0"/>
              <a:t> </a:t>
            </a:r>
            <a:r>
              <a:rPr lang="ru-RU" sz="2400" dirty="0" err="1"/>
              <a:t>врахування</a:t>
            </a:r>
            <a:r>
              <a:rPr lang="ru-RU" sz="2400" dirty="0"/>
              <a:t> </a:t>
            </a:r>
            <a:r>
              <a:rPr lang="ru-RU" sz="2400" dirty="0" err="1"/>
              <a:t>регіональних</a:t>
            </a:r>
            <a:r>
              <a:rPr lang="ru-RU" sz="2400" dirty="0"/>
              <a:t> </a:t>
            </a:r>
            <a:r>
              <a:rPr lang="ru-RU" sz="2400" dirty="0" err="1"/>
              <a:t>екологічних</a:t>
            </a:r>
            <a:r>
              <a:rPr lang="ru-RU" sz="2400" dirty="0"/>
              <a:t> </a:t>
            </a:r>
            <a:r>
              <a:rPr lang="ru-RU" sz="2400" dirty="0" err="1"/>
              <a:t>цілей</a:t>
            </a:r>
            <a:r>
              <a:rPr lang="ru-RU" sz="2400" dirty="0"/>
              <a:t> в </a:t>
            </a:r>
            <a:r>
              <a:rPr lang="ru-RU" sz="2400" dirty="0" err="1"/>
              <a:t>стратегічних</a:t>
            </a:r>
            <a:r>
              <a:rPr lang="ru-RU" sz="2400" dirty="0"/>
              <a:t> і </a:t>
            </a:r>
            <a:r>
              <a:rPr lang="ru-RU" sz="2400" dirty="0" err="1"/>
              <a:t>оперативних</a:t>
            </a:r>
            <a:r>
              <a:rPr lang="ru-RU" sz="2400" dirty="0"/>
              <a:t> </a:t>
            </a:r>
            <a:br>
              <a:rPr lang="ru-RU" sz="2400" dirty="0"/>
            </a:br>
            <a:r>
              <a:rPr lang="ru-RU" sz="2400" dirty="0" err="1"/>
              <a:t>цілях</a:t>
            </a:r>
            <a:r>
              <a:rPr lang="ru-RU" sz="2400" dirty="0"/>
              <a:t> </a:t>
            </a:r>
            <a:r>
              <a:rPr lang="ru-RU" sz="2400" dirty="0" err="1"/>
              <a:t>Стратегії</a:t>
            </a:r>
            <a:r>
              <a:rPr lang="ru-RU" sz="2400" dirty="0"/>
              <a:t>.</a:t>
            </a:r>
            <a:br>
              <a:rPr lang="ru-RU" sz="2400" dirty="0"/>
            </a:br>
            <a:r>
              <a:rPr lang="ru-RU" sz="2400" dirty="0"/>
              <a:t>4.2. </a:t>
            </a:r>
            <a:r>
              <a:rPr lang="ru-RU" sz="2400" dirty="0" err="1"/>
              <a:t>Проведення</a:t>
            </a:r>
            <a:r>
              <a:rPr lang="ru-RU" sz="2400" dirty="0"/>
              <a:t> </a:t>
            </a:r>
            <a:r>
              <a:rPr lang="ru-RU" sz="2400" dirty="0" err="1"/>
              <a:t>консультацій</a:t>
            </a:r>
            <a:r>
              <a:rPr lang="ru-RU" sz="2400" dirty="0"/>
              <a:t> з </a:t>
            </a:r>
            <a:r>
              <a:rPr lang="ru-RU" sz="2400" dirty="0" err="1"/>
              <a:t>громадськістю</a:t>
            </a:r>
            <a:r>
              <a:rPr lang="ru-RU" sz="2400" dirty="0"/>
              <a:t> </a:t>
            </a:r>
            <a:r>
              <a:rPr lang="ru-RU" sz="2400" dirty="0" err="1"/>
              <a:t>щодо</a:t>
            </a:r>
            <a:r>
              <a:rPr lang="ru-RU" sz="2400" dirty="0"/>
              <a:t> </a:t>
            </a:r>
            <a:r>
              <a:rPr lang="ru-RU" sz="2400" dirty="0" err="1"/>
              <a:t>екологічних</a:t>
            </a:r>
            <a:r>
              <a:rPr lang="ru-RU" sz="2400" dirty="0"/>
              <a:t> </a:t>
            </a:r>
            <a:r>
              <a:rPr lang="ru-RU" sz="2400" dirty="0" err="1"/>
              <a:t>цілей</a:t>
            </a:r>
            <a:r>
              <a:rPr lang="ru-RU" sz="2400" dirty="0"/>
              <a:t>. </a:t>
            </a:r>
            <a:br>
              <a:rPr lang="ru-RU" sz="2400" dirty="0"/>
            </a:br>
            <a:r>
              <a:rPr lang="ru-RU" sz="2400" dirty="0"/>
              <a:t>4.3. </a:t>
            </a:r>
            <a:r>
              <a:rPr lang="ru-RU" sz="2400" dirty="0" err="1"/>
              <a:t>Визначення</a:t>
            </a:r>
            <a:r>
              <a:rPr lang="ru-RU" sz="2400" dirty="0"/>
              <a:t> </a:t>
            </a:r>
            <a:r>
              <a:rPr lang="ru-RU" sz="2400" dirty="0" err="1"/>
              <a:t>можливих</a:t>
            </a:r>
            <a:r>
              <a:rPr lang="ru-RU" sz="2400" dirty="0"/>
              <a:t> </a:t>
            </a:r>
            <a:r>
              <a:rPr lang="ru-RU" sz="2400" dirty="0" err="1"/>
              <a:t>чинників</a:t>
            </a:r>
            <a:r>
              <a:rPr lang="ru-RU" sz="2400" dirty="0"/>
              <a:t> </a:t>
            </a:r>
            <a:r>
              <a:rPr lang="ru-RU" sz="2400" dirty="0" err="1"/>
              <a:t>змін</a:t>
            </a:r>
            <a:r>
              <a:rPr lang="ru-RU" sz="2400" dirty="0"/>
              <a:t> антропогенного та природного характеру</a:t>
            </a:r>
            <a:br>
              <a:rPr lang="ru-RU" sz="2400" dirty="0"/>
            </a:br>
            <a:r>
              <a:rPr lang="ru-RU" sz="2400" dirty="0"/>
              <a:t>4.4. </a:t>
            </a:r>
            <a:r>
              <a:rPr lang="ru-RU" sz="2400" dirty="0" err="1"/>
              <a:t>Проведення</a:t>
            </a:r>
            <a:r>
              <a:rPr lang="ru-RU" sz="2400" dirty="0"/>
              <a:t> </a:t>
            </a:r>
            <a:r>
              <a:rPr lang="ru-RU" sz="2400" dirty="0" err="1"/>
              <a:t>оцінки</a:t>
            </a:r>
            <a:r>
              <a:rPr lang="ru-RU" sz="2400" dirty="0"/>
              <a:t> </a:t>
            </a:r>
            <a:r>
              <a:rPr lang="ru-RU" sz="2400" dirty="0" err="1"/>
              <a:t>впливу</a:t>
            </a:r>
            <a:r>
              <a:rPr lang="ru-RU" sz="2400" dirty="0"/>
              <a:t> </a:t>
            </a:r>
            <a:r>
              <a:rPr lang="ru-RU" sz="2400" dirty="0" err="1"/>
              <a:t>Стратегії</a:t>
            </a:r>
            <a:r>
              <a:rPr lang="ru-RU" sz="2400" dirty="0"/>
              <a:t> на </a:t>
            </a:r>
            <a:r>
              <a:rPr lang="ru-RU" sz="2400" dirty="0" err="1"/>
              <a:t>складові</a:t>
            </a:r>
            <a:r>
              <a:rPr lang="ru-RU" sz="2400" dirty="0"/>
              <a:t> </a:t>
            </a:r>
            <a:r>
              <a:rPr lang="ru-RU" sz="2400" dirty="0" err="1"/>
              <a:t>довкілля</a:t>
            </a:r>
            <a:r>
              <a:rPr lang="ru-RU" sz="2400" dirty="0"/>
              <a:t> та на стан </a:t>
            </a:r>
            <a:r>
              <a:rPr lang="ru-RU" sz="2400" dirty="0" err="1"/>
              <a:t>здоров’я</a:t>
            </a:r>
            <a:r>
              <a:rPr lang="ru-RU" sz="2400" dirty="0"/>
              <a:t> й </a:t>
            </a:r>
            <a:r>
              <a:rPr lang="ru-RU" sz="2400" dirty="0" smtClean="0"/>
              <a:t>добро-бут </a:t>
            </a:r>
            <a:r>
              <a:rPr lang="ru-RU" sz="2400" dirty="0" err="1"/>
              <a:t>населення</a:t>
            </a:r>
            <a:r>
              <a:rPr lang="ru-RU" sz="2400" dirty="0"/>
              <a:t>.</a:t>
            </a:r>
          </a:p>
        </p:txBody>
      </p:sp>
    </p:spTree>
    <p:extLst>
      <p:ext uri="{BB962C8B-B14F-4D97-AF65-F5344CB8AC3E}">
        <p14:creationId xmlns:p14="http://schemas.microsoft.com/office/powerpoint/2010/main" val="1175321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06" y="116632"/>
            <a:ext cx="8229600" cy="5472608"/>
          </a:xfrm>
        </p:spPr>
        <p:txBody>
          <a:bodyPr>
            <a:normAutofit fontScale="90000"/>
          </a:bodyPr>
          <a:lstStyle/>
          <a:p>
            <a:pPr algn="ctr"/>
            <a:r>
              <a:rPr lang="ru-RU" sz="2400" dirty="0" err="1"/>
              <a:t>Етап</a:t>
            </a:r>
            <a:r>
              <a:rPr lang="ru-RU" sz="2400" dirty="0"/>
              <a:t> 5. </a:t>
            </a:r>
            <a:r>
              <a:rPr lang="ru-RU" sz="2400" dirty="0" err="1"/>
              <a:t>Розроблення</a:t>
            </a:r>
            <a:r>
              <a:rPr lang="ru-RU" sz="2400" dirty="0"/>
              <a:t> </a:t>
            </a:r>
            <a:r>
              <a:rPr lang="ru-RU" sz="2400" dirty="0" err="1"/>
              <a:t>документації</a:t>
            </a:r>
            <a:r>
              <a:rPr lang="ru-RU" sz="2400" dirty="0"/>
              <a:t> з СЕО та передача на </a:t>
            </a:r>
            <a:r>
              <a:rPr lang="ru-RU" sz="2400" dirty="0" err="1" smtClean="0"/>
              <a:t>ухвалення</a:t>
            </a:r>
            <a:r>
              <a:rPr lang="ru-RU" sz="2400" dirty="0"/>
              <a:t/>
            </a:r>
            <a:br>
              <a:rPr lang="ru-RU" sz="2400" dirty="0"/>
            </a:br>
            <a:r>
              <a:rPr lang="ru-RU" sz="2400" dirty="0"/>
              <a:t>5.1. </a:t>
            </a:r>
            <a:r>
              <a:rPr lang="ru-RU" sz="2400" dirty="0" err="1"/>
              <a:t>Підготовка</a:t>
            </a:r>
            <a:r>
              <a:rPr lang="ru-RU" sz="2400" dirty="0"/>
              <a:t> </a:t>
            </a:r>
            <a:r>
              <a:rPr lang="ru-RU" sz="2400" dirty="0" err="1"/>
              <a:t>екологічного</a:t>
            </a:r>
            <a:r>
              <a:rPr lang="ru-RU" sz="2400" dirty="0"/>
              <a:t> </a:t>
            </a:r>
            <a:r>
              <a:rPr lang="ru-RU" sz="2400" dirty="0" err="1"/>
              <a:t>звіту</a:t>
            </a:r>
            <a:r>
              <a:rPr lang="ru-RU" sz="2400" dirty="0"/>
              <a:t> та </a:t>
            </a:r>
            <a:r>
              <a:rPr lang="ru-RU" sz="2400" dirty="0" err="1"/>
              <a:t>рекомендацій</a:t>
            </a:r>
            <a:r>
              <a:rPr lang="ru-RU" sz="2400" dirty="0"/>
              <a:t> </a:t>
            </a:r>
            <a:r>
              <a:rPr lang="ru-RU" sz="2400" dirty="0" err="1"/>
              <a:t>щодо</a:t>
            </a:r>
            <a:r>
              <a:rPr lang="ru-RU" sz="2400" dirty="0"/>
              <a:t> </a:t>
            </a:r>
            <a:r>
              <a:rPr lang="ru-RU" sz="2400" dirty="0" err="1"/>
              <a:t>запобігання</a:t>
            </a:r>
            <a:r>
              <a:rPr lang="ru-RU" sz="2400" dirty="0"/>
              <a:t>, </a:t>
            </a:r>
            <a:r>
              <a:rPr lang="ru-RU" sz="2400" dirty="0" err="1"/>
              <a:t>скорочення</a:t>
            </a:r>
            <a:r>
              <a:rPr lang="ru-RU" sz="2400" dirty="0"/>
              <a:t> </a:t>
            </a:r>
            <a:r>
              <a:rPr lang="ru-RU" sz="2400" dirty="0" err="1"/>
              <a:t>або</a:t>
            </a:r>
            <a:r>
              <a:rPr lang="ru-RU" sz="2400" dirty="0"/>
              <a:t> </a:t>
            </a:r>
            <a:br>
              <a:rPr lang="ru-RU" sz="2400" dirty="0"/>
            </a:br>
            <a:r>
              <a:rPr lang="ru-RU" sz="2400" dirty="0" err="1"/>
              <a:t>пом’якшення</a:t>
            </a:r>
            <a:r>
              <a:rPr lang="ru-RU" sz="2400" dirty="0"/>
              <a:t> </a:t>
            </a:r>
            <a:r>
              <a:rPr lang="ru-RU" sz="2400" dirty="0" err="1"/>
              <a:t>потенційних</a:t>
            </a:r>
            <a:r>
              <a:rPr lang="ru-RU" sz="2400" dirty="0"/>
              <a:t> </a:t>
            </a:r>
            <a:r>
              <a:rPr lang="ru-RU" sz="2400" dirty="0" err="1"/>
              <a:t>негативних</a:t>
            </a:r>
            <a:r>
              <a:rPr lang="ru-RU" sz="2400" dirty="0"/>
              <a:t> </a:t>
            </a:r>
            <a:r>
              <a:rPr lang="ru-RU" sz="2400" dirty="0" err="1"/>
              <a:t>наслідків</a:t>
            </a:r>
            <a:r>
              <a:rPr lang="ru-RU" sz="2400" dirty="0"/>
              <a:t> для </a:t>
            </a:r>
            <a:r>
              <a:rPr lang="ru-RU" sz="2400" dirty="0" err="1"/>
              <a:t>довкілля</a:t>
            </a:r>
            <a:r>
              <a:rPr lang="ru-RU" sz="2400" dirty="0"/>
              <a:t> та </a:t>
            </a:r>
            <a:r>
              <a:rPr lang="ru-RU" sz="2400" dirty="0" err="1"/>
              <a:t>здоров’я</a:t>
            </a:r>
            <a:r>
              <a:rPr lang="ru-RU" sz="2400" dirty="0"/>
              <a:t> </a:t>
            </a:r>
            <a:r>
              <a:rPr lang="ru-RU" sz="2400" dirty="0" err="1"/>
              <a:t>населення</a:t>
            </a:r>
            <a:r>
              <a:rPr lang="ru-RU" sz="2400" dirty="0"/>
              <a:t>, </a:t>
            </a:r>
            <a:r>
              <a:rPr lang="ru-RU" sz="2400" dirty="0" err="1"/>
              <a:t>які</a:t>
            </a:r>
            <a:r>
              <a:rPr lang="ru-RU" sz="2400" dirty="0"/>
              <a:t> </a:t>
            </a:r>
            <a:br>
              <a:rPr lang="ru-RU" sz="2400" dirty="0"/>
            </a:br>
            <a:r>
              <a:rPr lang="ru-RU" sz="2400" dirty="0" err="1"/>
              <a:t>можуть</a:t>
            </a:r>
            <a:r>
              <a:rPr lang="ru-RU" sz="2400" dirty="0"/>
              <a:t> бути результатом </a:t>
            </a:r>
            <a:r>
              <a:rPr lang="ru-RU" sz="2400" dirty="0" err="1"/>
              <a:t>реалізації</a:t>
            </a:r>
            <a:r>
              <a:rPr lang="ru-RU" sz="2400" dirty="0"/>
              <a:t> </a:t>
            </a:r>
            <a:r>
              <a:rPr lang="ru-RU" sz="2400" dirty="0" err="1"/>
              <a:t>Стратегії</a:t>
            </a:r>
            <a:r>
              <a:rPr lang="ru-RU" sz="2400" dirty="0"/>
              <a:t>. </a:t>
            </a:r>
            <a:br>
              <a:rPr lang="ru-RU" sz="2400" dirty="0"/>
            </a:br>
            <a:r>
              <a:rPr lang="ru-RU" sz="2400" dirty="0"/>
              <a:t>5.2. </a:t>
            </a:r>
            <a:r>
              <a:rPr lang="ru-RU" sz="2400" dirty="0" err="1"/>
              <a:t>Обговорення</a:t>
            </a:r>
            <a:r>
              <a:rPr lang="ru-RU" sz="2400" dirty="0"/>
              <a:t> </a:t>
            </a:r>
            <a:r>
              <a:rPr lang="ru-RU" sz="2400" dirty="0" err="1"/>
              <a:t>документації</a:t>
            </a:r>
            <a:r>
              <a:rPr lang="ru-RU" sz="2400" dirty="0"/>
              <a:t>, </a:t>
            </a:r>
            <a:r>
              <a:rPr lang="ru-RU" sz="2400" dirty="0" err="1"/>
              <a:t>збір</a:t>
            </a:r>
            <a:r>
              <a:rPr lang="ru-RU" sz="2400" dirty="0"/>
              <a:t> і </a:t>
            </a:r>
            <a:r>
              <a:rPr lang="ru-RU" sz="2400" dirty="0" err="1"/>
              <a:t>врахування</a:t>
            </a:r>
            <a:r>
              <a:rPr lang="ru-RU" sz="2400" dirty="0"/>
              <a:t> </a:t>
            </a:r>
            <a:r>
              <a:rPr lang="ru-RU" sz="2400" dirty="0" err="1"/>
              <a:t>пропозицій</a:t>
            </a:r>
            <a:r>
              <a:rPr lang="ru-RU" sz="2400" dirty="0"/>
              <a:t> </a:t>
            </a:r>
            <a:r>
              <a:rPr lang="ru-RU" sz="2400" dirty="0" err="1"/>
              <a:t>зацікавлених</a:t>
            </a:r>
            <a:r>
              <a:rPr lang="ru-RU" sz="2400" dirty="0"/>
              <a:t> </a:t>
            </a:r>
            <a:r>
              <a:rPr lang="ru-RU" sz="2400" dirty="0" err="1"/>
              <a:t>органів</a:t>
            </a:r>
            <a:r>
              <a:rPr lang="ru-RU" sz="2400" dirty="0"/>
              <a:t> </a:t>
            </a:r>
            <a:r>
              <a:rPr lang="ru-RU" sz="2400" dirty="0" err="1"/>
              <a:t>влади</a:t>
            </a:r>
            <a:r>
              <a:rPr lang="ru-RU" sz="2400" dirty="0"/>
              <a:t> та </a:t>
            </a:r>
            <a:br>
              <a:rPr lang="ru-RU" sz="2400" dirty="0"/>
            </a:br>
            <a:r>
              <a:rPr lang="ru-RU" sz="2400" dirty="0" err="1" smtClean="0"/>
              <a:t>громадськості</a:t>
            </a:r>
            <a:r>
              <a:rPr lang="ru-RU" sz="2400" dirty="0"/>
              <a:t/>
            </a:r>
            <a:br>
              <a:rPr lang="ru-RU" sz="2400" dirty="0"/>
            </a:br>
            <a:r>
              <a:rPr lang="ru-RU" sz="2400" dirty="0"/>
              <a:t>5.3. </a:t>
            </a:r>
            <a:r>
              <a:rPr lang="ru-RU" sz="2400" dirty="0" err="1"/>
              <a:t>Розроблення</a:t>
            </a:r>
            <a:r>
              <a:rPr lang="ru-RU" sz="2400" dirty="0"/>
              <a:t> остаточного проекту </a:t>
            </a:r>
            <a:r>
              <a:rPr lang="ru-RU" sz="2400" dirty="0" err="1"/>
              <a:t>документації</a:t>
            </a:r>
            <a:r>
              <a:rPr lang="ru-RU" sz="2400" dirty="0"/>
              <a:t> з СЕО та передача в </a:t>
            </a:r>
            <a:r>
              <a:rPr lang="ru-RU" sz="2400" dirty="0" err="1"/>
              <a:t>міську</a:t>
            </a:r>
            <a:r>
              <a:rPr lang="ru-RU" sz="2400" dirty="0"/>
              <a:t> раду для роз-</a:t>
            </a:r>
            <a:br>
              <a:rPr lang="ru-RU" sz="2400" dirty="0"/>
            </a:br>
            <a:r>
              <a:rPr lang="ru-RU" sz="2400" dirty="0" err="1"/>
              <a:t>гляду</a:t>
            </a:r>
            <a:r>
              <a:rPr lang="ru-RU" sz="2400" dirty="0"/>
              <a:t> та </a:t>
            </a:r>
            <a:r>
              <a:rPr lang="ru-RU" sz="2400" dirty="0" err="1"/>
              <a:t>ухвалення</a:t>
            </a:r>
            <a:r>
              <a:rPr lang="ru-RU" sz="2400" dirty="0"/>
              <a:t>.</a:t>
            </a:r>
            <a:br>
              <a:rPr lang="ru-RU" sz="2400" dirty="0"/>
            </a:br>
            <a:r>
              <a:rPr lang="ru-RU" sz="2400" dirty="0"/>
              <a:t>5.4. </a:t>
            </a:r>
            <a:r>
              <a:rPr lang="ru-RU" sz="2400" dirty="0" err="1"/>
              <a:t>Забезпечення</a:t>
            </a:r>
            <a:r>
              <a:rPr lang="ru-RU" sz="2400" dirty="0"/>
              <a:t> доступу </a:t>
            </a:r>
            <a:r>
              <a:rPr lang="ru-RU" sz="2400" dirty="0" err="1"/>
              <a:t>громадськості</a:t>
            </a:r>
            <a:r>
              <a:rPr lang="ru-RU" sz="2400" dirty="0"/>
              <a:t> до </a:t>
            </a:r>
            <a:r>
              <a:rPr lang="ru-RU" sz="2400" dirty="0" err="1"/>
              <a:t>розробленої</a:t>
            </a:r>
            <a:r>
              <a:rPr lang="ru-RU" sz="2400" dirty="0"/>
              <a:t> </a:t>
            </a:r>
            <a:r>
              <a:rPr lang="ru-RU" sz="2400" dirty="0" err="1"/>
              <a:t>документації</a:t>
            </a:r>
            <a:r>
              <a:rPr lang="ru-RU" sz="2400" dirty="0" smtClean="0"/>
              <a:t/>
            </a:r>
            <a:br>
              <a:rPr lang="ru-RU" sz="2400" dirty="0" smtClean="0"/>
            </a:br>
            <a:r>
              <a:rPr lang="ru-RU" sz="2400" dirty="0"/>
              <a:t/>
            </a:r>
            <a:br>
              <a:rPr lang="ru-RU" sz="2400" dirty="0"/>
            </a:br>
            <a:endParaRPr lang="ru-RU" sz="2400" dirty="0"/>
          </a:p>
        </p:txBody>
      </p:sp>
    </p:spTree>
    <p:extLst>
      <p:ext uri="{BB962C8B-B14F-4D97-AF65-F5344CB8AC3E}">
        <p14:creationId xmlns:p14="http://schemas.microsoft.com/office/powerpoint/2010/main" val="3643847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92696"/>
            <a:ext cx="8229600" cy="5832648"/>
          </a:xfrm>
        </p:spPr>
        <p:txBody>
          <a:bodyPr>
            <a:normAutofit/>
          </a:bodyPr>
          <a:lstStyle/>
          <a:p>
            <a:r>
              <a:rPr lang="ru-RU" sz="2400" dirty="0" err="1"/>
              <a:t>Етап</a:t>
            </a:r>
            <a:r>
              <a:rPr lang="ru-RU" sz="2400" dirty="0"/>
              <a:t> 6. </a:t>
            </a:r>
            <a:r>
              <a:rPr lang="ru-RU" sz="2400" dirty="0" err="1"/>
              <a:t>Моніторинг</a:t>
            </a:r>
            <a:r>
              <a:rPr lang="ru-RU" sz="2400" dirty="0"/>
              <a:t> фактичного </a:t>
            </a:r>
            <a:r>
              <a:rPr lang="ru-RU" sz="2400" dirty="0" err="1"/>
              <a:t>впливу</a:t>
            </a:r>
            <a:r>
              <a:rPr lang="ru-RU" sz="2400" dirty="0"/>
              <a:t> </a:t>
            </a:r>
            <a:r>
              <a:rPr lang="ru-RU" sz="2400" dirty="0" err="1"/>
              <a:t>впровадження</a:t>
            </a:r>
            <a:r>
              <a:rPr lang="ru-RU" sz="2400" dirty="0"/>
              <a:t> </a:t>
            </a:r>
            <a:r>
              <a:rPr lang="ru-RU" sz="2400" dirty="0" err="1"/>
              <a:t>Стратегії</a:t>
            </a:r>
            <a:r>
              <a:rPr lang="ru-RU" sz="2400" dirty="0"/>
              <a:t> на </a:t>
            </a:r>
            <a:r>
              <a:rPr lang="ru-RU" sz="2400" dirty="0" err="1" smtClean="0"/>
              <a:t>довкілля</a:t>
            </a:r>
            <a:r>
              <a:rPr lang="ru-RU" sz="2400" dirty="0"/>
              <a:t/>
            </a:r>
            <a:br>
              <a:rPr lang="ru-RU" sz="2400" dirty="0"/>
            </a:br>
            <a:r>
              <a:rPr lang="ru-RU" sz="2400" dirty="0"/>
              <a:t>6.1. </a:t>
            </a:r>
            <a:r>
              <a:rPr lang="ru-RU" sz="2400" dirty="0" err="1"/>
              <a:t>Створення</a:t>
            </a:r>
            <a:r>
              <a:rPr lang="ru-RU" sz="2400" dirty="0"/>
              <a:t> </a:t>
            </a:r>
            <a:r>
              <a:rPr lang="ru-RU" sz="2400" dirty="0" err="1"/>
              <a:t>системи</a:t>
            </a:r>
            <a:r>
              <a:rPr lang="ru-RU" sz="2400" dirty="0"/>
              <a:t> </a:t>
            </a:r>
            <a:r>
              <a:rPr lang="ru-RU" sz="2400" dirty="0" err="1"/>
              <a:t>моніторингу</a:t>
            </a:r>
            <a:r>
              <a:rPr lang="ru-RU" sz="2400" dirty="0"/>
              <a:t> та </a:t>
            </a:r>
            <a:r>
              <a:rPr lang="ru-RU" sz="2400" dirty="0" err="1"/>
              <a:t>оцінки</a:t>
            </a:r>
            <a:r>
              <a:rPr lang="ru-RU" sz="2400" dirty="0"/>
              <a:t> </a:t>
            </a:r>
            <a:r>
              <a:rPr lang="ru-RU" sz="2400" dirty="0" err="1"/>
              <a:t>впливу</a:t>
            </a:r>
            <a:r>
              <a:rPr lang="ru-RU" sz="2400" dirty="0"/>
              <a:t> </a:t>
            </a:r>
            <a:r>
              <a:rPr lang="ru-RU" sz="2400" dirty="0" err="1"/>
              <a:t>Стратегії</a:t>
            </a:r>
            <a:r>
              <a:rPr lang="ru-RU" sz="2400" dirty="0"/>
              <a:t> на </a:t>
            </a:r>
            <a:r>
              <a:rPr lang="ru-RU" sz="2400" dirty="0" err="1" smtClean="0"/>
              <a:t>довкілля</a:t>
            </a:r>
            <a:r>
              <a:rPr lang="ru-RU" sz="2400" dirty="0"/>
              <a:t/>
            </a:r>
            <a:br>
              <a:rPr lang="ru-RU" sz="2400" dirty="0"/>
            </a:br>
            <a:r>
              <a:rPr lang="ru-RU" sz="2400" dirty="0"/>
              <a:t>6.2. </a:t>
            </a:r>
            <a:r>
              <a:rPr lang="ru-RU" sz="2400" dirty="0" err="1"/>
              <a:t>Утворення</a:t>
            </a:r>
            <a:r>
              <a:rPr lang="ru-RU" sz="2400" dirty="0"/>
              <a:t> </a:t>
            </a:r>
            <a:r>
              <a:rPr lang="ru-RU" sz="2400" dirty="0" err="1"/>
              <a:t>робочого</a:t>
            </a:r>
            <a:r>
              <a:rPr lang="ru-RU" sz="2400" dirty="0"/>
              <a:t> органу з </a:t>
            </a:r>
            <a:r>
              <a:rPr lang="ru-RU" sz="2400" dirty="0" err="1"/>
              <a:t>моніторингу</a:t>
            </a:r>
            <a:r>
              <a:rPr lang="ru-RU" sz="2400" dirty="0"/>
              <a:t> </a:t>
            </a:r>
            <a:r>
              <a:rPr lang="ru-RU" sz="2400" dirty="0" err="1"/>
              <a:t>впливу</a:t>
            </a:r>
            <a:r>
              <a:rPr lang="ru-RU" sz="2400" dirty="0"/>
              <a:t> </a:t>
            </a:r>
            <a:r>
              <a:rPr lang="ru-RU" sz="2400" dirty="0" err="1"/>
              <a:t>Стратегії</a:t>
            </a:r>
            <a:r>
              <a:rPr lang="ru-RU" sz="2400" dirty="0"/>
              <a:t> на </a:t>
            </a:r>
            <a:r>
              <a:rPr lang="ru-RU" sz="2400" dirty="0" err="1"/>
              <a:t>довкілля</a:t>
            </a:r>
            <a:r>
              <a:rPr lang="ru-RU" sz="2400" dirty="0"/>
              <a:t>. </a:t>
            </a: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a:t/>
            </a:r>
            <a:br>
              <a:rPr lang="ru-RU" sz="2400" dirty="0"/>
            </a:br>
            <a:endParaRPr lang="ru-RU" sz="2400" dirty="0"/>
          </a:p>
        </p:txBody>
      </p:sp>
    </p:spTree>
    <p:extLst>
      <p:ext uri="{BB962C8B-B14F-4D97-AF65-F5344CB8AC3E}">
        <p14:creationId xmlns:p14="http://schemas.microsoft.com/office/powerpoint/2010/main" val="3281980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1487</TotalTime>
  <Words>194</Words>
  <Application>Microsoft Office PowerPoint</Application>
  <PresentationFormat>Экран (4:3)</PresentationFormat>
  <Paragraphs>28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СТРАТЕГІЧНЕ ЕКОЛОГІЧНЕ ОЦІНЮВАННЯ</vt:lpstr>
      <vt:lpstr>Презентация PowerPoint</vt:lpstr>
      <vt:lpstr>Презентация PowerPoint</vt:lpstr>
      <vt:lpstr>Презентация PowerPoint</vt:lpstr>
      <vt:lpstr>Етап 2. Визначення сфери охоплення СЕО   2.1. Визначення ключових екологічних проблем 2.2. Визначення просторових і часових меж оцінки.  2.3. Проведення консультацій з природоохоронними органами та органами охорони здоров’я  щодо того, яка інформація має бути включена до екологічного звіту.    </vt:lpstr>
      <vt:lpstr>Етап 3. Оцінка екологічної ситуації на території міста 3.1. Збір та аналіз інформації про поточний стан складових довкілля, включаючи значення  ключових екологічних показників. 3.2. Проведення SWOT-аналізу з точки зору екологічної ситуації. 3.3. Проведення аналізу трендів стану довкілля. </vt:lpstr>
      <vt:lpstr>Етап 4. Проведення СЕО (оцінка запропонованих заходів щодо впливу на довкілля та відповідність регіональним екологічним цілям 4.1. Оцінка ступеню врахування регіональних екологічних цілей в стратегічних і оперативних  цілях Стратегії. 4.2. Проведення консультацій з громадськістю щодо екологічних цілей.  4.3. Визначення можливих чинників змін антропогенного та природного характеру 4.4. Проведення оцінки впливу Стратегії на складові довкілля та на стан здоров’я й добро-бут населення.</vt:lpstr>
      <vt:lpstr>Етап 5. Розроблення документації з СЕО та передача на ухвалення 5.1. Підготовка екологічного звіту та рекомендацій щодо запобігання, скорочення або  пом’якшення потенційних негативних наслідків для довкілля та здоров’я населення, які  можуть бути результатом реалізації Стратегії.  5.2. Обговорення документації, збір і врахування пропозицій зацікавлених органів влади та  громадськості 5.3. Розроблення остаточного проекту документації з СЕО та передача в міську раду для роз- гляду та ухвалення. 5.4. Забезпечення доступу громадськості до розробленої документації  </vt:lpstr>
      <vt:lpstr>Етап 6. Моніторинг фактичного впливу впровадження Стратегії на довкілля 6.1. Створення системи моніторингу та оцінки впливу Стратегії на довкілля 6.2. Утворення робочого органу з моніторингу впливу Стратегії на довкілля.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 ГРОМАДА</dc:title>
  <dc:creator>admin</dc:creator>
  <cp:lastModifiedBy>Владелец</cp:lastModifiedBy>
  <cp:revision>93</cp:revision>
  <cp:lastPrinted>2017-11-30T07:35:36Z</cp:lastPrinted>
  <dcterms:created xsi:type="dcterms:W3CDTF">2017-06-14T12:19:43Z</dcterms:created>
  <dcterms:modified xsi:type="dcterms:W3CDTF">2022-01-26T12:28:05Z</dcterms:modified>
</cp:coreProperties>
</file>