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8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3865-D111-4C62-8581-75D6008D12B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9C0D-B672-4CDC-AF2B-E28D866A87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7772400" cy="1000132"/>
          </a:xfrm>
        </p:spPr>
        <p:txBody>
          <a:bodyPr>
            <a:noAutofit/>
          </a:bodyPr>
          <a:lstStyle/>
          <a:p>
            <a:r>
              <a:rPr lang="uk-UA" sz="3200" b="1" dirty="0"/>
              <a:t>Соціально-педагогічна діяльність з дітьми та молоддю з девіантною поведінкою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001056" cy="3995750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400" dirty="0" smtClean="0">
                <a:solidFill>
                  <a:schemeClr val="tx1"/>
                </a:solidFill>
              </a:rPr>
              <a:t>План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 smtClean="0">
                <a:solidFill>
                  <a:schemeClr val="tx1"/>
                </a:solidFill>
              </a:rPr>
              <a:t>Характеристика </a:t>
            </a:r>
            <a:r>
              <a:rPr lang="uk-UA" sz="2400" dirty="0">
                <a:solidFill>
                  <a:schemeClr val="tx1"/>
                </a:solidFill>
              </a:rPr>
              <a:t>підлітків з </a:t>
            </a:r>
            <a:r>
              <a:rPr lang="uk-UA" sz="2400" dirty="0" err="1">
                <a:solidFill>
                  <a:schemeClr val="tx1"/>
                </a:solidFill>
              </a:rPr>
              <a:t>делінквентною</a:t>
            </a:r>
            <a:r>
              <a:rPr lang="uk-UA" sz="2400" dirty="0">
                <a:solidFill>
                  <a:schemeClr val="tx1"/>
                </a:solidFill>
              </a:rPr>
              <a:t> поведінкою</a:t>
            </a:r>
            <a:endParaRPr lang="ru-RU" sz="24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Основи профілактичної роботи з девіантними та </a:t>
            </a:r>
            <a:r>
              <a:rPr lang="uk-UA" sz="2400" dirty="0" err="1">
                <a:solidFill>
                  <a:schemeClr val="tx1"/>
                </a:solidFill>
              </a:rPr>
              <a:t>делінквентними</a:t>
            </a:r>
            <a:r>
              <a:rPr lang="uk-UA" sz="2400" dirty="0">
                <a:solidFill>
                  <a:schemeClr val="tx1"/>
                </a:solidFill>
              </a:rPr>
              <a:t> підлітками.</a:t>
            </a:r>
            <a:endParaRPr lang="ru-RU" sz="24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Основні напрями соціально-педагогічної роботи з дітьми та молоддю з девіантною </a:t>
            </a:r>
            <a:r>
              <a:rPr lang="uk-UA" sz="2400" dirty="0" smtClean="0">
                <a:solidFill>
                  <a:schemeClr val="tx1"/>
                </a:solidFill>
              </a:rPr>
              <a:t>поведінкою</a:t>
            </a:r>
            <a:r>
              <a:rPr lang="uk-UA" dirty="0" smtClean="0"/>
              <a:t>.</a:t>
            </a:r>
            <a:endParaRPr lang="ru-RU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 smtClean="0">
                <a:solidFill>
                  <a:schemeClr val="tx1"/>
                </a:solidFill>
              </a:rPr>
              <a:t>Пенітенціарна педагогіки</a:t>
            </a:r>
            <a:r>
              <a:rPr lang="uk-UA" sz="2400" dirty="0">
                <a:solidFill>
                  <a:schemeClr val="tx1"/>
                </a:solidFill>
              </a:rPr>
              <a:t>, </a:t>
            </a:r>
            <a:r>
              <a:rPr lang="uk-UA" sz="2400" dirty="0" smtClean="0">
                <a:solidFill>
                  <a:schemeClr val="tx1"/>
                </a:solidFill>
              </a:rPr>
              <a:t> її мета </a:t>
            </a:r>
            <a:r>
              <a:rPr lang="uk-UA" sz="2400" dirty="0">
                <a:solidFill>
                  <a:schemeClr val="tx1"/>
                </a:solidFill>
              </a:rPr>
              <a:t>та </a:t>
            </a:r>
            <a:r>
              <a:rPr lang="uk-UA" sz="2400" dirty="0" smtClean="0">
                <a:solidFill>
                  <a:schemeClr val="tx1"/>
                </a:solidFill>
              </a:rPr>
              <a:t>завдання.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uk-UA" sz="2400" dirty="0" smtClean="0">
                <a:solidFill>
                  <a:schemeClr val="tx1"/>
                </a:solidFill>
              </a:rPr>
              <a:t>Пенітенціарні </a:t>
            </a:r>
            <a:r>
              <a:rPr lang="uk-UA" sz="2400" dirty="0">
                <a:solidFill>
                  <a:schemeClr val="tx1"/>
                </a:solidFill>
              </a:rPr>
              <a:t>заклади та карально-виховний процес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Робота соціального вихователя у закладах пенітенціарної системи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Соціально-педагогічна діяльність з дітьми та молоддю з девіантною поведінкою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uk-UA" b="1" dirty="0"/>
              <a:t>Література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err="1"/>
              <a:t>Заверико</a:t>
            </a:r>
            <a:r>
              <a:rPr lang="uk-UA" dirty="0"/>
              <a:t> Н.В.Соціальна педагогіка, Запоріжжя:ЗНУ, 2011., 260с.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Соціальна  педагогіка /за </a:t>
            </a:r>
            <a:r>
              <a:rPr lang="uk-UA" dirty="0" err="1"/>
              <a:t>ред.О.В.Безпалько</a:t>
            </a:r>
            <a:r>
              <a:rPr lang="uk-UA" dirty="0"/>
              <a:t>., Київ :</a:t>
            </a:r>
            <a:r>
              <a:rPr lang="uk-UA" dirty="0" err="1"/>
              <a:t>Академвидат</a:t>
            </a:r>
            <a:r>
              <a:rPr lang="uk-UA" dirty="0"/>
              <a:t>, 2013.,309с</a:t>
            </a:r>
            <a:r>
              <a:rPr lang="uk-UA" dirty="0" smtClean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/>
              <a:t>Соціальна педагогіка /за </a:t>
            </a:r>
            <a:r>
              <a:rPr lang="uk-UA" dirty="0" err="1" smtClean="0"/>
              <a:t>заг</a:t>
            </a:r>
            <a:r>
              <a:rPr lang="uk-UA" dirty="0" smtClean="0"/>
              <a:t>. ред. І.Д.Звєрєвої. К.: Центр навчальної літератури, 2006.- С.282-299.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/>
              <a:t>Енциклопедія </a:t>
            </a:r>
            <a:r>
              <a:rPr lang="uk-UA" dirty="0"/>
              <a:t>для фахівців соціальної сфери / За </a:t>
            </a:r>
            <a:r>
              <a:rPr lang="uk-UA" dirty="0" err="1"/>
              <a:t>заг.ред</a:t>
            </a:r>
            <a:r>
              <a:rPr lang="uk-UA"/>
              <a:t> </a:t>
            </a:r>
            <a:r>
              <a:rPr lang="uk-UA" smtClean="0"/>
              <a:t>І.Д.Звєрєвої</a:t>
            </a:r>
            <a:r>
              <a:rPr lang="uk-UA" dirty="0"/>
              <a:t>., Київ-Сімферополь, 2012р., 563с.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err="1" smtClean="0"/>
              <a:t>Змановская</a:t>
            </a:r>
            <a:r>
              <a:rPr lang="uk-UA" dirty="0" smtClean="0"/>
              <a:t> </a:t>
            </a:r>
            <a:r>
              <a:rPr lang="uk-UA" dirty="0"/>
              <a:t>Е.В.</a:t>
            </a:r>
            <a:r>
              <a:rPr lang="uk-UA" dirty="0" err="1"/>
              <a:t>Девиантология</a:t>
            </a:r>
            <a:r>
              <a:rPr lang="uk-UA" dirty="0"/>
              <a:t> (</a:t>
            </a:r>
            <a:r>
              <a:rPr lang="uk-UA" dirty="0" err="1"/>
              <a:t>психология</a:t>
            </a:r>
            <a:r>
              <a:rPr lang="uk-UA" dirty="0"/>
              <a:t> </a:t>
            </a:r>
            <a:r>
              <a:rPr lang="uk-UA" dirty="0" err="1"/>
              <a:t>отклоняющегося</a:t>
            </a:r>
            <a:r>
              <a:rPr lang="uk-UA" dirty="0"/>
              <a:t> </a:t>
            </a:r>
            <a:r>
              <a:rPr lang="uk-UA" dirty="0" err="1"/>
              <a:t>поведения</a:t>
            </a:r>
            <a:r>
              <a:rPr lang="uk-UA" dirty="0"/>
              <a:t>), М:Академия, 2003.,286с.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Підходи в профілактичній роботі з девіантними та </a:t>
            </a:r>
            <a:r>
              <a:rPr lang="uk-UA" sz="3200" dirty="0" err="1" smtClean="0"/>
              <a:t>делінквентними</a:t>
            </a:r>
            <a:r>
              <a:rPr lang="uk-UA" sz="3200" dirty="0" smtClean="0"/>
              <a:t> підлітками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особистісний підхід</a:t>
            </a:r>
            <a:endParaRPr lang="uk-UA" dirty="0" smtClean="0"/>
          </a:p>
          <a:p>
            <a:r>
              <a:rPr lang="uk-UA" i="1" dirty="0" smtClean="0"/>
              <a:t>індивідуальний підхід</a:t>
            </a:r>
          </a:p>
          <a:p>
            <a:r>
              <a:rPr lang="uk-UA" i="1" dirty="0" smtClean="0"/>
              <a:t>диференційований підхід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Профілактичні програми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досягнення </a:t>
            </a:r>
            <a:r>
              <a:rPr lang="uk-UA" dirty="0"/>
              <a:t>соціально-психологічної </a:t>
            </a:r>
            <a:r>
              <a:rPr lang="uk-UA" dirty="0" smtClean="0"/>
              <a:t>компетентності </a:t>
            </a:r>
          </a:p>
          <a:p>
            <a:r>
              <a:rPr lang="uk-UA" dirty="0" smtClean="0"/>
              <a:t>формування </a:t>
            </a:r>
            <a:r>
              <a:rPr lang="uk-UA" dirty="0"/>
              <a:t>життєвих </a:t>
            </a:r>
            <a:r>
              <a:rPr lang="uk-UA" dirty="0" smtClean="0"/>
              <a:t>навичок</a:t>
            </a:r>
          </a:p>
          <a:p>
            <a:r>
              <a:rPr lang="uk-UA" dirty="0" smtClean="0"/>
              <a:t> </a:t>
            </a:r>
            <a:r>
              <a:rPr lang="uk-UA" dirty="0"/>
              <a:t>програма зменшення факторів ризику та посилення факторів </a:t>
            </a:r>
            <a:r>
              <a:rPr lang="uk-UA" dirty="0" smtClean="0"/>
              <a:t>захисту</a:t>
            </a:r>
          </a:p>
          <a:p>
            <a:r>
              <a:rPr lang="uk-UA" dirty="0" smtClean="0"/>
              <a:t> </a:t>
            </a:r>
            <a:r>
              <a:rPr lang="uk-UA" dirty="0"/>
              <a:t>програми, що базуються на альтернативній </a:t>
            </a:r>
            <a:r>
              <a:rPr lang="uk-UA" dirty="0" smtClean="0"/>
              <a:t>діяльності</a:t>
            </a:r>
          </a:p>
          <a:p>
            <a:r>
              <a:rPr lang="uk-UA" dirty="0" smtClean="0"/>
              <a:t>програми </a:t>
            </a:r>
            <a:r>
              <a:rPr lang="uk-UA" dirty="0"/>
              <a:t>за методом </a:t>
            </a:r>
            <a:r>
              <a:rPr lang="uk-UA" dirty="0" err="1"/>
              <a:t>„рівний</a:t>
            </a:r>
            <a:r>
              <a:rPr lang="uk-UA" dirty="0"/>
              <a:t> </a:t>
            </a:r>
            <a:r>
              <a:rPr lang="uk-UA" b="1" dirty="0"/>
              <a:t>– </a:t>
            </a:r>
            <a:r>
              <a:rPr lang="uk-UA" dirty="0" err="1"/>
              <a:t>рівному”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Індивідуальна профілактика правопорушень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509746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4400" dirty="0" smtClean="0"/>
              <a:t>Індивідуальна </a:t>
            </a:r>
            <a:r>
              <a:rPr lang="uk-UA" sz="4400" dirty="0"/>
              <a:t>профілактика </a:t>
            </a:r>
            <a:r>
              <a:rPr lang="uk-UA" dirty="0" smtClean="0"/>
              <a:t>– цілеспрямований </a:t>
            </a:r>
            <a:r>
              <a:rPr lang="uk-UA" dirty="0"/>
              <a:t>процес управління перевихованням особистості, який полягає в тому, що правопорушники під впливом вихователів  формують у себе правильні погляди та переконання; оволодівають навичками та звичками соціально-позитивної поведінки, розвивають свої почуття та волю, змінюють свої інтереси та здібності. </a:t>
            </a:r>
            <a:endParaRPr lang="uk-UA" dirty="0" smtClean="0"/>
          </a:p>
          <a:p>
            <a:pPr algn="ctr"/>
            <a:r>
              <a:rPr lang="uk-UA" dirty="0" smtClean="0"/>
              <a:t>ЗАВДАННЯ</a:t>
            </a:r>
            <a:r>
              <a:rPr lang="uk-UA" dirty="0" smtClean="0"/>
              <a:t> ІНДИВІДУАЛЬНОЇПРОФІЛАКТИКИ ПРАВОПОРУШЕНЬ НЕПОВНОЛІТНІХ </a:t>
            </a:r>
            <a:r>
              <a:rPr lang="uk-UA" dirty="0" smtClean="0"/>
              <a:t>:</a:t>
            </a:r>
            <a:endParaRPr lang="ru-RU" dirty="0"/>
          </a:p>
          <a:p>
            <a:pPr lvl="0"/>
            <a:r>
              <a:rPr lang="uk-UA" dirty="0"/>
              <a:t>своєчасне виявлення неповнолітніх з поведінкою, що соціально відхиляється від норми, тих, що схильні до скоєння злочинів, а також батьків чи інших осіб, що негативно впливають на них;</a:t>
            </a:r>
            <a:endParaRPr lang="ru-RU" dirty="0"/>
          </a:p>
          <a:p>
            <a:pPr lvl="0"/>
            <a:r>
              <a:rPr lang="uk-UA" dirty="0"/>
              <a:t>вивчення </a:t>
            </a:r>
            <a:r>
              <a:rPr lang="uk-UA" dirty="0" err="1"/>
              <a:t>психолого-вікових</a:t>
            </a:r>
            <a:r>
              <a:rPr lang="uk-UA" dirty="0"/>
              <a:t> особливостей неповнолітніх правопорушників з метою недопущення конфлікту молодої особи із суспільством, усунення причин та умов, що сприяють конфліктові;</a:t>
            </a:r>
            <a:endParaRPr lang="ru-RU" dirty="0"/>
          </a:p>
          <a:p>
            <a:pPr lvl="0"/>
            <a:r>
              <a:rPr lang="uk-UA" dirty="0"/>
              <a:t>розробка програми індивідуального виховного профілактичного впливу на правопорушника та його оточення з урахуванням існуючих форм і методів, їх результативності;</a:t>
            </a:r>
            <a:endParaRPr lang="ru-RU" dirty="0"/>
          </a:p>
          <a:p>
            <a:pPr lvl="0"/>
            <a:r>
              <a:rPr lang="uk-UA" dirty="0"/>
              <a:t>організація взаємодії й наступності у виховній профілактичній роботі усіх суб’єктів соціально-педагогічної діяльності, повсякденного та неперервного контролю за способом життя підлітка з девіантною поведінкою.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400" b="1" dirty="0" smtClean="0"/>
              <a:t>Пенітенціарна педагогіка </a:t>
            </a:r>
            <a:r>
              <a:rPr lang="uk-UA" sz="2400" dirty="0" smtClean="0"/>
              <a:t>– галузь соціальної педагогіки, що вивчає проблеми виховання засуджених в умовах місць позбавлення волі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uk-UA" dirty="0" smtClean="0"/>
              <a:t>Завдання </a:t>
            </a:r>
            <a:r>
              <a:rPr lang="uk-UA" dirty="0"/>
              <a:t>пенітенціарної педагогіки: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Дослідження педагогічної системи виправлення (перевиховання) й можливостей її удосконалення в умовах пенітенціарних закладів; прогнозування розвитку педагогічної системи в органах, що виконують покарання.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Виявлення та обґрунтування закономірностей процесу перевиховання засуджених; дослідження самого процесу перевиховання, його змісту, засобів, форм та методів виховної роботи в умовах пенітенціарного закладу.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Дослідження соціально-педагогічного значення кримінального покарання як методу впливу на особистість засудженого, дієвості виправного виховання в пенітенціарних закладах, проблем попередження рецидивів.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Визначення критеріїв та показників ступеня виправлення особистості, наповнення цих понять певним змістом для практичного застосування.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/>
              <a:t>Розробка та  обґрунтування шляхів удосконалення адаптації осіб, що повернулися з місць позбавлення волі.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 smtClean="0"/>
              <a:t>ння</a:t>
            </a:r>
            <a:r>
              <a:rPr lang="uk-UA" dirty="0" smtClean="0"/>
              <a:t> </a:t>
            </a:r>
            <a:r>
              <a:rPr lang="uk-UA" dirty="0"/>
              <a:t>волі.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/>
              <a:t>Пенітенціарні заклади </a:t>
            </a:r>
            <a:r>
              <a:rPr lang="uk-UA" dirty="0"/>
              <a:t>– це спеціальні державні установи, що виконують функції покарання за кримінальні злочини, а також функції виправлення та перевиховання засуджених.</a:t>
            </a:r>
            <a:endParaRPr lang="ru-RU" dirty="0"/>
          </a:p>
          <a:p>
            <a:r>
              <a:rPr lang="uk-UA" b="1" dirty="0"/>
              <a:t>Карально-виховний процес </a:t>
            </a:r>
            <a:r>
              <a:rPr lang="uk-UA" dirty="0"/>
              <a:t>– це процес виконання кримінального покарання, що передбачає виправлення та перевиховання засудженого. </a:t>
            </a:r>
            <a:endParaRPr lang="uk-UA" dirty="0" smtClean="0"/>
          </a:p>
          <a:p>
            <a:r>
              <a:rPr lang="uk-UA" b="1" dirty="0" smtClean="0"/>
              <a:t>Виправно-виховний </a:t>
            </a:r>
            <a:r>
              <a:rPr lang="uk-UA" b="1" dirty="0"/>
              <a:t>процес </a:t>
            </a:r>
            <a:r>
              <a:rPr lang="uk-UA" dirty="0"/>
              <a:t>– цілеспрямований виховний процес з дітьми та підлітками в умовах спеціального освітнього закладу, спрямований на їх виправлення та перевиховання.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Специфіка виправно-виховного процесу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Виправно-виховний процес здійснюється у спеціальних умовах пенітенціарного </a:t>
            </a:r>
            <a:r>
              <a:rPr lang="uk-UA" dirty="0" smtClean="0"/>
              <a:t>закладу</a:t>
            </a:r>
            <a:endParaRPr lang="ru-RU" dirty="0"/>
          </a:p>
          <a:p>
            <a:pPr lvl="0" algn="just"/>
            <a:r>
              <a:rPr lang="uk-UA" dirty="0"/>
              <a:t>часткова або повна ізоляція засуджених від суспільства;</a:t>
            </a:r>
            <a:endParaRPr lang="ru-RU" dirty="0"/>
          </a:p>
          <a:p>
            <a:pPr lvl="0" algn="just"/>
            <a:r>
              <a:rPr lang="uk-UA" dirty="0"/>
              <a:t>окреме утримання чоловіків і жінок;</a:t>
            </a:r>
            <a:endParaRPr lang="ru-RU" dirty="0"/>
          </a:p>
          <a:p>
            <a:pPr lvl="0" algn="just"/>
            <a:r>
              <a:rPr lang="uk-UA" dirty="0"/>
              <a:t>процес перевиховання в умовах виконання кримінального покарання;</a:t>
            </a:r>
            <a:endParaRPr lang="ru-RU" dirty="0"/>
          </a:p>
          <a:p>
            <a:pPr lvl="0" algn="just"/>
            <a:r>
              <a:rPr lang="uk-UA" dirty="0"/>
              <a:t>жорсткі правові рамки життя, навчання, праці, а також взаємовідношень засуджених з вихователями та адміністрацією.</a:t>
            </a:r>
            <a:endParaRPr lang="ru-RU" dirty="0"/>
          </a:p>
          <a:p>
            <a:pPr lvl="0" algn="just"/>
            <a:r>
              <a:rPr lang="uk-UA" dirty="0"/>
              <a:t>специфічний статус засуджених, регламентований спеціальними правами та обов’язками.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601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Соціально-педагогічна діяльність з дітьми та молоддю з девіантною поведінкою</vt:lpstr>
      <vt:lpstr>Соціально-педагогічна діяльність з дітьми та молоддю з девіантною поведінкою</vt:lpstr>
      <vt:lpstr>Підходи в профілактичній роботі з девіантними та делінквентними підлітками</vt:lpstr>
      <vt:lpstr>Профілактичні програми</vt:lpstr>
      <vt:lpstr>Індивідуальна профілактика правопорушень</vt:lpstr>
      <vt:lpstr>Пенітенціарна педагогіка – галузь соціальної педагогіки, що вивчає проблеми виховання засуджених в умовах місць позбавлення волі</vt:lpstr>
      <vt:lpstr>Слайд 7</vt:lpstr>
      <vt:lpstr>Специфіка виправно-виховного процесу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Соціально-педагогічна діяльність з дітьми та молоддю з девіантною поведінкою</dc:title>
  <dc:creator>Vova</dc:creator>
  <cp:lastModifiedBy>Vova</cp:lastModifiedBy>
  <cp:revision>4</cp:revision>
  <dcterms:created xsi:type="dcterms:W3CDTF">2020-05-13T06:26:48Z</dcterms:created>
  <dcterms:modified xsi:type="dcterms:W3CDTF">2020-05-13T06:57:16Z</dcterms:modified>
</cp:coreProperties>
</file>