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F2987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91A2-809B-4284-9AB6-8C13BD203C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A40B-CE79-4459-AED6-08E4E3E3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A2%D0%A4" TargetMode="External"/><Relationship Id="rId7" Type="http://schemas.openxmlformats.org/officeDocument/2006/relationships/hyperlink" Target="https://uk.wikipedia.org/wiki/%D0%92%D0%BE%D0%B4%D0%B0" TargetMode="External"/><Relationship Id="rId2" Type="http://schemas.openxmlformats.org/officeDocument/2006/relationships/hyperlink" Target="https://uk.wikipedia.org/wiki/%D0%93%D0%BB%D1%8E%D0%BA%D0%BE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1%96%D1%80%D1%83%D0%B2%D0%B0%D1%82" TargetMode="External"/><Relationship Id="rId5" Type="http://schemas.openxmlformats.org/officeDocument/2006/relationships/hyperlink" Target="https://uk.wikipedia.org/wiki/%D0%9D%D0%90%D0%94" TargetMode="External"/><Relationship Id="rId4" Type="http://schemas.openxmlformats.org/officeDocument/2006/relationships/hyperlink" Target="https://uk.wikipedia.org/wiki/%D0%90%D0%94%D0%A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128588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ПЕРЕТРАВЛЕННЯ ВУГЛЕВОДІВ</a:t>
            </a:r>
            <a:b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ТА ЇХ ОБМІН</a:t>
            </a: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uments\moi dokumenty\Bioximiya\Bioximiya Biologiya\Praktika Bioximiya Biologiya\Sxemy Biochemistry Biologiya\Cellular Respi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Енергетичне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аеробного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роз</a:t>
            </a: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кладу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аеробному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гліколізі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утворюється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10 моль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АТФ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 моль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4 моль АТФ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шляхом субстратного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фосфорилування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та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моль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АТФ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− окис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ювального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фосфорилування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Сумарний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ефект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складає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8 моль АТФ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реакціях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гліколізу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 моль АТФ. </a:t>
            </a: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Подальше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окис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ення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пірувату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загальних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шляхах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катаболізму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супроводжується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синтезом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30 моль АТФ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 15 моль на к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жну молекулу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пірувату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) 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Отже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сумарний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енергетичний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ефект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аеробного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роз</a:t>
            </a:r>
            <a:r>
              <a:rPr lang="uk-UA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кладу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кінцевих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складає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38 моль АТ</a:t>
            </a: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86388"/>
            <a:ext cx="864396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8286808" cy="49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:\Users\lena\Desktop\5654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7286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357430"/>
            <a:ext cx="5129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− Перетравлення і всмоктування вуглеводів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шлунково-кишковому тракті людини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71736" y="6488668"/>
            <a:ext cx="3709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Схема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глiколiзу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435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гексокіназа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(2.7.1.1,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глюкокіназа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печінці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 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глюкозо-6-фосфатізомераза (5.3.1.9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- 6-фосфофруктокіназа (2.7.1.11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альдолаза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(4.1.2.13); 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зомераза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(5.3.1.1);</a:t>
            </a: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 гліцеральдегід-3-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фосфатдегідрогеназа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(1.2.1.12); 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фосфогліцераткіназа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(2.7.2.3);</a:t>
            </a: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фосфатгліцератмутаза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(5.4.2.1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енолаза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4.2.1.11);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піруваткіназа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(2.7.1.40); 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лактатдегідрогеназа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(1.1.1.27)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51168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Загальне</a:t>
            </a:r>
            <a:r>
              <a:rPr lang="ru-RU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рівняння</a:t>
            </a:r>
            <a:r>
              <a:rPr lang="ru-RU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гліколізу</a:t>
            </a:r>
            <a:r>
              <a:rPr lang="ru-RU" sz="3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  <a:hlinkClick r:id="rId2"/>
              </a:rPr>
              <a:t>Глюкоза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+ 2 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3"/>
              </a:rPr>
              <a:t>АТФ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+ 4 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4"/>
              </a:rPr>
              <a:t>АДФ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+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РО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+ 2 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5"/>
              </a:rPr>
              <a:t>НАД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→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2 </a:t>
            </a:r>
            <a:r>
              <a:rPr lang="ru-RU" sz="2800" dirty="0" err="1" smtClean="0">
                <a:latin typeface="Arial" pitchFamily="34" charset="0"/>
                <a:cs typeface="Arial" pitchFamily="34" charset="0"/>
                <a:hlinkClick r:id="rId6"/>
              </a:rPr>
              <a:t>піруват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uk-UA" sz="28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АДФ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3"/>
              </a:rPr>
              <a:t>АТФ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5"/>
              </a:rPr>
              <a:t>НАД</a:t>
            </a:r>
            <a:r>
              <a:rPr lang="ru-RU" sz="28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800" u="sng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+ 2 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7"/>
              </a:rPr>
              <a:t>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  <a:hlinkClick r:id="rId7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  <a:hlinkClick r:id="rId7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215206" y="714356"/>
            <a:ext cx="192879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3 − Схема циклу Кребса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нергетична </a:t>
            </a: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цінність циклу </a:t>
            </a: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розрахунку</a:t>
            </a:r>
            <a:b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1 молекулу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пірувату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NADH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2 x 3 ATP = 6 ATP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NADPH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= 3 ATP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FADH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= 2 ATP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GTP = 1 ATP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Всього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12 </a:t>
            </a:r>
            <a:r>
              <a:rPr lang="en-US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ATP</a:t>
            </a:r>
            <a:r>
              <a:rPr lang="uk-UA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якщо 2 молекули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пірувату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тоді 2 х 12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ATP =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24 ATP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643570" y="2000240"/>
            <a:ext cx="328936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4  − Дихальний ланцюг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(розташування переносників в мембрані мітохондрій)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NADH + H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НАДН</a:t>
            </a:r>
            <a:r>
              <a:rPr kumimoji="0" lang="uk-UA" sz="1400" b="1" i="0" u="sng" strike="noStrike" cap="none" normalizeH="0" baseline="-30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або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НАДН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Н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– відновлена форма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нікотінамідаденіндинуклеотид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FMN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флавопротеїд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залізосірний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білок;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YX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убіхінон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цитохроми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b, c</a:t>
            </a:r>
            <a:r>
              <a:rPr kumimoji="0" lang="en-US" sz="1400" b="1" i="0" u="sng" strike="noStrike" cap="none" normalizeH="0" baseline="-30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с,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a, a</a:t>
            </a:r>
            <a:r>
              <a:rPr kumimoji="0" lang="en-US" sz="1400" b="1" i="0" u="sng" strike="noStrike" cap="none" normalizeH="0" baseline="-3000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500826" y="2928934"/>
            <a:ext cx="264317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5 − Синтез глікогену (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глікогенез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глюкокіназа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; 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6-фосфо-глюкомутаза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; </a:t>
            </a:r>
            <a:br>
              <a:rPr lang="uk-UA" sz="1600" b="1" dirty="0" smtClean="0">
                <a:latin typeface="Arial" pitchFamily="34" charset="0"/>
                <a:cs typeface="Arial" pitchFamily="34" charset="0"/>
              </a:rPr>
            </a:b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глюкозо-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b="1" dirty="0" smtClean="0"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1-фосфат-урідинтрансфераза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; 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глікогенситетаза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674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715016"/>
            <a:ext cx="88582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6 – Розклад глікогену (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глікогеноліз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1 -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глікогенфосфорілаза</a:t>
            </a: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; 2 -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фосфоглюкомутаза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uk-UA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3 -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глюкозо-6-фосфатаза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4" descr="image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5500694" cy="6857999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546781" y="0"/>
            <a:ext cx="3597219" cy="5047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7 −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Пентозофосфатний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шлях окиснення вуглеводів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(загальна схема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b="1" cap="all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6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ентозофосфатний</a:t>
            </a: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шлях </a:t>
            </a:r>
            <a:r>
              <a:rPr lang="uk-UA" sz="1600" b="1" cap="all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uk-UA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послідовність ферментативних реакцій окиснення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глюкозо-6-фосфату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uk-UA" sz="16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uk-UA" sz="1600" baseline="-250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і Н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О, що відбувається у цитоплазмі живих клітин і супроводжується утворенням відновленого коферменту – НАДФН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Загальне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рівняння </a:t>
            </a:r>
            <a:r>
              <a:rPr lang="uk-UA" sz="16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пентозофосфатного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шляху:</a:t>
            </a:r>
            <a:endParaRPr lang="ru-RU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6 глюкозо-6-фосфат + 12 </a:t>
            </a:r>
            <a:r>
              <a:rPr lang="uk-UA" sz="16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НАДФ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ru-RU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uk-UA" sz="16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uk-UA" sz="1600" baseline="-25000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+ 12 НАДФН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+ 5 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глюкозо-6-фосфат + Н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lang="uk-UA" sz="1600" baseline="-250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156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ПЕРЕТРАВЛЕННЯ ВУГЛЕВОДІВ ТА ЇХ ОБМІН</vt:lpstr>
      <vt:lpstr>Слайд 2</vt:lpstr>
      <vt:lpstr>Слайд 3</vt:lpstr>
      <vt:lpstr>Загальне рівняння гліколізу:  Глюкоза + 2 АТФ + 4 АДФ + Н3РО4 + 2 НАД+ →  2 піруват + 2 АДФ + 4 АТФ + 2 НАДН2 + 2 Н2О.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ПЕРЕТРАВЛЕННЯ ВУГЛЕВОДІВ ТА ЇХ ОБМІН</dc:title>
  <dc:creator>Дмитрий Каленюк</dc:creator>
  <cp:lastModifiedBy>Дмитрий Каленюк</cp:lastModifiedBy>
  <cp:revision>41</cp:revision>
  <dcterms:created xsi:type="dcterms:W3CDTF">2020-04-02T19:03:58Z</dcterms:created>
  <dcterms:modified xsi:type="dcterms:W3CDTF">2020-04-15T14:14:22Z</dcterms:modified>
</cp:coreProperties>
</file>