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5" r:id="rId9"/>
    <p:sldId id="264" r:id="rId10"/>
    <p:sldId id="266" r:id="rId11"/>
    <p:sldId id="263" r:id="rId12"/>
    <p:sldId id="267" r:id="rId13"/>
    <p:sldId id="270" r:id="rId14"/>
    <p:sldId id="269" r:id="rId15"/>
    <p:sldId id="268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79DB5F-7F17-49CC-A93D-06C0D181CA6F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764A5D-83D7-4B04-BD9F-EE33521F0F2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Тема: Основные </a:t>
            </a:r>
            <a:r>
              <a:rPr lang="ru-RU" b="1" dirty="0"/>
              <a:t>понятия и определения надёжности</a:t>
            </a:r>
            <a:r>
              <a:rPr lang="ru-RU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dirty="0" smtClean="0"/>
              <a:t>Цель: Познакомиться с основными определениями надёжности.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изнашивания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Механическое</a:t>
            </a:r>
          </a:p>
          <a:p>
            <a:r>
              <a:rPr lang="ru-RU" sz="4000" dirty="0" err="1" smtClean="0"/>
              <a:t>Коррозийно</a:t>
            </a:r>
            <a:r>
              <a:rPr lang="ru-RU" sz="4000" dirty="0" smtClean="0"/>
              <a:t>- механическое</a:t>
            </a:r>
          </a:p>
          <a:p>
            <a:r>
              <a:rPr lang="ru-RU" sz="4000" dirty="0" err="1" smtClean="0"/>
              <a:t>Эллектрокорозийное</a:t>
            </a:r>
            <a:r>
              <a:rPr lang="ru-RU" sz="4000" dirty="0" smtClean="0"/>
              <a:t>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285860"/>
            <a:ext cx="8229600" cy="134704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Виды механического изнашивание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абразивное</a:t>
            </a:r>
          </a:p>
          <a:p>
            <a:r>
              <a:rPr lang="ru-RU" sz="2800" dirty="0" smtClean="0"/>
              <a:t>гидроабразивное</a:t>
            </a:r>
          </a:p>
          <a:p>
            <a:r>
              <a:rPr lang="ru-RU" sz="2800" dirty="0" err="1" smtClean="0"/>
              <a:t>газоабразивное</a:t>
            </a:r>
            <a:endParaRPr lang="ru-RU" sz="2800" dirty="0" smtClean="0"/>
          </a:p>
          <a:p>
            <a:r>
              <a:rPr lang="ru-RU" sz="2800" dirty="0" err="1" smtClean="0"/>
              <a:t>гидроэрозийное</a:t>
            </a:r>
            <a:endParaRPr lang="ru-RU" sz="2800" dirty="0" smtClean="0"/>
          </a:p>
          <a:p>
            <a:r>
              <a:rPr lang="ru-RU" sz="2800" dirty="0" err="1" smtClean="0"/>
              <a:t>газоэрозийное</a:t>
            </a:r>
            <a:endParaRPr lang="ru-RU" sz="2800" dirty="0" smtClean="0"/>
          </a:p>
          <a:p>
            <a:r>
              <a:rPr lang="ru-RU" sz="2800" dirty="0" err="1" smtClean="0"/>
              <a:t>кавитационное</a:t>
            </a:r>
            <a:endParaRPr lang="ru-RU" sz="2800" dirty="0" smtClean="0"/>
          </a:p>
          <a:p>
            <a:r>
              <a:rPr lang="ru-RU" sz="2800" dirty="0" smtClean="0"/>
              <a:t>усталостное изнашивание</a:t>
            </a:r>
          </a:p>
          <a:p>
            <a:r>
              <a:rPr lang="ru-RU" sz="2800" dirty="0" smtClean="0"/>
              <a:t>изнашивание при </a:t>
            </a:r>
            <a:r>
              <a:rPr lang="ru-RU" sz="2800" dirty="0" err="1" smtClean="0"/>
              <a:t>фреттинге</a:t>
            </a:r>
            <a:r>
              <a:rPr lang="ru-RU" sz="2800" dirty="0" smtClean="0"/>
              <a:t>, </a:t>
            </a:r>
            <a:r>
              <a:rPr lang="ru-RU" sz="2800" dirty="0" err="1" smtClean="0"/>
              <a:t>при</a:t>
            </a:r>
            <a:r>
              <a:rPr lang="ru-RU" sz="2800" dirty="0" smtClean="0"/>
              <a:t> заедании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dirty="0" err="1" smtClean="0"/>
              <a:t>Коррозийно</a:t>
            </a:r>
            <a:r>
              <a:rPr lang="ru-RU" sz="5400" dirty="0" smtClean="0"/>
              <a:t>- механическое</a:t>
            </a:r>
            <a:br>
              <a:rPr lang="ru-RU" sz="5400" dirty="0" smtClean="0"/>
            </a:br>
            <a:r>
              <a:rPr lang="ru-RU" sz="5400" dirty="0" smtClean="0"/>
              <a:t>изнашивание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Окислительное изнашивание</a:t>
            </a:r>
          </a:p>
          <a:p>
            <a:r>
              <a:rPr lang="ru-RU" sz="3200" dirty="0" smtClean="0"/>
              <a:t>Изнашивание при </a:t>
            </a:r>
            <a:r>
              <a:rPr lang="ru-RU" sz="3200" dirty="0" err="1" smtClean="0"/>
              <a:t>фреттинг</a:t>
            </a:r>
            <a:r>
              <a:rPr lang="ru-RU" sz="3200" dirty="0" smtClean="0"/>
              <a:t> коррозии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00024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Тема</a:t>
            </a:r>
            <a:r>
              <a:rPr lang="ru-RU" dirty="0" smtClean="0"/>
              <a:t>: Виды повреждения и разрушения деталей и меры их предупреждения</a:t>
            </a:r>
            <a:br>
              <a:rPr lang="ru-RU" dirty="0" smtClean="0"/>
            </a:b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ru-RU" sz="4000" dirty="0" smtClean="0"/>
              <a:t>Цель: Ознакомиться с основными видами повреждения и разрушения деталей. Изучить меры предупреждения повреждений.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механических разрушений и повреждений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Трещины и поломки</a:t>
            </a:r>
          </a:p>
          <a:p>
            <a:r>
              <a:rPr lang="ru-RU" sz="3600" dirty="0" smtClean="0"/>
              <a:t>Пробоины</a:t>
            </a:r>
          </a:p>
          <a:p>
            <a:r>
              <a:rPr lang="ru-RU" sz="3600" dirty="0" smtClean="0"/>
              <a:t>Деформации</a:t>
            </a:r>
          </a:p>
          <a:p>
            <a:r>
              <a:rPr lang="ru-RU" sz="3600" dirty="0" smtClean="0"/>
              <a:t>Потеря упругости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тепловых разрушений и повреждений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Трещины (теплового происхождения)</a:t>
            </a:r>
          </a:p>
          <a:p>
            <a:r>
              <a:rPr lang="ru-RU" sz="3600" dirty="0" smtClean="0"/>
              <a:t>Коробление деталей</a:t>
            </a:r>
          </a:p>
          <a:p>
            <a:r>
              <a:rPr lang="ru-RU" sz="3600" dirty="0" smtClean="0"/>
              <a:t>Нагар</a:t>
            </a:r>
          </a:p>
          <a:p>
            <a:r>
              <a:rPr lang="ru-RU" sz="3600" dirty="0" smtClean="0"/>
              <a:t>Накипь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Виды электрохимических разрушений и повреждений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Химическая коррозия</a:t>
            </a:r>
          </a:p>
          <a:p>
            <a:r>
              <a:rPr lang="ru-RU" sz="3600" dirty="0" smtClean="0"/>
              <a:t>Электрохимическая коррозия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направления повышения надёжности машин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Конструктивные</a:t>
            </a:r>
          </a:p>
          <a:p>
            <a:r>
              <a:rPr lang="ru-RU" sz="4000" dirty="0" smtClean="0"/>
              <a:t>Технологические</a:t>
            </a:r>
          </a:p>
          <a:p>
            <a:r>
              <a:rPr lang="ru-RU" sz="4000" dirty="0" smtClean="0"/>
              <a:t>Эксплуатационные</a:t>
            </a:r>
          </a:p>
          <a:p>
            <a:r>
              <a:rPr lang="ru-RU" sz="4000" dirty="0" smtClean="0"/>
              <a:t>Ремонтные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>Эксплуатационные</a:t>
            </a:r>
            <a:r>
              <a:rPr lang="ru-RU" sz="4800" dirty="0" smtClean="0"/>
              <a:t> направления повышения надёжности машин 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Качественная обкатка новых и отремонтированных машин</a:t>
            </a:r>
          </a:p>
          <a:p>
            <a:r>
              <a:rPr lang="ru-RU" dirty="0" smtClean="0"/>
              <a:t>Организация качественного технического обслуживания</a:t>
            </a:r>
          </a:p>
          <a:p>
            <a:r>
              <a:rPr lang="ru-RU" dirty="0" smtClean="0"/>
              <a:t>Внедрение в техническую эксплуатацию машин диагностирования</a:t>
            </a:r>
          </a:p>
          <a:p>
            <a:r>
              <a:rPr lang="ru-RU" dirty="0" smtClean="0"/>
              <a:t>Соблюдение оптимальных режимов работы машин</a:t>
            </a:r>
          </a:p>
          <a:p>
            <a:r>
              <a:rPr lang="ru-RU" dirty="0" smtClean="0"/>
              <a:t>Соблюдение рекомендаций завода изготовителя по применению топлива и смазочных материалов</a:t>
            </a:r>
          </a:p>
          <a:p>
            <a:r>
              <a:rPr lang="ru-RU" dirty="0" smtClean="0"/>
              <a:t>Контроль и обеспечение достаточной герметизации агрегатов и механизмов узлов</a:t>
            </a:r>
          </a:p>
          <a:p>
            <a:r>
              <a:rPr lang="ru-RU" dirty="0" smtClean="0"/>
              <a:t>Соблюдение  установленных правил хранения машин</a:t>
            </a:r>
          </a:p>
          <a:p>
            <a:r>
              <a:rPr lang="ru-RU" dirty="0" smtClean="0"/>
              <a:t>Совершенствование организации инженерной службы хозяйства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400" dirty="0" smtClean="0"/>
              <a:t>Направления </a:t>
            </a:r>
            <a:r>
              <a:rPr lang="ru-RU" sz="4400" dirty="0" smtClean="0"/>
              <a:t>повышения надёжности </a:t>
            </a:r>
            <a:r>
              <a:rPr lang="ru-RU" sz="4400" dirty="0" smtClean="0"/>
              <a:t>машин при ремонте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Проведение </a:t>
            </a:r>
            <a:r>
              <a:rPr lang="ru-RU" dirty="0" err="1" smtClean="0"/>
              <a:t>предремонтного</a:t>
            </a:r>
            <a:r>
              <a:rPr lang="ru-RU" dirty="0" smtClean="0"/>
              <a:t> диагностирования</a:t>
            </a:r>
          </a:p>
          <a:p>
            <a:r>
              <a:rPr lang="ru-RU" dirty="0" smtClean="0"/>
              <a:t>Обеспечение сохранности ремонтного фонда</a:t>
            </a:r>
          </a:p>
          <a:p>
            <a:r>
              <a:rPr lang="ru-RU" dirty="0" smtClean="0"/>
              <a:t>Выполнение разборочных работ без повреждения деталей и </a:t>
            </a:r>
            <a:r>
              <a:rPr lang="ru-RU" dirty="0" err="1" smtClean="0"/>
              <a:t>разукомплектовки</a:t>
            </a:r>
            <a:r>
              <a:rPr lang="ru-RU" dirty="0" smtClean="0"/>
              <a:t> соответствующих пар</a:t>
            </a:r>
          </a:p>
          <a:p>
            <a:r>
              <a:rPr lang="ru-RU" dirty="0" smtClean="0"/>
              <a:t>Выполнение на ремонтных предприятиях качественной очистки машин, агрегатов и деталей</a:t>
            </a:r>
          </a:p>
          <a:p>
            <a:r>
              <a:rPr lang="ru-RU" dirty="0" smtClean="0"/>
              <a:t>Контроль и </a:t>
            </a:r>
            <a:r>
              <a:rPr lang="ru-RU" dirty="0" err="1" smtClean="0"/>
              <a:t>дефектация</a:t>
            </a:r>
            <a:r>
              <a:rPr lang="ru-RU" dirty="0" smtClean="0"/>
              <a:t> деталей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Надёжность- свойство объекта сохранять во времени в установленных пределах значения всех параметров, характеризующих способность выполнять требуемые функции в заданных режимах и условиях применения, технического обслуживания, хранения и транспортирования.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r>
              <a:rPr lang="ru-RU" dirty="0" smtClean="0"/>
              <a:t>Внедрение на ремонтных предприятиях входного контроля запасных частей</a:t>
            </a:r>
          </a:p>
          <a:p>
            <a:r>
              <a:rPr lang="ru-RU" dirty="0" smtClean="0"/>
              <a:t>Подбор деталей ЦПГ по массе</a:t>
            </a:r>
          </a:p>
          <a:p>
            <a:r>
              <a:rPr lang="ru-RU" dirty="0" smtClean="0"/>
              <a:t>Обеспечение регламентированных заводами- изготовителями зазоров и натягов в соединениях, усилий затяжки резьбовых соединений </a:t>
            </a:r>
          </a:p>
          <a:p>
            <a:r>
              <a:rPr lang="ru-RU" dirty="0" smtClean="0"/>
              <a:t>Обеспечение надлежащей герметизации агрегатов и сборочных единиц</a:t>
            </a:r>
          </a:p>
          <a:p>
            <a:r>
              <a:rPr lang="ru-RU" dirty="0" smtClean="0"/>
              <a:t>Внедрение стендовой обкатки и испытаний агрегатов и машин</a:t>
            </a:r>
          </a:p>
          <a:p>
            <a:r>
              <a:rPr lang="ru-RU" dirty="0" smtClean="0"/>
              <a:t>Повышение качества окраски ремонтируемых машин  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</a:t>
            </a:r>
            <a:r>
              <a:rPr lang="ru-RU" sz="6000" dirty="0" smtClean="0">
                <a:solidFill>
                  <a:srgbClr val="FF0000"/>
                </a:solidFill>
              </a:rPr>
              <a:t> </a:t>
            </a:r>
            <a:r>
              <a:rPr lang="ru-RU" sz="6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за внимание</a:t>
            </a:r>
            <a:endParaRPr lang="ru-RU" sz="6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Объект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Исправное состояние. </a:t>
            </a:r>
          </a:p>
          <a:p>
            <a:r>
              <a:rPr lang="ru-RU" sz="3200" dirty="0" smtClean="0"/>
              <a:t>Неисправное состояние.</a:t>
            </a:r>
          </a:p>
          <a:p>
            <a:r>
              <a:rPr lang="ru-RU" sz="3200" dirty="0" smtClean="0"/>
              <a:t>Работоспособное состояние. </a:t>
            </a:r>
          </a:p>
          <a:p>
            <a:r>
              <a:rPr lang="ru-RU" sz="3200" dirty="0" smtClean="0"/>
              <a:t>Неработоспособное состояние. </a:t>
            </a:r>
          </a:p>
          <a:p>
            <a:r>
              <a:rPr lang="ru-RU" sz="3200" dirty="0" smtClean="0"/>
              <a:t>Предельное состояние.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600" dirty="0" smtClean="0"/>
              <a:t>Из Исправного в неисправное, но работоспособное – повреждение</a:t>
            </a:r>
          </a:p>
          <a:p>
            <a:pPr algn="just">
              <a:buNone/>
            </a:pPr>
            <a:r>
              <a:rPr lang="ru-RU" sz="3600" dirty="0" smtClean="0"/>
              <a:t>Из Исправного, неисправного, но работоспособного в неработоспособное – отказ</a:t>
            </a:r>
          </a:p>
          <a:p>
            <a:pPr algn="just">
              <a:buNone/>
            </a:pPr>
            <a:r>
              <a:rPr lang="ru-RU" sz="3600" dirty="0" smtClean="0"/>
              <a:t>Из неработоспособного в  работоспособное, неисправное или исправное – восстановление</a:t>
            </a:r>
          </a:p>
          <a:p>
            <a:pPr algn="just">
              <a:buNone/>
            </a:pPr>
            <a:endParaRPr lang="ru-RU" sz="3600" dirty="0" smtClean="0"/>
          </a:p>
          <a:p>
            <a:pPr algn="just">
              <a:buNone/>
            </a:pP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14480" y="571480"/>
          <a:ext cx="5472121" cy="78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121"/>
              </a:tblGrid>
              <a:tr h="785798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ОТКАЗ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28596" y="1397000"/>
          <a:ext cx="8429684" cy="76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2143140"/>
                <a:gridCol w="2000264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По  причине возникновения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По характеру появления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По взаимосвязи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По сложности</a:t>
                      </a:r>
                      <a:endParaRPr lang="ru-RU" sz="2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28596" y="2143116"/>
          <a:ext cx="842968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330"/>
                <a:gridCol w="2143140"/>
                <a:gridCol w="2000264"/>
                <a:gridCol w="1785950"/>
              </a:tblGrid>
              <a:tr h="561341">
                <a:tc>
                  <a:txBody>
                    <a:bodyPr/>
                    <a:lstStyle/>
                    <a:p>
                      <a:r>
                        <a:rPr lang="ru-RU" dirty="0" smtClean="0"/>
                        <a:t>Конструктивный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Внезапный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Независимый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Первой </a:t>
                      </a:r>
                    </a:p>
                    <a:p>
                      <a:r>
                        <a:rPr lang="ru-RU" dirty="0" smtClean="0"/>
                        <a:t>группы</a:t>
                      </a:r>
                      <a:endParaRPr lang="ru-RU" dirty="0"/>
                    </a:p>
                  </a:txBody>
                  <a:tcPr/>
                </a:tc>
              </a:tr>
              <a:tr h="561341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Производственный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Постепенный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Зависимый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Второй </a:t>
                      </a:r>
                    </a:p>
                    <a:p>
                      <a:r>
                        <a:rPr lang="ru-RU" dirty="0" smtClean="0"/>
                        <a:t>группы</a:t>
                      </a:r>
                      <a:endParaRPr lang="ru-RU" dirty="0"/>
                    </a:p>
                  </a:txBody>
                  <a:tcPr/>
                </a:tc>
              </a:tr>
              <a:tr h="561341">
                <a:tc>
                  <a:txBody>
                    <a:bodyPr/>
                    <a:lstStyle/>
                    <a:p>
                      <a:r>
                        <a:rPr lang="ru-RU" dirty="0" smtClean="0"/>
                        <a:t>Эксплуатационный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Перемежающийся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Второй </a:t>
                      </a:r>
                    </a:p>
                    <a:p>
                      <a:r>
                        <a:rPr lang="ru-RU" dirty="0" smtClean="0"/>
                        <a:t>группы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38912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Долговечность - свойство объекта сохранять работоспособное состояние при установленной системе технического обслуживания и ремонта.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ru-RU" sz="3600" dirty="0" smtClean="0"/>
              <a:t>Ремонтопригодность - свойство объекта, заключающееся в приспособленности к поддержанию и восстановлению работоспособного состояния путем технического обслуживания и ремонта.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428992" y="2643182"/>
            <a:ext cx="2500330" cy="107157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Ремонтопригодность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0628" y="1571612"/>
            <a:ext cx="2857520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Восстанавливаемость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728" y="1571612"/>
            <a:ext cx="2857520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Контролепригодность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28728" y="4286256"/>
            <a:ext cx="2857520" cy="6429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Легкосъёмность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2066" y="4214818"/>
            <a:ext cx="2857520" cy="7143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Блочность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388" y="2714620"/>
            <a:ext cx="2286016" cy="10001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Взаимозаменяемость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0034" y="2714620"/>
            <a:ext cx="2286016" cy="10001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Доступность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5786446" y="2285992"/>
            <a:ext cx="357190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071802" y="2285992"/>
            <a:ext cx="428628" cy="357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0" idx="3"/>
            <a:endCxn id="4" idx="1"/>
          </p:cNvCxnSpPr>
          <p:nvPr/>
        </p:nvCxnSpPr>
        <p:spPr>
          <a:xfrm flipV="1">
            <a:off x="2786050" y="3178967"/>
            <a:ext cx="642942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4" idx="3"/>
            <a:endCxn id="9" idx="1"/>
          </p:cNvCxnSpPr>
          <p:nvPr/>
        </p:nvCxnSpPr>
        <p:spPr>
          <a:xfrm>
            <a:off x="5929322" y="3178967"/>
            <a:ext cx="500066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3000364" y="3714752"/>
            <a:ext cx="642942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16200000" flipH="1">
            <a:off x="5822165" y="3750471"/>
            <a:ext cx="500066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Изнашивание – процесс отделения материала с поверхности твёрдого тела и (или) увеличение его остаточной деформации при трении, проявляющийся в постепенном изменении размеров и (или) формы тела.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180</TotalTime>
  <Words>424</Words>
  <Application>Microsoft Office PowerPoint</Application>
  <PresentationFormat>Экран (4:3)</PresentationFormat>
  <Paragraphs>100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Тема: Основные понятия и определения надёжности.</vt:lpstr>
      <vt:lpstr>Слайд 2</vt:lpstr>
      <vt:lpstr>Объект</vt:lpstr>
      <vt:lpstr>Слайд 4</vt:lpstr>
      <vt:lpstr>Слайд 5</vt:lpstr>
      <vt:lpstr>Слайд 6</vt:lpstr>
      <vt:lpstr>Слайд 7</vt:lpstr>
      <vt:lpstr>Слайд 8</vt:lpstr>
      <vt:lpstr>Слайд 9</vt:lpstr>
      <vt:lpstr>Виды изнашивания</vt:lpstr>
      <vt:lpstr>      Виды механического изнашивание </vt:lpstr>
      <vt:lpstr>Коррозийно- механическое изнашивание</vt:lpstr>
      <vt:lpstr> Тема: Виды повреждения и разрушения деталей и меры их предупреждения .</vt:lpstr>
      <vt:lpstr>Виды механических разрушений и повреждений</vt:lpstr>
      <vt:lpstr>Виды тепловых разрушений и повреждений</vt:lpstr>
      <vt:lpstr>Виды электрохимических разрушений и повреждений</vt:lpstr>
      <vt:lpstr>Основные направления повышения надёжности машин</vt:lpstr>
      <vt:lpstr>Эксплуатационные направления повышения надёжности машин  </vt:lpstr>
      <vt:lpstr>Направления повышения надёжности машин при ремонте</vt:lpstr>
      <vt:lpstr>Слайд 20</vt:lpstr>
      <vt:lpstr>Слайд 21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Основные понятия и определения надёжности.</dc:title>
  <dc:creator>FoM</dc:creator>
  <cp:lastModifiedBy>FoM</cp:lastModifiedBy>
  <cp:revision>24</cp:revision>
  <dcterms:created xsi:type="dcterms:W3CDTF">2013-02-03T06:54:43Z</dcterms:created>
  <dcterms:modified xsi:type="dcterms:W3CDTF">2013-02-03T12:32:08Z</dcterms:modified>
</cp:coreProperties>
</file>