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98" r:id="rId2"/>
    <p:sldId id="256" r:id="rId3"/>
    <p:sldId id="258" r:id="rId4"/>
    <p:sldId id="290" r:id="rId5"/>
    <p:sldId id="259" r:id="rId6"/>
    <p:sldId id="257" r:id="rId7"/>
    <p:sldId id="291" r:id="rId8"/>
    <p:sldId id="260" r:id="rId9"/>
    <p:sldId id="261" r:id="rId10"/>
    <p:sldId id="262" r:id="rId11"/>
    <p:sldId id="292" r:id="rId12"/>
    <p:sldId id="263" r:id="rId13"/>
    <p:sldId id="264" r:id="rId14"/>
    <p:sldId id="265" r:id="rId15"/>
    <p:sldId id="266" r:id="rId16"/>
    <p:sldId id="267" r:id="rId17"/>
    <p:sldId id="269" r:id="rId18"/>
    <p:sldId id="270" r:id="rId19"/>
    <p:sldId id="271" r:id="rId20"/>
    <p:sldId id="273" r:id="rId21"/>
    <p:sldId id="278" r:id="rId22"/>
    <p:sldId id="294" r:id="rId23"/>
    <p:sldId id="295" r:id="rId24"/>
    <p:sldId id="296" r:id="rId25"/>
    <p:sldId id="299" r:id="rId26"/>
    <p:sldId id="300" r:id="rId27"/>
    <p:sldId id="301" r:id="rId28"/>
    <p:sldId id="302" r:id="rId29"/>
    <p:sldId id="305" r:id="rId30"/>
    <p:sldId id="303" r:id="rId31"/>
    <p:sldId id="304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313" r:id="rId40"/>
    <p:sldId id="314" r:id="rId41"/>
    <p:sldId id="315" r:id="rId42"/>
    <p:sldId id="316" r:id="rId43"/>
    <p:sldId id="317" r:id="rId44"/>
    <p:sldId id="318" r:id="rId45"/>
    <p:sldId id="319" r:id="rId46"/>
    <p:sldId id="331" r:id="rId47"/>
    <p:sldId id="332" r:id="rId48"/>
    <p:sldId id="333" r:id="rId49"/>
    <p:sldId id="334" r:id="rId50"/>
    <p:sldId id="335" r:id="rId51"/>
    <p:sldId id="336" r:id="rId52"/>
    <p:sldId id="321" r:id="rId53"/>
    <p:sldId id="322" r:id="rId54"/>
    <p:sldId id="323" r:id="rId55"/>
    <p:sldId id="324" r:id="rId56"/>
    <p:sldId id="325" r:id="rId57"/>
    <p:sldId id="326" r:id="rId58"/>
    <p:sldId id="327" r:id="rId59"/>
    <p:sldId id="328" r:id="rId60"/>
    <p:sldId id="337" r:id="rId61"/>
    <p:sldId id="329" r:id="rId62"/>
    <p:sldId id="330" r:id="rId6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91DE"/>
    <a:srgbClr val="66FF66"/>
    <a:srgbClr val="FABEED"/>
    <a:srgbClr val="A7F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612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63F2F3-CF37-4006-A27E-7AAA07C99765}" type="datetimeFigureOut">
              <a:rPr lang="ru-RU" smtClean="0"/>
              <a:t>19.04.2016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51E2F-9826-4134-8CFE-05615A924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390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51E2F-9826-4134-8CFE-05615A92470C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459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51E2F-9826-4134-8CFE-05615A92470C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246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51E2F-9826-4134-8CFE-05615A92470C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794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51E2F-9826-4134-8CFE-05615A92470C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665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51E2F-9826-4134-8CFE-05615A92470C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253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FF1C6-259E-4560-B9F6-A15B935BC5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1185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85BDC-2C29-48C2-8D22-FF69EA84C5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880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660FC-BF0A-46C2-8916-0418AD895A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9834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04BFB-3529-4DFE-87B3-7F09F5AE2A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4675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32527-16EB-4231-A141-2E5605CA0F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1537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6C04D-C350-42F1-A659-1999D159D2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4330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98759-F00F-4637-A0F8-D1CFFDB21F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8357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8C8FF-9816-45D3-83C4-009CEABB6C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3844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ADCD3-8876-4419-B3E9-A9233E8AF5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4018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1F202-F4F4-4CF3-B080-D4BB728A33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6799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8B0AD-1032-4856-87C3-193CA39A3C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807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9E4AF-2AF3-40A7-89CD-8AA27C5602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9791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0AAE876-A262-4288-AF6C-5327AAB031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21065780">
            <a:off x="1147444" y="1937523"/>
            <a:ext cx="7000180" cy="2817281"/>
          </a:xfrm>
          <a:prstGeom prst="rect">
            <a:avLst/>
          </a:prstGeom>
        </p:spPr>
        <p:txBody>
          <a:bodyPr wrap="none">
            <a:prstTxWarp prst="textCurve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>
              <a:defRPr/>
            </a:pPr>
            <a:r>
              <a:rPr lang="ru-RU" sz="150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КРОВ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2BFC5"/>
            </a:gs>
            <a:gs pos="33000">
              <a:srgbClr val="9ED3D7"/>
            </a:gs>
            <a:gs pos="70000">
              <a:srgbClr val="FFFFFF"/>
            </a:gs>
            <a:gs pos="100000">
              <a:srgbClr val="9ED3D7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uk-UA" altLang="ru-RU" sz="4000" b="1" smtClean="0">
                <a:latin typeface="Comic Sans MS" panose="030F0702030302020204" pitchFamily="66" charset="0"/>
              </a:rPr>
              <a:t>Онкотичний тиск</a:t>
            </a:r>
            <a:endParaRPr lang="ru-RU" altLang="ru-RU" sz="4000" b="1" smtClean="0">
              <a:latin typeface="Comic Sans MS" panose="030F0702030302020204" pitchFamily="66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727233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uk-UA" altLang="ru-RU" smtClean="0">
                <a:latin typeface="Comic Sans MS" panose="030F0702030302020204" pitchFamily="66" charset="0"/>
              </a:rPr>
              <a:t>Створюється за рахунок розчинених у крові білків</a:t>
            </a:r>
            <a:r>
              <a:rPr lang="uk-UA" altLang="ru-RU" b="1" smtClean="0">
                <a:latin typeface="Comic Sans MS" panose="030F0702030302020204" pitchFamily="66" charset="0"/>
              </a:rPr>
              <a:t>.</a:t>
            </a:r>
            <a:r>
              <a:rPr lang="uk-UA" altLang="ru-RU" smtClean="0">
                <a:latin typeface="Comic Sans MS" panose="030F0702030302020204" pitchFamily="66" charset="0"/>
              </a:rPr>
              <a:t> Він складає 1/220 осмотичного тиску (25 - 30 мм рт. ст.),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altLang="ru-RU" smtClean="0">
                <a:latin typeface="Comic Sans MS" panose="030F0702030302020204" pitchFamily="66" charset="0"/>
              </a:rPr>
              <a:t>Сталість осмотичного тиску підтримується нирками, потовими залозами і травним трактом.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altLang="ru-RU" smtClean="0">
                <a:latin typeface="Comic Sans MS" panose="030F0702030302020204" pitchFamily="66" charset="0"/>
              </a:rPr>
              <a:t>Ці процеси регулюються нервовою системою.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altLang="ru-RU" smtClean="0">
                <a:latin typeface="Comic Sans MS" panose="030F0702030302020204" pitchFamily="66" charset="0"/>
              </a:rPr>
              <a:t>Осмотичний тиск і загальна кількість води в організмі контролюються волюмо- і осморецепторами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2BFC5"/>
            </a:gs>
            <a:gs pos="33000">
              <a:srgbClr val="9ED3D7"/>
            </a:gs>
            <a:gs pos="70000">
              <a:srgbClr val="FFFFFF"/>
            </a:gs>
            <a:gs pos="100000">
              <a:srgbClr val="9ED3D7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5"/>
          <p:cNvSpPr>
            <a:spLocks noGrp="1" noChangeArrowheads="1"/>
          </p:cNvSpPr>
          <p:nvPr>
            <p:ph type="title"/>
          </p:nvPr>
        </p:nvSpPr>
        <p:spPr>
          <a:xfrm rot="10800000" flipV="1">
            <a:off x="611188" y="1700213"/>
            <a:ext cx="8229600" cy="3024187"/>
          </a:xfrm>
        </p:spPr>
        <p:txBody>
          <a:bodyPr/>
          <a:lstStyle/>
          <a:p>
            <a:pPr algn="l" eaLnBrk="1" hangingPunct="1"/>
            <a:r>
              <a:rPr lang="uk-UA" altLang="ru-RU" sz="2400" smtClean="0"/>
              <a:t>   </a:t>
            </a:r>
            <a:r>
              <a:rPr lang="uk-UA" altLang="ru-RU" sz="2800" b="1" smtClean="0">
                <a:latin typeface="Comic Sans MS" panose="030F0702030302020204" pitchFamily="66" charset="0"/>
              </a:rPr>
              <a:t>В'язкість крові </a:t>
            </a:r>
            <a:r>
              <a:rPr lang="uk-UA" altLang="ru-RU" sz="2400" smtClean="0">
                <a:latin typeface="Comic Sans MS" panose="030F0702030302020204" pitchFamily="66" charset="0"/>
              </a:rPr>
              <a:t>в  5 - 6 вища в'язкості води і визначається в першу чергу наявністю в крові білків і формених елементів. </a:t>
            </a:r>
            <a:br>
              <a:rPr lang="uk-UA" altLang="ru-RU" sz="2400" smtClean="0">
                <a:latin typeface="Comic Sans MS" panose="030F0702030302020204" pitchFamily="66" charset="0"/>
              </a:rPr>
            </a:br>
            <a:r>
              <a:rPr lang="uk-UA" altLang="ru-RU" sz="2400" smtClean="0">
                <a:latin typeface="Comic Sans MS" panose="030F0702030302020204" pitchFamily="66" charset="0"/>
              </a:rPr>
              <a:t/>
            </a:r>
            <a:br>
              <a:rPr lang="uk-UA" altLang="ru-RU" sz="2400" smtClean="0">
                <a:latin typeface="Comic Sans MS" panose="030F0702030302020204" pitchFamily="66" charset="0"/>
              </a:rPr>
            </a:br>
            <a:r>
              <a:rPr lang="uk-UA" altLang="ru-RU" sz="2800" b="1" smtClean="0">
                <a:latin typeface="Comic Sans MS" panose="030F0702030302020204" pitchFamily="66" charset="0"/>
              </a:rPr>
              <a:t>   Щільність крові</a:t>
            </a:r>
            <a:r>
              <a:rPr lang="uk-UA" altLang="ru-RU" sz="2400" smtClean="0">
                <a:latin typeface="Comic Sans MS" panose="030F0702030302020204" pitchFamily="66" charset="0"/>
              </a:rPr>
              <a:t> коливається у вузьких межах (1,0356 – 1,056) і залежить в основному від вмісту у ній формених елементів.</a:t>
            </a:r>
            <a:br>
              <a:rPr lang="uk-UA" altLang="ru-RU" sz="2400" smtClean="0">
                <a:latin typeface="Comic Sans MS" panose="030F0702030302020204" pitchFamily="66" charset="0"/>
              </a:rPr>
            </a:br>
            <a:r>
              <a:rPr lang="uk-UA" altLang="ru-RU" sz="2400" smtClean="0">
                <a:latin typeface="Comic Sans MS" panose="030F0702030302020204" pitchFamily="66" charset="0"/>
              </a:rPr>
              <a:t/>
            </a:r>
            <a:br>
              <a:rPr lang="uk-UA" altLang="ru-RU" sz="2400" smtClean="0">
                <a:latin typeface="Comic Sans MS" panose="030F0702030302020204" pitchFamily="66" charset="0"/>
              </a:rPr>
            </a:br>
            <a:r>
              <a:rPr lang="uk-UA" altLang="ru-RU" sz="2400" smtClean="0">
                <a:latin typeface="Comic Sans MS" panose="030F0702030302020204" pitchFamily="66" charset="0"/>
              </a:rPr>
              <a:t>   Основну частину сухої речовини плазми складають </a:t>
            </a:r>
            <a:r>
              <a:rPr lang="uk-UA" altLang="ru-RU" sz="2800" b="1" smtClean="0">
                <a:latin typeface="Comic Sans MS" panose="030F0702030302020204" pitchFamily="66" charset="0"/>
              </a:rPr>
              <a:t>білки</a:t>
            </a:r>
            <a:r>
              <a:rPr lang="uk-UA" altLang="ru-RU" sz="2400" smtClean="0">
                <a:latin typeface="Comic Sans MS" panose="030F0702030302020204" pitchFamily="66" charset="0"/>
              </a:rPr>
              <a:t>. Загальна їхня кількість дорівнює 6-8 %. </a:t>
            </a:r>
            <a:br>
              <a:rPr lang="uk-UA" altLang="ru-RU" sz="2400" smtClean="0">
                <a:latin typeface="Comic Sans MS" panose="030F0702030302020204" pitchFamily="66" charset="0"/>
              </a:rPr>
            </a:br>
            <a:r>
              <a:rPr lang="uk-UA" altLang="ru-RU" sz="2400" smtClean="0">
                <a:latin typeface="Comic Sans MS" panose="030F0702030302020204" pitchFamily="66" charset="0"/>
              </a:rPr>
              <a:t>  </a:t>
            </a:r>
            <a:endParaRPr lang="uk-UA" alt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2BFC5"/>
            </a:gs>
            <a:gs pos="33000">
              <a:srgbClr val="9ED3D7"/>
            </a:gs>
            <a:gs pos="70000">
              <a:srgbClr val="FFFFFF"/>
            </a:gs>
            <a:gs pos="100000">
              <a:srgbClr val="9ED3D7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6800"/>
          </a:xfrm>
        </p:spPr>
        <p:txBody>
          <a:bodyPr/>
          <a:lstStyle/>
          <a:p>
            <a:pPr eaLnBrk="1" hangingPunct="1"/>
            <a:r>
              <a:rPr lang="uk-UA" altLang="ru-RU" sz="2800" b="1" smtClean="0">
                <a:latin typeface="Comic Sans MS" panose="030F0702030302020204" pitchFamily="66" charset="0"/>
              </a:rPr>
              <a:t>Середня кількість альбумінів і глобулінів у плазмі крові в сільськогосподарських тварин</a:t>
            </a:r>
            <a:r>
              <a:rPr lang="ru-RU" altLang="ru-RU" sz="2800" smtClean="0">
                <a:latin typeface="Comic Sans MS" panose="030F0702030302020204" pitchFamily="66" charset="0"/>
              </a:rPr>
              <a:t>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23888" y="1700213"/>
          <a:ext cx="7896225" cy="4470408"/>
        </p:xfrm>
        <a:graphic>
          <a:graphicData uri="http://schemas.openxmlformats.org/drawingml/2006/table">
            <a:tbl>
              <a:tblPr/>
              <a:tblGrid>
                <a:gridCol w="2632075">
                  <a:extLst>
                    <a:ext uri="{9D8B030D-6E8A-4147-A177-3AD203B41FA5}">
                      <a16:colId xmlns:a16="http://schemas.microsoft.com/office/drawing/2014/main" val="2457518183"/>
                    </a:ext>
                  </a:extLst>
                </a:gridCol>
                <a:gridCol w="2632075">
                  <a:extLst>
                    <a:ext uri="{9D8B030D-6E8A-4147-A177-3AD203B41FA5}">
                      <a16:colId xmlns:a16="http://schemas.microsoft.com/office/drawing/2014/main" val="2578795816"/>
                    </a:ext>
                  </a:extLst>
                </a:gridCol>
                <a:gridCol w="2632075">
                  <a:extLst>
                    <a:ext uri="{9D8B030D-6E8A-4147-A177-3AD203B41FA5}">
                      <a16:colId xmlns:a16="http://schemas.microsoft.com/office/drawing/2014/main" val="685350962"/>
                    </a:ext>
                  </a:extLst>
                </a:gridCol>
              </a:tblGrid>
              <a:tr h="487677">
                <a:tc rowSpan="2">
                  <a:txBody>
                    <a:bodyPr/>
                    <a:lstStyle>
                      <a:lvl1pPr marL="50800" indent="449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5080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Тварини 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>
                      <a:lvl1pPr marL="50800" indent="203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50800" marR="0" lvl="0" indent="203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Альбуміни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>
                      <a:lvl1pPr marL="50800" indent="203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50800" marR="0" lvl="0" indent="2032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Глобуліни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896215"/>
                  </a:ext>
                </a:extLst>
              </a:tr>
              <a:tr h="4876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50800" indent="449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5080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 г/л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50800" indent="449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5080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 г/л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45150"/>
                  </a:ext>
                </a:extLst>
              </a:tr>
              <a:tr h="434897">
                <a:tc>
                  <a:txBody>
                    <a:bodyPr/>
                    <a:lstStyle>
                      <a:lvl1pPr marL="50800" indent="449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5080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 Коні	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marL="50800" indent="449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5080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marL="50800" indent="449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5080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 46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262577"/>
                  </a:ext>
                </a:extLst>
              </a:tr>
              <a:tr h="461880">
                <a:tc>
                  <a:txBody>
                    <a:bodyPr/>
                    <a:lstStyle>
                      <a:lvl1pPr marL="50800" indent="-508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50800" marR="0" lvl="0" indent="-508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ВРХ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 marL="50800" indent="449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5080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 33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 marL="50800" indent="449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5080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 41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851600"/>
                  </a:ext>
                </a:extLst>
              </a:tr>
              <a:tr h="434897">
                <a:tc>
                  <a:txBody>
                    <a:bodyPr/>
                    <a:lstStyle>
                      <a:lvl1pPr marL="50800" indent="3651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50800" marR="0" lvl="0" indent="365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Вівці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marL="50800" indent="449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5080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 31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marL="50800" indent="449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5080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 23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845031"/>
                  </a:ext>
                </a:extLst>
              </a:tr>
              <a:tr h="434897">
                <a:tc>
                  <a:txBody>
                    <a:bodyPr/>
                    <a:lstStyle>
                      <a:lvl1pPr marL="50800" indent="449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5080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 Кози	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 marL="50800" indent="449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5080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39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 marL="50800" indent="449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5080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 27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034116"/>
                  </a:ext>
                </a:extLst>
              </a:tr>
              <a:tr h="434897">
                <a:tc>
                  <a:txBody>
                    <a:bodyPr/>
                    <a:lstStyle>
                      <a:lvl1pPr marL="50800" indent="3651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50800" marR="0" lvl="0" indent="365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 Свині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marL="50800" indent="449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5080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 44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marL="50800" indent="449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5080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 39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802509"/>
                  </a:ext>
                </a:extLst>
              </a:tr>
              <a:tr h="434897">
                <a:tc>
                  <a:txBody>
                    <a:bodyPr/>
                    <a:lstStyle>
                      <a:lvl1pPr marL="50800" indent="3651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50800" marR="0" lvl="0" indent="365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 Собаки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 marL="50800" indent="449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5080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 31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>
                      <a:lvl1pPr marL="50800" indent="449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5080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 21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202021"/>
                  </a:ext>
                </a:extLst>
              </a:tr>
              <a:tr h="858683">
                <a:tc>
                  <a:txBody>
                    <a:bodyPr/>
                    <a:lstStyle>
                      <a:lvl1pPr marL="50800" indent="3651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50800" marR="0" lvl="0" indent="365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 Кури (несучки)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marL="50800" indent="449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5080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 23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>
                      <a:lvl1pPr marL="50800" indent="449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5080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 28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45296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2BFC5"/>
            </a:gs>
            <a:gs pos="33000">
              <a:srgbClr val="9ED3D7"/>
            </a:gs>
            <a:gs pos="70000">
              <a:srgbClr val="FFFFFF"/>
            </a:gs>
            <a:gs pos="100000">
              <a:srgbClr val="9ED3D7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19088" y="34925"/>
            <a:ext cx="8505825" cy="1143000"/>
          </a:xfrm>
        </p:spPr>
        <p:txBody>
          <a:bodyPr/>
          <a:lstStyle/>
          <a:p>
            <a:pPr eaLnBrk="1" hangingPunct="1"/>
            <a:r>
              <a:rPr lang="uk-UA" altLang="ru-RU" sz="4000" b="1" smtClean="0">
                <a:latin typeface="Comic Sans MS" panose="030F0702030302020204" pitchFamily="66" charset="0"/>
              </a:rPr>
              <a:t>Небілкові сполуки, що містять азот:</a:t>
            </a:r>
            <a:endParaRPr lang="ru-RU" altLang="ru-RU" sz="4000" b="1" smtClean="0">
              <a:latin typeface="Comic Sans MS" panose="030F0702030302020204" pitchFamily="66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1263"/>
            <a:ext cx="8578850" cy="4810125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ru-RU" sz="2800" dirty="0" smtClean="0">
                <a:latin typeface="Comic Sans MS" panose="030F0702030302020204" pitchFamily="66" charset="0"/>
              </a:rPr>
              <a:t>амінокислоти, </a:t>
            </a:r>
          </a:p>
          <a:p>
            <a:pPr eaLnBrk="1" hangingPunct="1">
              <a:defRPr/>
            </a:pPr>
            <a:r>
              <a:rPr lang="uk-UA" altLang="ru-RU" sz="2800" dirty="0" smtClean="0">
                <a:latin typeface="Comic Sans MS" panose="030F0702030302020204" pitchFamily="66" charset="0"/>
              </a:rPr>
              <a:t>поліпептиди, </a:t>
            </a:r>
          </a:p>
          <a:p>
            <a:pPr eaLnBrk="1" hangingPunct="1">
              <a:defRPr/>
            </a:pPr>
            <a:r>
              <a:rPr lang="uk-UA" altLang="ru-RU" sz="2800" dirty="0" smtClean="0">
                <a:latin typeface="Comic Sans MS" panose="030F0702030302020204" pitchFamily="66" charset="0"/>
              </a:rPr>
              <a:t>сечовина, </a:t>
            </a:r>
          </a:p>
          <a:p>
            <a:pPr eaLnBrk="1" hangingPunct="1">
              <a:defRPr/>
            </a:pPr>
            <a:r>
              <a:rPr lang="uk-UA" altLang="ru-RU" sz="2800" dirty="0" smtClean="0">
                <a:latin typeface="Comic Sans MS" panose="030F0702030302020204" pitchFamily="66" charset="0"/>
              </a:rPr>
              <a:t>сечова кислота, </a:t>
            </a:r>
          </a:p>
          <a:p>
            <a:pPr eaLnBrk="1" hangingPunct="1">
              <a:defRPr/>
            </a:pPr>
            <a:r>
              <a:rPr lang="uk-UA" altLang="ru-RU" sz="2800" dirty="0" smtClean="0">
                <a:latin typeface="Comic Sans MS" panose="030F0702030302020204" pitchFamily="66" charset="0"/>
              </a:rPr>
              <a:t>креатин, </a:t>
            </a:r>
          </a:p>
          <a:p>
            <a:pPr eaLnBrk="1" hangingPunct="1">
              <a:defRPr/>
            </a:pPr>
            <a:r>
              <a:rPr lang="uk-UA" altLang="ru-RU" sz="2800" dirty="0" smtClean="0">
                <a:latin typeface="Comic Sans MS" panose="030F0702030302020204" pitchFamily="66" charset="0"/>
              </a:rPr>
              <a:t>креатинін, </a:t>
            </a:r>
          </a:p>
          <a:p>
            <a:pPr eaLnBrk="1" hangingPunct="1">
              <a:defRPr/>
            </a:pPr>
            <a:r>
              <a:rPr lang="uk-UA" altLang="ru-RU" sz="2800" dirty="0" smtClean="0">
                <a:latin typeface="Comic Sans MS" panose="030F0702030302020204" pitchFamily="66" charset="0"/>
              </a:rPr>
              <a:t>аміак.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altLang="ru-RU" sz="2800" dirty="0" smtClean="0">
                <a:latin typeface="Comic Sans MS" panose="030F0702030302020204" pitchFamily="66" charset="0"/>
              </a:rPr>
              <a:t>   Загальна кількість азоту складає 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altLang="ru-RU" sz="2800" dirty="0" smtClean="0">
                <a:latin typeface="Comic Sans MS" panose="030F0702030302020204" pitchFamily="66" charset="0"/>
              </a:rPr>
              <a:t>11- 15 ммоль/л (30-40 мг%).</a:t>
            </a:r>
            <a:endParaRPr lang="ru-RU" altLang="ru-RU" sz="2800" dirty="0" smtClean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D91DE"/>
            </a:gs>
            <a:gs pos="33000">
              <a:srgbClr val="FABEED"/>
            </a:gs>
            <a:gs pos="70000">
              <a:srgbClr val="FFFFFF"/>
            </a:gs>
            <a:gs pos="100000">
              <a:srgbClr val="FABEED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uk-UA" altLang="ru-RU" sz="3200" b="1" smtClean="0">
                <a:latin typeface="Comic Sans MS" panose="030F0702030302020204" pitchFamily="66" charset="0"/>
              </a:rPr>
              <a:t>Безазотисті органічні речовини плазми крові</a:t>
            </a:r>
            <a:endParaRPr lang="ru-RU" altLang="ru-RU" sz="3200" b="1" smtClean="0">
              <a:latin typeface="Comic Sans MS" panose="030F0702030302020204" pitchFamily="66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545137"/>
          </a:xfrm>
        </p:spPr>
        <p:txBody>
          <a:bodyPr/>
          <a:lstStyle/>
          <a:p>
            <a:pPr eaLnBrk="1" hangingPunct="1">
              <a:defRPr/>
            </a:pPr>
            <a:r>
              <a:rPr lang="uk-UA" altLang="ru-RU" dirty="0" smtClean="0">
                <a:latin typeface="Comic Sans MS" panose="030F0702030302020204" pitchFamily="66" charset="0"/>
              </a:rPr>
              <a:t>глюкоза </a:t>
            </a:r>
            <a:endParaRPr lang="uk-UA" altLang="ru-RU" dirty="0">
              <a:latin typeface="Comic Sans MS" panose="030F0702030302020204" pitchFamily="66" charset="0"/>
            </a:endParaRPr>
          </a:p>
          <a:p>
            <a:pPr eaLnBrk="1" hangingPunct="1">
              <a:defRPr/>
            </a:pPr>
            <a:r>
              <a:rPr lang="uk-UA" altLang="ru-RU" dirty="0" smtClean="0">
                <a:latin typeface="Comic Sans MS" panose="030F0702030302020204" pitchFamily="66" charset="0"/>
              </a:rPr>
              <a:t>нейтральні жири. </a:t>
            </a:r>
          </a:p>
          <a:p>
            <a:pPr marL="0" indent="0" eaLnBrk="1" hangingPunct="1">
              <a:buFontTx/>
              <a:buNone/>
              <a:defRPr/>
            </a:pPr>
            <a:r>
              <a:rPr lang="uk-UA" altLang="ru-RU" dirty="0" smtClean="0">
                <a:latin typeface="Comic Sans MS" panose="030F0702030302020204" pitchFamily="66" charset="0"/>
              </a:rPr>
              <a:t>Найменша кількість глюкози присутня в плазмі крові жуйних - 2,2 - 3,3 ммоль/л, (40-60 мг%)</a:t>
            </a:r>
          </a:p>
          <a:p>
            <a:pPr eaLnBrk="1" hangingPunct="1">
              <a:defRPr/>
            </a:pPr>
            <a:r>
              <a:rPr lang="uk-UA" altLang="ru-RU" dirty="0" smtClean="0">
                <a:latin typeface="Comic Sans MS" panose="030F0702030302020204" pitchFamily="66" charset="0"/>
              </a:rPr>
              <a:t> у тварин з однокамерним шлунком - 5,54 ммоль/л (100 мг%),</a:t>
            </a:r>
          </a:p>
          <a:p>
            <a:pPr eaLnBrk="1" hangingPunct="1">
              <a:defRPr/>
            </a:pPr>
            <a:r>
              <a:rPr lang="uk-UA" altLang="ru-RU" dirty="0" smtClean="0">
                <a:latin typeface="Comic Sans MS" panose="030F0702030302020204" pitchFamily="66" charset="0"/>
              </a:rPr>
              <a:t> у крові кур-7,2- 16,1 ммоль/л (130-290 мг%).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D91DE"/>
            </a:gs>
            <a:gs pos="33000">
              <a:srgbClr val="FABEED"/>
            </a:gs>
            <a:gs pos="70000">
              <a:srgbClr val="FFFFFF"/>
            </a:gs>
            <a:gs pos="100000">
              <a:srgbClr val="FABEED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33413"/>
          </a:xfrm>
        </p:spPr>
        <p:txBody>
          <a:bodyPr/>
          <a:lstStyle/>
          <a:p>
            <a:pPr eaLnBrk="1" hangingPunct="1"/>
            <a:r>
              <a:rPr lang="uk-UA" altLang="ru-RU" sz="3200" b="1" smtClean="0">
                <a:latin typeface="Comic Sans MS" panose="030F0702030302020204" pitchFamily="66" charset="0"/>
              </a:rPr>
              <a:t>Реакція крові. Буферні системи</a:t>
            </a:r>
            <a:r>
              <a:rPr lang="ru-RU" altLang="ru-RU" smtClean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uk-UA" altLang="zh-CN" sz="2400" smtClean="0">
                <a:latin typeface="Comic Sans MS" panose="030F0702030302020204" pitchFamily="66" charset="0"/>
              </a:rPr>
              <a:t>  Для оцінки активної реакції крові використовують водневий показник, або </a:t>
            </a:r>
            <a:r>
              <a:rPr lang="uk-UA" altLang="zh-CN" sz="2800" b="1" smtClean="0">
                <a:latin typeface="Comic Sans MS" panose="030F0702030302020204" pitchFamily="66" charset="0"/>
              </a:rPr>
              <a:t>pН</a:t>
            </a:r>
            <a:r>
              <a:rPr lang="uk-UA" altLang="zh-CN" sz="2400" smtClean="0">
                <a:latin typeface="Comic Sans MS" panose="030F0702030302020204" pitchFamily="66" charset="0"/>
              </a:rPr>
              <a:t>, що є негативним логарифмом концентрації водневих іонів: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altLang="zh-CN" sz="2400" smtClean="0">
                <a:latin typeface="Comic Sans MS" panose="030F0702030302020204" pitchFamily="66" charset="0"/>
                <a:ea typeface="宋体" panose="02010600030101010101" pitchFamily="2" charset="-122"/>
              </a:rPr>
              <a:t>pH</a:t>
            </a:r>
            <a:r>
              <a:rPr lang="ru-RU" altLang="zh-CN" sz="2400" smtClean="0">
                <a:latin typeface="Comic Sans MS" panose="030F0702030302020204" pitchFamily="66" charset="0"/>
              </a:rPr>
              <a:t> = -</a:t>
            </a:r>
            <a:r>
              <a:rPr lang="en-US" altLang="zh-CN" sz="2400" smtClean="0">
                <a:latin typeface="Comic Sans MS" panose="030F0702030302020204" pitchFamily="66" charset="0"/>
                <a:ea typeface="宋体" panose="02010600030101010101" pitchFamily="2" charset="-122"/>
              </a:rPr>
              <a:t>lgCH</a:t>
            </a:r>
            <a:r>
              <a:rPr lang="ru-RU" altLang="zh-CN" sz="2400" smtClean="0">
                <a:latin typeface="Comic Sans MS" panose="030F0702030302020204" pitchFamily="66" charset="0"/>
              </a:rPr>
              <a:t>+</a:t>
            </a:r>
            <a:r>
              <a:rPr lang="uk-UA" altLang="zh-CN" sz="2400" smtClean="0">
                <a:latin typeface="Comic Sans MS" panose="030F0702030302020204" pitchFamily="66" charset="0"/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uk-UA" altLang="zh-CN" sz="2400" smtClean="0">
                <a:latin typeface="Comic Sans MS" panose="030F0702030302020204" pitchFamily="66" charset="0"/>
              </a:rPr>
              <a:t>Кров сільськогосподарських тварин має слаболужну реакцію: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uk-UA" altLang="zh-CN" sz="2400" smtClean="0">
                <a:latin typeface="Comic Sans MS" panose="030F0702030302020204" pitchFamily="66" charset="0"/>
              </a:rPr>
              <a:t>артеріальна кров - 7,35 - 7,55.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uk-UA" altLang="zh-CN" sz="2400" smtClean="0">
                <a:latin typeface="Comic Sans MS" panose="030F0702030302020204" pitchFamily="66" charset="0"/>
              </a:rPr>
              <a:t>Зміна рН на 0,3 - 0,4 смертельно небезпечна</a:t>
            </a:r>
            <a:r>
              <a:rPr lang="ru-RU" altLang="zh-CN" sz="2400" smtClean="0">
                <a:latin typeface="Comic Sans MS" panose="030F0702030302020204" pitchFamily="66" charset="0"/>
              </a:rPr>
              <a:t> </a:t>
            </a:r>
            <a:endParaRPr lang="ru-RU" altLang="ru-RU" sz="2400" smtClean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D91DE"/>
            </a:gs>
            <a:gs pos="33000">
              <a:srgbClr val="FABEED"/>
            </a:gs>
            <a:gs pos="70000">
              <a:srgbClr val="FFFFFF"/>
            </a:gs>
            <a:gs pos="100000">
              <a:srgbClr val="FABEED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6896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uk-UA" altLang="zh-CN" dirty="0" smtClean="0">
                <a:latin typeface="Comic Sans MS" panose="030F0702030302020204" pitchFamily="66" charset="0"/>
              </a:rPr>
              <a:t>Відомі 3 головні шляхи підтримки  </a:t>
            </a:r>
            <a:r>
              <a:rPr lang="uk-UA" altLang="zh-CN" dirty="0" err="1" smtClean="0">
                <a:latin typeface="Comic Sans MS" panose="030F0702030302020204" pitchFamily="66" charset="0"/>
              </a:rPr>
              <a:t>рН</a:t>
            </a:r>
            <a:r>
              <a:rPr lang="uk-UA" altLang="zh-CN" dirty="0" smtClean="0">
                <a:latin typeface="Comic Sans MS" panose="030F0702030302020204" pitchFamily="66" charset="0"/>
              </a:rPr>
              <a:t> на постійному рівні:</a:t>
            </a:r>
          </a:p>
          <a:p>
            <a:pPr lvl="2" eaLnBrk="1" hangingPunct="1">
              <a:defRPr/>
            </a:pPr>
            <a:r>
              <a:rPr lang="uk-UA" altLang="zh-CN" sz="2800" dirty="0" smtClean="0">
                <a:latin typeface="Comic Sans MS" panose="030F0702030302020204" pitchFamily="66" charset="0"/>
              </a:rPr>
              <a:t>буферні системи рідкого внутрішнього середовища організму і тканин.</a:t>
            </a:r>
          </a:p>
          <a:p>
            <a:pPr lvl="2" eaLnBrk="1" hangingPunct="1">
              <a:defRPr/>
            </a:pPr>
            <a:r>
              <a:rPr lang="uk-UA" altLang="zh-CN" sz="2800" dirty="0" smtClean="0">
                <a:latin typeface="Comic Sans MS" panose="030F0702030302020204" pitchFamily="66" charset="0"/>
              </a:rPr>
              <a:t>виділення СО</a:t>
            </a:r>
            <a:r>
              <a:rPr lang="uk-UA" altLang="zh-CN" sz="2800" baseline="-25000" dirty="0" smtClean="0">
                <a:latin typeface="Comic Sans MS" panose="030F0702030302020204" pitchFamily="66" charset="0"/>
              </a:rPr>
              <a:t>2</a:t>
            </a:r>
            <a:r>
              <a:rPr lang="uk-UA" altLang="zh-CN" sz="2800" dirty="0" smtClean="0">
                <a:latin typeface="Comic Sans MS" panose="030F0702030302020204" pitchFamily="66" charset="0"/>
              </a:rPr>
              <a:t> легенями.</a:t>
            </a:r>
          </a:p>
          <a:p>
            <a:pPr marL="1143000" indent="-228600" eaLnBrk="1" hangingPunct="1">
              <a:defRPr/>
            </a:pPr>
            <a:r>
              <a:rPr lang="uk-UA" altLang="zh-CN" sz="2800" dirty="0" smtClean="0">
                <a:latin typeface="Comic Sans MS" panose="030F0702030302020204" pitchFamily="66" charset="0"/>
              </a:rPr>
              <a:t>виділення кислих або утримання лужних продуктів нирками</a:t>
            </a:r>
            <a:r>
              <a:rPr lang="ru-RU" altLang="zh-CN" sz="2800" dirty="0" smtClean="0">
                <a:latin typeface="Comic Sans MS" panose="030F0702030302020204" pitchFamily="66" charset="0"/>
              </a:rPr>
              <a:t> </a:t>
            </a:r>
            <a:endParaRPr lang="ru-RU" altLang="ru-RU" sz="2800" dirty="0" smtClean="0">
              <a:latin typeface="Comic Sans MS" panose="030F0702030302020204" pitchFamily="66" charset="0"/>
            </a:endParaRPr>
          </a:p>
        </p:txBody>
      </p:sp>
      <p:sp>
        <p:nvSpPr>
          <p:cNvPr id="17411" name="Rectangle 3"/>
          <p:cNvSpPr txBox="1">
            <a:spLocks noChangeArrowheads="1"/>
          </p:cNvSpPr>
          <p:nvPr/>
        </p:nvSpPr>
        <p:spPr bwMode="auto">
          <a:xfrm>
            <a:off x="250825" y="4360863"/>
            <a:ext cx="822960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uk-UA" altLang="zh-CN" sz="2800">
                <a:latin typeface="Comic Sans MS" panose="030F0702030302020204" pitchFamily="66" charset="0"/>
              </a:rPr>
              <a:t>  </a:t>
            </a:r>
            <a:r>
              <a:rPr lang="uk-UA" altLang="zh-CN" sz="2800" b="1">
                <a:latin typeface="Comic Sans MS" panose="030F0702030302020204" pitchFamily="66" charset="0"/>
              </a:rPr>
              <a:t>Буферними розчинами </a:t>
            </a:r>
            <a:r>
              <a:rPr lang="uk-UA" altLang="zh-CN" sz="2800">
                <a:latin typeface="Comic Sans MS" panose="030F0702030302020204" pitchFamily="66" charset="0"/>
              </a:rPr>
              <a:t>називаються розчини, які мають здатність протидіяти зміні </a:t>
            </a:r>
            <a:r>
              <a:rPr lang="en-US" altLang="zh-CN" sz="2800">
                <a:latin typeface="Comic Sans MS" panose="030F0702030302020204" pitchFamily="66" charset="0"/>
                <a:ea typeface="宋体" panose="02010600030101010101" pitchFamily="2" charset="-122"/>
              </a:rPr>
              <a:t>pH</a:t>
            </a:r>
            <a:r>
              <a:rPr lang="uk-UA" altLang="zh-CN" sz="2800">
                <a:latin typeface="Comic Sans MS" panose="030F0702030302020204" pitchFamily="66" charset="0"/>
              </a:rPr>
              <a:t> при додаванні невеликих кількостей кислоти або лугу. </a:t>
            </a:r>
          </a:p>
          <a:p>
            <a:pPr eaLnBrk="1" hangingPunct="1">
              <a:buFontTx/>
              <a:buNone/>
            </a:pPr>
            <a:r>
              <a:rPr lang="uk-UA" altLang="zh-CN" sz="2800">
                <a:latin typeface="Comic Sans MS" panose="030F0702030302020204" pitchFamily="66" charset="0"/>
              </a:rPr>
              <a:t>  </a:t>
            </a:r>
            <a:endParaRPr lang="ru-RU" altLang="ru-RU" sz="28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ECEEF"/>
            </a:gs>
            <a:gs pos="33000">
              <a:srgbClr val="9C9CDF"/>
            </a:gs>
            <a:gs pos="70000">
              <a:srgbClr val="CECEEF"/>
            </a:gs>
            <a:gs pos="100000">
              <a:srgbClr val="9C9CD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zh-CN" sz="4000" b="1" smtClean="0">
                <a:latin typeface="Comic Sans MS" panose="030F0702030302020204" pitchFamily="66" charset="0"/>
              </a:rPr>
              <a:t>Гемоглобінова буферна система</a:t>
            </a:r>
            <a:endParaRPr lang="ru-RU" altLang="ru-RU" sz="4000" b="1" smtClean="0">
              <a:latin typeface="Comic Sans MS" panose="030F0702030302020204" pitchFamily="66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uk-UA" altLang="zh-CN" sz="2800" dirty="0" smtClean="0">
                <a:latin typeface="Comic Sans MS" panose="030F0702030302020204" pitchFamily="66" charset="0"/>
              </a:rPr>
              <a:t>складає 70 - 75 % усієї потужності буферних систем.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sz="2800" dirty="0" err="1" smtClean="0">
                <a:latin typeface="Comic Sans MS" panose="030F0702030302020204" pitchFamily="66" charset="0"/>
                <a:ea typeface="宋体" panose="02010600030101010101" pitchFamily="2" charset="-122"/>
              </a:rPr>
              <a:t>Hb</a:t>
            </a:r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r>
              <a:rPr lang="uk-UA" altLang="zh-CN" sz="2800" dirty="0" smtClean="0">
                <a:latin typeface="Comic Sans MS" panose="030F0702030302020204" pitchFamily="66" charset="0"/>
              </a:rPr>
              <a:t>у відновленій формі є дуже слабкою кислотою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uk-UA" altLang="zh-CN" sz="2800" dirty="0">
                <a:latin typeface="Comic Sans MS" panose="030F0702030302020204" pitchFamily="66" charset="0"/>
              </a:rPr>
              <a:t> </a:t>
            </a:r>
            <a:r>
              <a:rPr lang="uk-UA" altLang="zh-CN" sz="2800" dirty="0" smtClean="0">
                <a:latin typeface="Comic Sans MS" panose="030F0702030302020204" pitchFamily="66" charset="0"/>
              </a:rPr>
              <a:t>  К+</a:t>
            </a:r>
            <a:r>
              <a:rPr lang="en-US" altLang="zh-CN" sz="2800" dirty="0" err="1" smtClean="0">
                <a:latin typeface="Comic Sans MS" panose="030F0702030302020204" pitchFamily="66" charset="0"/>
                <a:ea typeface="宋体" panose="02010600030101010101" pitchFamily="2" charset="-122"/>
              </a:rPr>
              <a:t>HbO</a:t>
            </a:r>
            <a:r>
              <a:rPr lang="ru-RU" altLang="zh-CN" sz="2800" baseline="-25000" dirty="0" smtClean="0">
                <a:latin typeface="Comic Sans MS" panose="030F0702030302020204" pitchFamily="66" charset="0"/>
              </a:rPr>
              <a:t>2</a:t>
            </a:r>
            <a:r>
              <a:rPr lang="ru-RU" altLang="zh-CN" sz="2800" dirty="0" smtClean="0">
                <a:latin typeface="Comic Sans MS" panose="030F0702030302020204" pitchFamily="66" charset="0"/>
              </a:rPr>
              <a:t>/</a:t>
            </a:r>
            <a:r>
              <a:rPr lang="uk-UA" altLang="zh-CN" sz="2800" dirty="0" smtClean="0">
                <a:latin typeface="Comic Sans MS" panose="030F0702030302020204" pitchFamily="66" charset="0"/>
              </a:rPr>
              <a:t>Н+</a:t>
            </a:r>
            <a:r>
              <a:rPr lang="en-US" altLang="zh-CN" sz="2800" dirty="0" err="1" smtClean="0">
                <a:latin typeface="Comic Sans MS" panose="030F0702030302020204" pitchFamily="66" charset="0"/>
                <a:ea typeface="宋体" panose="02010600030101010101" pitchFamily="2" charset="-122"/>
              </a:rPr>
              <a:t>HbO</a:t>
            </a:r>
            <a:r>
              <a:rPr lang="ru-RU" altLang="zh-CN" sz="2800" baseline="-25000" dirty="0" smtClean="0">
                <a:latin typeface="Comic Sans MS" panose="030F0702030302020204" pitchFamily="66" charset="0"/>
              </a:rPr>
              <a:t>2</a:t>
            </a:r>
            <a:r>
              <a:rPr lang="uk-UA" altLang="zh-CN" sz="2800" dirty="0" smtClean="0">
                <a:latin typeface="Comic Sans MS" panose="030F0702030302020204" pitchFamily="66" charset="0"/>
              </a:rPr>
              <a:t>,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uk-UA" altLang="zh-CN" sz="2800" dirty="0" smtClean="0">
                <a:latin typeface="Comic Sans MS" panose="030F0702030302020204" pitchFamily="66" charset="0"/>
              </a:rPr>
              <a:t>де К+</a:t>
            </a:r>
            <a:r>
              <a:rPr lang="en-US" altLang="zh-CN" sz="2800" dirty="0" err="1" smtClean="0">
                <a:latin typeface="Comic Sans MS" panose="030F0702030302020204" pitchFamily="66" charset="0"/>
                <a:ea typeface="宋体" panose="02010600030101010101" pitchFamily="2" charset="-122"/>
              </a:rPr>
              <a:t>HbO</a:t>
            </a:r>
            <a:r>
              <a:rPr lang="ru-RU" altLang="zh-CN" sz="2800" baseline="-25000" dirty="0" smtClean="0">
                <a:latin typeface="Comic Sans MS" panose="030F0702030302020204" pitchFamily="66" charset="0"/>
              </a:rPr>
              <a:t>2</a:t>
            </a:r>
            <a:r>
              <a:rPr lang="uk-UA" altLang="zh-CN" sz="2800" dirty="0" smtClean="0">
                <a:latin typeface="Comic Sans MS" panose="030F0702030302020204" pitchFamily="66" charset="0"/>
              </a:rPr>
              <a:t> – лужна сіль,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uk-UA" altLang="zh-CN" sz="2800" dirty="0">
                <a:latin typeface="Comic Sans MS" panose="030F0702030302020204" pitchFamily="66" charset="0"/>
              </a:rPr>
              <a:t> </a:t>
            </a:r>
            <a:r>
              <a:rPr lang="uk-UA" altLang="zh-CN" sz="2800" dirty="0" smtClean="0">
                <a:latin typeface="Comic Sans MS" panose="030F0702030302020204" pitchFamily="66" charset="0"/>
              </a:rPr>
              <a:t>    Н+</a:t>
            </a:r>
            <a:r>
              <a:rPr lang="en-US" altLang="zh-CN" sz="2800" dirty="0" err="1" smtClean="0">
                <a:latin typeface="Comic Sans MS" panose="030F0702030302020204" pitchFamily="66" charset="0"/>
                <a:ea typeface="宋体" panose="02010600030101010101" pitchFamily="2" charset="-122"/>
              </a:rPr>
              <a:t>HbO</a:t>
            </a:r>
            <a:r>
              <a:rPr lang="ru-RU" altLang="zh-CN" sz="2800" baseline="-25000" dirty="0" smtClean="0">
                <a:latin typeface="Comic Sans MS" panose="030F0702030302020204" pitchFamily="66" charset="0"/>
              </a:rPr>
              <a:t>2</a:t>
            </a:r>
            <a:r>
              <a:rPr lang="uk-UA" altLang="zh-CN" sz="2800" dirty="0" smtClean="0">
                <a:latin typeface="Comic Sans MS" panose="030F0702030302020204" pitchFamily="66" charset="0"/>
              </a:rPr>
              <a:t> – кислота.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uk-UA" altLang="zh-CN" sz="2800" dirty="0" smtClean="0">
                <a:latin typeface="Comic Sans MS" panose="030F0702030302020204" pitchFamily="66" charset="0"/>
              </a:rPr>
              <a:t>  Крім кисню, гемоглобін здатен зв’язувати також Н+ (буферна ємність гемоглобіну) та СО</a:t>
            </a:r>
            <a:r>
              <a:rPr lang="uk-UA" altLang="zh-CN" sz="2800" baseline="-25000" dirty="0" smtClean="0">
                <a:latin typeface="Comic Sans MS" panose="030F0702030302020204" pitchFamily="66" charset="0"/>
              </a:rPr>
              <a:t>2</a:t>
            </a:r>
            <a:r>
              <a:rPr lang="uk-UA" altLang="zh-CN" sz="2800" dirty="0" smtClean="0">
                <a:latin typeface="Comic Sans MS" panose="030F0702030302020204" pitchFamily="66" charset="0"/>
              </a:rPr>
              <a:t> – карбонатний зв’язок.</a:t>
            </a:r>
            <a:endParaRPr lang="ru-RU" altLang="ru-RU" sz="2800" dirty="0" smtClean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ECEEF"/>
            </a:gs>
            <a:gs pos="33000">
              <a:srgbClr val="9C9CDF"/>
            </a:gs>
            <a:gs pos="70000">
              <a:srgbClr val="CECEEF"/>
            </a:gs>
            <a:gs pos="100000">
              <a:srgbClr val="9C9CD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3550" y="155575"/>
            <a:ext cx="8229600" cy="706438"/>
          </a:xfrm>
        </p:spPr>
        <p:txBody>
          <a:bodyPr/>
          <a:lstStyle/>
          <a:p>
            <a:pPr eaLnBrk="1" hangingPunct="1"/>
            <a:r>
              <a:rPr lang="uk-UA" altLang="zh-CN" sz="4000" b="1" smtClean="0">
                <a:latin typeface="Comic Sans MS" panose="030F0702030302020204" pitchFamily="66" charset="0"/>
              </a:rPr>
              <a:t>Карбонатна буферна система</a:t>
            </a:r>
            <a:endParaRPr lang="ru-RU" altLang="ru-RU" sz="4000" b="1" smtClean="0">
              <a:latin typeface="Comic Sans MS" panose="030F0702030302020204" pitchFamily="66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uk-UA" altLang="zh-CN" sz="2400" dirty="0" smtClean="0">
                <a:latin typeface="Comic Sans MS" panose="030F0702030302020204" pitchFamily="66" charset="0"/>
              </a:rPr>
              <a:t>є сумішшю слабкої кислоти (вугільної – Н2СО3) та її солей – бікарбонатів натрію (</a:t>
            </a:r>
            <a:r>
              <a:rPr lang="en-US" altLang="zh-CN" sz="2400" dirty="0" err="1" smtClean="0">
                <a:latin typeface="Comic Sans MS" panose="030F0702030302020204" pitchFamily="66" charset="0"/>
                <a:ea typeface="宋体" panose="02010600030101010101" pitchFamily="2" charset="-122"/>
              </a:rPr>
              <a:t>NaHCO</a:t>
            </a:r>
            <a:r>
              <a:rPr lang="uk-UA" altLang="zh-CN" sz="2400" dirty="0" smtClean="0">
                <a:latin typeface="Comic Sans MS" panose="030F0702030302020204" pitchFamily="66" charset="0"/>
              </a:rPr>
              <a:t>3) і калію (</a:t>
            </a:r>
            <a:r>
              <a:rPr lang="en-US" altLang="zh-CN" sz="24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KHCO</a:t>
            </a:r>
            <a:r>
              <a:rPr lang="uk-UA" altLang="zh-CN" sz="2400" dirty="0" smtClean="0">
                <a:latin typeface="Comic Sans MS" panose="030F0702030302020204" pitchFamily="66" charset="0"/>
              </a:rPr>
              <a:t>3).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uk-UA" altLang="zh-CN" sz="2400" dirty="0" smtClean="0">
                <a:latin typeface="Comic Sans MS" panose="030F0702030302020204" pitchFamily="66" charset="0"/>
              </a:rPr>
              <a:t>  Принцип дії карбонатної буферної системи заснований на заміні сильної кислоти більш слабкою.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uk-UA" sz="2400" dirty="0" smtClean="0">
                <a:latin typeface="Comic Sans MS" panose="030F0702030302020204" pitchFamily="66" charset="0"/>
              </a:rPr>
              <a:t>  Дане співвідношення постійно підтримується в пропорції 1/20. У тому випадку, якщо в організмі утворюється або в нього надходить сильна кислота (розглянемо таку ситуацію за участю </a:t>
            </a:r>
            <a:r>
              <a:rPr lang="en-US" sz="2400" dirty="0" smtClean="0">
                <a:latin typeface="Comic Sans MS" panose="030F0702030302020204" pitchFamily="66" charset="0"/>
              </a:rPr>
              <a:t>HCI) </a:t>
            </a:r>
            <a:r>
              <a:rPr lang="uk-UA" sz="2400" dirty="0" smtClean="0">
                <a:latin typeface="Comic Sans MS" panose="030F0702030302020204" pitchFamily="66" charset="0"/>
              </a:rPr>
              <a:t>відбувається наступна реакція: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uk-UA" altLang="zh-CN" sz="2400" dirty="0" smtClean="0">
              <a:latin typeface="Comic Sans MS" panose="030F0702030302020204" pitchFamily="66" charset="0"/>
            </a:endParaRPr>
          </a:p>
          <a:p>
            <a:pPr marL="609600" indent="-609600" eaLnBrk="1" hangingPunct="1">
              <a:lnSpc>
                <a:spcPct val="90000"/>
              </a:lnSpc>
              <a:defRPr/>
            </a:pPr>
            <a:endParaRPr lang="ru-RU" altLang="ru-RU" sz="2400" dirty="0" smtClean="0"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285" y="4869160"/>
            <a:ext cx="5256584" cy="869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44475"/>
            <a:ext cx="8229600" cy="564991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uk-UA" altLang="zh-CN" sz="2400" dirty="0" smtClean="0">
                <a:latin typeface="Comic Sans MS" panose="030F0702030302020204" pitchFamily="66" charset="0"/>
              </a:rPr>
              <a:t>  Молочна кислота, яка утворюється в організмі більш сильніша, ніж вугільна (карбонатна кислота), тому вона нейтралізується бікарбонатом і заміщається вугільною кислотою: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[Na+HCO</a:t>
            </a:r>
            <a:r>
              <a:rPr lang="en-US" altLang="zh-CN" baseline="-250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3</a:t>
            </a:r>
            <a:r>
              <a:rPr lang="en-US" altLang="zh-CN" baseline="300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-</a:t>
            </a:r>
            <a:r>
              <a:rPr lang="en-US" altLang="zh-CN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]+ [CH</a:t>
            </a:r>
            <a:r>
              <a:rPr lang="en-US" altLang="zh-CN" baseline="-250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3</a:t>
            </a:r>
            <a:r>
              <a:rPr lang="en-US" altLang="zh-CN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CHOHCOO</a:t>
            </a:r>
            <a:r>
              <a:rPr lang="en-US" altLang="zh-CN" baseline="300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-</a:t>
            </a:r>
            <a:r>
              <a:rPr lang="en-US" altLang="zh-CN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 H</a:t>
            </a:r>
            <a:r>
              <a:rPr lang="en-US" altLang="zh-CN" baseline="300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+</a:t>
            </a:r>
            <a:r>
              <a:rPr lang="en-US" altLang="zh-CN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] → [Na+CH</a:t>
            </a:r>
            <a:r>
              <a:rPr lang="en-US" altLang="zh-CN" baseline="-250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3</a:t>
            </a:r>
            <a:r>
              <a:rPr lang="en-US" altLang="zh-CN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CHOHCOO</a:t>
            </a:r>
            <a:r>
              <a:rPr lang="en-US" altLang="zh-CN" baseline="300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-</a:t>
            </a:r>
            <a:r>
              <a:rPr lang="en-US" altLang="zh-CN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] + H</a:t>
            </a:r>
            <a:r>
              <a:rPr lang="en-US" altLang="zh-CN" baseline="-250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2</a:t>
            </a:r>
            <a:r>
              <a:rPr lang="en-US" altLang="zh-CN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CO</a:t>
            </a:r>
            <a:r>
              <a:rPr lang="en-US" altLang="zh-CN" baseline="300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3</a:t>
            </a:r>
            <a:endParaRPr lang="ru-RU" altLang="zh-CN" baseline="30000" dirty="0" smtClean="0"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zh-CN" dirty="0" smtClean="0">
                <a:latin typeface="Comic Sans MS" panose="030F0702030302020204" pitchFamily="66" charset="0"/>
              </a:rPr>
              <a:t/>
            </a:r>
            <a:br>
              <a:rPr lang="ru-RU" altLang="zh-CN" dirty="0" smtClean="0">
                <a:latin typeface="Comic Sans MS" panose="030F0702030302020204" pitchFamily="66" charset="0"/>
              </a:rPr>
            </a:br>
            <a:r>
              <a:rPr lang="en-US" altLang="zh-CN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		                         H</a:t>
            </a:r>
            <a:r>
              <a:rPr lang="en-US" altLang="zh-CN" baseline="-250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2</a:t>
            </a:r>
            <a:r>
              <a:rPr lang="en-US" altLang="zh-CN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O   CO</a:t>
            </a:r>
            <a:r>
              <a:rPr lang="en-US" altLang="zh-CN" baseline="-250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2</a:t>
            </a:r>
            <a:endParaRPr lang="ru-RU" altLang="zh-CN" baseline="-25000" dirty="0" smtClean="0"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uk-UA" altLang="zh-CN" sz="2400" dirty="0" smtClean="0">
                <a:latin typeface="Comic Sans MS" panose="030F0702030302020204" pitchFamily="66" charset="0"/>
              </a:rPr>
              <a:t/>
            </a:r>
            <a:br>
              <a:rPr lang="uk-UA" altLang="zh-CN" sz="2400" dirty="0" smtClean="0">
                <a:latin typeface="Comic Sans MS" panose="030F0702030302020204" pitchFamily="66" charset="0"/>
              </a:rPr>
            </a:br>
            <a:r>
              <a:rPr lang="uk-UA" altLang="zh-CN" sz="2400" dirty="0" smtClean="0">
                <a:latin typeface="Comic Sans MS" panose="030F0702030302020204" pitchFamily="66" charset="0"/>
              </a:rPr>
              <a:t>Вільна вугільна кислота здатна збільшувати </a:t>
            </a:r>
            <a:r>
              <a:rPr lang="en-US" altLang="zh-CN" sz="24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OH-  </a:t>
            </a:r>
            <a:r>
              <a:rPr lang="uk-UA" altLang="zh-CN" sz="2400" dirty="0" smtClean="0">
                <a:latin typeface="Comic Sans MS" panose="030F0702030302020204" pitchFamily="66" charset="0"/>
              </a:rPr>
              <a:t>іони з утворенням іонів </a:t>
            </a:r>
            <a:r>
              <a:rPr lang="uk-UA" altLang="zh-CN" sz="2400" dirty="0" err="1" smtClean="0">
                <a:latin typeface="Comic Sans MS" panose="030F0702030302020204" pitchFamily="66" charset="0"/>
              </a:rPr>
              <a:t>бікарбоната</a:t>
            </a:r>
            <a:r>
              <a:rPr lang="en-US" altLang="zh-CN" sz="24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H</a:t>
            </a:r>
            <a:r>
              <a:rPr lang="en-US" altLang="zh-CN" baseline="-250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2</a:t>
            </a:r>
            <a:r>
              <a:rPr lang="en-US" altLang="zh-CN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CO</a:t>
            </a:r>
            <a:r>
              <a:rPr lang="en-US" altLang="zh-CN" baseline="-250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3</a:t>
            </a:r>
            <a:r>
              <a:rPr lang="en-US" altLang="zh-CN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 + OH</a:t>
            </a:r>
            <a:r>
              <a:rPr lang="en-US" altLang="zh-CN" baseline="300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-</a:t>
            </a:r>
            <a:r>
              <a:rPr lang="en-US" altLang="zh-CN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          H</a:t>
            </a:r>
            <a:r>
              <a:rPr lang="en-US" altLang="zh-CN" baseline="-250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2</a:t>
            </a:r>
            <a:r>
              <a:rPr lang="en-US" altLang="zh-CN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O + HCO</a:t>
            </a:r>
            <a:r>
              <a:rPr lang="en-US" altLang="zh-CN" baseline="-250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3</a:t>
            </a:r>
            <a:r>
              <a:rPr lang="en-US" altLang="zh-CN" baseline="300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-</a:t>
            </a:r>
            <a:endParaRPr lang="ru-RU" altLang="ru-RU" baseline="30000" dirty="0" smtClean="0">
              <a:latin typeface="Comic Sans MS" panose="030F0702030302020204" pitchFamily="66" charset="0"/>
            </a:endParaRPr>
          </a:p>
        </p:txBody>
      </p:sp>
      <p:sp>
        <p:nvSpPr>
          <p:cNvPr id="20483" name="Line 4"/>
          <p:cNvSpPr>
            <a:spLocks noChangeShapeType="1"/>
          </p:cNvSpPr>
          <p:nvPr/>
        </p:nvSpPr>
        <p:spPr bwMode="auto">
          <a:xfrm flipH="1">
            <a:off x="5697538" y="2528888"/>
            <a:ext cx="21590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84" name="Line 5"/>
          <p:cNvSpPr>
            <a:spLocks noChangeShapeType="1"/>
          </p:cNvSpPr>
          <p:nvPr/>
        </p:nvSpPr>
        <p:spPr bwMode="auto">
          <a:xfrm>
            <a:off x="6227763" y="2528888"/>
            <a:ext cx="288925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85" name="Line 6"/>
          <p:cNvSpPr>
            <a:spLocks noChangeShapeType="1"/>
          </p:cNvSpPr>
          <p:nvPr/>
        </p:nvSpPr>
        <p:spPr bwMode="auto">
          <a:xfrm>
            <a:off x="3452813" y="4868863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86" name="Line 7"/>
          <p:cNvSpPr>
            <a:spLocks noChangeShapeType="1"/>
          </p:cNvSpPr>
          <p:nvPr/>
        </p:nvSpPr>
        <p:spPr bwMode="auto">
          <a:xfrm flipH="1">
            <a:off x="3452813" y="5084763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87" name="Прямоугольник 2"/>
          <p:cNvSpPr>
            <a:spLocks noChangeArrowheads="1"/>
          </p:cNvSpPr>
          <p:nvPr/>
        </p:nvSpPr>
        <p:spPr bwMode="auto">
          <a:xfrm>
            <a:off x="247650" y="5349875"/>
            <a:ext cx="8878888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Comic Sans MS" panose="030F0702030302020204" pitchFamily="66" charset="0"/>
              </a:rPr>
              <a:t>  Лужний резерв крові </a:t>
            </a:r>
            <a:r>
              <a:rPr lang="ru-RU" altLang="ru-RU" sz="2400">
                <a:latin typeface="Comic Sans MS" panose="030F0702030302020204" pitchFamily="66" charset="0"/>
              </a:rPr>
              <a:t>– запас бікарбонатів плазми, які здатні нейтралізувати кислі продукти метаболізму, що надходять до крові.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575D1"/>
            </a:gs>
            <a:gs pos="33000">
              <a:srgbClr val="D1D1F0"/>
            </a:gs>
            <a:gs pos="70000">
              <a:srgbClr val="D1D1F0"/>
            </a:gs>
            <a:gs pos="100000">
              <a:srgbClr val="7575D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692150"/>
            <a:ext cx="8280400" cy="6625282"/>
          </a:xfrm>
        </p:spPr>
        <p:txBody>
          <a:bodyPr/>
          <a:lstStyle/>
          <a:p>
            <a:pPr marL="342900" indent="-342900" algn="just">
              <a:buFontTx/>
              <a:buAutoNum type="arabicPeriod"/>
              <a:tabLst>
                <a:tab pos="228600" algn="l"/>
              </a:tabLst>
            </a:pPr>
            <a:r>
              <a:rPr lang="uk-UA" altLang="ru-RU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Кров, її склад і функції</a:t>
            </a:r>
            <a:endParaRPr lang="ru-RU" altLang="ru-RU" sz="2000" dirty="0" smtClean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eriod"/>
              <a:tabLst>
                <a:tab pos="228600" algn="l"/>
              </a:tabLst>
            </a:pPr>
            <a:r>
              <a:rPr lang="uk-UA" altLang="ru-RU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Фізико - хімічні властивості крові</a:t>
            </a:r>
            <a:endParaRPr lang="ru-RU" altLang="ru-RU" sz="2000" dirty="0" smtClean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eriod"/>
              <a:tabLst>
                <a:tab pos="228600" algn="l"/>
              </a:tabLst>
            </a:pPr>
            <a:r>
              <a:rPr lang="uk-UA" altLang="ru-RU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Формені елементи крові</a:t>
            </a:r>
            <a:endParaRPr lang="ru-RU" altLang="ru-RU" sz="2000" dirty="0" smtClean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536575" indent="276225" algn="just">
              <a:buFont typeface="Times New Roman" panose="02020603050405020304" pitchFamily="18" charset="0"/>
              <a:buChar char="-"/>
              <a:tabLst>
                <a:tab pos="900113" algn="l"/>
              </a:tabLst>
            </a:pPr>
            <a:r>
              <a:rPr lang="uk-UA" altLang="ru-RU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Еритроцити, їхні функції і властивості. ср</a:t>
            </a:r>
            <a:endParaRPr lang="ru-RU" altLang="ru-RU" sz="2000" dirty="0" smtClean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536575" indent="276225" algn="just">
              <a:buFont typeface="Times New Roman" panose="02020603050405020304" pitchFamily="18" charset="0"/>
              <a:buChar char="-"/>
              <a:tabLst>
                <a:tab pos="900113" algn="l"/>
              </a:tabLst>
            </a:pPr>
            <a:r>
              <a:rPr lang="uk-UA" altLang="ru-RU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Гемоглобін і переніс кров'ю кисню</a:t>
            </a:r>
            <a:endParaRPr lang="ru-RU" altLang="ru-RU" sz="2000" dirty="0" smtClean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536575" indent="276225" algn="just">
              <a:buFont typeface="Times New Roman" panose="02020603050405020304" pitchFamily="18" charset="0"/>
              <a:buChar char="-"/>
              <a:tabLst>
                <a:tab pos="900113" algn="l"/>
              </a:tabLst>
            </a:pPr>
            <a:r>
              <a:rPr lang="uk-UA" altLang="ru-RU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Лейкоцити, їх види і значення. ср</a:t>
            </a:r>
            <a:endParaRPr lang="ru-RU" altLang="ru-RU" sz="2000" dirty="0" smtClean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536575" indent="276225" algn="just">
              <a:buFont typeface="Times New Roman" panose="02020603050405020304" pitchFamily="18" charset="0"/>
              <a:buChar char="-"/>
              <a:tabLst>
                <a:tab pos="900113" algn="l"/>
              </a:tabLst>
            </a:pPr>
            <a:r>
              <a:rPr lang="uk-UA" altLang="ru-RU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Захисні функції крові. </a:t>
            </a:r>
            <a:endParaRPr lang="ru-RU" altLang="ru-RU" sz="2000" dirty="0" smtClean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536575" indent="276225" algn="just">
              <a:buFont typeface="Times New Roman" panose="02020603050405020304" pitchFamily="18" charset="0"/>
              <a:buChar char="-"/>
              <a:tabLst>
                <a:tab pos="900113" algn="l"/>
              </a:tabLst>
            </a:pPr>
            <a:r>
              <a:rPr lang="uk-UA" altLang="ru-RU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Тромбоцити, їхнє значення. ср</a:t>
            </a:r>
            <a:endParaRPr lang="ru-RU" altLang="ru-RU" sz="2000" dirty="0" smtClean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536575" indent="276225" algn="just">
              <a:buFont typeface="Times New Roman" panose="02020603050405020304" pitchFamily="18" charset="0"/>
              <a:buChar char="-"/>
              <a:tabLst>
                <a:tab pos="900113" algn="l"/>
              </a:tabLst>
            </a:pPr>
            <a:r>
              <a:rPr lang="uk-UA" altLang="ru-RU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Згортання крові. </a:t>
            </a:r>
            <a:endParaRPr lang="ru-RU" altLang="ru-RU" sz="2000" dirty="0" smtClean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536575" indent="276225" algn="just">
              <a:buFont typeface="Times New Roman" panose="02020603050405020304" pitchFamily="18" charset="0"/>
              <a:buChar char="-"/>
              <a:tabLst>
                <a:tab pos="900113" algn="l"/>
              </a:tabLst>
            </a:pPr>
            <a:r>
              <a:rPr lang="uk-UA" altLang="ru-RU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Регуляція згортання крові. </a:t>
            </a:r>
            <a:endParaRPr lang="ru-RU" altLang="ru-RU" sz="2000" dirty="0" smtClean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536575" indent="276225" algn="just">
              <a:buFont typeface="Times New Roman" panose="02020603050405020304" pitchFamily="18" charset="0"/>
              <a:buChar char="-"/>
              <a:tabLst>
                <a:tab pos="900113" algn="l"/>
              </a:tabLst>
            </a:pPr>
            <a:r>
              <a:rPr lang="uk-UA" altLang="ru-RU" dirty="0" err="1" smtClean="0">
                <a:latin typeface="Comic Sans MS" panose="030F0702030302020204" pitchFamily="66" charset="0"/>
                <a:cs typeface="Times New Roman" panose="02020603050405020304" pitchFamily="18" charset="0"/>
              </a:rPr>
              <a:t>Протизгортальна</a:t>
            </a:r>
            <a:r>
              <a:rPr lang="uk-UA" altLang="ru-RU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система. </a:t>
            </a:r>
            <a:endParaRPr lang="ru-RU" altLang="ru-RU" sz="2000" dirty="0" smtClean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>
              <a:tabLst>
                <a:tab pos="228600" algn="l"/>
              </a:tabLst>
            </a:pPr>
            <a:r>
              <a:rPr lang="uk-UA" altLang="ru-RU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4.  Регуляція складу крові</a:t>
            </a:r>
            <a:endParaRPr lang="ru-RU" altLang="ru-RU" sz="2000" dirty="0" smtClean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>
              <a:tabLst>
                <a:tab pos="228600" algn="l"/>
              </a:tabLst>
            </a:pPr>
            <a:r>
              <a:rPr lang="uk-UA" altLang="ru-RU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5. Групи крові.</a:t>
            </a:r>
            <a:endParaRPr lang="ru-RU" altLang="ru-RU" sz="2000" dirty="0" smtClean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>
              <a:tabLst>
                <a:tab pos="228600" algn="l"/>
              </a:tabLst>
            </a:pPr>
            <a:r>
              <a:rPr lang="uk-UA" altLang="ru-RU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6. Імунна система</a:t>
            </a:r>
            <a:endParaRPr lang="ru-RU" altLang="ru-RU" sz="2000" dirty="0" smtClean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10576" y="0"/>
            <a:ext cx="1938351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План: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490537"/>
          </a:xfrm>
        </p:spPr>
        <p:txBody>
          <a:bodyPr/>
          <a:lstStyle/>
          <a:p>
            <a:pPr eaLnBrk="1" hangingPunct="1"/>
            <a:r>
              <a:rPr lang="uk-UA" altLang="zh-CN" sz="4000" b="1" smtClean="0">
                <a:latin typeface="Comic Sans MS" panose="030F0702030302020204" pitchFamily="66" charset="0"/>
              </a:rPr>
              <a:t>Фосфатна буферна система</a:t>
            </a:r>
            <a:endParaRPr lang="ru-RU" altLang="ru-RU" sz="4000" b="1" smtClean="0">
              <a:latin typeface="Comic Sans MS" panose="030F0702030302020204" pitchFamily="66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52413" y="908050"/>
            <a:ext cx="9396413" cy="5761038"/>
          </a:xfrm>
        </p:spPr>
        <p:txBody>
          <a:bodyPr/>
          <a:lstStyle/>
          <a:p>
            <a:pPr marL="609600" indent="465138" eaLnBrk="1" hangingPunct="1">
              <a:lnSpc>
                <a:spcPct val="80000"/>
              </a:lnSpc>
              <a:buFontTx/>
              <a:buNone/>
              <a:defRPr/>
            </a:pPr>
            <a:r>
              <a:rPr lang="uk-UA" altLang="zh-CN" sz="2400" dirty="0">
                <a:latin typeface="Comic Sans MS" panose="030F0702030302020204" pitchFamily="66" charset="0"/>
              </a:rPr>
              <a:t>У</a:t>
            </a:r>
            <a:r>
              <a:rPr lang="uk-UA" altLang="zh-CN" sz="2400" dirty="0" smtClean="0">
                <a:latin typeface="Comic Sans MS" panose="030F0702030302020204" pitchFamily="66" charset="0"/>
              </a:rPr>
              <a:t>творена сумішшю одно – і двозмінного фосфорнокислого натрію (</a:t>
            </a:r>
            <a:r>
              <a:rPr lang="en-US" altLang="zh-CN" sz="2400" dirty="0" err="1" smtClean="0">
                <a:latin typeface="Comic Sans MS" panose="030F0702030302020204" pitchFamily="66" charset="0"/>
                <a:ea typeface="宋体" panose="02010600030101010101" pitchFamily="2" charset="-122"/>
              </a:rPr>
              <a:t>NaH</a:t>
            </a:r>
            <a:r>
              <a:rPr lang="uk-UA" altLang="zh-CN" sz="2400" baseline="-25000" dirty="0" smtClean="0">
                <a:latin typeface="Comic Sans MS" panose="030F0702030302020204" pitchFamily="66" charset="0"/>
              </a:rPr>
              <a:t>2</a:t>
            </a:r>
            <a:r>
              <a:rPr lang="en-US" altLang="zh-CN" sz="24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PO</a:t>
            </a:r>
            <a:r>
              <a:rPr lang="uk-UA" altLang="zh-CN" sz="2400" baseline="-25000" dirty="0" smtClean="0">
                <a:latin typeface="Comic Sans MS" panose="030F0702030302020204" pitchFamily="66" charset="0"/>
              </a:rPr>
              <a:t>4</a:t>
            </a:r>
            <a:r>
              <a:rPr lang="uk-UA" altLang="zh-CN" sz="2400" dirty="0" smtClean="0">
                <a:latin typeface="Comic Sans MS" panose="030F0702030302020204" pitchFamily="66" charset="0"/>
              </a:rPr>
              <a:t> та </a:t>
            </a:r>
            <a:r>
              <a:rPr lang="en-US" altLang="zh-CN" sz="24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Na</a:t>
            </a:r>
            <a:r>
              <a:rPr lang="uk-UA" altLang="zh-CN" sz="2400" baseline="-25000" dirty="0" smtClean="0">
                <a:latin typeface="Comic Sans MS" panose="030F0702030302020204" pitchFamily="66" charset="0"/>
              </a:rPr>
              <a:t>2</a:t>
            </a:r>
            <a:r>
              <a:rPr lang="en-US" altLang="zh-CN" sz="24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HPO</a:t>
            </a:r>
            <a:r>
              <a:rPr lang="uk-UA" altLang="zh-CN" sz="2400" baseline="-25000" dirty="0" smtClean="0">
                <a:latin typeface="Comic Sans MS" panose="030F0702030302020204" pitchFamily="66" charset="0"/>
              </a:rPr>
              <a:t>4</a:t>
            </a:r>
            <a:r>
              <a:rPr lang="uk-UA" altLang="zh-CN" sz="2400" dirty="0" smtClean="0">
                <a:latin typeface="Comic Sans MS" panose="030F0702030302020204" pitchFamily="66" charset="0"/>
              </a:rPr>
              <a:t>). </a:t>
            </a:r>
          </a:p>
          <a:p>
            <a:pPr marL="609600" indent="465138" eaLnBrk="1" hangingPunct="1">
              <a:lnSpc>
                <a:spcPct val="80000"/>
              </a:lnSpc>
              <a:buFontTx/>
              <a:buNone/>
              <a:defRPr/>
            </a:pPr>
            <a:r>
              <a:rPr lang="uk-UA" altLang="zh-CN" sz="2400" dirty="0" err="1" smtClean="0">
                <a:latin typeface="Comic Sans MS" panose="030F0702030302020204" pitchFamily="66" charset="0"/>
              </a:rPr>
              <a:t>Однозамінний</a:t>
            </a:r>
            <a:r>
              <a:rPr lang="uk-UA" altLang="zh-CN" sz="2400" dirty="0" smtClean="0">
                <a:latin typeface="Comic Sans MS" panose="030F0702030302020204" pitchFamily="66" charset="0"/>
              </a:rPr>
              <a:t> слабко дисоціює і має властивості слабкої кислоти, а </a:t>
            </a:r>
            <a:r>
              <a:rPr lang="uk-UA" altLang="zh-CN" sz="2400" dirty="0" err="1" smtClean="0">
                <a:latin typeface="Comic Sans MS" panose="030F0702030302020204" pitchFamily="66" charset="0"/>
              </a:rPr>
              <a:t>двозамінний</a:t>
            </a:r>
            <a:r>
              <a:rPr lang="uk-UA" altLang="zh-CN" sz="2400" dirty="0" smtClean="0">
                <a:latin typeface="Comic Sans MS" panose="030F0702030302020204" pitchFamily="66" charset="0"/>
              </a:rPr>
              <a:t> – має властивості слабого лугу. </a:t>
            </a:r>
          </a:p>
          <a:p>
            <a:pPr marL="609600" indent="0" eaLnBrk="1" hangingPunct="1">
              <a:lnSpc>
                <a:spcPct val="80000"/>
              </a:lnSpc>
              <a:buFontTx/>
              <a:buNone/>
              <a:defRPr/>
            </a:pPr>
            <a:r>
              <a:rPr lang="uk-UA" altLang="zh-CN" sz="2400" dirty="0" smtClean="0">
                <a:latin typeface="Comic Sans MS" panose="030F0702030302020204" pitchFamily="66" charset="0"/>
              </a:rPr>
              <a:t>     Механізм дії фосфатної буферної системи оснований на дисоціації </a:t>
            </a:r>
            <a:r>
              <a:rPr lang="uk-UA" altLang="zh-CN" sz="2400" dirty="0" err="1" smtClean="0">
                <a:latin typeface="Comic Sans MS" panose="030F0702030302020204" pitchFamily="66" charset="0"/>
              </a:rPr>
              <a:t>двозамінного</a:t>
            </a:r>
            <a:r>
              <a:rPr lang="uk-UA" altLang="zh-CN" sz="2400" dirty="0" smtClean="0">
                <a:latin typeface="Comic Sans MS" panose="030F0702030302020204" pitchFamily="66" charset="0"/>
              </a:rPr>
              <a:t> фосфату </a:t>
            </a:r>
            <a:r>
              <a:rPr lang="en-US" altLang="zh-CN" sz="24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Na</a:t>
            </a:r>
            <a:r>
              <a:rPr lang="uk-UA" altLang="zh-CN" sz="2400" dirty="0" smtClean="0">
                <a:latin typeface="Comic Sans MS" panose="030F0702030302020204" pitchFamily="66" charset="0"/>
              </a:rPr>
              <a:t> з утворенням двох іонів </a:t>
            </a:r>
            <a:r>
              <a:rPr lang="en-US" altLang="zh-CN" sz="24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Na </a:t>
            </a:r>
            <a:r>
              <a:rPr lang="uk-UA" altLang="zh-CN" sz="2400" dirty="0" smtClean="0">
                <a:latin typeface="Comic Sans MS" panose="030F0702030302020204" pitchFamily="66" charset="0"/>
              </a:rPr>
              <a:t>та іонів вторинного фосфату:</a:t>
            </a:r>
            <a:endParaRPr lang="en-US" altLang="zh-CN" sz="2400" dirty="0" smtClean="0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marL="609600" indent="465138" eaLnBrk="1" hangingPunct="1">
              <a:lnSpc>
                <a:spcPct val="80000"/>
              </a:lnSpc>
              <a:defRPr/>
            </a:pPr>
            <a:endParaRPr lang="uk-UA" altLang="zh-CN" sz="2400" dirty="0" smtClean="0">
              <a:latin typeface="Comic Sans MS" panose="030F0702030302020204" pitchFamily="66" charset="0"/>
            </a:endParaRPr>
          </a:p>
          <a:p>
            <a:pPr marL="60960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zh-CN" sz="24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[Na+Na+HPO4-] + </a:t>
            </a:r>
            <a:r>
              <a:rPr lang="en-US" altLang="zh-CN" sz="2400" dirty="0" err="1" smtClean="0">
                <a:latin typeface="Comic Sans MS" panose="030F0702030302020204" pitchFamily="66" charset="0"/>
                <a:ea typeface="宋体" panose="02010600030101010101" pitchFamily="2" charset="-122"/>
              </a:rPr>
              <a:t>HCl</a:t>
            </a:r>
            <a:r>
              <a:rPr lang="en-US" altLang="zh-CN" sz="24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 → </a:t>
            </a:r>
            <a:r>
              <a:rPr lang="en-US" altLang="zh-CN" sz="2400" dirty="0" err="1" smtClean="0">
                <a:latin typeface="Comic Sans MS" panose="030F0702030302020204" pitchFamily="66" charset="0"/>
                <a:ea typeface="宋体" panose="02010600030101010101" pitchFamily="2" charset="-122"/>
              </a:rPr>
              <a:t>NaCl</a:t>
            </a:r>
            <a:r>
              <a:rPr lang="en-US" altLang="zh-CN" sz="24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  +  NaH</a:t>
            </a:r>
            <a:r>
              <a:rPr lang="en-US" altLang="zh-CN" sz="2400" baseline="-250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2</a:t>
            </a:r>
            <a:r>
              <a:rPr lang="en-US" altLang="zh-CN" sz="24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PO</a:t>
            </a:r>
            <a:r>
              <a:rPr lang="en-US" altLang="zh-CN" sz="2400" baseline="-250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4</a:t>
            </a:r>
          </a:p>
          <a:p>
            <a:pPr marL="60960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zh-CN" sz="24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                                                    </a:t>
            </a:r>
            <a:r>
              <a:rPr lang="uk-UA" altLang="zh-CN" sz="2400" dirty="0" smtClean="0">
                <a:latin typeface="Comic Sans MS" panose="030F0702030302020204" pitchFamily="66" charset="0"/>
              </a:rPr>
              <a:t>нирки</a:t>
            </a:r>
            <a:r>
              <a:rPr lang="en-US" altLang="zh-CN" sz="24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, </a:t>
            </a:r>
            <a:r>
              <a:rPr lang="uk-UA" altLang="zh-CN" sz="2400" dirty="0" smtClean="0">
                <a:latin typeface="Comic Sans MS" panose="030F0702030302020204" pitchFamily="66" charset="0"/>
              </a:rPr>
              <a:t>сеча більш кисла</a:t>
            </a:r>
            <a:endParaRPr lang="en-US" altLang="zh-CN" sz="2400" dirty="0" smtClean="0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marL="609600" indent="465138" eaLnBrk="1" hangingPunct="1">
              <a:lnSpc>
                <a:spcPct val="80000"/>
              </a:lnSpc>
              <a:defRPr/>
            </a:pPr>
            <a:endParaRPr lang="uk-UA" altLang="zh-CN" sz="2400" dirty="0" smtClean="0">
              <a:latin typeface="Comic Sans MS" panose="030F0702030302020204" pitchFamily="66" charset="0"/>
            </a:endParaRPr>
          </a:p>
          <a:p>
            <a:pPr marL="60960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zh-CN" sz="24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[Na+ H+HPO4-] + </a:t>
            </a:r>
            <a:r>
              <a:rPr lang="en-US" altLang="zh-CN" sz="2400" dirty="0" err="1" smtClean="0">
                <a:latin typeface="Comic Sans MS" panose="030F0702030302020204" pitchFamily="66" charset="0"/>
                <a:ea typeface="宋体" panose="02010600030101010101" pitchFamily="2" charset="-122"/>
              </a:rPr>
              <a:t>NaOH</a:t>
            </a:r>
            <a:r>
              <a:rPr lang="en-US" altLang="zh-CN" sz="24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 → Na</a:t>
            </a:r>
            <a:r>
              <a:rPr lang="en-US" altLang="zh-CN" sz="2400" baseline="-250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2</a:t>
            </a:r>
            <a:r>
              <a:rPr lang="en-US" altLang="zh-CN" sz="24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HPO</a:t>
            </a:r>
            <a:r>
              <a:rPr lang="en-US" altLang="zh-CN" sz="2400" baseline="-250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4</a:t>
            </a:r>
            <a:r>
              <a:rPr lang="en-US" altLang="zh-CN" sz="24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   +  H</a:t>
            </a:r>
            <a:r>
              <a:rPr lang="en-US" altLang="zh-CN" sz="2400" baseline="-250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2</a:t>
            </a:r>
            <a:r>
              <a:rPr lang="en-US" altLang="zh-CN" sz="24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O </a:t>
            </a:r>
          </a:p>
          <a:p>
            <a:pPr marL="60960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zh-CN" sz="24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                                                    </a:t>
            </a:r>
            <a:r>
              <a:rPr lang="uk-UA" altLang="zh-CN" sz="2400" dirty="0" smtClean="0">
                <a:latin typeface="Comic Sans MS" panose="030F0702030302020204" pitchFamily="66" charset="0"/>
              </a:rPr>
              <a:t>нирки</a:t>
            </a:r>
            <a:r>
              <a:rPr lang="en-US" altLang="zh-CN" sz="24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,</a:t>
            </a:r>
            <a:r>
              <a:rPr lang="uk-UA" altLang="zh-CN" sz="2400" dirty="0" smtClean="0">
                <a:latin typeface="Comic Sans MS" panose="030F0702030302020204" pitchFamily="66" charset="0"/>
              </a:rPr>
              <a:t> сеча більш </a:t>
            </a:r>
            <a:br>
              <a:rPr lang="uk-UA" altLang="zh-CN" sz="2400" dirty="0" smtClean="0">
                <a:latin typeface="Comic Sans MS" panose="030F0702030302020204" pitchFamily="66" charset="0"/>
              </a:rPr>
            </a:br>
            <a:r>
              <a:rPr lang="uk-UA" altLang="zh-CN" sz="2400" dirty="0" smtClean="0">
                <a:latin typeface="Comic Sans MS" panose="030F0702030302020204" pitchFamily="66" charset="0"/>
              </a:rPr>
              <a:t>                                                              лужна</a:t>
            </a:r>
            <a:r>
              <a:rPr lang="ru-RU" altLang="zh-CN" sz="2000" dirty="0" smtClean="0">
                <a:latin typeface="Comic Sans MS" panose="030F0702030302020204" pitchFamily="66" charset="0"/>
              </a:rPr>
              <a:t> </a:t>
            </a:r>
            <a:endParaRPr lang="ru-RU" altLang="ru-RU" sz="2000" dirty="0" smtClean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uk-UA" altLang="ru-RU" sz="4000" b="1" smtClean="0">
                <a:latin typeface="Comic Sans MS" panose="030F0702030302020204" pitchFamily="66" charset="0"/>
              </a:rPr>
              <a:t>Формені елементи крові</a:t>
            </a:r>
            <a:endParaRPr lang="ru-RU" altLang="ru-RU" sz="4000" smtClean="0">
              <a:latin typeface="Comic Sans MS" panose="030F0702030302020204" pitchFamily="66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altLang="zh-CN" sz="2800" dirty="0" smtClean="0">
                <a:latin typeface="Comic Sans MS" panose="030F0702030302020204" pitchFamily="66" charset="0"/>
              </a:rPr>
              <a:t> </a:t>
            </a:r>
            <a:r>
              <a:rPr lang="ru-RU" altLang="zh-CN" sz="2400" dirty="0" smtClean="0">
                <a:latin typeface="Comic Sans MS" panose="030F0702030302020204" pitchFamily="66" charset="0"/>
              </a:rPr>
              <a:t>До </a:t>
            </a:r>
            <a:r>
              <a:rPr lang="ru-RU" altLang="zh-CN" sz="2400" dirty="0" err="1" smtClean="0">
                <a:latin typeface="Comic Sans MS" panose="030F0702030302020204" pitchFamily="66" charset="0"/>
              </a:rPr>
              <a:t>формених</a:t>
            </a:r>
            <a:r>
              <a:rPr lang="ru-RU" altLang="zh-CN" sz="2400" dirty="0" smtClean="0">
                <a:latin typeface="Comic Sans MS" panose="030F0702030302020204" pitchFamily="66" charset="0"/>
              </a:rPr>
              <a:t> </a:t>
            </a:r>
            <a:r>
              <a:rPr lang="ru-RU" altLang="zh-CN" sz="2400" dirty="0" err="1" smtClean="0">
                <a:latin typeface="Comic Sans MS" panose="030F0702030302020204" pitchFamily="66" charset="0"/>
              </a:rPr>
              <a:t>елементів</a:t>
            </a:r>
            <a:r>
              <a:rPr lang="ru-RU" altLang="zh-CN" sz="2400" dirty="0" smtClean="0">
                <a:latin typeface="Comic Sans MS" panose="030F0702030302020204" pitchFamily="66" charset="0"/>
              </a:rPr>
              <a:t> </a:t>
            </a:r>
            <a:r>
              <a:rPr lang="ru-RU" altLang="zh-CN" sz="2400" dirty="0" err="1" smtClean="0">
                <a:latin typeface="Comic Sans MS" panose="030F0702030302020204" pitchFamily="66" charset="0"/>
              </a:rPr>
              <a:t>крові</a:t>
            </a:r>
            <a:r>
              <a:rPr lang="ru-RU" altLang="zh-CN" sz="2400" dirty="0" smtClean="0">
                <a:latin typeface="Comic Sans MS" panose="030F0702030302020204" pitchFamily="66" charset="0"/>
              </a:rPr>
              <a:t> </a:t>
            </a:r>
            <a:r>
              <a:rPr lang="ru-RU" altLang="zh-CN" sz="2400" dirty="0" err="1" smtClean="0">
                <a:latin typeface="Comic Sans MS" panose="030F0702030302020204" pitchFamily="66" charset="0"/>
              </a:rPr>
              <a:t>відносяться</a:t>
            </a:r>
            <a:r>
              <a:rPr lang="ru-RU" altLang="zh-CN" sz="2400" dirty="0" smtClean="0">
                <a:latin typeface="Comic Sans MS" panose="030F0702030302020204" pitchFamily="66" charset="0"/>
              </a:rPr>
              <a:t>:</a:t>
            </a:r>
          </a:p>
          <a:p>
            <a:pPr marL="0" indent="0" eaLnBrk="1" hangingPunct="1">
              <a:buFontTx/>
              <a:buNone/>
              <a:defRPr/>
            </a:pPr>
            <a:endParaRPr lang="ru-RU" altLang="zh-CN" sz="800" dirty="0" smtClean="0">
              <a:latin typeface="Comic Sans MS" panose="030F0702030302020204" pitchFamily="66" charset="0"/>
            </a:endParaRPr>
          </a:p>
          <a:p>
            <a:pPr marL="1262063" indent="-449263" eaLnBrk="1" hangingPunct="1">
              <a:buFont typeface="Wingdings" panose="05000000000000000000" pitchFamily="2" charset="2"/>
              <a:buChar char="Ø"/>
              <a:defRPr/>
            </a:pPr>
            <a:r>
              <a:rPr lang="ru-RU" altLang="zh-CN" sz="2800" dirty="0" err="1" smtClean="0">
                <a:latin typeface="Comic Sans MS" panose="030F0702030302020204" pitchFamily="66" charset="0"/>
              </a:rPr>
              <a:t>еритроцити</a:t>
            </a:r>
            <a:r>
              <a:rPr lang="ru-RU" altLang="zh-CN" sz="2800" dirty="0" smtClean="0">
                <a:latin typeface="Comic Sans MS" panose="030F0702030302020204" pitchFamily="66" charset="0"/>
              </a:rPr>
              <a:t>, </a:t>
            </a:r>
          </a:p>
          <a:p>
            <a:pPr marL="1262063" indent="-449263" eaLnBrk="1" hangingPunct="1">
              <a:buFont typeface="Wingdings" panose="05000000000000000000" pitchFamily="2" charset="2"/>
              <a:buChar char="Ø"/>
              <a:defRPr/>
            </a:pPr>
            <a:r>
              <a:rPr lang="ru-RU" altLang="zh-CN" sz="2800" dirty="0" err="1" smtClean="0">
                <a:latin typeface="Comic Sans MS" panose="030F0702030302020204" pitchFamily="66" charset="0"/>
              </a:rPr>
              <a:t>лейкоцити</a:t>
            </a:r>
            <a:r>
              <a:rPr lang="ru-RU" altLang="zh-CN" sz="2800" dirty="0" smtClean="0">
                <a:latin typeface="Comic Sans MS" panose="030F0702030302020204" pitchFamily="66" charset="0"/>
              </a:rPr>
              <a:t> </a:t>
            </a:r>
          </a:p>
          <a:p>
            <a:pPr marL="1262063" indent="-449263" eaLnBrk="1" hangingPunct="1">
              <a:buFont typeface="Wingdings" panose="05000000000000000000" pitchFamily="2" charset="2"/>
              <a:buChar char="Ø"/>
              <a:defRPr/>
            </a:pPr>
            <a:r>
              <a:rPr lang="ru-RU" altLang="zh-CN" sz="2800" dirty="0" err="1" smtClean="0">
                <a:latin typeface="Comic Sans MS" panose="030F0702030302020204" pitchFamily="66" charset="0"/>
              </a:rPr>
              <a:t>тромбоцити</a:t>
            </a:r>
            <a:r>
              <a:rPr lang="ru-RU" altLang="zh-CN" sz="2800" dirty="0" smtClean="0">
                <a:latin typeface="Comic Sans MS" panose="030F0702030302020204" pitchFamily="66" charset="0"/>
              </a:rPr>
              <a:t>. </a:t>
            </a:r>
            <a:endParaRPr lang="uk-UA" altLang="zh-CN" sz="2800" dirty="0" smtClean="0">
              <a:latin typeface="Comic Sans MS" panose="030F0702030302020204" pitchFamily="66" charset="0"/>
            </a:endParaRPr>
          </a:p>
          <a:p>
            <a:pPr marL="174625" indent="0" eaLnBrk="1" hangingPunct="1">
              <a:buFontTx/>
              <a:buNone/>
              <a:defRPr/>
            </a:pPr>
            <a:r>
              <a:rPr lang="uk-UA" altLang="zh-CN" sz="2400" dirty="0" smtClean="0">
                <a:latin typeface="Comic Sans MS" panose="030F0702030302020204" pitchFamily="66" charset="0"/>
              </a:rPr>
              <a:t>Процес утворення, розвитку і зігрівання формених елементів у крові називається </a:t>
            </a:r>
            <a:r>
              <a:rPr lang="uk-UA" altLang="zh-CN" sz="2800" b="1" dirty="0" err="1" smtClean="0">
                <a:latin typeface="Comic Sans MS" panose="030F0702030302020204" pitchFamily="66" charset="0"/>
              </a:rPr>
              <a:t>еритропоезом</a:t>
            </a:r>
            <a:r>
              <a:rPr lang="uk-UA" altLang="zh-CN" sz="2800" b="1" dirty="0" smtClean="0">
                <a:latin typeface="Comic Sans MS" panose="030F0702030302020204" pitchFamily="66" charset="0"/>
              </a:rPr>
              <a:t>. </a:t>
            </a:r>
          </a:p>
          <a:p>
            <a:pPr marL="174625" indent="0" eaLnBrk="1" hangingPunct="1">
              <a:buFontTx/>
              <a:buNone/>
              <a:defRPr/>
            </a:pPr>
            <a:r>
              <a:rPr lang="uk-UA" altLang="zh-CN" sz="2400" dirty="0" smtClean="0">
                <a:latin typeface="Comic Sans MS" panose="030F0702030302020204" pitchFamily="66" charset="0"/>
              </a:rPr>
              <a:t>Розрізняють два періоди </a:t>
            </a:r>
            <a:r>
              <a:rPr lang="uk-UA" altLang="zh-CN" sz="2400" dirty="0" err="1" smtClean="0">
                <a:latin typeface="Comic Sans MS" panose="030F0702030302020204" pitchFamily="66" charset="0"/>
              </a:rPr>
              <a:t>еритропоезу</a:t>
            </a:r>
            <a:r>
              <a:rPr lang="uk-UA" altLang="zh-CN" sz="2400" dirty="0" smtClean="0">
                <a:latin typeface="Comic Sans MS" panose="030F0702030302020204" pitchFamily="66" charset="0"/>
              </a:rPr>
              <a:t>:</a:t>
            </a:r>
          </a:p>
          <a:p>
            <a:pPr marL="987425" indent="361950" eaLnBrk="1" hangingPunct="1">
              <a:buFontTx/>
              <a:buNone/>
              <a:defRPr/>
            </a:pPr>
            <a:r>
              <a:rPr lang="uk-UA" altLang="zh-CN" sz="2400" dirty="0" smtClean="0">
                <a:latin typeface="Comic Sans MS" panose="030F0702030302020204" pitchFamily="66" charset="0"/>
              </a:rPr>
              <a:t>1.	антенатальний </a:t>
            </a:r>
            <a:br>
              <a:rPr lang="uk-UA" altLang="zh-CN" sz="2400" dirty="0" smtClean="0">
                <a:latin typeface="Comic Sans MS" panose="030F0702030302020204" pitchFamily="66" charset="0"/>
              </a:rPr>
            </a:br>
            <a:r>
              <a:rPr lang="uk-UA" altLang="zh-CN" sz="2400" dirty="0" smtClean="0">
                <a:latin typeface="Comic Sans MS" panose="030F0702030302020204" pitchFamily="66" charset="0"/>
              </a:rPr>
              <a:t>          під час внутрішньоутробного розвитку</a:t>
            </a:r>
          </a:p>
          <a:p>
            <a:pPr marL="987425" indent="361950" eaLnBrk="1" hangingPunct="1">
              <a:buFontTx/>
              <a:buNone/>
              <a:defRPr/>
            </a:pPr>
            <a:r>
              <a:rPr lang="uk-UA" altLang="zh-CN" sz="2400" dirty="0" smtClean="0">
                <a:latin typeface="Comic Sans MS" panose="030F0702030302020204" pitchFamily="66" charset="0"/>
              </a:rPr>
              <a:t>2.	постнатальний </a:t>
            </a:r>
            <a:br>
              <a:rPr lang="uk-UA" altLang="zh-CN" sz="2400" dirty="0" smtClean="0">
                <a:latin typeface="Comic Sans MS" panose="030F0702030302020204" pitchFamily="66" charset="0"/>
              </a:rPr>
            </a:br>
            <a:r>
              <a:rPr lang="uk-UA" altLang="zh-CN" sz="2400" dirty="0" smtClean="0">
                <a:latin typeface="Comic Sans MS" panose="030F0702030302020204" pitchFamily="66" charset="0"/>
              </a:rPr>
              <a:t>          після народження.</a:t>
            </a:r>
          </a:p>
          <a:p>
            <a:pPr marL="174625" indent="0" eaLnBrk="1" hangingPunct="1">
              <a:buFontTx/>
              <a:buNone/>
              <a:defRPr/>
            </a:pPr>
            <a:endParaRPr lang="uk-UA" altLang="zh-CN" sz="28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-684213" y="284163"/>
            <a:ext cx="10296526" cy="706437"/>
          </a:xfrm>
        </p:spPr>
        <p:txBody>
          <a:bodyPr/>
          <a:lstStyle/>
          <a:p>
            <a:r>
              <a:rPr lang="ru-RU" altLang="ru-RU" sz="4000" b="1" smtClean="0">
                <a:latin typeface="Comic Sans MS" panose="030F0702030302020204" pitchFamily="66" charset="0"/>
              </a:rPr>
              <a:t>Еритроцити, їх властивості</a:t>
            </a:r>
            <a:endParaRPr lang="ru-RU" altLang="ru-RU" sz="4000" smtClean="0">
              <a:latin typeface="Comic Sans MS" panose="030F0702030302020204" pitchFamily="66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0" y="1196975"/>
            <a:ext cx="8229600" cy="514508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uk-UA" altLang="zh-CN" sz="2800" b="1" dirty="0" smtClean="0">
                <a:latin typeface="Comic Sans MS" panose="030F0702030302020204" pitchFamily="66" charset="0"/>
              </a:rPr>
              <a:t>  </a:t>
            </a:r>
            <a:r>
              <a:rPr lang="uk-UA" altLang="zh-CN" sz="2800" b="1" dirty="0" err="1" smtClean="0">
                <a:latin typeface="Comic Sans MS" panose="030F0702030302020204" pitchFamily="66" charset="0"/>
              </a:rPr>
              <a:t>Ретикулоцити</a:t>
            </a:r>
            <a:r>
              <a:rPr lang="uk-UA" altLang="zh-CN" sz="2800" dirty="0" smtClean="0">
                <a:latin typeface="Comic Sans MS" panose="030F0702030302020204" pitchFamily="66" charset="0"/>
              </a:rPr>
              <a:t> - юні клітини, не мають ядра, але мають </a:t>
            </a:r>
            <a:r>
              <a:rPr lang="uk-UA" altLang="zh-CN" sz="2800" dirty="0" err="1" smtClean="0">
                <a:latin typeface="Comic Sans MS" panose="030F0702030302020204" pitchFamily="66" charset="0"/>
              </a:rPr>
              <a:t>базофільну</a:t>
            </a:r>
            <a:r>
              <a:rPr lang="uk-UA" altLang="zh-CN" sz="2800" dirty="0" smtClean="0">
                <a:latin typeface="Comic Sans MS" panose="030F0702030302020204" pitchFamily="66" charset="0"/>
              </a:rPr>
              <a:t> речовину.</a:t>
            </a:r>
          </a:p>
          <a:p>
            <a:pPr marL="0" indent="0" eaLnBrk="1" hangingPunct="1">
              <a:buFontTx/>
              <a:buNone/>
            </a:pPr>
            <a:r>
              <a:rPr lang="uk-UA" altLang="zh-CN" sz="2800" b="1" dirty="0" smtClean="0">
                <a:latin typeface="Comic Sans MS" panose="030F0702030302020204" pitchFamily="66" charset="0"/>
              </a:rPr>
              <a:t>   </a:t>
            </a:r>
            <a:r>
              <a:rPr lang="uk-UA" altLang="zh-CN" sz="2800" b="1" dirty="0" err="1" smtClean="0">
                <a:latin typeface="Comic Sans MS" panose="030F0702030302020204" pitchFamily="66" charset="0"/>
              </a:rPr>
              <a:t>Еритропоетін</a:t>
            </a:r>
            <a:r>
              <a:rPr lang="uk-UA" altLang="zh-CN" sz="2800" b="1" dirty="0" smtClean="0">
                <a:latin typeface="Comic Sans MS" panose="030F0702030302020204" pitchFamily="66" charset="0"/>
              </a:rPr>
              <a:t> </a:t>
            </a:r>
            <a:r>
              <a:rPr lang="uk-UA" altLang="zh-CN" sz="2800" dirty="0" smtClean="0">
                <a:latin typeface="Comic Sans MS" panose="030F0702030302020204" pitchFamily="66" charset="0"/>
              </a:rPr>
              <a:t>– речовина, що стимулює утворення еритроцитів при втратах крові.  </a:t>
            </a:r>
          </a:p>
          <a:p>
            <a:pPr marL="0" indent="0" eaLnBrk="1" hangingPunct="1">
              <a:buFontTx/>
              <a:buNone/>
            </a:pPr>
            <a:r>
              <a:rPr lang="uk-UA" altLang="zh-CN" sz="2800" dirty="0" smtClean="0">
                <a:latin typeface="Comic Sans MS" panose="030F0702030302020204" pitchFamily="66" charset="0"/>
              </a:rPr>
              <a:t>   </a:t>
            </a:r>
            <a:r>
              <a:rPr lang="uk-UA" altLang="zh-CN" sz="2800" b="1" dirty="0" smtClean="0">
                <a:latin typeface="Comic Sans MS" panose="030F0702030302020204" pitchFamily="66" charset="0"/>
              </a:rPr>
              <a:t>Справжній </a:t>
            </a:r>
            <a:r>
              <a:rPr lang="uk-UA" altLang="zh-CN" sz="2800" b="1" dirty="0" err="1" smtClean="0">
                <a:latin typeface="Comic Sans MS" panose="030F0702030302020204" pitchFamily="66" charset="0"/>
              </a:rPr>
              <a:t>еритроцитоз</a:t>
            </a:r>
            <a:r>
              <a:rPr lang="uk-UA" altLang="zh-CN" sz="2800" b="1" dirty="0" smtClean="0">
                <a:latin typeface="Comic Sans MS" panose="030F0702030302020204" pitchFamily="66" charset="0"/>
              </a:rPr>
              <a:t> </a:t>
            </a:r>
            <a:r>
              <a:rPr lang="uk-UA" altLang="zh-CN" sz="2800" dirty="0" smtClean="0">
                <a:latin typeface="Comic Sans MS" panose="030F0702030302020204" pitchFamily="66" charset="0"/>
              </a:rPr>
              <a:t>– збільшення кількості еритроцитів у крові внаслідок посиленого їх утворення.</a:t>
            </a:r>
          </a:p>
          <a:p>
            <a:pPr marL="0" indent="0" eaLnBrk="1" hangingPunct="1">
              <a:buFontTx/>
              <a:buNone/>
            </a:pPr>
            <a:r>
              <a:rPr lang="uk-UA" altLang="zh-CN" sz="2800" b="1" dirty="0" smtClean="0">
                <a:latin typeface="Comic Sans MS" panose="030F0702030302020204" pitchFamily="66" charset="0"/>
              </a:rPr>
              <a:t>   </a:t>
            </a:r>
            <a:r>
              <a:rPr lang="uk-UA" altLang="zh-CN" sz="2800" b="1" dirty="0" err="1" smtClean="0">
                <a:latin typeface="Comic Sans MS" panose="030F0702030302020204" pitchFamily="66" charset="0"/>
              </a:rPr>
              <a:t>Перерозподільчий</a:t>
            </a:r>
            <a:r>
              <a:rPr lang="uk-UA" altLang="zh-CN" sz="2800" b="1" dirty="0" smtClean="0">
                <a:latin typeface="Comic Sans MS" panose="030F0702030302020204" pitchFamily="66" charset="0"/>
              </a:rPr>
              <a:t> </a:t>
            </a:r>
            <a:r>
              <a:rPr lang="uk-UA" altLang="zh-CN" sz="2800" b="1" dirty="0" err="1" smtClean="0">
                <a:latin typeface="Comic Sans MS" panose="030F0702030302020204" pitchFamily="66" charset="0"/>
              </a:rPr>
              <a:t>еритроцитоз</a:t>
            </a:r>
            <a:r>
              <a:rPr lang="uk-UA" altLang="zh-CN" sz="2800" dirty="0" smtClean="0">
                <a:latin typeface="Comic Sans MS" panose="030F0702030302020204" pitchFamily="66" charset="0"/>
              </a:rPr>
              <a:t> – збільшення кількості еритроцитів у крові внаслідок надходження їх з депо крові.</a:t>
            </a:r>
          </a:p>
          <a:p>
            <a:pPr marL="0" indent="0" eaLnBrk="1" hangingPunct="1">
              <a:buFontTx/>
              <a:buNone/>
            </a:pPr>
            <a:r>
              <a:rPr lang="uk-UA" altLang="zh-CN" sz="2800" b="1" dirty="0" smtClean="0">
                <a:latin typeface="Comic Sans MS" panose="030F0702030302020204" pitchFamily="66" charset="0"/>
              </a:rPr>
              <a:t>   </a:t>
            </a:r>
            <a:r>
              <a:rPr lang="uk-UA" altLang="zh-CN" sz="2800" b="1" dirty="0" err="1" smtClean="0">
                <a:latin typeface="Comic Sans MS" panose="030F0702030302020204" pitchFamily="66" charset="0"/>
              </a:rPr>
              <a:t>Еритрон</a:t>
            </a:r>
            <a:r>
              <a:rPr lang="uk-UA" altLang="zh-CN" sz="2800" b="1" dirty="0" smtClean="0">
                <a:latin typeface="Comic Sans MS" panose="030F0702030302020204" pitchFamily="66" charset="0"/>
              </a:rPr>
              <a:t> </a:t>
            </a:r>
            <a:r>
              <a:rPr lang="uk-UA" altLang="zh-CN" sz="2800" dirty="0" smtClean="0">
                <a:latin typeface="Comic Sans MS" panose="030F0702030302020204" pitchFamily="66" charset="0"/>
              </a:rPr>
              <a:t>– сукупність еритроцитів всієї крові тварини.</a:t>
            </a:r>
          </a:p>
          <a:p>
            <a:pPr marL="0" indent="0" eaLnBrk="1" hangingPunct="1">
              <a:buFontTx/>
              <a:buNone/>
            </a:pPr>
            <a:endParaRPr lang="uk-UA" altLang="zh-CN" sz="2800" dirty="0" smtClean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-684213" y="284163"/>
            <a:ext cx="10296526" cy="706437"/>
          </a:xfrm>
        </p:spPr>
        <p:txBody>
          <a:bodyPr/>
          <a:lstStyle/>
          <a:p>
            <a:r>
              <a:rPr lang="ru-RU" altLang="ru-RU" sz="4000" b="1" dirty="0" err="1" smtClean="0">
                <a:latin typeface="Comic Sans MS" panose="030F0702030302020204" pitchFamily="66" charset="0"/>
              </a:rPr>
              <a:t>Вміст</a:t>
            </a:r>
            <a:r>
              <a:rPr lang="ru-RU" altLang="ru-RU" sz="4000" b="1" dirty="0" smtClean="0">
                <a:latin typeface="Comic Sans MS" panose="030F0702030302020204" pitchFamily="66" charset="0"/>
              </a:rPr>
              <a:t> </a:t>
            </a:r>
            <a:r>
              <a:rPr lang="ru-RU" altLang="ru-RU" sz="4000" b="1" dirty="0" err="1" smtClean="0">
                <a:latin typeface="Comic Sans MS" panose="030F0702030302020204" pitchFamily="66" charset="0"/>
              </a:rPr>
              <a:t>еритроцитів</a:t>
            </a:r>
            <a:r>
              <a:rPr lang="ru-RU" altLang="ru-RU" sz="4000" b="1" dirty="0" smtClean="0">
                <a:latin typeface="Comic Sans MS" panose="030F0702030302020204" pitchFamily="66" charset="0"/>
              </a:rPr>
              <a:t> у </a:t>
            </a:r>
            <a:r>
              <a:rPr lang="ru-RU" altLang="ru-RU" sz="4000" b="1" dirty="0" err="1" smtClean="0">
                <a:latin typeface="Comic Sans MS" panose="030F0702030302020204" pitchFamily="66" charset="0"/>
              </a:rPr>
              <a:t>крові</a:t>
            </a:r>
            <a:r>
              <a:rPr lang="ru-RU" altLang="ru-RU" sz="4000" b="1" dirty="0" smtClean="0">
                <a:latin typeface="Comic Sans MS" panose="030F0702030302020204" pitchFamily="66" charset="0"/>
              </a:rPr>
              <a:t> </a:t>
            </a:r>
            <a:r>
              <a:rPr lang="ru-RU" altLang="ru-RU" sz="4000" b="1" dirty="0" err="1" smtClean="0">
                <a:latin typeface="Comic Sans MS" panose="030F0702030302020204" pitchFamily="66" charset="0"/>
              </a:rPr>
              <a:t>сільськогосподарських</a:t>
            </a:r>
            <a:r>
              <a:rPr lang="ru-RU" altLang="ru-RU" sz="4000" b="1" dirty="0" smtClean="0">
                <a:latin typeface="Comic Sans MS" panose="030F0702030302020204" pitchFamily="66" charset="0"/>
              </a:rPr>
              <a:t> </a:t>
            </a:r>
            <a:r>
              <a:rPr lang="ru-RU" altLang="ru-RU" sz="4000" b="1" dirty="0" err="1" smtClean="0">
                <a:latin typeface="Comic Sans MS" panose="030F0702030302020204" pitchFamily="66" charset="0"/>
              </a:rPr>
              <a:t>тварин</a:t>
            </a:r>
            <a:endParaRPr lang="ru-RU" altLang="ru-RU" sz="4000" dirty="0" smtClean="0">
              <a:latin typeface="Comic Sans MS" panose="030F0702030302020204" pitchFamily="66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27088" y="1262063"/>
          <a:ext cx="7273925" cy="5343527"/>
        </p:xfrm>
        <a:graphic>
          <a:graphicData uri="http://schemas.openxmlformats.org/drawingml/2006/table">
            <a:tbl>
              <a:tblPr/>
              <a:tblGrid>
                <a:gridCol w="2424112">
                  <a:extLst>
                    <a:ext uri="{9D8B030D-6E8A-4147-A177-3AD203B41FA5}">
                      <a16:colId xmlns:a16="http://schemas.microsoft.com/office/drawing/2014/main" val="3623017888"/>
                    </a:ext>
                  </a:extLst>
                </a:gridCol>
                <a:gridCol w="2425700">
                  <a:extLst>
                    <a:ext uri="{9D8B030D-6E8A-4147-A177-3AD203B41FA5}">
                      <a16:colId xmlns:a16="http://schemas.microsoft.com/office/drawing/2014/main" val="3563904799"/>
                    </a:ext>
                  </a:extLst>
                </a:gridCol>
                <a:gridCol w="2424113">
                  <a:extLst>
                    <a:ext uri="{9D8B030D-6E8A-4147-A177-3AD203B41FA5}">
                      <a16:colId xmlns:a16="http://schemas.microsoft.com/office/drawing/2014/main" val="1791261775"/>
                    </a:ext>
                  </a:extLst>
                </a:gridCol>
              </a:tblGrid>
              <a:tr h="731563">
                <a:tc rowSpan="2"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Вид тварини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2D2D8A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 Кількість еритроцитів, </a:t>
                      </a:r>
                      <a:br>
                        <a:rPr kumimoji="0" lang="uk-UA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</a:br>
                      <a:r>
                        <a:rPr kumimoji="0" lang="uk-UA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млн. в 1 мм</a:t>
                      </a:r>
                      <a:r>
                        <a:rPr kumimoji="0" lang="uk-UA" altLang="ru-RU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uk-UA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2D2D8A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783178"/>
                  </a:ext>
                </a:extLst>
              </a:tr>
              <a:tr h="3657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середнє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2D2D8A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межі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2D2D8A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401341"/>
                  </a:ext>
                </a:extLst>
              </a:tr>
              <a:tr h="365782"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 Коні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 7,9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 6 - 9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346655"/>
                  </a:ext>
                </a:extLst>
              </a:tr>
              <a:tr h="5096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ВРХ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 6,3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 5 - 7,5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694940"/>
                  </a:ext>
                </a:extLst>
              </a:tr>
              <a:tr h="365782"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 Вівця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 8,1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 7,5 - 12,5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387752"/>
                  </a:ext>
                </a:extLst>
              </a:tr>
              <a:tr h="365782"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 Кози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 14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 13 - 17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526579"/>
                  </a:ext>
                </a:extLst>
              </a:tr>
              <a:tr h="365782"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 Свині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 6,5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 6 - 7,5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436614"/>
                  </a:ext>
                </a:extLst>
              </a:tr>
              <a:tr h="4445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 Хутрові звірі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 8,5 - 11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309557"/>
                  </a:ext>
                </a:extLst>
              </a:tr>
              <a:tr h="365782"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 Кролі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 5,8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 5 - 7,5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43481"/>
                  </a:ext>
                </a:extLst>
              </a:tr>
              <a:tr h="365782"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 Кури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 3,5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 2,5 - 4,0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93007"/>
                  </a:ext>
                </a:extLst>
              </a:tr>
              <a:tr h="365782"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 Гуси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 3,3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2,5—3,5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150760"/>
                  </a:ext>
                </a:extLst>
              </a:tr>
              <a:tr h="365782"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 Качки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 3,5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3,0—4,5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762534"/>
                  </a:ext>
                </a:extLst>
              </a:tr>
              <a:tr h="365782"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 Риби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indent="4492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 1,2 - 2,5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38994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-541338" y="188913"/>
            <a:ext cx="10298113" cy="706437"/>
          </a:xfrm>
        </p:spPr>
        <p:txBody>
          <a:bodyPr/>
          <a:lstStyle/>
          <a:p>
            <a:pPr eaLnBrk="1" hangingPunct="1"/>
            <a:r>
              <a:rPr lang="uk-UA" altLang="zh-CN" sz="4000" b="1" dirty="0" smtClean="0">
                <a:latin typeface="Comic Sans MS" panose="030F0702030302020204" pitchFamily="66" charset="0"/>
              </a:rPr>
              <a:t>Функції еритроцитів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229600" cy="5145088"/>
          </a:xfrm>
        </p:spPr>
        <p:txBody>
          <a:bodyPr/>
          <a:lstStyle/>
          <a:p>
            <a:pPr marL="987425" indent="-450850" eaLnBrk="1" hangingPunct="1">
              <a:buFontTx/>
              <a:buNone/>
              <a:tabLst>
                <a:tab pos="536575" algn="l"/>
                <a:tab pos="987425" algn="l"/>
              </a:tabLst>
            </a:pPr>
            <a:r>
              <a:rPr lang="uk-UA" altLang="zh-CN" sz="2800" dirty="0" smtClean="0">
                <a:latin typeface="Comic Sans MS" panose="030F0702030302020204" pitchFamily="66" charset="0"/>
              </a:rPr>
              <a:t>1.	участь у транспорті СО2 та О2</a:t>
            </a:r>
          </a:p>
          <a:p>
            <a:pPr marL="987425" indent="-450850" eaLnBrk="1" hangingPunct="1">
              <a:buFontTx/>
              <a:buNone/>
              <a:tabLst>
                <a:tab pos="536575" algn="l"/>
                <a:tab pos="987425" algn="l"/>
              </a:tabLst>
            </a:pPr>
            <a:r>
              <a:rPr lang="uk-UA" altLang="zh-CN" sz="2800" dirty="0" smtClean="0">
                <a:latin typeface="Comic Sans MS" panose="030F0702030302020204" pitchFamily="66" charset="0"/>
              </a:rPr>
              <a:t>2.	Транспорт поживних речовин - адсорбованих на їх поверхні амінокислот</a:t>
            </a:r>
          </a:p>
          <a:p>
            <a:pPr marL="987425" indent="-450850" eaLnBrk="1" hangingPunct="1">
              <a:buFontTx/>
              <a:buNone/>
              <a:tabLst>
                <a:tab pos="536575" algn="l"/>
                <a:tab pos="987425" algn="l"/>
              </a:tabLst>
            </a:pPr>
            <a:r>
              <a:rPr lang="uk-UA" altLang="zh-CN" sz="2800" dirty="0" smtClean="0">
                <a:latin typeface="Comic Sans MS" panose="030F0702030302020204" pitchFamily="66" charset="0"/>
              </a:rPr>
              <a:t>3.	участь у підтриманні </a:t>
            </a:r>
            <a:r>
              <a:rPr lang="uk-UA" altLang="zh-CN" sz="2800" dirty="0" err="1" smtClean="0">
                <a:latin typeface="Comic Sans MS" panose="030F0702030302020204" pitchFamily="66" charset="0"/>
              </a:rPr>
              <a:t>рН</a:t>
            </a:r>
            <a:r>
              <a:rPr lang="uk-UA" altLang="zh-CN" sz="2800" dirty="0" smtClean="0">
                <a:latin typeface="Comic Sans MS" panose="030F0702030302020204" pitchFamily="66" charset="0"/>
              </a:rPr>
              <a:t> крові</a:t>
            </a:r>
          </a:p>
          <a:p>
            <a:pPr marL="987425" indent="-450850" eaLnBrk="1" hangingPunct="1">
              <a:buFontTx/>
              <a:buNone/>
              <a:tabLst>
                <a:tab pos="536575" algn="l"/>
                <a:tab pos="987425" algn="l"/>
              </a:tabLst>
            </a:pPr>
            <a:r>
              <a:rPr lang="uk-UA" altLang="zh-CN" sz="2800" dirty="0" smtClean="0">
                <a:latin typeface="Comic Sans MS" panose="030F0702030302020204" pitchFamily="66" charset="0"/>
              </a:rPr>
              <a:t>4.	участь у явищах імунітету (адсорбують на своїх поверхні різні отрути, які потім руйнуються клітинами </a:t>
            </a:r>
            <a:r>
              <a:rPr lang="uk-UA" altLang="zh-CN" sz="2800" dirty="0" err="1" smtClean="0">
                <a:latin typeface="Comic Sans MS" panose="030F0702030302020204" pitchFamily="66" charset="0"/>
              </a:rPr>
              <a:t>ретикулоендотеліальної</a:t>
            </a:r>
            <a:r>
              <a:rPr lang="uk-UA" altLang="zh-CN" sz="2800" dirty="0" smtClean="0">
                <a:latin typeface="Comic Sans MS" panose="030F0702030302020204" pitchFamily="66" charset="0"/>
              </a:rPr>
              <a:t> системи)</a:t>
            </a:r>
          </a:p>
          <a:p>
            <a:pPr marL="987425" indent="-450850" eaLnBrk="1" hangingPunct="1">
              <a:buFontTx/>
              <a:buNone/>
              <a:tabLst>
                <a:tab pos="536575" algn="l"/>
                <a:tab pos="987425" algn="l"/>
              </a:tabLst>
            </a:pPr>
            <a:endParaRPr lang="uk-UA" altLang="zh-CN" sz="2800" dirty="0" smtClean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918" y="1135743"/>
            <a:ext cx="8229600" cy="564991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4000" b="1" baseline="30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Гемоліз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–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руйнація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оболонки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еритроцитів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і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вихід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з них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гемоглобіну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. </a:t>
            </a:r>
            <a:endParaRPr lang="ru-RU" altLang="ru-RU" sz="3600" baseline="30000" dirty="0" smtClean="0"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3600" baseline="30000" dirty="0" err="1" smtClean="0">
                <a:latin typeface="Comic Sans MS" panose="030F0702030302020204" pitchFamily="66" charset="0"/>
              </a:rPr>
              <a:t>Буває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:</a:t>
            </a:r>
          </a:p>
          <a:p>
            <a:pPr marL="900113" indent="87313" eaLnBrk="1" hangingPunct="1">
              <a:lnSpc>
                <a:spcPct val="90000"/>
              </a:lnSpc>
              <a:buFontTx/>
              <a:buNone/>
              <a:tabLst>
                <a:tab pos="987425" algn="l"/>
                <a:tab pos="1074738" algn="l"/>
              </a:tabLst>
              <a:defRPr/>
            </a:pPr>
            <a:r>
              <a:rPr lang="ru-RU" altLang="ru-RU" sz="3600" baseline="30000" dirty="0" smtClean="0">
                <a:latin typeface="Comic Sans MS" panose="030F0702030302020204" pitchFamily="66" charset="0"/>
              </a:rPr>
              <a:t>1.</a:t>
            </a:r>
            <a:r>
              <a:rPr lang="ru-RU" altLang="ru-RU" sz="3600" dirty="0" smtClean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 smtClean="0">
                <a:latin typeface="Comic Sans MS" panose="030F0702030302020204" pitchFamily="66" charset="0"/>
              </a:rPr>
              <a:t>хімічний</a:t>
            </a:r>
            <a:r>
              <a:rPr lang="ru-RU" altLang="ru-RU" sz="3600" baseline="30000" dirty="0" smtClean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(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кислоти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,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луги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, </a:t>
            </a:r>
            <a:r>
              <a:rPr lang="ru-RU" altLang="ru-RU" sz="3600" baseline="30000" dirty="0" smtClean="0">
                <a:latin typeface="Comic Sans MS" panose="030F0702030302020204" pitchFamily="66" charset="0"/>
              </a:rPr>
              <a:t>та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ін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.)</a:t>
            </a:r>
          </a:p>
          <a:p>
            <a:pPr marL="900113" indent="87313" eaLnBrk="1" hangingPunct="1">
              <a:lnSpc>
                <a:spcPct val="90000"/>
              </a:lnSpc>
              <a:buFontTx/>
              <a:buNone/>
              <a:tabLst>
                <a:tab pos="987425" algn="l"/>
                <a:tab pos="1074738" algn="l"/>
              </a:tabLst>
              <a:defRPr/>
            </a:pPr>
            <a:r>
              <a:rPr lang="ru-RU" altLang="ru-RU" sz="3600" baseline="30000" dirty="0" smtClean="0">
                <a:latin typeface="Comic Sans MS" panose="030F0702030302020204" pitchFamily="66" charset="0"/>
              </a:rPr>
              <a:t>2 .</a:t>
            </a:r>
            <a:r>
              <a:rPr lang="ru-RU" altLang="ru-RU" sz="3600" baseline="30000" dirty="0" err="1" smtClean="0">
                <a:latin typeface="Comic Sans MS" panose="030F0702030302020204" pitchFamily="66" charset="0"/>
              </a:rPr>
              <a:t>фізичний</a:t>
            </a:r>
            <a:endParaRPr lang="ru-RU" altLang="ru-RU" sz="3600" baseline="30000" dirty="0" smtClean="0">
              <a:latin typeface="Comic Sans MS" panose="030F0702030302020204" pitchFamily="66" charset="0"/>
            </a:endParaRPr>
          </a:p>
          <a:p>
            <a:pPr marL="1611313" indent="-349250" eaLnBrk="1" hangingPunct="1">
              <a:lnSpc>
                <a:spcPct val="90000"/>
              </a:lnSpc>
              <a:buFontTx/>
              <a:buChar char="-"/>
              <a:tabLst>
                <a:tab pos="987425" algn="l"/>
                <a:tab pos="1074738" algn="l"/>
              </a:tabLst>
              <a:defRPr/>
            </a:pPr>
            <a:r>
              <a:rPr lang="ru-RU" altLang="ru-RU" sz="3600" baseline="30000" dirty="0" err="1" smtClean="0">
                <a:latin typeface="Comic Sans MS" panose="030F0702030302020204" pitchFamily="66" charset="0"/>
              </a:rPr>
              <a:t>механічний</a:t>
            </a:r>
            <a:r>
              <a:rPr lang="ru-RU" altLang="ru-RU" sz="3600" baseline="30000" dirty="0" smtClean="0">
                <a:latin typeface="Comic Sans MS" panose="030F0702030302020204" pitchFamily="66" charset="0"/>
              </a:rPr>
              <a:t> </a:t>
            </a:r>
          </a:p>
          <a:p>
            <a:pPr marL="1611313" indent="-349250" eaLnBrk="1" hangingPunct="1">
              <a:lnSpc>
                <a:spcPct val="90000"/>
              </a:lnSpc>
              <a:buFontTx/>
              <a:buChar char="-"/>
              <a:tabLst>
                <a:tab pos="987425" algn="l"/>
                <a:tab pos="1074738" algn="l"/>
              </a:tabLst>
              <a:defRPr/>
            </a:pPr>
            <a:r>
              <a:rPr lang="ru-RU" altLang="ru-RU" sz="3600" baseline="30000" dirty="0" err="1" smtClean="0">
                <a:latin typeface="Comic Sans MS" panose="030F0702030302020204" pitchFamily="66" charset="0"/>
              </a:rPr>
              <a:t>температурний</a:t>
            </a:r>
            <a:r>
              <a:rPr lang="ru-RU" altLang="ru-RU" sz="3600" baseline="30000" dirty="0" smtClean="0">
                <a:latin typeface="Comic Sans MS" panose="030F0702030302020204" pitchFamily="66" charset="0"/>
              </a:rPr>
              <a:t> </a:t>
            </a:r>
          </a:p>
          <a:p>
            <a:pPr marL="1611313" indent="-349250" eaLnBrk="1" hangingPunct="1">
              <a:lnSpc>
                <a:spcPct val="90000"/>
              </a:lnSpc>
              <a:buFontTx/>
              <a:buChar char="-"/>
              <a:tabLst>
                <a:tab pos="987425" algn="l"/>
                <a:tab pos="1074738" algn="l"/>
              </a:tabLst>
              <a:defRPr/>
            </a:pPr>
            <a:r>
              <a:rPr lang="ru-RU" altLang="ru-RU" sz="3600" baseline="30000" dirty="0" err="1" smtClean="0">
                <a:latin typeface="Comic Sans MS" panose="030F0702030302020204" pitchFamily="66" charset="0"/>
              </a:rPr>
              <a:t>променевий</a:t>
            </a:r>
            <a:r>
              <a:rPr lang="ru-RU" altLang="ru-RU" sz="3600" baseline="30000" dirty="0" smtClean="0">
                <a:latin typeface="Comic Sans MS" panose="030F0702030302020204" pitchFamily="66" charset="0"/>
              </a:rPr>
              <a:t> </a:t>
            </a:r>
          </a:p>
          <a:p>
            <a:pPr marL="1611313" indent="-349250" eaLnBrk="1" hangingPunct="1">
              <a:lnSpc>
                <a:spcPct val="90000"/>
              </a:lnSpc>
              <a:buFontTx/>
              <a:buChar char="-"/>
              <a:tabLst>
                <a:tab pos="987425" algn="l"/>
                <a:tab pos="1074738" algn="l"/>
              </a:tabLst>
              <a:defRPr/>
            </a:pPr>
            <a:r>
              <a:rPr lang="ru-RU" altLang="ru-RU" sz="3600" baseline="30000" dirty="0" err="1" smtClean="0">
                <a:latin typeface="Comic Sans MS" panose="030F0702030302020204" pitchFamily="66" charset="0"/>
              </a:rPr>
              <a:t>осмотичний</a:t>
            </a:r>
            <a:endParaRPr lang="ru-RU" altLang="ru-RU" sz="3600" baseline="30000" dirty="0"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4000" b="1" baseline="30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Повний</a:t>
            </a:r>
            <a:r>
              <a:rPr lang="ru-RU" altLang="ru-RU" sz="4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altLang="ru-RU" sz="4000" b="1" baseline="30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гемоліз</a:t>
            </a:r>
            <a:r>
              <a:rPr lang="ru-RU" altLang="ru-RU" sz="4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–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руйнація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всіх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еритроцитів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endParaRPr lang="ru-RU" altLang="ru-RU" sz="3600" baseline="30000" dirty="0" smtClean="0"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4000" b="1" baseline="30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Частковий</a:t>
            </a:r>
            <a:r>
              <a:rPr lang="ru-RU" altLang="ru-RU" sz="4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altLang="ru-RU" sz="4000" b="1" baseline="30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гемоліз</a:t>
            </a:r>
            <a:r>
              <a:rPr lang="ru-RU" altLang="ru-RU" sz="4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–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руйнуються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не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всі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еритроцити</a:t>
            </a:r>
            <a:endParaRPr lang="ru-RU" altLang="ru-RU" sz="3600" baseline="30000" dirty="0"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ru-RU" altLang="ru-RU" sz="3600" baseline="30000" dirty="0" smtClean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-541338" y="188913"/>
            <a:ext cx="10298113" cy="706437"/>
          </a:xfrm>
        </p:spPr>
        <p:txBody>
          <a:bodyPr/>
          <a:lstStyle/>
          <a:p>
            <a:pPr eaLnBrk="1" hangingPunct="1"/>
            <a:r>
              <a:rPr lang="uk-UA" altLang="zh-CN" sz="4000" b="1" dirty="0">
                <a:latin typeface="Comic Sans MS" panose="030F0702030302020204" pitchFamily="66" charset="0"/>
              </a:rPr>
              <a:t>Гемоліз еритроцитів</a:t>
            </a:r>
            <a:endParaRPr lang="uk-UA" altLang="zh-CN" sz="4000" b="1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11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918" y="1412776"/>
            <a:ext cx="8229600" cy="564991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3600" baseline="30000" dirty="0" smtClean="0">
                <a:latin typeface="Comic Sans MS" panose="030F0702030302020204" pitchFamily="66" charset="0"/>
              </a:rPr>
              <a:t>	</a:t>
            </a:r>
            <a:r>
              <a:rPr lang="ru-RU" altLang="ru-RU" sz="3600" baseline="30000" dirty="0" err="1" smtClean="0">
                <a:latin typeface="Comic Sans MS" panose="030F0702030302020204" pitchFamily="66" charset="0"/>
              </a:rPr>
              <a:t>Щільність</a:t>
            </a:r>
            <a:r>
              <a:rPr lang="ru-RU" altLang="ru-RU" sz="3600" baseline="30000" dirty="0" smtClean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еритроцитів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вища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,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ніж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плазми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крові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. Тому при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відстоюванні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крові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еритроцити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повільно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осідають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на дно. </a:t>
            </a:r>
            <a:endParaRPr lang="ru-RU" altLang="ru-RU" sz="3600" baseline="30000" dirty="0" smtClean="0"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3600" baseline="30000" dirty="0">
                <a:latin typeface="Comic Sans MS" panose="030F0702030302020204" pitchFamily="66" charset="0"/>
              </a:rPr>
              <a:t>	</a:t>
            </a:r>
            <a:r>
              <a:rPr lang="ru-RU" altLang="ru-RU" sz="3600" baseline="30000" dirty="0" smtClean="0">
                <a:latin typeface="Comic Sans MS" panose="030F0702030302020204" pitchFamily="66" charset="0"/>
              </a:rPr>
              <a:t>Величина 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СОЕ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залежить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від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кількості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еритроцитів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,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їх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розміру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,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білкового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складу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плазми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.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Підвищується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при </a:t>
            </a:r>
            <a:endParaRPr lang="ru-RU" altLang="ru-RU" sz="3600" baseline="30000" dirty="0" smtClean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altLang="ru-RU" sz="3600" baseline="30000" dirty="0" err="1" smtClean="0">
                <a:latin typeface="Comic Sans MS" panose="030F0702030302020204" pitchFamily="66" charset="0"/>
              </a:rPr>
              <a:t>зменшенні</a:t>
            </a:r>
            <a:r>
              <a:rPr lang="ru-RU" altLang="ru-RU" sz="3600" baseline="30000" dirty="0" smtClean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альбумінів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endParaRPr lang="ru-RU" altLang="ru-RU" sz="3600" baseline="30000" dirty="0" smtClean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altLang="ru-RU" sz="3600" baseline="30000" dirty="0" smtClean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збільшенні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 smtClean="0">
                <a:latin typeface="Comic Sans MS" panose="030F0702030302020204" pitchFamily="66" charset="0"/>
              </a:rPr>
              <a:t>фібриногену</a:t>
            </a:r>
            <a:r>
              <a:rPr lang="ru-RU" altLang="ru-RU" sz="3600" dirty="0" smtClean="0">
                <a:latin typeface="Comic Sans MS" panose="030F0702030302020204" pitchFamily="66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altLang="ru-RU" sz="3600" baseline="30000" dirty="0" err="1" smtClean="0">
                <a:latin typeface="Comic Sans MS" panose="030F0702030302020204" pitchFamily="66" charset="0"/>
              </a:rPr>
              <a:t>збільшенні</a:t>
            </a:r>
            <a:r>
              <a:rPr lang="uk-UA" altLang="ru-RU" sz="3600" dirty="0" smtClean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 smtClean="0">
                <a:latin typeface="Comic Sans MS" panose="030F0702030302020204" pitchFamily="66" charset="0"/>
              </a:rPr>
              <a:t>ліпо</a:t>
            </a:r>
            <a:r>
              <a:rPr lang="ru-RU" altLang="ru-RU" sz="3600" baseline="30000" dirty="0" smtClean="0">
                <a:latin typeface="Comic Sans MS" panose="030F0702030302020204" pitchFamily="66" charset="0"/>
              </a:rPr>
              <a:t>- 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і </a:t>
            </a:r>
            <a:r>
              <a:rPr lang="ru-RU" altLang="ru-RU" sz="3600" baseline="30000" dirty="0" err="1" smtClean="0">
                <a:latin typeface="Comic Sans MS" panose="030F0702030302020204" pitchFamily="66" charset="0"/>
              </a:rPr>
              <a:t>імуноглобулінів</a:t>
            </a:r>
            <a:r>
              <a:rPr lang="ru-RU" altLang="ru-RU" sz="3600" baseline="30000" dirty="0" smtClean="0">
                <a:latin typeface="Comic Sans MS" panose="030F0702030302020204" pitchFamily="66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altLang="ru-RU" sz="3600" baseline="30000" dirty="0" err="1" smtClean="0">
                <a:latin typeface="Comic Sans MS" panose="030F0702030302020204" pitchFamily="66" charset="0"/>
              </a:rPr>
              <a:t>патрологіях</a:t>
            </a:r>
            <a:r>
              <a:rPr lang="ru-RU" altLang="ru-RU" sz="3600" baseline="30000" dirty="0" smtClean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(при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утворені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агрегатів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–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еритроцитів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,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що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склеїлися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-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які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швидше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осідають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)</a:t>
            </a:r>
            <a:endParaRPr lang="ru-RU" altLang="ru-RU" baseline="30000" dirty="0" smtClean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-541338" y="188913"/>
            <a:ext cx="10298113" cy="706437"/>
          </a:xfrm>
        </p:spPr>
        <p:txBody>
          <a:bodyPr/>
          <a:lstStyle/>
          <a:p>
            <a:pPr eaLnBrk="1" hangingPunct="1"/>
            <a:r>
              <a:rPr lang="uk-UA" altLang="zh-CN" sz="3600" b="1" dirty="0">
                <a:latin typeface="Comic Sans MS" panose="030F0702030302020204" pitchFamily="66" charset="0"/>
              </a:rPr>
              <a:t>Швидкість </a:t>
            </a:r>
            <a:r>
              <a:rPr lang="uk-UA" altLang="zh-CN" sz="3600" b="1" dirty="0" smtClean="0">
                <a:latin typeface="Comic Sans MS" panose="030F0702030302020204" pitchFamily="66" charset="0"/>
              </a:rPr>
              <a:t>осідання </a:t>
            </a:r>
            <a:r>
              <a:rPr lang="uk-UA" altLang="zh-CN" sz="3600" b="1" dirty="0">
                <a:latin typeface="Comic Sans MS" panose="030F0702030302020204" pitchFamily="66" charset="0"/>
              </a:rPr>
              <a:t>еритроцитів (СОЕ)</a:t>
            </a:r>
            <a:endParaRPr lang="uk-UA" altLang="zh-CN" sz="3600" b="1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28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918" y="1412776"/>
            <a:ext cx="8229600" cy="564991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3600" baseline="30000" dirty="0" smtClean="0">
                <a:latin typeface="Comic Sans MS" panose="030F0702030302020204" pitchFamily="66" charset="0"/>
              </a:rPr>
              <a:t>	В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гіпотонічних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розчинах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еритроцити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набрякають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,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що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може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привести до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часткового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або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повного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гемолізу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. </a:t>
            </a:r>
            <a:endParaRPr lang="ru-RU" altLang="ru-RU" sz="3600" baseline="30000" dirty="0" smtClean="0"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3600" baseline="30000" dirty="0" err="1" smtClean="0">
                <a:latin typeface="Comic Sans MS" panose="030F0702030302020204" pitchFamily="66" charset="0"/>
              </a:rPr>
              <a:t>Розрізняють</a:t>
            </a:r>
            <a:r>
              <a:rPr lang="ru-RU" altLang="ru-RU" sz="3600" baseline="30000" dirty="0" smtClean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два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види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 smtClean="0">
                <a:latin typeface="Comic Sans MS" panose="030F0702030302020204" pitchFamily="66" charset="0"/>
              </a:rPr>
              <a:t>резистентності</a:t>
            </a:r>
            <a:r>
              <a:rPr lang="ru-RU" altLang="ru-RU" sz="3600" baseline="30000" dirty="0" smtClean="0">
                <a:latin typeface="Comic Sans MS" panose="030F0702030302020204" pitchFamily="66" charset="0"/>
              </a:rPr>
              <a:t>:</a:t>
            </a:r>
            <a:endParaRPr lang="ru-RU" altLang="ru-RU" sz="3600" baseline="30000" dirty="0">
              <a:latin typeface="Comic Sans MS" panose="030F0702030302020204" pitchFamily="66" charset="0"/>
            </a:endParaRPr>
          </a:p>
          <a:p>
            <a:pPr marL="1074738" indent="-450850" eaLnBrk="1" hangingPunct="1">
              <a:lnSpc>
                <a:spcPct val="90000"/>
              </a:lnSpc>
              <a:buFontTx/>
              <a:buNone/>
              <a:tabLst>
                <a:tab pos="1074738" algn="l"/>
              </a:tabLst>
              <a:defRPr/>
            </a:pPr>
            <a:r>
              <a:rPr lang="ru-RU" altLang="ru-RU" sz="3600" baseline="30000" dirty="0" smtClean="0">
                <a:latin typeface="Comic Sans MS" panose="030F0702030302020204" pitchFamily="66" charset="0"/>
              </a:rPr>
              <a:t>1.</a:t>
            </a:r>
            <a:r>
              <a:rPr lang="ru-RU" altLang="ru-RU" sz="3600" dirty="0" smtClean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 smtClean="0">
                <a:latin typeface="Comic Sans MS" panose="030F0702030302020204" pitchFamily="66" charset="0"/>
              </a:rPr>
              <a:t>мінімальна</a:t>
            </a:r>
            <a:r>
              <a:rPr lang="ru-RU" altLang="ru-RU" sz="3600" baseline="30000" dirty="0" smtClean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–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визначається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концентрацією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сольового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розчину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, яка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викликає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початкову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стадію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гемолізу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найменш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стійких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еритроцитів</a:t>
            </a:r>
            <a:endParaRPr lang="ru-RU" altLang="ru-RU" sz="3600" baseline="30000" dirty="0">
              <a:latin typeface="Comic Sans MS" panose="030F0702030302020204" pitchFamily="66" charset="0"/>
            </a:endParaRPr>
          </a:p>
          <a:p>
            <a:pPr marL="987425" indent="-363538" eaLnBrk="1" hangingPunct="1">
              <a:lnSpc>
                <a:spcPct val="90000"/>
              </a:lnSpc>
              <a:buFontTx/>
              <a:buNone/>
              <a:tabLst>
                <a:tab pos="812800" algn="l"/>
              </a:tabLst>
              <a:defRPr/>
            </a:pPr>
            <a:r>
              <a:rPr lang="ru-RU" altLang="ru-RU" sz="3600" baseline="30000" dirty="0" smtClean="0">
                <a:latin typeface="Comic Sans MS" panose="030F0702030302020204" pitchFamily="66" charset="0"/>
              </a:rPr>
              <a:t>2.</a:t>
            </a:r>
            <a:r>
              <a:rPr lang="ru-RU" altLang="ru-RU" sz="3600" dirty="0" smtClean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smtClean="0">
                <a:latin typeface="Comic Sans MS" panose="030F0702030302020204" pitchFamily="66" charset="0"/>
              </a:rPr>
              <a:t>максимальна 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-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визначається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 smtClean="0">
                <a:latin typeface="Comic Sans MS" panose="030F0702030302020204" pitchFamily="66" charset="0"/>
              </a:rPr>
              <a:t>концентрацією</a:t>
            </a:r>
            <a:r>
              <a:rPr lang="ru-RU" altLang="ru-RU" sz="3600" baseline="30000" dirty="0" smtClean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 smtClean="0">
                <a:latin typeface="Comic Sans MS" panose="030F0702030302020204" pitchFamily="66" charset="0"/>
              </a:rPr>
              <a:t>сольового</a:t>
            </a:r>
            <a:r>
              <a:rPr lang="ru-RU" altLang="ru-RU" sz="3600" baseline="30000" dirty="0" smtClean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розчину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, яка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викликає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повний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гемоліз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всіх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еритроцитів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4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Ширина </a:t>
            </a:r>
            <a:r>
              <a:rPr lang="ru-RU" altLang="ru-RU" sz="4000" b="1" baseline="30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резистентності</a:t>
            </a:r>
            <a:r>
              <a:rPr lang="ru-RU" altLang="ru-RU" sz="4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–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різниця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між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величиною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мінімальної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та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максимальної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стійкості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-396552" y="260648"/>
            <a:ext cx="10298113" cy="706437"/>
          </a:xfrm>
        </p:spPr>
        <p:txBody>
          <a:bodyPr/>
          <a:lstStyle/>
          <a:p>
            <a:pPr eaLnBrk="1" hangingPunct="1"/>
            <a:r>
              <a:rPr lang="uk-UA" altLang="zh-CN" sz="3600" b="1" dirty="0">
                <a:latin typeface="Comic Sans MS" panose="030F0702030302020204" pitchFamily="66" charset="0"/>
              </a:rPr>
              <a:t>Осмотична резистентність (стійкість) еритроцитів</a:t>
            </a:r>
            <a:endParaRPr lang="uk-UA" altLang="zh-CN" sz="3600" b="1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93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071" y="1556792"/>
            <a:ext cx="3240360" cy="564991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3600" baseline="30000" dirty="0" err="1" smtClean="0">
                <a:latin typeface="Comic Sans MS" panose="030F0702030302020204" pitchFamily="66" charset="0"/>
              </a:rPr>
              <a:t>Це</a:t>
            </a:r>
            <a:r>
              <a:rPr lang="ru-RU" altLang="ru-RU" sz="3600" baseline="30000" dirty="0" smtClean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складний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білок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хромопротеїд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.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С</a:t>
            </a:r>
            <a:r>
              <a:rPr lang="ru-RU" altLang="ru-RU" sz="3600" baseline="30000" dirty="0" err="1" smtClean="0">
                <a:latin typeface="Comic Sans MS" panose="030F0702030302020204" pitchFamily="66" charset="0"/>
              </a:rPr>
              <a:t>кладається</a:t>
            </a:r>
            <a:r>
              <a:rPr lang="ru-RU" altLang="ru-RU" sz="3600" baseline="30000" dirty="0" smtClean="0">
                <a:latin typeface="Comic Sans MS" panose="030F0702030302020204" pitchFamily="66" charset="0"/>
              </a:rPr>
              <a:t> з: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3600" baseline="30000" dirty="0" err="1" smtClean="0">
                <a:latin typeface="Comic Sans MS" panose="030F0702030302020204" pitchFamily="66" charset="0"/>
              </a:rPr>
              <a:t>білка</a:t>
            </a:r>
            <a:r>
              <a:rPr lang="ru-RU" altLang="ru-RU" sz="3600" baseline="30000" dirty="0" smtClean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–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глобіна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(96</a:t>
            </a:r>
            <a:r>
              <a:rPr lang="ru-RU" altLang="ru-RU" sz="3600" baseline="30000" dirty="0" smtClean="0">
                <a:latin typeface="Comic Sans MS" panose="030F0702030302020204" pitchFamily="66" charset="0"/>
              </a:rPr>
              <a:t>%),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3600" baseline="30000" dirty="0" err="1" smtClean="0">
                <a:latin typeface="Comic Sans MS" panose="030F0702030302020204" pitchFamily="66" charset="0"/>
              </a:rPr>
              <a:t>простетичної</a:t>
            </a:r>
            <a:r>
              <a:rPr lang="ru-RU" altLang="ru-RU" sz="3600" baseline="30000" dirty="0" smtClean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групи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-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гему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(4</a:t>
            </a:r>
            <a:r>
              <a:rPr lang="ru-RU" altLang="ru-RU" sz="3600" baseline="30000" dirty="0" smtClean="0">
                <a:latin typeface="Comic Sans MS" panose="030F0702030302020204" pitchFamily="66" charset="0"/>
              </a:rPr>
              <a:t>%).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uk-UA" altLang="ru-RU" sz="3600" baseline="30000" dirty="0">
                <a:latin typeface="Comic Sans MS" panose="030F0702030302020204" pitchFamily="66" charset="0"/>
              </a:rPr>
              <a:t>	</a:t>
            </a:r>
            <a:endParaRPr lang="ru-RU" altLang="ru-RU" sz="3600" baseline="30000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-324544" y="80880"/>
            <a:ext cx="10298113" cy="706437"/>
          </a:xfrm>
        </p:spPr>
        <p:txBody>
          <a:bodyPr/>
          <a:lstStyle/>
          <a:p>
            <a:pPr eaLnBrk="1" hangingPunct="1"/>
            <a:r>
              <a:rPr lang="uk-UA" altLang="zh-CN" b="1" dirty="0">
                <a:latin typeface="Comic Sans MS" panose="030F0702030302020204" pitchFamily="66" charset="0"/>
              </a:rPr>
              <a:t>Гемоглобін</a:t>
            </a:r>
            <a:endParaRPr lang="uk-UA" altLang="zh-CN" b="1" dirty="0" smtClean="0"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5064" y="854196"/>
            <a:ext cx="5828936" cy="600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29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797523"/>
              </p:ext>
            </p:extLst>
          </p:nvPr>
        </p:nvGraphicFramePr>
        <p:xfrm>
          <a:off x="216429" y="332656"/>
          <a:ext cx="8892480" cy="6939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891">
                  <a:extLst>
                    <a:ext uri="{9D8B030D-6E8A-4147-A177-3AD203B41FA5}">
                      <a16:colId xmlns:a16="http://schemas.microsoft.com/office/drawing/2014/main" val="1119860307"/>
                    </a:ext>
                  </a:extLst>
                </a:gridCol>
                <a:gridCol w="5504589">
                  <a:extLst>
                    <a:ext uri="{9D8B030D-6E8A-4147-A177-3AD203B41FA5}">
                      <a16:colId xmlns:a16="http://schemas.microsoft.com/office/drawing/2014/main" val="2905722792"/>
                    </a:ext>
                  </a:extLst>
                </a:gridCol>
              </a:tblGrid>
              <a:tr h="624917">
                <a:tc gridSpan="2"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Види гемоглобіну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3131942"/>
                  </a:ext>
                </a:extLst>
              </a:tr>
              <a:tr h="940360">
                <a:tc>
                  <a:txBody>
                    <a:bodyPr/>
                    <a:lstStyle/>
                    <a:p>
                      <a:pPr algn="ctr"/>
                      <a:r>
                        <a:rPr lang="uk-UA" sz="2400" b="1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Феріпротопорфірин</a:t>
                      </a:r>
                      <a:r>
                        <a:rPr lang="uk-UA" sz="24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, або гемін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містить </a:t>
                      </a:r>
                      <a:r>
                        <a:rPr lang="uk-UA" sz="24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Fe</a:t>
                      </a:r>
                      <a:r>
                        <a:rPr lang="uk-UA" sz="24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3+</a:t>
                      </a:r>
                      <a:r>
                        <a:rPr lang="uk-UA" sz="2400" b="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, має сумарний позитивний заряд.</a:t>
                      </a:r>
                      <a:r>
                        <a:rPr lang="uk-UA" sz="2400" b="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400" b="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Вільний гем нестійкий і швидко окислюється до геміну.</a:t>
                      </a:r>
                      <a:endParaRPr lang="ru-RU" sz="2400" b="0" kern="1200" dirty="0" smtClean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8227447"/>
                  </a:ext>
                </a:extLst>
              </a:tr>
              <a:tr h="65540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>
                          <a:latin typeface="Comic Sans MS" panose="030F0702030302020204" pitchFamily="66" charset="0"/>
                        </a:rPr>
                        <a:t>Дезоксигемоглобін</a:t>
                      </a:r>
                      <a:r>
                        <a:rPr lang="ru-RU" sz="2400" b="1" dirty="0" smtClean="0">
                          <a:latin typeface="Comic Sans MS" panose="030F0702030302020204" pitchFamily="66" charset="0"/>
                        </a:rPr>
                        <a:t>/ </a:t>
                      </a:r>
                      <a:r>
                        <a:rPr lang="ru-RU" sz="2400" b="1" dirty="0" err="1" smtClean="0">
                          <a:latin typeface="Comic Sans MS" panose="030F0702030302020204" pitchFamily="66" charset="0"/>
                        </a:rPr>
                        <a:t>ферогемоглобін</a:t>
                      </a:r>
                      <a:r>
                        <a:rPr lang="ru-RU" sz="2400" b="1" dirty="0" smtClean="0">
                          <a:latin typeface="Comic Sans MS" panose="030F0702030302020204" pitchFamily="66" charset="0"/>
                        </a:rPr>
                        <a:t> </a:t>
                      </a:r>
                      <a:endParaRPr lang="ru-RU" sz="24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Comic Sans MS" panose="030F0702030302020204" pitchFamily="66" charset="0"/>
                        </a:rPr>
                        <a:t>не </a:t>
                      </a:r>
                      <a:r>
                        <a:rPr lang="ru-RU" sz="2400" dirty="0" err="1" smtClean="0">
                          <a:latin typeface="Comic Sans MS" panose="030F0702030302020204" pitchFamily="66" charset="0"/>
                        </a:rPr>
                        <a:t>зв’язаний</a:t>
                      </a:r>
                      <a:r>
                        <a:rPr lang="ru-RU" sz="2400" dirty="0" smtClean="0">
                          <a:latin typeface="Comic Sans MS" panose="030F0702030302020204" pitchFamily="66" charset="0"/>
                        </a:rPr>
                        <a:t> з киснем, </a:t>
                      </a:r>
                      <a:r>
                        <a:rPr lang="ru-RU" sz="2400" dirty="0" err="1" smtClean="0">
                          <a:latin typeface="Comic Sans MS" panose="030F0702030302020204" pitchFamily="66" charset="0"/>
                        </a:rPr>
                        <a:t>який</a:t>
                      </a:r>
                      <a:r>
                        <a:rPr lang="ru-RU" sz="240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ru-RU" sz="2400" dirty="0" err="1" smtClean="0">
                          <a:latin typeface="Comic Sans MS" panose="030F0702030302020204" pitchFamily="66" charset="0"/>
                        </a:rPr>
                        <a:t>містить</a:t>
                      </a:r>
                      <a:r>
                        <a:rPr lang="ru-RU" sz="240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ru-RU" sz="2400" dirty="0" err="1" smtClean="0">
                          <a:latin typeface="Comic Sans MS" panose="030F0702030302020204" pitchFamily="66" charset="0"/>
                        </a:rPr>
                        <a:t>гем</a:t>
                      </a:r>
                      <a:r>
                        <a:rPr lang="ru-RU" sz="2400" dirty="0" smtClean="0">
                          <a:latin typeface="Comic Sans MS" panose="030F0702030302020204" pitchFamily="66" charset="0"/>
                        </a:rPr>
                        <a:t> з </a:t>
                      </a:r>
                      <a:r>
                        <a:rPr lang="en-US" sz="2400" b="1" dirty="0" smtClean="0">
                          <a:latin typeface="Comic Sans MS" panose="030F0702030302020204" pitchFamily="66" charset="0"/>
                        </a:rPr>
                        <a:t>Fe</a:t>
                      </a:r>
                      <a:r>
                        <a:rPr lang="uk-UA" sz="24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2+</a:t>
                      </a:r>
                      <a:r>
                        <a:rPr lang="uk-UA" sz="2400" b="1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400" dirty="0" err="1" smtClean="0">
                          <a:latin typeface="Comic Sans MS" panose="030F0702030302020204" pitchFamily="66" charset="0"/>
                        </a:rPr>
                        <a:t>позначається</a:t>
                      </a:r>
                      <a:r>
                        <a:rPr lang="ru-RU" sz="240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2400" dirty="0" err="1" smtClean="0">
                          <a:latin typeface="Comic Sans MS" panose="030F0702030302020204" pitchFamily="66" charset="0"/>
                        </a:rPr>
                        <a:t>Hb</a:t>
                      </a:r>
                      <a:endParaRPr lang="ru-RU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7836488"/>
                  </a:ext>
                </a:extLst>
              </a:tr>
              <a:tr h="105257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Оксигемоглобін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>
                          <a:latin typeface="Comic Sans MS" panose="030F0702030302020204" pitchFamily="66" charset="0"/>
                        </a:rPr>
                        <a:t>Повністю</a:t>
                      </a:r>
                      <a:r>
                        <a:rPr lang="ru-RU" sz="240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ru-RU" sz="2400" dirty="0" err="1" smtClean="0">
                          <a:latin typeface="Comic Sans MS" panose="030F0702030302020204" pitchFamily="66" charset="0"/>
                        </a:rPr>
                        <a:t>оксигенований</a:t>
                      </a:r>
                      <a:r>
                        <a:rPr lang="ru-RU" sz="240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2400" dirty="0" err="1" smtClean="0">
                          <a:latin typeface="Comic Sans MS" panose="030F0702030302020204" pitchFamily="66" charset="0"/>
                        </a:rPr>
                        <a:t>Hb</a:t>
                      </a:r>
                      <a:r>
                        <a:rPr lang="uk-UA" sz="2400" dirty="0" smtClean="0">
                          <a:latin typeface="Comic Sans MS" panose="030F0702030302020204" pitchFamily="66" charset="0"/>
                        </a:rPr>
                        <a:t>. </a:t>
                      </a:r>
                      <a:br>
                        <a:rPr lang="uk-UA" sz="2400" dirty="0" smtClean="0">
                          <a:latin typeface="Comic Sans MS" panose="030F0702030302020204" pitchFamily="66" charset="0"/>
                        </a:rPr>
                      </a:br>
                      <a:r>
                        <a:rPr lang="ru-RU" sz="2400" dirty="0" smtClean="0">
                          <a:latin typeface="Comic Sans MS" panose="030F0702030302020204" pitchFamily="66" charset="0"/>
                        </a:rPr>
                        <a:t>(HbO</a:t>
                      </a:r>
                      <a:r>
                        <a:rPr lang="ru-RU" sz="1200" dirty="0" smtClean="0">
                          <a:latin typeface="Comic Sans MS" panose="030F0702030302020204" pitchFamily="66" charset="0"/>
                        </a:rPr>
                        <a:t>2</a:t>
                      </a:r>
                      <a:r>
                        <a:rPr lang="ru-RU" sz="2400" dirty="0" smtClean="0">
                          <a:latin typeface="Comic Sans MS" panose="030F0702030302020204" pitchFamily="66" charset="0"/>
                        </a:rPr>
                        <a:t>), </a:t>
                      </a:r>
                      <a:r>
                        <a:rPr lang="ru-RU" sz="2400" dirty="0" err="1" smtClean="0">
                          <a:latin typeface="Comic Sans MS" panose="030F0702030302020204" pitchFamily="66" charset="0"/>
                        </a:rPr>
                        <a:t>містить</a:t>
                      </a:r>
                      <a:r>
                        <a:rPr lang="ru-RU" sz="240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ru-RU" sz="2400" dirty="0" err="1" smtClean="0">
                          <a:latin typeface="Comic Sans MS" panose="030F0702030302020204" pitchFamily="66" charset="0"/>
                        </a:rPr>
                        <a:t>чотири</a:t>
                      </a:r>
                      <a:r>
                        <a:rPr lang="ru-RU" sz="240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ru-RU" sz="2400" dirty="0" err="1" smtClean="0">
                          <a:latin typeface="Comic Sans MS" panose="030F0702030302020204" pitchFamily="66" charset="0"/>
                        </a:rPr>
                        <a:t>молекули</a:t>
                      </a:r>
                      <a:r>
                        <a:rPr lang="ru-RU" sz="2400" dirty="0" smtClean="0">
                          <a:latin typeface="Comic Sans MS" panose="030F0702030302020204" pitchFamily="66" charset="0"/>
                        </a:rPr>
                        <a:t> О</a:t>
                      </a:r>
                      <a:r>
                        <a:rPr lang="ru-RU" sz="1600" dirty="0" smtClean="0">
                          <a:latin typeface="Comic Sans MS" panose="030F0702030302020204" pitchFamily="66" charset="0"/>
                        </a:rPr>
                        <a:t>2</a:t>
                      </a:r>
                      <a:r>
                        <a:rPr lang="ru-RU" sz="2400" dirty="0" smtClean="0">
                          <a:latin typeface="Comic Sans MS" panose="030F0702030302020204" pitchFamily="66" charset="0"/>
                        </a:rPr>
                        <a:t> на молекулу </a:t>
                      </a:r>
                      <a:r>
                        <a:rPr lang="ru-RU" sz="2400" dirty="0" err="1" smtClean="0">
                          <a:latin typeface="Comic Sans MS" panose="030F0702030302020204" pitchFamily="66" charset="0"/>
                        </a:rPr>
                        <a:t>гемоглобіну</a:t>
                      </a:r>
                      <a:endParaRPr lang="ru-RU" sz="2400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3598807"/>
                  </a:ext>
                </a:extLst>
              </a:tr>
              <a:tr h="119345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Карбоксигемоглобін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Comic Sans MS" panose="030F0702030302020204" pitchFamily="66" charset="0"/>
                        </a:rPr>
                        <a:t>(</a:t>
                      </a:r>
                      <a:r>
                        <a:rPr lang="ru-RU" sz="2400" dirty="0" err="1" smtClean="0">
                          <a:latin typeface="Comic Sans MS" panose="030F0702030302020204" pitchFamily="66" charset="0"/>
                        </a:rPr>
                        <a:t>HbCO</a:t>
                      </a:r>
                      <a:r>
                        <a:rPr lang="ru-RU" sz="2400" dirty="0" smtClean="0">
                          <a:latin typeface="Comic Sans MS" panose="030F0702030302020204" pitchFamily="66" charset="0"/>
                        </a:rPr>
                        <a:t>)</a:t>
                      </a:r>
                    </a:p>
                    <a:p>
                      <a:r>
                        <a:rPr lang="ru-RU" sz="2400" dirty="0" err="1" smtClean="0">
                          <a:latin typeface="Comic Sans MS" panose="030F0702030302020204" pitchFamily="66" charset="0"/>
                        </a:rPr>
                        <a:t>Сполучається</a:t>
                      </a:r>
                      <a:r>
                        <a:rPr lang="ru-RU" sz="2400" dirty="0" smtClean="0">
                          <a:latin typeface="Comic Sans MS" panose="030F0702030302020204" pitchFamily="66" charset="0"/>
                        </a:rPr>
                        <a:t> з </a:t>
                      </a:r>
                      <a:r>
                        <a:rPr lang="ru-RU" sz="2400" dirty="0" err="1" smtClean="0">
                          <a:latin typeface="Comic Sans MS" panose="030F0702030302020204" pitchFamily="66" charset="0"/>
                        </a:rPr>
                        <a:t>чотирма</a:t>
                      </a:r>
                      <a:r>
                        <a:rPr lang="ru-RU" sz="2400" dirty="0" smtClean="0">
                          <a:latin typeface="Comic Sans MS" panose="030F0702030302020204" pitchFamily="66" charset="0"/>
                        </a:rPr>
                        <a:t> молекулами СО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3028974"/>
                  </a:ext>
                </a:extLst>
              </a:tr>
              <a:tr h="1193459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Метгемоглобін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err="1" smtClean="0">
                          <a:latin typeface="Comic Sans MS" panose="030F0702030302020204" pitchFamily="66" charset="0"/>
                        </a:rPr>
                        <a:t>Цианіди</a:t>
                      </a:r>
                      <a:r>
                        <a:rPr lang="ru-RU" sz="2400" dirty="0" smtClean="0"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ru-RU" sz="2400" dirty="0" err="1" smtClean="0">
                          <a:latin typeface="Comic Sans MS" panose="030F0702030302020204" pitchFamily="66" charset="0"/>
                        </a:rPr>
                        <a:t>аміак</a:t>
                      </a:r>
                      <a:r>
                        <a:rPr lang="ru-RU" sz="2400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ru-RU" sz="2400" baseline="0" dirty="0" err="1" smtClean="0">
                          <a:latin typeface="Comic Sans MS" panose="030F0702030302020204" pitchFamily="66" charset="0"/>
                        </a:rPr>
                        <a:t>утворюють</a:t>
                      </a:r>
                      <a:r>
                        <a:rPr lang="ru-RU" sz="2400" baseline="0" dirty="0" smtClean="0">
                          <a:latin typeface="Comic Sans MS" panose="030F0702030302020204" pitchFamily="66" charset="0"/>
                        </a:rPr>
                        <a:t>. </a:t>
                      </a:r>
                      <a:r>
                        <a:rPr lang="ru-RU" sz="2400" baseline="0" dirty="0" err="1" smtClean="0">
                          <a:latin typeface="Comic Sans MS" panose="030F0702030302020204" pitchFamily="66" charset="0"/>
                        </a:rPr>
                        <a:t>Валентність</a:t>
                      </a:r>
                      <a:r>
                        <a:rPr lang="ru-RU" sz="2400" baseline="0" dirty="0" smtClean="0">
                          <a:latin typeface="Comic Sans MS" panose="030F0702030302020204" pitchFamily="66" charset="0"/>
                        </a:rPr>
                        <a:t> =3. </a:t>
                      </a:r>
                      <a:r>
                        <a:rPr lang="ru-RU" sz="2400" baseline="0" dirty="0" err="1" smtClean="0">
                          <a:latin typeface="Comic Sans MS" panose="030F0702030302020204" pitchFamily="66" charset="0"/>
                        </a:rPr>
                        <a:t>Позначається</a:t>
                      </a:r>
                      <a:r>
                        <a:rPr lang="ru-RU" sz="2400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2400" baseline="0" dirty="0" smtClean="0">
                          <a:latin typeface="Comic Sans MS" panose="030F0702030302020204" pitchFamily="66" charset="0"/>
                        </a:rPr>
                        <a:t>(</a:t>
                      </a:r>
                      <a:r>
                        <a:rPr lang="en-US" sz="2400" baseline="0" dirty="0" err="1" smtClean="0">
                          <a:latin typeface="Comic Sans MS" panose="030F0702030302020204" pitchFamily="66" charset="0"/>
                        </a:rPr>
                        <a:t>Met</a:t>
                      </a:r>
                      <a:r>
                        <a:rPr lang="en-US" sz="2400" dirty="0" err="1" smtClean="0">
                          <a:latin typeface="Comic Sans MS" panose="030F0702030302020204" pitchFamily="66" charset="0"/>
                        </a:rPr>
                        <a:t>Hb</a:t>
                      </a:r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)</a:t>
                      </a:r>
                      <a:endParaRPr lang="ru-RU" sz="2400" dirty="0" smtClean="0">
                        <a:latin typeface="Comic Sans MS" panose="030F0702030302020204" pitchFamily="66" charset="0"/>
                      </a:endParaRPr>
                    </a:p>
                    <a:p>
                      <a:endParaRPr lang="ru-RU" sz="2400" dirty="0" smtClean="0">
                        <a:latin typeface="Comic Sans MS" panose="030F0702030302020204" pitchFamily="66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27515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041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575D1"/>
            </a:gs>
            <a:gs pos="33000">
              <a:srgbClr val="D1D1F0"/>
            </a:gs>
            <a:gs pos="70000">
              <a:srgbClr val="D1D1F0"/>
            </a:gs>
            <a:gs pos="100000">
              <a:srgbClr val="7575D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/>
            <a:r>
              <a:rPr lang="uk-UA" altLang="ru-RU" sz="4000" smtClean="0">
                <a:latin typeface="Comic Sans MS" panose="030F0702030302020204" pitchFamily="66" charset="0"/>
              </a:rPr>
              <a:t>Функції крові </a:t>
            </a:r>
            <a:endParaRPr lang="ru-RU" altLang="ru-RU" sz="4000" smtClean="0">
              <a:latin typeface="Comic Sans MS" panose="030F0702030302020204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uk-UA" altLang="ru-RU" smtClean="0">
                <a:latin typeface="Comic Sans MS" panose="030F0702030302020204" pitchFamily="66" charset="0"/>
              </a:rPr>
              <a:t>дихальна; 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uk-UA" altLang="ru-RU" smtClean="0">
                <a:latin typeface="Comic Sans MS" panose="030F0702030302020204" pitchFamily="66" charset="0"/>
              </a:rPr>
              <a:t>трофічна;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uk-UA" altLang="ru-RU" smtClean="0">
                <a:latin typeface="Comic Sans MS" panose="030F0702030302020204" pitchFamily="66" charset="0"/>
              </a:rPr>
              <a:t>екскреторна;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uk-UA" altLang="ru-RU" smtClean="0">
                <a:latin typeface="Comic Sans MS" panose="030F0702030302020204" pitchFamily="66" charset="0"/>
              </a:rPr>
              <a:t>гомеостатична;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uk-UA" altLang="ru-RU" smtClean="0">
                <a:latin typeface="Comic Sans MS" panose="030F0702030302020204" pitchFamily="66" charset="0"/>
              </a:rPr>
              <a:t>регуляторна;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uk-UA" altLang="ru-RU" smtClean="0">
                <a:latin typeface="Comic Sans MS" panose="030F0702030302020204" pitchFamily="66" charset="0"/>
              </a:rPr>
              <a:t>терморегуляторна;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uk-UA" altLang="ru-RU" smtClean="0">
                <a:latin typeface="Comic Sans MS" panose="030F0702030302020204" pitchFamily="66" charset="0"/>
              </a:rPr>
              <a:t>захисна.</a:t>
            </a:r>
            <a:endParaRPr lang="ru-RU" altLang="ru-RU" smtClean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11560" y="476672"/>
            <a:ext cx="8229600" cy="564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4000" baseline="30000" dirty="0" smtClean="0">
                <a:latin typeface="Comic Sans MS" panose="030F0702030302020204" pitchFamily="66" charset="0"/>
              </a:rPr>
              <a:t>	На </a:t>
            </a:r>
            <a:r>
              <a:rPr lang="ru-RU" altLang="ru-RU" sz="4000" baseline="30000" dirty="0" err="1">
                <a:latin typeface="Comic Sans MS" panose="030F0702030302020204" pitchFamily="66" charset="0"/>
              </a:rPr>
              <a:t>гемоглобін</a:t>
            </a:r>
            <a:r>
              <a:rPr lang="ru-RU" altLang="ru-RU" sz="40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4000" baseline="30000" dirty="0" err="1">
                <a:latin typeface="Comic Sans MS" panose="030F0702030302020204" pitchFamily="66" charset="0"/>
              </a:rPr>
              <a:t>дуже</a:t>
            </a:r>
            <a:r>
              <a:rPr lang="ru-RU" altLang="ru-RU" sz="4000" baseline="30000" dirty="0">
                <a:latin typeface="Comic Sans MS" panose="030F0702030302020204" pitchFamily="66" charset="0"/>
              </a:rPr>
              <a:t> схожий </a:t>
            </a:r>
            <a:r>
              <a:rPr lang="ru-RU" altLang="ru-RU" sz="4400" b="1" baseline="30000" dirty="0" err="1">
                <a:latin typeface="Comic Sans MS" panose="030F0702030302020204" pitchFamily="66" charset="0"/>
              </a:rPr>
              <a:t>міоглобін</a:t>
            </a:r>
            <a:r>
              <a:rPr lang="ru-RU" altLang="ru-RU" sz="4400" b="1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4000" baseline="30000" dirty="0" err="1">
                <a:latin typeface="Comic Sans MS" panose="030F0702030302020204" pitchFamily="66" charset="0"/>
              </a:rPr>
              <a:t>м’язів</a:t>
            </a:r>
            <a:r>
              <a:rPr lang="ru-RU" altLang="ru-RU" sz="40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4000" baseline="30000" dirty="0" err="1">
                <a:latin typeface="Comic Sans MS" panose="030F0702030302020204" pitchFamily="66" charset="0"/>
              </a:rPr>
              <a:t>хребетних</a:t>
            </a:r>
            <a:r>
              <a:rPr lang="ru-RU" altLang="ru-RU" sz="40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4000" baseline="30000" dirty="0" err="1">
                <a:latin typeface="Comic Sans MS" panose="030F0702030302020204" pitchFamily="66" charset="0"/>
              </a:rPr>
              <a:t>тварин</a:t>
            </a:r>
            <a:r>
              <a:rPr lang="ru-RU" altLang="ru-RU" sz="4000" baseline="30000" dirty="0">
                <a:latin typeface="Comic Sans MS" panose="030F0702030302020204" pitchFamily="66" charset="0"/>
              </a:rPr>
              <a:t>. </a:t>
            </a:r>
            <a:endParaRPr lang="ru-RU" altLang="ru-RU" sz="4000" baseline="30000" dirty="0" smtClean="0"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4000" baseline="30000" dirty="0">
                <a:latin typeface="Comic Sans MS" panose="030F0702030302020204" pitchFamily="66" charset="0"/>
              </a:rPr>
              <a:t>	</a:t>
            </a:r>
            <a:endParaRPr lang="ru-RU" altLang="ru-RU" sz="3600" baseline="300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med-therapia.ru/wp-content/uploads/Mioglobi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01"/>
          <a:stretch/>
        </p:blipFill>
        <p:spPr bwMode="auto">
          <a:xfrm>
            <a:off x="4668664" y="1235980"/>
            <a:ext cx="4464496" cy="490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6664" y="1412776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1" hangingPunct="1">
              <a:lnSpc>
                <a:spcPct val="90000"/>
              </a:lnSpc>
              <a:defRPr/>
            </a:pPr>
            <a:r>
              <a:rPr lang="en-US" altLang="ru-RU" sz="4000" baseline="30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	</a:t>
            </a:r>
            <a:r>
              <a:rPr lang="ru-RU" altLang="ru-RU" sz="4000" baseline="30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У </a:t>
            </a:r>
            <a:r>
              <a:rPr lang="ru-RU" altLang="ru-RU" sz="4000" baseline="30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вигляді</a:t>
            </a:r>
            <a:r>
              <a:rPr lang="ru-RU" altLang="ru-RU" sz="4000" baseline="300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sz="4000" baseline="30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оксиміоглобіну</a:t>
            </a:r>
            <a:r>
              <a:rPr lang="ru-RU" altLang="ru-RU" sz="4000" baseline="300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ru-RU" sz="4000" baseline="30000" dirty="0">
                <a:solidFill>
                  <a:srgbClr val="000000"/>
                </a:solidFill>
                <a:latin typeface="Comic Sans MS" panose="030F0702030302020204" pitchFamily="66" charset="0"/>
              </a:rPr>
              <a:t>Mb</a:t>
            </a:r>
            <a:r>
              <a:rPr lang="ru-RU" altLang="ru-RU" sz="4000" baseline="30000" dirty="0">
                <a:solidFill>
                  <a:srgbClr val="000000"/>
                </a:solidFill>
                <a:latin typeface="Comic Sans MS" panose="030F0702030302020204" pitchFamily="66" charset="0"/>
              </a:rPr>
              <a:t>О</a:t>
            </a:r>
            <a:r>
              <a:rPr lang="ru-RU" altLang="ru-RU" sz="2500" baseline="30000" dirty="0">
                <a:solidFill>
                  <a:srgbClr val="000000"/>
                </a:solidFill>
                <a:latin typeface="Comic Sans MS" panose="030F0702030302020204" pitchFamily="66" charset="0"/>
              </a:rPr>
              <a:t>2</a:t>
            </a:r>
            <a:r>
              <a:rPr lang="ru-RU" altLang="ru-RU" sz="4000" baseline="300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sz="4000" baseline="30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він</a:t>
            </a:r>
            <a:r>
              <a:rPr lang="ru-RU" altLang="ru-RU" sz="4000" baseline="30000" dirty="0">
                <a:solidFill>
                  <a:srgbClr val="000000"/>
                </a:solidFill>
                <a:latin typeface="Comic Sans MS" panose="030F0702030302020204" pitchFamily="66" charset="0"/>
              </a:rPr>
              <a:t> є резервуаром О</a:t>
            </a:r>
            <a:r>
              <a:rPr lang="ru-RU" altLang="ru-RU" sz="2500" baseline="30000" dirty="0">
                <a:solidFill>
                  <a:srgbClr val="000000"/>
                </a:solidFill>
                <a:latin typeface="Comic Sans MS" panose="030F0702030302020204" pitchFamily="66" charset="0"/>
              </a:rPr>
              <a:t>2</a:t>
            </a:r>
            <a:r>
              <a:rPr lang="ru-RU" altLang="ru-RU" sz="4000" baseline="30000" dirty="0">
                <a:solidFill>
                  <a:srgbClr val="000000"/>
                </a:solidFill>
                <a:latin typeface="Comic Sans MS" panose="030F0702030302020204" pitchFamily="66" charset="0"/>
              </a:rPr>
              <a:t> в </a:t>
            </a:r>
            <a:r>
              <a:rPr lang="ru-RU" altLang="ru-RU" sz="4000" baseline="30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скелетних</a:t>
            </a:r>
            <a:r>
              <a:rPr lang="ru-RU" altLang="ru-RU" sz="4000" baseline="300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sz="4000" baseline="30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м’язах</a:t>
            </a:r>
            <a:r>
              <a:rPr lang="ru-RU" altLang="ru-RU" sz="4000" baseline="30000" dirty="0">
                <a:solidFill>
                  <a:srgbClr val="000000"/>
                </a:solidFill>
                <a:latin typeface="Comic Sans MS" panose="030F0702030302020204" pitchFamily="66" charset="0"/>
              </a:rPr>
              <a:t>, </a:t>
            </a:r>
            <a:r>
              <a:rPr lang="ru-RU" altLang="ru-RU" sz="4000" baseline="30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які</a:t>
            </a:r>
            <a:r>
              <a:rPr lang="ru-RU" altLang="ru-RU" sz="4000" baseline="300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sz="4000" baseline="30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перебувають</a:t>
            </a:r>
            <a:r>
              <a:rPr lang="ru-RU" altLang="ru-RU" sz="4000" baseline="30000" dirty="0">
                <a:solidFill>
                  <a:srgbClr val="000000"/>
                </a:solidFill>
                <a:latin typeface="Comic Sans MS" panose="030F0702030302020204" pitchFamily="66" charset="0"/>
              </a:rPr>
              <a:t> у </a:t>
            </a:r>
            <a:r>
              <a:rPr lang="ru-RU" altLang="ru-RU" sz="4000" baseline="30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стані</a:t>
            </a:r>
            <a:r>
              <a:rPr lang="ru-RU" altLang="ru-RU" sz="4000" baseline="300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sz="4000" baseline="30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спокою</a:t>
            </a:r>
            <a:r>
              <a:rPr lang="ru-RU" altLang="ru-RU" sz="4000" baseline="30000" dirty="0">
                <a:solidFill>
                  <a:srgbClr val="000000"/>
                </a:solidFill>
                <a:latin typeface="Comic Sans MS" panose="030F0702030302020204" pitchFamily="66" charset="0"/>
              </a:rPr>
              <a:t>, а при </a:t>
            </a:r>
            <a:r>
              <a:rPr lang="ru-RU" altLang="ru-RU" sz="4000" baseline="30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м’язовій</a:t>
            </a:r>
            <a:r>
              <a:rPr lang="ru-RU" altLang="ru-RU" sz="4000" baseline="300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sz="4000" baseline="30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активності</a:t>
            </a:r>
            <a:r>
              <a:rPr lang="ru-RU" altLang="ru-RU" sz="4000" baseline="300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sz="4000" baseline="30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звільняє</a:t>
            </a:r>
            <a:r>
              <a:rPr lang="ru-RU" altLang="ru-RU" sz="4000" baseline="300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sz="4000" baseline="30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О</a:t>
            </a:r>
            <a:r>
              <a:rPr lang="en-US" altLang="ru-RU" sz="2500" baseline="30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2.</a:t>
            </a:r>
            <a:endParaRPr lang="ru-RU" altLang="ru-RU" sz="4000" baseline="300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lvl="0" eaLnBrk="1" hangingPunct="1">
              <a:lnSpc>
                <a:spcPct val="90000"/>
              </a:lnSpc>
              <a:defRPr/>
            </a:pPr>
            <a:r>
              <a:rPr lang="ru-RU" altLang="ru-RU" sz="4000" baseline="30000" dirty="0">
                <a:solidFill>
                  <a:srgbClr val="000000"/>
                </a:solidFill>
                <a:latin typeface="Comic Sans MS" panose="030F0702030302020204" pitchFamily="66" charset="0"/>
              </a:rPr>
              <a:t>	</a:t>
            </a:r>
            <a:r>
              <a:rPr lang="ru-RU" altLang="ru-RU" sz="4000" baseline="30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Складається</a:t>
            </a:r>
            <a:r>
              <a:rPr lang="ru-RU" altLang="ru-RU" sz="4000" baseline="30000" dirty="0">
                <a:solidFill>
                  <a:srgbClr val="000000"/>
                </a:solidFill>
                <a:latin typeface="Comic Sans MS" panose="030F0702030302020204" pitchFamily="66" charset="0"/>
              </a:rPr>
              <a:t> з одного </a:t>
            </a:r>
            <a:r>
              <a:rPr lang="ru-RU" altLang="ru-RU" sz="4000" baseline="30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поліпептидного</a:t>
            </a:r>
            <a:r>
              <a:rPr lang="ru-RU" altLang="ru-RU" sz="4000" baseline="300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sz="4000" baseline="30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ланцюга</a:t>
            </a:r>
            <a:r>
              <a:rPr lang="ru-RU" altLang="ru-RU" sz="4000" baseline="30000" dirty="0">
                <a:solidFill>
                  <a:srgbClr val="000000"/>
                </a:solidFill>
                <a:latin typeface="Comic Sans MS" panose="030F0702030302020204" pitchFamily="66" charset="0"/>
              </a:rPr>
              <a:t> і </a:t>
            </a:r>
            <a:r>
              <a:rPr lang="ru-RU" altLang="ru-RU" sz="4000" baseline="30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гема</a:t>
            </a:r>
            <a:r>
              <a:rPr lang="ru-RU" altLang="ru-RU" sz="4000" baseline="30000" dirty="0">
                <a:solidFill>
                  <a:srgbClr val="000000"/>
                </a:solidFill>
                <a:latin typeface="Comic Sans MS" panose="030F0702030302020204" pitchFamily="66" charset="0"/>
              </a:rPr>
              <a:t>. </a:t>
            </a:r>
          </a:p>
          <a:p>
            <a:pPr lvl="0" eaLnBrk="1" hangingPunct="1">
              <a:lnSpc>
                <a:spcPct val="90000"/>
              </a:lnSpc>
              <a:defRPr/>
            </a:pPr>
            <a:r>
              <a:rPr lang="ru-RU" altLang="ru-RU" sz="4000" baseline="30000" dirty="0">
                <a:solidFill>
                  <a:srgbClr val="000000"/>
                </a:solidFill>
                <a:latin typeface="Comic Sans MS" panose="030F0702030302020204" pitchFamily="66" charset="0"/>
              </a:rPr>
              <a:t>	</a:t>
            </a:r>
            <a:r>
              <a:rPr lang="ru-RU" altLang="ru-RU" sz="4000" baseline="30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Велика </a:t>
            </a:r>
            <a:r>
              <a:rPr lang="ru-RU" altLang="ru-RU" sz="4000" baseline="30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кількість</a:t>
            </a:r>
            <a:r>
              <a:rPr lang="ru-RU" altLang="ru-RU" sz="4000" baseline="300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sz="4000" baseline="30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міоглобіну</a:t>
            </a:r>
            <a:r>
              <a:rPr lang="ru-RU" altLang="ru-RU" sz="4000" baseline="300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sz="4000" baseline="30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міститься</a:t>
            </a:r>
            <a:r>
              <a:rPr lang="ru-RU" altLang="ru-RU" sz="4000" baseline="30000" dirty="0">
                <a:solidFill>
                  <a:srgbClr val="000000"/>
                </a:solidFill>
                <a:latin typeface="Comic Sans MS" panose="030F0702030302020204" pitchFamily="66" charset="0"/>
              </a:rPr>
              <a:t> в </a:t>
            </a:r>
            <a:r>
              <a:rPr lang="ru-RU" altLang="ru-RU" sz="4000" baseline="30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серцевому</a:t>
            </a:r>
            <a:r>
              <a:rPr lang="ru-RU" altLang="ru-RU" sz="4000" baseline="300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sz="4000" baseline="30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м’язі</a:t>
            </a:r>
            <a:r>
              <a:rPr lang="ru-RU" altLang="ru-RU" sz="4000" baseline="30000" dirty="0">
                <a:solidFill>
                  <a:srgbClr val="000000"/>
                </a:solidFill>
                <a:latin typeface="Comic Sans MS" panose="030F0702030302020204" pitchFamily="66" charset="0"/>
              </a:rPr>
              <a:t>.</a:t>
            </a:r>
            <a:endParaRPr lang="ru-RU" altLang="ru-RU" sz="3600" baseline="300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18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9552" y="548680"/>
            <a:ext cx="8460432" cy="564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4000" baseline="30000" dirty="0" smtClean="0">
                <a:latin typeface="Comic Sans MS" panose="030F0702030302020204" pitchFamily="66" charset="0"/>
              </a:rPr>
              <a:t>	При </a:t>
            </a:r>
            <a:r>
              <a:rPr lang="ru-RU" altLang="ru-RU" sz="4000" baseline="30000" dirty="0" err="1">
                <a:latin typeface="Comic Sans MS" panose="030F0702030302020204" pitchFamily="66" charset="0"/>
              </a:rPr>
              <a:t>зміні</a:t>
            </a:r>
            <a:r>
              <a:rPr lang="ru-RU" altLang="ru-RU" sz="40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4000" baseline="30000" dirty="0" err="1">
                <a:latin typeface="Comic Sans MS" panose="030F0702030302020204" pitchFamily="66" charset="0"/>
              </a:rPr>
              <a:t>парціального</a:t>
            </a:r>
            <a:r>
              <a:rPr lang="ru-RU" altLang="ru-RU" sz="40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4000" baseline="30000" dirty="0" err="1">
                <a:latin typeface="Comic Sans MS" panose="030F0702030302020204" pitchFamily="66" charset="0"/>
              </a:rPr>
              <a:t>тиску</a:t>
            </a:r>
            <a:r>
              <a:rPr lang="ru-RU" altLang="ru-RU" sz="4000" baseline="30000" dirty="0">
                <a:latin typeface="Comic Sans MS" panose="030F0702030302020204" pitchFamily="66" charset="0"/>
              </a:rPr>
              <a:t> СО</a:t>
            </a:r>
            <a:r>
              <a:rPr lang="ru-RU" altLang="ru-RU" sz="2500" baseline="30000" dirty="0">
                <a:latin typeface="Comic Sans MS" panose="030F0702030302020204" pitchFamily="66" charset="0"/>
              </a:rPr>
              <a:t>2</a:t>
            </a:r>
            <a:r>
              <a:rPr lang="ru-RU" altLang="ru-RU" sz="4000" baseline="30000" dirty="0">
                <a:latin typeface="Comic Sans MS" panose="030F0702030302020204" pitchFamily="66" charset="0"/>
              </a:rPr>
              <a:t> у </a:t>
            </a:r>
            <a:r>
              <a:rPr lang="ru-RU" altLang="ru-RU" sz="4000" baseline="30000" dirty="0" err="1">
                <a:latin typeface="Comic Sans MS" panose="030F0702030302020204" pitchFamily="66" charset="0"/>
              </a:rPr>
              <a:t>середовищі</a:t>
            </a:r>
            <a:r>
              <a:rPr lang="ru-RU" altLang="ru-RU" sz="40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4000" baseline="30000" dirty="0" err="1">
                <a:latin typeface="Comic Sans MS" panose="030F0702030302020204" pitchFamily="66" charset="0"/>
              </a:rPr>
              <a:t>навколо</a:t>
            </a:r>
            <a:r>
              <a:rPr lang="ru-RU" altLang="ru-RU" sz="40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4000" baseline="30000" dirty="0" err="1">
                <a:latin typeface="Comic Sans MS" panose="030F0702030302020204" pitchFamily="66" charset="0"/>
              </a:rPr>
              <a:t>еритроциту</a:t>
            </a:r>
            <a:r>
              <a:rPr lang="ru-RU" altLang="ru-RU" sz="40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4000" baseline="30000" dirty="0" err="1">
                <a:latin typeface="Comic Sans MS" panose="030F0702030302020204" pitchFamily="66" charset="0"/>
              </a:rPr>
              <a:t>змінюється</a:t>
            </a:r>
            <a:r>
              <a:rPr lang="ru-RU" altLang="ru-RU" sz="40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4000" baseline="30000" dirty="0" err="1">
                <a:latin typeface="Comic Sans MS" panose="030F0702030302020204" pitchFamily="66" charset="0"/>
              </a:rPr>
              <a:t>рівновага</a:t>
            </a:r>
            <a:r>
              <a:rPr lang="ru-RU" altLang="ru-RU" sz="40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4000" baseline="30000" dirty="0" err="1">
                <a:latin typeface="Comic Sans MS" panose="030F0702030302020204" pitchFamily="66" charset="0"/>
              </a:rPr>
              <a:t>системи</a:t>
            </a:r>
            <a:r>
              <a:rPr lang="ru-RU" altLang="ru-RU" sz="4000" baseline="30000" dirty="0">
                <a:latin typeface="Comic Sans MS" panose="030F0702030302020204" pitchFamily="66" charset="0"/>
              </a:rPr>
              <a:t> </a:t>
            </a:r>
            <a:r>
              <a:rPr lang="en-US" altLang="ru-RU" sz="4000" baseline="30000" dirty="0">
                <a:latin typeface="Comic Sans MS" panose="030F0702030302020204" pitchFamily="66" charset="0"/>
              </a:rPr>
              <a:t>Hb-O</a:t>
            </a:r>
            <a:r>
              <a:rPr lang="en-US" altLang="ru-RU" sz="2500" baseline="30000" dirty="0">
                <a:latin typeface="Comic Sans MS" panose="030F0702030302020204" pitchFamily="66" charset="0"/>
              </a:rPr>
              <a:t>2</a:t>
            </a:r>
            <a:r>
              <a:rPr lang="en-US" altLang="ru-RU" sz="4000" baseline="30000" dirty="0">
                <a:latin typeface="Comic Sans MS" panose="030F0702030302020204" pitchFamily="66" charset="0"/>
              </a:rPr>
              <a:t>. </a:t>
            </a:r>
            <a:r>
              <a:rPr lang="ru-RU" altLang="ru-RU" sz="4000" baseline="30000" dirty="0" err="1">
                <a:latin typeface="Comic Sans MS" panose="030F0702030302020204" pitchFamily="66" charset="0"/>
              </a:rPr>
              <a:t>Це</a:t>
            </a:r>
            <a:r>
              <a:rPr lang="ru-RU" altLang="ru-RU" sz="40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4000" baseline="30000" dirty="0" err="1">
                <a:latin typeface="Comic Sans MS" panose="030F0702030302020204" pitchFamily="66" charset="0"/>
              </a:rPr>
              <a:t>явище</a:t>
            </a:r>
            <a:r>
              <a:rPr lang="ru-RU" altLang="ru-RU" sz="40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4000" baseline="30000" dirty="0" err="1">
                <a:latin typeface="Comic Sans MS" panose="030F0702030302020204" pitchFamily="66" charset="0"/>
              </a:rPr>
              <a:t>відоме</a:t>
            </a:r>
            <a:r>
              <a:rPr lang="ru-RU" altLang="ru-RU" sz="4000" baseline="30000" dirty="0">
                <a:latin typeface="Comic Sans MS" panose="030F0702030302020204" pitchFamily="66" charset="0"/>
              </a:rPr>
              <a:t> як </a:t>
            </a:r>
            <a:r>
              <a:rPr lang="ru-RU" altLang="ru-RU" sz="4400" b="1" baseline="30000" dirty="0" err="1">
                <a:latin typeface="Comic Sans MS" panose="030F0702030302020204" pitchFamily="66" charset="0"/>
              </a:rPr>
              <a:t>ефект</a:t>
            </a:r>
            <a:r>
              <a:rPr lang="ru-RU" altLang="ru-RU" sz="4400" b="1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4400" b="1" baseline="30000" dirty="0" smtClean="0">
                <a:latin typeface="Comic Sans MS" panose="030F0702030302020204" pitchFamily="66" charset="0"/>
              </a:rPr>
              <a:t>Бора. </a:t>
            </a:r>
            <a:endParaRPr lang="ru-RU" altLang="ru-RU" sz="4000" b="1" baseline="30000" dirty="0" smtClean="0"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4000" baseline="30000" dirty="0">
                <a:latin typeface="Comic Sans MS" panose="030F0702030302020204" pitchFamily="66" charset="0"/>
              </a:rPr>
              <a:t>	</a:t>
            </a:r>
            <a:r>
              <a:rPr lang="ru-RU" altLang="ru-RU" sz="4000" baseline="30000" dirty="0" smtClean="0">
                <a:latin typeface="Comic Sans MS" panose="030F0702030302020204" pitchFamily="66" charset="0"/>
              </a:rPr>
              <a:t>Коли </a:t>
            </a:r>
            <a:r>
              <a:rPr lang="ru-RU" altLang="ru-RU" sz="4000" baseline="30000" dirty="0" err="1">
                <a:latin typeface="Comic Sans MS" panose="030F0702030302020204" pitchFamily="66" charset="0"/>
              </a:rPr>
              <a:t>артеріальна</a:t>
            </a:r>
            <a:r>
              <a:rPr lang="ru-RU" altLang="ru-RU" sz="4000" baseline="30000" dirty="0">
                <a:latin typeface="Comic Sans MS" panose="030F0702030302020204" pitchFamily="66" charset="0"/>
              </a:rPr>
              <a:t> кров </a:t>
            </a:r>
            <a:r>
              <a:rPr lang="ru-RU" altLang="ru-RU" sz="4000" baseline="30000" dirty="0" err="1">
                <a:latin typeface="Comic Sans MS" panose="030F0702030302020204" pitchFamily="66" charset="0"/>
              </a:rPr>
              <a:t>попадає</a:t>
            </a:r>
            <a:r>
              <a:rPr lang="ru-RU" altLang="ru-RU" sz="4000" baseline="30000" dirty="0">
                <a:latin typeface="Comic Sans MS" panose="030F0702030302020204" pitchFamily="66" charset="0"/>
              </a:rPr>
              <a:t> в зону тканин, СО</a:t>
            </a:r>
            <a:r>
              <a:rPr lang="ru-RU" altLang="ru-RU" sz="2500" baseline="30000" dirty="0">
                <a:latin typeface="Comic Sans MS" panose="030F0702030302020204" pitchFamily="66" charset="0"/>
              </a:rPr>
              <a:t>2</a:t>
            </a:r>
            <a:r>
              <a:rPr lang="ru-RU" altLang="ru-RU" sz="40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4000" baseline="30000" dirty="0" err="1">
                <a:latin typeface="Comic Sans MS" panose="030F0702030302020204" pitchFamily="66" charset="0"/>
              </a:rPr>
              <a:t>дифундує</a:t>
            </a:r>
            <a:r>
              <a:rPr lang="ru-RU" altLang="ru-RU" sz="4000" baseline="30000" dirty="0">
                <a:latin typeface="Comic Sans MS" panose="030F0702030302020204" pitchFamily="66" charset="0"/>
              </a:rPr>
              <a:t> в </a:t>
            </a:r>
            <a:r>
              <a:rPr lang="ru-RU" altLang="ru-RU" sz="4000" baseline="30000" dirty="0" err="1">
                <a:latin typeface="Comic Sans MS" panose="030F0702030302020204" pitchFamily="66" charset="0"/>
              </a:rPr>
              <a:t>еритроцити</a:t>
            </a:r>
            <a:r>
              <a:rPr lang="ru-RU" altLang="ru-RU" sz="4000" baseline="30000" dirty="0">
                <a:latin typeface="Comic Sans MS" panose="030F0702030302020204" pitchFamily="66" charset="0"/>
              </a:rPr>
              <a:t>, </a:t>
            </a:r>
            <a:r>
              <a:rPr lang="ru-RU" altLang="ru-RU" sz="4000" baseline="30000" dirty="0" err="1">
                <a:latin typeface="Comic Sans MS" panose="030F0702030302020204" pitchFamily="66" charset="0"/>
              </a:rPr>
              <a:t>понижуючи</a:t>
            </a:r>
            <a:r>
              <a:rPr lang="ru-RU" altLang="ru-RU" sz="4000" baseline="30000" dirty="0">
                <a:latin typeface="Comic Sans MS" panose="030F0702030302020204" pitchFamily="66" charset="0"/>
              </a:rPr>
              <a:t> </a:t>
            </a:r>
            <a:r>
              <a:rPr lang="en-US" altLang="ru-RU" sz="4000" baseline="30000" dirty="0">
                <a:latin typeface="Comic Sans MS" panose="030F0702030302020204" pitchFamily="66" charset="0"/>
              </a:rPr>
              <a:t>pH </a:t>
            </a:r>
            <a:r>
              <a:rPr lang="ru-RU" altLang="ru-RU" sz="4000" baseline="30000" dirty="0">
                <a:latin typeface="Comic Sans MS" panose="030F0702030302020204" pitchFamily="66" charset="0"/>
              </a:rPr>
              <a:t>і </a:t>
            </a:r>
            <a:r>
              <a:rPr lang="ru-RU" altLang="ru-RU" sz="4000" baseline="30000" dirty="0" err="1">
                <a:latin typeface="Comic Sans MS" panose="030F0702030302020204" pitchFamily="66" charset="0"/>
              </a:rPr>
              <a:t>спорідненість</a:t>
            </a:r>
            <a:r>
              <a:rPr lang="ru-RU" altLang="ru-RU" sz="4000" baseline="30000" dirty="0">
                <a:latin typeface="Comic Sans MS" panose="030F0702030302020204" pitchFamily="66" charset="0"/>
              </a:rPr>
              <a:t> </a:t>
            </a:r>
            <a:r>
              <a:rPr lang="en-US" altLang="ru-RU" sz="4000" baseline="30000" dirty="0" err="1">
                <a:latin typeface="Comic Sans MS" panose="030F0702030302020204" pitchFamily="66" charset="0"/>
              </a:rPr>
              <a:t>Hb</a:t>
            </a:r>
            <a:r>
              <a:rPr lang="en-US" altLang="ru-RU" sz="40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4000" baseline="30000" dirty="0">
                <a:latin typeface="Comic Sans MS" panose="030F0702030302020204" pitchFamily="66" charset="0"/>
              </a:rPr>
              <a:t>до О</a:t>
            </a:r>
            <a:r>
              <a:rPr lang="ru-RU" altLang="ru-RU" sz="2500" baseline="30000" dirty="0">
                <a:latin typeface="Comic Sans MS" panose="030F0702030302020204" pitchFamily="66" charset="0"/>
              </a:rPr>
              <a:t>2</a:t>
            </a:r>
            <a:r>
              <a:rPr lang="ru-RU" altLang="ru-RU" sz="4000" baseline="30000" dirty="0">
                <a:latin typeface="Comic Sans MS" panose="030F0702030302020204" pitchFamily="66" charset="0"/>
              </a:rPr>
              <a:t>. </a:t>
            </a:r>
            <a:r>
              <a:rPr lang="ru-RU" altLang="ru-RU" sz="4000" baseline="30000" dirty="0" err="1">
                <a:latin typeface="Comic Sans MS" panose="030F0702030302020204" pitchFamily="66" charset="0"/>
              </a:rPr>
              <a:t>Втрата</a:t>
            </a:r>
            <a:r>
              <a:rPr lang="ru-RU" altLang="ru-RU" sz="4000" baseline="30000" dirty="0">
                <a:latin typeface="Comic Sans MS" panose="030F0702030302020204" pitchFamily="66" charset="0"/>
              </a:rPr>
              <a:t> СО</a:t>
            </a:r>
            <a:r>
              <a:rPr lang="ru-RU" altLang="ru-RU" sz="2500" baseline="30000" dirty="0">
                <a:latin typeface="Comic Sans MS" panose="030F0702030302020204" pitchFamily="66" charset="0"/>
              </a:rPr>
              <a:t>2</a:t>
            </a:r>
            <a:r>
              <a:rPr lang="ru-RU" altLang="ru-RU" sz="4000" baseline="30000" dirty="0">
                <a:latin typeface="Comic Sans MS" panose="030F0702030302020204" pitchFamily="66" charset="0"/>
              </a:rPr>
              <a:t> в </a:t>
            </a:r>
            <a:r>
              <a:rPr lang="ru-RU" altLang="ru-RU" sz="4000" baseline="30000" dirty="0" err="1">
                <a:latin typeface="Comic Sans MS" panose="030F0702030302020204" pitchFamily="66" charset="0"/>
              </a:rPr>
              <a:t>органі</a:t>
            </a:r>
            <a:r>
              <a:rPr lang="ru-RU" altLang="ru-RU" sz="4000" baseline="30000" dirty="0">
                <a:latin typeface="Comic Sans MS" panose="030F0702030302020204" pitchFamily="66" charset="0"/>
              </a:rPr>
              <a:t>, </a:t>
            </a:r>
            <a:r>
              <a:rPr lang="ru-RU" altLang="ru-RU" sz="4000" baseline="30000" dirty="0" err="1" smtClean="0">
                <a:latin typeface="Comic Sans MS" panose="030F0702030302020204" pitchFamily="66" charset="0"/>
              </a:rPr>
              <a:t>сприяє</a:t>
            </a:r>
            <a:r>
              <a:rPr lang="ru-RU" altLang="ru-RU" sz="4000" baseline="30000" dirty="0" smtClean="0">
                <a:latin typeface="Comic Sans MS" panose="030F0702030302020204" pitchFamily="66" charset="0"/>
              </a:rPr>
              <a:t> </a:t>
            </a:r>
            <a:r>
              <a:rPr lang="ru-RU" altLang="ru-RU" sz="4000" baseline="30000" dirty="0" err="1">
                <a:latin typeface="Comic Sans MS" panose="030F0702030302020204" pitchFamily="66" charset="0"/>
              </a:rPr>
              <a:t>насиченню</a:t>
            </a:r>
            <a:r>
              <a:rPr lang="ru-RU" altLang="ru-RU" sz="40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4000" baseline="30000" dirty="0" err="1">
                <a:latin typeface="Comic Sans MS" panose="030F0702030302020204" pitchFamily="66" charset="0"/>
              </a:rPr>
              <a:t>гемоглобіну</a:t>
            </a:r>
            <a:r>
              <a:rPr lang="ru-RU" altLang="ru-RU" sz="4000" baseline="30000" dirty="0">
                <a:latin typeface="Comic Sans MS" panose="030F0702030302020204" pitchFamily="66" charset="0"/>
              </a:rPr>
              <a:t> киснем в </a:t>
            </a:r>
            <a:r>
              <a:rPr lang="ru-RU" altLang="ru-RU" sz="4000" baseline="30000" dirty="0" err="1">
                <a:latin typeface="Comic Sans MS" panose="030F0702030302020204" pitchFamily="66" charset="0"/>
              </a:rPr>
              <a:t>умовах</a:t>
            </a:r>
            <a:r>
              <a:rPr lang="ru-RU" altLang="ru-RU" sz="40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4000" baseline="30000" dirty="0" err="1">
                <a:latin typeface="Comic Sans MS" panose="030F0702030302020204" pitchFamily="66" charset="0"/>
              </a:rPr>
              <a:t>відносно</a:t>
            </a:r>
            <a:r>
              <a:rPr lang="ru-RU" altLang="ru-RU" sz="40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4000" baseline="30000" dirty="0" err="1">
                <a:latin typeface="Comic Sans MS" panose="030F0702030302020204" pitchFamily="66" charset="0"/>
              </a:rPr>
              <a:t>низького</a:t>
            </a:r>
            <a:r>
              <a:rPr lang="ru-RU" altLang="ru-RU" sz="40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4000" baseline="30000" dirty="0" err="1">
                <a:latin typeface="Comic Sans MS" panose="030F0702030302020204" pitchFamily="66" charset="0"/>
              </a:rPr>
              <a:t>парціального</a:t>
            </a:r>
            <a:r>
              <a:rPr lang="ru-RU" altLang="ru-RU" sz="40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4000" baseline="30000" dirty="0" err="1">
                <a:latin typeface="Comic Sans MS" panose="030F0702030302020204" pitchFamily="66" charset="0"/>
              </a:rPr>
              <a:t>тиску</a:t>
            </a:r>
            <a:r>
              <a:rPr lang="ru-RU" altLang="ru-RU" sz="4000" baseline="30000" dirty="0">
                <a:latin typeface="Comic Sans MS" panose="030F0702030302020204" pitchFamily="66" charset="0"/>
              </a:rPr>
              <a:t> О</a:t>
            </a:r>
            <a:r>
              <a:rPr lang="ru-RU" altLang="ru-RU" sz="2500" baseline="30000" dirty="0">
                <a:latin typeface="Comic Sans MS" panose="030F0702030302020204" pitchFamily="66" charset="0"/>
              </a:rPr>
              <a:t>2</a:t>
            </a:r>
            <a:r>
              <a:rPr lang="ru-RU" altLang="ru-RU" sz="4000" baseline="30000" dirty="0">
                <a:latin typeface="Comic Sans MS" panose="030F0702030302020204" pitchFamily="66" charset="0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4000" baseline="30000" dirty="0" smtClean="0">
                <a:latin typeface="Comic Sans MS" panose="030F0702030302020204" pitchFamily="66" charset="0"/>
              </a:rPr>
              <a:t>	</a:t>
            </a:r>
            <a:r>
              <a:rPr lang="ru-RU" altLang="ru-RU" sz="4000" baseline="30000" dirty="0" err="1" smtClean="0">
                <a:latin typeface="Comic Sans MS" panose="030F0702030302020204" pitchFamily="66" charset="0"/>
              </a:rPr>
              <a:t>Утворення</a:t>
            </a:r>
            <a:r>
              <a:rPr lang="ru-RU" altLang="ru-RU" sz="4000" baseline="30000" dirty="0" smtClean="0">
                <a:latin typeface="Comic Sans MS" panose="030F0702030302020204" pitchFamily="66" charset="0"/>
              </a:rPr>
              <a:t> </a:t>
            </a:r>
            <a:r>
              <a:rPr lang="ru-RU" altLang="ru-RU" sz="4000" b="1" baseline="30000" dirty="0" err="1">
                <a:latin typeface="Comic Sans MS" panose="030F0702030302020204" pitchFamily="66" charset="0"/>
              </a:rPr>
              <a:t>карбаміногемоглобіну</a:t>
            </a:r>
            <a:r>
              <a:rPr lang="ru-RU" altLang="ru-RU" sz="4000" baseline="30000" dirty="0">
                <a:latin typeface="Comic Sans MS" panose="030F0702030302020204" pitchFamily="66" charset="0"/>
              </a:rPr>
              <a:t>:</a:t>
            </a:r>
          </a:p>
          <a:p>
            <a:r>
              <a:rPr lang="uk-UA" dirty="0"/>
              <a:t>Hb-Nh</a:t>
            </a:r>
            <a:r>
              <a:rPr lang="uk-UA" baseline="-25000" dirty="0"/>
              <a:t>2</a:t>
            </a:r>
            <a:r>
              <a:rPr lang="uk-UA" dirty="0"/>
              <a:t>+CO</a:t>
            </a:r>
            <a:r>
              <a:rPr lang="uk-UA" baseline="-25000" dirty="0"/>
              <a:t>2</a:t>
            </a:r>
            <a:r>
              <a:rPr lang="uk-UA" dirty="0"/>
              <a:t> → </a:t>
            </a:r>
            <a:r>
              <a:rPr lang="uk-UA" dirty="0" err="1"/>
              <a:t>Hb</a:t>
            </a:r>
            <a:r>
              <a:rPr lang="uk-UA" dirty="0"/>
              <a:t>-NH-C-O</a:t>
            </a:r>
            <a:r>
              <a:rPr lang="uk-UA" baseline="30000" dirty="0"/>
              <a:t>-</a:t>
            </a:r>
            <a:r>
              <a:rPr lang="uk-UA" dirty="0"/>
              <a:t>+H</a:t>
            </a:r>
            <a:r>
              <a:rPr lang="uk-UA" baseline="30000" dirty="0"/>
              <a:t>+</a:t>
            </a:r>
            <a:endParaRPr lang="ru-RU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4000" baseline="30000" dirty="0" err="1" smtClean="0">
                <a:latin typeface="Comic Sans MS" panose="030F0702030302020204" pitchFamily="66" charset="0"/>
              </a:rPr>
              <a:t>Реакція</a:t>
            </a:r>
            <a:r>
              <a:rPr lang="ru-RU" altLang="ru-RU" sz="4000" baseline="30000" dirty="0" smtClean="0">
                <a:latin typeface="Comic Sans MS" panose="030F0702030302020204" pitchFamily="66" charset="0"/>
              </a:rPr>
              <a:t> </a:t>
            </a:r>
            <a:r>
              <a:rPr lang="ru-RU" altLang="ru-RU" sz="4000" baseline="30000" dirty="0" err="1">
                <a:latin typeface="Comic Sans MS" panose="030F0702030302020204" pitchFamily="66" charset="0"/>
              </a:rPr>
              <a:t>оборотна</a:t>
            </a:r>
            <a:r>
              <a:rPr lang="ru-RU" altLang="ru-RU" sz="4000" baseline="30000" dirty="0">
                <a:latin typeface="Comic Sans MS" panose="030F0702030302020204" pitchFamily="66" charset="0"/>
              </a:rPr>
              <a:t> і </a:t>
            </a:r>
            <a:r>
              <a:rPr lang="ru-RU" altLang="ru-RU" sz="4000" baseline="30000" dirty="0" err="1">
                <a:latin typeface="Comic Sans MS" panose="030F0702030302020204" pitchFamily="66" charset="0"/>
              </a:rPr>
              <a:t>кількість</a:t>
            </a:r>
            <a:r>
              <a:rPr lang="ru-RU" altLang="ru-RU" sz="40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4000" baseline="30000" dirty="0" err="1">
                <a:latin typeface="Comic Sans MS" panose="030F0702030302020204" pitchFamily="66" charset="0"/>
              </a:rPr>
              <a:t>утвореного</a:t>
            </a:r>
            <a:r>
              <a:rPr lang="ru-RU" altLang="ru-RU" sz="40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4000" baseline="30000" dirty="0" err="1">
                <a:latin typeface="Comic Sans MS" panose="030F0702030302020204" pitchFamily="66" charset="0"/>
              </a:rPr>
              <a:t>карбаміногемоглобіну</a:t>
            </a:r>
            <a:r>
              <a:rPr lang="ru-RU" altLang="ru-RU" sz="40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4000" baseline="30000" dirty="0" err="1">
                <a:latin typeface="Comic Sans MS" panose="030F0702030302020204" pitchFamily="66" charset="0"/>
              </a:rPr>
              <a:t>визначається</a:t>
            </a:r>
            <a:r>
              <a:rPr lang="ru-RU" altLang="ru-RU" sz="40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4000" baseline="30000" dirty="0" err="1">
                <a:latin typeface="Comic Sans MS" panose="030F0702030302020204" pitchFamily="66" charset="0"/>
              </a:rPr>
              <a:t>парціальним</a:t>
            </a:r>
            <a:r>
              <a:rPr lang="ru-RU" altLang="ru-RU" sz="40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4000" baseline="30000" dirty="0" err="1">
                <a:latin typeface="Comic Sans MS" panose="030F0702030302020204" pitchFamily="66" charset="0"/>
              </a:rPr>
              <a:t>тиском</a:t>
            </a:r>
            <a:r>
              <a:rPr lang="ru-RU" altLang="ru-RU" sz="4000" baseline="30000" dirty="0">
                <a:latin typeface="Comic Sans MS" panose="030F0702030302020204" pitchFamily="66" charset="0"/>
              </a:rPr>
              <a:t> СО</a:t>
            </a:r>
            <a:r>
              <a:rPr lang="ru-RU" altLang="ru-RU" sz="2500" baseline="30000" dirty="0">
                <a:latin typeface="Comic Sans MS" panose="030F0702030302020204" pitchFamily="66" charset="0"/>
              </a:rPr>
              <a:t>2</a:t>
            </a:r>
            <a:r>
              <a:rPr lang="ru-RU" altLang="ru-RU" sz="4000" baseline="30000" dirty="0">
                <a:latin typeface="Comic Sans MS" panose="030F0702030302020204" pitchFamily="66" charset="0"/>
              </a:rPr>
              <a:t>. </a:t>
            </a:r>
            <a:endParaRPr lang="en-US" altLang="ru-RU" sz="4000" baseline="30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60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37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542131"/>
            <a:ext cx="8229600" cy="564991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4000" baseline="30000" dirty="0" smtClean="0">
                <a:latin typeface="Comic Sans MS" panose="030F0702030302020204" pitchFamily="66" charset="0"/>
              </a:rPr>
              <a:t>	</a:t>
            </a:r>
            <a:endParaRPr lang="ru-RU" altLang="ru-RU" sz="4000" b="1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ru-RU" altLang="ru-RU" sz="4000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ru-RU" altLang="ru-RU" sz="36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Безбарвні</a:t>
            </a:r>
            <a:r>
              <a:rPr lang="ru-RU" altLang="ru-RU" sz="36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клітини</a:t>
            </a:r>
            <a:r>
              <a:rPr lang="ru-RU" altLang="ru-RU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крові</a:t>
            </a:r>
            <a:endParaRPr lang="ru-RU" altLang="ru-RU" sz="3600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ru-RU" altLang="ru-RU" sz="36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Місце</a:t>
            </a:r>
            <a:r>
              <a:rPr lang="ru-RU" altLang="ru-RU" sz="36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утворення</a:t>
            </a:r>
            <a:r>
              <a:rPr lang="ru-RU" altLang="ru-RU" sz="36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 </a:t>
            </a:r>
            <a:r>
              <a:rPr lang="ru-RU" altLang="ru-RU" sz="3600" baseline="30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червоний</a:t>
            </a:r>
            <a:r>
              <a:rPr lang="ru-RU" altLang="ru-RU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кістковий</a:t>
            </a:r>
            <a:r>
              <a:rPr lang="ru-RU" altLang="ru-RU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мозок</a:t>
            </a:r>
            <a:r>
              <a:rPr lang="ru-RU" altLang="ru-RU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, </a:t>
            </a:r>
            <a:r>
              <a:rPr lang="ru-RU" altLang="ru-RU" sz="3600" baseline="30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лімфатичні</a:t>
            </a:r>
            <a:r>
              <a:rPr lang="ru-RU" altLang="ru-RU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вузли</a:t>
            </a:r>
            <a:r>
              <a:rPr lang="ru-RU" altLang="ru-RU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, </a:t>
            </a:r>
            <a:r>
              <a:rPr lang="ru-RU" altLang="ru-RU" sz="3600" baseline="30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селезінка</a:t>
            </a:r>
            <a:r>
              <a:rPr lang="ru-RU" altLang="ru-RU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ru-RU" altLang="ru-RU" sz="3600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ru-RU" altLang="ru-RU" sz="36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Кількість</a:t>
            </a:r>
            <a:r>
              <a:rPr lang="ru-RU" altLang="ru-RU" sz="36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 1 </a:t>
            </a:r>
            <a:r>
              <a:rPr lang="ru-RU" altLang="ru-RU" sz="36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мм</a:t>
            </a:r>
            <a:r>
              <a:rPr lang="en-US" altLang="ru-RU" sz="1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ru-RU" altLang="ru-RU" sz="36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крові</a:t>
            </a:r>
            <a:r>
              <a:rPr lang="ru-RU" altLang="ru-RU" sz="36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- 6 -8 тис . </a:t>
            </a:r>
            <a:endParaRPr lang="ru-RU" altLang="ru-RU" sz="3600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ru-RU" altLang="ru-RU" sz="36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Будова  </a:t>
            </a:r>
            <a:r>
              <a:rPr lang="ru-RU" altLang="ru-RU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 </a:t>
            </a:r>
            <a:r>
              <a:rPr lang="ru-RU" altLang="ru-RU" sz="3600" baseline="30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має</a:t>
            </a:r>
            <a:r>
              <a:rPr lang="ru-RU" altLang="ru-RU" sz="36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ядро </a:t>
            </a:r>
            <a:endParaRPr lang="ru-RU" altLang="ru-RU" sz="3600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ru-RU" altLang="ru-RU" sz="36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Функція</a:t>
            </a:r>
            <a:r>
              <a:rPr lang="ru-RU" altLang="ru-RU" sz="36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- </a:t>
            </a:r>
            <a:r>
              <a:rPr lang="ru-RU" altLang="ru-RU" sz="3600" baseline="30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захисна</a:t>
            </a:r>
            <a:r>
              <a:rPr lang="ru-RU" altLang="ru-RU" sz="36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uk-UA" altLang="ru-RU" sz="3600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ru-RU" altLang="ru-RU" sz="36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	На </a:t>
            </a:r>
            <a:r>
              <a:rPr lang="ru-RU" altLang="ru-RU" sz="3600" baseline="30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відміну</a:t>
            </a:r>
            <a:r>
              <a:rPr lang="ru-RU" altLang="ru-RU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від</a:t>
            </a:r>
            <a:r>
              <a:rPr lang="ru-RU" altLang="ru-RU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еритроцитів</a:t>
            </a:r>
            <a:r>
              <a:rPr lang="ru-RU" altLang="ru-RU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ru-RU" altLang="ru-RU" sz="3600" baseline="30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що</a:t>
            </a:r>
            <a:r>
              <a:rPr lang="ru-RU" altLang="ru-RU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рухаються</a:t>
            </a:r>
            <a:r>
              <a:rPr lang="ru-RU" altLang="ru-RU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завдяки</a:t>
            </a:r>
            <a:r>
              <a:rPr lang="ru-RU" altLang="ru-RU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току </a:t>
            </a:r>
            <a:r>
              <a:rPr lang="ru-RU" altLang="ru-RU" sz="3600" baseline="30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крові</a:t>
            </a:r>
            <a:r>
              <a:rPr lang="ru-RU" altLang="ru-RU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ru-RU" altLang="ru-RU" sz="3600" baseline="30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лейкоцити</a:t>
            </a:r>
            <a:r>
              <a:rPr lang="ru-RU" altLang="ru-RU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здатні</a:t>
            </a:r>
            <a:r>
              <a:rPr lang="ru-RU" altLang="ru-RU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самі</a:t>
            </a:r>
            <a:r>
              <a:rPr lang="ru-RU" altLang="ru-RU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активно </a:t>
            </a:r>
            <a:r>
              <a:rPr lang="ru-RU" altLang="ru-RU" sz="3600" baseline="30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рухатись</a:t>
            </a:r>
            <a:r>
              <a:rPr lang="ru-RU" altLang="ru-RU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подібно</a:t>
            </a:r>
            <a:r>
              <a:rPr lang="ru-RU" altLang="ru-RU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до </a:t>
            </a:r>
            <a:r>
              <a:rPr lang="ru-RU" altLang="ru-RU" sz="3600" baseline="30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амеби</a:t>
            </a:r>
            <a:r>
              <a:rPr lang="ru-RU" altLang="ru-RU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ru-RU" altLang="ru-RU" sz="3600" baseline="30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проникати</a:t>
            </a:r>
            <a:r>
              <a:rPr lang="ru-RU" altLang="ru-RU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крізь</a:t>
            </a:r>
            <a:r>
              <a:rPr lang="ru-RU" altLang="ru-RU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стінку</a:t>
            </a:r>
            <a:r>
              <a:rPr lang="ru-RU" altLang="ru-RU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капілярів</a:t>
            </a:r>
            <a:r>
              <a:rPr lang="ru-RU" altLang="ru-RU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і </a:t>
            </a:r>
            <a:r>
              <a:rPr lang="ru-RU" altLang="ru-RU" sz="3600" baseline="30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виходити</a:t>
            </a:r>
            <a:r>
              <a:rPr lang="ru-RU" altLang="ru-RU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у </a:t>
            </a:r>
            <a:r>
              <a:rPr lang="ru-RU" altLang="ru-RU" sz="3600" baseline="30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міжклітинний</a:t>
            </a:r>
            <a:r>
              <a:rPr lang="ru-RU" altLang="ru-RU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простір</a:t>
            </a:r>
            <a:r>
              <a:rPr lang="ru-RU" altLang="ru-RU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</a:p>
          <a:p>
            <a:pPr eaLnBrk="1" hangingPunct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endParaRPr lang="ru-RU" altLang="ru-RU" sz="3600" baseline="30000" dirty="0" smtClean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-541338" y="188913"/>
            <a:ext cx="10298113" cy="706437"/>
          </a:xfrm>
        </p:spPr>
        <p:txBody>
          <a:bodyPr/>
          <a:lstStyle/>
          <a:p>
            <a:pPr eaLnBrk="1" hangingPunct="1"/>
            <a:r>
              <a:rPr lang="uk-UA" altLang="zh-C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Лейкоцити</a:t>
            </a:r>
            <a:endParaRPr lang="uk-UA" altLang="zh-CN" sz="4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36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9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-433041" y="332656"/>
            <a:ext cx="10298113" cy="706437"/>
          </a:xfrm>
        </p:spPr>
        <p:txBody>
          <a:bodyPr/>
          <a:lstStyle/>
          <a:p>
            <a:pPr eaLnBrk="1" hangingPunct="1"/>
            <a:r>
              <a:rPr lang="ru-RU" altLang="zh-CN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Вміст</a:t>
            </a:r>
            <a:r>
              <a:rPr lang="ru-RU" altLang="zh-CN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zh-CN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лейкоцитів</a:t>
            </a:r>
            <a:r>
              <a:rPr lang="ru-RU" altLang="zh-CN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в </a:t>
            </a:r>
            <a:r>
              <a:rPr lang="ru-RU" altLang="zh-CN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крові</a:t>
            </a:r>
            <a:r>
              <a:rPr lang="ru-RU" altLang="zh-CN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zh-CN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сільськогосподарських</a:t>
            </a:r>
            <a:r>
              <a:rPr lang="ru-RU" altLang="zh-CN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zh-CN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тварин</a:t>
            </a:r>
            <a:endParaRPr lang="uk-UA" altLang="zh-CN" sz="40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479624"/>
              </p:ext>
            </p:extLst>
          </p:nvPr>
        </p:nvGraphicFramePr>
        <p:xfrm>
          <a:off x="683568" y="1556792"/>
          <a:ext cx="8064896" cy="495298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32448">
                  <a:extLst>
                    <a:ext uri="{9D8B030D-6E8A-4147-A177-3AD203B41FA5}">
                      <a16:colId xmlns:a16="http://schemas.microsoft.com/office/drawing/2014/main" val="1816084334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2167293350"/>
                    </a:ext>
                  </a:extLst>
                </a:gridCol>
              </a:tblGrid>
              <a:tr h="878998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Вид тварини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 Вміст лейкоцитів (тис. в мм</a:t>
                      </a:r>
                      <a:r>
                        <a:rPr lang="uk-UA" sz="2800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3</a:t>
                      </a:r>
                      <a:r>
                        <a:rPr lang="uk-UA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</a:rPr>
                        <a:t>)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7935732"/>
                  </a:ext>
                </a:extLst>
              </a:tr>
              <a:tr h="509248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Comic Sans MS" panose="030F0702030302020204" pitchFamily="66" charset="0"/>
                        </a:rPr>
                        <a:t> Коні</a:t>
                      </a:r>
                      <a:endParaRPr lang="ru-RU" sz="18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Comic Sans MS" panose="030F0702030302020204" pitchFamily="66" charset="0"/>
                        </a:rPr>
                        <a:t>7 - 12</a:t>
                      </a:r>
                      <a:endParaRPr lang="ru-RU" sz="18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1247619"/>
                  </a:ext>
                </a:extLst>
              </a:tr>
              <a:tr h="509248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uk-UA" sz="2000" dirty="0" smtClean="0">
                          <a:effectLst/>
                          <a:latin typeface="Comic Sans MS" panose="030F0702030302020204" pitchFamily="66" charset="0"/>
                        </a:rPr>
                        <a:t>ВРХ</a:t>
                      </a:r>
                      <a:endParaRPr lang="ru-RU" sz="18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Comic Sans MS" panose="030F0702030302020204" pitchFamily="66" charset="0"/>
                        </a:rPr>
                        <a:t>6-10</a:t>
                      </a:r>
                      <a:endParaRPr lang="ru-RU" sz="18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3089461"/>
                  </a:ext>
                </a:extLst>
              </a:tr>
              <a:tr h="509248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Comic Sans MS" panose="030F0702030302020204" pitchFamily="66" charset="0"/>
                        </a:rPr>
                        <a:t> Вівця</a:t>
                      </a:r>
                      <a:endParaRPr lang="ru-RU" sz="18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Comic Sans MS" panose="030F0702030302020204" pitchFamily="66" charset="0"/>
                        </a:rPr>
                        <a:t>6-11</a:t>
                      </a:r>
                      <a:endParaRPr lang="ru-RU" sz="18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1253346"/>
                  </a:ext>
                </a:extLst>
              </a:tr>
              <a:tr h="509248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Comic Sans MS" panose="030F0702030302020204" pitchFamily="66" charset="0"/>
                        </a:rPr>
                        <a:t> Свині</a:t>
                      </a:r>
                      <a:endParaRPr lang="ru-RU" sz="18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Comic Sans MS" panose="030F0702030302020204" pitchFamily="66" charset="0"/>
                        </a:rPr>
                        <a:t>8-16</a:t>
                      </a:r>
                      <a:endParaRPr lang="ru-RU" sz="18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0453511"/>
                  </a:ext>
                </a:extLst>
              </a:tr>
              <a:tr h="509248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Comic Sans MS" panose="030F0702030302020204" pitchFamily="66" charset="0"/>
                        </a:rPr>
                        <a:t> Кури</a:t>
                      </a:r>
                      <a:endParaRPr lang="ru-RU" sz="18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Comic Sans MS" panose="030F0702030302020204" pitchFamily="66" charset="0"/>
                        </a:rPr>
                        <a:t>20-40</a:t>
                      </a:r>
                      <a:endParaRPr lang="ru-RU" sz="18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9532379"/>
                  </a:ext>
                </a:extLst>
              </a:tr>
              <a:tr h="509248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Comic Sans MS" panose="030F0702030302020204" pitchFamily="66" charset="0"/>
                        </a:rPr>
                        <a:t> Гуси</a:t>
                      </a:r>
                      <a:endParaRPr lang="ru-RU" sz="18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Comic Sans MS" panose="030F0702030302020204" pitchFamily="66" charset="0"/>
                        </a:rPr>
                        <a:t>30</a:t>
                      </a:r>
                      <a:endParaRPr lang="ru-RU" sz="18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8678516"/>
                  </a:ext>
                </a:extLst>
              </a:tr>
              <a:tr h="509248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Comic Sans MS" panose="030F0702030302020204" pitchFamily="66" charset="0"/>
                        </a:rPr>
                        <a:t> Качки</a:t>
                      </a:r>
                      <a:endParaRPr lang="ru-RU" sz="18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Comic Sans MS" panose="030F0702030302020204" pitchFamily="66" charset="0"/>
                        </a:rPr>
                        <a:t>25</a:t>
                      </a:r>
                      <a:endParaRPr lang="ru-RU" sz="18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87922"/>
                  </a:ext>
                </a:extLst>
              </a:tr>
              <a:tr h="509248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Comic Sans MS" panose="030F0702030302020204" pitchFamily="66" charset="0"/>
                        </a:rPr>
                        <a:t> Риби</a:t>
                      </a:r>
                      <a:endParaRPr lang="ru-RU" sz="18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Comic Sans MS" panose="030F0702030302020204" pitchFamily="66" charset="0"/>
                        </a:rPr>
                        <a:t>25-50</a:t>
                      </a:r>
                      <a:endParaRPr lang="ru-RU" sz="18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4744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863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37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1517" y="991314"/>
            <a:ext cx="9228162" cy="5649913"/>
          </a:xfrm>
        </p:spPr>
        <p:txBody>
          <a:bodyPr/>
          <a:lstStyle/>
          <a:p>
            <a:pPr marL="742950" indent="-74295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ru-RU" altLang="ru-RU" sz="4000" baseline="30000" dirty="0" err="1" smtClean="0">
                <a:latin typeface="Comic Sans MS" panose="030F0702030302020204" pitchFamily="66" charset="0"/>
              </a:rPr>
              <a:t>Зернисті</a:t>
            </a:r>
            <a:r>
              <a:rPr lang="ru-RU" altLang="ru-RU" sz="4000" baseline="30000" dirty="0" smtClean="0">
                <a:latin typeface="Comic Sans MS" panose="030F0702030302020204" pitchFamily="66" charset="0"/>
              </a:rPr>
              <a:t> </a:t>
            </a:r>
            <a:r>
              <a:rPr lang="ru-RU" altLang="ru-RU" sz="4000" baseline="30000" dirty="0">
                <a:latin typeface="Comic Sans MS" panose="030F0702030302020204" pitchFamily="66" charset="0"/>
              </a:rPr>
              <a:t>(</a:t>
            </a:r>
            <a:r>
              <a:rPr lang="ru-RU" altLang="ru-RU" sz="4000" baseline="30000" dirty="0" err="1">
                <a:latin typeface="Comic Sans MS" panose="030F0702030302020204" pitchFamily="66" charset="0"/>
              </a:rPr>
              <a:t>гранулоцити</a:t>
            </a:r>
            <a:r>
              <a:rPr lang="ru-RU" altLang="ru-RU" sz="4000" baseline="30000" dirty="0">
                <a:latin typeface="Comic Sans MS" panose="030F0702030302020204" pitchFamily="66" charset="0"/>
              </a:rPr>
              <a:t>) – </a:t>
            </a:r>
            <a:r>
              <a:rPr lang="ru-RU" altLang="ru-RU" sz="4000" baseline="30000" dirty="0" err="1">
                <a:latin typeface="Comic Sans MS" panose="030F0702030302020204" pitchFamily="66" charset="0"/>
              </a:rPr>
              <a:t>мають</a:t>
            </a:r>
            <a:r>
              <a:rPr lang="ru-RU" altLang="ru-RU" sz="4000" baseline="30000" dirty="0">
                <a:latin typeface="Comic Sans MS" panose="030F0702030302020204" pitchFamily="66" charset="0"/>
              </a:rPr>
              <a:t> у </a:t>
            </a:r>
            <a:r>
              <a:rPr lang="ru-RU" altLang="ru-RU" sz="4000" baseline="30000" dirty="0" err="1">
                <a:latin typeface="Comic Sans MS" panose="030F0702030302020204" pitchFamily="66" charset="0"/>
              </a:rPr>
              <a:t>цитоплазмі</a:t>
            </a:r>
            <a:r>
              <a:rPr lang="ru-RU" altLang="ru-RU" sz="40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4000" baseline="30000" dirty="0" err="1" smtClean="0">
                <a:latin typeface="Comic Sans MS" panose="030F0702030302020204" pitchFamily="66" charset="0"/>
              </a:rPr>
              <a:t>гранули</a:t>
            </a:r>
            <a:r>
              <a:rPr lang="en-US" altLang="ru-RU" sz="4000" baseline="30000" dirty="0" smtClean="0">
                <a:latin typeface="Comic Sans MS" panose="030F0702030302020204" pitchFamily="66" charset="0"/>
              </a:rPr>
              <a:t>.</a:t>
            </a:r>
            <a:endParaRPr lang="ru-RU" altLang="ru-RU" sz="4000" baseline="30000" dirty="0" smtClean="0">
              <a:latin typeface="Comic Sans MS" panose="030F0702030302020204" pitchFamily="66" charset="0"/>
            </a:endParaRPr>
          </a:p>
          <a:p>
            <a:pPr marL="742950" indent="-74295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uk-UA" altLang="ru-RU" sz="4000" baseline="30000" dirty="0" smtClean="0">
                <a:latin typeface="Comic Sans MS" panose="030F0702030302020204" pitchFamily="66" charset="0"/>
              </a:rPr>
              <a:t> </a:t>
            </a:r>
            <a:r>
              <a:rPr lang="ru-RU" altLang="ru-RU" sz="4000" baseline="30000" dirty="0" err="1" smtClean="0">
                <a:latin typeface="Comic Sans MS" panose="030F0702030302020204" pitchFamily="66" charset="0"/>
              </a:rPr>
              <a:t>Незернисті</a:t>
            </a:r>
            <a:r>
              <a:rPr lang="ru-RU" altLang="ru-RU" sz="4000" baseline="30000" dirty="0" smtClean="0">
                <a:latin typeface="Comic Sans MS" panose="030F0702030302020204" pitchFamily="66" charset="0"/>
              </a:rPr>
              <a:t> </a:t>
            </a:r>
            <a:r>
              <a:rPr lang="ru-RU" altLang="ru-RU" sz="4000" baseline="30000" dirty="0">
                <a:latin typeface="Comic Sans MS" panose="030F0702030302020204" pitchFamily="66" charset="0"/>
              </a:rPr>
              <a:t>(</a:t>
            </a:r>
            <a:r>
              <a:rPr lang="ru-RU" altLang="ru-RU" sz="4000" baseline="30000" dirty="0" err="1">
                <a:latin typeface="Comic Sans MS" panose="030F0702030302020204" pitchFamily="66" charset="0"/>
              </a:rPr>
              <a:t>агранулоцити</a:t>
            </a:r>
            <a:r>
              <a:rPr lang="ru-RU" altLang="ru-RU" sz="4000" baseline="30000" dirty="0">
                <a:latin typeface="Comic Sans MS" panose="030F0702030302020204" pitchFamily="66" charset="0"/>
              </a:rPr>
              <a:t>). </a:t>
            </a:r>
            <a:r>
              <a:rPr lang="ru-RU" altLang="ru-RU" sz="4000" baseline="30000" dirty="0" err="1">
                <a:latin typeface="Comic Sans MS" panose="030F0702030302020204" pitchFamily="66" charset="0"/>
              </a:rPr>
              <a:t>Гранули</a:t>
            </a:r>
            <a:r>
              <a:rPr lang="ru-RU" altLang="ru-RU" sz="40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4000" baseline="30000" dirty="0" err="1">
                <a:latin typeface="Comic Sans MS" panose="030F0702030302020204" pitchFamily="66" charset="0"/>
              </a:rPr>
              <a:t>відсутні</a:t>
            </a:r>
            <a:r>
              <a:rPr lang="ru-RU" altLang="ru-RU" sz="4000" baseline="30000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-456866" y="65693"/>
            <a:ext cx="10298113" cy="706437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eaLnBrk="1" hangingPunct="1"/>
            <a:r>
              <a:rPr lang="uk-UA" altLang="zh-CN" sz="4000" b="1" dirty="0">
                <a:ln/>
                <a:solidFill>
                  <a:schemeClr val="accent4"/>
                </a:solidFill>
                <a:latin typeface="Comic Sans MS" panose="030F0702030302020204" pitchFamily="66" charset="0"/>
              </a:rPr>
              <a:t>Класифікація лейкоцитів</a:t>
            </a:r>
            <a:endParaRPr lang="uk-UA" altLang="zh-CN" sz="4000" b="1" dirty="0" smtClean="0">
              <a:ln/>
              <a:solidFill>
                <a:schemeClr val="accent4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 descr="http://referatua.org.ua/i/37/663887cb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23"/>
          <a:stretch/>
        </p:blipFill>
        <p:spPr bwMode="auto">
          <a:xfrm>
            <a:off x="2024362" y="2389649"/>
            <a:ext cx="5338895" cy="301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0898" y="5007098"/>
            <a:ext cx="1599341" cy="14895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044" y="3161169"/>
            <a:ext cx="1599341" cy="15685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9217" y="5425555"/>
            <a:ext cx="1568976" cy="14218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1498" y="2991708"/>
            <a:ext cx="1667049" cy="16491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7380" y="4796272"/>
            <a:ext cx="1801117" cy="1727301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-444875" y="1857745"/>
            <a:ext cx="10298113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zh-CN" sz="2800" b="1" dirty="0" smtClean="0">
                <a:ln/>
                <a:solidFill>
                  <a:schemeClr val="accent4"/>
                </a:solidFill>
                <a:latin typeface="Comic Sans MS" panose="030F0702030302020204" pitchFamily="66" charset="0"/>
              </a:rPr>
              <a:t>лейкоцит</a:t>
            </a:r>
            <a:r>
              <a:rPr lang="ru-RU" altLang="zh-CN" sz="2800" b="1" dirty="0">
                <a:ln/>
                <a:solidFill>
                  <a:schemeClr val="accent4"/>
                </a:solidFill>
                <a:latin typeface="Comic Sans MS" panose="030F0702030302020204" pitchFamily="66" charset="0"/>
              </a:rPr>
              <a:t>и</a:t>
            </a:r>
            <a:endParaRPr lang="uk-UA" altLang="zh-CN" sz="2800" b="1" dirty="0" smtClean="0">
              <a:ln/>
              <a:solidFill>
                <a:schemeClr val="accent4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-1692696" y="3531033"/>
            <a:ext cx="10298113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zh-CN" sz="2000" b="1" dirty="0" smtClean="0">
                <a:ln/>
                <a:solidFill>
                  <a:schemeClr val="accent4"/>
                </a:solidFill>
                <a:latin typeface="Comic Sans MS" panose="030F0702030302020204" pitchFamily="66" charset="0"/>
              </a:rPr>
              <a:t>розовые</a:t>
            </a:r>
            <a:endParaRPr lang="uk-UA" altLang="zh-CN" sz="2000" b="1" dirty="0" smtClean="0">
              <a:ln/>
              <a:solidFill>
                <a:schemeClr val="accent4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10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37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0382" y="548680"/>
            <a:ext cx="8903618" cy="5649913"/>
          </a:xfrm>
        </p:spPr>
        <p:txBody>
          <a:bodyPr/>
          <a:lstStyle/>
          <a:p>
            <a:r>
              <a:rPr lang="uk-UA" dirty="0">
                <a:latin typeface="Comic Sans MS" panose="030F0702030302020204" pitchFamily="66" charset="0"/>
              </a:rPr>
              <a:t>У </a:t>
            </a:r>
            <a:r>
              <a:rPr lang="uk-UA" dirty="0" err="1">
                <a:latin typeface="Comic Sans MS" panose="030F0702030302020204" pitchFamily="66" charset="0"/>
              </a:rPr>
              <a:t>зележності</a:t>
            </a:r>
            <a:r>
              <a:rPr lang="uk-UA" dirty="0">
                <a:latin typeface="Comic Sans MS" panose="030F0702030302020204" pitchFamily="66" charset="0"/>
              </a:rPr>
              <a:t> від віку мають ядро різної форми</a:t>
            </a:r>
            <a:r>
              <a:rPr lang="uk-UA" dirty="0" smtClean="0">
                <a:latin typeface="Comic Sans MS" panose="030F0702030302020204" pitchFamily="66" charset="0"/>
              </a:rPr>
              <a:t>:</a:t>
            </a:r>
          </a:p>
          <a:p>
            <a:pPr marL="987425" indent="0">
              <a:buFont typeface="Wingdings" panose="05000000000000000000" pitchFamily="2" charset="2"/>
              <a:buChar char="v"/>
            </a:pPr>
            <a:r>
              <a:rPr lang="ru-RU" dirty="0" smtClean="0">
                <a:latin typeface="Comic Sans MS" panose="030F0702030302020204" pitchFamily="66" charset="0"/>
              </a:rPr>
              <a:t>    </a:t>
            </a:r>
            <a:r>
              <a:rPr lang="ru-RU" dirty="0" err="1" smtClean="0">
                <a:latin typeface="Comic Sans MS" panose="030F0702030302020204" pitchFamily="66" charset="0"/>
              </a:rPr>
              <a:t>юні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>
                <a:latin typeface="Comic Sans MS" panose="030F0702030302020204" pitchFamily="66" charset="0"/>
              </a:rPr>
              <a:t>(</a:t>
            </a:r>
            <a:r>
              <a:rPr lang="ru-RU" dirty="0" err="1">
                <a:latin typeface="Comic Sans MS" panose="030F0702030302020204" pitchFamily="66" charset="0"/>
              </a:rPr>
              <a:t>округле</a:t>
            </a:r>
            <a:r>
              <a:rPr lang="ru-RU" dirty="0">
                <a:latin typeface="Comic Sans MS" panose="030F0702030302020204" pitchFamily="66" charset="0"/>
              </a:rPr>
              <a:t>)</a:t>
            </a:r>
          </a:p>
          <a:p>
            <a:pPr marL="987425" indent="0">
              <a:buFont typeface="Wingdings" panose="05000000000000000000" pitchFamily="2" charset="2"/>
              <a:buChar char="v"/>
            </a:pPr>
            <a:r>
              <a:rPr lang="ru-RU" dirty="0">
                <a:latin typeface="Comic Sans MS" panose="030F0702030302020204" pitchFamily="66" charset="0"/>
              </a:rPr>
              <a:t>	</a:t>
            </a:r>
            <a:r>
              <a:rPr lang="ru-RU" dirty="0" err="1">
                <a:latin typeface="Comic Sans MS" panose="030F0702030302020204" pitchFamily="66" charset="0"/>
              </a:rPr>
              <a:t>молоді</a:t>
            </a:r>
            <a:r>
              <a:rPr lang="ru-RU" dirty="0">
                <a:latin typeface="Comic Sans MS" panose="030F0702030302020204" pitchFamily="66" charset="0"/>
              </a:rPr>
              <a:t> (</a:t>
            </a:r>
            <a:r>
              <a:rPr lang="ru-RU" dirty="0" err="1">
                <a:latin typeface="Comic Sans MS" panose="030F0702030302020204" pitchFamily="66" charset="0"/>
              </a:rPr>
              <a:t>паличко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ядерні</a:t>
            </a:r>
            <a:r>
              <a:rPr lang="ru-RU" dirty="0">
                <a:latin typeface="Comic Sans MS" panose="030F0702030302020204" pitchFamily="66" charset="0"/>
              </a:rPr>
              <a:t>)</a:t>
            </a:r>
          </a:p>
          <a:p>
            <a:pPr marL="987425" indent="0">
              <a:buFont typeface="Wingdings" panose="05000000000000000000" pitchFamily="2" charset="2"/>
              <a:buChar char="v"/>
            </a:pPr>
            <a:r>
              <a:rPr lang="ru-RU" dirty="0">
                <a:latin typeface="Comic Sans MS" panose="030F0702030302020204" pitchFamily="66" charset="0"/>
              </a:rPr>
              <a:t>	</a:t>
            </a:r>
            <a:r>
              <a:rPr lang="ru-RU" dirty="0" err="1">
                <a:latin typeface="Comic Sans MS" panose="030F0702030302020204" pitchFamily="66" charset="0"/>
              </a:rPr>
              <a:t>сегментроядерні</a:t>
            </a:r>
            <a:r>
              <a:rPr lang="ru-RU" dirty="0">
                <a:latin typeface="Comic Sans MS" panose="030F0702030302020204" pitchFamily="66" charset="0"/>
              </a:rPr>
              <a:t> (</a:t>
            </a:r>
            <a:r>
              <a:rPr lang="ru-RU" dirty="0" err="1">
                <a:latin typeface="Comic Sans MS" panose="030F0702030302020204" pitchFamily="66" charset="0"/>
              </a:rPr>
              <a:t>кілька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сегментів</a:t>
            </a:r>
            <a:r>
              <a:rPr lang="ru-RU" dirty="0" smtClean="0">
                <a:latin typeface="Comic Sans MS" panose="030F0702030302020204" pitchFamily="66" charset="0"/>
              </a:rPr>
              <a:t>)</a:t>
            </a:r>
            <a:br>
              <a:rPr lang="ru-RU" dirty="0" smtClean="0">
                <a:latin typeface="Comic Sans MS" panose="030F0702030302020204" pitchFamily="66" charset="0"/>
              </a:rPr>
            </a:br>
            <a:endParaRPr lang="ru-RU" sz="1200" dirty="0">
              <a:latin typeface="Comic Sans MS" panose="030F0702030302020204" pitchFamily="66" charset="0"/>
            </a:endParaRPr>
          </a:p>
          <a:p>
            <a:r>
              <a:rPr lang="ru-RU" dirty="0" err="1" smtClean="0">
                <a:latin typeface="Comic Sans MS" panose="030F0702030302020204" pitchFamily="66" charset="0"/>
              </a:rPr>
              <a:t>Лімфоцити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Розрізняють</a:t>
            </a:r>
            <a:r>
              <a:rPr lang="ru-RU" dirty="0">
                <a:latin typeface="Comic Sans MS" panose="030F0702030302020204" pitchFamily="66" charset="0"/>
              </a:rPr>
              <a:t> у </a:t>
            </a:r>
            <a:r>
              <a:rPr lang="ru-RU" dirty="0" err="1">
                <a:latin typeface="Comic Sans MS" panose="030F0702030302020204" pitchFamily="66" charset="0"/>
              </a:rPr>
              <a:t>залежності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від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розміру</a:t>
            </a:r>
            <a:r>
              <a:rPr lang="ru-RU" dirty="0">
                <a:latin typeface="Comic Sans MS" panose="030F0702030302020204" pitchFamily="66" charset="0"/>
              </a:rPr>
              <a:t>:</a:t>
            </a:r>
          </a:p>
          <a:p>
            <a:pPr marL="987425" indent="0">
              <a:buNone/>
            </a:pPr>
            <a:r>
              <a:rPr lang="ru-RU" dirty="0">
                <a:latin typeface="Comic Sans MS" panose="030F0702030302020204" pitchFamily="66" charset="0"/>
              </a:rPr>
              <a:t>а) </a:t>
            </a:r>
            <a:r>
              <a:rPr lang="ru-RU" dirty="0" err="1">
                <a:latin typeface="Comic Sans MS" panose="030F0702030302020204" pitchFamily="66" charset="0"/>
              </a:rPr>
              <a:t>великі</a:t>
            </a:r>
            <a:endParaRPr lang="ru-RU" dirty="0">
              <a:latin typeface="Comic Sans MS" panose="030F0702030302020204" pitchFamily="66" charset="0"/>
            </a:endParaRPr>
          </a:p>
          <a:p>
            <a:pPr marL="987425" indent="0">
              <a:buNone/>
            </a:pPr>
            <a:r>
              <a:rPr lang="ru-RU" dirty="0">
                <a:latin typeface="Comic Sans MS" panose="030F0702030302020204" pitchFamily="66" charset="0"/>
              </a:rPr>
              <a:t>б) </a:t>
            </a:r>
            <a:r>
              <a:rPr lang="ru-RU" dirty="0" err="1">
                <a:latin typeface="Comic Sans MS" panose="030F0702030302020204" pitchFamily="66" charset="0"/>
              </a:rPr>
              <a:t>середні</a:t>
            </a:r>
            <a:endParaRPr lang="ru-RU" dirty="0">
              <a:latin typeface="Comic Sans MS" panose="030F0702030302020204" pitchFamily="66" charset="0"/>
            </a:endParaRPr>
          </a:p>
          <a:p>
            <a:pPr marL="987425" indent="0">
              <a:buNone/>
            </a:pPr>
            <a:r>
              <a:rPr lang="ru-RU" dirty="0">
                <a:latin typeface="Comic Sans MS" panose="030F0702030302020204" pitchFamily="66" charset="0"/>
              </a:rPr>
              <a:t>в) </a:t>
            </a:r>
            <a:r>
              <a:rPr lang="ru-RU" dirty="0" err="1">
                <a:latin typeface="Comic Sans MS" panose="030F0702030302020204" pitchFamily="66" charset="0"/>
              </a:rPr>
              <a:t>малі</a:t>
            </a:r>
            <a:endParaRPr lang="ru-RU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dirty="0">
              <a:latin typeface="Comic Sans MS" panose="030F0702030302020204" pitchFamily="66" charset="0"/>
            </a:endParaRPr>
          </a:p>
          <a:p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70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37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0382" y="548680"/>
            <a:ext cx="8903618" cy="5649913"/>
          </a:xfrm>
        </p:spPr>
        <p:txBody>
          <a:bodyPr/>
          <a:lstStyle/>
          <a:p>
            <a:r>
              <a:rPr lang="uk-UA" dirty="0">
                <a:latin typeface="Comic Sans MS" panose="030F0702030302020204" pitchFamily="66" charset="0"/>
              </a:rPr>
              <a:t>у залежності від строку життя:</a:t>
            </a:r>
          </a:p>
          <a:p>
            <a:pPr marL="449263" indent="0">
              <a:buNone/>
            </a:pPr>
            <a:r>
              <a:rPr lang="uk-UA" dirty="0">
                <a:latin typeface="Comic Sans MS" panose="030F0702030302020204" pitchFamily="66" charset="0"/>
              </a:rPr>
              <a:t>а) коротко живущі (В-клітини) – від декількох годин до тижня</a:t>
            </a:r>
          </a:p>
          <a:p>
            <a:pPr marL="449263" indent="0">
              <a:buNone/>
            </a:pPr>
            <a:r>
              <a:rPr lang="uk-UA" dirty="0">
                <a:latin typeface="Comic Sans MS" panose="030F0702030302020204" pitchFamily="66" charset="0"/>
              </a:rPr>
              <a:t>б) довго живущі (Т – клітини) – місяці та роки.</a:t>
            </a:r>
          </a:p>
          <a:p>
            <a:pPr marL="0" indent="0">
              <a:buNone/>
            </a:pPr>
            <a:r>
              <a:rPr lang="uk-UA" dirty="0" smtClean="0">
                <a:latin typeface="Comic Sans MS" panose="030F0702030302020204" pitchFamily="66" charset="0"/>
              </a:rPr>
              <a:t>-</a:t>
            </a:r>
            <a:r>
              <a:rPr lang="uk-UA" dirty="0">
                <a:latin typeface="Comic Sans MS" panose="030F0702030302020204" pitchFamily="66" charset="0"/>
              </a:rPr>
              <a:t>	Моноцити – найбільші клітини крові з добре вираженою цитоплазмою</a:t>
            </a:r>
          </a:p>
          <a:p>
            <a:pPr marL="0" indent="0">
              <a:buNone/>
            </a:pPr>
            <a:r>
              <a:rPr lang="uk-UA" dirty="0">
                <a:latin typeface="Comic Sans MS" panose="030F0702030302020204" pitchFamily="66" charset="0"/>
              </a:rPr>
              <a:t>-	Клітини Тюрка (є тільки у птахів)</a:t>
            </a:r>
          </a:p>
        </p:txBody>
      </p:sp>
    </p:spTree>
    <p:extLst>
      <p:ext uri="{BB962C8B-B14F-4D97-AF65-F5344CB8AC3E}">
        <p14:creationId xmlns:p14="http://schemas.microsoft.com/office/powerpoint/2010/main" val="375262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37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0382" y="548680"/>
            <a:ext cx="8903618" cy="5649913"/>
          </a:xfrm>
        </p:spPr>
        <p:txBody>
          <a:bodyPr/>
          <a:lstStyle/>
          <a:p>
            <a:pPr marL="0" indent="0">
              <a:buNone/>
            </a:pPr>
            <a:r>
              <a:rPr lang="uk-UA" sz="2800" dirty="0" smtClean="0">
                <a:latin typeface="Comic Sans MS" panose="030F0702030302020204" pitchFamily="66" charset="0"/>
              </a:rPr>
              <a:t>	</a:t>
            </a:r>
            <a:r>
              <a:rPr lang="uk-UA" dirty="0" smtClean="0">
                <a:latin typeface="Comic Sans MS" panose="030F0702030302020204" pitchFamily="66" charset="0"/>
              </a:rPr>
              <a:t>Т </a:t>
            </a:r>
            <a:r>
              <a:rPr lang="uk-UA" dirty="0">
                <a:latin typeface="Comic Sans MS" panose="030F0702030302020204" pitchFamily="66" charset="0"/>
              </a:rPr>
              <a:t>- лімфоцити складають </a:t>
            </a:r>
            <a:r>
              <a:rPr lang="uk-UA" dirty="0" smtClean="0">
                <a:latin typeface="Comic Sans MS" panose="030F0702030302020204" pitchFamily="66" charset="0"/>
              </a:rPr>
              <a:t>40 - </a:t>
            </a:r>
            <a:r>
              <a:rPr lang="uk-UA" dirty="0">
                <a:latin typeface="Comic Sans MS" panose="030F0702030302020204" pitchFamily="66" charset="0"/>
              </a:rPr>
              <a:t>70 % усіх лімфоцитів. </a:t>
            </a:r>
            <a:endParaRPr lang="uk-UA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uk-UA" sz="2800" dirty="0" smtClean="0">
                <a:latin typeface="Comic Sans MS" panose="030F0702030302020204" pitchFamily="66" charset="0"/>
              </a:rPr>
              <a:t>Серед </a:t>
            </a:r>
            <a:r>
              <a:rPr lang="uk-UA" sz="2800" dirty="0">
                <a:latin typeface="Comic Sans MS" panose="030F0702030302020204" pitchFamily="66" charset="0"/>
              </a:rPr>
              <a:t>Т-лімфоцитів виділяють </a:t>
            </a:r>
            <a:endParaRPr lang="uk-UA" sz="28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uk-UA" sz="2800" dirty="0" smtClean="0">
                <a:latin typeface="Comic Sans MS" panose="030F0702030302020204" pitchFamily="66" charset="0"/>
              </a:rPr>
              <a:t>1) </a:t>
            </a:r>
            <a:r>
              <a:rPr lang="uk-UA" sz="2800" dirty="0" err="1" smtClean="0">
                <a:latin typeface="Comic Sans MS" panose="030F0702030302020204" pitchFamily="66" charset="0"/>
              </a:rPr>
              <a:t>кілери</a:t>
            </a:r>
            <a:r>
              <a:rPr lang="uk-UA" sz="2800" dirty="0" smtClean="0">
                <a:latin typeface="Comic Sans MS" panose="030F0702030302020204" pitchFamily="66" charset="0"/>
              </a:rPr>
              <a:t> </a:t>
            </a:r>
            <a:r>
              <a:rPr lang="uk-UA" sz="2800" dirty="0">
                <a:latin typeface="Comic Sans MS" panose="030F0702030302020204" pitchFamily="66" charset="0"/>
              </a:rPr>
              <a:t>- </a:t>
            </a:r>
            <a:r>
              <a:rPr lang="uk-UA" sz="2800" dirty="0" smtClean="0">
                <a:latin typeface="Comic Sans MS" panose="030F0702030302020204" pitchFamily="66" charset="0"/>
              </a:rPr>
              <a:t>які </a:t>
            </a:r>
            <a:r>
              <a:rPr lang="uk-UA" sz="2800" dirty="0">
                <a:latin typeface="Comic Sans MS" panose="030F0702030302020204" pitchFamily="66" charset="0"/>
              </a:rPr>
              <a:t>руйнують чужорідні клітини; </a:t>
            </a:r>
            <a:endParaRPr lang="uk-UA" sz="28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uk-UA" sz="2800" dirty="0" smtClean="0">
                <a:latin typeface="Comic Sans MS" panose="030F0702030302020204" pitchFamily="66" charset="0"/>
              </a:rPr>
              <a:t>2</a:t>
            </a:r>
            <a:r>
              <a:rPr lang="uk-UA" sz="2800" dirty="0">
                <a:latin typeface="Comic Sans MS" panose="030F0702030302020204" pitchFamily="66" charset="0"/>
              </a:rPr>
              <a:t>) </a:t>
            </a:r>
            <a:r>
              <a:rPr lang="uk-UA" sz="2800" dirty="0" err="1">
                <a:latin typeface="Comic Sans MS" panose="030F0702030302020204" pitchFamily="66" charset="0"/>
              </a:rPr>
              <a:t>амплифайери</a:t>
            </a:r>
            <a:r>
              <a:rPr lang="uk-UA" sz="2800" dirty="0">
                <a:latin typeface="Comic Sans MS" panose="030F0702030302020204" pitchFamily="66" charset="0"/>
              </a:rPr>
              <a:t> – які активують </a:t>
            </a:r>
            <a:r>
              <a:rPr lang="uk-UA" sz="2800" dirty="0" err="1">
                <a:latin typeface="Comic Sans MS" panose="030F0702030302020204" pitchFamily="66" charset="0"/>
              </a:rPr>
              <a:t>кілери</a:t>
            </a:r>
            <a:r>
              <a:rPr lang="uk-UA" sz="2800" dirty="0">
                <a:latin typeface="Comic Sans MS" panose="030F0702030302020204" pitchFamily="66" charset="0"/>
              </a:rPr>
              <a:t>; </a:t>
            </a:r>
            <a:endParaRPr lang="uk-UA" sz="28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uk-UA" sz="2800" dirty="0" smtClean="0">
                <a:latin typeface="Comic Sans MS" panose="030F0702030302020204" pitchFamily="66" charset="0"/>
              </a:rPr>
              <a:t>3)  клітини </a:t>
            </a:r>
            <a:r>
              <a:rPr lang="uk-UA" sz="2800" dirty="0">
                <a:latin typeface="Comic Sans MS" panose="030F0702030302020204" pitchFamily="66" charset="0"/>
              </a:rPr>
              <a:t>імунної пам'яті; </a:t>
            </a:r>
            <a:endParaRPr lang="uk-UA" sz="28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uk-UA" sz="2800" dirty="0" smtClean="0">
                <a:latin typeface="Comic Sans MS" panose="030F0702030302020204" pitchFamily="66" charset="0"/>
              </a:rPr>
              <a:t>4</a:t>
            </a:r>
            <a:r>
              <a:rPr lang="uk-UA" sz="2800" dirty="0">
                <a:latin typeface="Comic Sans MS" panose="030F0702030302020204" pitchFamily="66" charset="0"/>
              </a:rPr>
              <a:t>) </a:t>
            </a:r>
            <a:r>
              <a:rPr lang="uk-UA" sz="2800" dirty="0" err="1">
                <a:latin typeface="Comic Sans MS" panose="030F0702030302020204" pitchFamily="66" charset="0"/>
              </a:rPr>
              <a:t>хелпери</a:t>
            </a:r>
            <a:r>
              <a:rPr lang="uk-UA" sz="2800" dirty="0">
                <a:latin typeface="Comic Sans MS" panose="030F0702030302020204" pitchFamily="66" charset="0"/>
              </a:rPr>
              <a:t> – які взаємодіють з В – лімфоцитами і перетворюють їх у плазматичні клітини, що синтезують антитіла; </a:t>
            </a:r>
            <a:endParaRPr lang="uk-UA" sz="28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uk-UA" sz="2800" dirty="0" smtClean="0">
                <a:latin typeface="Comic Sans MS" panose="030F0702030302020204" pitchFamily="66" charset="0"/>
              </a:rPr>
              <a:t>5) </a:t>
            </a:r>
            <a:r>
              <a:rPr lang="uk-UA" sz="2800" dirty="0" err="1" smtClean="0">
                <a:latin typeface="Comic Sans MS" panose="030F0702030302020204" pitchFamily="66" charset="0"/>
              </a:rPr>
              <a:t>супресори</a:t>
            </a:r>
            <a:r>
              <a:rPr lang="uk-UA" sz="2800" dirty="0" smtClean="0">
                <a:latin typeface="Comic Sans MS" panose="030F0702030302020204" pitchFamily="66" charset="0"/>
              </a:rPr>
              <a:t> </a:t>
            </a:r>
            <a:r>
              <a:rPr lang="uk-UA" sz="2800" dirty="0">
                <a:latin typeface="Comic Sans MS" panose="030F0702030302020204" pitchFamily="66" charset="0"/>
              </a:rPr>
              <a:t>– </a:t>
            </a:r>
            <a:r>
              <a:rPr lang="uk-UA" sz="2800" dirty="0" smtClean="0">
                <a:latin typeface="Comic Sans MS" panose="030F0702030302020204" pitchFamily="66" charset="0"/>
              </a:rPr>
              <a:t>придушують </a:t>
            </a:r>
            <a:r>
              <a:rPr lang="uk-UA" sz="2800" dirty="0">
                <a:latin typeface="Comic Sans MS" panose="030F0702030302020204" pitchFamily="66" charset="0"/>
              </a:rPr>
              <a:t>надмірні реакції </a:t>
            </a:r>
            <a:endParaRPr lang="uk-UA" sz="28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uk-UA" sz="2800" dirty="0" smtClean="0">
                <a:latin typeface="Comic Sans MS" panose="030F0702030302020204" pitchFamily="66" charset="0"/>
              </a:rPr>
              <a:t>В </a:t>
            </a:r>
            <a:r>
              <a:rPr lang="uk-UA" sz="2800" dirty="0">
                <a:latin typeface="Comic Sans MS" panose="030F0702030302020204" pitchFamily="66" charset="0"/>
              </a:rPr>
              <a:t>– </a:t>
            </a:r>
            <a:r>
              <a:rPr lang="uk-UA" sz="2800" dirty="0" smtClean="0">
                <a:latin typeface="Comic Sans MS" panose="030F0702030302020204" pitchFamily="66" charset="0"/>
              </a:rPr>
              <a:t>лімфоцитів</a:t>
            </a:r>
            <a:endParaRPr lang="uk-UA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14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37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0382" y="764704"/>
            <a:ext cx="8903618" cy="5649913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latin typeface="Comic Sans MS" panose="030F0702030302020204" pitchFamily="66" charset="0"/>
              </a:rPr>
              <a:t>Функція Т – лейкоцитів полягає </a:t>
            </a:r>
            <a:r>
              <a:rPr lang="uk-UA" dirty="0" smtClean="0">
                <a:latin typeface="Comic Sans MS" panose="030F0702030302020204" pitchFamily="66" charset="0"/>
              </a:rPr>
              <a:t>в</a:t>
            </a:r>
          </a:p>
          <a:p>
            <a:pPr marL="1349375" indent="-514350">
              <a:buAutoNum type="arabicParenR"/>
            </a:pPr>
            <a:r>
              <a:rPr lang="uk-UA" dirty="0" smtClean="0">
                <a:latin typeface="Comic Sans MS" panose="030F0702030302020204" pitchFamily="66" charset="0"/>
              </a:rPr>
              <a:t>в </a:t>
            </a:r>
            <a:r>
              <a:rPr lang="uk-UA" dirty="0">
                <a:latin typeface="Comic Sans MS" panose="030F0702030302020204" pitchFamily="66" charset="0"/>
              </a:rPr>
              <a:t>участі реакцій клітинного імунітету </a:t>
            </a:r>
            <a:endParaRPr lang="uk-UA" dirty="0" smtClean="0">
              <a:latin typeface="Comic Sans MS" panose="030F0702030302020204" pitchFamily="66" charset="0"/>
            </a:endParaRPr>
          </a:p>
          <a:p>
            <a:pPr marL="1349375" indent="-514350">
              <a:buAutoNum type="arabicParenR"/>
            </a:pPr>
            <a:r>
              <a:rPr lang="uk-UA" dirty="0" smtClean="0">
                <a:latin typeface="Comic Sans MS" panose="030F0702030302020204" pitchFamily="66" charset="0"/>
              </a:rPr>
              <a:t> </a:t>
            </a:r>
            <a:r>
              <a:rPr lang="uk-UA" dirty="0">
                <a:latin typeface="Comic Sans MS" panose="030F0702030302020204" pitchFamily="66" charset="0"/>
              </a:rPr>
              <a:t>участі в підтримці сталості внутрішнього середовища </a:t>
            </a:r>
            <a:endParaRPr lang="uk-UA" dirty="0" smtClean="0">
              <a:latin typeface="Comic Sans MS" panose="030F0702030302020204" pitchFamily="66" charset="0"/>
            </a:endParaRPr>
          </a:p>
          <a:p>
            <a:pPr marL="1349375" indent="-514350">
              <a:buAutoNum type="arabicParenR"/>
            </a:pPr>
            <a:r>
              <a:rPr lang="uk-UA" dirty="0" smtClean="0">
                <a:latin typeface="Comic Sans MS" panose="030F0702030302020204" pitchFamily="66" charset="0"/>
              </a:rPr>
              <a:t>забезпеченні імунітету,</a:t>
            </a:r>
          </a:p>
          <a:p>
            <a:pPr marL="1349375" indent="-514350">
              <a:buAutoNum type="arabicParenR"/>
            </a:pPr>
            <a:r>
              <a:rPr lang="uk-UA" dirty="0" smtClean="0">
                <a:latin typeface="Comic Sans MS" panose="030F0702030302020204" pitchFamily="66" charset="0"/>
              </a:rPr>
              <a:t> </a:t>
            </a:r>
            <a:r>
              <a:rPr lang="uk-UA" dirty="0" err="1">
                <a:latin typeface="Comic Sans MS" panose="030F0702030302020204" pitchFamily="66" charset="0"/>
              </a:rPr>
              <a:t>гіперчутливості</a:t>
            </a:r>
            <a:r>
              <a:rPr lang="uk-UA" dirty="0">
                <a:latin typeface="Comic Sans MS" panose="030F0702030302020204" pitchFamily="66" charset="0"/>
              </a:rPr>
              <a:t> </a:t>
            </a:r>
            <a:endParaRPr lang="uk-UA" dirty="0" smtClean="0">
              <a:latin typeface="Comic Sans MS" panose="030F0702030302020204" pitchFamily="66" charset="0"/>
            </a:endParaRPr>
          </a:p>
          <a:p>
            <a:pPr marL="1349375" indent="-514350">
              <a:buAutoNum type="arabicParenR"/>
            </a:pPr>
            <a:r>
              <a:rPr lang="uk-UA" dirty="0" smtClean="0">
                <a:latin typeface="Comic Sans MS" panose="030F0702030302020204" pitchFamily="66" charset="0"/>
              </a:rPr>
              <a:t> </a:t>
            </a:r>
            <a:r>
              <a:rPr lang="uk-UA" dirty="0">
                <a:latin typeface="Comic Sans MS" panose="030F0702030302020204" pitchFamily="66" charset="0"/>
              </a:rPr>
              <a:t>виробітку інтерферону.</a:t>
            </a:r>
          </a:p>
        </p:txBody>
      </p:sp>
    </p:spTree>
    <p:extLst>
      <p:ext uri="{BB962C8B-B14F-4D97-AF65-F5344CB8AC3E}">
        <p14:creationId xmlns:p14="http://schemas.microsoft.com/office/powerpoint/2010/main" val="259156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37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0382" y="188640"/>
            <a:ext cx="8903618" cy="5649913"/>
          </a:xfrm>
        </p:spPr>
        <p:txBody>
          <a:bodyPr/>
          <a:lstStyle/>
          <a:p>
            <a:pPr marL="0" indent="0">
              <a:buNone/>
            </a:pPr>
            <a:r>
              <a:rPr lang="uk-UA" sz="2800" dirty="0" smtClean="0">
                <a:latin typeface="Comic Sans MS" panose="030F0702030302020204" pitchFamily="66" charset="0"/>
              </a:rPr>
              <a:t>	У </a:t>
            </a:r>
            <a:r>
              <a:rPr lang="uk-UA" sz="2800" dirty="0">
                <a:latin typeface="Comic Sans MS" panose="030F0702030302020204" pitchFamily="66" charset="0"/>
              </a:rPr>
              <a:t>коней і хижих більше </a:t>
            </a:r>
            <a:r>
              <a:rPr lang="uk-UA" sz="2800" dirty="0" err="1">
                <a:latin typeface="Comic Sans MS" panose="030F0702030302020204" pitchFamily="66" charset="0"/>
              </a:rPr>
              <a:t>сегментоядерних</a:t>
            </a:r>
            <a:r>
              <a:rPr lang="uk-UA" sz="2800" dirty="0">
                <a:latin typeface="Comic Sans MS" panose="030F0702030302020204" pitchFamily="66" charset="0"/>
              </a:rPr>
              <a:t> </a:t>
            </a:r>
            <a:r>
              <a:rPr lang="uk-UA" sz="2800" dirty="0" err="1">
                <a:latin typeface="Comic Sans MS" panose="030F0702030302020204" pitchFamily="66" charset="0"/>
              </a:rPr>
              <a:t>нейтрофілів</a:t>
            </a:r>
            <a:r>
              <a:rPr lang="uk-UA" sz="2800" dirty="0">
                <a:latin typeface="Comic Sans MS" panose="030F0702030302020204" pitchFamily="66" charset="0"/>
              </a:rPr>
              <a:t> – </a:t>
            </a:r>
            <a:r>
              <a:rPr lang="uk-UA" sz="2800" dirty="0" err="1">
                <a:latin typeface="Comic Sans MS" panose="030F0702030302020204" pitchFamily="66" charset="0"/>
              </a:rPr>
              <a:t>т.н</a:t>
            </a:r>
            <a:r>
              <a:rPr lang="uk-UA" sz="2800" dirty="0">
                <a:latin typeface="Comic Sans MS" panose="030F0702030302020204" pitchFamily="66" charset="0"/>
              </a:rPr>
              <a:t>. </a:t>
            </a:r>
            <a:r>
              <a:rPr lang="uk-UA" sz="2800" dirty="0" err="1">
                <a:latin typeface="Comic Sans MS" panose="030F0702030302020204" pitchFamily="66" charset="0"/>
              </a:rPr>
              <a:t>нейтрофільний</a:t>
            </a:r>
            <a:r>
              <a:rPr lang="uk-UA" sz="2800" dirty="0">
                <a:latin typeface="Comic Sans MS" panose="030F0702030302020204" pitchFamily="66" charset="0"/>
              </a:rPr>
              <a:t> профіль крові</a:t>
            </a:r>
          </a:p>
          <a:p>
            <a:pPr marL="0" indent="0">
              <a:buNone/>
            </a:pPr>
            <a:r>
              <a:rPr lang="uk-UA" sz="2800" dirty="0" smtClean="0">
                <a:latin typeface="Comic Sans MS" panose="030F0702030302020204" pitchFamily="66" charset="0"/>
              </a:rPr>
              <a:t>	У </a:t>
            </a:r>
            <a:r>
              <a:rPr lang="uk-UA" sz="2800" dirty="0">
                <a:latin typeface="Comic Sans MS" panose="030F0702030302020204" pitchFamily="66" charset="0"/>
              </a:rPr>
              <a:t>ВРХ (</a:t>
            </a:r>
            <a:r>
              <a:rPr lang="uk-UA" sz="2800" dirty="0" err="1">
                <a:latin typeface="Comic Sans MS" panose="030F0702030302020204" pitchFamily="66" charset="0"/>
              </a:rPr>
              <a:t>крс</a:t>
            </a:r>
            <a:r>
              <a:rPr lang="uk-UA" sz="2800" dirty="0">
                <a:latin typeface="Comic Sans MS" panose="030F0702030302020204" pitchFamily="66" charset="0"/>
              </a:rPr>
              <a:t>), свиней, </a:t>
            </a:r>
            <a:r>
              <a:rPr lang="uk-UA" sz="2800" dirty="0" err="1">
                <a:latin typeface="Comic Sans MS" panose="030F0702030302020204" pitchFamily="66" charset="0"/>
              </a:rPr>
              <a:t>кролів</a:t>
            </a:r>
            <a:r>
              <a:rPr lang="uk-UA" sz="2800" dirty="0">
                <a:latin typeface="Comic Sans MS" panose="030F0702030302020204" pitchFamily="66" charset="0"/>
              </a:rPr>
              <a:t> – більше лімфоцитів - </a:t>
            </a:r>
            <a:r>
              <a:rPr lang="uk-UA" sz="2800" dirty="0" err="1">
                <a:latin typeface="Comic Sans MS" panose="030F0702030302020204" pitchFamily="66" charset="0"/>
              </a:rPr>
              <a:t>т.н</a:t>
            </a:r>
            <a:r>
              <a:rPr lang="uk-UA" sz="2800" dirty="0">
                <a:latin typeface="Comic Sans MS" panose="030F0702030302020204" pitchFamily="66" charset="0"/>
              </a:rPr>
              <a:t>. </a:t>
            </a:r>
            <a:r>
              <a:rPr lang="uk-UA" sz="2800" dirty="0" err="1">
                <a:latin typeface="Comic Sans MS" panose="030F0702030302020204" pitchFamily="66" charset="0"/>
              </a:rPr>
              <a:t>лімфоцитарний</a:t>
            </a:r>
            <a:r>
              <a:rPr lang="uk-UA" sz="2800" dirty="0">
                <a:latin typeface="Comic Sans MS" panose="030F0702030302020204" pitchFamily="66" charset="0"/>
              </a:rPr>
              <a:t> профіль крові.</a:t>
            </a:r>
          </a:p>
          <a:p>
            <a:pPr marL="0" indent="0">
              <a:buNone/>
            </a:pPr>
            <a:r>
              <a:rPr lang="uk-UA" sz="2800" dirty="0" smtClean="0">
                <a:latin typeface="Comic Sans MS" panose="030F0702030302020204" pitchFamily="66" charset="0"/>
              </a:rPr>
              <a:t>	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Лейкоцитоз</a:t>
            </a:r>
            <a:r>
              <a:rPr lang="uk-UA" sz="2800" dirty="0" smtClean="0">
                <a:latin typeface="Comic Sans MS" panose="030F0702030302020204" pitchFamily="66" charset="0"/>
              </a:rPr>
              <a:t> </a:t>
            </a:r>
            <a:r>
              <a:rPr lang="uk-UA" sz="2800" dirty="0">
                <a:latin typeface="Comic Sans MS" panose="030F0702030302020204" pitchFamily="66" charset="0"/>
              </a:rPr>
              <a:t>– збільшення кількості лейкоцитів. </a:t>
            </a:r>
          </a:p>
          <a:p>
            <a:pPr marL="536575" indent="0">
              <a:buNone/>
            </a:pPr>
            <a:r>
              <a:rPr lang="uk-UA" sz="2800" dirty="0">
                <a:latin typeface="Comic Sans MS" panose="030F0702030302020204" pitchFamily="66" charset="0"/>
              </a:rPr>
              <a:t>-	фізіологічний (після їжі, м’язової роботи, вагітності)</a:t>
            </a:r>
          </a:p>
          <a:p>
            <a:pPr marL="536575" indent="0">
              <a:buNone/>
            </a:pPr>
            <a:r>
              <a:rPr lang="uk-UA" sz="2800" dirty="0">
                <a:latin typeface="Comic Sans MS" panose="030F0702030302020204" pitchFamily="66" charset="0"/>
              </a:rPr>
              <a:t>-	патологічний (інфекційні хвороби, запалення)</a:t>
            </a:r>
          </a:p>
          <a:p>
            <a:pPr marL="0" indent="0">
              <a:buNone/>
            </a:pPr>
            <a:r>
              <a:rPr lang="uk-UA" sz="2800" b="1" dirty="0">
                <a:latin typeface="Comic Sans MS" panose="030F0702030302020204" pitchFamily="66" charset="0"/>
              </a:rPr>
              <a:t>Лейкопенія</a:t>
            </a:r>
            <a:r>
              <a:rPr lang="uk-UA" sz="2800" dirty="0">
                <a:latin typeface="Comic Sans MS" panose="030F0702030302020204" pitchFamily="66" charset="0"/>
              </a:rPr>
              <a:t> – зменшення кількості лейкоцитів.</a:t>
            </a:r>
          </a:p>
          <a:p>
            <a:pPr marL="0" indent="0">
              <a:buNone/>
            </a:pPr>
            <a:r>
              <a:rPr lang="uk-UA" sz="2800" b="1" dirty="0">
                <a:latin typeface="Comic Sans MS" panose="030F0702030302020204" pitchFamily="66" charset="0"/>
              </a:rPr>
              <a:t>Лейкоцитарна формула </a:t>
            </a:r>
            <a:r>
              <a:rPr lang="uk-UA" sz="2800" dirty="0">
                <a:latin typeface="Comic Sans MS" panose="030F0702030302020204" pitchFamily="66" charset="0"/>
              </a:rPr>
              <a:t>– процентне відношення окремих форм лейкоцитів до їх загальної кількості.</a:t>
            </a:r>
          </a:p>
          <a:p>
            <a:pPr marL="0" indent="0">
              <a:buNone/>
            </a:pPr>
            <a:endParaRPr lang="uk-UA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87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575D1"/>
            </a:gs>
            <a:gs pos="33000">
              <a:srgbClr val="D1D1F0"/>
            </a:gs>
            <a:gs pos="70000">
              <a:srgbClr val="D1D1F0"/>
            </a:gs>
            <a:gs pos="100000">
              <a:srgbClr val="7575D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5888"/>
            <a:ext cx="8964612" cy="77771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uk-UA" altLang="ru-RU" b="1" smtClean="0">
                <a:latin typeface="Comic Sans MS" panose="030F0702030302020204" pitchFamily="66" charset="0"/>
              </a:rPr>
              <a:t> Дихальна</a:t>
            </a:r>
            <a:r>
              <a:rPr lang="uk-UA" altLang="ru-RU" smtClean="0">
                <a:latin typeface="Comic Sans MS" panose="030F0702030302020204" pitchFamily="66" charset="0"/>
              </a:rPr>
              <a:t> - </a:t>
            </a:r>
            <a:r>
              <a:rPr lang="uk-UA" altLang="ru-RU" sz="2800" smtClean="0">
                <a:latin typeface="Comic Sans MS" panose="030F0702030302020204" pitchFamily="66" charset="0"/>
              </a:rPr>
              <a:t>транспорт кисню з органів дихання до тканин і вуглекислого газу в оберненому напрямку.</a:t>
            </a:r>
          </a:p>
          <a:p>
            <a:pPr marL="0" indent="0" eaLnBrk="1" hangingPunct="1">
              <a:buFontTx/>
              <a:buNone/>
            </a:pPr>
            <a:r>
              <a:rPr lang="uk-UA" altLang="ru-RU" b="1" smtClean="0">
                <a:latin typeface="Comic Sans MS" panose="030F0702030302020204" pitchFamily="66" charset="0"/>
              </a:rPr>
              <a:t> Трофічна </a:t>
            </a:r>
            <a:r>
              <a:rPr lang="uk-UA" altLang="ru-RU" smtClean="0">
                <a:latin typeface="Comic Sans MS" panose="030F0702030302020204" pitchFamily="66" charset="0"/>
              </a:rPr>
              <a:t>- </a:t>
            </a:r>
            <a:r>
              <a:rPr lang="ru-RU" altLang="ru-RU" sz="2800" smtClean="0">
                <a:latin typeface="Comic Sans MS" panose="030F0702030302020204" pitchFamily="66" charset="0"/>
              </a:rPr>
              <a:t>транспорт метаболітів та поживних речовин</a:t>
            </a:r>
          </a:p>
          <a:p>
            <a:pPr marL="0" indent="0" eaLnBrk="1" hangingPunct="1">
              <a:buFontTx/>
              <a:buNone/>
            </a:pPr>
            <a:r>
              <a:rPr lang="ru-RU" altLang="ru-RU" b="1" smtClean="0">
                <a:latin typeface="Comic Sans MS" panose="030F0702030302020204" pitchFamily="66" charset="0"/>
              </a:rPr>
              <a:t> </a:t>
            </a:r>
            <a:r>
              <a:rPr lang="uk-UA" altLang="ru-RU" b="1" smtClean="0">
                <a:latin typeface="Comic Sans MS" panose="030F0702030302020204" pitchFamily="66" charset="0"/>
              </a:rPr>
              <a:t>Екскреторна </a:t>
            </a:r>
            <a:r>
              <a:rPr lang="ru-RU" altLang="ru-RU" smtClean="0">
                <a:latin typeface="Comic Sans MS" panose="030F0702030302020204" pitchFamily="66" charset="0"/>
              </a:rPr>
              <a:t>- </a:t>
            </a:r>
            <a:r>
              <a:rPr lang="ru-RU" altLang="ru-RU" sz="2800" smtClean="0">
                <a:latin typeface="Comic Sans MS" panose="030F0702030302020204" pitchFamily="66" charset="0"/>
              </a:rPr>
              <a:t>видалення та перенос до органів виділення непотрібних для організму речовин </a:t>
            </a:r>
            <a:endParaRPr lang="uk-UA" altLang="ru-RU" sz="2800" smtClean="0">
              <a:latin typeface="Comic Sans MS" panose="030F0702030302020204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uk-UA" altLang="ru-RU" b="1" smtClean="0">
                <a:latin typeface="Comic Sans MS" panose="030F0702030302020204" pitchFamily="66" charset="0"/>
              </a:rPr>
              <a:t> Гомеостатична</a:t>
            </a:r>
            <a:r>
              <a:rPr lang="uk-UA" altLang="ru-RU" sz="2800" smtClean="0">
                <a:latin typeface="Comic Sans MS" panose="030F0702030302020204" pitchFamily="66" charset="0"/>
              </a:rPr>
              <a:t> - </a:t>
            </a:r>
            <a:r>
              <a:rPr lang="ru-RU" altLang="ru-RU" sz="2800" smtClean="0">
                <a:latin typeface="Comic Sans MS" panose="030F0702030302020204" pitchFamily="66" charset="0"/>
              </a:rPr>
              <a:t>участь у підтримці сталості внутрішнього середовища організму</a:t>
            </a:r>
            <a:endParaRPr lang="uk-UA" altLang="ru-RU" sz="2800" smtClean="0">
              <a:latin typeface="Comic Sans MS" panose="030F0702030302020204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uk-UA" altLang="ru-RU" sz="2800" b="1" smtClean="0">
                <a:latin typeface="Comic Sans MS" panose="030F0702030302020204" pitchFamily="66" charset="0"/>
              </a:rPr>
              <a:t> </a:t>
            </a:r>
            <a:r>
              <a:rPr lang="uk-UA" altLang="ru-RU" b="1" smtClean="0">
                <a:latin typeface="Comic Sans MS" panose="030F0702030302020204" pitchFamily="66" charset="0"/>
              </a:rPr>
              <a:t>Регуляторна</a:t>
            </a:r>
            <a:r>
              <a:rPr lang="uk-UA" altLang="ru-RU" sz="2800" b="1" smtClean="0">
                <a:latin typeface="Comic Sans MS" panose="030F0702030302020204" pitchFamily="66" charset="0"/>
              </a:rPr>
              <a:t> - </a:t>
            </a:r>
            <a:r>
              <a:rPr lang="ru-RU" altLang="ru-RU" sz="2800" smtClean="0">
                <a:latin typeface="Comic Sans MS" panose="030F0702030302020204" pitchFamily="66" charset="0"/>
              </a:rPr>
              <a:t>переносить гормони та інші</a:t>
            </a:r>
          </a:p>
          <a:p>
            <a:pPr marL="0" indent="0" eaLnBrk="1" hangingPunct="1">
              <a:buFontTx/>
              <a:buNone/>
            </a:pPr>
            <a:r>
              <a:rPr lang="ru-RU" altLang="ru-RU" sz="2800" smtClean="0">
                <a:latin typeface="Comic Sans MS" panose="030F0702030302020204" pitchFamily="66" charset="0"/>
              </a:rPr>
              <a:t>біологічно активні речовини</a:t>
            </a:r>
            <a:endParaRPr lang="uk-UA" altLang="ru-RU" sz="2800" smtClean="0">
              <a:latin typeface="Comic Sans MS" panose="030F0702030302020204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uk-UA" altLang="ru-RU" sz="2800" smtClean="0">
                <a:latin typeface="Comic Sans MS" panose="030F0702030302020204" pitchFamily="66" charset="0"/>
              </a:rPr>
              <a:t> </a:t>
            </a:r>
            <a:r>
              <a:rPr lang="uk-UA" altLang="ru-RU" b="1" smtClean="0">
                <a:latin typeface="Comic Sans MS" panose="030F0702030302020204" pitchFamily="66" charset="0"/>
              </a:rPr>
              <a:t>Терморегуляторна</a:t>
            </a:r>
            <a:r>
              <a:rPr lang="uk-UA" altLang="ru-RU" sz="2800" smtClean="0">
                <a:latin typeface="Comic Sans MS" panose="030F0702030302020204" pitchFamily="66" charset="0"/>
              </a:rPr>
              <a:t> - збереження сталості температури тіла</a:t>
            </a:r>
          </a:p>
          <a:p>
            <a:pPr marL="0" indent="0" eaLnBrk="1" hangingPunct="1">
              <a:buFontTx/>
              <a:buNone/>
            </a:pPr>
            <a:endParaRPr lang="ru-RU" altLang="ru-RU" sz="2800" smtClean="0">
              <a:latin typeface="Comic Sans MS" panose="030F0702030302020204" pitchFamily="66" charset="0"/>
            </a:endParaRPr>
          </a:p>
          <a:p>
            <a:pPr marL="0" indent="0" eaLnBrk="1" hangingPunct="1">
              <a:buFontTx/>
              <a:buNone/>
            </a:pPr>
            <a:endParaRPr lang="uk-UA" altLang="ru-RU" sz="2800" smtClean="0">
              <a:latin typeface="Comic Sans MS" panose="030F0702030302020204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uk-UA" altLang="ru-RU" b="1" smtClean="0">
                <a:latin typeface="Comic Sans MS" panose="030F0702030302020204" pitchFamily="66" charset="0"/>
              </a:rPr>
              <a:t> </a:t>
            </a:r>
            <a:endParaRPr lang="ru-RU" altLang="ru-RU" smtClean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2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9512" y="404664"/>
            <a:ext cx="6856108" cy="5169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4000" b="1" baseline="30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Це</a:t>
            </a:r>
            <a:r>
              <a:rPr lang="ru-RU" alt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altLang="ru-RU" sz="4000" b="1" baseline="30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формені</a:t>
            </a:r>
            <a:r>
              <a:rPr lang="ru-RU" altLang="ru-RU" sz="40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altLang="ru-RU" sz="4000" b="1" baseline="30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елементи</a:t>
            </a:r>
            <a:r>
              <a:rPr lang="ru-RU" altLang="ru-RU" sz="40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altLang="ru-RU" sz="4000" b="1" baseline="30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крові</a:t>
            </a:r>
            <a:r>
              <a:rPr lang="ru-RU" altLang="ru-RU" sz="40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ru-RU" altLang="ru-RU" sz="4000" b="1" baseline="30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які</a:t>
            </a:r>
            <a:r>
              <a:rPr lang="ru-RU" altLang="ru-RU" sz="40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40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altLang="ru-RU" sz="4000" b="1" baseline="30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мають</a:t>
            </a:r>
            <a:r>
              <a:rPr lang="ru-RU" altLang="ru-RU" sz="40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altLang="ru-RU" sz="4000" b="1" baseline="30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розмір</a:t>
            </a:r>
            <a:r>
              <a:rPr lang="ru-RU" altLang="ru-RU" sz="40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2 - 4 мкм</a:t>
            </a:r>
            <a:r>
              <a:rPr lang="ru-RU" altLang="ru-RU" sz="40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4000" b="1" baseline="30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утворюються</a:t>
            </a:r>
            <a:r>
              <a:rPr lang="ru-RU" altLang="ru-RU" sz="40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в </a:t>
            </a:r>
            <a:r>
              <a:rPr lang="ru-RU" altLang="ru-RU" sz="4000" b="1" baseline="30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кістковому</a:t>
            </a:r>
            <a:r>
              <a:rPr lang="ru-RU" altLang="ru-RU" sz="40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altLang="ru-RU" sz="4000" b="1" baseline="30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мозку</a:t>
            </a:r>
            <a:r>
              <a:rPr lang="ru-RU" altLang="ru-RU" sz="40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з </a:t>
            </a:r>
            <a:r>
              <a:rPr lang="ru-RU" altLang="ru-RU" sz="4000" b="1" baseline="30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мегакаріоцитів</a:t>
            </a:r>
            <a:r>
              <a:rPr lang="ru-RU" altLang="ru-RU" sz="40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4000" b="1" baseline="30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діаметр</a:t>
            </a:r>
            <a:r>
              <a:rPr lang="ru-RU" altLang="ru-RU" sz="40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altLang="ru-RU" sz="4000" b="1" baseline="30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яких</a:t>
            </a:r>
            <a:r>
              <a:rPr lang="ru-RU" altLang="ru-RU" sz="40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altLang="ru-RU" sz="4000" b="1" baseline="30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складає</a:t>
            </a:r>
            <a:r>
              <a:rPr lang="ru-RU" altLang="ru-RU" sz="40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140 </a:t>
            </a:r>
            <a:r>
              <a:rPr lang="ru-RU" altLang="ru-RU" sz="40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мкм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ru-RU" altLang="ru-RU" sz="4000" b="1" baseline="30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т</a:t>
            </a:r>
            <a:r>
              <a:rPr lang="ru-RU" altLang="ru-RU" sz="4000" b="1" baseline="30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ривалість</a:t>
            </a:r>
            <a:r>
              <a:rPr lang="ru-RU" altLang="ru-RU" sz="40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altLang="ru-RU" sz="4000" b="1" baseline="30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життя</a:t>
            </a:r>
            <a:r>
              <a:rPr lang="ru-RU" altLang="ru-RU" sz="40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altLang="ru-RU" sz="4000" b="1" baseline="30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складає</a:t>
            </a:r>
            <a:r>
              <a:rPr lang="ru-RU" altLang="ru-RU" sz="40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altLang="ru-RU" sz="40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3 - 5 </a:t>
            </a:r>
            <a:r>
              <a:rPr lang="ru-RU" altLang="ru-RU" sz="4000" b="1" baseline="30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днів</a:t>
            </a:r>
            <a:endParaRPr lang="ru-RU" altLang="ru-RU" sz="4000" b="1" baseline="30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ru-RU" altLang="ru-RU" sz="4000" b="1" baseline="30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4000" b="1" baseline="30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Ссавці</a:t>
            </a:r>
            <a:r>
              <a:rPr lang="ru-RU" altLang="ru-RU" sz="40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не </a:t>
            </a:r>
            <a:r>
              <a:rPr lang="ru-RU" altLang="ru-RU" sz="4000" b="1" baseline="30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мають</a:t>
            </a:r>
            <a:r>
              <a:rPr lang="ru-RU" altLang="ru-RU" sz="40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altLang="ru-RU" sz="40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ядер (</a:t>
            </a:r>
            <a:r>
              <a:rPr lang="ru-RU" altLang="ru-RU" sz="40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у </a:t>
            </a:r>
            <a:r>
              <a:rPr lang="ru-RU" altLang="ru-RU" sz="4000" b="1" baseline="30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птиць</a:t>
            </a:r>
            <a:r>
              <a:rPr lang="ru-RU" altLang="ru-RU" sz="40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і </a:t>
            </a:r>
            <a:r>
              <a:rPr lang="ru-RU" altLang="ru-RU" sz="4000" b="1" baseline="30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всіх</a:t>
            </a:r>
            <a:r>
              <a:rPr lang="ru-RU" altLang="ru-RU" sz="40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altLang="ru-RU" sz="4000" b="1" baseline="30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нижчих</a:t>
            </a:r>
            <a:r>
              <a:rPr lang="ru-RU" altLang="ru-RU" sz="40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altLang="ru-RU" sz="4000" b="1" baseline="30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хребетних</a:t>
            </a:r>
            <a:r>
              <a:rPr lang="ru-RU" altLang="ru-RU" sz="4000" b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ядра є</a:t>
            </a:r>
            <a:r>
              <a:rPr lang="ru-RU" altLang="ru-RU" sz="40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),</a:t>
            </a:r>
          </a:p>
        </p:txBody>
      </p:sp>
    </p:spTree>
    <p:extLst>
      <p:ext uri="{BB962C8B-B14F-4D97-AF65-F5344CB8AC3E}">
        <p14:creationId xmlns:p14="http://schemas.microsoft.com/office/powerpoint/2010/main" val="108246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err="1">
                <a:latin typeface="Comic Sans MS" panose="030F0702030302020204" pitchFamily="66" charset="0"/>
              </a:rPr>
              <a:t>Кількість</a:t>
            </a:r>
            <a:r>
              <a:rPr lang="ru-RU" sz="4000" b="1" dirty="0">
                <a:latin typeface="Comic Sans MS" panose="030F0702030302020204" pitchFamily="66" charset="0"/>
              </a:rPr>
              <a:t> </a:t>
            </a:r>
            <a:r>
              <a:rPr lang="ru-RU" sz="4000" b="1" dirty="0" err="1">
                <a:latin typeface="Comic Sans MS" panose="030F0702030302020204" pitchFamily="66" charset="0"/>
              </a:rPr>
              <a:t>тромбоцитів</a:t>
            </a:r>
            <a:r>
              <a:rPr lang="ru-RU" sz="4000" b="1" dirty="0">
                <a:latin typeface="Comic Sans MS" panose="030F0702030302020204" pitchFamily="66" charset="0"/>
              </a:rPr>
              <a:t> в </a:t>
            </a:r>
            <a:r>
              <a:rPr lang="ru-RU" sz="4000" b="1" dirty="0" err="1">
                <a:latin typeface="Comic Sans MS" panose="030F0702030302020204" pitchFamily="66" charset="0"/>
              </a:rPr>
              <a:t>крові</a:t>
            </a:r>
            <a:r>
              <a:rPr lang="ru-RU" sz="4000" b="1" dirty="0">
                <a:latin typeface="Comic Sans MS" panose="030F0702030302020204" pitchFamily="66" charset="0"/>
              </a:rPr>
              <a:t> </a:t>
            </a:r>
            <a:r>
              <a:rPr lang="ru-RU" sz="4000" b="1" dirty="0" err="1">
                <a:latin typeface="Comic Sans MS" panose="030F0702030302020204" pitchFamily="66" charset="0"/>
              </a:rPr>
              <a:t>сільськогосподарських</a:t>
            </a:r>
            <a:r>
              <a:rPr lang="ru-RU" sz="4000" b="1" dirty="0">
                <a:latin typeface="Comic Sans MS" panose="030F0702030302020204" pitchFamily="66" charset="0"/>
              </a:rPr>
              <a:t> </a:t>
            </a:r>
            <a:r>
              <a:rPr lang="ru-RU" sz="4000" b="1" dirty="0" err="1">
                <a:latin typeface="Comic Sans MS" panose="030F0702030302020204" pitchFamily="66" charset="0"/>
              </a:rPr>
              <a:t>тварин</a:t>
            </a:r>
            <a:endParaRPr lang="ru-RU" sz="40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87007"/>
              </p:ext>
            </p:extLst>
          </p:nvPr>
        </p:nvGraphicFramePr>
        <p:xfrm>
          <a:off x="539552" y="2204864"/>
          <a:ext cx="8064896" cy="3569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>
                  <a:extLst>
                    <a:ext uri="{9D8B030D-6E8A-4147-A177-3AD203B41FA5}">
                      <a16:colId xmlns:a16="http://schemas.microsoft.com/office/drawing/2014/main" val="3314175961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2101314019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Вид тварини </a:t>
                      </a:r>
                      <a:endParaRPr lang="ru-RU" sz="2000" b="1" dirty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Кількість тромбоцитів (тис./мм</a:t>
                      </a:r>
                      <a:r>
                        <a:rPr lang="uk-UA" sz="2400" b="1" baseline="300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3</a:t>
                      </a:r>
                      <a:r>
                        <a:rPr lang="uk-UA" sz="2400" b="1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)</a:t>
                      </a:r>
                      <a:endParaRPr lang="ru-RU" sz="2000" b="1" dirty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7741981"/>
                  </a:ext>
                </a:extLst>
              </a:tr>
              <a:tr h="517750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uk-UA" sz="2400" b="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 Коні</a:t>
                      </a:r>
                      <a:endParaRPr lang="ru-RU" sz="2000" b="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uk-UA" sz="2400" b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 350</a:t>
                      </a:r>
                      <a:endParaRPr lang="ru-RU" sz="2000" b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0373718"/>
                  </a:ext>
                </a:extLst>
              </a:tr>
              <a:tr h="5623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    ВРХ</a:t>
                      </a:r>
                      <a:endParaRPr lang="ru-RU" sz="2000" b="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uk-UA" sz="2400" b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 450</a:t>
                      </a:r>
                      <a:endParaRPr lang="ru-RU" sz="2000" b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1153873"/>
                  </a:ext>
                </a:extLst>
              </a:tr>
              <a:tr h="517750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uk-UA" sz="2400" b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 Вівця</a:t>
                      </a:r>
                      <a:endParaRPr lang="ru-RU" sz="2000" b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uk-UA" sz="2400" b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 350</a:t>
                      </a:r>
                      <a:endParaRPr lang="ru-RU" sz="2000" b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2475143"/>
                  </a:ext>
                </a:extLst>
              </a:tr>
              <a:tr h="517750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uk-UA" sz="2400" b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 Свині</a:t>
                      </a:r>
                      <a:endParaRPr lang="ru-RU" sz="2000" b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uk-UA" sz="2400" b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 210</a:t>
                      </a:r>
                      <a:endParaRPr lang="ru-RU" sz="2000" b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9751972"/>
                  </a:ext>
                </a:extLst>
              </a:tr>
              <a:tr h="517750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uk-UA" sz="2400" b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 Птиця</a:t>
                      </a:r>
                      <a:endParaRPr lang="ru-RU" sz="2000" b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uk-UA" sz="2400" b="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 50</a:t>
                      </a:r>
                      <a:endParaRPr lang="ru-RU" sz="2000" b="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10780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647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11560" y="764704"/>
            <a:ext cx="8903618" cy="564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uk-UA" sz="2800" dirty="0">
                <a:latin typeface="Comic Sans MS" panose="030F0702030302020204" pitchFamily="66" charset="0"/>
              </a:rPr>
              <a:t>Тромбоцити мають спроможність до: </a:t>
            </a:r>
          </a:p>
          <a:p>
            <a:pPr marL="536575" indent="0">
              <a:buFontTx/>
              <a:buNone/>
            </a:pPr>
            <a:r>
              <a:rPr lang="uk-UA" sz="2800" dirty="0">
                <a:latin typeface="Comic Sans MS" panose="030F0702030302020204" pitchFamily="66" charset="0"/>
              </a:rPr>
              <a:t>1) </a:t>
            </a:r>
            <a:r>
              <a:rPr lang="uk-UA" sz="2800" dirty="0" smtClean="0">
                <a:latin typeface="Comic Sans MS" panose="030F0702030302020204" pitchFamily="66" charset="0"/>
              </a:rPr>
              <a:t>адгезії </a:t>
            </a:r>
            <a:r>
              <a:rPr lang="uk-UA" sz="2800" dirty="0">
                <a:latin typeface="Comic Sans MS" panose="030F0702030302020204" pitchFamily="66" charset="0"/>
              </a:rPr>
              <a:t>(прилипання до поверхні), </a:t>
            </a:r>
          </a:p>
          <a:p>
            <a:pPr marL="536575" indent="0">
              <a:buFontTx/>
              <a:buNone/>
            </a:pPr>
            <a:r>
              <a:rPr lang="uk-UA" sz="2800" dirty="0">
                <a:latin typeface="Comic Sans MS" panose="030F0702030302020204" pitchFamily="66" charset="0"/>
              </a:rPr>
              <a:t>2) </a:t>
            </a:r>
            <a:r>
              <a:rPr lang="uk-UA" sz="2800" dirty="0" smtClean="0">
                <a:latin typeface="Comic Sans MS" panose="030F0702030302020204" pitchFamily="66" charset="0"/>
              </a:rPr>
              <a:t>агрегації </a:t>
            </a:r>
            <a:r>
              <a:rPr lang="uk-UA" sz="2800" dirty="0">
                <a:latin typeface="Comic Sans MS" panose="030F0702030302020204" pitchFamily="66" charset="0"/>
              </a:rPr>
              <a:t>(з'єднанні з іншими клітинами),</a:t>
            </a:r>
          </a:p>
          <a:p>
            <a:pPr marL="536575" indent="0">
              <a:buFontTx/>
              <a:buNone/>
            </a:pPr>
            <a:r>
              <a:rPr lang="uk-UA" sz="2800" dirty="0">
                <a:latin typeface="Comic Sans MS" panose="030F0702030302020204" pitchFamily="66" charset="0"/>
              </a:rPr>
              <a:t>3) </a:t>
            </a:r>
            <a:r>
              <a:rPr lang="uk-UA" sz="2800" dirty="0" smtClean="0">
                <a:latin typeface="Comic Sans MS" panose="030F0702030302020204" pitchFamily="66" charset="0"/>
              </a:rPr>
              <a:t>Секреції </a:t>
            </a:r>
            <a:r>
              <a:rPr lang="uk-UA" sz="2800" dirty="0">
                <a:latin typeface="Comic Sans MS" panose="030F0702030302020204" pitchFamily="66" charset="0"/>
              </a:rPr>
              <a:t>(</a:t>
            </a:r>
            <a:r>
              <a:rPr lang="uk-UA" sz="2800" dirty="0" err="1">
                <a:latin typeface="Comic Sans MS" panose="030F0702030302020204" pitchFamily="66" charset="0"/>
              </a:rPr>
              <a:t>секретують</a:t>
            </a:r>
            <a:r>
              <a:rPr lang="uk-UA" sz="2800" dirty="0">
                <a:latin typeface="Comic Sans MS" panose="030F0702030302020204" pitchFamily="66" charset="0"/>
              </a:rPr>
              <a:t> гранули  ферментів і інші фізіологічно активні речовини.</a:t>
            </a:r>
          </a:p>
          <a:p>
            <a:pPr marL="536575" indent="0">
              <a:buFontTx/>
              <a:buNone/>
            </a:pPr>
            <a:r>
              <a:rPr lang="uk-UA" sz="2800" dirty="0">
                <a:latin typeface="Comic Sans MS" panose="030F0702030302020204" pitchFamily="66" charset="0"/>
              </a:rPr>
              <a:t>4) </a:t>
            </a:r>
            <a:r>
              <a:rPr lang="uk-UA" sz="2800" dirty="0" smtClean="0">
                <a:latin typeface="Comic Sans MS" panose="030F0702030302020204" pitchFamily="66" charset="0"/>
              </a:rPr>
              <a:t>Синтезу </a:t>
            </a:r>
            <a:endParaRPr lang="uk-UA" sz="2800" dirty="0">
              <a:latin typeface="Comic Sans MS" panose="030F0702030302020204" pitchFamily="66" charset="0"/>
            </a:endParaRPr>
          </a:p>
          <a:p>
            <a:pPr marL="0" indent="0">
              <a:buFontTx/>
              <a:buNone/>
            </a:pPr>
            <a:r>
              <a:rPr lang="uk-UA" sz="2800" dirty="0">
                <a:latin typeface="Comic Sans MS" panose="030F0702030302020204" pitchFamily="66" charset="0"/>
              </a:rPr>
              <a:t>Тромбоцити є ідеальним матеріалом для «накладення латок».</a:t>
            </a:r>
          </a:p>
        </p:txBody>
      </p:sp>
    </p:spTree>
    <p:extLst>
      <p:ext uri="{BB962C8B-B14F-4D97-AF65-F5344CB8AC3E}">
        <p14:creationId xmlns:p14="http://schemas.microsoft.com/office/powerpoint/2010/main" val="53270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svitppt.com.ua/images/35/34514/960/img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38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0382" y="548680"/>
            <a:ext cx="8903618" cy="564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uk-UA" sz="2800" dirty="0" smtClean="0">
                <a:latin typeface="Comic Sans MS" panose="030F0702030302020204" pitchFamily="66" charset="0"/>
              </a:rPr>
              <a:t>	Тромбоцити </a:t>
            </a:r>
            <a:r>
              <a:rPr lang="uk-UA" sz="2800" dirty="0">
                <a:latin typeface="Comic Sans MS" panose="030F0702030302020204" pitchFamily="66" charset="0"/>
              </a:rPr>
              <a:t>виділяють також речовини, необхідні для ущільнення кров'яного згустку, </a:t>
            </a:r>
            <a:r>
              <a:rPr lang="uk-UA" b="1" dirty="0" err="1">
                <a:latin typeface="Comic Sans MS" panose="030F0702030302020204" pitchFamily="66" charset="0"/>
              </a:rPr>
              <a:t>ретрактозіми</a:t>
            </a:r>
            <a:r>
              <a:rPr lang="uk-UA" sz="2800" dirty="0">
                <a:latin typeface="Comic Sans MS" panose="030F0702030302020204" pitchFamily="66" charset="0"/>
              </a:rPr>
              <a:t>. </a:t>
            </a:r>
            <a:endParaRPr lang="uk-UA" sz="2800" dirty="0" smtClean="0">
              <a:latin typeface="Comic Sans MS" panose="030F0702030302020204" pitchFamily="66" charset="0"/>
            </a:endParaRPr>
          </a:p>
          <a:p>
            <a:pPr marL="0" indent="0">
              <a:buFontTx/>
              <a:buNone/>
            </a:pPr>
            <a:r>
              <a:rPr lang="uk-UA" sz="2800" dirty="0" smtClean="0">
                <a:latin typeface="Comic Sans MS" panose="030F0702030302020204" pitchFamily="66" charset="0"/>
              </a:rPr>
              <a:t>	Найважливіший </a:t>
            </a:r>
            <a:r>
              <a:rPr lang="uk-UA" sz="2800" dirty="0">
                <a:latin typeface="Comic Sans MS" panose="030F0702030302020204" pitchFamily="66" charset="0"/>
              </a:rPr>
              <a:t>із них — </a:t>
            </a:r>
            <a:r>
              <a:rPr lang="uk-UA" b="1" dirty="0" err="1">
                <a:latin typeface="Comic Sans MS" panose="030F0702030302020204" pitchFamily="66" charset="0"/>
              </a:rPr>
              <a:t>тромбостенин</a:t>
            </a:r>
            <a:r>
              <a:rPr lang="uk-UA" sz="2800" dirty="0">
                <a:latin typeface="Comic Sans MS" panose="030F0702030302020204" pitchFamily="66" charset="0"/>
              </a:rPr>
              <a:t>, що по своїх властивостях нагадує актоміозин скелетних м'язів.</a:t>
            </a:r>
          </a:p>
          <a:p>
            <a:pPr marL="0" indent="0">
              <a:buFontTx/>
              <a:buNone/>
            </a:pPr>
            <a:r>
              <a:rPr lang="uk-UA" sz="2800" dirty="0" smtClean="0">
                <a:latin typeface="Comic Sans MS" panose="030F0702030302020204" pitchFamily="66" charset="0"/>
              </a:rPr>
              <a:t>	З </a:t>
            </a:r>
            <a:r>
              <a:rPr lang="uk-UA" sz="2800" dirty="0">
                <a:latin typeface="Comic Sans MS" panose="030F0702030302020204" pitchFamily="66" charset="0"/>
              </a:rPr>
              <a:t>кров'яних пластинок у поранену тканину виділяється </a:t>
            </a:r>
            <a:r>
              <a:rPr lang="uk-UA" b="1" dirty="0" err="1">
                <a:latin typeface="Comic Sans MS" panose="030F0702030302020204" pitchFamily="66" charset="0"/>
              </a:rPr>
              <a:t>тромбоцитарний</a:t>
            </a:r>
            <a:r>
              <a:rPr lang="uk-UA" b="1" dirty="0">
                <a:latin typeface="Comic Sans MS" panose="030F0702030302020204" pitchFamily="66" charset="0"/>
              </a:rPr>
              <a:t> фактор росту </a:t>
            </a:r>
            <a:r>
              <a:rPr lang="uk-UA" sz="2800" dirty="0">
                <a:latin typeface="Comic Sans MS" panose="030F0702030302020204" pitchFamily="66" charset="0"/>
              </a:rPr>
              <a:t>(ТФР), що стимулює ділення клітин, тому рана затягується швидше</a:t>
            </a:r>
            <a:r>
              <a:rPr lang="uk-UA" sz="2800" dirty="0" smtClean="0">
                <a:latin typeface="Comic Sans MS" panose="030F0702030302020204" pitchFamily="66" charset="0"/>
              </a:rPr>
              <a:t>.</a:t>
            </a:r>
          </a:p>
          <a:p>
            <a:pPr marL="0" indent="0">
              <a:buFontTx/>
              <a:buNone/>
            </a:pPr>
            <a:r>
              <a:rPr lang="uk-UA" sz="2800" dirty="0">
                <a:latin typeface="Comic Sans MS" panose="030F0702030302020204" pitchFamily="66" charset="0"/>
              </a:rPr>
              <a:t>	</a:t>
            </a:r>
            <a:r>
              <a:rPr lang="ru-RU" sz="2800" dirty="0" err="1">
                <a:latin typeface="Comic Sans MS" panose="030F0702030302020204" pitchFamily="66" charset="0"/>
              </a:rPr>
              <a:t>Тромбоцити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зміцнюють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стінки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кровоносних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судин</a:t>
            </a:r>
            <a:endParaRPr lang="uk-UA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89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0382" y="692696"/>
            <a:ext cx="8903618" cy="564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uk-UA" sz="2800" dirty="0">
                <a:latin typeface="Comic Sans MS" panose="030F0702030302020204" pitchFamily="66" charset="0"/>
              </a:rPr>
              <a:t>Тромбоцити </a:t>
            </a:r>
            <a:r>
              <a:rPr lang="uk-UA" sz="2800" dirty="0" err="1">
                <a:latin typeface="Comic Sans MS" panose="030F0702030302020204" pitchFamily="66" charset="0"/>
              </a:rPr>
              <a:t>переносять</a:t>
            </a:r>
            <a:r>
              <a:rPr lang="uk-UA" sz="2800" dirty="0">
                <a:latin typeface="Comic Sans MS" panose="030F0702030302020204" pitchFamily="66" charset="0"/>
              </a:rPr>
              <a:t> різні речовини. Наприклад,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серотонін</a:t>
            </a:r>
            <a:r>
              <a:rPr lang="uk-UA" sz="2800" dirty="0" smtClean="0">
                <a:latin typeface="Comic Sans MS" panose="030F0702030302020204" pitchFamily="66" charset="0"/>
              </a:rPr>
              <a:t>. Ця </a:t>
            </a:r>
            <a:r>
              <a:rPr lang="uk-UA" sz="2800" dirty="0">
                <a:latin typeface="Comic Sans MS" panose="030F0702030302020204" pitchFamily="66" charset="0"/>
              </a:rPr>
              <a:t>речовина звужує кровоносні судини і зменшує кровотечу</a:t>
            </a:r>
            <a:r>
              <a:rPr lang="uk-UA" sz="2800" dirty="0" smtClean="0">
                <a:latin typeface="Comic Sans MS" panose="030F0702030302020204" pitchFamily="66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2800" dirty="0" smtClean="0">
                <a:latin typeface="Comic Sans MS" panose="030F0702030302020204" pitchFamily="66" charset="0"/>
              </a:rPr>
              <a:t>Тромбоцити </a:t>
            </a:r>
            <a:r>
              <a:rPr lang="uk-UA" sz="2800" dirty="0" err="1">
                <a:latin typeface="Comic Sans MS" panose="030F0702030302020204" pitchFamily="66" charset="0"/>
              </a:rPr>
              <a:t>переносять</a:t>
            </a:r>
            <a:r>
              <a:rPr lang="uk-UA" sz="2800" dirty="0">
                <a:latin typeface="Comic Sans MS" panose="030F0702030302020204" pitchFamily="66" charset="0"/>
              </a:rPr>
              <a:t> і так називані </a:t>
            </a:r>
            <a:r>
              <a:rPr lang="uk-U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креаторні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речовини</a:t>
            </a:r>
            <a:r>
              <a:rPr lang="uk-UA" sz="2800" dirty="0">
                <a:latin typeface="Comic Sans MS" panose="030F0702030302020204" pitchFamily="66" charset="0"/>
              </a:rPr>
              <a:t>, необхідні для зберігання структури судинної стінки. </a:t>
            </a:r>
            <a:endParaRPr lang="uk-UA" sz="2800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uk-UA" sz="2800" dirty="0" smtClean="0">
                <a:latin typeface="Comic Sans MS" panose="030F0702030302020204" pitchFamily="66" charset="0"/>
              </a:rPr>
              <a:t>Тромбоцити </a:t>
            </a:r>
            <a:r>
              <a:rPr lang="uk-UA" sz="2800" dirty="0">
                <a:latin typeface="Comic Sans MS" panose="030F0702030302020204" pitchFamily="66" charset="0"/>
              </a:rPr>
              <a:t>мають спроможність до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фагоцитозу</a:t>
            </a:r>
            <a:r>
              <a:rPr lang="uk-UA" sz="2800" dirty="0">
                <a:latin typeface="Comic Sans MS" panose="030F0702030302020204" pitchFamily="66" charset="0"/>
              </a:rPr>
              <a:t>. Вони поглинають і переварюють чужорідні частки, у тому числі і віруси.</a:t>
            </a:r>
          </a:p>
        </p:txBody>
      </p:sp>
    </p:spTree>
    <p:extLst>
      <p:ext uri="{BB962C8B-B14F-4D97-AF65-F5344CB8AC3E}">
        <p14:creationId xmlns:p14="http://schemas.microsoft.com/office/powerpoint/2010/main" val="42824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-541338" y="188913"/>
            <a:ext cx="10298113" cy="706437"/>
          </a:xfrm>
        </p:spPr>
        <p:txBody>
          <a:bodyPr/>
          <a:lstStyle/>
          <a:p>
            <a:pPr eaLnBrk="1" hangingPunct="1"/>
            <a:r>
              <a:rPr lang="uk-UA" altLang="zh-CN" sz="4000" b="1" dirty="0">
                <a:latin typeface="Comic Sans MS" panose="030F0702030302020204" pitchFamily="66" charset="0"/>
              </a:rPr>
              <a:t>Регуляція складу крові</a:t>
            </a:r>
            <a:endParaRPr lang="uk-UA" altLang="zh-CN" sz="4000" b="1" dirty="0" smtClean="0">
              <a:latin typeface="Comic Sans MS" panose="030F0702030302020204" pitchFamily="66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80528" y="1196752"/>
            <a:ext cx="9324528" cy="6206058"/>
          </a:xfrm>
        </p:spPr>
        <p:txBody>
          <a:bodyPr/>
          <a:lstStyle/>
          <a:p>
            <a:pPr marL="536575" indent="0" eaLnBrk="1" hangingPunct="1">
              <a:buFontTx/>
              <a:buNone/>
              <a:tabLst>
                <a:tab pos="536575" algn="l"/>
              </a:tabLst>
            </a:pPr>
            <a:r>
              <a:rPr lang="uk-UA" altLang="zh-CN" sz="2800" dirty="0" smtClean="0">
                <a:latin typeface="Comic Sans MS" panose="030F0702030302020204" pitchFamily="66" charset="0"/>
              </a:rPr>
              <a:t>Зміна </a:t>
            </a:r>
            <a:r>
              <a:rPr lang="uk-UA" altLang="zh-CN" sz="2800" dirty="0">
                <a:latin typeface="Comic Sans MS" panose="030F0702030302020204" pitchFamily="66" charset="0"/>
              </a:rPr>
              <a:t>морфологічного складу крові відбувається під впливом різноманітних факторів: </a:t>
            </a:r>
            <a:endParaRPr lang="uk-UA" altLang="zh-CN" sz="2800" dirty="0" smtClean="0">
              <a:latin typeface="Comic Sans MS" panose="030F0702030302020204" pitchFamily="66" charset="0"/>
            </a:endParaRPr>
          </a:p>
          <a:p>
            <a:pPr marL="1611313" indent="-457200" eaLnBrk="1" hangingPunct="1">
              <a:buFont typeface="Wingdings" panose="05000000000000000000" pitchFamily="2" charset="2"/>
              <a:buChar char="q"/>
              <a:tabLst>
                <a:tab pos="536575" algn="l"/>
                <a:tab pos="987425" algn="l"/>
              </a:tabLst>
            </a:pPr>
            <a:r>
              <a:rPr lang="uk-UA" altLang="zh-CN" sz="2800" dirty="0" smtClean="0">
                <a:latin typeface="Comic Sans MS" panose="030F0702030302020204" pitchFamily="66" charset="0"/>
              </a:rPr>
              <a:t>вид </a:t>
            </a:r>
            <a:r>
              <a:rPr lang="uk-UA" altLang="zh-CN" sz="2800" dirty="0">
                <a:latin typeface="Comic Sans MS" panose="030F0702030302020204" pitchFamily="66" charset="0"/>
              </a:rPr>
              <a:t>тварини; </a:t>
            </a:r>
            <a:endParaRPr lang="uk-UA" altLang="zh-CN" sz="2800" dirty="0" smtClean="0">
              <a:latin typeface="Comic Sans MS" panose="030F0702030302020204" pitchFamily="66" charset="0"/>
            </a:endParaRPr>
          </a:p>
          <a:p>
            <a:pPr marL="1611313" indent="-457200" eaLnBrk="1" hangingPunct="1">
              <a:buFont typeface="Wingdings" panose="05000000000000000000" pitchFamily="2" charset="2"/>
              <a:buChar char="q"/>
              <a:tabLst>
                <a:tab pos="536575" algn="l"/>
                <a:tab pos="987425" algn="l"/>
              </a:tabLst>
            </a:pPr>
            <a:r>
              <a:rPr lang="uk-UA" altLang="zh-CN" sz="2800" dirty="0" smtClean="0">
                <a:latin typeface="Comic Sans MS" panose="030F0702030302020204" pitchFamily="66" charset="0"/>
              </a:rPr>
              <a:t>порода</a:t>
            </a:r>
            <a:r>
              <a:rPr lang="uk-UA" altLang="zh-CN" sz="2800" dirty="0">
                <a:latin typeface="Comic Sans MS" panose="030F0702030302020204" pitchFamily="66" charset="0"/>
              </a:rPr>
              <a:t>; </a:t>
            </a:r>
            <a:endParaRPr lang="uk-UA" altLang="zh-CN" sz="2800" dirty="0" smtClean="0">
              <a:latin typeface="Comic Sans MS" panose="030F0702030302020204" pitchFamily="66" charset="0"/>
            </a:endParaRPr>
          </a:p>
          <a:p>
            <a:pPr marL="1611313" indent="-457200" eaLnBrk="1" hangingPunct="1">
              <a:buFont typeface="Wingdings" panose="05000000000000000000" pitchFamily="2" charset="2"/>
              <a:buChar char="q"/>
              <a:tabLst>
                <a:tab pos="536575" algn="l"/>
                <a:tab pos="987425" algn="l"/>
              </a:tabLst>
            </a:pPr>
            <a:r>
              <a:rPr lang="uk-UA" altLang="zh-CN" sz="2800" dirty="0" smtClean="0">
                <a:latin typeface="Comic Sans MS" panose="030F0702030302020204" pitchFamily="66" charset="0"/>
              </a:rPr>
              <a:t>вік</a:t>
            </a:r>
            <a:r>
              <a:rPr lang="uk-UA" altLang="zh-CN" sz="2800" dirty="0">
                <a:latin typeface="Comic Sans MS" panose="030F0702030302020204" pitchFamily="66" charset="0"/>
              </a:rPr>
              <a:t>; </a:t>
            </a:r>
            <a:endParaRPr lang="uk-UA" altLang="zh-CN" sz="2800" dirty="0" smtClean="0">
              <a:latin typeface="Comic Sans MS" panose="030F0702030302020204" pitchFamily="66" charset="0"/>
            </a:endParaRPr>
          </a:p>
          <a:p>
            <a:pPr marL="1611313" indent="-457200" eaLnBrk="1" hangingPunct="1">
              <a:buFont typeface="Wingdings" panose="05000000000000000000" pitchFamily="2" charset="2"/>
              <a:buChar char="q"/>
              <a:tabLst>
                <a:tab pos="536575" algn="l"/>
                <a:tab pos="987425" algn="l"/>
              </a:tabLst>
            </a:pPr>
            <a:r>
              <a:rPr lang="uk-UA" altLang="zh-CN" sz="2800" dirty="0" smtClean="0">
                <a:latin typeface="Comic Sans MS" panose="030F0702030302020204" pitchFamily="66" charset="0"/>
              </a:rPr>
              <a:t>умови </a:t>
            </a:r>
            <a:r>
              <a:rPr lang="uk-UA" altLang="zh-CN" sz="2800" dirty="0">
                <a:latin typeface="Comic Sans MS" panose="030F0702030302020204" pitchFamily="66" charset="0"/>
              </a:rPr>
              <a:t>годівлі й утримання; </a:t>
            </a:r>
            <a:endParaRPr lang="uk-UA" altLang="zh-CN" sz="2800" dirty="0" smtClean="0">
              <a:latin typeface="Comic Sans MS" panose="030F0702030302020204" pitchFamily="66" charset="0"/>
            </a:endParaRPr>
          </a:p>
          <a:p>
            <a:pPr marL="1611313" indent="-457200" eaLnBrk="1" hangingPunct="1">
              <a:buFont typeface="Wingdings" panose="05000000000000000000" pitchFamily="2" charset="2"/>
              <a:buChar char="q"/>
              <a:tabLst>
                <a:tab pos="536575" algn="l"/>
                <a:tab pos="987425" algn="l"/>
              </a:tabLst>
            </a:pPr>
            <a:r>
              <a:rPr lang="uk-UA" altLang="zh-CN" sz="2800" dirty="0" smtClean="0">
                <a:latin typeface="Comic Sans MS" panose="030F0702030302020204" pitchFamily="66" charset="0"/>
              </a:rPr>
              <a:t>клімат</a:t>
            </a:r>
            <a:r>
              <a:rPr lang="uk-UA" altLang="zh-CN" sz="2800" dirty="0">
                <a:latin typeface="Comic Sans MS" panose="030F0702030302020204" pitchFamily="66" charset="0"/>
              </a:rPr>
              <a:t>; </a:t>
            </a:r>
            <a:endParaRPr lang="uk-UA" altLang="zh-CN" sz="2800" dirty="0" smtClean="0">
              <a:latin typeface="Comic Sans MS" panose="030F0702030302020204" pitchFamily="66" charset="0"/>
            </a:endParaRPr>
          </a:p>
          <a:p>
            <a:pPr marL="1611313" indent="-457200" eaLnBrk="1" hangingPunct="1">
              <a:buFont typeface="Wingdings" panose="05000000000000000000" pitchFamily="2" charset="2"/>
              <a:buChar char="q"/>
              <a:tabLst>
                <a:tab pos="536575" algn="l"/>
                <a:tab pos="987425" algn="l"/>
              </a:tabLst>
            </a:pPr>
            <a:r>
              <a:rPr lang="uk-UA" altLang="zh-CN" sz="2800" dirty="0" smtClean="0">
                <a:latin typeface="Comic Sans MS" panose="030F0702030302020204" pitchFamily="66" charset="0"/>
              </a:rPr>
              <a:t>і т. </a:t>
            </a:r>
            <a:r>
              <a:rPr lang="uk-UA" altLang="zh-CN" sz="2800" dirty="0">
                <a:latin typeface="Comic Sans MS" panose="030F0702030302020204" pitchFamily="66" charset="0"/>
              </a:rPr>
              <a:t>д</a:t>
            </a:r>
            <a:r>
              <a:rPr lang="uk-UA" altLang="zh-CN" sz="2800" dirty="0" smtClean="0">
                <a:latin typeface="Comic Sans MS" panose="030F0702030302020204" pitchFamily="66" charset="0"/>
              </a:rPr>
              <a:t>.</a:t>
            </a:r>
          </a:p>
          <a:p>
            <a:pPr marL="449263" indent="0" eaLnBrk="1" hangingPunct="1">
              <a:buNone/>
              <a:tabLst>
                <a:tab pos="536575" algn="l"/>
                <a:tab pos="987425" algn="l"/>
              </a:tabLst>
            </a:pPr>
            <a:r>
              <a:rPr lang="uk-UA" altLang="zh-CN" sz="2800" dirty="0">
                <a:latin typeface="Comic Sans MS" panose="030F0702030302020204" pitchFamily="66" charset="0"/>
              </a:rPr>
              <a:t>В даний час доведено, що кров, як і </a:t>
            </a:r>
            <a:r>
              <a:rPr lang="uk-UA" altLang="zh-CN" sz="2800" dirty="0" smtClean="0">
                <a:latin typeface="Comic Sans MS" panose="030F0702030302020204" pitchFamily="66" charset="0"/>
              </a:rPr>
              <a:t>інші системи </a:t>
            </a:r>
            <a:r>
              <a:rPr lang="uk-UA" altLang="zh-CN" sz="2800" dirty="0">
                <a:latin typeface="Comic Sans MS" panose="030F0702030302020204" pitchFamily="66" charset="0"/>
              </a:rPr>
              <a:t>організму, регулюється </a:t>
            </a:r>
            <a:r>
              <a:rPr lang="uk-UA" altLang="zh-CN" sz="2800" dirty="0" err="1">
                <a:latin typeface="Comic Sans MS" panose="030F0702030302020204" pitchFamily="66" charset="0"/>
              </a:rPr>
              <a:t>нейро</a:t>
            </a:r>
            <a:r>
              <a:rPr lang="uk-UA" altLang="zh-CN" sz="2800" dirty="0">
                <a:latin typeface="Comic Sans MS" panose="030F0702030302020204" pitchFamily="66" charset="0"/>
              </a:rPr>
              <a:t>-гуморальним шляхом. </a:t>
            </a:r>
          </a:p>
          <a:p>
            <a:pPr marL="1154113" indent="0" eaLnBrk="1" hangingPunct="1">
              <a:buNone/>
              <a:tabLst>
                <a:tab pos="536575" algn="l"/>
                <a:tab pos="987425" algn="l"/>
              </a:tabLst>
            </a:pPr>
            <a:endParaRPr lang="uk-UA" altLang="zh-CN" sz="2800" dirty="0">
              <a:latin typeface="Comic Sans MS" panose="030F0702030302020204" pitchFamily="66" charset="0"/>
            </a:endParaRPr>
          </a:p>
          <a:p>
            <a:pPr marL="987425" indent="-450850" eaLnBrk="1" hangingPunct="1">
              <a:buFontTx/>
              <a:buNone/>
              <a:tabLst>
                <a:tab pos="536575" algn="l"/>
                <a:tab pos="987425" algn="l"/>
              </a:tabLst>
            </a:pPr>
            <a:endParaRPr lang="uk-UA" altLang="zh-CN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08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-324544" y="332656"/>
            <a:ext cx="10298113" cy="706437"/>
          </a:xfrm>
        </p:spPr>
        <p:txBody>
          <a:bodyPr/>
          <a:lstStyle/>
          <a:p>
            <a:pPr eaLnBrk="1" hangingPunct="1"/>
            <a:r>
              <a:rPr lang="ru-RU" altLang="zh-CN" sz="4000" b="1" dirty="0" err="1">
                <a:latin typeface="Comic Sans MS" panose="030F0702030302020204" pitchFamily="66" charset="0"/>
              </a:rPr>
              <a:t>Докази</a:t>
            </a:r>
            <a:r>
              <a:rPr lang="ru-RU" altLang="zh-CN" sz="4000" b="1" dirty="0">
                <a:latin typeface="Comic Sans MS" panose="030F0702030302020204" pitchFamily="66" charset="0"/>
              </a:rPr>
              <a:t> </a:t>
            </a:r>
            <a:r>
              <a:rPr lang="ru-RU" altLang="zh-CN" sz="4000" b="1" dirty="0" err="1">
                <a:latin typeface="Comic Sans MS" panose="030F0702030302020204" pitchFamily="66" charset="0"/>
              </a:rPr>
              <a:t>нервової</a:t>
            </a:r>
            <a:r>
              <a:rPr lang="ru-RU" altLang="zh-CN" sz="4000" b="1" dirty="0">
                <a:latin typeface="Comic Sans MS" panose="030F0702030302020204" pitchFamily="66" charset="0"/>
              </a:rPr>
              <a:t> </a:t>
            </a:r>
            <a:r>
              <a:rPr lang="ru-RU" altLang="zh-CN" sz="4000" b="1" dirty="0" err="1">
                <a:latin typeface="Comic Sans MS" panose="030F0702030302020204" pitchFamily="66" charset="0"/>
              </a:rPr>
              <a:t>регуляції</a:t>
            </a:r>
            <a:r>
              <a:rPr lang="ru-RU" altLang="zh-CN" sz="4000" b="1" dirty="0">
                <a:latin typeface="Comic Sans MS" panose="030F0702030302020204" pitchFamily="66" charset="0"/>
              </a:rPr>
              <a:t> </a:t>
            </a:r>
            <a:r>
              <a:rPr lang="ru-RU" altLang="zh-CN" sz="4000" b="1" dirty="0" smtClean="0">
                <a:latin typeface="Comic Sans MS" panose="030F0702030302020204" pitchFamily="66" charset="0"/>
              </a:rPr>
              <a:t/>
            </a:r>
            <a:br>
              <a:rPr lang="ru-RU" altLang="zh-CN" sz="4000" b="1" dirty="0" smtClean="0">
                <a:latin typeface="Comic Sans MS" panose="030F0702030302020204" pitchFamily="66" charset="0"/>
              </a:rPr>
            </a:br>
            <a:r>
              <a:rPr lang="ru-RU" altLang="zh-CN" sz="4000" b="1" dirty="0" err="1" smtClean="0">
                <a:latin typeface="Comic Sans MS" panose="030F0702030302020204" pitchFamily="66" charset="0"/>
              </a:rPr>
              <a:t>системи</a:t>
            </a:r>
            <a:r>
              <a:rPr lang="ru-RU" altLang="zh-CN" sz="4000" b="1" dirty="0" smtClean="0">
                <a:latin typeface="Comic Sans MS" panose="030F0702030302020204" pitchFamily="66" charset="0"/>
              </a:rPr>
              <a:t> </a:t>
            </a:r>
            <a:r>
              <a:rPr lang="ru-RU" altLang="zh-CN" sz="4000" b="1" dirty="0" err="1" smtClean="0">
                <a:latin typeface="Comic Sans MS" panose="030F0702030302020204" pitchFamily="66" charset="0"/>
              </a:rPr>
              <a:t>крові</a:t>
            </a:r>
            <a:r>
              <a:rPr lang="ru-RU" altLang="zh-CN" sz="4000" b="1" dirty="0" smtClean="0">
                <a:latin typeface="Comic Sans MS" panose="030F0702030302020204" pitchFamily="66" charset="0"/>
              </a:rPr>
              <a:t> </a:t>
            </a:r>
            <a:endParaRPr lang="uk-UA" altLang="zh-CN" sz="4000" b="1" dirty="0" smtClean="0">
              <a:latin typeface="Comic Sans MS" panose="030F0702030302020204" pitchFamily="66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24544" y="1412875"/>
            <a:ext cx="9468544" cy="5145088"/>
          </a:xfrm>
        </p:spPr>
        <p:txBody>
          <a:bodyPr/>
          <a:lstStyle/>
          <a:p>
            <a:pPr marL="1050925" indent="-514350" eaLnBrk="1" hangingPunct="1">
              <a:buFontTx/>
              <a:buAutoNum type="arabicParenR"/>
              <a:tabLst>
                <a:tab pos="536575" algn="l"/>
                <a:tab pos="987425" algn="l"/>
              </a:tabLst>
            </a:pPr>
            <a:r>
              <a:rPr lang="uk-UA" altLang="zh-CN" sz="2800" dirty="0" smtClean="0">
                <a:latin typeface="Comic Sans MS" panose="030F0702030302020204" pitchFamily="66" charset="0"/>
              </a:rPr>
              <a:t>Наявність </a:t>
            </a:r>
            <a:r>
              <a:rPr lang="uk-UA" altLang="zh-CN" sz="2800" dirty="0" err="1">
                <a:latin typeface="Comic Sans MS" panose="030F0702030302020204" pitchFamily="66" charset="0"/>
              </a:rPr>
              <a:t>інтерорецепторів</a:t>
            </a:r>
            <a:r>
              <a:rPr lang="uk-UA" altLang="zh-CN" sz="2800" dirty="0">
                <a:latin typeface="Comic Sans MS" panose="030F0702030302020204" pitchFamily="66" charset="0"/>
              </a:rPr>
              <a:t> </a:t>
            </a:r>
            <a:endParaRPr lang="uk-UA" altLang="zh-CN" sz="2800" dirty="0" smtClean="0">
              <a:latin typeface="Comic Sans MS" panose="030F0702030302020204" pitchFamily="66" charset="0"/>
            </a:endParaRPr>
          </a:p>
          <a:p>
            <a:pPr marL="1050925" indent="-514350" eaLnBrk="1" hangingPunct="1">
              <a:buFontTx/>
              <a:buAutoNum type="arabicParenR"/>
              <a:tabLst>
                <a:tab pos="536575" algn="l"/>
                <a:tab pos="987425" algn="l"/>
              </a:tabLst>
            </a:pPr>
            <a:r>
              <a:rPr lang="uk-UA" altLang="zh-CN" sz="2800" dirty="0" smtClean="0">
                <a:latin typeface="Comic Sans MS" panose="030F0702030302020204" pitchFamily="66" charset="0"/>
              </a:rPr>
              <a:t>При </a:t>
            </a:r>
            <a:r>
              <a:rPr lang="uk-UA" altLang="zh-CN" sz="2800" dirty="0">
                <a:latin typeface="Comic Sans MS" panose="030F0702030302020204" pitchFamily="66" charset="0"/>
              </a:rPr>
              <a:t>тривалому подразненні блукаючого </a:t>
            </a:r>
            <a:r>
              <a:rPr lang="uk-UA" altLang="zh-CN" sz="2800" dirty="0" err="1">
                <a:latin typeface="Comic Sans MS" panose="030F0702030302020204" pitchFamily="66" charset="0"/>
              </a:rPr>
              <a:t>нерва</a:t>
            </a:r>
            <a:r>
              <a:rPr lang="uk-UA" altLang="zh-CN" sz="2800" dirty="0">
                <a:latin typeface="Comic Sans MS" panose="030F0702030302020204" pitchFamily="66" charset="0"/>
              </a:rPr>
              <a:t> відбувається </a:t>
            </a:r>
            <a:r>
              <a:rPr lang="uk-UA" altLang="zh-CN" sz="2800" dirty="0" smtClean="0">
                <a:latin typeface="Comic Sans MS" panose="030F0702030302020204" pitchFamily="66" charset="0"/>
              </a:rPr>
              <a:t>збільшення  кількості лейкоцитів </a:t>
            </a:r>
            <a:r>
              <a:rPr lang="uk-UA" altLang="zh-CN" sz="2800" dirty="0">
                <a:latin typeface="Comic Sans MS" panose="030F0702030302020204" pitchFamily="66" charset="0"/>
              </a:rPr>
              <a:t>у судинах шлунково - кишкового тракту;</a:t>
            </a:r>
          </a:p>
          <a:p>
            <a:pPr marL="987425" indent="-450850" eaLnBrk="1" hangingPunct="1">
              <a:buFontTx/>
              <a:buNone/>
              <a:tabLst>
                <a:tab pos="536575" algn="l"/>
                <a:tab pos="987425" algn="l"/>
              </a:tabLst>
            </a:pPr>
            <a:r>
              <a:rPr lang="uk-UA" altLang="zh-CN" sz="2800" dirty="0">
                <a:latin typeface="Comic Sans MS" panose="030F0702030302020204" pitchFamily="66" charset="0"/>
              </a:rPr>
              <a:t>3) </a:t>
            </a:r>
            <a:r>
              <a:rPr lang="uk-UA" altLang="zh-CN" sz="2800" dirty="0" smtClean="0">
                <a:latin typeface="Comic Sans MS" panose="030F0702030302020204" pitchFamily="66" charset="0"/>
              </a:rPr>
              <a:t>Подразнення </a:t>
            </a:r>
            <a:r>
              <a:rPr lang="uk-UA" altLang="zh-CN" sz="2800" dirty="0">
                <a:latin typeface="Comic Sans MS" panose="030F0702030302020204" pitchFamily="66" charset="0"/>
              </a:rPr>
              <a:t>симпатичних нервів викликає протилежний ефект</a:t>
            </a:r>
            <a:r>
              <a:rPr lang="uk-UA" altLang="zh-CN" sz="2800" dirty="0" smtClean="0">
                <a:latin typeface="Comic Sans MS" panose="030F0702030302020204" pitchFamily="66" charset="0"/>
              </a:rPr>
              <a:t>.</a:t>
            </a:r>
            <a:endParaRPr lang="uk-UA" altLang="zh-CN" sz="2800" dirty="0">
              <a:latin typeface="Comic Sans MS" panose="030F0702030302020204" pitchFamily="66" charset="0"/>
            </a:endParaRPr>
          </a:p>
          <a:p>
            <a:pPr marL="987425" indent="-450850" eaLnBrk="1" hangingPunct="1">
              <a:buFontTx/>
              <a:buNone/>
              <a:tabLst>
                <a:tab pos="536575" algn="l"/>
                <a:tab pos="987425" algn="l"/>
              </a:tabLst>
            </a:pPr>
            <a:r>
              <a:rPr lang="uk-UA" altLang="zh-CN" sz="2800" dirty="0">
                <a:latin typeface="Comic Sans MS" panose="030F0702030302020204" pitchFamily="66" charset="0"/>
              </a:rPr>
              <a:t>4</a:t>
            </a:r>
            <a:r>
              <a:rPr lang="uk-UA" altLang="zh-CN" sz="2800" dirty="0" smtClean="0">
                <a:latin typeface="Comic Sans MS" panose="030F0702030302020204" pitchFamily="66" charset="0"/>
              </a:rPr>
              <a:t>) При </a:t>
            </a:r>
            <a:r>
              <a:rPr lang="uk-UA" altLang="zh-CN" sz="2800" dirty="0">
                <a:latin typeface="Comic Sans MS" panose="030F0702030302020204" pitchFamily="66" charset="0"/>
              </a:rPr>
              <a:t>подразненні барорецепторів </a:t>
            </a:r>
            <a:r>
              <a:rPr lang="uk-UA" altLang="zh-CN" sz="2800" dirty="0" err="1">
                <a:latin typeface="Comic Sans MS" panose="030F0702030302020204" pitchFamily="66" charset="0"/>
              </a:rPr>
              <a:t>шлунка</a:t>
            </a:r>
            <a:r>
              <a:rPr lang="uk-UA" altLang="zh-CN" sz="2800" dirty="0">
                <a:latin typeface="Comic Sans MS" panose="030F0702030302020204" pitchFamily="66" charset="0"/>
              </a:rPr>
              <a:t> відбувається збільшення вмісту лейкоцитів у крові на 90 - 120 %. Якщо змазати кокаїном слизову оболонку, лейкоцитозу не відбувається.</a:t>
            </a:r>
          </a:p>
          <a:p>
            <a:pPr marL="987425" indent="-450850" eaLnBrk="1" hangingPunct="1">
              <a:buFontTx/>
              <a:buNone/>
              <a:tabLst>
                <a:tab pos="536575" algn="l"/>
                <a:tab pos="987425" algn="l"/>
              </a:tabLst>
            </a:pPr>
            <a:endParaRPr lang="uk-UA" altLang="zh-CN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40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-324544" y="332656"/>
            <a:ext cx="10298113" cy="706437"/>
          </a:xfrm>
        </p:spPr>
        <p:txBody>
          <a:bodyPr/>
          <a:lstStyle/>
          <a:p>
            <a:pPr eaLnBrk="1" hangingPunct="1"/>
            <a:r>
              <a:rPr lang="ru-RU" altLang="zh-CN" sz="4000" b="1" dirty="0" err="1">
                <a:latin typeface="Comic Sans MS" panose="030F0702030302020204" pitchFamily="66" charset="0"/>
              </a:rPr>
              <a:t>Докази</a:t>
            </a:r>
            <a:r>
              <a:rPr lang="ru-RU" altLang="zh-CN" sz="4000" b="1" dirty="0">
                <a:latin typeface="Comic Sans MS" panose="030F0702030302020204" pitchFamily="66" charset="0"/>
              </a:rPr>
              <a:t> </a:t>
            </a:r>
            <a:r>
              <a:rPr lang="ru-RU" altLang="zh-CN" sz="4000" b="1" dirty="0" err="1">
                <a:latin typeface="Comic Sans MS" panose="030F0702030302020204" pitchFamily="66" charset="0"/>
              </a:rPr>
              <a:t>нервової</a:t>
            </a:r>
            <a:r>
              <a:rPr lang="ru-RU" altLang="zh-CN" sz="4000" b="1" dirty="0">
                <a:latin typeface="Comic Sans MS" panose="030F0702030302020204" pitchFamily="66" charset="0"/>
              </a:rPr>
              <a:t> </a:t>
            </a:r>
            <a:r>
              <a:rPr lang="ru-RU" altLang="zh-CN" sz="4000" b="1" dirty="0" err="1">
                <a:latin typeface="Comic Sans MS" panose="030F0702030302020204" pitchFamily="66" charset="0"/>
              </a:rPr>
              <a:t>регуляції</a:t>
            </a:r>
            <a:r>
              <a:rPr lang="ru-RU" altLang="zh-CN" sz="4000" b="1" dirty="0">
                <a:latin typeface="Comic Sans MS" panose="030F0702030302020204" pitchFamily="66" charset="0"/>
              </a:rPr>
              <a:t> </a:t>
            </a:r>
            <a:r>
              <a:rPr lang="ru-RU" altLang="zh-CN" sz="4000" b="1" dirty="0" smtClean="0">
                <a:latin typeface="Comic Sans MS" panose="030F0702030302020204" pitchFamily="66" charset="0"/>
              </a:rPr>
              <a:t/>
            </a:r>
            <a:br>
              <a:rPr lang="ru-RU" altLang="zh-CN" sz="4000" b="1" dirty="0" smtClean="0">
                <a:latin typeface="Comic Sans MS" panose="030F0702030302020204" pitchFamily="66" charset="0"/>
              </a:rPr>
            </a:br>
            <a:r>
              <a:rPr lang="ru-RU" altLang="zh-CN" sz="4000" b="1" dirty="0" err="1" smtClean="0">
                <a:latin typeface="Comic Sans MS" panose="030F0702030302020204" pitchFamily="66" charset="0"/>
              </a:rPr>
              <a:t>системи</a:t>
            </a:r>
            <a:r>
              <a:rPr lang="ru-RU" altLang="zh-CN" sz="4000" b="1" dirty="0" smtClean="0">
                <a:latin typeface="Comic Sans MS" panose="030F0702030302020204" pitchFamily="66" charset="0"/>
              </a:rPr>
              <a:t> </a:t>
            </a:r>
            <a:r>
              <a:rPr lang="ru-RU" altLang="zh-CN" sz="4000" b="1" dirty="0" err="1" smtClean="0">
                <a:latin typeface="Comic Sans MS" panose="030F0702030302020204" pitchFamily="66" charset="0"/>
              </a:rPr>
              <a:t>крові</a:t>
            </a:r>
            <a:r>
              <a:rPr lang="ru-RU" altLang="zh-CN" sz="4000" b="1" dirty="0" smtClean="0">
                <a:latin typeface="Comic Sans MS" panose="030F0702030302020204" pitchFamily="66" charset="0"/>
              </a:rPr>
              <a:t> </a:t>
            </a:r>
            <a:endParaRPr lang="uk-UA" altLang="zh-CN" sz="4000" b="1" dirty="0" smtClean="0">
              <a:latin typeface="Comic Sans MS" panose="030F0702030302020204" pitchFamily="66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24544" y="1412875"/>
            <a:ext cx="9468544" cy="5145088"/>
          </a:xfrm>
        </p:spPr>
        <p:txBody>
          <a:bodyPr/>
          <a:lstStyle/>
          <a:p>
            <a:pPr marL="987425" indent="-450850" eaLnBrk="1" hangingPunct="1">
              <a:buFontTx/>
              <a:buNone/>
              <a:tabLst>
                <a:tab pos="536575" algn="l"/>
                <a:tab pos="987425" algn="l"/>
              </a:tabLst>
            </a:pPr>
            <a:r>
              <a:rPr lang="uk-UA" altLang="zh-CN" sz="2800" dirty="0" smtClean="0">
                <a:latin typeface="Comic Sans MS" panose="030F0702030302020204" pitchFamily="66" charset="0"/>
              </a:rPr>
              <a:t>5</a:t>
            </a:r>
            <a:r>
              <a:rPr lang="uk-UA" altLang="zh-CN" sz="2800" dirty="0">
                <a:latin typeface="Comic Sans MS" panose="030F0702030302020204" pitchFamily="66" charset="0"/>
              </a:rPr>
              <a:t>) </a:t>
            </a:r>
            <a:r>
              <a:rPr lang="uk-UA" altLang="zh-CN" sz="2800" dirty="0" smtClean="0">
                <a:latin typeface="Comic Sans MS" panose="030F0702030302020204" pitchFamily="66" charset="0"/>
              </a:rPr>
              <a:t>При </a:t>
            </a:r>
            <a:r>
              <a:rPr lang="uk-UA" altLang="zh-CN" sz="2800" dirty="0">
                <a:latin typeface="Comic Sans MS" panose="030F0702030302020204" pitchFamily="66" charset="0"/>
              </a:rPr>
              <a:t>подразненні хеморецепторів ворітної вени речовинами, що всмоктались у капілярах ворсинок відбувається харчовий лейкоцитоз.</a:t>
            </a:r>
          </a:p>
          <a:p>
            <a:pPr marL="987425" indent="-450850" eaLnBrk="1" hangingPunct="1">
              <a:buFontTx/>
              <a:buNone/>
              <a:tabLst>
                <a:tab pos="536575" algn="l"/>
                <a:tab pos="987425" algn="l"/>
              </a:tabLst>
            </a:pPr>
            <a:r>
              <a:rPr lang="uk-UA" altLang="zh-CN" sz="2800" dirty="0">
                <a:latin typeface="Comic Sans MS" panose="030F0702030302020204" pitchFamily="66" charset="0"/>
              </a:rPr>
              <a:t>6) </a:t>
            </a:r>
            <a:r>
              <a:rPr lang="uk-UA" altLang="zh-CN" sz="2800" dirty="0" smtClean="0">
                <a:latin typeface="Comic Sans MS" panose="030F0702030302020204" pitchFamily="66" charset="0"/>
              </a:rPr>
              <a:t>На </a:t>
            </a:r>
            <a:r>
              <a:rPr lang="uk-UA" altLang="zh-CN" sz="2800" dirty="0">
                <a:latin typeface="Comic Sans MS" panose="030F0702030302020204" pitchFamily="66" charset="0"/>
              </a:rPr>
              <a:t>час їжі виробляється умовний рефлекс (підвищується вміст лейкоцитів).</a:t>
            </a:r>
          </a:p>
          <a:p>
            <a:pPr marL="987425" indent="-450850" eaLnBrk="1" hangingPunct="1">
              <a:buFontTx/>
              <a:buNone/>
              <a:tabLst>
                <a:tab pos="536575" algn="l"/>
                <a:tab pos="987425" algn="l"/>
              </a:tabLst>
            </a:pPr>
            <a:r>
              <a:rPr lang="uk-UA" altLang="zh-CN" sz="2800" dirty="0">
                <a:latin typeface="Comic Sans MS" panose="030F0702030302020204" pitchFamily="66" charset="0"/>
              </a:rPr>
              <a:t>7) </a:t>
            </a:r>
            <a:r>
              <a:rPr lang="uk-UA" altLang="zh-CN" sz="2800" dirty="0" smtClean="0">
                <a:latin typeface="Comic Sans MS" panose="030F0702030302020204" pitchFamily="66" charset="0"/>
              </a:rPr>
              <a:t>Зниження </a:t>
            </a:r>
            <a:r>
              <a:rPr lang="uk-UA" altLang="zh-CN" sz="2800" dirty="0">
                <a:latin typeface="Comic Sans MS" panose="030F0702030302020204" pitchFamily="66" charset="0"/>
              </a:rPr>
              <a:t>атмосферного тиску підвищує вміст еритроцитів у крові.</a:t>
            </a:r>
          </a:p>
          <a:p>
            <a:pPr marL="987425" indent="-450850" eaLnBrk="1" hangingPunct="1">
              <a:buFontTx/>
              <a:buNone/>
              <a:tabLst>
                <a:tab pos="536575" algn="l"/>
                <a:tab pos="987425" algn="l"/>
              </a:tabLst>
            </a:pPr>
            <a:r>
              <a:rPr lang="uk-UA" altLang="zh-CN" sz="2800" dirty="0">
                <a:latin typeface="Comic Sans MS" panose="030F0702030302020204" pitchFamily="66" charset="0"/>
              </a:rPr>
              <a:t>8) </a:t>
            </a:r>
            <a:r>
              <a:rPr lang="uk-UA" altLang="zh-CN" sz="2800" dirty="0" smtClean="0">
                <a:latin typeface="Comic Sans MS" panose="030F0702030302020204" pitchFamily="66" charset="0"/>
              </a:rPr>
              <a:t>Болючі </a:t>
            </a:r>
            <a:r>
              <a:rPr lang="uk-UA" altLang="zh-CN" sz="2800" dirty="0">
                <a:latin typeface="Comic Sans MS" panose="030F0702030302020204" pitchFamily="66" charset="0"/>
              </a:rPr>
              <a:t>подразнення помірної сили посилюють лейкоцитоз.</a:t>
            </a:r>
          </a:p>
          <a:p>
            <a:pPr marL="987425" indent="-450850" eaLnBrk="1" hangingPunct="1">
              <a:buFontTx/>
              <a:buNone/>
              <a:tabLst>
                <a:tab pos="536575" algn="l"/>
                <a:tab pos="987425" algn="l"/>
              </a:tabLst>
            </a:pPr>
            <a:r>
              <a:rPr lang="uk-UA" altLang="zh-CN" sz="2800" dirty="0">
                <a:latin typeface="Comic Sans MS" panose="030F0702030302020204" pitchFamily="66" charset="0"/>
              </a:rPr>
              <a:t>9) </a:t>
            </a:r>
            <a:r>
              <a:rPr lang="uk-UA" altLang="zh-CN" sz="2800" dirty="0" smtClean="0">
                <a:latin typeface="Comic Sans MS" panose="030F0702030302020204" pitchFamily="66" charset="0"/>
              </a:rPr>
              <a:t>Нервові </a:t>
            </a:r>
            <a:r>
              <a:rPr lang="uk-UA" altLang="zh-CN" sz="2800" dirty="0">
                <a:latin typeface="Comic Sans MS" panose="030F0702030302020204" pitchFamily="66" charset="0"/>
              </a:rPr>
              <a:t>подразнення впливають і на швидкість зсідання крові. </a:t>
            </a:r>
          </a:p>
        </p:txBody>
      </p:sp>
    </p:spTree>
    <p:extLst>
      <p:ext uri="{BB962C8B-B14F-4D97-AF65-F5344CB8AC3E}">
        <p14:creationId xmlns:p14="http://schemas.microsoft.com/office/powerpoint/2010/main" val="297333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-739329" y="-387424"/>
            <a:ext cx="10298113" cy="1440160"/>
          </a:xfrm>
        </p:spPr>
        <p:txBody>
          <a:bodyPr/>
          <a:lstStyle/>
          <a:p>
            <a:pPr eaLnBrk="1" hangingPunct="1"/>
            <a:r>
              <a:rPr lang="ru-RU" altLang="zh-CN" sz="4000" b="1" dirty="0">
                <a:latin typeface="Comic Sans MS" panose="030F0702030302020204" pitchFamily="66" charset="0"/>
              </a:rPr>
              <a:t>	На </a:t>
            </a:r>
            <a:r>
              <a:rPr lang="ru-RU" altLang="zh-CN" sz="4000" b="1" dirty="0" err="1">
                <a:latin typeface="Comic Sans MS" panose="030F0702030302020204" pitchFamily="66" charset="0"/>
              </a:rPr>
              <a:t>еритропоез</a:t>
            </a:r>
            <a:r>
              <a:rPr lang="ru-RU" altLang="zh-CN" sz="4000" b="1" dirty="0">
                <a:latin typeface="Comic Sans MS" panose="030F0702030302020204" pitchFamily="66" charset="0"/>
              </a:rPr>
              <a:t> </a:t>
            </a:r>
            <a:r>
              <a:rPr lang="ru-RU" altLang="zh-CN" sz="4000" b="1" dirty="0" err="1">
                <a:latin typeface="Comic Sans MS" panose="030F0702030302020204" pitchFamily="66" charset="0"/>
              </a:rPr>
              <a:t>впливають</a:t>
            </a:r>
            <a:r>
              <a:rPr lang="ru-RU" altLang="zh-CN" sz="4000" b="1" dirty="0">
                <a:latin typeface="Comic Sans MS" panose="030F0702030302020204" pitchFamily="66" charset="0"/>
              </a:rPr>
              <a:t>:</a:t>
            </a:r>
            <a:endParaRPr lang="uk-UA" altLang="zh-CN" sz="4000" b="1" dirty="0" smtClean="0">
              <a:latin typeface="Comic Sans MS" panose="030F0702030302020204" pitchFamily="66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1039" y="764704"/>
            <a:ext cx="9468544" cy="7344816"/>
          </a:xfrm>
        </p:spPr>
        <p:txBody>
          <a:bodyPr/>
          <a:lstStyle/>
          <a:p>
            <a:pPr marL="987425" indent="-450850" eaLnBrk="1" hangingPunct="1">
              <a:buFontTx/>
              <a:buNone/>
              <a:tabLst>
                <a:tab pos="536575" algn="l"/>
                <a:tab pos="987425" algn="l"/>
              </a:tabLst>
            </a:pPr>
            <a:r>
              <a:rPr lang="uk-UA" altLang="zh-CN" sz="2800" dirty="0" smtClean="0">
                <a:latin typeface="Comic Sans MS" panose="030F0702030302020204" pitchFamily="66" charset="0"/>
              </a:rPr>
              <a:t>1</a:t>
            </a:r>
            <a:r>
              <a:rPr lang="uk-UA" altLang="zh-CN" sz="2800" dirty="0">
                <a:latin typeface="Comic Sans MS" panose="030F0702030302020204" pitchFamily="66" charset="0"/>
              </a:rPr>
              <a:t>. 	</a:t>
            </a:r>
            <a:r>
              <a:rPr lang="uk-UA" altLang="zh-CN" sz="2800" dirty="0" err="1">
                <a:latin typeface="Comic Sans MS" panose="030F0702030302020204" pitchFamily="66" charset="0"/>
              </a:rPr>
              <a:t>Еритропоетини</a:t>
            </a:r>
            <a:r>
              <a:rPr lang="uk-UA" altLang="zh-CN" sz="2800" dirty="0">
                <a:latin typeface="Comic Sans MS" panose="030F0702030302020204" pitchFamily="66" charset="0"/>
              </a:rPr>
              <a:t>, які виробляються в нирках;</a:t>
            </a:r>
          </a:p>
          <a:p>
            <a:pPr marL="1050925" indent="-514350" eaLnBrk="1" hangingPunct="1">
              <a:buFontTx/>
              <a:buAutoNum type="arabicPeriod" startAt="2"/>
              <a:tabLst>
                <a:tab pos="536575" algn="l"/>
                <a:tab pos="987425" algn="l"/>
              </a:tabLst>
            </a:pPr>
            <a:r>
              <a:rPr lang="uk-UA" altLang="zh-CN" sz="2800" dirty="0" smtClean="0">
                <a:latin typeface="Comic Sans MS" panose="030F0702030302020204" pitchFamily="66" charset="0"/>
              </a:rPr>
              <a:t>В12 </a:t>
            </a:r>
          </a:p>
          <a:p>
            <a:pPr marL="1050925" indent="-514350" eaLnBrk="1" hangingPunct="1">
              <a:buFontTx/>
              <a:buAutoNum type="arabicPeriod" startAt="2"/>
              <a:tabLst>
                <a:tab pos="536575" algn="l"/>
                <a:tab pos="987425" algn="l"/>
              </a:tabLst>
            </a:pPr>
            <a:r>
              <a:rPr lang="uk-UA" altLang="zh-CN" sz="2800" dirty="0" err="1" smtClean="0">
                <a:latin typeface="Comic Sans MS" panose="030F0702030302020204" pitchFamily="66" charset="0"/>
              </a:rPr>
              <a:t>Фолієва</a:t>
            </a:r>
            <a:r>
              <a:rPr lang="uk-UA" altLang="zh-CN" sz="2800" dirty="0" smtClean="0">
                <a:latin typeface="Comic Sans MS" panose="030F0702030302020204" pitchFamily="66" charset="0"/>
              </a:rPr>
              <a:t> </a:t>
            </a:r>
            <a:r>
              <a:rPr lang="uk-UA" altLang="zh-CN" sz="2800" dirty="0">
                <a:latin typeface="Comic Sans MS" panose="030F0702030302020204" pitchFamily="66" charset="0"/>
              </a:rPr>
              <a:t>кислота</a:t>
            </a:r>
            <a:r>
              <a:rPr lang="uk-UA" altLang="zh-CN" sz="2800" dirty="0" smtClean="0">
                <a:latin typeface="Comic Sans MS" panose="030F0702030302020204" pitchFamily="66" charset="0"/>
              </a:rPr>
              <a:t>.</a:t>
            </a:r>
          </a:p>
          <a:p>
            <a:pPr marL="987425" indent="-450850" eaLnBrk="1" hangingPunct="1">
              <a:buFontTx/>
              <a:buNone/>
              <a:tabLst>
                <a:tab pos="536575" algn="l"/>
                <a:tab pos="987425" algn="l"/>
              </a:tabLst>
            </a:pPr>
            <a:endParaRPr lang="uk-UA" altLang="zh-CN" sz="2800" dirty="0">
              <a:latin typeface="Comic Sans MS" panose="030F0702030302020204" pitchFamily="66" charset="0"/>
            </a:endParaRPr>
          </a:p>
          <a:p>
            <a:pPr marL="987425" indent="-450850" eaLnBrk="1" hangingPunct="1">
              <a:buFontTx/>
              <a:buNone/>
              <a:tabLst>
                <a:tab pos="536575" algn="l"/>
                <a:tab pos="987425" algn="l"/>
              </a:tabLst>
            </a:pPr>
            <a:r>
              <a:rPr lang="uk-UA" altLang="zh-CN" sz="2800" dirty="0">
                <a:latin typeface="Comic Sans MS" panose="030F0702030302020204" pitchFamily="66" charset="0"/>
              </a:rPr>
              <a:t>1. 	</a:t>
            </a:r>
            <a:r>
              <a:rPr lang="uk-UA" altLang="zh-CN" sz="2800" dirty="0" err="1">
                <a:latin typeface="Comic Sans MS" panose="030F0702030302020204" pitchFamily="66" charset="0"/>
              </a:rPr>
              <a:t>Лейкопоетини</a:t>
            </a:r>
            <a:r>
              <a:rPr lang="uk-UA" altLang="zh-CN" sz="2800" dirty="0">
                <a:latin typeface="Comic Sans MS" panose="030F0702030302020204" pitchFamily="66" charset="0"/>
              </a:rPr>
              <a:t>;</a:t>
            </a:r>
          </a:p>
          <a:p>
            <a:pPr marL="987425" indent="-450850" eaLnBrk="1" hangingPunct="1">
              <a:buFontTx/>
              <a:buNone/>
              <a:tabLst>
                <a:tab pos="536575" algn="l"/>
                <a:tab pos="987425" algn="l"/>
              </a:tabLst>
            </a:pPr>
            <a:r>
              <a:rPr lang="uk-UA" altLang="zh-CN" sz="2800" dirty="0">
                <a:latin typeface="Comic Sans MS" panose="030F0702030302020204" pitchFamily="66" charset="0"/>
              </a:rPr>
              <a:t>2. 	Нуклеїнові кислоти;</a:t>
            </a:r>
          </a:p>
          <a:p>
            <a:pPr marL="987425" indent="-450850" eaLnBrk="1" hangingPunct="1">
              <a:buFontTx/>
              <a:buNone/>
              <a:tabLst>
                <a:tab pos="536575" algn="l"/>
                <a:tab pos="987425" algn="l"/>
              </a:tabLst>
            </a:pPr>
            <a:r>
              <a:rPr lang="uk-UA" altLang="zh-CN" sz="2800" dirty="0">
                <a:latin typeface="Comic Sans MS" panose="030F0702030302020204" pitchFamily="66" charset="0"/>
              </a:rPr>
              <a:t>3. 	Продукти розпаду тканин;</a:t>
            </a:r>
          </a:p>
          <a:p>
            <a:pPr marL="987425" indent="-450850" eaLnBrk="1" hangingPunct="1">
              <a:buFontTx/>
              <a:buNone/>
              <a:tabLst>
                <a:tab pos="536575" algn="l"/>
                <a:tab pos="987425" algn="l"/>
              </a:tabLst>
            </a:pPr>
            <a:r>
              <a:rPr lang="uk-UA" altLang="zh-CN" sz="2800" dirty="0">
                <a:latin typeface="Comic Sans MS" panose="030F0702030302020204" pitchFamily="66" charset="0"/>
              </a:rPr>
              <a:t>4. 	СТГ;</a:t>
            </a:r>
          </a:p>
          <a:p>
            <a:pPr marL="987425" indent="-450850" eaLnBrk="1" hangingPunct="1">
              <a:buFontTx/>
              <a:buNone/>
              <a:tabLst>
                <a:tab pos="536575" algn="l"/>
                <a:tab pos="987425" algn="l"/>
              </a:tabLst>
            </a:pPr>
            <a:r>
              <a:rPr lang="uk-UA" altLang="zh-CN" sz="2800" dirty="0">
                <a:latin typeface="Comic Sans MS" panose="030F0702030302020204" pitchFamily="66" charset="0"/>
              </a:rPr>
              <a:t>5. 	АКТГ.</a:t>
            </a:r>
          </a:p>
          <a:p>
            <a:pPr marL="987425" indent="-450850" eaLnBrk="1" hangingPunct="1">
              <a:buFontTx/>
              <a:buNone/>
              <a:tabLst>
                <a:tab pos="536575" algn="l"/>
                <a:tab pos="987425" algn="l"/>
              </a:tabLst>
            </a:pPr>
            <a:r>
              <a:rPr lang="uk-UA" altLang="zh-CN" sz="2800" dirty="0">
                <a:latin typeface="Comic Sans MS" panose="030F0702030302020204" pitchFamily="66" charset="0"/>
              </a:rPr>
              <a:t>У цих процесах приймають також участь мікроелементи і білки.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900608" y="1844824"/>
            <a:ext cx="10298113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zh-CN" sz="4000" b="1" dirty="0" smtClean="0">
                <a:latin typeface="Comic Sans MS" panose="030F0702030302020204" pitchFamily="66" charset="0"/>
              </a:rPr>
              <a:t>	</a:t>
            </a:r>
            <a:r>
              <a:rPr lang="ru-RU" altLang="zh-CN" sz="4000" b="1" dirty="0">
                <a:latin typeface="Comic Sans MS" panose="030F0702030302020204" pitchFamily="66" charset="0"/>
              </a:rPr>
              <a:t>На </a:t>
            </a:r>
            <a:r>
              <a:rPr lang="ru-RU" altLang="zh-CN" sz="4000" b="1" dirty="0" err="1">
                <a:latin typeface="Comic Sans MS" panose="030F0702030302020204" pitchFamily="66" charset="0"/>
              </a:rPr>
              <a:t>лейкопоез</a:t>
            </a:r>
            <a:r>
              <a:rPr lang="ru-RU" altLang="zh-CN" sz="4000" b="1" dirty="0">
                <a:latin typeface="Comic Sans MS" panose="030F0702030302020204" pitchFamily="66" charset="0"/>
              </a:rPr>
              <a:t> </a:t>
            </a:r>
            <a:r>
              <a:rPr lang="ru-RU" altLang="zh-CN" sz="4000" b="1" dirty="0" err="1" smtClean="0">
                <a:latin typeface="Comic Sans MS" panose="030F0702030302020204" pitchFamily="66" charset="0"/>
              </a:rPr>
              <a:t>впливають</a:t>
            </a:r>
            <a:r>
              <a:rPr lang="ru-RU" altLang="zh-CN" sz="4000" b="1" dirty="0" smtClean="0">
                <a:latin typeface="Comic Sans MS" panose="030F0702030302020204" pitchFamily="66" charset="0"/>
              </a:rPr>
              <a:t>:</a:t>
            </a:r>
            <a:endParaRPr lang="uk-UA" altLang="zh-CN" sz="4000" b="1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2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6FF66"/>
            </a:gs>
            <a:gs pos="33000">
              <a:srgbClr val="A7FFA7"/>
            </a:gs>
            <a:gs pos="70000">
              <a:srgbClr val="A7FFA7"/>
            </a:gs>
            <a:gs pos="100000">
              <a:srgbClr val="92D050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0850" y="333375"/>
            <a:ext cx="8580438" cy="649288"/>
          </a:xfrm>
        </p:spPr>
        <p:txBody>
          <a:bodyPr/>
          <a:lstStyle/>
          <a:p>
            <a:pPr algn="l" eaLnBrk="1" hangingPunct="1"/>
            <a:r>
              <a:rPr lang="uk-UA" altLang="ru-RU" sz="2800" b="1" smtClean="0">
                <a:latin typeface="Comic Sans MS" panose="030F0702030302020204" pitchFamily="66" charset="0"/>
              </a:rPr>
              <a:t>Захисну функцію </a:t>
            </a:r>
            <a:r>
              <a:rPr lang="uk-UA" altLang="ru-RU" sz="2800" smtClean="0">
                <a:latin typeface="Comic Sans MS" panose="030F0702030302020204" pitchFamily="66" charset="0"/>
              </a:rPr>
              <a:t>виконують складові частини крові:</a:t>
            </a:r>
            <a:endParaRPr lang="ru-RU" altLang="ru-RU" sz="2800" smtClean="0">
              <a:latin typeface="Comic Sans MS" panose="030F0702030302020204" pitchFamily="66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76275"/>
            <a:ext cx="8229600" cy="525621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uk-UA" altLang="ru-RU" sz="2400" dirty="0" smtClean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2400" b="1" dirty="0" smtClean="0">
                <a:latin typeface="Comic Sans MS" panose="030F0702030302020204" pitchFamily="66" charset="0"/>
              </a:rPr>
              <a:t>Антитоксини</a:t>
            </a:r>
            <a:r>
              <a:rPr lang="uk-UA" altLang="ru-RU" sz="2400" dirty="0" smtClean="0">
                <a:latin typeface="Comic Sans MS" panose="030F0702030302020204" pitchFamily="66" charset="0"/>
              </a:rPr>
              <a:t> – нейтралізують різні токсини та ін.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2400" b="1" dirty="0" smtClean="0">
                <a:latin typeface="Comic Sans MS" panose="030F0702030302020204" pitchFamily="66" charset="0"/>
              </a:rPr>
              <a:t>Аглютиніни</a:t>
            </a:r>
            <a:r>
              <a:rPr lang="uk-UA" altLang="ru-RU" sz="2400" dirty="0" smtClean="0">
                <a:latin typeface="Comic Sans MS" panose="030F0702030302020204" pitchFamily="66" charset="0"/>
              </a:rPr>
              <a:t> – викликають склеювання чужорідних клітин та ін.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2400" b="1" dirty="0" err="1" smtClean="0">
                <a:latin typeface="Comic Sans MS" panose="030F0702030302020204" pitchFamily="66" charset="0"/>
              </a:rPr>
              <a:t>Преципітини</a:t>
            </a:r>
            <a:r>
              <a:rPr lang="uk-UA" altLang="ru-RU" sz="2400" dirty="0" smtClean="0">
                <a:latin typeface="Comic Sans MS" panose="030F0702030302020204" pitchFamily="66" charset="0"/>
              </a:rPr>
              <a:t> – осаджують чужорідні білки.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2400" b="1" dirty="0" err="1" smtClean="0">
                <a:latin typeface="Comic Sans MS" panose="030F0702030302020204" pitchFamily="66" charset="0"/>
              </a:rPr>
              <a:t>Цитолізини</a:t>
            </a:r>
            <a:r>
              <a:rPr lang="uk-UA" altLang="ru-RU" sz="2400" dirty="0" smtClean="0">
                <a:latin typeface="Comic Sans MS" panose="030F0702030302020204" pitchFamily="66" charset="0"/>
              </a:rPr>
              <a:t> – розчиняють клітини.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2400" b="1" dirty="0" smtClean="0">
                <a:latin typeface="Comic Sans MS" panose="030F0702030302020204" pitchFamily="66" charset="0"/>
              </a:rPr>
              <a:t>Лейкоцити</a:t>
            </a:r>
            <a:r>
              <a:rPr lang="uk-UA" altLang="ru-RU" sz="2400" dirty="0" smtClean="0">
                <a:latin typeface="Comic Sans MS" panose="030F0702030302020204" pitchFamily="66" charset="0"/>
              </a:rPr>
              <a:t> (фагоцити) – фагоцитоз. Рух фагоцитів до місця скупчення чужорідних тіл обумовлено позитивним хемотаксисом. При руйнації чужорідних тіл багато лейкоцитів гине, утворюючи гній.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2400" dirty="0" smtClean="0">
                <a:latin typeface="Comic Sans MS" panose="030F0702030302020204" pitchFamily="66" charset="0"/>
              </a:rPr>
              <a:t>До захисних функцій відноситься також </a:t>
            </a:r>
            <a:r>
              <a:rPr lang="uk-UA" altLang="ru-RU" sz="2400" b="1" dirty="0" smtClean="0">
                <a:latin typeface="Comic Sans MS" panose="030F0702030302020204" pitchFamily="66" charset="0"/>
              </a:rPr>
              <a:t>зсідання крові</a:t>
            </a:r>
            <a:r>
              <a:rPr lang="uk-UA" altLang="ru-RU" sz="2400" dirty="0" smtClean="0">
                <a:latin typeface="Comic Sans MS" panose="030F0702030302020204" pitchFamily="66" charset="0"/>
              </a:rPr>
              <a:t>. При будь-якому, навіть незначному пораненні виникає тромб, що закупорює судину і припиняє кровотечу.</a:t>
            </a:r>
            <a:endParaRPr lang="ru-RU" altLang="ru-RU" sz="2400" dirty="0" smtClean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3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08720"/>
            <a:ext cx="9001000" cy="564991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4000" b="1" baseline="30000" dirty="0" smtClean="0">
                <a:latin typeface="Comic Sans MS" panose="030F0702030302020204" pitchFamily="66" charset="0"/>
              </a:rPr>
              <a:t>	</a:t>
            </a:r>
            <a:r>
              <a:rPr lang="ru-RU" altLang="ru-RU" sz="4000" b="1" baseline="30000" dirty="0" err="1" smtClean="0">
                <a:latin typeface="Comic Sans MS" panose="030F0702030302020204" pitchFamily="66" charset="0"/>
              </a:rPr>
              <a:t>Групові</a:t>
            </a:r>
            <a:r>
              <a:rPr lang="ru-RU" altLang="ru-RU" sz="4000" b="1" baseline="30000" dirty="0" smtClean="0">
                <a:latin typeface="Comic Sans MS" panose="030F0702030302020204" pitchFamily="66" charset="0"/>
              </a:rPr>
              <a:t> </a:t>
            </a:r>
            <a:r>
              <a:rPr lang="ru-RU" altLang="ru-RU" sz="4000" b="1" baseline="30000" dirty="0" err="1">
                <a:latin typeface="Comic Sans MS" panose="030F0702030302020204" pitchFamily="66" charset="0"/>
              </a:rPr>
              <a:t>фактори</a:t>
            </a:r>
            <a:r>
              <a:rPr lang="ru-RU" altLang="ru-RU" sz="4000" b="1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4000" b="1" baseline="30000" dirty="0" err="1">
                <a:latin typeface="Comic Sans MS" panose="030F0702030302020204" pitchFamily="66" charset="0"/>
              </a:rPr>
              <a:t>крові</a:t>
            </a:r>
            <a:r>
              <a:rPr lang="ru-RU" altLang="ru-RU" sz="4000" b="1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–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це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 smtClean="0">
                <a:latin typeface="Comic Sans MS" panose="030F0702030302020204" pitchFamily="66" charset="0"/>
              </a:rPr>
              <a:t>ізоантигени</a:t>
            </a:r>
            <a:r>
              <a:rPr lang="ru-RU" altLang="ru-RU" sz="3600" baseline="30000" dirty="0" smtClean="0">
                <a:latin typeface="Comic Sans MS" panose="030F0702030302020204" pitchFamily="66" charset="0"/>
              </a:rPr>
              <a:t>,</a:t>
            </a:r>
            <a:r>
              <a:rPr lang="ru-RU" altLang="ru-RU" sz="3600" dirty="0" smtClean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 smtClean="0">
                <a:latin typeface="Comic Sans MS" panose="030F0702030302020204" pitchFamily="66" charset="0"/>
              </a:rPr>
              <a:t>які</a:t>
            </a:r>
            <a:r>
              <a:rPr lang="ru-RU" altLang="ru-RU" sz="3600" baseline="30000" dirty="0" smtClean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знаходяться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на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поверхні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еритроцитів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або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лейкоцитів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крові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. </a:t>
            </a:r>
            <a:endParaRPr lang="ru-RU" altLang="ru-RU" sz="3600" baseline="30000" dirty="0" smtClean="0"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ru-RU" altLang="ru-RU" sz="3600" baseline="30000" dirty="0"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3600" baseline="30000" dirty="0" smtClean="0">
                <a:latin typeface="Comic Sans MS" panose="030F0702030302020204" pitchFamily="66" charset="0"/>
              </a:rPr>
              <a:t>	У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нормі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сироватка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крові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має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тільки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 smtClean="0">
                <a:latin typeface="Comic Sans MS" panose="030F0702030302020204" pitchFamily="66" charset="0"/>
              </a:rPr>
              <a:t>аглютиніни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,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що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не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склеюють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власні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еритроцити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. </a:t>
            </a:r>
            <a:endParaRPr lang="ru-RU" altLang="ru-RU" sz="3600" baseline="30000" dirty="0" smtClean="0"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3600" baseline="30000" dirty="0" smtClean="0">
                <a:latin typeface="Comic Sans MS" panose="030F0702030302020204" pitchFamily="66" charset="0"/>
              </a:rPr>
              <a:t>	При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переливанні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крові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від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однієї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тварини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до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іншої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можливо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виникнення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 smtClean="0">
                <a:latin typeface="Comic Sans MS" panose="030F0702030302020204" pitchFamily="66" charset="0"/>
              </a:rPr>
              <a:t>реакцій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,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що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викликають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аглютинацію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(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склеювання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) та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гемоліз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еритроцитів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перелитої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крові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. </a:t>
            </a:r>
            <a:endParaRPr lang="ru-RU" altLang="ru-RU" sz="3600" baseline="30000" dirty="0" smtClean="0"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3600" baseline="30000" dirty="0">
                <a:latin typeface="Comic Sans MS" panose="030F0702030302020204" pitchFamily="66" charset="0"/>
              </a:rPr>
              <a:t>	</a:t>
            </a:r>
            <a:r>
              <a:rPr lang="ru-RU" altLang="ru-RU" sz="3600" baseline="30000" dirty="0" err="1" smtClean="0">
                <a:latin typeface="Comic Sans MS" panose="030F0702030302020204" pitchFamily="66" charset="0"/>
              </a:rPr>
              <a:t>Реакція</a:t>
            </a:r>
            <a:r>
              <a:rPr lang="ru-RU" altLang="ru-RU" sz="3600" baseline="30000" dirty="0" smtClean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аглютинації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виникає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при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зв’язуванні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глобулінів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(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білків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)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еритроцитів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(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аглютиногенів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А і В) з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однойменними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агглютінинами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el-GR" altLang="ru-RU" sz="3600" baseline="30000" dirty="0">
                <a:latin typeface="Comic Sans MS" panose="030F0702030302020204" pitchFamily="66" charset="0"/>
              </a:rPr>
              <a:t>α, β (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мукополісахаридами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плазми</a:t>
            </a:r>
            <a:r>
              <a:rPr lang="ru-RU" altLang="ru-RU" sz="3600" baseline="30000" dirty="0" smtClean="0">
                <a:latin typeface="Comic Sans MS" panose="030F0702030302020204" pitchFamily="66" charset="0"/>
              </a:rPr>
              <a:t>).</a:t>
            </a:r>
            <a:endParaRPr lang="ru-RU" altLang="ru-RU" sz="3600" baseline="30000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-541339" y="-34145"/>
            <a:ext cx="10298113" cy="706437"/>
          </a:xfrm>
        </p:spPr>
        <p:txBody>
          <a:bodyPr/>
          <a:lstStyle/>
          <a:p>
            <a:pPr eaLnBrk="1" hangingPunct="1"/>
            <a:r>
              <a:rPr lang="uk-UA" altLang="zh-CN" sz="3600" b="1" dirty="0">
                <a:latin typeface="Comic Sans MS" panose="030F0702030302020204" pitchFamily="66" charset="0"/>
              </a:rPr>
              <a:t>Групи крові</a:t>
            </a:r>
            <a:endParaRPr lang="uk-UA" altLang="zh-CN" sz="3600" b="1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2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4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651" y="1484784"/>
            <a:ext cx="8640960" cy="564991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3600" baseline="30000" dirty="0" smtClean="0">
                <a:latin typeface="Comic Sans MS" panose="030F0702030302020204" pitchFamily="66" charset="0"/>
              </a:rPr>
              <a:t>	У 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с-г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тварин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групові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антигенні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фактори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дуже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різноманітні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,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причому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до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більшості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антигенів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природні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антитіла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не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виробляються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. </a:t>
            </a:r>
            <a:endParaRPr lang="ru-RU" altLang="ru-RU" sz="3600" baseline="30000" dirty="0" smtClean="0"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3600" baseline="30000" dirty="0">
                <a:latin typeface="Comic Sans MS" panose="030F0702030302020204" pitchFamily="66" charset="0"/>
              </a:rPr>
              <a:t>	</a:t>
            </a:r>
            <a:r>
              <a:rPr lang="ru-RU" altLang="ru-RU" sz="3600" baseline="30000" dirty="0" err="1" smtClean="0">
                <a:latin typeface="Comic Sans MS" panose="030F0702030302020204" pitchFamily="66" charset="0"/>
              </a:rPr>
              <a:t>Ці</a:t>
            </a:r>
            <a:r>
              <a:rPr lang="ru-RU" altLang="ru-RU" sz="3600" baseline="30000" dirty="0" smtClean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антигенні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фактори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об’єднуються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в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групи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і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системи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крові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,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які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позначаються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літерами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латинського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алфавіту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: </a:t>
            </a:r>
            <a:r>
              <a:rPr lang="en-US" altLang="ru-RU" sz="3600" b="1" baseline="30000" dirty="0">
                <a:latin typeface="Comic Sans MS" panose="030F0702030302020204" pitchFamily="66" charset="0"/>
              </a:rPr>
              <a:t>A, B, C, D, F, G, J, K, L </a:t>
            </a:r>
            <a:r>
              <a:rPr lang="ru-RU" altLang="ru-RU" sz="3600" b="1" baseline="30000" dirty="0">
                <a:latin typeface="Comic Sans MS" panose="030F0702030302020204" pitchFamily="66" charset="0"/>
              </a:rPr>
              <a:t>і т.д.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ru-RU" altLang="ru-RU" sz="3600" baseline="30000" dirty="0" smtClean="0">
                <a:latin typeface="Comic Sans MS" panose="030F0702030302020204" pitchFamily="66" charset="0"/>
              </a:rPr>
              <a:t>	Для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визначення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груп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крові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к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великої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рогатої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худоби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користуються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51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сироваткою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,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що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має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різні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комбінації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 </a:t>
            </a:r>
            <a:r>
              <a:rPr lang="ru-RU" altLang="ru-RU" sz="3600" baseline="30000" dirty="0" err="1">
                <a:latin typeface="Comic Sans MS" panose="030F0702030302020204" pitchFamily="66" charset="0"/>
              </a:rPr>
              <a:t>антитіл</a:t>
            </a:r>
            <a:r>
              <a:rPr lang="ru-RU" altLang="ru-RU" sz="3600" baseline="30000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-541339" y="-34145"/>
            <a:ext cx="10298113" cy="706437"/>
          </a:xfrm>
        </p:spPr>
        <p:txBody>
          <a:bodyPr/>
          <a:lstStyle/>
          <a:p>
            <a:pPr eaLnBrk="1" hangingPunct="1"/>
            <a:r>
              <a:rPr lang="uk-UA" altLang="zh-CN" sz="3600" b="1" dirty="0">
                <a:latin typeface="Comic Sans MS" panose="030F0702030302020204" pitchFamily="66" charset="0"/>
              </a:rPr>
              <a:t>Групи крові</a:t>
            </a:r>
            <a:endParaRPr lang="uk-UA" altLang="zh-CN" sz="3600" b="1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08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2000" r="-30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13838" y="196628"/>
            <a:ext cx="4356484" cy="66424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uk-UA" alt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Імунна система</a:t>
            </a:r>
            <a:endParaRPr lang="ru-RU" altLang="ru-RU" b="1" baseline="3000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835696" y="897023"/>
            <a:ext cx="6912768" cy="3108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Імунна система –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це система органів і клітин, діяльність яких забезпечує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імунітет.</a:t>
            </a:r>
          </a:p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Імунітет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– це здатність організму захищатися від генетично чужорідних тіл і речовин, зберігати генетичний гомеостаз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Імунітет розрізняють за: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0" i="0" u="none" strike="noStrike" kern="1200" cap="none" spc="0" normalizeH="0" baseline="30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868144" y="4077360"/>
            <a:ext cx="2592288" cy="720080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>
              <a:ln w="12700">
                <a:solidFill>
                  <a:srgbClr val="333399"/>
                </a:solidFill>
                <a:prstDash val="solid"/>
              </a:ln>
              <a:solidFill>
                <a:srgbClr val="333399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82190" y="4221956"/>
            <a:ext cx="2376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часом </a:t>
            </a: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прояву</a:t>
            </a:r>
            <a:endParaRPr kumimoji="0" lang="uk-UA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25706" y="4005063"/>
            <a:ext cx="2592288" cy="914037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none" spc="0" normalizeH="0" baseline="0" noProof="0">
              <a:ln w="12700">
                <a:solidFill>
                  <a:srgbClr val="333399"/>
                </a:solidFill>
                <a:prstDash val="solid"/>
              </a:ln>
              <a:solidFill>
                <a:srgbClr val="333399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94747" y="4077360"/>
            <a:ext cx="18542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2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uk-UA" sz="22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способом </a:t>
            </a: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виникнення</a:t>
            </a:r>
            <a:endParaRPr kumimoji="0" lang="uk-UA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05783" y="5201816"/>
            <a:ext cx="2592288" cy="1656184"/>
          </a:xfrm>
          <a:prstGeom prst="roundRect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868144" y="5085184"/>
            <a:ext cx="2592288" cy="1656184"/>
          </a:xfrm>
          <a:prstGeom prst="roundRect">
            <a:avLst/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2160" y="5522076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Природжений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Набутий</a:t>
            </a: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49799" y="5405444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Активний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Пасивний</a:t>
            </a: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39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l="-10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736" y="980728"/>
            <a:ext cx="67687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Вакцинація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– введення до організму препарату з живих, послаблених або вбитих мікроорганізмів. </a:t>
            </a: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Пасивна 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імунізація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– проводиться шляхом введення в організм специфічних антибактеріальних, антитоксичних або антивірусних сироваток, які мають готові антитіла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</a:t>
            </a:r>
            <a:r>
              <a:rPr kumimoji="0" lang="uk-UA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Колостральний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імунітет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– виникає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у новонароджених за рахунок </a:t>
            </a:r>
            <a:r>
              <a:rPr kumimoji="0" lang="uk-UA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імуноглобулінів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матері, які передаються через молозиво.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332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l="-10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548680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Морфологічний 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склад і функції імунної системи</a:t>
            </a:r>
            <a:endParaRPr kumimoji="0" lang="uk-UA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7984" y="2660138"/>
            <a:ext cx="48245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Лімфатичні 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вузли, </a:t>
            </a: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мигдалини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, селезінка, фолікули апендикса, </a:t>
            </a:r>
            <a:r>
              <a:rPr kumimoji="0" lang="uk-U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пейєрові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 бляшки тонкого </a:t>
            </a: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кишечника.</a:t>
            </a:r>
          </a:p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	В 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них відбувається дозрівання лімфоцитів, їх проліферація у відповідь на антигенну стимуляцію. </a:t>
            </a: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	</a:t>
            </a:r>
          </a:p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В 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лімфатичних фолікулах цих утворень </a:t>
            </a: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розрізняють:</a:t>
            </a:r>
          </a:p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- </a:t>
            </a:r>
            <a:r>
              <a:rPr kumimoji="0" lang="uk-U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тимус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 залежні зони (в них знаходяться Т-лімфоцити) </a:t>
            </a:r>
            <a:endParaRPr kumimoji="0" lang="uk-UA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- </a:t>
            </a:r>
            <a:r>
              <a:rPr kumimoji="0" lang="uk-UA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тимус</a:t>
            </a: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не залежні зони </a:t>
            </a: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(В-лімфоцити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). </a:t>
            </a:r>
            <a:endParaRPr kumimoji="0" lang="uk-UA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059832" y="1196752"/>
            <a:ext cx="4968552" cy="504056"/>
          </a:xfrm>
          <a:prstGeom prst="roundRect">
            <a:avLst/>
          </a:prstGeom>
          <a:noFill/>
          <a:ln w="28575">
            <a:solidFill>
              <a:srgbClr val="FD91D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3888" y="1248725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Сукупність </a:t>
            </a:r>
            <a:r>
              <a:rPr kumimoji="0" lang="uk-UA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лімфоїдних</a:t>
            </a: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органів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59632" y="1989690"/>
            <a:ext cx="2607703" cy="504056"/>
          </a:xfrm>
          <a:prstGeom prst="roundRect">
            <a:avLst/>
          </a:prstGeom>
          <a:noFill/>
          <a:ln w="28575">
            <a:solidFill>
              <a:srgbClr val="FD91D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24128" y="1988840"/>
            <a:ext cx="2895735" cy="504056"/>
          </a:xfrm>
          <a:prstGeom prst="roundRect">
            <a:avLst/>
          </a:prstGeom>
          <a:noFill/>
          <a:ln w="28575">
            <a:solidFill>
              <a:srgbClr val="FD91D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632" y="2049253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центральні (первинні)</a:t>
            </a: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4128" y="2049437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периферичні (вторинні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9314" y="2660138"/>
            <a:ext cx="3150638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i="0" u="non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omic Sans MS" panose="030F0702030302020204" pitchFamily="66" charset="0"/>
              </a:rPr>
              <a:t>Тимус</a:t>
            </a:r>
            <a:r>
              <a:rPr kumimoji="0" lang="uk-UA" sz="1800" i="0" u="non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omic Sans MS" panose="030F0702030302020204" pitchFamily="66" charset="0"/>
              </a:rPr>
              <a:t>, </a:t>
            </a:r>
            <a:r>
              <a:rPr kumimoji="0" lang="uk-UA" sz="1800" i="0" u="non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Comic Sans MS" panose="030F0702030302020204" pitchFamily="66" charset="0"/>
              </a:rPr>
              <a:t>вилочкова</a:t>
            </a:r>
            <a:r>
              <a:rPr kumimoji="0" lang="uk-UA" sz="1800" i="0" u="non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omic Sans MS" panose="030F0702030302020204" pitchFamily="66" charset="0"/>
              </a:rPr>
              <a:t> залоза, кістковий мозок</a:t>
            </a:r>
            <a:r>
              <a:rPr kumimoji="0" lang="uk-UA" sz="1800" i="0" u="non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omic Sans MS" panose="030F0702030302020204" pitchFamily="66" charset="0"/>
              </a:rPr>
              <a:t>,  </a:t>
            </a:r>
            <a:r>
              <a:rPr kumimoji="0" lang="uk-UA" sz="1800" i="0" u="non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Comic Sans MS" panose="030F0702030302020204" pitchFamily="66" charset="0"/>
              </a:rPr>
              <a:t>фабріцієва</a:t>
            </a:r>
            <a:r>
              <a:rPr kumimoji="0" lang="uk-UA" sz="1800" i="0" u="non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omic Sans MS" panose="030F0702030302020204" pitchFamily="66" charset="0"/>
              </a:rPr>
              <a:t> сумка (для птахів</a:t>
            </a:r>
            <a:r>
              <a:rPr kumimoji="0" lang="uk-UA" sz="1800" i="0" u="non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omic Sans MS" panose="030F0702030302020204" pitchFamily="66" charset="0"/>
              </a:rPr>
              <a:t>).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i="0" u="non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uk-UA" sz="1800" i="0" u="non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omic Sans MS" panose="030F0702030302020204" pitchFamily="66" charset="0"/>
              </a:rPr>
              <a:t>      В </a:t>
            </a:r>
            <a:r>
              <a:rPr kumimoji="0" lang="uk-UA" sz="1800" i="0" u="non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omic Sans MS" panose="030F0702030302020204" pitchFamily="66" charset="0"/>
              </a:rPr>
              <a:t>них утворюються вихідні </a:t>
            </a:r>
            <a:r>
              <a:rPr kumimoji="0" lang="uk-UA" sz="1800" i="0" u="non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omic Sans MS" panose="030F0702030302020204" pitchFamily="66" charset="0"/>
              </a:rPr>
              <a:t>стовбурні </a:t>
            </a:r>
            <a:r>
              <a:rPr kumimoji="0" lang="uk-UA" sz="1800" i="0" u="non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omic Sans MS" panose="030F0702030302020204" pitchFamily="66" charset="0"/>
              </a:rPr>
              <a:t>клітини, відбувається їх первинне диференціювання та  проліферація </a:t>
            </a:r>
            <a:r>
              <a:rPr kumimoji="0" lang="uk-UA" sz="1800" i="0" u="non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Comic Sans MS" panose="030F0702030302020204" pitchFamily="66" charset="0"/>
              </a:rPr>
              <a:t>імунокомпетентних</a:t>
            </a:r>
            <a:r>
              <a:rPr kumimoji="0" lang="uk-UA" sz="1800" i="0" u="non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Comic Sans MS" panose="030F0702030302020204" pitchFamily="66" charset="0"/>
              </a:rPr>
              <a:t> клітин – лімфоцитів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860032" y="2660138"/>
            <a:ext cx="4176464" cy="3416320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89313" y="2660138"/>
            <a:ext cx="3222647" cy="3416320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25440" y="6242850"/>
            <a:ext cx="3630736" cy="504056"/>
          </a:xfrm>
          <a:prstGeom prst="roundRect">
            <a:avLst/>
          </a:prstGeom>
          <a:noFill/>
          <a:ln w="28575">
            <a:solidFill>
              <a:srgbClr val="FD91D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uk-UA" b="1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Скупченя</a:t>
            </a:r>
            <a:r>
              <a:rPr lang="uk-UA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uk-UA" b="1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лімфоїдних</a:t>
            </a:r>
            <a:r>
              <a:rPr lang="uk-UA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клітин</a:t>
            </a:r>
            <a:endParaRPr lang="uk-UA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99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l="-10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1556792"/>
            <a:ext cx="66967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</a:t>
            </a: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Імунна відповідь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– це реакція організму на проникнення сторонніх макромолекул.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Антиген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– це речовина, що 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здатна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викликати специфічну імунну відповідь.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Гуморальний </a:t>
            </a: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тип відповіді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– вироблення антитіл, що циркулюють в крові і </a:t>
            </a:r>
            <a:r>
              <a:rPr kumimoji="0" lang="uk-UA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специфічно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пов’язуються з чужорідними молекулами (В-лімфоцити)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Клітинний </a:t>
            </a: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тип відповіді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– утворення спеціалізованих клітин, що реагують з антигеном, зв’язуючи і руйнуючи його (Т-лімфоцити).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11760" y="476672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Типи імунної відповіді</a:t>
            </a:r>
            <a:endParaRPr kumimoji="0" lang="uk-UA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87724" y="324816"/>
            <a:ext cx="4716524" cy="826931"/>
          </a:xfrm>
          <a:prstGeom prst="roundRect">
            <a:avLst/>
          </a:prstGeom>
          <a:noFill/>
          <a:ln w="28575">
            <a:solidFill>
              <a:srgbClr val="FD91D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04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-127598"/>
            <a:ext cx="7920880" cy="70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28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ABEED">
                <a:alpha val="80000"/>
              </a:srgbClr>
            </a:gs>
            <a:gs pos="39000">
              <a:srgbClr val="FD91DE"/>
            </a:gs>
            <a:gs pos="66000">
              <a:srgbClr val="FABEED"/>
            </a:gs>
            <a:gs pos="100000">
              <a:srgbClr val="FD91DE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736" y="260648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Структура і властивості 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антитіл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980728"/>
            <a:ext cx="80648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  </a:t>
            </a: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Антитіла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– це складні 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білки,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які утворюються в організмі теплокровних тварин у відповідь на надходження </a:t>
            </a:r>
            <a:r>
              <a:rPr kumimoji="0" lang="uk-UA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антигена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і мають здатність </a:t>
            </a:r>
            <a:r>
              <a:rPr kumimoji="0" lang="uk-UA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специфічно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взаємодіяти з цим антигеном. 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Являються </a:t>
            </a:r>
            <a:r>
              <a:rPr kumimoji="0" lang="uk-UA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ефекторними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молекулами гуморального 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імунітету. </a:t>
            </a: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  Антитіла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знаходяться у сироватці крові і 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лімфі,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у молозиві і 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секретах,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на поверхні 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клітин(наприклад 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епітелію слизових 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оболонок.)</a:t>
            </a: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3212976"/>
            <a:ext cx="80648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Антитіла сприяють знищенню чужорідних тіл  за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допомогою: 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посилення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фагоцитозу </a:t>
            </a: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активації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системи </a:t>
            </a:r>
            <a:r>
              <a:rPr kumimoji="0" lang="uk-U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комплемента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стимуляції К-клітин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можуть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приєднуватися до вірусів або бактеріальним токсинам і перешкоджати їх зв’язуванню з рецепторами на клітинах – мішенях.</a:t>
            </a:r>
          </a:p>
        </p:txBody>
      </p:sp>
    </p:spTree>
    <p:extLst>
      <p:ext uri="{BB962C8B-B14F-4D97-AF65-F5344CB8AC3E}">
        <p14:creationId xmlns:p14="http://schemas.microsoft.com/office/powerpoint/2010/main" val="374108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ABEED">
                <a:alpha val="80000"/>
              </a:srgbClr>
            </a:gs>
            <a:gs pos="39000">
              <a:srgbClr val="FD91DE"/>
            </a:gs>
            <a:gs pos="66000">
              <a:srgbClr val="FABEED"/>
            </a:gs>
            <a:gs pos="100000">
              <a:srgbClr val="FD91DE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736" y="260648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Взаємодія антиген – антитіло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765028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  Комплементарні 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(тобто взаємно відповідні один одному антигени та антитіла) утворюють імунний комплекс </a:t>
            </a: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антиген – антитіло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688358"/>
            <a:ext cx="5514975" cy="41357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78463" y="1576756"/>
            <a:ext cx="363004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Реакції </a:t>
            </a:r>
            <a:r>
              <a:rPr kumimoji="0" lang="uk-UA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антитіл 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сироватки крові з антигенами проявляються у таких </a:t>
            </a:r>
            <a:r>
              <a:rPr kumimoji="0" lang="uk-UA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формах: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uk-UA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аглютинація 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– склеювання антигенних часточок між </a:t>
            </a:r>
            <a:r>
              <a:rPr kumimoji="0" lang="uk-UA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собою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uk-UA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преципітація 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– агрегація часточок з утворенням нерозчинних </a:t>
            </a:r>
            <a:r>
              <a:rPr kumimoji="0" lang="uk-UA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комплексів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uk-UA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Лізіс</a:t>
            </a:r>
            <a:r>
              <a:rPr kumimoji="0" lang="uk-UA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-  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розчинення клітин під впливом антитіл у присутності </a:t>
            </a:r>
            <a:r>
              <a:rPr kumimoji="0" lang="uk-UA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комплемента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endParaRPr kumimoji="0" lang="uk-UA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uk-UA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опсонізація</a:t>
            </a:r>
            <a:r>
              <a:rPr kumimoji="0" lang="uk-UA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– посилення фагоцитарної активності </a:t>
            </a:r>
            <a:r>
              <a:rPr kumimoji="0" lang="uk-UA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нейрофілів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під дією антитіл – </a:t>
            </a:r>
            <a:r>
              <a:rPr kumimoji="0" lang="uk-UA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цитотоксинів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uk-UA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цитотоксичність</a:t>
            </a:r>
            <a:r>
              <a:rPr kumimoji="0" lang="uk-UA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– загибель клітин під впливом антитіл – </a:t>
            </a:r>
            <a:r>
              <a:rPr kumimoji="0" lang="uk-UA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цитотоксинів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uk-UA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нейтралізація 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– знезаражування токсинів білкової природи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703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ABEED">
                <a:alpha val="80000"/>
              </a:srgbClr>
            </a:gs>
            <a:gs pos="39000">
              <a:srgbClr val="FD91DE"/>
            </a:gs>
            <a:gs pos="66000">
              <a:srgbClr val="FABEED"/>
            </a:gs>
            <a:gs pos="100000">
              <a:srgbClr val="FD91DE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116632"/>
            <a:ext cx="856895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     Імунологічна 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пам’ять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–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здатність імунної системи </a:t>
            </a:r>
            <a:r>
              <a:rPr kumimoji="0" lang="uk-UA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специфічно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 відповідати на повторні введення </a:t>
            </a:r>
            <a:r>
              <a:rPr kumimoji="0" lang="uk-U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антигена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 у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вигляді більш швидкої і посиленої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відповіді.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Може бути короткостроковою, довгостроковою та на все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життя.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Ї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ї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носіями є довго живучі сенсибілізовані В-лімфоцити.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  Імунологічна 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толерантність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 – негативна форма імунологічної пам’яті.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Тобто послаблення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або відсутності відповіді на повторне введення </a:t>
            </a:r>
            <a:r>
              <a:rPr kumimoji="0" lang="uk-U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антигена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Неспецифічна 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резистентність -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система неспецифічного захисту. Вона включає наступні компоненти:</a:t>
            </a: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непроникність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шкіряних та слизових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покривів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endParaRPr kumimoji="0" lang="uk-UA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кислотність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вмісту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шлунку</a:t>
            </a: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endParaRPr kumimoji="0" lang="uk-UA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наявність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у сироватці крові і рідинах організму бактерицидних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субстанцій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наявність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ферментів та противірусних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речовин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43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575D1"/>
            </a:gs>
            <a:gs pos="33000">
              <a:srgbClr val="D1D1F0"/>
            </a:gs>
            <a:gs pos="70000">
              <a:srgbClr val="D1D1F0"/>
            </a:gs>
            <a:gs pos="100000">
              <a:srgbClr val="7575D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31800" y="1268413"/>
            <a:ext cx="8229600" cy="54737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uk-UA" altLang="ru-RU" sz="2000" dirty="0" smtClean="0">
                <a:latin typeface="Comic Sans MS" panose="030F0702030302020204" pitchFamily="66" charset="0"/>
              </a:rPr>
              <a:t>Кров складається із формених елементів (45 %) і міжклітинної речовини - плазми крові (55 %).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uk-UA" altLang="ru-RU" sz="1000" dirty="0" smtClean="0"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uk-UA" altLang="ru-RU" sz="2000" dirty="0" smtClean="0">
                <a:latin typeface="Comic Sans MS" panose="030F0702030302020204" pitchFamily="66" charset="0"/>
              </a:rPr>
              <a:t>Кров, що знаходиться у тілі тварин, підрозділяють на дві фракції: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2000" dirty="0" smtClean="0">
                <a:latin typeface="Comic Sans MS" panose="030F0702030302020204" pitchFamily="66" charset="0"/>
              </a:rPr>
              <a:t>Та, що циркулює (55-60% загального об’єму)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altLang="ru-RU" sz="2000" dirty="0" smtClean="0">
                <a:latin typeface="Comic Sans MS" panose="030F0702030302020204" pitchFamily="66" charset="0"/>
              </a:rPr>
              <a:t>Депонована кров (40-45%)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uk-UA" altLang="ru-RU" sz="1000" dirty="0" smtClean="0"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2400" b="1" dirty="0">
                <a:latin typeface="Comic Sans MS" panose="030F0702030302020204" pitchFamily="66" charset="0"/>
              </a:rPr>
              <a:t>Депо </a:t>
            </a:r>
            <a:r>
              <a:rPr lang="ru-RU" altLang="ru-RU" sz="2400" b="1" dirty="0" err="1">
                <a:latin typeface="Comic Sans MS" panose="030F0702030302020204" pitchFamily="66" charset="0"/>
              </a:rPr>
              <a:t>крові</a:t>
            </a:r>
            <a:r>
              <a:rPr lang="ru-RU" altLang="ru-RU" sz="2400" b="1" dirty="0">
                <a:latin typeface="Comic Sans MS" panose="030F0702030302020204" pitchFamily="66" charset="0"/>
              </a:rPr>
              <a:t> </a:t>
            </a:r>
            <a:r>
              <a:rPr lang="ru-RU" altLang="ru-RU" sz="2000" dirty="0">
                <a:latin typeface="Comic Sans MS" panose="030F0702030302020204" pitchFamily="66" charset="0"/>
              </a:rPr>
              <a:t>— </a:t>
            </a:r>
            <a:r>
              <a:rPr lang="ru-RU" altLang="ru-RU" sz="2000" dirty="0" err="1">
                <a:latin typeface="Comic Sans MS" panose="030F0702030302020204" pitchFamily="66" charset="0"/>
              </a:rPr>
              <a:t>це</a:t>
            </a:r>
            <a:r>
              <a:rPr lang="ru-RU" altLang="ru-RU" sz="2000" dirty="0">
                <a:latin typeface="Comic Sans MS" panose="030F0702030302020204" pitchFamily="66" charset="0"/>
              </a:rPr>
              <a:t> </a:t>
            </a:r>
            <a:r>
              <a:rPr lang="ru-RU" altLang="ru-RU" sz="2000" dirty="0" err="1">
                <a:latin typeface="Comic Sans MS" panose="030F0702030302020204" pitchFamily="66" charset="0"/>
              </a:rPr>
              <a:t>ті</a:t>
            </a:r>
            <a:r>
              <a:rPr lang="ru-RU" altLang="ru-RU" sz="2000" dirty="0">
                <a:latin typeface="Comic Sans MS" panose="030F0702030302020204" pitchFamily="66" charset="0"/>
              </a:rPr>
              <a:t> </a:t>
            </a:r>
            <a:r>
              <a:rPr lang="ru-RU" altLang="ru-RU" sz="2000" dirty="0" err="1">
                <a:latin typeface="Comic Sans MS" panose="030F0702030302020204" pitchFamily="66" charset="0"/>
              </a:rPr>
              <a:t>органи</a:t>
            </a:r>
            <a:r>
              <a:rPr lang="ru-RU" altLang="ru-RU" sz="2000" dirty="0">
                <a:latin typeface="Comic Sans MS" panose="030F0702030302020204" pitchFamily="66" charset="0"/>
              </a:rPr>
              <a:t>, </a:t>
            </a:r>
            <a:r>
              <a:rPr lang="ru-RU" altLang="ru-RU" sz="2000" dirty="0" err="1">
                <a:latin typeface="Comic Sans MS" panose="030F0702030302020204" pitchFamily="66" charset="0"/>
              </a:rPr>
              <a:t>які</a:t>
            </a:r>
            <a:r>
              <a:rPr lang="ru-RU" altLang="ru-RU" sz="2000" dirty="0">
                <a:latin typeface="Comic Sans MS" panose="030F0702030302020204" pitchFamily="66" charset="0"/>
              </a:rPr>
              <a:t> не </a:t>
            </a:r>
            <a:r>
              <a:rPr lang="ru-RU" altLang="ru-RU" sz="2000" dirty="0" err="1">
                <a:latin typeface="Comic Sans MS" panose="030F0702030302020204" pitchFamily="66" charset="0"/>
              </a:rPr>
              <a:t>тільки</a:t>
            </a:r>
            <a:r>
              <a:rPr lang="ru-RU" altLang="ru-RU" sz="2000" dirty="0">
                <a:latin typeface="Comic Sans MS" panose="030F0702030302020204" pitchFamily="66" charset="0"/>
              </a:rPr>
              <a:t> </a:t>
            </a:r>
            <a:r>
              <a:rPr lang="ru-RU" altLang="ru-RU" sz="2000" dirty="0" err="1">
                <a:latin typeface="Comic Sans MS" panose="030F0702030302020204" pitchFamily="66" charset="0"/>
              </a:rPr>
              <a:t>здатні</a:t>
            </a:r>
            <a:r>
              <a:rPr lang="ru-RU" altLang="ru-RU" sz="2000" dirty="0">
                <a:latin typeface="Comic Sans MS" panose="030F0702030302020204" pitchFamily="66" charset="0"/>
              </a:rPr>
              <a:t> </a:t>
            </a:r>
            <a:r>
              <a:rPr lang="ru-RU" altLang="ru-RU" sz="2000" dirty="0" err="1">
                <a:latin typeface="Comic Sans MS" panose="030F0702030302020204" pitchFamily="66" charset="0"/>
              </a:rPr>
              <a:t>містити</a:t>
            </a:r>
            <a:r>
              <a:rPr lang="ru-RU" altLang="ru-RU" sz="2000" dirty="0">
                <a:latin typeface="Comic Sans MS" panose="030F0702030302020204" pitchFamily="66" charset="0"/>
              </a:rPr>
              <a:t> в </a:t>
            </a:r>
            <a:r>
              <a:rPr lang="ru-RU" altLang="ru-RU" sz="2000" dirty="0" err="1">
                <a:latin typeface="Comic Sans MS" panose="030F0702030302020204" pitchFamily="66" charset="0"/>
              </a:rPr>
              <a:t>своїх</a:t>
            </a:r>
            <a:r>
              <a:rPr lang="ru-RU" altLang="ru-RU" sz="2000" dirty="0">
                <a:latin typeface="Comic Sans MS" panose="030F0702030302020204" pitchFamily="66" charset="0"/>
              </a:rPr>
              <a:t> </a:t>
            </a:r>
            <a:r>
              <a:rPr lang="ru-RU" altLang="ru-RU" sz="2000" dirty="0" err="1">
                <a:latin typeface="Comic Sans MS" panose="030F0702030302020204" pitchFamily="66" charset="0"/>
              </a:rPr>
              <a:t>судинах</a:t>
            </a:r>
            <a:r>
              <a:rPr lang="ru-RU" altLang="ru-RU" sz="2000" dirty="0">
                <a:latin typeface="Comic Sans MS" panose="030F0702030302020204" pitchFamily="66" charset="0"/>
              </a:rPr>
              <a:t> </a:t>
            </a:r>
            <a:r>
              <a:rPr lang="ru-RU" altLang="ru-RU" sz="2000" dirty="0" err="1">
                <a:latin typeface="Comic Sans MS" panose="030F0702030302020204" pitchFamily="66" charset="0"/>
              </a:rPr>
              <a:t>великі</a:t>
            </a:r>
            <a:r>
              <a:rPr lang="ru-RU" altLang="ru-RU" sz="2000" dirty="0">
                <a:latin typeface="Comic Sans MS" panose="030F0702030302020204" pitchFamily="66" charset="0"/>
              </a:rPr>
              <a:t> </a:t>
            </a:r>
            <a:r>
              <a:rPr lang="ru-RU" altLang="ru-RU" sz="2000" dirty="0" err="1">
                <a:latin typeface="Comic Sans MS" panose="030F0702030302020204" pitchFamily="66" charset="0"/>
              </a:rPr>
              <a:t>об'є¬ми</a:t>
            </a:r>
            <a:r>
              <a:rPr lang="ru-RU" altLang="ru-RU" sz="2000" dirty="0">
                <a:latin typeface="Comic Sans MS" panose="030F0702030302020204" pitchFamily="66" charset="0"/>
              </a:rPr>
              <a:t> </a:t>
            </a:r>
            <a:r>
              <a:rPr lang="ru-RU" altLang="ru-RU" sz="2000" dirty="0" err="1">
                <a:latin typeface="Comic Sans MS" panose="030F0702030302020204" pitchFamily="66" charset="0"/>
              </a:rPr>
              <a:t>крові</a:t>
            </a:r>
            <a:r>
              <a:rPr lang="ru-RU" altLang="ru-RU" sz="2000" dirty="0">
                <a:latin typeface="Comic Sans MS" panose="030F0702030302020204" pitchFamily="66" charset="0"/>
              </a:rPr>
              <a:t>, а й </a:t>
            </a:r>
            <a:r>
              <a:rPr lang="ru-RU" altLang="ru-RU" sz="2000" dirty="0" err="1">
                <a:latin typeface="Comic Sans MS" panose="030F0702030302020204" pitchFamily="66" charset="0"/>
              </a:rPr>
              <a:t>можуть</a:t>
            </a:r>
            <a:r>
              <a:rPr lang="ru-RU" altLang="ru-RU" sz="2000" dirty="0">
                <a:latin typeface="Comic Sans MS" panose="030F0702030302020204" pitchFamily="66" charset="0"/>
              </a:rPr>
              <a:t> активно </a:t>
            </a:r>
            <a:r>
              <a:rPr lang="ru-RU" altLang="ru-RU" sz="2000" dirty="0" err="1">
                <a:latin typeface="Comic Sans MS" panose="030F0702030302020204" pitchFamily="66" charset="0"/>
              </a:rPr>
              <a:t>виводити</a:t>
            </a:r>
            <a:r>
              <a:rPr lang="ru-RU" altLang="ru-RU" sz="2000" dirty="0">
                <a:latin typeface="Comic Sans MS" panose="030F0702030302020204" pitchFamily="66" charset="0"/>
              </a:rPr>
              <a:t> </a:t>
            </a:r>
            <a:r>
              <a:rPr lang="ru-RU" altLang="ru-RU" sz="2000" dirty="0" err="1">
                <a:latin typeface="Comic Sans MS" panose="030F0702030302020204" pitchFamily="66" charset="0"/>
              </a:rPr>
              <a:t>її</a:t>
            </a:r>
            <a:r>
              <a:rPr lang="ru-RU" altLang="ru-RU" sz="2000" dirty="0">
                <a:latin typeface="Comic Sans MS" panose="030F0702030302020204" pitchFamily="66" charset="0"/>
              </a:rPr>
              <a:t> до </a:t>
            </a:r>
            <a:r>
              <a:rPr lang="ru-RU" altLang="ru-RU" sz="2000" dirty="0" err="1">
                <a:latin typeface="Comic Sans MS" panose="030F0702030302020204" pitchFamily="66" charset="0"/>
              </a:rPr>
              <a:t>кровоносного</a:t>
            </a:r>
            <a:r>
              <a:rPr lang="ru-RU" altLang="ru-RU" sz="2000" dirty="0">
                <a:latin typeface="Comic Sans MS" panose="030F0702030302020204" pitchFamily="66" charset="0"/>
              </a:rPr>
              <a:t> русла. </a:t>
            </a:r>
            <a:endParaRPr lang="uk-UA" altLang="ru-RU" sz="2000" dirty="0" smtClean="0"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uk-UA" altLang="ru-RU" sz="1000" dirty="0" smtClean="0"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uk-UA" altLang="ru-RU" sz="2000" dirty="0" smtClean="0">
                <a:latin typeface="Comic Sans MS" panose="030F0702030302020204" pitchFamily="66" charset="0"/>
              </a:rPr>
              <a:t>Депо крові</a:t>
            </a:r>
            <a:r>
              <a:rPr lang="uk-UA" altLang="ru-RU" sz="2000" dirty="0">
                <a:latin typeface="Comic Sans MS" panose="030F0702030302020204" pitchFamily="66" charset="0"/>
              </a:rPr>
              <a:t>:</a:t>
            </a:r>
            <a:endParaRPr lang="uk-UA" altLang="ru-RU" sz="2000" dirty="0" smtClean="0"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uk-UA" altLang="ru-RU" sz="2000" dirty="0" smtClean="0">
                <a:latin typeface="Comic Sans MS" panose="030F0702030302020204" pitchFamily="66" charset="0"/>
              </a:rPr>
              <a:t>селезінка - до 16 %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uk-UA" altLang="ru-RU" sz="2000" dirty="0" smtClean="0">
                <a:latin typeface="Comic Sans MS" panose="030F0702030302020204" pitchFamily="66" charset="0"/>
              </a:rPr>
              <a:t>капілярна система печінки   - 15 - 20 %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uk-UA" altLang="ru-RU" sz="2000" dirty="0" smtClean="0">
                <a:latin typeface="Comic Sans MS" panose="030F0702030302020204" pitchFamily="66" charset="0"/>
              </a:rPr>
              <a:t>шкіра, легені -    до 10 %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uk-UA" altLang="ru-RU" sz="2000" dirty="0" smtClean="0">
                <a:latin typeface="Comic Sans MS" panose="030F0702030302020204" pitchFamily="66" charset="0"/>
              </a:rPr>
              <a:t>тимчасове депо – капілярна система малого кола кровообігу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uk-UA" altLang="ru-RU" sz="1000" dirty="0" smtClean="0"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uk-UA" altLang="ru-RU" sz="2000" dirty="0">
                <a:latin typeface="Comic Sans MS" panose="030F0702030302020204" pitchFamily="66" charset="0"/>
              </a:rPr>
              <a:t>Д</a:t>
            </a:r>
            <a:r>
              <a:rPr lang="uk-UA" altLang="ru-RU" sz="2000" dirty="0" smtClean="0">
                <a:latin typeface="Comic Sans MS" panose="030F0702030302020204" pitchFamily="66" charset="0"/>
              </a:rPr>
              <a:t>епонована кров має у своєму складі більше формених елементів, ніж, кров, що циркулює по судинах</a:t>
            </a:r>
            <a:r>
              <a:rPr lang="ru-RU" altLang="ru-RU" sz="2000" dirty="0" smtClean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7171" name="TextBox 1"/>
          <p:cNvSpPr txBox="1">
            <a:spLocks noChangeArrowheads="1"/>
          </p:cNvSpPr>
          <p:nvPr/>
        </p:nvSpPr>
        <p:spPr bwMode="auto">
          <a:xfrm>
            <a:off x="428625" y="188913"/>
            <a:ext cx="800258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k-UA" altLang="ru-RU" sz="2800" b="1">
                <a:latin typeface="Comic Sans MS" panose="030F0702030302020204" pitchFamily="66" charset="0"/>
              </a:rPr>
              <a:t>Кров</a:t>
            </a:r>
            <a:r>
              <a:rPr lang="uk-UA" altLang="ru-RU" sz="2400">
                <a:latin typeface="Comic Sans MS" panose="030F0702030302020204" pitchFamily="66" charset="0"/>
              </a:rPr>
              <a:t> являє собою тканину, що складається з рідкої частини - плазми і клітинних елементів</a:t>
            </a:r>
            <a:endParaRPr lang="ru-RU" altLang="ru-RU" sz="24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ABEED">
                <a:alpha val="80000"/>
              </a:srgbClr>
            </a:gs>
            <a:gs pos="39000">
              <a:srgbClr val="FD91DE"/>
            </a:gs>
            <a:gs pos="66000">
              <a:srgbClr val="FABEED"/>
            </a:gs>
            <a:gs pos="100000">
              <a:srgbClr val="FD91DE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396899"/>
              </p:ext>
            </p:extLst>
          </p:nvPr>
        </p:nvGraphicFramePr>
        <p:xfrm>
          <a:off x="971600" y="980728"/>
          <a:ext cx="7848872" cy="37444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24436">
                  <a:extLst>
                    <a:ext uri="{9D8B030D-6E8A-4147-A177-3AD203B41FA5}">
                      <a16:colId xmlns:a16="http://schemas.microsoft.com/office/drawing/2014/main" val="3811569033"/>
                    </a:ext>
                  </a:extLst>
                </a:gridCol>
                <a:gridCol w="3924436">
                  <a:extLst>
                    <a:ext uri="{9D8B030D-6E8A-4147-A177-3AD203B41FA5}">
                      <a16:colId xmlns:a16="http://schemas.microsoft.com/office/drawing/2014/main" val="1454575244"/>
                    </a:ext>
                  </a:extLst>
                </a:gridCol>
              </a:tblGrid>
              <a:tr h="8484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>
                          <a:effectLst/>
                          <a:latin typeface="Comic Sans MS" panose="030F0702030302020204" pitchFamily="66" charset="0"/>
                        </a:rPr>
                        <a:t>Неспецифічні фактори захисту</a:t>
                      </a:r>
                      <a:endParaRPr lang="ru-RU" sz="20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Comic Sans MS" panose="030F0702030302020204" pitchFamily="66" charset="0"/>
                        </a:rPr>
                        <a:t>Специфічні (імунні) фактори захисту</a:t>
                      </a:r>
                      <a:endParaRPr lang="ru-RU" sz="2000" b="1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0797849"/>
                  </a:ext>
                </a:extLst>
              </a:tr>
              <a:tr h="28959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Comic Sans MS" panose="030F0702030302020204" pitchFamily="66" charset="0"/>
                        </a:rPr>
                        <a:t>Фагоцитоз</a:t>
                      </a:r>
                      <a:endParaRPr lang="ru-RU" sz="18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Comic Sans MS" panose="030F0702030302020204" pitchFamily="66" charset="0"/>
                        </a:rPr>
                        <a:t>Комплемент</a:t>
                      </a:r>
                      <a:endParaRPr lang="ru-RU" sz="18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Comic Sans MS" panose="030F0702030302020204" pitchFamily="66" charset="0"/>
                        </a:rPr>
                        <a:t>Інтерферон, інгібітори</a:t>
                      </a:r>
                      <a:endParaRPr lang="ru-RU" sz="18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Comic Sans MS" panose="030F0702030302020204" pitchFamily="66" charset="0"/>
                        </a:rPr>
                        <a:t>Непроникність покривів</a:t>
                      </a:r>
                      <a:endParaRPr lang="ru-RU" sz="18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Comic Sans MS" panose="030F0702030302020204" pitchFamily="66" charset="0"/>
                        </a:rPr>
                        <a:t>Лізоцим</a:t>
                      </a:r>
                      <a:endParaRPr lang="ru-RU" sz="18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 err="1">
                          <a:effectLst/>
                          <a:latin typeface="Comic Sans MS" panose="030F0702030302020204" pitchFamily="66" charset="0"/>
                        </a:rPr>
                        <a:t>Пропердін</a:t>
                      </a:r>
                      <a:r>
                        <a:rPr lang="uk-UA" sz="200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endParaRPr lang="ru-RU" sz="18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Comic Sans MS" panose="030F0702030302020204" pitchFamily="66" charset="0"/>
                        </a:rPr>
                        <a:t>Антитіла</a:t>
                      </a:r>
                      <a:endParaRPr lang="ru-RU" sz="18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Comic Sans MS" panose="030F0702030302020204" pitchFamily="66" charset="0"/>
                        </a:rPr>
                        <a:t>Сенсибілізовані Т-клітини</a:t>
                      </a:r>
                      <a:endParaRPr lang="ru-RU" sz="18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Comic Sans MS" panose="030F0702030302020204" pitchFamily="66" charset="0"/>
                        </a:rPr>
                        <a:t>Клітини пам’яті</a:t>
                      </a:r>
                      <a:endParaRPr lang="ru-RU" sz="18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Comic Sans MS" panose="030F0702030302020204" pitchFamily="66" charset="0"/>
                        </a:rPr>
                        <a:t>Імунологічна толерантність</a:t>
                      </a:r>
                      <a:endParaRPr lang="ru-RU" sz="18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Comic Sans MS" panose="030F0702030302020204" pitchFamily="66" charset="0"/>
                        </a:rPr>
                        <a:t>Фагоцитоз</a:t>
                      </a:r>
                      <a:endParaRPr lang="ru-RU" sz="18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Comic Sans MS" panose="030F0702030302020204" pitchFamily="66" charset="0"/>
                        </a:rPr>
                        <a:t>Комплемент </a:t>
                      </a:r>
                      <a:endParaRPr lang="ru-RU" sz="18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7196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558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ABEED">
                <a:alpha val="80000"/>
              </a:srgbClr>
            </a:gs>
            <a:gs pos="39000">
              <a:srgbClr val="FD91DE"/>
            </a:gs>
            <a:gs pos="66000">
              <a:srgbClr val="FABEED"/>
            </a:gs>
            <a:gs pos="100000">
              <a:srgbClr val="FD91DE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1760" y="327191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Тканинна рідина</a:t>
            </a:r>
            <a:endParaRPr kumimoji="0" lang="uk-UA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11760" y="251815"/>
            <a:ext cx="4104456" cy="673973"/>
          </a:xfrm>
          <a:prstGeom prst="roundRect">
            <a:avLst/>
          </a:prstGeom>
          <a:noFill/>
          <a:ln w="57150">
            <a:solidFill>
              <a:srgbClr val="A7FFA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1213820"/>
            <a:ext cx="8856984" cy="2062103"/>
          </a:xfrm>
          <a:prstGeom prst="roundRect">
            <a:avLst/>
          </a:prstGeom>
          <a:noFill/>
          <a:ln w="57150">
            <a:solidFill>
              <a:srgbClr val="A7FFA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9512" y="3663538"/>
            <a:ext cx="8784976" cy="3509878"/>
          </a:xfrm>
          <a:prstGeom prst="roundRect">
            <a:avLst/>
          </a:prstGeom>
          <a:noFill/>
          <a:ln w="57150">
            <a:solidFill>
              <a:srgbClr val="A7FFA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1213820"/>
            <a:ext cx="86409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	Це 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середовище, яке омиває всі клітини організму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З 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неї клітини 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отримують 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поживні речовини; в неї виділяються продукти внутрішньоклітинного обміну речовин. Складається з води і поживних 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речовин. Продукти 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обміну речовин, що надходять у тканинну рідину, частково переходять до крові у венозному кінці капіляру, а частково рухаються у складі тканинної рідини по міжклітинному простору і надходять до лімфатичних судин. Тканинна рідина, надходячи до лімфатичних судин, збагачується лімфоцитами, що утворюються у лімфатичних вузлах, і перетворюється на лімфу.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5516" y="3718679"/>
            <a:ext cx="88569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Лімфа</a:t>
            </a: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Лімфа </a:t>
            </a: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– 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напівпрозора, злегка жовтувата </a:t>
            </a:r>
            <a:r>
              <a:rPr kumimoji="0" lang="uk-UA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рідина,складається</a:t>
            </a: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з тих же елементів, що і плазма крові. </a:t>
            </a: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Лімфа 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у лімфатичних судинах кишечника під час травлення у своєму складі має багато жиру, та, що відтікає від печінки – багато білків. У лімфі присутній фібриноген, завдяки чому вона може згортатися, утворюючи жовтий згусток. Також є багато лімфоцитів, невелика кількість моноцитів та гранулоцитів.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Функції лімфи</a:t>
            </a: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- повернення 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білків із тканинного простору у кров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- відіграє 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велику роль у </a:t>
            </a:r>
            <a:r>
              <a:rPr kumimoji="0" lang="uk-U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молокоутворенні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, перерозподілу води в організмі, видалення з тканин деяких продуктів обміну речовин. </a:t>
            </a:r>
          </a:p>
        </p:txBody>
      </p:sp>
    </p:spTree>
    <p:extLst>
      <p:ext uri="{BB962C8B-B14F-4D97-AF65-F5344CB8AC3E}">
        <p14:creationId xmlns:p14="http://schemas.microsoft.com/office/powerpoint/2010/main" val="218834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620688"/>
            <a:ext cx="2242601" cy="277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4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575D1"/>
            </a:gs>
            <a:gs pos="33000">
              <a:srgbClr val="D1D1F0"/>
            </a:gs>
            <a:gs pos="70000">
              <a:srgbClr val="D1D1F0"/>
            </a:gs>
            <a:gs pos="100000">
              <a:srgbClr val="7575D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611188" y="765175"/>
            <a:ext cx="8002587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800" b="1" dirty="0" smtClean="0">
                <a:latin typeface="Comic Sans MS" panose="030F0702030302020204" pitchFamily="66" charset="0"/>
              </a:rPr>
              <a:t>  Для </a:t>
            </a:r>
            <a:r>
              <a:rPr lang="ru-RU" altLang="ru-RU" sz="2800" b="1" dirty="0" err="1" smtClean="0">
                <a:latin typeface="Comic Sans MS" panose="030F0702030302020204" pitchFamily="66" charset="0"/>
              </a:rPr>
              <a:t>визначення</a:t>
            </a:r>
            <a:r>
              <a:rPr lang="ru-RU" altLang="ru-RU" sz="2800" b="1" dirty="0" smtClean="0">
                <a:latin typeface="Comic Sans MS" panose="030F0702030302020204" pitchFamily="66" charset="0"/>
              </a:rPr>
              <a:t> </a:t>
            </a:r>
            <a:r>
              <a:rPr lang="ru-RU" altLang="ru-RU" sz="2800" b="1" dirty="0" err="1" smtClean="0">
                <a:latin typeface="Comic Sans MS" panose="030F0702030302020204" pitchFamily="66" charset="0"/>
              </a:rPr>
              <a:t>кількості</a:t>
            </a:r>
            <a:r>
              <a:rPr lang="ru-RU" altLang="ru-RU" sz="2800" b="1" dirty="0" smtClean="0">
                <a:latin typeface="Comic Sans MS" panose="030F0702030302020204" pitchFamily="66" charset="0"/>
              </a:rPr>
              <a:t> </a:t>
            </a:r>
            <a:r>
              <a:rPr lang="ru-RU" altLang="ru-RU" sz="2800" b="1" dirty="0" err="1" smtClean="0">
                <a:latin typeface="Comic Sans MS" panose="030F0702030302020204" pitchFamily="66" charset="0"/>
              </a:rPr>
              <a:t>крові</a:t>
            </a:r>
            <a:r>
              <a:rPr lang="ru-RU" altLang="ru-RU" sz="2800" b="1" dirty="0" smtClean="0">
                <a:latin typeface="Comic Sans MS" panose="030F0702030302020204" pitchFamily="66" charset="0"/>
              </a:rPr>
              <a:t>, </a:t>
            </a:r>
            <a:r>
              <a:rPr lang="ru-RU" altLang="ru-RU" sz="2800" dirty="0" err="1" smtClean="0">
                <a:latin typeface="Comic Sans MS" panose="030F0702030302020204" pitchFamily="66" charset="0"/>
              </a:rPr>
              <a:t>що</a:t>
            </a:r>
            <a:r>
              <a:rPr lang="ru-RU" altLang="ru-RU" sz="2800" dirty="0" smtClean="0">
                <a:latin typeface="Comic Sans MS" panose="030F0702030302020204" pitchFamily="66" charset="0"/>
              </a:rPr>
              <a:t> </a:t>
            </a:r>
            <a:r>
              <a:rPr lang="ru-RU" altLang="ru-RU" sz="2800" dirty="0" err="1" smtClean="0">
                <a:latin typeface="Comic Sans MS" panose="030F0702030302020204" pitchFamily="66" charset="0"/>
              </a:rPr>
              <a:t>утримується</a:t>
            </a:r>
            <a:r>
              <a:rPr lang="ru-RU" altLang="ru-RU" sz="2800" dirty="0" smtClean="0">
                <a:latin typeface="Comic Sans MS" panose="030F0702030302020204" pitchFamily="66" charset="0"/>
              </a:rPr>
              <a:t> в </a:t>
            </a:r>
            <a:r>
              <a:rPr lang="ru-RU" altLang="ru-RU" sz="2800" dirty="0" err="1" smtClean="0">
                <a:latin typeface="Comic Sans MS" panose="030F0702030302020204" pitchFamily="66" charset="0"/>
              </a:rPr>
              <a:t>організмі</a:t>
            </a:r>
            <a:r>
              <a:rPr lang="ru-RU" altLang="ru-RU" sz="2800" dirty="0" smtClean="0">
                <a:latin typeface="Comic Sans MS" panose="030F0702030302020204" pitchFamily="66" charset="0"/>
              </a:rPr>
              <a:t> </a:t>
            </a:r>
            <a:r>
              <a:rPr lang="ru-RU" altLang="ru-RU" sz="2800" dirty="0" err="1" smtClean="0">
                <a:latin typeface="Comic Sans MS" panose="030F0702030302020204" pitchFamily="66" charset="0"/>
              </a:rPr>
              <a:t>використовують</a:t>
            </a:r>
            <a:r>
              <a:rPr lang="ru-RU" altLang="ru-RU" sz="2800" dirty="0" smtClean="0">
                <a:latin typeface="Comic Sans MS" panose="030F0702030302020204" pitchFamily="66" charset="0"/>
              </a:rPr>
              <a:t> </a:t>
            </a:r>
            <a:r>
              <a:rPr lang="ru-RU" altLang="ru-RU" sz="2800" dirty="0" err="1" smtClean="0">
                <a:latin typeface="Comic Sans MS" panose="030F0702030302020204" pitchFamily="66" charset="0"/>
              </a:rPr>
              <a:t>методи</a:t>
            </a:r>
            <a:r>
              <a:rPr lang="ru-RU" altLang="ru-RU" sz="2800" dirty="0" smtClean="0">
                <a:latin typeface="Comic Sans MS" panose="030F0702030302020204" pitchFamily="66" charset="0"/>
              </a:rPr>
              <a:t>:</a:t>
            </a:r>
            <a:br>
              <a:rPr lang="ru-RU" altLang="ru-RU" sz="2800" dirty="0" smtClean="0">
                <a:latin typeface="Comic Sans MS" panose="030F0702030302020204" pitchFamily="66" charset="0"/>
              </a:rPr>
            </a:br>
            <a:endParaRPr lang="ru-RU" altLang="ru-RU" sz="2800" dirty="0" smtClean="0">
              <a:latin typeface="Comic Sans MS" panose="030F0702030302020204" pitchFamily="66" charset="0"/>
            </a:endParaRPr>
          </a:p>
          <a:p>
            <a:pPr indent="449263">
              <a:lnSpc>
                <a:spcPct val="150000"/>
              </a:lnSpc>
              <a:defRPr/>
            </a:pPr>
            <a:r>
              <a:rPr lang="ru-RU" altLang="ru-RU" sz="2800" i="1" dirty="0" smtClean="0">
                <a:latin typeface="Comic Sans MS" panose="030F0702030302020204" pitchFamily="66" charset="0"/>
              </a:rPr>
              <a:t>1.	</a:t>
            </a:r>
            <a:r>
              <a:rPr lang="ru-RU" altLang="ru-RU" sz="2800" i="1" dirty="0" err="1" smtClean="0">
                <a:latin typeface="Comic Sans MS" panose="030F0702030302020204" pitchFamily="66" charset="0"/>
              </a:rPr>
              <a:t>знекровлювання</a:t>
            </a:r>
            <a:endParaRPr lang="ru-RU" altLang="ru-RU" sz="2800" i="1" dirty="0" smtClean="0">
              <a:latin typeface="Comic Sans MS" panose="030F0702030302020204" pitchFamily="66" charset="0"/>
            </a:endParaRPr>
          </a:p>
          <a:p>
            <a:pPr indent="449263">
              <a:lnSpc>
                <a:spcPct val="150000"/>
              </a:lnSpc>
              <a:defRPr/>
            </a:pPr>
            <a:r>
              <a:rPr lang="ru-RU" altLang="ru-RU" sz="2800" i="1" dirty="0" smtClean="0">
                <a:latin typeface="Comic Sans MS" panose="030F0702030302020204" pitchFamily="66" charset="0"/>
              </a:rPr>
              <a:t>2.	</a:t>
            </a:r>
            <a:r>
              <a:rPr lang="ru-RU" altLang="ru-RU" sz="2800" i="1" dirty="0" err="1" smtClean="0">
                <a:latin typeface="Comic Sans MS" panose="030F0702030302020204" pitchFamily="66" charset="0"/>
              </a:rPr>
              <a:t>розведення</a:t>
            </a:r>
            <a:endParaRPr lang="ru-RU" altLang="ru-RU" sz="2800" i="1" dirty="0" smtClean="0">
              <a:latin typeface="Comic Sans MS" panose="030F0702030302020204" pitchFamily="66" charset="0"/>
            </a:endParaRPr>
          </a:p>
          <a:p>
            <a:pPr indent="449263">
              <a:lnSpc>
                <a:spcPct val="150000"/>
              </a:lnSpc>
              <a:defRPr/>
            </a:pPr>
            <a:r>
              <a:rPr lang="ru-RU" altLang="ru-RU" sz="2800" i="1" dirty="0" smtClean="0">
                <a:latin typeface="Comic Sans MS" panose="030F0702030302020204" pitchFamily="66" charset="0"/>
              </a:rPr>
              <a:t>3.	</a:t>
            </a:r>
            <a:r>
              <a:rPr lang="ru-RU" altLang="ru-RU" sz="2800" i="1" dirty="0" err="1" smtClean="0">
                <a:latin typeface="Comic Sans MS" panose="030F0702030302020204" pitchFamily="66" charset="0"/>
              </a:rPr>
              <a:t>радіоактивної</a:t>
            </a:r>
            <a:r>
              <a:rPr lang="ru-RU" altLang="ru-RU" sz="2800" i="1" dirty="0" smtClean="0">
                <a:latin typeface="Comic Sans MS" panose="030F0702030302020204" pitchFamily="66" charset="0"/>
              </a:rPr>
              <a:t> </a:t>
            </a:r>
            <a:r>
              <a:rPr lang="ru-RU" altLang="ru-RU" sz="2800" i="1" dirty="0" err="1" smtClean="0">
                <a:latin typeface="Comic Sans MS" panose="030F0702030302020204" pitchFamily="66" charset="0"/>
              </a:rPr>
              <a:t>мітки</a:t>
            </a:r>
            <a:endParaRPr lang="ru-RU" altLang="ru-RU" sz="2800" i="1" dirty="0" smtClean="0">
              <a:latin typeface="Comic Sans MS" panose="030F0702030302020204" pitchFamily="66" charset="0"/>
            </a:endParaRPr>
          </a:p>
          <a:p>
            <a:pPr indent="449263">
              <a:lnSpc>
                <a:spcPct val="150000"/>
              </a:lnSpc>
              <a:defRPr/>
            </a:pPr>
            <a:r>
              <a:rPr lang="ru-RU" altLang="ru-RU" sz="2800" i="1" dirty="0" smtClean="0">
                <a:latin typeface="Comic Sans MS" panose="030F0702030302020204" pitchFamily="66" charset="0"/>
              </a:rPr>
              <a:t>4.	</a:t>
            </a:r>
            <a:r>
              <a:rPr lang="ru-RU" altLang="ru-RU" sz="2800" i="1" dirty="0" err="1" smtClean="0">
                <a:latin typeface="Comic Sans MS" panose="030F0702030302020204" pitchFamily="66" charset="0"/>
              </a:rPr>
              <a:t>непрямий</a:t>
            </a:r>
            <a:r>
              <a:rPr lang="ru-RU" altLang="ru-RU" sz="2800" i="1" dirty="0" smtClean="0">
                <a:latin typeface="Comic Sans MS" panose="030F0702030302020204" pitchFamily="66" charset="0"/>
              </a:rPr>
              <a:t> метод  (за </a:t>
            </a:r>
            <a:r>
              <a:rPr lang="ru-RU" altLang="ru-RU" sz="2800" i="1" dirty="0" err="1" smtClean="0">
                <a:latin typeface="Comic Sans MS" panose="030F0702030302020204" pitchFamily="66" charset="0"/>
              </a:rPr>
              <a:t>об’ємом</a:t>
            </a:r>
            <a:r>
              <a:rPr lang="ru-RU" altLang="ru-RU" sz="2800" i="1" dirty="0" smtClean="0">
                <a:latin typeface="Comic Sans MS" panose="030F0702030302020204" pitchFamily="66" charset="0"/>
              </a:rPr>
              <a:t> </a:t>
            </a:r>
            <a:r>
              <a:rPr lang="ru-RU" altLang="ru-RU" sz="2800" i="1" dirty="0" err="1" smtClean="0">
                <a:latin typeface="Comic Sans MS" panose="030F0702030302020204" pitchFamily="66" charset="0"/>
              </a:rPr>
              <a:t>плазми</a:t>
            </a:r>
            <a:r>
              <a:rPr lang="ru-RU" altLang="ru-RU" sz="2800" i="1" dirty="0" smtClean="0">
                <a:latin typeface="Comic Sans MS" panose="030F0702030302020204" pitchFamily="66" charset="0"/>
              </a:rPr>
              <a:t>)</a:t>
            </a:r>
            <a:endParaRPr lang="ru-RU" altLang="ru-RU" sz="2400" i="1" dirty="0" smtClean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66"/>
            </a:gs>
            <a:gs pos="33000">
              <a:srgbClr val="A7FFA7"/>
            </a:gs>
            <a:gs pos="70000">
              <a:srgbClr val="A7FFA7"/>
            </a:gs>
            <a:gs pos="100000">
              <a:srgbClr val="92D050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574675"/>
          </a:xfrm>
        </p:spPr>
        <p:txBody>
          <a:bodyPr/>
          <a:lstStyle/>
          <a:p>
            <a:pPr eaLnBrk="1" hangingPunct="1"/>
            <a:r>
              <a:rPr lang="uk-UA" altLang="ru-RU" sz="3200" b="1" smtClean="0">
                <a:latin typeface="Comic Sans MS" panose="030F0702030302020204" pitchFamily="66" charset="0"/>
              </a:rPr>
              <a:t>Фізико - хімічні властивості крові</a:t>
            </a:r>
            <a:endParaRPr lang="ru-RU" altLang="ru-RU" sz="3200" b="1" smtClean="0">
              <a:latin typeface="Comic Sans MS" panose="030F0702030302020204" pitchFamily="66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08050"/>
            <a:ext cx="8229600" cy="56165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uk-UA" altLang="ru-RU" sz="2400" smtClean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altLang="ru-RU" sz="2400" smtClean="0">
                <a:latin typeface="Comic Sans MS" panose="030F0702030302020204" pitchFamily="66" charset="0"/>
              </a:rPr>
              <a:t>Плазма крові є колоїдно–полімерним розчином, розчинником у якому є вода, розчинними речовинами – солі і низькомолеку-лярні органічні сполуки, колоїдним компонентом – білки та їх комплекси.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2400" smtClean="0">
                <a:latin typeface="Comic Sans MS" panose="030F0702030302020204" pitchFamily="66" charset="0"/>
              </a:rPr>
              <a:t>плазма 55 - 60 %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2400" smtClean="0">
                <a:latin typeface="Comic Sans MS" panose="030F0702030302020204" pitchFamily="66" charset="0"/>
              </a:rPr>
              <a:t>формені елементи - 45 %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2400" smtClean="0">
                <a:latin typeface="Comic Sans MS" panose="030F0702030302020204" pitchFamily="66" charset="0"/>
              </a:rPr>
              <a:t>вода 90 - 92 %             </a:t>
            </a:r>
          </a:p>
          <a:p>
            <a:pPr eaLnBrk="1" hangingPunct="1">
              <a:lnSpc>
                <a:spcPct val="80000"/>
              </a:lnSpc>
            </a:pPr>
            <a:r>
              <a:rPr lang="uk-UA" altLang="ru-RU" sz="2400" smtClean="0">
                <a:latin typeface="Comic Sans MS" panose="030F0702030302020204" pitchFamily="66" charset="0"/>
              </a:rPr>
              <a:t>сухі речовини 8 - 10 %</a:t>
            </a:r>
          </a:p>
          <a:p>
            <a:pPr lvl="1" eaLnBrk="1" hangingPunct="1">
              <a:lnSpc>
                <a:spcPct val="80000"/>
              </a:lnSpc>
            </a:pPr>
            <a:r>
              <a:rPr lang="uk-UA" altLang="ru-RU" sz="2000" smtClean="0">
                <a:latin typeface="Comic Sans MS" panose="030F0702030302020204" pitchFamily="66" charset="0"/>
              </a:rPr>
              <a:t>у т.ч. мінеральні речовини 0,9 % </a:t>
            </a:r>
          </a:p>
          <a:p>
            <a:pPr lvl="1" eaLnBrk="1" hangingPunct="1">
              <a:lnSpc>
                <a:spcPct val="80000"/>
              </a:lnSpc>
            </a:pPr>
            <a:r>
              <a:rPr lang="uk-UA" altLang="ru-RU" sz="2000" smtClean="0">
                <a:latin typeface="Comic Sans MS" panose="030F0702030302020204" pitchFamily="66" charset="0"/>
              </a:rPr>
              <a:t>NaCl - 0,6%</a:t>
            </a:r>
          </a:p>
          <a:p>
            <a:pPr lvl="1" eaLnBrk="1" hangingPunct="1">
              <a:lnSpc>
                <a:spcPct val="80000"/>
              </a:lnSpc>
            </a:pPr>
            <a:r>
              <a:rPr lang="uk-UA" altLang="ru-RU" sz="2000" smtClean="0">
                <a:latin typeface="Comic Sans MS" panose="030F0702030302020204" pitchFamily="66" charset="0"/>
              </a:rPr>
              <a:t>вуглеводи - глюкоза 0,06 - 0,16 %</a:t>
            </a:r>
          </a:p>
          <a:p>
            <a:pPr lvl="1" eaLnBrk="1" hangingPunct="1">
              <a:lnSpc>
                <a:spcPct val="80000"/>
              </a:lnSpc>
            </a:pPr>
            <a:r>
              <a:rPr lang="uk-UA" altLang="ru-RU" sz="2000" smtClean="0">
                <a:latin typeface="Comic Sans MS" panose="030F0702030302020204" pitchFamily="66" charset="0"/>
              </a:rPr>
              <a:t>жири - 0,1- 0,2 %; у тому числі нейтральні, фосфатиди, холестерин</a:t>
            </a:r>
          </a:p>
          <a:p>
            <a:pPr lvl="1" eaLnBrk="1" hangingPunct="1">
              <a:lnSpc>
                <a:spcPct val="80000"/>
              </a:lnSpc>
            </a:pPr>
            <a:r>
              <a:rPr lang="uk-UA" altLang="ru-RU" sz="2000" smtClean="0">
                <a:latin typeface="Comic Sans MS" panose="030F0702030302020204" pitchFamily="66" charset="0"/>
              </a:rPr>
              <a:t>білки (6 - 8 %) - біля 100 різноманітних видів, у тому числі альбуміни - 60 %, глобуліни - 40 %.</a:t>
            </a:r>
          </a:p>
          <a:p>
            <a:pPr eaLnBrk="1" hangingPunct="1">
              <a:lnSpc>
                <a:spcPct val="80000"/>
              </a:lnSpc>
            </a:pPr>
            <a:endParaRPr lang="ru-RU" altLang="ru-RU" sz="2400" smtClean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66"/>
            </a:gs>
            <a:gs pos="33000">
              <a:srgbClr val="A7FFA7"/>
            </a:gs>
            <a:gs pos="70000">
              <a:srgbClr val="A7FFA7"/>
            </a:gs>
            <a:gs pos="100000">
              <a:srgbClr val="92D050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altLang="ru-RU" sz="4000" b="1" smtClean="0">
                <a:latin typeface="Comic Sans MS" panose="030F0702030302020204" pitchFamily="66" charset="0"/>
              </a:rPr>
              <a:t>Осмотичний</a:t>
            </a:r>
            <a:r>
              <a:rPr lang="uk-UA" altLang="ru-RU" sz="4000" b="1" smtClean="0"/>
              <a:t> тиск крові</a:t>
            </a:r>
            <a:r>
              <a:rPr lang="ru-RU" altLang="ru-RU" sz="4000" smtClean="0"/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8713788" cy="5876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uk-UA" altLang="ru-RU" sz="2800" b="1" dirty="0" smtClean="0">
                <a:latin typeface="Comic Sans MS" panose="030F0702030302020204" pitchFamily="66" charset="0"/>
              </a:rPr>
              <a:t>осмотичний тиск</a:t>
            </a:r>
            <a:r>
              <a:rPr lang="uk-UA" altLang="ru-RU" sz="2800" dirty="0" smtClean="0">
                <a:latin typeface="Comic Sans MS" panose="030F0702030302020204" pitchFamily="66" charset="0"/>
              </a:rPr>
              <a:t> - сила, що викликає рух розчинника через напівпроникну мембрану з менш концентрованого розчину в більш концентрований.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altLang="ru-RU" sz="2800" dirty="0" smtClean="0">
                <a:latin typeface="Comic Sans MS" panose="030F0702030302020204" pitchFamily="66" charset="0"/>
              </a:rPr>
              <a:t> </a:t>
            </a:r>
            <a:r>
              <a:rPr lang="uk-UA" altLang="ru-RU" sz="2800" b="1" dirty="0" smtClean="0">
                <a:latin typeface="Comic Sans MS" panose="030F0702030302020204" pitchFamily="66" charset="0"/>
              </a:rPr>
              <a:t>осмос</a:t>
            </a:r>
            <a:r>
              <a:rPr lang="uk-UA" altLang="ru-RU" sz="2800" dirty="0" smtClean="0">
                <a:latin typeface="Comic Sans MS" panose="030F0702030302020204" pitchFamily="66" charset="0"/>
              </a:rPr>
              <a:t> - однобічна дифузія молекул розчинника через напівпроникну мембрану до розчину </a:t>
            </a:r>
          </a:p>
          <a:p>
            <a:pPr eaLnBrk="1" hangingPunct="1">
              <a:lnSpc>
                <a:spcPct val="90000"/>
              </a:lnSpc>
              <a:defRPr/>
            </a:pPr>
            <a:endParaRPr lang="uk-UA" altLang="ru-RU" sz="2800" dirty="0" smtClean="0"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uk-UA" altLang="ru-RU" sz="2800" dirty="0" smtClean="0">
                <a:latin typeface="Comic Sans MS" panose="030F0702030302020204" pitchFamily="66" charset="0"/>
              </a:rPr>
              <a:t>Осмотичний тиск крові забезпечується розчиненими у ній речовинами.</a:t>
            </a:r>
            <a:endParaRPr lang="ru-RU" altLang="ru-RU" sz="2800" dirty="0" smtClean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2534</Words>
  <Application>Microsoft Office PowerPoint</Application>
  <PresentationFormat>Экран (4:3)</PresentationFormat>
  <Paragraphs>509</Paragraphs>
  <Slides>62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70" baseType="lpstr">
      <vt:lpstr>SimSun</vt:lpstr>
      <vt:lpstr>Arial</vt:lpstr>
      <vt:lpstr>Calibri</vt:lpstr>
      <vt:lpstr>Comic Sans MS</vt:lpstr>
      <vt:lpstr>Courier New</vt:lpstr>
      <vt:lpstr>Times New Roman</vt:lpstr>
      <vt:lpstr>Wingdings</vt:lpstr>
      <vt:lpstr>Оформление по умолчанию</vt:lpstr>
      <vt:lpstr>Презентация PowerPoint</vt:lpstr>
      <vt:lpstr>Презентация PowerPoint</vt:lpstr>
      <vt:lpstr>Функції крові </vt:lpstr>
      <vt:lpstr>Презентация PowerPoint</vt:lpstr>
      <vt:lpstr>Захисну функцію виконують складові частини крові:</vt:lpstr>
      <vt:lpstr>Презентация PowerPoint</vt:lpstr>
      <vt:lpstr>Презентация PowerPoint</vt:lpstr>
      <vt:lpstr>Фізико - хімічні властивості крові</vt:lpstr>
      <vt:lpstr>Осмотичний тиск крові </vt:lpstr>
      <vt:lpstr>Онкотичний тиск</vt:lpstr>
      <vt:lpstr>   В'язкість крові в  5 - 6 вища в'язкості води і визначається в першу чергу наявністю в крові білків і формених елементів.      Щільність крові коливається у вузьких межах (1,0356 – 1,056) і залежить в основному від вмісту у ній формених елементів.     Основну частину сухої речовини плазми складають білки. Загальна їхня кількість дорівнює 6-8 %.    </vt:lpstr>
      <vt:lpstr>Середня кількість альбумінів і глобулінів у плазмі крові в сільськогосподарських тварин </vt:lpstr>
      <vt:lpstr>Небілкові сполуки, що містять азот:</vt:lpstr>
      <vt:lpstr>Безазотисті органічні речовини плазми крові</vt:lpstr>
      <vt:lpstr>Реакція крові. Буферні системи </vt:lpstr>
      <vt:lpstr>Презентация PowerPoint</vt:lpstr>
      <vt:lpstr>Гемоглобінова буферна система</vt:lpstr>
      <vt:lpstr>Карбонатна буферна система</vt:lpstr>
      <vt:lpstr>Презентация PowerPoint</vt:lpstr>
      <vt:lpstr>Фосфатна буферна система</vt:lpstr>
      <vt:lpstr>Формені елементи крові</vt:lpstr>
      <vt:lpstr>Еритроцити, їх властивості</vt:lpstr>
      <vt:lpstr>Вміст еритроцитів у крові сільськогосподарських тварин</vt:lpstr>
      <vt:lpstr>Функції еритроцитів</vt:lpstr>
      <vt:lpstr>Гемоліз еритроцитів</vt:lpstr>
      <vt:lpstr>Швидкість осідання еритроцитів (СОЕ)</vt:lpstr>
      <vt:lpstr>Осмотична резистентність (стійкість) еритроцитів</vt:lpstr>
      <vt:lpstr>Гемоглобін</vt:lpstr>
      <vt:lpstr>Презентация PowerPoint</vt:lpstr>
      <vt:lpstr>Презентация PowerPoint</vt:lpstr>
      <vt:lpstr>Презентация PowerPoint</vt:lpstr>
      <vt:lpstr>Лейкоцити</vt:lpstr>
      <vt:lpstr>Вміст лейкоцитів в крові сільськогосподарських тварин</vt:lpstr>
      <vt:lpstr>Класифікація лейкоцитів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Кількість тромбоцитів в крові сільськогосподарських тварин</vt:lpstr>
      <vt:lpstr>Презентация PowerPoint</vt:lpstr>
      <vt:lpstr>Презентация PowerPoint</vt:lpstr>
      <vt:lpstr>Презентация PowerPoint</vt:lpstr>
      <vt:lpstr>Презентация PowerPoint</vt:lpstr>
      <vt:lpstr>Регуляція складу крові</vt:lpstr>
      <vt:lpstr>Докази нервової регуляції  системи крові </vt:lpstr>
      <vt:lpstr>Докази нервової регуляції  системи крові </vt:lpstr>
      <vt:lpstr> На еритропоез впливають:</vt:lpstr>
      <vt:lpstr>Групи крові</vt:lpstr>
      <vt:lpstr>Групи крові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КРОВ</dc:title>
  <dc:creator>User</dc:creator>
  <cp:lastModifiedBy>Mrs_StAnka</cp:lastModifiedBy>
  <cp:revision>86</cp:revision>
  <dcterms:created xsi:type="dcterms:W3CDTF">2015-03-11T08:13:40Z</dcterms:created>
  <dcterms:modified xsi:type="dcterms:W3CDTF">2016-04-19T08:03:45Z</dcterms:modified>
</cp:coreProperties>
</file>