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 та класифікація матеріальних ресурсів.</a:t>
            </a:r>
            <a:br>
              <a:rPr lang="uk-UA" sz="3200" dirty="0" smtClean="0"/>
            </a:br>
            <a:r>
              <a:rPr lang="uk-UA" sz="3200" dirty="0" smtClean="0"/>
              <a:t>2. Система показників використання матеріальних ресурсів.</a:t>
            </a:r>
            <a:br>
              <a:rPr lang="uk-UA" sz="3200" dirty="0" smtClean="0"/>
            </a:br>
            <a:r>
              <a:rPr lang="uk-UA" sz="3200" dirty="0" smtClean="0"/>
              <a:t>3. Резерви та шляхи раціонального використання матеріальних ресурсів.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2. </a:t>
            </a:r>
            <a:r>
              <a:rPr lang="uk-UA" b="1" dirty="0" smtClean="0"/>
              <a:t>Матеріальні ресурси: сутність, складові, вимірювання та резерви використання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Економія матеріальних ресурсів</a:t>
            </a:r>
            <a:r>
              <a:rPr lang="uk-UA" sz="2400" dirty="0">
                <a:latin typeface="Times New Roman"/>
                <a:ea typeface="Times New Roman"/>
              </a:rPr>
              <a:t> відображає підвищення рівня їх корисного використання, тобто зниження питомих витрат (фактичних витрат у натуральних одиницях вимірювання на одиницю продукції (в порівнянні з витратами у звітному періоді</a:t>
            </a:r>
            <a:r>
              <a:rPr lang="uk-UA" sz="2400" dirty="0" smtClean="0">
                <a:latin typeface="Times New Roman"/>
                <a:ea typeface="Times New Roman"/>
              </a:rPr>
              <a:t>).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Економію </a:t>
            </a:r>
            <a:r>
              <a:rPr lang="uk-UA" sz="2400" b="1" dirty="0">
                <a:latin typeface="Times New Roman"/>
                <a:ea typeface="Times New Roman"/>
              </a:rPr>
              <a:t>матеріальних ресурсів визначають за формулою: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ЕМ = Мб х К – </a:t>
            </a:r>
            <a:r>
              <a:rPr lang="uk-UA" sz="2400" dirty="0" err="1">
                <a:latin typeface="Times New Roman"/>
                <a:ea typeface="Times New Roman"/>
              </a:rPr>
              <a:t>Мп</a:t>
            </a:r>
            <a:r>
              <a:rPr lang="uk-UA" sz="2400" dirty="0">
                <a:latin typeface="Times New Roman"/>
                <a:ea typeface="Times New Roman"/>
              </a:rPr>
              <a:t>,                                                                                                                                 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де Мб і </a:t>
            </a:r>
            <a:r>
              <a:rPr lang="uk-UA" sz="2400" dirty="0" err="1">
                <a:latin typeface="Times New Roman"/>
                <a:ea typeface="Times New Roman"/>
              </a:rPr>
              <a:t>Мп</a:t>
            </a:r>
            <a:r>
              <a:rPr lang="uk-UA" sz="2400" dirty="0">
                <a:latin typeface="Times New Roman"/>
                <a:ea typeface="Times New Roman"/>
              </a:rPr>
              <a:t> – матеріальні затрати на продукцію в базовому періоді і періоді, що аналізується; К – індекс зростання обсягу продукції в році, що аналізується, порівняно з базовим.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7173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/>
              <a:t>Матеріальні ресурси – </a:t>
            </a:r>
            <a:r>
              <a:rPr lang="uk-UA" dirty="0"/>
              <a:t>включають основні фонди (необоротні активи) й оборотні активи підприємства.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Основні </a:t>
            </a:r>
            <a:r>
              <a:rPr lang="uk-UA" b="1" dirty="0"/>
              <a:t>фонди – </a:t>
            </a:r>
            <a:r>
              <a:rPr lang="uk-UA" dirty="0"/>
              <a:t>частина майна підприємства, використовувана як засоби праці при виробництві продукції (виконанні робіт, наданні послуг) або для управлінських потреб протягом періоду, що перевищує 365 днів, і вартість яких поступово зменшується У зв'язку з фізичним чи моральним зносом.</a:t>
            </a: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6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b="1" dirty="0">
                <a:latin typeface="Times New Roman"/>
                <a:ea typeface="Times New Roman"/>
              </a:rPr>
              <a:t>Основні фонди (засоби) містять такі групи.</a:t>
            </a:r>
            <a:endParaRPr lang="ru-RU" sz="2000" dirty="0">
              <a:latin typeface="Times New Roman"/>
              <a:ea typeface="Times New Roman"/>
            </a:endParaRPr>
          </a:p>
          <a:p>
            <a:pPr lvl="0" algn="just">
              <a:buFont typeface="+mj-lt"/>
              <a:buAutoNum type="arabicPeriod"/>
              <a:tabLst>
                <a:tab pos="540385" algn="l"/>
              </a:tabLst>
            </a:pPr>
            <a:r>
              <a:rPr lang="uk-UA" dirty="0">
                <a:latin typeface="Times New Roman"/>
                <a:ea typeface="Times New Roman"/>
              </a:rPr>
              <a:t>Основні виробничі фонди, які:</a:t>
            </a:r>
            <a:endParaRPr lang="ru-RU" sz="2000" dirty="0">
              <a:latin typeface="Times New Roman"/>
              <a:ea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беруть участь у процесі виробництва продукції (виконанні робіт, наданні послуг) протягом тривалого проміжку часу;</a:t>
            </a: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переносять вроздріб свою вартість на вартість готової продукції (робіт, послуг);</a:t>
            </a: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зберігають свою натуральну форму, незважаючи на фізичний чи моральний знос;</a:t>
            </a: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оновлюються за рахунок здійснення капітальних інвестицій і, у першу чергу, амортизаційних відрахувань;</a:t>
            </a: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впливають на стан виробничого процесу;</a:t>
            </a: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забезпечують необхідні технічні умови для підвищення продуктивності праці персоналу</a:t>
            </a:r>
            <a:r>
              <a:rPr lang="uk-UA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457200" lvl="1" indent="0" algn="just">
              <a:buSzPts val="1000"/>
              <a:buNone/>
              <a:tabLst>
                <a:tab pos="540385" algn="l"/>
                <a:tab pos="914400" algn="l"/>
              </a:tabLst>
            </a:pP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0" algn="just">
              <a:buFont typeface="+mj-lt"/>
              <a:buAutoNum type="arabicPeriod"/>
              <a:tabLst>
                <a:tab pos="540385" algn="l"/>
              </a:tabLst>
            </a:pPr>
            <a:r>
              <a:rPr lang="uk-UA" dirty="0">
                <a:latin typeface="Times New Roman"/>
                <a:ea typeface="Times New Roman"/>
              </a:rPr>
              <a:t>Невиробничі основні фонди, які:</a:t>
            </a:r>
            <a:endParaRPr lang="ru-RU" sz="2000" dirty="0">
              <a:latin typeface="Times New Roman"/>
              <a:ea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не беруть участі у процесі виробництва продукції (виконанні робіт, наданні послуг);</a:t>
            </a: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не переносять свою вартість на вартість готової продукції;</a:t>
            </a: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оновлюються за рахунок частини прибутку, що направляється на соціальний розвиток;</a:t>
            </a:r>
            <a:endParaRPr lang="ru-RU" sz="1800" dirty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  <a:cs typeface="Times New Roman"/>
              </a:rPr>
              <a:t>не впливають на стан виробничого процесу</a:t>
            </a:r>
            <a:r>
              <a:rPr lang="uk-UA" dirty="0" smtClean="0">
                <a:latin typeface="Times New Roman"/>
                <a:ea typeface="Times New Roman"/>
                <a:cs typeface="Times New Roman"/>
              </a:rPr>
              <a:t>;</a:t>
            </a: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r>
              <a:rPr lang="uk-UA" dirty="0">
                <a:latin typeface="Times New Roman"/>
                <a:ea typeface="Times New Roman"/>
              </a:rPr>
              <a:t>вимагають додаткових фінансових витрат на утримання, що негативно відбивається на фінансовому становищі підприємства.</a:t>
            </a:r>
            <a:endParaRPr lang="ru-RU" dirty="0"/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uk-UA" dirty="0" smtClean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ru-RU" sz="1800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До основних фондів не відносяться:</a:t>
            </a:r>
            <a:endParaRPr lang="ru-RU" sz="1600" dirty="0">
              <a:latin typeface="Times New Roman"/>
              <a:ea typeface="Times New Roman"/>
            </a:endParaRPr>
          </a:p>
          <a:p>
            <a:pPr lvl="0" algn="just">
              <a:buSzPts val="1000"/>
              <a:buFont typeface="Symbol"/>
              <a:buChar char=""/>
              <a:tabLst>
                <a:tab pos="630555" algn="l"/>
              </a:tabLst>
            </a:pPr>
            <a:r>
              <a:rPr lang="uk-UA" sz="2400" dirty="0">
                <a:latin typeface="Times New Roman"/>
                <a:ea typeface="Times New Roman"/>
              </a:rPr>
              <a:t>предмети терміном служби менше одного року незалежно від їхньої вартості;</a:t>
            </a:r>
            <a:endParaRPr lang="ru-RU" sz="1600" dirty="0">
              <a:latin typeface="Times New Roman"/>
              <a:ea typeface="Times New Roman"/>
            </a:endParaRPr>
          </a:p>
          <a:p>
            <a:pPr lvl="0" algn="just">
              <a:buSzPts val="1000"/>
              <a:buFont typeface="Symbol"/>
              <a:buChar char=""/>
              <a:tabLst>
                <a:tab pos="630555" algn="l"/>
              </a:tabLst>
            </a:pPr>
            <a:r>
              <a:rPr lang="uk-UA" sz="2400" dirty="0">
                <a:latin typeface="Times New Roman"/>
                <a:ea typeface="Times New Roman"/>
              </a:rPr>
              <a:t>спеціальні інструменти і спеціальні пристосування підприємств серійного і масового виробництв певних виробів чи для виготовлення індивідуального замовлення незалежно від їхньої вартості;</a:t>
            </a:r>
            <a:endParaRPr lang="ru-RU" sz="1600" dirty="0">
              <a:latin typeface="Times New Roman"/>
              <a:ea typeface="Times New Roman"/>
            </a:endParaRPr>
          </a:p>
          <a:p>
            <a:pPr lvl="0" algn="just">
              <a:buSzPts val="1000"/>
              <a:buFont typeface="Symbol"/>
              <a:buChar char=""/>
              <a:tabLst>
                <a:tab pos="630555" algn="l"/>
              </a:tabLst>
            </a:pPr>
            <a:r>
              <a:rPr lang="uk-UA" sz="2400" dirty="0">
                <a:latin typeface="Times New Roman"/>
                <a:ea typeface="Times New Roman"/>
              </a:rPr>
              <a:t>спеціальний одяг, спеціальне взуття, а також постільна білизна незалежно від їхньої вартості і терміну служби</a:t>
            </a:r>
            <a:r>
              <a:rPr lang="uk-UA" sz="2400" dirty="0" smtClean="0">
                <a:latin typeface="Times New Roman"/>
                <a:ea typeface="Times New Roman"/>
              </a:rPr>
              <a:t>;</a:t>
            </a:r>
          </a:p>
          <a:p>
            <a:pPr algn="just">
              <a:buSzPts val="1000"/>
              <a:buFont typeface="Symbol"/>
              <a:buChar char=""/>
              <a:tabLst>
                <a:tab pos="630555" algn="l"/>
              </a:tabLst>
            </a:pP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фірмовий одяг, призначений для видачі працівникам підприємства, незалежно від його вартості і терміну служби.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SzPts val="1000"/>
              <a:buFont typeface="Symbol"/>
              <a:buChar char=""/>
              <a:tabLst>
                <a:tab pos="630555" algn="l"/>
              </a:tabLst>
            </a:pP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100" b="1" dirty="0"/>
              <a:t>У залежності від натурально-речового подання основні засоби поділяються на:</a:t>
            </a:r>
          </a:p>
          <a:p>
            <a:pPr marL="0" indent="0" algn="just">
              <a:buNone/>
            </a:pPr>
            <a:r>
              <a:rPr lang="uk-UA" sz="2100" dirty="0"/>
              <a:t>•	земельні ділянки;</a:t>
            </a:r>
          </a:p>
          <a:p>
            <a:pPr marL="0" indent="0" algn="just">
              <a:buNone/>
            </a:pPr>
            <a:r>
              <a:rPr lang="uk-UA" sz="2100" dirty="0"/>
              <a:t>•	капітальні витрати з поліпшення земель;</a:t>
            </a:r>
          </a:p>
          <a:p>
            <a:pPr marL="0" indent="0" algn="just">
              <a:buNone/>
            </a:pPr>
            <a:r>
              <a:rPr lang="uk-UA" sz="2100" dirty="0"/>
              <a:t>•	будівлі, споруди і передавальні пристрої;</a:t>
            </a:r>
          </a:p>
          <a:p>
            <a:pPr marL="0" indent="0" algn="just">
              <a:buNone/>
            </a:pPr>
            <a:r>
              <a:rPr lang="uk-UA" sz="2100" dirty="0"/>
              <a:t>•	машини й устаткування;</a:t>
            </a:r>
          </a:p>
          <a:p>
            <a:pPr marL="0" indent="0" algn="just">
              <a:buNone/>
            </a:pPr>
            <a:r>
              <a:rPr lang="uk-UA" sz="2100" dirty="0"/>
              <a:t>•	транспортні засоби;</a:t>
            </a:r>
          </a:p>
          <a:p>
            <a:pPr marL="0" indent="0" algn="just">
              <a:buNone/>
            </a:pPr>
            <a:r>
              <a:rPr lang="uk-UA" sz="2100" dirty="0"/>
              <a:t>•	інструменти, прилади, інвентар;</a:t>
            </a:r>
          </a:p>
          <a:p>
            <a:pPr marL="0" indent="0" algn="just">
              <a:buNone/>
            </a:pPr>
            <a:r>
              <a:rPr lang="uk-UA" sz="2100" dirty="0"/>
              <a:t>•	робоча і продуктивна худоба;</a:t>
            </a:r>
          </a:p>
          <a:p>
            <a:pPr marL="0" indent="0" algn="just">
              <a:buNone/>
            </a:pPr>
            <a:r>
              <a:rPr lang="uk-UA" sz="2100" dirty="0"/>
              <a:t>•	багаторічні насадження;</a:t>
            </a:r>
          </a:p>
          <a:p>
            <a:pPr marL="0" indent="0" algn="just">
              <a:buNone/>
            </a:pPr>
            <a:r>
              <a:rPr lang="uk-UA" sz="2100" dirty="0"/>
              <a:t>•	інші основні засоби.</a:t>
            </a:r>
          </a:p>
          <a:p>
            <a:pPr marL="0" indent="0" algn="ctr">
              <a:buNone/>
            </a:pPr>
            <a:r>
              <a:rPr lang="uk-UA" sz="2100" b="1" dirty="0"/>
              <a:t>У залежності від ролі у виробничому процесі основні засоби поділяються на: активні і пасивні.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 </a:t>
            </a:r>
            <a:r>
              <a:rPr lang="uk-UA" sz="2100" b="1" dirty="0"/>
              <a:t>використанням основні засоби поділяються на діючі і недіючі.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 </a:t>
            </a:r>
            <a:r>
              <a:rPr lang="uk-UA" sz="2100" b="1" dirty="0"/>
              <a:t>приналежністю основні засоби поділяються на власні й орендовані.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Оборотні активи – частина майна підприємства, яка включає матеріальні і грошові засоби, авансована і використовувана як предмети праці при виробництві продукції (виконанні робіт, наданні послуг), що одноразово бере участь у виробничому процесі і повністю переносить свою вартість на готову продукцію (роботи, послуги).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Кругообіг </a:t>
            </a:r>
            <a:r>
              <a:rPr lang="uk-UA" sz="2100" b="1" dirty="0"/>
              <a:t>оборотних активів проходить чотири основні стадії:</a:t>
            </a:r>
          </a:p>
          <a:p>
            <a:pPr marL="0" indent="0" algn="just">
              <a:buNone/>
            </a:pPr>
            <a:r>
              <a:rPr lang="uk-UA" sz="2100" dirty="0"/>
              <a:t>•	Грошова – на цій стадії кошти направляються для фінансування необхідних матеріальних оборотних </a:t>
            </a:r>
            <a:r>
              <a:rPr lang="uk-UA" sz="2100" dirty="0" smtClean="0"/>
              <a:t>активів.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•	Виробнича – на цій стадії відбувається якісна зміна предметів праці в готову продукцію, тобто здійснюється безпосередньо процес виробництва.</a:t>
            </a:r>
          </a:p>
          <a:p>
            <a:pPr marL="0" indent="0" algn="just">
              <a:buNone/>
            </a:pPr>
            <a:r>
              <a:rPr lang="uk-UA" sz="2100" dirty="0"/>
              <a:t>•	Товарна – стадія перебування оборотних активів у предметах праці і готової продукції.</a:t>
            </a:r>
          </a:p>
          <a:p>
            <a:pPr marL="0" indent="0" algn="just">
              <a:buNone/>
            </a:pPr>
            <a:r>
              <a:rPr lang="uk-UA" sz="2100" dirty="0"/>
              <a:t>•	Розрахункова – стадія перетворення оборотних активів з товарної в грошову форму.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Ефективність використання матеріальних ресурсів визначається з метою</a:t>
            </a:r>
            <a:r>
              <a:rPr lang="uk-UA" sz="2400" b="1" dirty="0" smtClean="0">
                <a:latin typeface="Times New Roman"/>
                <a:ea typeface="Times New Roman"/>
              </a:rPr>
              <a:t>: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- </a:t>
            </a:r>
            <a:r>
              <a:rPr lang="uk-UA" sz="2400" dirty="0">
                <a:latin typeface="Times New Roman"/>
                <a:ea typeface="Times New Roman"/>
              </a:rPr>
              <a:t>об’єктивної оцінки стану споживання ресурсів в основному, допоміжному виробництві, обсягів запасів;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контролю величини затрат на їх придбання та збереження;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прийняття рішень з питань організації економії ресурсів та розробки шляхів їх раціонального використання.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Умовно показники використання матеріальних ресурсів поділяють на дві групи: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загальні;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конкретні.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До </a:t>
            </a:r>
            <a:r>
              <a:rPr lang="uk-UA" sz="2400" b="1" dirty="0">
                <a:latin typeface="Times New Roman"/>
                <a:ea typeface="Times New Roman"/>
              </a:rPr>
              <a:t>загальних показників належать </a:t>
            </a:r>
            <a:r>
              <a:rPr lang="uk-UA" sz="2400" b="1" dirty="0" err="1">
                <a:latin typeface="Times New Roman"/>
                <a:ea typeface="Times New Roman"/>
              </a:rPr>
              <a:t>матеріаловіддача</a:t>
            </a:r>
            <a:r>
              <a:rPr lang="uk-UA" sz="2400" b="1" dirty="0">
                <a:latin typeface="Times New Roman"/>
                <a:ea typeface="Times New Roman"/>
              </a:rPr>
              <a:t> та матеріаломісткість.</a:t>
            </a:r>
            <a:r>
              <a:rPr lang="uk-UA" sz="2400" dirty="0">
                <a:latin typeface="Times New Roman"/>
                <a:ea typeface="Times New Roman"/>
              </a:rPr>
              <a:t> </a:t>
            </a:r>
            <a:endParaRPr lang="uk-UA" sz="2400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sz="2400" b="1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err="1" smtClean="0">
                <a:latin typeface="Times New Roman"/>
                <a:ea typeface="Times New Roman"/>
              </a:rPr>
              <a:t>Матеріаловіддача</a:t>
            </a:r>
            <a:r>
              <a:rPr lang="uk-UA" sz="2400" dirty="0" smtClean="0">
                <a:latin typeface="Times New Roman"/>
                <a:ea typeface="Times New Roman"/>
              </a:rPr>
              <a:t> </a:t>
            </a:r>
            <a:r>
              <a:rPr lang="uk-UA" sz="2400" dirty="0">
                <a:latin typeface="Times New Roman"/>
                <a:ea typeface="Times New Roman"/>
              </a:rPr>
              <a:t>у вартісному вираженні визначається на рівні галузі і підприємства як відношення продукції в грошовому вираженні до затрачених на її виробництво матеріальних ресурсів. Характеризує вихід продукції з 1 гривні витрачених матеріальних ресурсів. Є показником , зворотним до показника матеріаломісткості. Визначається за формулою: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sz="2400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err="1" smtClean="0">
                <a:latin typeface="Times New Roman"/>
                <a:ea typeface="Times New Roman"/>
              </a:rPr>
              <a:t>Матеріаловіддача</a:t>
            </a:r>
            <a:r>
              <a:rPr lang="uk-UA" sz="2400" dirty="0" smtClean="0">
                <a:latin typeface="Times New Roman"/>
                <a:ea typeface="Times New Roman"/>
              </a:rPr>
              <a:t> </a:t>
            </a:r>
            <a:r>
              <a:rPr lang="uk-UA" sz="2400" dirty="0">
                <a:latin typeface="Times New Roman"/>
                <a:ea typeface="Times New Roman"/>
              </a:rPr>
              <a:t>= Обсяг випущеної продукції (</a:t>
            </a:r>
            <a:r>
              <a:rPr lang="uk-UA" sz="2400" dirty="0" err="1">
                <a:latin typeface="Times New Roman"/>
                <a:ea typeface="Times New Roman"/>
              </a:rPr>
              <a:t>тис.грн</a:t>
            </a:r>
            <a:r>
              <a:rPr lang="uk-UA" sz="2400" dirty="0">
                <a:latin typeface="Times New Roman"/>
                <a:ea typeface="Times New Roman"/>
              </a:rPr>
              <a:t>.)/ Матеріальні затрати (</a:t>
            </a:r>
            <a:r>
              <a:rPr lang="uk-UA" sz="2400" dirty="0" err="1">
                <a:latin typeface="Times New Roman"/>
                <a:ea typeface="Times New Roman"/>
              </a:rPr>
              <a:t>тис.грн</a:t>
            </a:r>
            <a:r>
              <a:rPr lang="uk-UA" sz="2400" dirty="0" smtClean="0">
                <a:latin typeface="Times New Roman"/>
                <a:ea typeface="Times New Roman"/>
              </a:rPr>
              <a:t>.)</a:t>
            </a: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Матеріаломісткість</a:t>
            </a:r>
            <a:r>
              <a:rPr lang="uk-UA" sz="2400" dirty="0" smtClean="0">
                <a:latin typeface="Times New Roman"/>
                <a:ea typeface="Times New Roman"/>
              </a:rPr>
              <a:t> </a:t>
            </a:r>
            <a:r>
              <a:rPr lang="uk-UA" sz="2400" dirty="0">
                <a:latin typeface="Times New Roman"/>
                <a:ea typeface="Times New Roman"/>
              </a:rPr>
              <a:t>показує величину (фактичний обсяг) витрат матеріальних ресурсів на виробництво одиниці продукції (роботи). Вона характеризує один із важливих елементів ефективності виробництва – рівень використання матеріальних ресурсів: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Матеріаломісткість = Матеріальні затрати (</a:t>
            </a:r>
            <a:r>
              <a:rPr lang="uk-UA" sz="2400" dirty="0" err="1">
                <a:latin typeface="Times New Roman"/>
                <a:ea typeface="Times New Roman"/>
              </a:rPr>
              <a:t>тис.грн</a:t>
            </a:r>
            <a:r>
              <a:rPr lang="uk-UA" sz="2400" dirty="0">
                <a:latin typeface="Times New Roman"/>
                <a:ea typeface="Times New Roman"/>
              </a:rPr>
              <a:t>.)/ Обсяг випущеної продукції (</a:t>
            </a:r>
            <a:r>
              <a:rPr lang="uk-UA" sz="2400" dirty="0" err="1">
                <a:latin typeface="Times New Roman"/>
                <a:ea typeface="Times New Roman"/>
              </a:rPr>
              <a:t>тис.грн</a:t>
            </a:r>
            <a:r>
              <a:rPr lang="uk-UA" sz="2400" dirty="0" smtClean="0">
                <a:latin typeface="Times New Roman"/>
                <a:ea typeface="Times New Roman"/>
              </a:rPr>
              <a:t>.).     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До конкретних показників належать:</a:t>
            </a:r>
            <a:r>
              <a:rPr lang="uk-UA" sz="2400" dirty="0">
                <a:latin typeface="Times New Roman"/>
                <a:ea typeface="Times New Roman"/>
              </a:rPr>
              <a:t> </a:t>
            </a:r>
            <a:endParaRPr lang="uk-UA" sz="2400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Коефіцієнт </a:t>
            </a:r>
            <a:r>
              <a:rPr lang="uk-UA" sz="2400" b="1" dirty="0">
                <a:latin typeface="Times New Roman"/>
                <a:ea typeface="Times New Roman"/>
              </a:rPr>
              <a:t>використання</a:t>
            </a:r>
            <a:r>
              <a:rPr lang="uk-UA" sz="2400" dirty="0">
                <a:latin typeface="Times New Roman"/>
                <a:ea typeface="Times New Roman"/>
              </a:rPr>
              <a:t> характеризує міру використання сировини та матеріалів на виробництво продукції і визначається як відношення корисної (чистої, теоретичної) витрати сировини та матеріалів до норми їх витрат на виробництво продукції.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Витратний </a:t>
            </a:r>
            <a:r>
              <a:rPr lang="uk-UA" sz="2400" b="1" dirty="0">
                <a:latin typeface="Times New Roman"/>
                <a:ea typeface="Times New Roman"/>
              </a:rPr>
              <a:t>коефіцієнт</a:t>
            </a:r>
            <a:r>
              <a:rPr lang="uk-UA" sz="2400" dirty="0">
                <a:latin typeface="Times New Roman"/>
                <a:ea typeface="Times New Roman"/>
              </a:rPr>
              <a:t> є оберненою величиною до коефіцієнту використання. Перевищення норми витрат матеріальних ресурсів спричиняє підвищення собівартості готової продукції.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Коефіцієнт </a:t>
            </a:r>
            <a:r>
              <a:rPr lang="uk-UA" sz="2400" b="1" dirty="0">
                <a:latin typeface="Times New Roman"/>
                <a:ea typeface="Times New Roman"/>
              </a:rPr>
              <a:t>виходу</a:t>
            </a:r>
            <a:r>
              <a:rPr lang="uk-UA" sz="2400" dirty="0">
                <a:latin typeface="Times New Roman"/>
                <a:ea typeface="Times New Roman"/>
              </a:rPr>
              <a:t> (вилучення) продукції із сировини визначає скільки одержано чистого продукту і який рівень відходів. (наприклад, </a:t>
            </a:r>
            <a:r>
              <a:rPr lang="uk-UA" sz="2400" dirty="0" err="1">
                <a:latin typeface="Times New Roman"/>
                <a:ea typeface="Times New Roman"/>
              </a:rPr>
              <a:t>коеф</a:t>
            </a:r>
            <a:r>
              <a:rPr lang="uk-UA" sz="2400" dirty="0">
                <a:latin typeface="Times New Roman"/>
                <a:ea typeface="Times New Roman"/>
              </a:rPr>
              <a:t>. виходу складає 0,73 – це означає, що 27% складають відходи).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750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Резерви</a:t>
            </a:r>
            <a:r>
              <a:rPr lang="uk-UA" sz="2400" dirty="0">
                <a:latin typeface="Times New Roman"/>
                <a:ea typeface="Times New Roman"/>
              </a:rPr>
              <a:t> – це невикористані можливості підприємства.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До резервів економії матеріальних ресурсів належать: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зменшення ваги виробів;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скорочення витрат і відходів сировини;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використання відходів та побічної продукції;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утилізація вторинних ресурсів;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заміна натуральних видів сировини та матеріалів штучними замінниками;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впровадження </a:t>
            </a:r>
            <a:r>
              <a:rPr lang="uk-UA" sz="2400" dirty="0" err="1">
                <a:latin typeface="Times New Roman"/>
                <a:ea typeface="Times New Roman"/>
              </a:rPr>
              <a:t>науково-обгрунтованих</a:t>
            </a:r>
            <a:r>
              <a:rPr lang="uk-UA" sz="2400" dirty="0">
                <a:latin typeface="Times New Roman"/>
                <a:ea typeface="Times New Roman"/>
              </a:rPr>
              <a:t> норм витрат сировини, матеріалів, палива;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покращання структури матеріальних ресурсів;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 algn="just"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     - </a:t>
            </a:r>
            <a:r>
              <a:rPr lang="uk-UA" sz="2400" dirty="0">
                <a:latin typeface="Times New Roman"/>
                <a:ea typeface="Times New Roman"/>
              </a:rPr>
              <a:t>здійснення контролю за зберіганням матеріальних ресурсів.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2016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718</Words>
  <Application>Microsoft Office PowerPoint</Application>
  <PresentationFormat>Экран (4:3)</PresentationFormat>
  <Paragraphs>123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1. Сутність та класифікація матеріальних ресурсів. 2. Система показників використання матеріальних ресурсів. 3. Резерви та шляхи раціонального використання матеріальних ресурсів.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20</cp:revision>
  <dcterms:created xsi:type="dcterms:W3CDTF">2020-08-26T06:53:27Z</dcterms:created>
  <dcterms:modified xsi:type="dcterms:W3CDTF">2022-09-07T07:29:46Z</dcterms:modified>
</cp:coreProperties>
</file>