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6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7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5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5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6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3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2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9487-1644-424B-A3AF-0B4FADF565C8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BA3E-34A4-4B7B-A8B1-37846546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5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ПОНЯТИЯ И ЗАКОНЫ ФИЗИЧЕСКОЙ ХИМИИ, ИСПОЛЬЗУЕМЫЕ В МЕТАЛЛУРГИЧЕСКОЙ ПРАКТИКЕ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136" y="197992"/>
            <a:ext cx="11497056" cy="62759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На практике чаще приходится иметь дело со сложными растворами (например, в железе одновременно ра­створены и кремний, и марганец, и уг­лерод и т. д.).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Большинство компонентов, встре­чающихся в металлургической прак­тике, образует с железом растворы, да­лекие от идеальных.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Положение облегчается тем, что обычно техноло­ги имеют дело с растворами, содержа­щими небольшие количества (часто &lt; 1 %) других компонентов. При уменьшении концентрации раство­ренного вещества свойства реального раствора приближаются к свойствам идеального. Такие растворы принято называть </a:t>
            </a:r>
            <a:r>
              <a:rPr lang="ru-RU" i="1" dirty="0"/>
              <a:t>бесконечно разбавленными </a:t>
            </a:r>
            <a:r>
              <a:rPr lang="ru-RU" dirty="0"/>
              <a:t>или просто </a:t>
            </a:r>
            <a:r>
              <a:rPr lang="ru-RU" i="1" dirty="0"/>
              <a:t>разбавленными. </a:t>
            </a:r>
            <a:r>
              <a:rPr lang="ru-RU" dirty="0"/>
              <a:t>В этих слу­чаях принято использовать закон Ген­ри, согласно которому в разбавленном растворе давление пара растворенного вещества </a:t>
            </a:r>
            <a:r>
              <a:rPr lang="en-US" i="1" cap="small" dirty="0" err="1"/>
              <a:t>pj</a:t>
            </a:r>
            <a:r>
              <a:rPr lang="en-US" i="1" cap="small" dirty="0"/>
              <a:t> </a:t>
            </a:r>
            <a:r>
              <a:rPr lang="ru-RU" dirty="0"/>
              <a:t>прямо пропорционально его концентрации С</a:t>
            </a:r>
            <a:r>
              <a:rPr lang="en-US" dirty="0"/>
              <a:t>j</a:t>
            </a:r>
            <a:r>
              <a:rPr lang="ru-RU" dirty="0"/>
              <a:t>, т.е. </a:t>
            </a:r>
            <a:r>
              <a:rPr lang="en-US" i="1" dirty="0" err="1"/>
              <a:t>pj</a:t>
            </a:r>
            <a:r>
              <a:rPr lang="ru-RU" i="1" dirty="0"/>
              <a:t> = </a:t>
            </a:r>
            <a:r>
              <a:rPr lang="en-US" i="1" dirty="0" err="1"/>
              <a:t>rCj</a:t>
            </a:r>
            <a:r>
              <a:rPr lang="ru-RU" i="1" dirty="0"/>
              <a:t>, </a:t>
            </a:r>
            <a:r>
              <a:rPr lang="ru-RU" dirty="0"/>
              <a:t>где </a:t>
            </a:r>
            <a:r>
              <a:rPr lang="en-US" dirty="0"/>
              <a:t>r</a:t>
            </a:r>
            <a:r>
              <a:rPr lang="ru-RU" dirty="0"/>
              <a:t>—коэффициент (константа Генри). Обычно реальные растворы подчиня­ются закону Генри при изменении концентрации в интервале от долей процента до нескольких </a:t>
            </a:r>
            <a:r>
              <a:rPr lang="ru-RU" dirty="0" smtClean="0"/>
              <a:t>процентов.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35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560" y="326008"/>
            <a:ext cx="11515344" cy="61022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Для достаточно сильно разбавлен­ного раствора можно принять актив­ность равной концентрации: </a:t>
            </a:r>
            <a:r>
              <a:rPr lang="en-US" dirty="0" err="1"/>
              <a:t>aj</a:t>
            </a:r>
            <a:r>
              <a:rPr lang="ru-RU" dirty="0"/>
              <a:t>= С</a:t>
            </a:r>
            <a:r>
              <a:rPr lang="en-US" dirty="0"/>
              <a:t>j</a:t>
            </a:r>
            <a:r>
              <a:rPr lang="ru-RU" dirty="0"/>
              <a:t>, При повышении концент­рации растворенного компонента приходится вводить вспомогательную величину </a:t>
            </a:r>
            <a:r>
              <a:rPr lang="ru-RU" i="1" dirty="0"/>
              <a:t>а</a:t>
            </a:r>
            <a:r>
              <a:rPr lang="en-US" i="1" baseline="-25000" dirty="0"/>
              <a:t>j</a:t>
            </a:r>
            <a:r>
              <a:rPr lang="ru-RU" i="1" dirty="0"/>
              <a:t> = γ</a:t>
            </a:r>
            <a:r>
              <a:rPr lang="en-US" i="1" baseline="-25000" dirty="0" err="1"/>
              <a:t>j</a:t>
            </a:r>
            <a:r>
              <a:rPr lang="en-US" i="1" dirty="0" err="1"/>
              <a:t>X</a:t>
            </a:r>
            <a:r>
              <a:rPr lang="en-US" i="1" baseline="-25000" dirty="0" err="1"/>
              <a:t>j</a:t>
            </a:r>
            <a:r>
              <a:rPr lang="ru-RU" i="1" dirty="0"/>
              <a:t>. </a:t>
            </a:r>
            <a:r>
              <a:rPr lang="ru-RU" dirty="0"/>
              <a:t>Величина γ</a:t>
            </a:r>
            <a:r>
              <a:rPr lang="en-US" baseline="-25000" dirty="0"/>
              <a:t>j</a:t>
            </a:r>
            <a:r>
              <a:rPr lang="ru-RU" dirty="0"/>
              <a:t>, называ­емая </a:t>
            </a:r>
            <a:r>
              <a:rPr lang="ru-RU" i="1" dirty="0"/>
              <a:t>коэффициентом активности, </a:t>
            </a:r>
            <a:r>
              <a:rPr lang="ru-RU" dirty="0"/>
              <a:t>ха­рактеризует степень отклонения свойств рассматриваемого компонента в данном растворе от его свойств в идеальном растворе. Для идеальных растворов γ = 1.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Для ряда компонентов процесс ра­створения в железе сопровождается выделением (или поглощением) тепла (</a:t>
            </a:r>
            <a:r>
              <a:rPr lang="ru-RU" dirty="0" err="1"/>
              <a:t>ΔН</a:t>
            </a:r>
            <a:r>
              <a:rPr lang="ru-RU" dirty="0"/>
              <a:t> #0), а энтропия при растворении изменяется так же, как и в идеальных растворах, — только вследствие изме­нения концентрации </a:t>
            </a:r>
            <a:r>
              <a:rPr lang="en-US" i="1" dirty="0"/>
              <a:t>Δ S</a:t>
            </a:r>
            <a:r>
              <a:rPr lang="ru-RU" dirty="0"/>
              <a:t>° = — </a:t>
            </a:r>
            <a:r>
              <a:rPr lang="en-US" i="1" dirty="0" err="1"/>
              <a:t>Rlnx</a:t>
            </a:r>
            <a:r>
              <a:rPr lang="ru-RU" i="1" dirty="0"/>
              <a:t>. </a:t>
            </a:r>
            <a:r>
              <a:rPr lang="ru-RU" dirty="0"/>
              <a:t>Это справедливо для растворов кремния, алюминия, меди в железе (такие ра­створы иногда называют </a:t>
            </a:r>
            <a:r>
              <a:rPr lang="ru-RU" i="1" dirty="0"/>
              <a:t>регулярны­ми). </a:t>
            </a:r>
            <a:endParaRPr lang="ru-RU" i="1" dirty="0" smtClean="0"/>
          </a:p>
          <a:p>
            <a:pPr marL="0" indent="0" algn="just">
              <a:buNone/>
            </a:pPr>
            <a:r>
              <a:rPr lang="ru-RU" dirty="0"/>
              <a:t>К ним отно­сятся, например, растворы в железе углерода, серы (подобные растворы иногда называют </a:t>
            </a:r>
            <a:r>
              <a:rPr lang="ru-RU" i="1" dirty="0"/>
              <a:t>реальными).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10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238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Химическое </a:t>
            </a:r>
            <a:r>
              <a:rPr lang="ru-RU" b="1" dirty="0" smtClean="0"/>
              <a:t>сродство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184" y="667512"/>
            <a:ext cx="11631168" cy="60258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Спо­собность веществ вступать в химичес­кое взаимодействие называют </a:t>
            </a:r>
            <a:r>
              <a:rPr lang="ru-RU" i="1" dirty="0"/>
              <a:t>хими­ческим сродством. </a:t>
            </a:r>
            <a:r>
              <a:rPr lang="ru-RU" dirty="0"/>
              <a:t>Изменение энергии Гиббса используют для определения меры химического сродства веществ. Константа равновесия </a:t>
            </a:r>
            <a:r>
              <a:rPr lang="ru-RU" i="1" dirty="0" err="1"/>
              <a:t>К</a:t>
            </a:r>
            <a:r>
              <a:rPr lang="ru-RU" i="1" baseline="-25000" dirty="0" err="1"/>
              <a:t>р</a:t>
            </a:r>
            <a:r>
              <a:rPr lang="ru-RU" i="1" dirty="0"/>
              <a:t> </a:t>
            </a:r>
            <a:r>
              <a:rPr lang="ru-RU" dirty="0"/>
              <a:t>характеризу­ет степень протекания реакции в ту или иную сторону. Поскольку </a:t>
            </a:r>
            <a:r>
              <a:rPr lang="en-US" i="1" dirty="0"/>
              <a:t>Δ G</a:t>
            </a:r>
            <a:r>
              <a:rPr lang="ru-RU" i="1" dirty="0"/>
              <a:t>°</a:t>
            </a:r>
            <a:r>
              <a:rPr lang="ru-RU" dirty="0"/>
              <a:t> = Δ</a:t>
            </a:r>
            <a:r>
              <a:rPr lang="en-US" dirty="0"/>
              <a:t>H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ru-RU" dirty="0"/>
              <a:t>–</a:t>
            </a:r>
            <a:r>
              <a:rPr lang="en-US" dirty="0"/>
              <a:t>T </a:t>
            </a:r>
            <a:r>
              <a:rPr lang="en-US" dirty="0" err="1"/>
              <a:t>ΔS</a:t>
            </a:r>
            <a:r>
              <a:rPr lang="ru-RU" dirty="0"/>
              <a:t>°  и </a:t>
            </a:r>
            <a:r>
              <a:rPr lang="en-US" i="1" dirty="0"/>
              <a:t>Δ G</a:t>
            </a:r>
            <a:r>
              <a:rPr lang="ru-RU" i="1" dirty="0"/>
              <a:t>° </a:t>
            </a:r>
            <a:r>
              <a:rPr lang="ru-RU" dirty="0"/>
              <a:t>= </a:t>
            </a:r>
            <a:r>
              <a:rPr lang="ru-RU" i="1" dirty="0"/>
              <a:t>-</a:t>
            </a:r>
            <a:r>
              <a:rPr lang="en-US" i="1" dirty="0" err="1"/>
              <a:t>RTlnKp</a:t>
            </a:r>
            <a:r>
              <a:rPr lang="ru-RU" i="1" dirty="0"/>
              <a:t>, </a:t>
            </a:r>
            <a:r>
              <a:rPr lang="ru-RU" dirty="0"/>
              <a:t>то </a:t>
            </a:r>
            <a:r>
              <a:rPr lang="ru-RU" i="1" dirty="0"/>
              <a:t>-</a:t>
            </a:r>
            <a:r>
              <a:rPr lang="en-US" i="1" dirty="0" err="1"/>
              <a:t>RTlnK</a:t>
            </a:r>
            <a:r>
              <a:rPr lang="en-US" i="1" baseline="-25000" dirty="0" err="1"/>
              <a:t>p</a:t>
            </a:r>
            <a:r>
              <a:rPr lang="ru-RU" i="1" dirty="0"/>
              <a:t> = </a:t>
            </a:r>
            <a:r>
              <a:rPr lang="en-US" i="1" dirty="0" err="1"/>
              <a:t>kH</a:t>
            </a:r>
            <a:r>
              <a:rPr lang="ru-RU" i="1" dirty="0"/>
              <a:t>°-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err="1"/>
              <a:t>ΔS</a:t>
            </a:r>
            <a:r>
              <a:rPr lang="ru-RU" dirty="0"/>
              <a:t>°</a:t>
            </a:r>
            <a:r>
              <a:rPr lang="ru-RU" i="1" dirty="0"/>
              <a:t>, </a:t>
            </a:r>
            <a:r>
              <a:rPr lang="ru-RU" dirty="0"/>
              <a:t>откуда </a:t>
            </a:r>
            <a:r>
              <a:rPr lang="en-US" i="1" dirty="0" err="1"/>
              <a:t>RlnK</a:t>
            </a:r>
            <a:r>
              <a:rPr lang="en-US" i="1" baseline="-25000" dirty="0" err="1"/>
              <a:t>p</a:t>
            </a:r>
            <a:r>
              <a:rPr lang="ru-RU" i="1" dirty="0"/>
              <a:t> =</a:t>
            </a:r>
            <a:r>
              <a:rPr lang="ru-RU" dirty="0"/>
              <a:t> </a:t>
            </a:r>
            <a:r>
              <a:rPr lang="en-US" dirty="0" err="1"/>
              <a:t>ΔS</a:t>
            </a:r>
            <a:r>
              <a:rPr lang="ru-RU" baseline="30000" dirty="0"/>
              <a:t>о</a:t>
            </a:r>
            <a:r>
              <a:rPr lang="ru-RU" i="1" dirty="0"/>
              <a:t>  — </a:t>
            </a:r>
            <a:r>
              <a:rPr lang="ru-RU" dirty="0"/>
              <a:t>Δ</a:t>
            </a:r>
            <a:r>
              <a:rPr lang="en-US" dirty="0"/>
              <a:t>H</a:t>
            </a:r>
            <a:r>
              <a:rPr lang="ru-RU" dirty="0"/>
              <a:t>°/Т. Отсюда видно, что чем больше величина </a:t>
            </a:r>
            <a:r>
              <a:rPr lang="en-US" dirty="0" err="1"/>
              <a:t>ΔS</a:t>
            </a:r>
            <a:r>
              <a:rPr lang="ru-RU" dirty="0"/>
              <a:t>° и чем меньше Δ</a:t>
            </a:r>
            <a:r>
              <a:rPr lang="en-US" dirty="0"/>
              <a:t>H</a:t>
            </a:r>
            <a:r>
              <a:rPr lang="ru-RU" i="1" dirty="0"/>
              <a:t>°/Т, </a:t>
            </a:r>
            <a:r>
              <a:rPr lang="ru-RU" dirty="0"/>
              <a:t>тем полнее идет реакция. Из уравнения видно также, что чем выше температура, тем большее значение имеет величина </a:t>
            </a:r>
            <a:r>
              <a:rPr lang="en-US" dirty="0" err="1"/>
              <a:t>ΔS</a:t>
            </a:r>
            <a:r>
              <a:rPr lang="ru-RU" dirty="0"/>
              <a:t>° (</a:t>
            </a:r>
            <a:r>
              <a:rPr lang="ru-RU" dirty="0" err="1"/>
              <a:t>энтропийный</a:t>
            </a:r>
            <a:r>
              <a:rPr lang="ru-RU" dirty="0"/>
              <a:t> фактор) и меньшее Δ</a:t>
            </a:r>
            <a:r>
              <a:rPr lang="en-US" dirty="0"/>
              <a:t>H</a:t>
            </a:r>
            <a:r>
              <a:rPr lang="ru-RU" dirty="0"/>
              <a:t>°/Т(</a:t>
            </a:r>
            <a:r>
              <a:rPr lang="ru-RU" dirty="0" err="1"/>
              <a:t>энтальпийный</a:t>
            </a:r>
            <a:r>
              <a:rPr lang="ru-RU" dirty="0"/>
              <a:t> фактор</a:t>
            </a:r>
            <a:r>
              <a:rPr lang="ru-RU" dirty="0" smtClean="0"/>
              <a:t>).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/>
              <a:t>Способность железа и его примесей окисляться, т. е. химическое сродство к кислороду, часто выражают при помощи давле­ния диссоциации оксидов. </a:t>
            </a:r>
            <a:r>
              <a:rPr lang="ru-RU" i="1" dirty="0"/>
              <a:t>Давление </a:t>
            </a:r>
            <a:r>
              <a:rPr lang="ru-RU" i="1" dirty="0" err="1"/>
              <a:t>диссоциации</a:t>
            </a:r>
            <a:r>
              <a:rPr lang="ru-RU" i="1" baseline="30000" dirty="0" err="1"/>
              <a:t>1</a:t>
            </a:r>
            <a:r>
              <a:rPr lang="ru-RU" i="1" dirty="0"/>
              <a:t> </a:t>
            </a:r>
            <a:r>
              <a:rPr lang="ru-RU" dirty="0"/>
              <a:t>в данном случае пред­ставляет собой давление кислорода </a:t>
            </a:r>
            <a:r>
              <a:rPr lang="ru-RU" dirty="0" err="1"/>
              <a:t>Р</a:t>
            </a:r>
            <a:r>
              <a:rPr lang="ru-RU" baseline="-25000" dirty="0" err="1"/>
              <a:t>О2</a:t>
            </a:r>
            <a:r>
              <a:rPr lang="ru-RU" dirty="0"/>
              <a:t> при равновесии системы кисло­род—оксид:</a:t>
            </a:r>
          </a:p>
          <a:p>
            <a:pPr marL="0" indent="0" algn="ctr">
              <a:buNone/>
            </a:pPr>
            <a:r>
              <a:rPr lang="en-US" i="1" dirty="0"/>
              <a:t>Me + </a:t>
            </a:r>
            <a:r>
              <a:rPr lang="ru-RU" dirty="0"/>
              <a:t>О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ru-RU" i="1" dirty="0" err="1"/>
              <a:t>МеО</a:t>
            </a:r>
            <a:r>
              <a:rPr lang="en-US" i="1" baseline="-25000" dirty="0"/>
              <a:t>2</a:t>
            </a:r>
            <a:r>
              <a:rPr lang="en-US" i="1" dirty="0"/>
              <a:t>,</a:t>
            </a:r>
            <a:endParaRPr lang="ru-RU" dirty="0"/>
          </a:p>
          <a:p>
            <a:pPr marL="0" indent="0" algn="ctr">
              <a:buNone/>
            </a:pPr>
            <a:r>
              <a:rPr lang="en-US" i="1" dirty="0"/>
              <a:t> </a:t>
            </a:r>
            <a:r>
              <a:rPr lang="en-US" i="1" dirty="0" err="1"/>
              <a:t>Kp</a:t>
            </a:r>
            <a:r>
              <a:rPr lang="en-US" i="1" dirty="0"/>
              <a:t> = </a:t>
            </a:r>
            <a:r>
              <a:rPr lang="en-US" i="1" dirty="0" err="1"/>
              <a:t>a</a:t>
            </a:r>
            <a:r>
              <a:rPr lang="en-US" i="1" baseline="-25000" dirty="0" err="1"/>
              <a:t>MeO2</a:t>
            </a:r>
            <a:r>
              <a:rPr lang="en-US" i="1" dirty="0"/>
              <a:t> /(</a:t>
            </a:r>
            <a:r>
              <a:rPr lang="en-US" i="1" dirty="0" err="1"/>
              <a:t>a</a:t>
            </a:r>
            <a:r>
              <a:rPr lang="en-US" i="1" baseline="-25000" dirty="0" err="1"/>
              <a:t>Me</a:t>
            </a:r>
            <a:r>
              <a:rPr lang="en-US" i="1" dirty="0" err="1"/>
              <a:t>·P</a:t>
            </a:r>
            <a:r>
              <a:rPr lang="ru-RU" i="1" dirty="0"/>
              <a:t>о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/>
              <a:t>)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В случае чистых металла и оксида </a:t>
            </a:r>
            <a:r>
              <a:rPr lang="ru-RU" i="1" dirty="0"/>
              <a:t>а</a:t>
            </a:r>
            <a:r>
              <a:rPr lang="ru-RU" dirty="0"/>
              <a:t> </a:t>
            </a:r>
            <a:r>
              <a:rPr lang="en-US" baseline="-25000" dirty="0"/>
              <a:t>M</a:t>
            </a:r>
            <a:r>
              <a:rPr lang="ru-RU" baseline="-25000" dirty="0" err="1"/>
              <a:t>е02</a:t>
            </a:r>
            <a:r>
              <a:rPr lang="ru-RU" dirty="0"/>
              <a:t>=</a:t>
            </a:r>
            <a:r>
              <a:rPr lang="en-US" dirty="0"/>
              <a:t>l </a:t>
            </a:r>
            <a:r>
              <a:rPr lang="ru-RU" dirty="0"/>
              <a:t> и</a:t>
            </a:r>
            <a:r>
              <a:rPr lang="ru-RU" i="1" dirty="0"/>
              <a:t> </a:t>
            </a:r>
            <a:r>
              <a:rPr lang="ru-RU" i="1" dirty="0" err="1"/>
              <a:t>а</a:t>
            </a:r>
            <a:r>
              <a:rPr lang="ru-RU" i="1" baseline="-25000" dirty="0" err="1"/>
              <a:t>Ме</a:t>
            </a:r>
            <a:r>
              <a:rPr lang="ru-RU" i="1" dirty="0"/>
              <a:t>= </a:t>
            </a:r>
            <a:r>
              <a:rPr lang="ru-RU" dirty="0" err="1"/>
              <a:t>1,т</a:t>
            </a:r>
            <a:r>
              <a:rPr lang="ru-RU" dirty="0"/>
              <a:t>. е.</a:t>
            </a:r>
          </a:p>
          <a:p>
            <a:pPr marL="0" indent="0" algn="ctr">
              <a:buNone/>
            </a:pPr>
            <a:r>
              <a:rPr lang="ru-RU" i="1" dirty="0" err="1"/>
              <a:t>К</a:t>
            </a:r>
            <a:r>
              <a:rPr lang="ru-RU" i="1" baseline="-25000" dirty="0" err="1"/>
              <a:t>р</a:t>
            </a:r>
            <a:r>
              <a:rPr lang="ru-RU" i="1" dirty="0"/>
              <a:t>=1/р</a:t>
            </a:r>
            <a:r>
              <a:rPr lang="ru-RU" dirty="0"/>
              <a:t> </a:t>
            </a:r>
            <a:r>
              <a:rPr lang="ru-RU" baseline="-25000" dirty="0" err="1"/>
              <a:t>О2</a:t>
            </a:r>
            <a:r>
              <a:rPr lang="ru-RU" baseline="-25000" dirty="0"/>
              <a:t> </a:t>
            </a:r>
            <a:r>
              <a:rPr lang="ru-RU" i="1" dirty="0"/>
              <a:t> </a:t>
            </a:r>
            <a:r>
              <a:rPr lang="ru-RU" dirty="0"/>
              <a:t>и  Δ</a:t>
            </a:r>
            <a:r>
              <a:rPr lang="en-US" dirty="0"/>
              <a:t>G</a:t>
            </a:r>
            <a:r>
              <a:rPr lang="ru-RU" dirty="0"/>
              <a:t> º</a:t>
            </a:r>
            <a:r>
              <a:rPr lang="ru-RU" i="1" dirty="0"/>
              <a:t>=</a:t>
            </a:r>
            <a:r>
              <a:rPr lang="en-US" i="1" dirty="0"/>
              <a:t>R</a:t>
            </a:r>
            <a:r>
              <a:rPr lang="ru-RU" i="1" dirty="0"/>
              <a:t>Т</a:t>
            </a:r>
            <a:r>
              <a:rPr lang="en-US" i="1" dirty="0" err="1"/>
              <a:t>ln</a:t>
            </a:r>
            <a:r>
              <a:rPr lang="en-US" i="1" baseline="-25000" dirty="0" err="1"/>
              <a:t>Po</a:t>
            </a:r>
            <a:r>
              <a:rPr lang="ru-RU" i="1" baseline="-25000" dirty="0"/>
              <a:t>2</a:t>
            </a:r>
            <a:r>
              <a:rPr lang="ru-RU" i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Таким образом, </a:t>
            </a:r>
            <a:r>
              <a:rPr lang="ru-RU" u="sng" dirty="0"/>
              <a:t>давление диссоци­ации является мерой прочности окси­да: чем меньше эта величина, тем прочнее оксид.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47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888" y="307720"/>
            <a:ext cx="11103864" cy="61570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Если металлы и их ок­сиды находятся в растворе, а не в сво­бодном состоянии, то давление диссо­циации зависит от активности растворенных веществ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Если </a:t>
            </a:r>
            <a:r>
              <a:rPr lang="ru-RU" dirty="0"/>
              <a:t>металл и его оксид находятся в стандартном состоянии, т. е. актив­ности их могут быть приняты равны­ми единице, то </a:t>
            </a:r>
            <a:r>
              <a:rPr lang="ru-RU" i="1" dirty="0" err="1"/>
              <a:t>ро</a:t>
            </a:r>
            <a:r>
              <a:rPr lang="ru-RU" i="1" baseline="-25000" dirty="0" err="1"/>
              <a:t>2</a:t>
            </a:r>
            <a:r>
              <a:rPr lang="ru-RU" i="1" dirty="0"/>
              <a:t>=К</a:t>
            </a:r>
            <a:r>
              <a:rPr lang="en-US" i="1" dirty="0"/>
              <a:t>p</a:t>
            </a:r>
            <a:r>
              <a:rPr lang="ru-RU" i="1" dirty="0"/>
              <a:t> = р</a:t>
            </a:r>
            <a:r>
              <a:rPr lang="en-US" i="1" baseline="30000" dirty="0"/>
              <a:t>o</a:t>
            </a:r>
            <a:r>
              <a:rPr lang="ru-RU" i="1" dirty="0"/>
              <a:t>. </a:t>
            </a:r>
            <a:r>
              <a:rPr lang="ru-RU" dirty="0"/>
              <a:t>Таким образом, в общем </a:t>
            </a:r>
            <a:r>
              <a:rPr lang="ru-RU" dirty="0" smtClean="0"/>
              <a:t>случае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ru-RU" dirty="0"/>
              <a:t>т. е. давление диссоциации прямо пропорционально активности данного оксида в растворе и обратно пропор­ционально активности растворенного компонента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146" name="Рисунок 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816" y="1569309"/>
            <a:ext cx="3112313" cy="102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064" y="3860392"/>
            <a:ext cx="2615669" cy="103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516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2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КИНЕТИКА СТАЛЕПЛАВИЛЬНЫХ </a:t>
            </a:r>
            <a:r>
              <a:rPr lang="ru-RU" b="1" dirty="0" smtClean="0"/>
              <a:t>ПРОЦЕССОВ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1560"/>
            <a:ext cx="10975848" cy="55595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Совре­менные представления о кинетике процесса позволяют дать ориентиро­вочный ответ на вопрос о том, каковы скорость данного процесса и ее зави­симость от отдельных параметров и стадий процесса. В общем случае про­цесс, протекающий в сталеплавиль­ной ванне, может быть представлен состоящим из следующих стадий: 1) подвод реагентов к месту </a:t>
            </a:r>
            <a:r>
              <a:rPr lang="ru-RU" dirty="0" err="1"/>
              <a:t>реакции;2</a:t>
            </a:r>
            <a:r>
              <a:rPr lang="ru-RU" dirty="0"/>
              <a:t>) акт химической реакции; 3) выделе­ние продуктов реакции в отдельную фазу и их удаление от места реакции.</a:t>
            </a:r>
          </a:p>
          <a:p>
            <a:pPr marL="0" indent="0" algn="just">
              <a:buNone/>
            </a:pPr>
            <a:r>
              <a:rPr lang="ru-RU" dirty="0"/>
              <a:t>Каждую из стадий можно подраз­делить на ряд промежуточных. Ско­рость процесса в целом </a:t>
            </a:r>
            <a:r>
              <a:rPr lang="en-US" dirty="0" err="1"/>
              <a:t>v</a:t>
            </a:r>
            <a:r>
              <a:rPr lang="en-US" baseline="-25000" dirty="0" err="1"/>
              <a:t>r</a:t>
            </a:r>
            <a:r>
              <a:rPr lang="ru-RU" dirty="0"/>
              <a:t> зависит от скорости протекания каждой стадии: </a:t>
            </a:r>
            <a:r>
              <a:rPr lang="en-US" dirty="0"/>
              <a:t>v</a:t>
            </a:r>
            <a:r>
              <a:rPr lang="ru-RU" dirty="0"/>
              <a:t>,,</a:t>
            </a:r>
            <a:r>
              <a:rPr lang="en-US" dirty="0"/>
              <a:t>v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baseline="-25000" dirty="0"/>
              <a:t>3</a:t>
            </a:r>
            <a:r>
              <a:rPr lang="ru-RU" dirty="0"/>
              <a:t>, ...и т. д., т.е.</a:t>
            </a:r>
          </a:p>
          <a:p>
            <a:pPr marL="0" indent="0" algn="ctr">
              <a:buNone/>
            </a:pPr>
            <a:r>
              <a:rPr lang="en-US" dirty="0"/>
              <a:t>V</a:t>
            </a:r>
            <a:r>
              <a:rPr lang="ru-RU" baseline="-25000" dirty="0"/>
              <a:t>∑</a:t>
            </a:r>
            <a:r>
              <a:rPr lang="ru-RU" dirty="0"/>
              <a:t>=1/(1 /</a:t>
            </a:r>
            <a:r>
              <a:rPr lang="en-US" dirty="0"/>
              <a:t>V</a:t>
            </a:r>
            <a:r>
              <a:rPr lang="ru-RU" dirty="0"/>
              <a:t>1+ 1/</a:t>
            </a:r>
            <a:r>
              <a:rPr lang="en-US" dirty="0"/>
              <a:t>V</a:t>
            </a:r>
            <a:r>
              <a:rPr lang="ru-RU" dirty="0"/>
              <a:t>2+1/</a:t>
            </a:r>
            <a:r>
              <a:rPr lang="en-US" dirty="0"/>
              <a:t>V</a:t>
            </a:r>
            <a:r>
              <a:rPr lang="ru-RU" baseline="-25000" dirty="0"/>
              <a:t>3</a:t>
            </a:r>
            <a:r>
              <a:rPr lang="ru-RU" dirty="0"/>
              <a:t> + ...).</a:t>
            </a:r>
          </a:p>
          <a:p>
            <a:pPr marL="0" indent="0" algn="just">
              <a:buNone/>
            </a:pPr>
            <a:r>
              <a:rPr lang="ru-RU" dirty="0"/>
              <a:t>В каждом конкретном случае лю­бая из этих стадий может лимитиро­вать процесс в целом, если скорость ее протекания меньше, чем других.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0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11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Скорость протекания </a:t>
            </a:r>
            <a:r>
              <a:rPr lang="ru-RU" b="1" dirty="0" smtClean="0"/>
              <a:t>реакции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6968"/>
            <a:ext cx="10994136" cy="58430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основе кинетики химических реак­ций как учения о скоростях химичес­ких превращений лежит </a:t>
            </a:r>
            <a:r>
              <a:rPr lang="ru-RU" i="1" dirty="0"/>
              <a:t>закон дей­ствующих масс, </a:t>
            </a:r>
            <a:r>
              <a:rPr lang="ru-RU" dirty="0"/>
              <a:t>согласно которому скорость реакции веществ </a:t>
            </a:r>
            <a:r>
              <a:rPr lang="ru-RU" i="1" dirty="0"/>
              <a:t>А, В, С,... </a:t>
            </a:r>
            <a:r>
              <a:rPr lang="ru-RU" dirty="0"/>
              <a:t>пропорциональна произведению их концентраций.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/>
              <a:t>где </a:t>
            </a:r>
            <a:r>
              <a:rPr lang="en-US" dirty="0"/>
              <a:t>k</a:t>
            </a:r>
            <a:r>
              <a:rPr lang="ru-RU" dirty="0"/>
              <a:t> —константа скорости реакции; </a:t>
            </a:r>
            <a:r>
              <a:rPr lang="ru-RU" i="1" dirty="0"/>
              <a:t>[А], [В</a:t>
            </a:r>
            <a:r>
              <a:rPr lang="ru-RU" i="1" dirty="0" smtClean="0"/>
              <a:t>],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[С],... — концентрации взаимодействующих веществ; минус показывает, что </a:t>
            </a:r>
            <a:r>
              <a:rPr lang="ru-RU" dirty="0" smtClean="0"/>
              <a:t>концентрация </a:t>
            </a:r>
            <a:r>
              <a:rPr lang="ru-RU" dirty="0"/>
              <a:t>вещества </a:t>
            </a:r>
            <a:r>
              <a:rPr lang="ru-RU" i="1" dirty="0"/>
              <a:t>А </a:t>
            </a:r>
            <a:r>
              <a:rPr lang="ru-RU" dirty="0"/>
              <a:t>убывает со временем. Сумму величин </a:t>
            </a:r>
            <a:r>
              <a:rPr lang="en-US" dirty="0"/>
              <a:t>αβγ</a:t>
            </a:r>
            <a:r>
              <a:rPr lang="en-US" i="1" dirty="0"/>
              <a:t> </a:t>
            </a:r>
            <a:r>
              <a:rPr lang="ru-RU" dirty="0"/>
              <a:t>называют порядком реакции.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Константа </a:t>
            </a:r>
            <a:r>
              <a:rPr lang="ru-RU" dirty="0"/>
              <a:t>скорости реакции чис­ленно равна скорости реакции, если концентрация каждого из исходных веществ равна единице. </a:t>
            </a:r>
            <a:endParaRPr lang="en-US" dirty="0"/>
          </a:p>
        </p:txBody>
      </p:sp>
      <p:pic>
        <p:nvPicPr>
          <p:cNvPr id="8194" name="Рисунок 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39" y="2536095"/>
            <a:ext cx="4414086" cy="75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42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54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Энергия активации: понятие об активированном комплексе.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9304"/>
            <a:ext cx="11030712" cy="54223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Энергию активации </a:t>
            </a:r>
            <a:r>
              <a:rPr lang="ru-RU" i="1" dirty="0"/>
              <a:t>Е </a:t>
            </a:r>
            <a:r>
              <a:rPr lang="ru-RU" dirty="0"/>
              <a:t>обычно оп­ределяют экспериментально следующим образом: исследуют кинетику ре­акции при нескольких температурах и строят график (рис. 8.2) в координатах </a:t>
            </a:r>
            <a:r>
              <a:rPr lang="en-US" i="1" dirty="0"/>
              <a:t>Ink</a:t>
            </a:r>
            <a:r>
              <a:rPr lang="ru-RU" i="1" dirty="0"/>
              <a:t>— 1/</a:t>
            </a:r>
            <a:r>
              <a:rPr lang="en-US" i="1" dirty="0"/>
              <a:t>T </a:t>
            </a:r>
            <a:r>
              <a:rPr lang="ru-RU" dirty="0"/>
              <a:t>тангенс угла наклона пря­мой </a:t>
            </a:r>
            <a:r>
              <a:rPr lang="ru-RU" i="1" dirty="0"/>
              <a:t>1 </a:t>
            </a:r>
            <a:r>
              <a:rPr lang="ru-RU" dirty="0"/>
              <a:t>на этом графике в соответствии с уравнением Аррениуса равен </a:t>
            </a:r>
            <a:r>
              <a:rPr lang="ru-RU" i="1" dirty="0"/>
              <a:t>Е. </a:t>
            </a:r>
            <a:r>
              <a:rPr lang="ru-RU" dirty="0"/>
              <a:t>В более сложных случаях зависимость </a:t>
            </a:r>
            <a:r>
              <a:rPr lang="en-US" i="1" dirty="0"/>
              <a:t>Ink </a:t>
            </a:r>
            <a:r>
              <a:rPr lang="ru-RU" dirty="0"/>
              <a:t>от величины 1/</a:t>
            </a:r>
            <a:r>
              <a:rPr lang="en-US" dirty="0"/>
              <a:t>T</a:t>
            </a:r>
            <a:r>
              <a:rPr lang="ru-RU" dirty="0"/>
              <a:t> выражается кри­вой </a:t>
            </a:r>
            <a:r>
              <a:rPr lang="ru-RU" i="1" dirty="0" smtClean="0"/>
              <a:t>2</a:t>
            </a:r>
          </a:p>
          <a:p>
            <a:pPr marL="0" indent="0" algn="ctr">
              <a:buNone/>
            </a:pPr>
            <a:r>
              <a:rPr lang="ru-RU" dirty="0"/>
              <a:t>Зависи­мость    константы скорости  реакции от температуры</a:t>
            </a:r>
          </a:p>
        </p:txBody>
      </p:sp>
      <p:pic>
        <p:nvPicPr>
          <p:cNvPr id="9218" name="Рисунок 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703" y="4159868"/>
            <a:ext cx="3617849" cy="269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817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576" y="289433"/>
            <a:ext cx="11551920" cy="42185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Константа скорости реакции </a:t>
            </a:r>
            <a:r>
              <a:rPr lang="en-US" i="1" dirty="0"/>
              <a:t>k</a:t>
            </a:r>
            <a:r>
              <a:rPr lang="ru-RU" i="1" dirty="0"/>
              <a:t>, </a:t>
            </a:r>
            <a:r>
              <a:rPr lang="ru-RU" dirty="0"/>
              <a:t>а следовательно, и скорость реакции значительнее изменяются с изменени­ем температуры в тех реакциях, в ко­торых энергия активации больше.</a:t>
            </a:r>
          </a:p>
          <a:p>
            <a:pPr marL="0" indent="0" algn="just">
              <a:buNone/>
            </a:pPr>
            <a:r>
              <a:rPr lang="ru-RU" dirty="0"/>
              <a:t>Физический смысл энергии акти­вации сводится к следующему: в реак­циях, протекающих с конечной скоро­стью, число столкновений между мо­лекулами, приводящих к химическому взаимодействию, составляет лишь не­которую (небольшую) часть от общего числа столкновений. Эффективными оказываются лишь столкновения меж­ду такими молекулами, между такими конфигурациями атомов, которые в момент столкновения обладают неко­торым избытком внутренней энергии по сравнению со средней энергией ча­стиц при данной температуре. Этот избыток энергии определяется энер­гией активации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/>
              <a:t>Схе­ма изменения энергии систе­мы в течение реакции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10242" name="Рисунок 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64" y="4413866"/>
            <a:ext cx="3030601" cy="231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168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528" y="768096"/>
            <a:ext cx="10963656" cy="57972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теории скоростей химических ре­акций широко используют понятие </a:t>
            </a:r>
            <a:r>
              <a:rPr lang="ru-RU" i="1" dirty="0"/>
              <a:t>активированный комплекс </a:t>
            </a:r>
            <a:r>
              <a:rPr lang="ru-RU" dirty="0"/>
              <a:t>— это груп­пировка атомов в решающий момент элементарного акта химической реак­ции.</a:t>
            </a:r>
          </a:p>
          <a:p>
            <a:pPr marL="0" indent="0" algn="just">
              <a:buNone/>
            </a:pPr>
            <a:r>
              <a:rPr lang="ru-RU" dirty="0"/>
              <a:t>В ходе элементарного акта реакции возникает состояние, являющееся критическим в том смысле, что если оно достигнуто, то дальнейшее движе­ние атомов происходит беспрепят­ственно, не требуя запаса энергии. Совокупность атомов в этом состоя­нии принято называть </a:t>
            </a:r>
            <a:r>
              <a:rPr lang="ru-RU" i="1" dirty="0"/>
              <a:t>активирован­ным комплексом </a:t>
            </a:r>
            <a:r>
              <a:rPr lang="ru-RU" dirty="0"/>
              <a:t>или </a:t>
            </a:r>
            <a:r>
              <a:rPr lang="ru-RU" i="1" dirty="0"/>
              <a:t>переходным состо­янием.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86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зарождения новой </a:t>
            </a:r>
            <a:r>
              <a:rPr lang="ru-RU" b="1" dirty="0" smtClean="0"/>
              <a:t>фазы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208" y="1143000"/>
            <a:ext cx="11301984" cy="54315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В тех случаях, когда в пределах исходной фазы должна образоваться новая фаза (например, пузырь газа внутри стальной ванны, неметалли­ческое включение, твердый кристалл металла и т. п.), скорость процесса при прочих равных условиях (давле­ние, температура и т. п.) может лими­тировать третья стадия процесса: за­рождение и выделение новой фазы.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Рост зародыша до известных пре­делов связан с затратой энергии, т. е. свободная энергия системы возраста­ет. По достижении зародышем опре­деленного размера, называемого </a:t>
            </a:r>
            <a:r>
              <a:rPr lang="ru-RU" i="1" dirty="0"/>
              <a:t>кри­тическим, </a:t>
            </a:r>
            <a:r>
              <a:rPr lang="ru-RU" dirty="0"/>
              <a:t>изменение энергии Гиббса достигает максимума; при дальней­шем увеличении зародыша энергия Гиббса системы уменьшается и про­цесс начинает протекать самопроиз­вольно.</a:t>
            </a:r>
          </a:p>
          <a:p>
            <a:pPr marL="0" indent="0" algn="just">
              <a:buNone/>
            </a:pPr>
            <a:r>
              <a:rPr lang="ru-RU" dirty="0"/>
              <a:t>Самопроизвольное образование за­родышей новой фазы внутри исход­ной связано с явлениями </a:t>
            </a:r>
            <a:r>
              <a:rPr lang="ru-RU" dirty="0" err="1"/>
              <a:t>флуктуации</a:t>
            </a:r>
            <a:r>
              <a:rPr lang="ru-RU" baseline="30000" dirty="0" err="1"/>
              <a:t>1</a:t>
            </a:r>
            <a:r>
              <a:rPr lang="ru-RU" dirty="0"/>
              <a:t>. В результате флуктуации в веществе могут возникать разные сочетания скоплений молекул или атомов, име­ющие размеры, достаточные, чтобы служить центрами для выделения но­вой фазы в данных условиях. Вероят­ность возникновения зародышей но­вой фазы зависит от степени </a:t>
            </a:r>
            <a:r>
              <a:rPr lang="ru-RU" dirty="0" err="1"/>
              <a:t>пересы­щения</a:t>
            </a:r>
            <a:r>
              <a:rPr lang="ru-RU" dirty="0"/>
              <a:t> раствора и от других факторов. Чем выше степень </a:t>
            </a:r>
            <a:r>
              <a:rPr lang="ru-RU" dirty="0" err="1"/>
              <a:t>пересыщения</a:t>
            </a:r>
            <a:r>
              <a:rPr lang="ru-RU" dirty="0"/>
              <a:t> (при данной температуре), тем выше веро­ятность возникновения зародышей. Размер критического радиуса зароды­ша </a:t>
            </a:r>
            <a:r>
              <a:rPr lang="en-US" dirty="0"/>
              <a:t>r</a:t>
            </a:r>
            <a:r>
              <a:rPr lang="ru-RU" baseline="-25000" dirty="0" err="1"/>
              <a:t>зар</a:t>
            </a:r>
            <a:r>
              <a:rPr lang="ru-RU" baseline="30000" dirty="0" err="1"/>
              <a:t>крит</a:t>
            </a:r>
            <a:r>
              <a:rPr lang="ru-RU" dirty="0"/>
              <a:t> прямо пропорционален по­верхностному натяжению σ и обратно пропорционален степени </a:t>
            </a:r>
            <a:r>
              <a:rPr lang="ru-RU" dirty="0" err="1"/>
              <a:t>пересыще­ния</a:t>
            </a:r>
            <a:r>
              <a:rPr lang="ru-RU" dirty="0"/>
              <a:t>. Чем выше степень </a:t>
            </a:r>
            <a:r>
              <a:rPr lang="ru-RU" dirty="0" err="1" smtClean="0"/>
              <a:t>пересыщения</a:t>
            </a:r>
            <a:r>
              <a:rPr lang="ru-RU" dirty="0" smtClean="0"/>
              <a:t> и </a:t>
            </a:r>
            <a:r>
              <a:rPr lang="ru-RU" dirty="0"/>
              <a:t>чем меньше σ, тем меньше </a:t>
            </a:r>
            <a:r>
              <a:rPr lang="en-US" dirty="0"/>
              <a:t>r</a:t>
            </a:r>
            <a:r>
              <a:rPr lang="ru-RU" baseline="-25000" dirty="0" err="1"/>
              <a:t>зар</a:t>
            </a:r>
            <a:r>
              <a:rPr lang="ru-RU" baseline="30000" dirty="0" err="1"/>
              <a:t>крит</a:t>
            </a:r>
            <a:r>
              <a:rPr lang="ru-RU" dirty="0"/>
              <a:t> 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52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8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ФИЗИКО-ХИМИЧЕСКИЕ ЗАКОНОМЕРНОСТИ СТАЛЕПЛАВИЛЬНЫХ ПРОЦЕССОВ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7592"/>
            <a:ext cx="11030712" cy="541324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Физико-химические явления могут изучаться как опытным путем, путем непосредственного эксперимента, так и на основе выводов и обобщений те­оретического характера и учета научных достижений в смежных областях знаний.</a:t>
            </a:r>
          </a:p>
          <a:p>
            <a:pPr marL="0" indent="0" algn="just">
              <a:buNone/>
            </a:pPr>
            <a:r>
              <a:rPr lang="ru-RU" dirty="0"/>
              <a:t>Существующие методы контроля обеспечивают получение информации о параметрах плавки стали (концент­рации взаимодействующих веществ, давлении, температуре и т. д.). При со­вместном использовании полученной информации и законов физической химии определяют:</a:t>
            </a:r>
          </a:p>
          <a:p>
            <a:pPr marL="0" indent="0" algn="just">
              <a:buNone/>
            </a:pPr>
            <a:r>
              <a:rPr lang="ru-RU" dirty="0"/>
              <a:t>1) направление протекания процес­са и продукты, которые должны обра­зоваться в результате реакции;</a:t>
            </a:r>
          </a:p>
          <a:p>
            <a:pPr marL="0" indent="0" algn="just">
              <a:buNone/>
            </a:pPr>
            <a:r>
              <a:rPr lang="ru-RU" dirty="0"/>
              <a:t>2) конечное    состояние    системы, пределы, до которых может протекать процесс, состояние системы по окон­чании процесса;</a:t>
            </a:r>
          </a:p>
          <a:p>
            <a:pPr marL="0" indent="0" algn="just">
              <a:buNone/>
            </a:pPr>
            <a:r>
              <a:rPr lang="ru-RU" dirty="0"/>
              <a:t>3)скорость протекания процесса, ее зависимость от отдельных парамет­ров.</a:t>
            </a:r>
          </a:p>
          <a:p>
            <a:pPr marL="0" indent="0" algn="just">
              <a:buNone/>
            </a:pPr>
            <a:r>
              <a:rPr lang="ru-RU" dirty="0"/>
              <a:t>Первые две задачи решаются мето­дами термодинамики, третья — совре­менными методами исследования ки­нетики процесса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04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Роль </a:t>
            </a:r>
            <a:r>
              <a:rPr lang="ru-RU" b="1" dirty="0" smtClean="0"/>
              <a:t>диффузии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128"/>
            <a:ext cx="11076432" cy="5596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Процессы </a:t>
            </a:r>
            <a:r>
              <a:rPr lang="ru-RU" dirty="0"/>
              <a:t>переме­щения компонента внутри фазы обыч­но называют </a:t>
            </a:r>
            <a:r>
              <a:rPr lang="ru-RU" i="1" dirty="0"/>
              <a:t>массопереносом, </a:t>
            </a:r>
            <a:r>
              <a:rPr lang="ru-RU" dirty="0"/>
              <a:t>а через границу раздела фаз — </a:t>
            </a:r>
            <a:r>
              <a:rPr lang="ru-RU" i="1" dirty="0" err="1"/>
              <a:t>массопередачей</a:t>
            </a:r>
            <a:r>
              <a:rPr lang="ru-RU" i="1" dirty="0" smtClean="0"/>
              <a:t>.</a:t>
            </a:r>
          </a:p>
          <a:p>
            <a:pPr marL="0" indent="0" algn="just">
              <a:buNone/>
            </a:pPr>
            <a:r>
              <a:rPr lang="ru-RU" dirty="0" err="1"/>
              <a:t>Диффузия</a:t>
            </a:r>
            <a:r>
              <a:rPr lang="ru-RU" baseline="30000" dirty="0" err="1"/>
              <a:t>2</a:t>
            </a:r>
            <a:r>
              <a:rPr lang="ru-RU" dirty="0"/>
              <a:t> — движение частиц среды, приводящее к переносу веще­ства и к выравниванию концентраций. В процессе диффузии возможно "вза­имное проникновение веществ вслед­ствие теплового движения их частиц.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Немецкий ученый А. </a:t>
            </a:r>
            <a:r>
              <a:rPr lang="ru-RU" dirty="0" err="1"/>
              <a:t>Фик</a:t>
            </a:r>
            <a:r>
              <a:rPr lang="ru-RU" dirty="0"/>
              <a:t> в 1855 г. сформулировал закон </a:t>
            </a:r>
            <a:r>
              <a:rPr lang="ru-RU" i="1" dirty="0"/>
              <a:t>(</a:t>
            </a:r>
            <a:r>
              <a:rPr lang="en-US" i="1" dirty="0"/>
              <a:t>I</a:t>
            </a:r>
            <a:r>
              <a:rPr lang="ru-RU" i="1" dirty="0"/>
              <a:t> закон </a:t>
            </a:r>
            <a:r>
              <a:rPr lang="ru-RU" i="1" dirty="0" err="1"/>
              <a:t>Фика</a:t>
            </a:r>
            <a:r>
              <a:rPr lang="ru-RU" i="1" dirty="0"/>
              <a:t>), </a:t>
            </a:r>
            <a:r>
              <a:rPr lang="ru-RU" dirty="0"/>
              <a:t>в соответствии с которым диффузион­ный поток пропорционален градиенту концентраций диффундирующих ком­понентов (на единицу длины). Диффу­зионным потоком принято называть поток массы, диффундирующий через единицу площади в единицу времени (размерность — кг/(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 -с)). При рас­смотрении процессов диффузии в жид­кой ванне (металле и шлаке) важно учитывать сильное влияние вязкости (η). Напомним, что </a:t>
            </a:r>
            <a:r>
              <a:rPr lang="en-US" i="1" dirty="0"/>
              <a:t>D</a:t>
            </a:r>
            <a:r>
              <a:rPr lang="ru-RU" i="1" dirty="0"/>
              <a:t>-η= </a:t>
            </a:r>
            <a:r>
              <a:rPr lang="en-US" dirty="0" err="1"/>
              <a:t>const</a:t>
            </a:r>
            <a:r>
              <a:rPr lang="ru-RU" dirty="0"/>
              <a:t>, т.е. чем больше вязкость, тем слабее прояв­ляются процессы диффузии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66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ПОВЕРХНОСТНЫЕ ЯВЛЕНИЯ В СТАЛЕПЛАВИЛЬНЫХ ПРОЦЕССАХ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 рассмотрении свойств жидкости (а также и твердого тела) следует иметь в виду, что частицы жидкости, распо­ложенные во внутренних и внешних ее слоях, испытывают разное воздей­ствие со стороны окружающих их час­тиц, поэтому свойства поверхностных слоев вещества всегда несколько отли­чаются от свойств его внутренних сло­ев.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Избыток энергии в тонком слое вещества у поверхности соприкосновения веществ (тел) по сравнению с энергией вещества внут­ри тела называют </a:t>
            </a:r>
            <a:r>
              <a:rPr lang="ru-RU" i="1" dirty="0"/>
              <a:t>поверхностной энер­гией. </a:t>
            </a:r>
            <a:r>
              <a:rPr lang="ru-RU" dirty="0"/>
              <a:t>Полная поверхностная энергия складывается из работы, затрачивае­мой на образование поверхности, т. е. работы, необходимой для преодоле­ния сил межмолекулярного (или меж­атомного) сцепления </a:t>
            </a:r>
            <a:r>
              <a:rPr lang="ru-RU" i="1" dirty="0"/>
              <a:t>(</a:t>
            </a:r>
            <a:r>
              <a:rPr lang="ru-RU" i="1" dirty="0" err="1"/>
              <a:t>когезии</a:t>
            </a:r>
            <a:r>
              <a:rPr lang="ru-RU" i="1" baseline="30000" dirty="0" err="1"/>
              <a:t>1</a:t>
            </a:r>
            <a:r>
              <a:rPr lang="ru-RU" i="1" dirty="0"/>
              <a:t>) </a:t>
            </a:r>
            <a:r>
              <a:rPr lang="ru-RU" dirty="0"/>
              <a:t>при перемещении молекул (атомов) из объема фазы в поверхностный слой, и теплового эффекта, связанного с этим процессом.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21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484632"/>
            <a:ext cx="11192256" cy="61904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i="1" dirty="0"/>
              <a:t>Поверхностное натяже­ние — </a:t>
            </a:r>
            <a:r>
              <a:rPr lang="ru-RU" dirty="0"/>
              <a:t>важнейшая термодинамическая характеристика поверхности раздела фаз (тел), определяемая как работа, которую необходимо затратить (при данной температуре) для образования единицы площади этой поверхности.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Поверхностное натяжение выражается в Дж/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 (энер­гия на единицу поверхности) или Н/м (сила на единицу длины).</a:t>
            </a:r>
          </a:p>
          <a:p>
            <a:pPr marL="0" indent="0" algn="just">
              <a:buNone/>
            </a:pPr>
            <a:r>
              <a:rPr lang="ru-RU" dirty="0"/>
              <a:t>Для случая поверхностного раздела жидко­стей (например, металл—шлак) ис­пользуют термин «межфазное натяже­ние</a:t>
            </a:r>
            <a:r>
              <a:rPr lang="ru-RU" dirty="0" smtClean="0"/>
              <a:t>».</a:t>
            </a:r>
          </a:p>
          <a:p>
            <a:pPr marL="0" indent="0" algn="just">
              <a:buNone/>
            </a:pPr>
            <a:r>
              <a:rPr lang="ru-RU" dirty="0"/>
              <a:t>Явление изменения содержания данного компонента в поверхностном слое по сравнению с содержанием его во внутренних слоя называют </a:t>
            </a:r>
            <a:r>
              <a:rPr lang="ru-RU" i="1" dirty="0" smtClean="0"/>
              <a:t>адсорб­цией. </a:t>
            </a:r>
            <a:r>
              <a:rPr lang="ru-RU" dirty="0"/>
              <a:t>Вещества, снижающие поверх­ностное натяжение растворителя, т. е. вещества, концентрация которых в поверхностном слое выше, чем в ра­створе, называют </a:t>
            </a:r>
            <a:r>
              <a:rPr lang="ru-RU" i="1" dirty="0"/>
              <a:t>поверхностно-актив­ными. </a:t>
            </a:r>
            <a:r>
              <a:rPr lang="ru-RU" dirty="0"/>
              <a:t>Любое вещество в виде компо­нента жидкого раствора или газа (пара) при соответствующих условиях может проявить поверхностную ак­тивность, т. е. адсорбироваться под действием межмолекулярных сил на той или иной поверхности, понижая энергию Гиббса. Однако поверхност­но-активными обычно называют лишь те вещества, адсорбция которых уже при очень малой концентрации (деся­тые и сотые доли процента) приводит к резкому снижению поверхностного натяжения.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29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48" y="170560"/>
            <a:ext cx="11369040" cy="65777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Поскольку многие процессы идут на границе раздела фаз, необходимо учитывать разную степень смачивания отдельных фаз. Практика показывает, что разделение фаз (например, шлака и металла) сопряжено с затруднения­ми, так как почти всегда на границе раздела проявляется взаимное притя­жение фаз. Это явление называют </a:t>
            </a:r>
            <a:r>
              <a:rPr lang="ru-RU" i="1" dirty="0" smtClean="0"/>
              <a:t>ад­гезией. </a:t>
            </a:r>
            <a:r>
              <a:rPr lang="ru-RU" dirty="0"/>
              <a:t>Работу, которую необходимо совершить для разделения двух фаз (обычно рассматривается случай, ког­да площадь контакта равна 1 </a:t>
            </a:r>
            <a:r>
              <a:rPr lang="ru-RU" dirty="0" err="1"/>
              <a:t>см</a:t>
            </a:r>
            <a:r>
              <a:rPr lang="ru-RU" baseline="30000" dirty="0" err="1"/>
              <a:t>2</a:t>
            </a:r>
            <a:r>
              <a:rPr lang="ru-RU" dirty="0"/>
              <a:t>), на­зывают </a:t>
            </a:r>
            <a:r>
              <a:rPr lang="ru-RU" i="1" dirty="0"/>
              <a:t>работой адгезии. </a:t>
            </a:r>
            <a:endParaRPr lang="ru-RU" i="1" dirty="0" smtClean="0"/>
          </a:p>
          <a:p>
            <a:pPr marL="0" indent="0" algn="just">
              <a:buNone/>
            </a:pPr>
            <a:r>
              <a:rPr lang="ru-RU" dirty="0"/>
              <a:t>В заключение напомним, что в </a:t>
            </a:r>
            <a:r>
              <a:rPr lang="ru-RU" dirty="0" smtClean="0"/>
              <a:t>металлургической </a:t>
            </a:r>
            <a:r>
              <a:rPr lang="ru-RU" dirty="0"/>
              <a:t>практике часто </a:t>
            </a:r>
            <a:r>
              <a:rPr lang="ru-RU" dirty="0" smtClean="0"/>
              <a:t>используются </a:t>
            </a:r>
            <a:r>
              <a:rPr lang="ru-RU" dirty="0"/>
              <a:t>следующие понятия (тер мины) из физической химии:</a:t>
            </a:r>
          </a:p>
          <a:p>
            <a:pPr algn="just"/>
            <a:r>
              <a:rPr lang="ru-RU" i="1" dirty="0"/>
              <a:t>абсорбция — </a:t>
            </a:r>
            <a:r>
              <a:rPr lang="ru-RU" dirty="0"/>
              <a:t>поглощение объемом;</a:t>
            </a:r>
          </a:p>
          <a:p>
            <a:pPr algn="just"/>
            <a:r>
              <a:rPr lang="ru-RU" i="1" dirty="0"/>
              <a:t>адгезия </a:t>
            </a:r>
            <a:r>
              <a:rPr lang="ru-RU" dirty="0"/>
              <a:t>— сцепление поверхностей разнородных тел;</a:t>
            </a:r>
          </a:p>
          <a:p>
            <a:pPr algn="just"/>
            <a:r>
              <a:rPr lang="ru-RU" i="1" dirty="0"/>
              <a:t>адсорбция </a:t>
            </a:r>
            <a:r>
              <a:rPr lang="ru-RU" dirty="0"/>
              <a:t>— поглощение поверхно­стью;</a:t>
            </a:r>
          </a:p>
          <a:p>
            <a:pPr algn="just"/>
            <a:r>
              <a:rPr lang="ru-RU" i="1" dirty="0"/>
              <a:t>десорбция — </a:t>
            </a:r>
            <a:r>
              <a:rPr lang="ru-RU" dirty="0"/>
              <a:t>удаление веществ, по­глощенных при адсорбции или абсорб­ции;</a:t>
            </a:r>
          </a:p>
          <a:p>
            <a:pPr algn="just"/>
            <a:r>
              <a:rPr lang="ru-RU" i="1" dirty="0" err="1"/>
              <a:t>когезия</a:t>
            </a:r>
            <a:r>
              <a:rPr lang="ru-RU" i="1" dirty="0"/>
              <a:t> — </a:t>
            </a:r>
            <a:r>
              <a:rPr lang="ru-RU" dirty="0"/>
              <a:t>сцепление (притяжение) молекул (атомов, ионов) в физичес­ком теле;</a:t>
            </a:r>
          </a:p>
          <a:p>
            <a:pPr algn="just"/>
            <a:r>
              <a:rPr lang="ru-RU" i="1" dirty="0"/>
              <a:t>сорбент — </a:t>
            </a:r>
            <a:r>
              <a:rPr lang="ru-RU" dirty="0"/>
              <a:t>поглощающее тело;</a:t>
            </a:r>
          </a:p>
          <a:p>
            <a:pPr algn="just"/>
            <a:r>
              <a:rPr lang="ru-RU" i="1" dirty="0" err="1"/>
              <a:t>сорбтив</a:t>
            </a:r>
            <a:r>
              <a:rPr lang="ru-RU" i="1" dirty="0"/>
              <a:t> (</a:t>
            </a:r>
            <a:r>
              <a:rPr lang="ru-RU" i="1" dirty="0" err="1"/>
              <a:t>сорбат</a:t>
            </a:r>
            <a:r>
              <a:rPr lang="ru-RU" i="1" dirty="0"/>
              <a:t>) </a:t>
            </a:r>
            <a:r>
              <a:rPr lang="ru-RU" dirty="0"/>
              <a:t>— поглощаемое вещество;</a:t>
            </a:r>
          </a:p>
          <a:p>
            <a:pPr algn="just"/>
            <a:r>
              <a:rPr lang="ru-RU" i="1" dirty="0"/>
              <a:t>сорбция — </a:t>
            </a:r>
            <a:r>
              <a:rPr lang="ru-RU" dirty="0"/>
              <a:t>поглощение;</a:t>
            </a:r>
          </a:p>
          <a:p>
            <a:pPr algn="just"/>
            <a:r>
              <a:rPr lang="ru-RU" i="1" dirty="0"/>
              <a:t>хемосорбция </a:t>
            </a:r>
            <a:r>
              <a:rPr lang="ru-RU" dirty="0"/>
              <a:t>— поглощение с обра­зованием химических связей.</a:t>
            </a:r>
          </a:p>
          <a:p>
            <a:pPr algn="just"/>
            <a:r>
              <a:rPr lang="ru-RU" dirty="0"/>
              <a:t>Угол 0 — </a:t>
            </a:r>
            <a:r>
              <a:rPr lang="ru-RU" i="1" dirty="0"/>
              <a:t>краевой угол смачивания </a:t>
            </a:r>
            <a:r>
              <a:rPr lang="ru-RU" dirty="0"/>
              <a:t>(θ &lt; 90° — хорошее смачивание, θ &gt; 90" — плохое смачивание, θ = 0° — полное смачивание (растекание), θ = 180° — полное </a:t>
            </a:r>
            <a:r>
              <a:rPr lang="ru-RU" dirty="0" err="1"/>
              <a:t>несмачивание</a:t>
            </a:r>
            <a:r>
              <a:rPr lang="ru-RU" dirty="0"/>
              <a:t>, т. е. силы </a:t>
            </a:r>
            <a:r>
              <a:rPr lang="ru-RU" dirty="0" err="1"/>
              <a:t>когезии</a:t>
            </a:r>
            <a:r>
              <a:rPr lang="ru-RU" dirty="0"/>
              <a:t> так велики, что полностью исклю­чают силы адгезии и жидкая капля превращается в шарик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52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432" y="179704"/>
            <a:ext cx="11506200" cy="65319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Система </a:t>
            </a:r>
            <a:r>
              <a:rPr lang="ru-RU" dirty="0"/>
              <a:t>— группа тел, находящихся во взаимодействии и мысленно или физически выделенных из окружаю­щей среды, например система металл-шлак, футеровка—металл и т. п. На практике чаще приходится иметь дело со сложной системой, например футе­ровка—металл—шлак—атмосфера агре­гата, футеровка (свод)—металл—шлак-атмосфера агрегата—футеровка (под).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Гомогенная </a:t>
            </a:r>
            <a:r>
              <a:rPr lang="ru-RU" i="1" dirty="0" err="1"/>
              <a:t>система</a:t>
            </a:r>
            <a:r>
              <a:rPr lang="ru-RU" i="1" baseline="30000" dirty="0" err="1"/>
              <a:t>1</a:t>
            </a:r>
            <a:r>
              <a:rPr lang="ru-RU" i="1" dirty="0"/>
              <a:t> </a:t>
            </a:r>
            <a:r>
              <a:rPr lang="ru-RU" dirty="0"/>
              <a:t>— система, хи­мический состав и физические свой­ства которой во всех частях одинаковы или меняются непрерывно, без скач­ков (между частями системы нет по­верхностей раздела).</a:t>
            </a:r>
          </a:p>
          <a:p>
            <a:pPr marL="0" indent="0">
              <a:buNone/>
            </a:pPr>
            <a:r>
              <a:rPr lang="ru-RU" i="1" dirty="0"/>
              <a:t>Гетерогенная </a:t>
            </a:r>
            <a:r>
              <a:rPr lang="ru-RU" i="1" dirty="0" err="1"/>
              <a:t>система</a:t>
            </a:r>
            <a:r>
              <a:rPr lang="ru-RU" i="1" baseline="30000" dirty="0" err="1"/>
              <a:t>2</a:t>
            </a:r>
            <a:r>
              <a:rPr lang="ru-RU" i="1" dirty="0"/>
              <a:t> — </a:t>
            </a:r>
            <a:r>
              <a:rPr lang="ru-RU" dirty="0"/>
              <a:t>физико-химическая система, состоящая из раз­ных по своим свойствам частей, разгра­ниченных поверхностями раздела.</a:t>
            </a:r>
          </a:p>
          <a:p>
            <a:pPr marL="0" indent="0" algn="just">
              <a:buNone/>
            </a:pPr>
            <a:r>
              <a:rPr lang="ru-RU" dirty="0"/>
              <a:t>Системы также могут быть одно­родными и неоднородными. </a:t>
            </a:r>
            <a:r>
              <a:rPr lang="ru-RU" i="1" dirty="0"/>
              <a:t>Однород­ной </a:t>
            </a:r>
            <a:r>
              <a:rPr lang="ru-RU" dirty="0"/>
              <a:t>называется система, в которой все участки объема имеют одинаковые со­став (химически однородная) и свой­ства (физически однородная). В ре­альных сталеплавильных процессах как состав, так и свойства отдельных частей системы обычно очень </a:t>
            </a:r>
            <a:r>
              <a:rPr lang="ru-RU" i="1" dirty="0"/>
              <a:t>неодно­родны.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3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296" y="188848"/>
            <a:ext cx="11423904" cy="64405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i="1" dirty="0"/>
              <a:t>Фаза — </a:t>
            </a:r>
            <a:r>
              <a:rPr lang="ru-RU" dirty="0"/>
              <a:t>совокупность всех гомоген­ных частей системы, отделенных от других частей системы поверхностью раздела и одинаковых по составу и свойствам.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b="1" dirty="0"/>
              <a:t>араметры состояния — </a:t>
            </a:r>
            <a:r>
              <a:rPr lang="ru-RU" dirty="0"/>
              <a:t>физичес­кие величины, служащие для характе­ристики состояния системы (давле­ние, объем, концентрация компонен­тов, температура, плотность и др.).</a:t>
            </a:r>
          </a:p>
          <a:p>
            <a:pPr marL="0" indent="0" algn="just">
              <a:buNone/>
            </a:pPr>
            <a:r>
              <a:rPr lang="ru-RU" b="1" dirty="0"/>
              <a:t>Параметры процесса </a:t>
            </a:r>
            <a:r>
              <a:rPr lang="ru-RU" dirty="0"/>
              <a:t>— величины, характеризующие процесс, т. е. изме­нение системы, связанное с изменени­ем параметров состояния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i="1" dirty="0"/>
              <a:t>свободная энергия </a:t>
            </a:r>
            <a:r>
              <a:rPr lang="ru-RU" dirty="0"/>
              <a:t>и </a:t>
            </a:r>
            <a:r>
              <a:rPr lang="ru-RU" i="1" dirty="0"/>
              <a:t>изобарный потенци­ал. </a:t>
            </a:r>
            <a:r>
              <a:rPr lang="ru-RU" dirty="0"/>
              <a:t>Из курса физической химии извес­тно общее уравнение для определения изменения свободной энергии (или энергии Гиббса) при температуре </a:t>
            </a:r>
            <a:r>
              <a:rPr lang="ru-RU" i="1" dirty="0"/>
              <a:t>Т:</a:t>
            </a:r>
            <a:endParaRPr lang="ru-RU" dirty="0"/>
          </a:p>
          <a:p>
            <a:pPr marL="0" indent="0" algn="ctr">
              <a:buNone/>
            </a:pPr>
            <a:r>
              <a:rPr lang="en-US" i="1" dirty="0"/>
              <a:t>Δ.G</a:t>
            </a:r>
            <a:r>
              <a:rPr lang="en-US" i="1" baseline="-25000" dirty="0"/>
              <a:t>T</a:t>
            </a:r>
            <a:r>
              <a:rPr lang="en-US" i="1" dirty="0"/>
              <a:t>= Δ.H</a:t>
            </a:r>
            <a:r>
              <a:rPr lang="en-US" i="1" baseline="-25000" dirty="0"/>
              <a:t>T</a:t>
            </a:r>
            <a:r>
              <a:rPr lang="en-US" i="1" dirty="0"/>
              <a:t>-T Δ S</a:t>
            </a:r>
            <a:r>
              <a:rPr lang="en-US" i="1" baseline="-25000" dirty="0"/>
              <a:t>T</a:t>
            </a:r>
            <a:r>
              <a:rPr lang="en-US" i="1" dirty="0"/>
              <a:t>.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Для проведения практических рас­четов и сравнения получаемых резуль­татов оказалось удобным определять изменения свободной энергии для каждого рассматриваемого процесса (реакции) при стандартных условиях. В качестве </a:t>
            </a:r>
            <a:r>
              <a:rPr lang="ru-RU" i="1" dirty="0"/>
              <a:t>стандартных </a:t>
            </a:r>
            <a:r>
              <a:rPr lang="ru-RU" dirty="0"/>
              <a:t>обычно при­нимают условия, при которых парци­альное </a:t>
            </a:r>
            <a:r>
              <a:rPr lang="ru-RU" dirty="0" err="1"/>
              <a:t>давление</a:t>
            </a:r>
            <a:r>
              <a:rPr lang="ru-RU" baseline="30000" dirty="0" err="1"/>
              <a:t>3</a:t>
            </a:r>
            <a:r>
              <a:rPr lang="ru-RU" dirty="0"/>
              <a:t> каждого компонента равно 100 кПа; активность каждого компонента равна единице; конденси­рованные вещества (жидкости и твер­дые тела) в жидком виде находятся также под давлением </a:t>
            </a:r>
            <a:r>
              <a:rPr lang="ru-RU" dirty="0" err="1"/>
              <a:t>100кПа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224" y="335153"/>
            <a:ext cx="11186160" cy="61753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Стандартное изменение свободной энергии связано с константой равно­весия реакции следующим образом:</a:t>
            </a:r>
          </a:p>
          <a:p>
            <a:pPr marL="0" indent="0" algn="ctr">
              <a:buNone/>
            </a:pPr>
            <a:r>
              <a:rPr lang="en-US" i="1" dirty="0"/>
              <a:t>Δ</a:t>
            </a:r>
            <a:r>
              <a:rPr lang="ru-RU" i="1" dirty="0"/>
              <a:t>.</a:t>
            </a:r>
            <a:r>
              <a:rPr lang="en-US" i="1" dirty="0"/>
              <a:t>G</a:t>
            </a:r>
            <a:r>
              <a:rPr lang="ru-RU" i="1" dirty="0"/>
              <a:t>° = -</a:t>
            </a:r>
            <a:r>
              <a:rPr lang="en-US" i="1" dirty="0"/>
              <a:t>RT ln </a:t>
            </a:r>
            <a:r>
              <a:rPr lang="en-US" i="1" dirty="0" err="1"/>
              <a:t>K</a:t>
            </a:r>
            <a:r>
              <a:rPr lang="en-US" i="1" baseline="-25000" dirty="0" err="1"/>
              <a:t>p</a:t>
            </a:r>
            <a:r>
              <a:rPr lang="ru-RU" i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Изменение </a:t>
            </a:r>
            <a:r>
              <a:rPr lang="ru-RU" dirty="0" err="1"/>
              <a:t>ΔН</a:t>
            </a:r>
            <a:r>
              <a:rPr lang="ru-RU" dirty="0"/>
              <a:t> в зависимости от температуры свя­зано с изменением теплоемкости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Если в пределах исследуемых тем­ператур происходит изменение состо­яния какого-либо компонента (алло­тропическое превращение, плавление, испарение — обычно эти данные так­же приводятся в специальных табли­цах)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Рисунок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051" y="2685542"/>
            <a:ext cx="4476264" cy="92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14" y="5431536"/>
            <a:ext cx="5882004" cy="107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021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6032"/>
            <a:ext cx="10948416" cy="641908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Величина изменения энтропии </a:t>
            </a:r>
            <a:r>
              <a:rPr lang="en-US" i="1" dirty="0"/>
              <a:t>Δ S</a:t>
            </a:r>
            <a:r>
              <a:rPr lang="ru-RU" baseline="30000" dirty="0"/>
              <a:t>0 </a:t>
            </a:r>
            <a:r>
              <a:rPr lang="ru-RU" dirty="0"/>
              <a:t>также зависит от температуры: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Если в рассматриваемом интервале температур имеет место какое-то пре­вращение, то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Если же никаких превращений в рассматриваемом интервале темпера­тур не происходит, то значение Δ</a:t>
            </a:r>
            <a:r>
              <a:rPr lang="en-US" i="1" dirty="0"/>
              <a:t>G</a:t>
            </a:r>
            <a:r>
              <a:rPr lang="ru-RU" dirty="0"/>
              <a:t> оп­ределяют при помощи выражения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Рисунок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354" y="716407"/>
            <a:ext cx="4581739" cy="103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984" y="2665667"/>
            <a:ext cx="4297680" cy="138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988" y="5620766"/>
            <a:ext cx="3664676" cy="6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59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41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Растворы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4984"/>
            <a:ext cx="10674096" cy="566928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i="1" dirty="0"/>
              <a:t>Раствором </a:t>
            </a:r>
            <a:r>
              <a:rPr lang="ru-RU" dirty="0"/>
              <a:t>называют однородную смесь, состоящую из двух или больше­го числа веществ, состав которой в из­вестных пределах может непрерывно изменяться (однородными являются и химические соединения, однако их состав не может изменяться непре­рывно, так как они подчиняются зако­нам постоянства состава и кратных от­ношений).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одних случаях при образо­вании раствора никаких химических реакций не происходит, имеет место просто </a:t>
            </a:r>
            <a:r>
              <a:rPr lang="ru-RU" i="1" dirty="0"/>
              <a:t>разбавление </a:t>
            </a:r>
            <a:r>
              <a:rPr lang="ru-RU" dirty="0"/>
              <a:t>одного компонента другим; в других случаях одновремен­но с разбавлением происходит </a:t>
            </a:r>
            <a:r>
              <a:rPr lang="ru-RU" i="1" dirty="0"/>
              <a:t>хими­ческое взаимодействие </a:t>
            </a:r>
            <a:r>
              <a:rPr lang="ru-RU" dirty="0"/>
              <a:t>растворителя и растворенного вещества.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Вещество, переходя в раствор, ста­новясь компонентом раствора, теряет свою индивидуальность. Значение термодинамических функций для про­цессов (реакций), происходящих меж­ду веществами, находящимися в ра­створе, существенно отличается от та­ковых для реакций между чистыми веществами.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4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2920"/>
            <a:ext cx="11012424" cy="6190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Количественной ха­рактеристикой, учитывающей как кон­центрацию данного компонента в ра­створе, так и его взаимодействие с ра­створителем (или вообще с другими компонентами раствора), является ве­личина, называемая </a:t>
            </a:r>
            <a:r>
              <a:rPr lang="ru-RU" i="1" dirty="0"/>
              <a:t>активностью </a:t>
            </a:r>
            <a:r>
              <a:rPr lang="ru-RU" dirty="0"/>
              <a:t>дан­ного компонента в данном растворе.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Чтобы результаты расчетов можно было сравнивать, необходимо выбрать стандартное состояние, которое явля­ется единицей сравнения. В качестве </a:t>
            </a:r>
            <a:r>
              <a:rPr lang="ru-RU" i="1" dirty="0"/>
              <a:t>стандартного состояния </a:t>
            </a:r>
            <a:r>
              <a:rPr lang="ru-RU" dirty="0"/>
              <a:t>можно выб­рать любое состояние вещества. Обыч­но в качестве стандартного состояния выбирают либо чистое вещество, либо его однопроцентный раствор.</a:t>
            </a:r>
          </a:p>
          <a:p>
            <a:pPr marL="0" indent="0" algn="just">
              <a:buNone/>
            </a:pPr>
            <a:r>
              <a:rPr lang="ru-RU" dirty="0"/>
              <a:t>Если </a:t>
            </a:r>
            <a:r>
              <a:rPr lang="ru-RU" i="1" dirty="0"/>
              <a:t>р — </a:t>
            </a:r>
            <a:r>
              <a:rPr lang="ru-RU" dirty="0"/>
              <a:t>давление пара компонен­та, находящегося в растворе, а </a:t>
            </a:r>
            <a:r>
              <a:rPr lang="ru-RU" i="1" dirty="0"/>
              <a:t>р° </a:t>
            </a:r>
            <a:r>
              <a:rPr lang="ru-RU" dirty="0"/>
              <a:t>— давление пара компонента в стандарт­ном состоянии, то соотношение </a:t>
            </a:r>
            <a:r>
              <a:rPr lang="ru-RU" i="1" dirty="0"/>
              <a:t>р/р° </a:t>
            </a:r>
            <a:r>
              <a:rPr lang="ru-RU" dirty="0"/>
              <a:t>принято называть активностью данно­го компонента и обозначать </a:t>
            </a:r>
            <a:r>
              <a:rPr lang="ru-RU" i="1" dirty="0"/>
              <a:t>а, </a:t>
            </a:r>
            <a:r>
              <a:rPr lang="ru-RU" dirty="0"/>
              <a:t>или </a:t>
            </a:r>
            <a:r>
              <a:rPr lang="ru-RU" i="1" dirty="0"/>
              <a:t>р/р° = а. </a:t>
            </a:r>
            <a:r>
              <a:rPr lang="ru-RU" dirty="0"/>
              <a:t>Активность вещества в стан­дартном состоянии принимают рав­ной единице.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2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28" y="243712"/>
            <a:ext cx="11204448" cy="6248527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Закон </a:t>
            </a:r>
            <a:r>
              <a:rPr lang="ru-RU" i="1" dirty="0"/>
              <a:t>Рау­ля, </a:t>
            </a:r>
            <a:r>
              <a:rPr lang="ru-RU" dirty="0"/>
              <a:t>согласно которому давление пара каждого из компонентов раствора прямо пропорционально мольной доле данного компонента. В рассмат­риваемом случае </a:t>
            </a:r>
            <a:r>
              <a:rPr lang="ru-RU" i="1" dirty="0"/>
              <a:t>(р = </a:t>
            </a:r>
            <a:r>
              <a:rPr lang="ru-RU" i="1" dirty="0" err="1"/>
              <a:t>р°х</a:t>
            </a:r>
            <a:r>
              <a:rPr lang="ru-RU" i="1" dirty="0"/>
              <a:t>; а = х) </a:t>
            </a:r>
            <a:r>
              <a:rPr lang="ru-RU" dirty="0"/>
              <a:t>актив­ность численно равна мольной доле компонента. Такой раствор принято называть </a:t>
            </a:r>
            <a:r>
              <a:rPr lang="ru-RU" i="1" dirty="0"/>
              <a:t>идеальным.</a:t>
            </a:r>
            <a:endParaRPr lang="ru-RU" dirty="0"/>
          </a:p>
          <a:p>
            <a:pPr marL="0" indent="0" algn="ctr">
              <a:buNone/>
            </a:pPr>
            <a:r>
              <a:rPr lang="ru-RU" i="1" dirty="0" smtClean="0"/>
              <a:t>р </a:t>
            </a:r>
            <a:r>
              <a:rPr lang="ru-RU" i="1" dirty="0"/>
              <a:t>= </a:t>
            </a:r>
            <a:r>
              <a:rPr lang="ru-RU" i="1" dirty="0" err="1"/>
              <a:t>р°х</a:t>
            </a:r>
            <a:r>
              <a:rPr lang="ru-RU" i="1" dirty="0"/>
              <a:t>, </a:t>
            </a:r>
            <a:endParaRPr lang="ru-RU" i="1" dirty="0" smtClean="0"/>
          </a:p>
          <a:p>
            <a:pPr marL="0" indent="0" algn="just"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х </a:t>
            </a:r>
            <a:r>
              <a:rPr lang="ru-RU" dirty="0"/>
              <a:t>— мольная или атомная доля данного вещества в растворе.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smtClean="0"/>
              <a:t>реальных </a:t>
            </a:r>
            <a:r>
              <a:rPr lang="ru-RU" dirty="0"/>
              <a:t>растворов закон Рау­ля не всегда соблюдается.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Активность при 1873 К кремния </a:t>
            </a:r>
            <a:r>
              <a:rPr lang="ru-RU" i="1" dirty="0"/>
              <a:t>(а) </a:t>
            </a:r>
            <a:r>
              <a:rPr lang="ru-RU" dirty="0"/>
              <a:t>и меди </a:t>
            </a:r>
            <a:r>
              <a:rPr lang="ru-RU" i="1" dirty="0"/>
              <a:t>(б) </a:t>
            </a:r>
            <a:r>
              <a:rPr lang="ru-RU" dirty="0"/>
              <a:t>в жидких сплавах с железом</a:t>
            </a:r>
            <a:endParaRPr lang="en-US" dirty="0"/>
          </a:p>
        </p:txBody>
      </p:sp>
      <p:pic>
        <p:nvPicPr>
          <p:cNvPr id="3074" name="Рисунок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204" y="4582445"/>
            <a:ext cx="4565924" cy="227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951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2882</Words>
  <Application>Microsoft Office PowerPoint</Application>
  <PresentationFormat>Широкоэкранный</PresentationFormat>
  <Paragraphs>117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Лекция 5</vt:lpstr>
      <vt:lpstr>1. ФИЗИКО-ХИМИЧЕСКИЕ ЗАКОНОМЕРНОСТИ СТАЛЕПЛАВИЛЬНЫХ ПРОЦЕССОВ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Растворы </vt:lpstr>
      <vt:lpstr>Презентация PowerPoint</vt:lpstr>
      <vt:lpstr>Презентация PowerPoint</vt:lpstr>
      <vt:lpstr>Презентация PowerPoint</vt:lpstr>
      <vt:lpstr>Презентация PowerPoint</vt:lpstr>
      <vt:lpstr>Химическое сродство </vt:lpstr>
      <vt:lpstr>Презентация PowerPoint</vt:lpstr>
      <vt:lpstr>2. КИНЕТИКА СТАЛЕПЛАВИЛЬНЫХ ПРОЦЕССОВ</vt:lpstr>
      <vt:lpstr>Скорость протекания реакции</vt:lpstr>
      <vt:lpstr>Энергия активации: понятие об активированном комплексе. </vt:lpstr>
      <vt:lpstr>Презентация PowerPoint</vt:lpstr>
      <vt:lpstr>Презентация PowerPoint</vt:lpstr>
      <vt:lpstr>Условия зарождения новой фазы</vt:lpstr>
      <vt:lpstr>Роль диффузии </vt:lpstr>
      <vt:lpstr>3. ПОВЕРХНОСТНЫЕ ЯВЛЕНИЯ В СТАЛЕПЛАВИЛЬНЫХ ПРОЦЕССАХ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</dc:title>
  <dc:creator>nazarkirichenko08@gmail.com</dc:creator>
  <cp:lastModifiedBy>nazarkirichenko08@gmail.com</cp:lastModifiedBy>
  <cp:revision>8</cp:revision>
  <dcterms:created xsi:type="dcterms:W3CDTF">2020-10-23T13:56:35Z</dcterms:created>
  <dcterms:modified xsi:type="dcterms:W3CDTF">2022-02-04T06:01:02Z</dcterms:modified>
</cp:coreProperties>
</file>