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6" r:id="rId5"/>
    <p:sldId id="268" r:id="rId6"/>
    <p:sldId id="259" r:id="rId7"/>
    <p:sldId id="260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589D5-4FA9-4365-BE21-C50B5BB7353B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</dgm:pt>
    <dgm:pt modelId="{71858667-A9A7-4523-A78F-B4624B7DE935}">
      <dgm:prSet phldrT="[Text]"/>
      <dgm:spPr/>
      <dgm:t>
        <a:bodyPr/>
        <a:lstStyle/>
        <a:p>
          <a:r>
            <a:rPr lang="en-US" dirty="0"/>
            <a:t>Module</a:t>
          </a:r>
          <a:r>
            <a:rPr lang="ru-RU" dirty="0"/>
            <a:t> 1</a:t>
          </a:r>
          <a:endParaRPr lang="en-US" dirty="0"/>
        </a:p>
        <a:p>
          <a:r>
            <a:rPr lang="en-US" dirty="0"/>
            <a:t>Project LFM</a:t>
          </a:r>
        </a:p>
      </dgm:t>
    </dgm:pt>
    <dgm:pt modelId="{E3E286F0-D265-42C9-829D-2071BC468842}" type="parTrans" cxnId="{2C19B346-78B0-422C-9CDC-41BE92F067BA}">
      <dgm:prSet/>
      <dgm:spPr/>
      <dgm:t>
        <a:bodyPr/>
        <a:lstStyle/>
        <a:p>
          <a:endParaRPr lang="en-US"/>
        </a:p>
      </dgm:t>
    </dgm:pt>
    <dgm:pt modelId="{B335A11C-2798-412C-A5DB-723C655659F3}" type="sibTrans" cxnId="{2C19B346-78B0-422C-9CDC-41BE92F067BA}">
      <dgm:prSet/>
      <dgm:spPr/>
      <dgm:t>
        <a:bodyPr/>
        <a:lstStyle/>
        <a:p>
          <a:endParaRPr lang="en-US"/>
        </a:p>
      </dgm:t>
    </dgm:pt>
    <dgm:pt modelId="{B6AA7916-E60A-43D0-8D32-769794F75399}">
      <dgm:prSet phldrT="[Text]"/>
      <dgm:spPr/>
      <dgm:t>
        <a:bodyPr/>
        <a:lstStyle/>
        <a:p>
          <a:r>
            <a:rPr lang="en-US" dirty="0"/>
            <a:t>Module 2</a:t>
          </a:r>
        </a:p>
        <a:p>
          <a:r>
            <a:rPr lang="en-US" dirty="0"/>
            <a:t>Project WP</a:t>
          </a:r>
        </a:p>
      </dgm:t>
    </dgm:pt>
    <dgm:pt modelId="{5F653B94-FE24-4528-932A-FBA7B84B769B}" type="parTrans" cxnId="{2D886EE4-C107-4404-8ABD-F7BD2018A4B6}">
      <dgm:prSet/>
      <dgm:spPr/>
      <dgm:t>
        <a:bodyPr/>
        <a:lstStyle/>
        <a:p>
          <a:endParaRPr lang="en-US"/>
        </a:p>
      </dgm:t>
    </dgm:pt>
    <dgm:pt modelId="{98396F6A-B942-4E85-AAE4-8CCC47B2C311}" type="sibTrans" cxnId="{2D886EE4-C107-4404-8ABD-F7BD2018A4B6}">
      <dgm:prSet/>
      <dgm:spPr/>
      <dgm:t>
        <a:bodyPr/>
        <a:lstStyle/>
        <a:p>
          <a:endParaRPr lang="en-US"/>
        </a:p>
      </dgm:t>
    </dgm:pt>
    <dgm:pt modelId="{AFF39877-B6FA-4108-912C-6BB4C5A365A4}">
      <dgm:prSet phldrT="[Text]"/>
      <dgm:spPr/>
      <dgm:t>
        <a:bodyPr/>
        <a:lstStyle/>
        <a:p>
          <a:r>
            <a:rPr lang="en-US" dirty="0"/>
            <a:t>Group projects writing</a:t>
          </a:r>
        </a:p>
      </dgm:t>
    </dgm:pt>
    <dgm:pt modelId="{AAA7F1B4-7A84-4C93-848C-84D0E0718C7E}" type="parTrans" cxnId="{E5DC4B40-EC5F-4FB7-AE99-6AA7017DEC98}">
      <dgm:prSet/>
      <dgm:spPr/>
      <dgm:t>
        <a:bodyPr/>
        <a:lstStyle/>
        <a:p>
          <a:endParaRPr lang="en-US"/>
        </a:p>
      </dgm:t>
    </dgm:pt>
    <dgm:pt modelId="{9CC55B0A-C6B1-4434-953D-A533C7ECB369}" type="sibTrans" cxnId="{E5DC4B40-EC5F-4FB7-AE99-6AA7017DEC98}">
      <dgm:prSet/>
      <dgm:spPr/>
      <dgm:t>
        <a:bodyPr/>
        <a:lstStyle/>
        <a:p>
          <a:endParaRPr lang="en-US"/>
        </a:p>
      </dgm:t>
    </dgm:pt>
    <dgm:pt modelId="{D58332D3-32D4-421A-B33F-2A3B1816F5CF}">
      <dgm:prSet/>
      <dgm:spPr/>
      <dgm:t>
        <a:bodyPr/>
        <a:lstStyle/>
        <a:p>
          <a:r>
            <a:rPr lang="en-US" dirty="0"/>
            <a:t>Group projects defense</a:t>
          </a:r>
        </a:p>
      </dgm:t>
    </dgm:pt>
    <dgm:pt modelId="{DA60A194-975D-4C7C-9DDF-23BEAC1BE94F}" type="parTrans" cxnId="{DCCC1EF4-EBA1-4E2F-B644-33B0A664CFB8}">
      <dgm:prSet/>
      <dgm:spPr/>
      <dgm:t>
        <a:bodyPr/>
        <a:lstStyle/>
        <a:p>
          <a:endParaRPr lang="en-US"/>
        </a:p>
      </dgm:t>
    </dgm:pt>
    <dgm:pt modelId="{79C09A05-39FA-4542-8140-ACE23F1889B3}" type="sibTrans" cxnId="{DCCC1EF4-EBA1-4E2F-B644-33B0A664CFB8}">
      <dgm:prSet/>
      <dgm:spPr/>
      <dgm:t>
        <a:bodyPr/>
        <a:lstStyle/>
        <a:p>
          <a:endParaRPr lang="en-US"/>
        </a:p>
      </dgm:t>
    </dgm:pt>
    <dgm:pt modelId="{E1CA4CEC-9548-4796-A182-5F7679E62EAF}" type="pres">
      <dgm:prSet presAssocID="{6E7589D5-4FA9-4365-BE21-C50B5BB7353B}" presName="CompostProcess" presStyleCnt="0">
        <dgm:presLayoutVars>
          <dgm:dir/>
          <dgm:resizeHandles val="exact"/>
        </dgm:presLayoutVars>
      </dgm:prSet>
      <dgm:spPr/>
    </dgm:pt>
    <dgm:pt modelId="{DE5A8E46-4937-47D3-9703-49010FAB1943}" type="pres">
      <dgm:prSet presAssocID="{6E7589D5-4FA9-4365-BE21-C50B5BB7353B}" presName="arrow" presStyleLbl="bgShp" presStyleIdx="0" presStyleCnt="1"/>
      <dgm:spPr/>
    </dgm:pt>
    <dgm:pt modelId="{2AB098A5-45EB-4660-B27E-B6288AD4E8FF}" type="pres">
      <dgm:prSet presAssocID="{6E7589D5-4FA9-4365-BE21-C50B5BB7353B}" presName="linearProcess" presStyleCnt="0"/>
      <dgm:spPr/>
    </dgm:pt>
    <dgm:pt modelId="{94BFE554-2598-4AAC-8087-421A21FA56D8}" type="pres">
      <dgm:prSet presAssocID="{71858667-A9A7-4523-A78F-B4624B7DE935}" presName="textNode" presStyleLbl="node1" presStyleIdx="0" presStyleCnt="4">
        <dgm:presLayoutVars>
          <dgm:bulletEnabled val="1"/>
        </dgm:presLayoutVars>
      </dgm:prSet>
      <dgm:spPr/>
    </dgm:pt>
    <dgm:pt modelId="{A2ECE08A-BDE7-46E4-A708-9B6FB7607BDC}" type="pres">
      <dgm:prSet presAssocID="{B335A11C-2798-412C-A5DB-723C655659F3}" presName="sibTrans" presStyleCnt="0"/>
      <dgm:spPr/>
    </dgm:pt>
    <dgm:pt modelId="{F61B9EBF-0D4D-4FE5-BF75-4B16E3FE6B33}" type="pres">
      <dgm:prSet presAssocID="{B6AA7916-E60A-43D0-8D32-769794F75399}" presName="textNode" presStyleLbl="node1" presStyleIdx="1" presStyleCnt="4">
        <dgm:presLayoutVars>
          <dgm:bulletEnabled val="1"/>
        </dgm:presLayoutVars>
      </dgm:prSet>
      <dgm:spPr/>
    </dgm:pt>
    <dgm:pt modelId="{E7DBB0BF-D674-4002-912A-7806A4796224}" type="pres">
      <dgm:prSet presAssocID="{98396F6A-B942-4E85-AAE4-8CCC47B2C311}" presName="sibTrans" presStyleCnt="0"/>
      <dgm:spPr/>
    </dgm:pt>
    <dgm:pt modelId="{279AB6AE-75A4-420D-8C1A-EE96EDDF32D1}" type="pres">
      <dgm:prSet presAssocID="{AFF39877-B6FA-4108-912C-6BB4C5A365A4}" presName="textNode" presStyleLbl="node1" presStyleIdx="2" presStyleCnt="4">
        <dgm:presLayoutVars>
          <dgm:bulletEnabled val="1"/>
        </dgm:presLayoutVars>
      </dgm:prSet>
      <dgm:spPr/>
    </dgm:pt>
    <dgm:pt modelId="{972DB167-83F1-42DB-A1AB-CF9A9390923E}" type="pres">
      <dgm:prSet presAssocID="{9CC55B0A-C6B1-4434-953D-A533C7ECB369}" presName="sibTrans" presStyleCnt="0"/>
      <dgm:spPr/>
    </dgm:pt>
    <dgm:pt modelId="{540F5E96-2C5D-4B3C-8C7E-19592CB2A7CD}" type="pres">
      <dgm:prSet presAssocID="{D58332D3-32D4-421A-B33F-2A3B1816F5C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7BD54806-0BE0-46FD-9601-6FCAD22AE2F1}" type="presOf" srcId="{AFF39877-B6FA-4108-912C-6BB4C5A365A4}" destId="{279AB6AE-75A4-420D-8C1A-EE96EDDF32D1}" srcOrd="0" destOrd="0" presId="urn:microsoft.com/office/officeart/2005/8/layout/hProcess9"/>
    <dgm:cxn modelId="{3A31BB0A-FB65-4436-AC8A-58652123DD2E}" type="presOf" srcId="{71858667-A9A7-4523-A78F-B4624B7DE935}" destId="{94BFE554-2598-4AAC-8087-421A21FA56D8}" srcOrd="0" destOrd="0" presId="urn:microsoft.com/office/officeart/2005/8/layout/hProcess9"/>
    <dgm:cxn modelId="{E5DC4B40-EC5F-4FB7-AE99-6AA7017DEC98}" srcId="{6E7589D5-4FA9-4365-BE21-C50B5BB7353B}" destId="{AFF39877-B6FA-4108-912C-6BB4C5A365A4}" srcOrd="2" destOrd="0" parTransId="{AAA7F1B4-7A84-4C93-848C-84D0E0718C7E}" sibTransId="{9CC55B0A-C6B1-4434-953D-A533C7ECB369}"/>
    <dgm:cxn modelId="{2C19B346-78B0-422C-9CDC-41BE92F067BA}" srcId="{6E7589D5-4FA9-4365-BE21-C50B5BB7353B}" destId="{71858667-A9A7-4523-A78F-B4624B7DE935}" srcOrd="0" destOrd="0" parTransId="{E3E286F0-D265-42C9-829D-2071BC468842}" sibTransId="{B335A11C-2798-412C-A5DB-723C655659F3}"/>
    <dgm:cxn modelId="{C957767C-BF9C-4082-A0E0-864E5473C7AE}" type="presOf" srcId="{B6AA7916-E60A-43D0-8D32-769794F75399}" destId="{F61B9EBF-0D4D-4FE5-BF75-4B16E3FE6B33}" srcOrd="0" destOrd="0" presId="urn:microsoft.com/office/officeart/2005/8/layout/hProcess9"/>
    <dgm:cxn modelId="{2B7BBAA9-736F-4736-89B3-F85938BCA264}" type="presOf" srcId="{D58332D3-32D4-421A-B33F-2A3B1816F5CF}" destId="{540F5E96-2C5D-4B3C-8C7E-19592CB2A7CD}" srcOrd="0" destOrd="0" presId="urn:microsoft.com/office/officeart/2005/8/layout/hProcess9"/>
    <dgm:cxn modelId="{06363BB9-2CD4-4AC0-B84E-94A64517A067}" type="presOf" srcId="{6E7589D5-4FA9-4365-BE21-C50B5BB7353B}" destId="{E1CA4CEC-9548-4796-A182-5F7679E62EAF}" srcOrd="0" destOrd="0" presId="urn:microsoft.com/office/officeart/2005/8/layout/hProcess9"/>
    <dgm:cxn modelId="{2D886EE4-C107-4404-8ABD-F7BD2018A4B6}" srcId="{6E7589D5-4FA9-4365-BE21-C50B5BB7353B}" destId="{B6AA7916-E60A-43D0-8D32-769794F75399}" srcOrd="1" destOrd="0" parTransId="{5F653B94-FE24-4528-932A-FBA7B84B769B}" sibTransId="{98396F6A-B942-4E85-AAE4-8CCC47B2C311}"/>
    <dgm:cxn modelId="{DCCC1EF4-EBA1-4E2F-B644-33B0A664CFB8}" srcId="{6E7589D5-4FA9-4365-BE21-C50B5BB7353B}" destId="{D58332D3-32D4-421A-B33F-2A3B1816F5CF}" srcOrd="3" destOrd="0" parTransId="{DA60A194-975D-4C7C-9DDF-23BEAC1BE94F}" sibTransId="{79C09A05-39FA-4542-8140-ACE23F1889B3}"/>
    <dgm:cxn modelId="{8FA2E59A-A0AC-446B-BC75-AC309E7B16EB}" type="presParOf" srcId="{E1CA4CEC-9548-4796-A182-5F7679E62EAF}" destId="{DE5A8E46-4937-47D3-9703-49010FAB1943}" srcOrd="0" destOrd="0" presId="urn:microsoft.com/office/officeart/2005/8/layout/hProcess9"/>
    <dgm:cxn modelId="{CD43879D-CF24-4942-B45B-16EC4FBB59E5}" type="presParOf" srcId="{E1CA4CEC-9548-4796-A182-5F7679E62EAF}" destId="{2AB098A5-45EB-4660-B27E-B6288AD4E8FF}" srcOrd="1" destOrd="0" presId="urn:microsoft.com/office/officeart/2005/8/layout/hProcess9"/>
    <dgm:cxn modelId="{2CBB822D-8EED-43EC-9FB9-9E6C3F9A94EB}" type="presParOf" srcId="{2AB098A5-45EB-4660-B27E-B6288AD4E8FF}" destId="{94BFE554-2598-4AAC-8087-421A21FA56D8}" srcOrd="0" destOrd="0" presId="urn:microsoft.com/office/officeart/2005/8/layout/hProcess9"/>
    <dgm:cxn modelId="{A62FBAD3-69C3-4D27-B636-78E015914D92}" type="presParOf" srcId="{2AB098A5-45EB-4660-B27E-B6288AD4E8FF}" destId="{A2ECE08A-BDE7-46E4-A708-9B6FB7607BDC}" srcOrd="1" destOrd="0" presId="urn:microsoft.com/office/officeart/2005/8/layout/hProcess9"/>
    <dgm:cxn modelId="{B4ED00F9-0A72-4423-9D07-506C133AFD36}" type="presParOf" srcId="{2AB098A5-45EB-4660-B27E-B6288AD4E8FF}" destId="{F61B9EBF-0D4D-4FE5-BF75-4B16E3FE6B33}" srcOrd="2" destOrd="0" presId="urn:microsoft.com/office/officeart/2005/8/layout/hProcess9"/>
    <dgm:cxn modelId="{111C2119-7C61-43D3-B416-B4313959379B}" type="presParOf" srcId="{2AB098A5-45EB-4660-B27E-B6288AD4E8FF}" destId="{E7DBB0BF-D674-4002-912A-7806A4796224}" srcOrd="3" destOrd="0" presId="urn:microsoft.com/office/officeart/2005/8/layout/hProcess9"/>
    <dgm:cxn modelId="{592BF85C-7519-4C44-8E37-CC0B3EFF0028}" type="presParOf" srcId="{2AB098A5-45EB-4660-B27E-B6288AD4E8FF}" destId="{279AB6AE-75A4-420D-8C1A-EE96EDDF32D1}" srcOrd="4" destOrd="0" presId="urn:microsoft.com/office/officeart/2005/8/layout/hProcess9"/>
    <dgm:cxn modelId="{76ABBE93-3C56-4AEE-BD55-E370324651D3}" type="presParOf" srcId="{2AB098A5-45EB-4660-B27E-B6288AD4E8FF}" destId="{972DB167-83F1-42DB-A1AB-CF9A9390923E}" srcOrd="5" destOrd="0" presId="urn:microsoft.com/office/officeart/2005/8/layout/hProcess9"/>
    <dgm:cxn modelId="{D2630817-AF3A-4416-BDCF-B7780F9959EE}" type="presParOf" srcId="{2AB098A5-45EB-4660-B27E-B6288AD4E8FF}" destId="{540F5E96-2C5D-4B3C-8C7E-19592CB2A7C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A8E46-4937-47D3-9703-49010FAB1943}">
      <dsp:nvSpPr>
        <dsp:cNvPr id="0" name=""/>
        <dsp:cNvSpPr/>
      </dsp:nvSpPr>
      <dsp:spPr>
        <a:xfrm>
          <a:off x="685799" y="0"/>
          <a:ext cx="7772400" cy="432435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FE554-2598-4AAC-8087-421A21FA56D8}">
      <dsp:nvSpPr>
        <dsp:cNvPr id="0" name=""/>
        <dsp:cNvSpPr/>
      </dsp:nvSpPr>
      <dsp:spPr>
        <a:xfrm>
          <a:off x="2232" y="1297304"/>
          <a:ext cx="2130846" cy="1729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Module</a:t>
          </a:r>
          <a:r>
            <a:rPr lang="ru-RU" sz="2800" kern="1200" dirty="0"/>
            <a:t> 1</a:t>
          </a:r>
          <a:endParaRPr lang="en-US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Project LFM</a:t>
          </a:r>
        </a:p>
      </dsp:txBody>
      <dsp:txXfrm>
        <a:off x="86671" y="1381743"/>
        <a:ext cx="1961968" cy="1560862"/>
      </dsp:txXfrm>
    </dsp:sp>
    <dsp:sp modelId="{F61B9EBF-0D4D-4FE5-BF75-4B16E3FE6B33}">
      <dsp:nvSpPr>
        <dsp:cNvPr id="0" name=""/>
        <dsp:cNvSpPr/>
      </dsp:nvSpPr>
      <dsp:spPr>
        <a:xfrm>
          <a:off x="2338461" y="1297304"/>
          <a:ext cx="2130846" cy="17297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Module 2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Project WP</a:t>
          </a:r>
        </a:p>
      </dsp:txBody>
      <dsp:txXfrm>
        <a:off x="2422900" y="1381743"/>
        <a:ext cx="1961968" cy="1560862"/>
      </dsp:txXfrm>
    </dsp:sp>
    <dsp:sp modelId="{279AB6AE-75A4-420D-8C1A-EE96EDDF32D1}">
      <dsp:nvSpPr>
        <dsp:cNvPr id="0" name=""/>
        <dsp:cNvSpPr/>
      </dsp:nvSpPr>
      <dsp:spPr>
        <a:xfrm>
          <a:off x="4674691" y="1297304"/>
          <a:ext cx="2130846" cy="17297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Group projects writing</a:t>
          </a:r>
        </a:p>
      </dsp:txBody>
      <dsp:txXfrm>
        <a:off x="4759130" y="1381743"/>
        <a:ext cx="1961968" cy="1560862"/>
      </dsp:txXfrm>
    </dsp:sp>
    <dsp:sp modelId="{540F5E96-2C5D-4B3C-8C7E-19592CB2A7CD}">
      <dsp:nvSpPr>
        <dsp:cNvPr id="0" name=""/>
        <dsp:cNvSpPr/>
      </dsp:nvSpPr>
      <dsp:spPr>
        <a:xfrm>
          <a:off x="7010920" y="1297304"/>
          <a:ext cx="2130846" cy="1729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Group projects defense</a:t>
          </a:r>
        </a:p>
      </dsp:txBody>
      <dsp:txXfrm>
        <a:off x="7095359" y="1381743"/>
        <a:ext cx="1961968" cy="1560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12-Dec-20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12-Dec-20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12-Dec-20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F130D-2C27-4B63-80F6-43FB8375A810}" type="datetimeFigureOut">
              <a:rPr lang="en-US" smtClean="0"/>
              <a:pPr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tupakhin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Картинки по запросу before we st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715000"/>
            <a:ext cx="8229600" cy="1143000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051720" y="5733256"/>
            <a:ext cx="53580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BEFORE WE START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1472" y="1340768"/>
            <a:ext cx="4752528" cy="5328592"/>
          </a:xfrm>
        </p:spPr>
        <p:txBody>
          <a:bodyPr>
            <a:normAutofit/>
          </a:bodyPr>
          <a:lstStyle/>
          <a:p>
            <a:r>
              <a:rPr lang="en-US" dirty="0"/>
              <a:t>Olena </a:t>
            </a:r>
            <a:r>
              <a:rPr lang="en-US" dirty="0" err="1"/>
              <a:t>Tupakhina</a:t>
            </a:r>
            <a:endParaRPr lang="ru-RU" dirty="0"/>
          </a:p>
          <a:p>
            <a:r>
              <a:rPr lang="en-US" dirty="0">
                <a:hlinkClick r:id="rId2"/>
              </a:rPr>
              <a:t>tupakhina@gmail.com</a:t>
            </a:r>
            <a:endParaRPr lang="en-US" dirty="0"/>
          </a:p>
          <a:p>
            <a:r>
              <a:rPr lang="en-US" b="1" dirty="0"/>
              <a:t>Consultations: Zoom, </a:t>
            </a:r>
            <a:r>
              <a:rPr lang="en-US" dirty="0"/>
              <a:t>upon request (check Moodle forum for details)</a:t>
            </a:r>
          </a:p>
          <a:p>
            <a:pPr marL="0" indent="0">
              <a:buNone/>
            </a:pPr>
            <a:endParaRPr lang="ru-RU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5842" name="Picture 2" descr="Картинки по запросу welcome to the cour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3971268" cy="6014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24B56-527D-4924-AA9B-A2B3CB90E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16" y="4883544"/>
            <a:ext cx="2907065" cy="1556907"/>
          </a:xfrm>
        </p:spPr>
        <p:txBody>
          <a:bodyPr anchor="ctr">
            <a:normAutofit/>
          </a:bodyPr>
          <a:lstStyle/>
          <a:p>
            <a:r>
              <a:rPr lang="en-US" sz="2800"/>
              <a:t>What is EHEA?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0"/>
            <a:ext cx="8423809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Soft Skills, HD Png Download , Transparent Png Image - PNGitem">
            <a:extLst>
              <a:ext uri="{FF2B5EF4-FFF2-40B4-BE49-F238E27FC236}">
                <a16:creationId xmlns:a16="http://schemas.microsoft.com/office/drawing/2014/main" id="{1C91C18A-7F99-432C-B97E-AA7AD27D2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8" b="27971"/>
          <a:stretch/>
        </p:blipFill>
        <p:spPr bwMode="auto">
          <a:xfrm>
            <a:off x="719403" y="364142"/>
            <a:ext cx="7777234" cy="38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17950" y="5666847"/>
            <a:ext cx="1463040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BC0AA-F5BA-4021-9820-CBF2F8779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039" y="4883544"/>
            <a:ext cx="4940186" cy="1556907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An innovative, interactive, practice-focused course taught in English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Focused on career development instruments for those pursuing a career in the field of education (mostly academic mobility and grant projects with EU funding)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Enhancing your soft skills, such as team building, leadership and creativity </a:t>
            </a:r>
          </a:p>
        </p:txBody>
      </p:sp>
      <p:sp>
        <p:nvSpPr>
          <p:cNvPr id="4" name="AutoShape 2" descr="Soft Skills, HD Png Download , Transparent Png Image - PNGitem">
            <a:extLst>
              <a:ext uri="{FF2B5EF4-FFF2-40B4-BE49-F238E27FC236}">
                <a16:creationId xmlns:a16="http://schemas.microsoft.com/office/drawing/2014/main" id="{A48138C1-FD2F-403D-A3FB-FF3FBA14AE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0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06A46-0636-4961-8E4D-15C7B3B0B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16" y="4883544"/>
            <a:ext cx="2907065" cy="1556907"/>
          </a:xfrm>
        </p:spPr>
        <p:txBody>
          <a:bodyPr anchor="ctr">
            <a:normAutofit/>
          </a:bodyPr>
          <a:lstStyle/>
          <a:p>
            <a:r>
              <a:rPr lang="en-US" sz="2800"/>
              <a:t>What can you do with EHEA?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0"/>
            <a:ext cx="8423809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to Become a Project Manager? - A Brief Introduction - nTask">
            <a:extLst>
              <a:ext uri="{FF2B5EF4-FFF2-40B4-BE49-F238E27FC236}">
                <a16:creationId xmlns:a16="http://schemas.microsoft.com/office/drawing/2014/main" id="{AAA3FA6E-DAB6-4C4B-85EE-8B77A0F19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r="4" b="4"/>
          <a:stretch/>
        </p:blipFill>
        <p:spPr bwMode="auto">
          <a:xfrm>
            <a:off x="719403" y="364142"/>
            <a:ext cx="7777234" cy="38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17950" y="5666847"/>
            <a:ext cx="1463040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8172F-40BA-4872-A53B-F3DEE7B4A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039" y="4793161"/>
            <a:ext cx="4940186" cy="226918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Write a good CV, a motivation letter, an essay, a study plan, a research prospect for academic mobility grant or a job;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Get basic understanding of European project culture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Write, submit and manage project proposals in the field of education;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Assess and enhance your foreign language competences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2A20D20-18EC-4C40-9797-24AECCFEAE13}"/>
              </a:ext>
            </a:extLst>
          </p:cNvPr>
          <p:cNvSpPr txBox="1">
            <a:spLocks/>
          </p:cNvSpPr>
          <p:nvPr/>
        </p:nvSpPr>
        <p:spPr>
          <a:xfrm>
            <a:off x="457200" y="4437112"/>
            <a:ext cx="432244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5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1DF37-A426-4DD0-9777-57DFC7E7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752850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 dirty="0"/>
              <a:t>What topics does EHEA cover</a:t>
            </a:r>
          </a:p>
        </p:txBody>
      </p:sp>
      <p:pic>
        <p:nvPicPr>
          <p:cNvPr id="3074" name="Picture 2" descr="Undergraduate Course Syllabi | National Communication Association">
            <a:extLst>
              <a:ext uri="{FF2B5EF4-FFF2-40B4-BE49-F238E27FC236}">
                <a16:creationId xmlns:a16="http://schemas.microsoft.com/office/drawing/2014/main" id="{41D0EC24-382C-426C-8045-7A2B67D08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r="4" b="4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41493BD-6D39-4F4F-9B61-2D05D1966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800" y="4293096"/>
            <a:ext cx="6120680" cy="1912441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Module 1: Academic Mobility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400" dirty="0"/>
              <a:t>Fantastic opportunities and where to find them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400" dirty="0"/>
              <a:t>Basic requirements and standard application package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400" dirty="0"/>
              <a:t>CV and Motivation letter / Research proposal; Letters of recommendations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400" dirty="0"/>
              <a:t>Course catalogues and learning agreements 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Module 2: Project Writing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400" dirty="0"/>
              <a:t>what is a project and why should I bother;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400" dirty="0"/>
              <a:t>what makes a good idea and where to start;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400" dirty="0"/>
              <a:t>what is an LFM and how to use it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400" dirty="0"/>
              <a:t>work packages: teaching, events, dissemination and impact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400" dirty="0"/>
              <a:t>quality assessment tools</a:t>
            </a:r>
          </a:p>
        </p:txBody>
      </p:sp>
    </p:spTree>
    <p:extLst>
      <p:ext uri="{BB962C8B-B14F-4D97-AF65-F5344CB8AC3E}">
        <p14:creationId xmlns:p14="http://schemas.microsoft.com/office/powerpoint/2010/main" val="324171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6660232" y="5157192"/>
            <a:ext cx="1607996" cy="1428750"/>
          </a:xfrm>
          <a:prstGeom prst="rect">
            <a:avLst/>
          </a:prstGeom>
          <a:noFill/>
        </p:spPr>
      </p:pic>
      <p:pic>
        <p:nvPicPr>
          <p:cNvPr id="14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 r="34016"/>
          <a:stretch>
            <a:fillRect/>
          </a:stretch>
        </p:blipFill>
        <p:spPr bwMode="auto">
          <a:xfrm>
            <a:off x="8172400" y="5157192"/>
            <a:ext cx="959985" cy="142875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8748464" y="2060848"/>
            <a:ext cx="72008" cy="46085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3491880" y="5157192"/>
            <a:ext cx="1607996" cy="1428750"/>
          </a:xfrm>
          <a:prstGeom prst="rect">
            <a:avLst/>
          </a:prstGeom>
          <a:noFill/>
        </p:spPr>
      </p:pic>
      <p:pic>
        <p:nvPicPr>
          <p:cNvPr id="38916" name="Picture 4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1905000" cy="142875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698069"/>
              </p:ext>
            </p:extLst>
          </p:nvPr>
        </p:nvGraphicFramePr>
        <p:xfrm>
          <a:off x="0" y="1556792"/>
          <a:ext cx="91440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8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1907704" y="5157192"/>
            <a:ext cx="1607996" cy="1428750"/>
          </a:xfrm>
          <a:prstGeom prst="rect">
            <a:avLst/>
          </a:prstGeom>
          <a:noFill/>
        </p:spPr>
      </p:pic>
      <p:pic>
        <p:nvPicPr>
          <p:cNvPr id="12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5076056" y="5157192"/>
            <a:ext cx="1607996" cy="142875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635896" y="980728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Test 2: May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56376" y="1340768"/>
            <a:ext cx="11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Exam: June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95736" y="1340768"/>
            <a:ext cx="72008" cy="52565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331640" y="980728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Test 1: March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76256" y="1484784"/>
            <a:ext cx="72008" cy="51125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12160" y="692696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Checkpoint: </a:t>
            </a:r>
          </a:p>
          <a:p>
            <a:pPr algn="ctr"/>
            <a:r>
              <a:rPr lang="en-US" dirty="0"/>
              <a:t>May 15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99992" y="1412776"/>
            <a:ext cx="72008" cy="51845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636" name="Picture 4" descr="Картинки по запросу you are here transpare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933056"/>
            <a:ext cx="827584" cy="652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r>
              <a:rPr lang="en-US" sz="3500" b="1"/>
              <a:t>Grading system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39" y="2330505"/>
            <a:ext cx="3419569" cy="3979585"/>
          </a:xfrm>
        </p:spPr>
        <p:txBody>
          <a:bodyPr anchor="ctr">
            <a:normAutofit/>
          </a:bodyPr>
          <a:lstStyle/>
          <a:p>
            <a:r>
              <a:rPr lang="en-US" sz="2200" dirty="0"/>
              <a:t>Min grade</a:t>
            </a:r>
            <a:r>
              <a:rPr lang="ru-RU" sz="2200" dirty="0"/>
              <a:t>: </a:t>
            </a:r>
            <a:r>
              <a:rPr lang="ru-RU" sz="2200" b="1" dirty="0"/>
              <a:t>35</a:t>
            </a:r>
            <a:r>
              <a:rPr lang="ru-RU" sz="2200" dirty="0"/>
              <a:t> </a:t>
            </a:r>
            <a:endParaRPr lang="en-US" sz="2200" dirty="0"/>
          </a:p>
          <a:p>
            <a:r>
              <a:rPr lang="en-US" sz="2200" dirty="0"/>
              <a:t>Grades per session</a:t>
            </a:r>
            <a:r>
              <a:rPr lang="ru-RU" sz="2200" dirty="0"/>
              <a:t>: </a:t>
            </a:r>
            <a:r>
              <a:rPr lang="en-US" sz="2200" b="1" dirty="0"/>
              <a:t>5</a:t>
            </a:r>
            <a:r>
              <a:rPr lang="ru-RU" sz="2200" dirty="0"/>
              <a:t> </a:t>
            </a:r>
            <a:r>
              <a:rPr lang="en-US" sz="2200" dirty="0"/>
              <a:t>max</a:t>
            </a:r>
            <a:r>
              <a:rPr lang="ru-RU" sz="2200" dirty="0"/>
              <a:t> </a:t>
            </a:r>
            <a:endParaRPr lang="en-US" sz="2200" dirty="0"/>
          </a:p>
          <a:p>
            <a:r>
              <a:rPr lang="en-US" sz="2200" dirty="0"/>
              <a:t>Grades for written tasks (3 in total): </a:t>
            </a:r>
            <a:r>
              <a:rPr lang="en-US" sz="2200" b="1" dirty="0"/>
              <a:t>5</a:t>
            </a:r>
            <a:r>
              <a:rPr lang="en-US" sz="2200" dirty="0"/>
              <a:t> per task</a:t>
            </a:r>
            <a:endParaRPr lang="ru-RU" sz="2200" dirty="0"/>
          </a:p>
          <a:p>
            <a:r>
              <a:rPr lang="en-US" sz="2200" dirty="0"/>
              <a:t>Test paper</a:t>
            </a:r>
            <a:r>
              <a:rPr lang="ru-RU" sz="2200" dirty="0"/>
              <a:t>: </a:t>
            </a:r>
            <a:r>
              <a:rPr lang="en-US" sz="2200" b="1" dirty="0"/>
              <a:t>10</a:t>
            </a:r>
            <a:r>
              <a:rPr lang="ru-RU" sz="2200" dirty="0"/>
              <a:t> </a:t>
            </a:r>
            <a:r>
              <a:rPr lang="en-US" sz="2200" dirty="0"/>
              <a:t>max</a:t>
            </a:r>
            <a:endParaRPr lang="ru-RU" sz="2200" dirty="0"/>
          </a:p>
          <a:p>
            <a:r>
              <a:rPr lang="en-US" sz="2200" dirty="0"/>
              <a:t>Group project</a:t>
            </a:r>
            <a:r>
              <a:rPr lang="ru-RU" sz="2200" dirty="0"/>
              <a:t>: </a:t>
            </a:r>
            <a:r>
              <a:rPr lang="en-US" sz="2200" b="1" dirty="0"/>
              <a:t>20</a:t>
            </a:r>
            <a:r>
              <a:rPr lang="en-US" sz="2200" dirty="0"/>
              <a:t> max</a:t>
            </a:r>
            <a:r>
              <a:rPr lang="ru-RU" sz="2200" dirty="0"/>
              <a:t> </a:t>
            </a:r>
          </a:p>
          <a:p>
            <a:pPr>
              <a:buNone/>
            </a:pPr>
            <a:endParaRPr lang="ru-RU" sz="1700" dirty="0"/>
          </a:p>
          <a:p>
            <a:pPr>
              <a:buNone/>
            </a:pPr>
            <a:endParaRPr lang="en-US" sz="17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540" name="Picture 4" descr="Картинки по запросу grades"/>
          <p:cNvPicPr>
            <a:picLocks noChangeAspect="1" noChangeArrowheads="1"/>
          </p:cNvPicPr>
          <p:nvPr/>
        </p:nvPicPr>
        <p:blipFill rotWithShape="1">
          <a:blip r:embed="rId2" cstate="print"/>
          <a:srcRect l="7682" r="14949"/>
          <a:stretch/>
        </p:blipFill>
        <p:spPr bwMode="auto">
          <a:xfrm>
            <a:off x="4483341" y="799352"/>
            <a:ext cx="4069057" cy="5259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805B322-9416-409C-879E-F7D01AB99378}"/>
              </a:ext>
            </a:extLst>
          </p:cNvPr>
          <p:cNvSpPr txBox="1">
            <a:spLocks/>
          </p:cNvSpPr>
          <p:nvPr/>
        </p:nvSpPr>
        <p:spPr>
          <a:xfrm>
            <a:off x="388416" y="4883544"/>
            <a:ext cx="2907065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800" b="1">
                <a:latin typeface="+mj-lt"/>
                <a:ea typeface="+mj-ea"/>
                <a:cs typeface="+mj-cs"/>
              </a:rPr>
              <a:t>Important reminder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0"/>
            <a:ext cx="8423809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586" name="Picture 2" descr="Картинки по запросу paper free save tree"/>
          <p:cNvPicPr>
            <a:picLocks noChangeAspect="1" noChangeArrowheads="1"/>
          </p:cNvPicPr>
          <p:nvPr/>
        </p:nvPicPr>
        <p:blipFill rotWithShape="1">
          <a:blip r:embed="rId2" cstate="print"/>
          <a:srcRect b="3427"/>
          <a:stretch/>
        </p:blipFill>
        <p:spPr bwMode="auto">
          <a:xfrm>
            <a:off x="719403" y="364142"/>
            <a:ext cx="7777234" cy="3867993"/>
          </a:xfrm>
          <a:prstGeom prst="rect">
            <a:avLst/>
          </a:prstGeom>
          <a:noFill/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17950" y="5666847"/>
            <a:ext cx="1463040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039" y="4883544"/>
            <a:ext cx="4940186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400" dirty="0"/>
              <a:t>Please submit all the written tasks via Moodle – stay eco-friendly</a:t>
            </a:r>
            <a:endParaRPr lang="en-US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US" dirty="0"/>
              <a:t>Please ask your questions in direct messages on Moodle or via the course forum</a:t>
            </a:r>
          </a:p>
        </p:txBody>
      </p:sp>
      <p:pic>
        <p:nvPicPr>
          <p:cNvPr id="70658" name="Picture 2" descr="Картинки по запросу ques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5" y="2276872"/>
            <a:ext cx="9162255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313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Презентация PowerPoint</vt:lpstr>
      <vt:lpstr>Презентация PowerPoint</vt:lpstr>
      <vt:lpstr>What is EHEA?</vt:lpstr>
      <vt:lpstr>What can you do with EHEA?</vt:lpstr>
      <vt:lpstr>What topics does EHEA cover</vt:lpstr>
      <vt:lpstr>Презентация PowerPoint</vt:lpstr>
      <vt:lpstr>Grading system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E. T.</dc:creator>
  <cp:lastModifiedBy>E. T.</cp:lastModifiedBy>
  <cp:revision>1</cp:revision>
  <dcterms:created xsi:type="dcterms:W3CDTF">2020-12-12T15:15:27Z</dcterms:created>
  <dcterms:modified xsi:type="dcterms:W3CDTF">2020-12-12T15:18:02Z</dcterms:modified>
</cp:coreProperties>
</file>