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7" r:id="rId15"/>
    <p:sldId id="272" r:id="rId16"/>
    <p:sldId id="273" r:id="rId17"/>
    <p:sldId id="274" r:id="rId18"/>
    <p:sldId id="275" r:id="rId19"/>
    <p:sldId id="276" r:id="rId20"/>
    <p:sldId id="278" r:id="rId21"/>
    <p:sldId id="305" r:id="rId22"/>
    <p:sldId id="306" r:id="rId23"/>
    <p:sldId id="307" r:id="rId24"/>
    <p:sldId id="303" r:id="rId25"/>
    <p:sldId id="304" r:id="rId26"/>
    <p:sldId id="283" r:id="rId27"/>
    <p:sldId id="284" r:id="rId28"/>
    <p:sldId id="286" r:id="rId29"/>
    <p:sldId id="311" r:id="rId30"/>
    <p:sldId id="287" r:id="rId31"/>
    <p:sldId id="288" r:id="rId32"/>
    <p:sldId id="308" r:id="rId33"/>
    <p:sldId id="312" r:id="rId34"/>
    <p:sldId id="290" r:id="rId35"/>
    <p:sldId id="291" r:id="rId36"/>
    <p:sldId id="293" r:id="rId37"/>
    <p:sldId id="309" r:id="rId38"/>
    <p:sldId id="313" r:id="rId39"/>
    <p:sldId id="294" r:id="rId40"/>
    <p:sldId id="310" r:id="rId41"/>
    <p:sldId id="295" r:id="rId42"/>
    <p:sldId id="296" r:id="rId43"/>
    <p:sldId id="298" r:id="rId44"/>
    <p:sldId id="299" r:id="rId45"/>
    <p:sldId id="300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19995-08AA-4295-89DF-29C203AACE3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4AD9EE0-5090-4CEB-99F9-2FCE0952F545}">
      <dgm:prSet phldrT="[Текст]" phldr="1"/>
      <dgm:spPr/>
      <dgm:t>
        <a:bodyPr/>
        <a:lstStyle/>
        <a:p>
          <a:endParaRPr lang="uk-UA"/>
        </a:p>
      </dgm:t>
    </dgm:pt>
    <dgm:pt modelId="{191CCAE4-D493-4052-B739-DDF62941A6AF}" type="parTrans" cxnId="{99413887-A700-4ADB-80E8-BD3EF7385D35}">
      <dgm:prSet/>
      <dgm:spPr/>
      <dgm:t>
        <a:bodyPr/>
        <a:lstStyle/>
        <a:p>
          <a:endParaRPr lang="uk-UA"/>
        </a:p>
      </dgm:t>
    </dgm:pt>
    <dgm:pt modelId="{72BC92FC-8FD6-4BBE-A508-0EB2BD757369}" type="sibTrans" cxnId="{99413887-A700-4ADB-80E8-BD3EF7385D3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uk-UA"/>
        </a:p>
      </dgm:t>
    </dgm:pt>
    <dgm:pt modelId="{E31008BA-AABB-4CD0-A53D-7E43237A12CF}" type="pres">
      <dgm:prSet presAssocID="{42D19995-08AA-4295-89DF-29C203AACE37}" presName="Name0" presStyleCnt="0">
        <dgm:presLayoutVars>
          <dgm:chMax val="7"/>
          <dgm:chPref val="7"/>
          <dgm:dir/>
        </dgm:presLayoutVars>
      </dgm:prSet>
      <dgm:spPr/>
    </dgm:pt>
    <dgm:pt modelId="{D4328A1A-9F4E-47B7-A014-F79CA09850D3}" type="pres">
      <dgm:prSet presAssocID="{42D19995-08AA-4295-89DF-29C203AACE37}" presName="Name1" presStyleCnt="0"/>
      <dgm:spPr/>
    </dgm:pt>
    <dgm:pt modelId="{08C1E61E-4AFF-49C8-BFF6-5AFF296069EA}" type="pres">
      <dgm:prSet presAssocID="{72BC92FC-8FD6-4BBE-A508-0EB2BD757369}" presName="picture_1" presStyleCnt="0"/>
      <dgm:spPr/>
    </dgm:pt>
    <dgm:pt modelId="{B0B5CC57-0AFD-4115-8817-86CACDBB0466}" type="pres">
      <dgm:prSet presAssocID="{72BC92FC-8FD6-4BBE-A508-0EB2BD757369}" presName="pictureRepeatNode" presStyleLbl="alignImgPlace1" presStyleIdx="0" presStyleCnt="1" custScaleX="185503" custScaleY="197203"/>
      <dgm:spPr/>
      <dgm:t>
        <a:bodyPr/>
        <a:lstStyle/>
        <a:p>
          <a:endParaRPr lang="uk-UA"/>
        </a:p>
      </dgm:t>
    </dgm:pt>
    <dgm:pt modelId="{8DA5D67F-1916-472F-BC12-CD8EC8192BA1}" type="pres">
      <dgm:prSet presAssocID="{94AD9EE0-5090-4CEB-99F9-2FCE0952F54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E81070-F07B-4287-ADCE-54065A13C788}" type="presOf" srcId="{42D19995-08AA-4295-89DF-29C203AACE37}" destId="{E31008BA-AABB-4CD0-A53D-7E43237A12CF}" srcOrd="0" destOrd="0" presId="urn:microsoft.com/office/officeart/2008/layout/CircularPictureCallout"/>
    <dgm:cxn modelId="{8269F768-734E-42CB-8777-E8FD6FFA1D7F}" type="presOf" srcId="{94AD9EE0-5090-4CEB-99F9-2FCE0952F545}" destId="{8DA5D67F-1916-472F-BC12-CD8EC8192BA1}" srcOrd="0" destOrd="0" presId="urn:microsoft.com/office/officeart/2008/layout/CircularPictureCallout"/>
    <dgm:cxn modelId="{99413887-A700-4ADB-80E8-BD3EF7385D35}" srcId="{42D19995-08AA-4295-89DF-29C203AACE37}" destId="{94AD9EE0-5090-4CEB-99F9-2FCE0952F545}" srcOrd="0" destOrd="0" parTransId="{191CCAE4-D493-4052-B739-DDF62941A6AF}" sibTransId="{72BC92FC-8FD6-4BBE-A508-0EB2BD757369}"/>
    <dgm:cxn modelId="{42A7A86D-5771-46A2-97B4-2484E87E2211}" type="presOf" srcId="{72BC92FC-8FD6-4BBE-A508-0EB2BD757369}" destId="{B0B5CC57-0AFD-4115-8817-86CACDBB0466}" srcOrd="0" destOrd="0" presId="urn:microsoft.com/office/officeart/2008/layout/CircularPictureCallout"/>
    <dgm:cxn modelId="{62A0846E-49CA-4A7C-BA11-7550E8F7621E}" type="presParOf" srcId="{E31008BA-AABB-4CD0-A53D-7E43237A12CF}" destId="{D4328A1A-9F4E-47B7-A014-F79CA09850D3}" srcOrd="0" destOrd="0" presId="urn:microsoft.com/office/officeart/2008/layout/CircularPictureCallout"/>
    <dgm:cxn modelId="{EFCC896F-662A-41B9-82DC-CF81ED765057}" type="presParOf" srcId="{D4328A1A-9F4E-47B7-A014-F79CA09850D3}" destId="{08C1E61E-4AFF-49C8-BFF6-5AFF296069EA}" srcOrd="0" destOrd="0" presId="urn:microsoft.com/office/officeart/2008/layout/CircularPictureCallout"/>
    <dgm:cxn modelId="{FF71E34C-B3BA-4A22-8DFA-895D7BD30AE0}" type="presParOf" srcId="{08C1E61E-4AFF-49C8-BFF6-5AFF296069EA}" destId="{B0B5CC57-0AFD-4115-8817-86CACDBB0466}" srcOrd="0" destOrd="0" presId="urn:microsoft.com/office/officeart/2008/layout/CircularPictureCallout"/>
    <dgm:cxn modelId="{75BAD4C2-9338-4D25-B9DE-CF90141094FB}" type="presParOf" srcId="{D4328A1A-9F4E-47B7-A014-F79CA09850D3}" destId="{8DA5D67F-1916-472F-BC12-CD8EC8192BA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1F247A-997B-483D-AEA5-135A6D4901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B4468D8-213A-4919-8382-B6CE1E061F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400" b="1" dirty="0" smtClean="0">
              <a:solidFill>
                <a:schemeClr val="accent1">
                  <a:lumMod val="50000"/>
                </a:schemeClr>
              </a:solidFill>
            </a:rPr>
            <a:t>Магістральні</a:t>
          </a:r>
          <a:endParaRPr lang="uk-UA" sz="4400" b="1" dirty="0">
            <a:solidFill>
              <a:schemeClr val="accent1">
                <a:lumMod val="50000"/>
              </a:schemeClr>
            </a:solidFill>
          </a:endParaRPr>
        </a:p>
      </dgm:t>
    </dgm:pt>
    <dgm:pt modelId="{E0033337-00C5-42F4-9112-17994D7AE2FC}" type="parTrans" cxnId="{47F79649-910F-40F4-B28D-F9725AF36944}">
      <dgm:prSet/>
      <dgm:spPr/>
      <dgm:t>
        <a:bodyPr/>
        <a:lstStyle/>
        <a:p>
          <a:endParaRPr lang="uk-UA"/>
        </a:p>
      </dgm:t>
    </dgm:pt>
    <dgm:pt modelId="{C55EC129-7573-4AE5-B5D7-FC6DBDA957F4}" type="sibTrans" cxnId="{47F79649-910F-40F4-B28D-F9725AF36944}">
      <dgm:prSet/>
      <dgm:spPr/>
      <dgm:t>
        <a:bodyPr/>
        <a:lstStyle/>
        <a:p>
          <a:endParaRPr lang="uk-UA"/>
        </a:p>
      </dgm:t>
    </dgm:pt>
    <dgm:pt modelId="{38659F40-2C30-4653-920B-DC5645737BC9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accent1">
                  <a:lumMod val="50000"/>
                </a:schemeClr>
              </a:solidFill>
            </a:rPr>
            <a:t>Резистивні</a:t>
          </a:r>
          <a:endParaRPr lang="uk-UA" sz="4400" b="1" dirty="0">
            <a:solidFill>
              <a:schemeClr val="accent1">
                <a:lumMod val="50000"/>
              </a:schemeClr>
            </a:solidFill>
          </a:endParaRPr>
        </a:p>
      </dgm:t>
    </dgm:pt>
    <dgm:pt modelId="{94DE1211-F924-4D45-BE2F-5D775CD3DCFE}" type="parTrans" cxnId="{E67D8BF6-218B-4C82-AA69-0CA07A041ADA}">
      <dgm:prSet/>
      <dgm:spPr/>
      <dgm:t>
        <a:bodyPr/>
        <a:lstStyle/>
        <a:p>
          <a:endParaRPr lang="uk-UA"/>
        </a:p>
      </dgm:t>
    </dgm:pt>
    <dgm:pt modelId="{02DAD178-597E-49F1-B52B-63768FC36A05}" type="sibTrans" cxnId="{E67D8BF6-218B-4C82-AA69-0CA07A041ADA}">
      <dgm:prSet/>
      <dgm:spPr/>
      <dgm:t>
        <a:bodyPr/>
        <a:lstStyle/>
        <a:p>
          <a:endParaRPr lang="uk-UA"/>
        </a:p>
      </dgm:t>
    </dgm:pt>
    <dgm:pt modelId="{7F8C087C-62CB-4960-94FB-9A668AEB8362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accent1">
                  <a:lumMod val="50000"/>
                </a:schemeClr>
              </a:solidFill>
            </a:rPr>
            <a:t>Капілярні</a:t>
          </a:r>
          <a:endParaRPr lang="uk-UA" sz="4400" b="1" dirty="0">
            <a:solidFill>
              <a:schemeClr val="accent1">
                <a:lumMod val="50000"/>
              </a:schemeClr>
            </a:solidFill>
          </a:endParaRPr>
        </a:p>
      </dgm:t>
    </dgm:pt>
    <dgm:pt modelId="{71BC685A-13E6-413D-B09B-08320D40F57A}" type="parTrans" cxnId="{DAE55575-8BD9-4303-95C3-7865A7EC573D}">
      <dgm:prSet/>
      <dgm:spPr/>
      <dgm:t>
        <a:bodyPr/>
        <a:lstStyle/>
        <a:p>
          <a:endParaRPr lang="uk-UA"/>
        </a:p>
      </dgm:t>
    </dgm:pt>
    <dgm:pt modelId="{C798FEFD-3881-4F31-9EFE-A635EF0098F4}" type="sibTrans" cxnId="{DAE55575-8BD9-4303-95C3-7865A7EC573D}">
      <dgm:prSet/>
      <dgm:spPr/>
      <dgm:t>
        <a:bodyPr/>
        <a:lstStyle/>
        <a:p>
          <a:endParaRPr lang="uk-UA"/>
        </a:p>
      </dgm:t>
    </dgm:pt>
    <dgm:pt modelId="{18BC66AD-D561-49B8-A211-FA53B8828BDA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accent1">
                  <a:lumMod val="50000"/>
                </a:schemeClr>
              </a:solidFill>
            </a:rPr>
            <a:t>Ємнісні</a:t>
          </a:r>
          <a:endParaRPr lang="uk-UA" sz="4400" b="1" dirty="0">
            <a:solidFill>
              <a:schemeClr val="accent1">
                <a:lumMod val="50000"/>
              </a:schemeClr>
            </a:solidFill>
          </a:endParaRPr>
        </a:p>
      </dgm:t>
    </dgm:pt>
    <dgm:pt modelId="{9C88ED56-179C-4C23-8474-9E98BC08DD78}" type="parTrans" cxnId="{11BAD97B-FAFA-45CF-B53E-38BB563C540A}">
      <dgm:prSet/>
      <dgm:spPr/>
      <dgm:t>
        <a:bodyPr/>
        <a:lstStyle/>
        <a:p>
          <a:endParaRPr lang="uk-UA"/>
        </a:p>
      </dgm:t>
    </dgm:pt>
    <dgm:pt modelId="{2DFB5A31-945B-4372-B211-22B377E52CCD}" type="sibTrans" cxnId="{11BAD97B-FAFA-45CF-B53E-38BB563C540A}">
      <dgm:prSet/>
      <dgm:spPr/>
      <dgm:t>
        <a:bodyPr/>
        <a:lstStyle/>
        <a:p>
          <a:endParaRPr lang="uk-UA"/>
        </a:p>
      </dgm:t>
    </dgm:pt>
    <dgm:pt modelId="{8D177B3F-9560-4E96-9D17-4AEED96BB4C8}">
      <dgm:prSet phldrT="[Текст]" custT="1"/>
      <dgm:spPr/>
      <dgm:t>
        <a:bodyPr/>
        <a:lstStyle/>
        <a:p>
          <a:r>
            <a:rPr lang="uk-UA" sz="4400" b="1" dirty="0" err="1" smtClean="0">
              <a:solidFill>
                <a:schemeClr val="accent1">
                  <a:lumMod val="50000"/>
                </a:schemeClr>
              </a:solidFill>
            </a:rPr>
            <a:t>Шунтуючі</a:t>
          </a:r>
          <a:endParaRPr lang="uk-UA" sz="4400" b="1" dirty="0">
            <a:solidFill>
              <a:schemeClr val="accent1">
                <a:lumMod val="50000"/>
              </a:schemeClr>
            </a:solidFill>
          </a:endParaRPr>
        </a:p>
      </dgm:t>
    </dgm:pt>
    <dgm:pt modelId="{48728589-5DAD-43AC-A1D8-6741F189FF23}" type="parTrans" cxnId="{9295D237-6074-4825-8342-542FCA36C22A}">
      <dgm:prSet/>
      <dgm:spPr/>
      <dgm:t>
        <a:bodyPr/>
        <a:lstStyle/>
        <a:p>
          <a:endParaRPr lang="uk-UA"/>
        </a:p>
      </dgm:t>
    </dgm:pt>
    <dgm:pt modelId="{2DC91F9C-2E2C-4921-AB22-4EB0F3CA425F}" type="sibTrans" cxnId="{9295D237-6074-4825-8342-542FCA36C22A}">
      <dgm:prSet/>
      <dgm:spPr/>
      <dgm:t>
        <a:bodyPr/>
        <a:lstStyle/>
        <a:p>
          <a:endParaRPr lang="uk-UA"/>
        </a:p>
      </dgm:t>
    </dgm:pt>
    <dgm:pt modelId="{4D05B8CE-7C09-4CA6-BE9A-1B8829948988}" type="pres">
      <dgm:prSet presAssocID="{661F247A-997B-483D-AEA5-135A6D4901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E60B23-251B-42BB-90FA-0871E8E6CBB3}" type="pres">
      <dgm:prSet presAssocID="{4B4468D8-213A-4919-8382-B6CE1E061FBF}" presName="parentLin" presStyleCnt="0"/>
      <dgm:spPr/>
    </dgm:pt>
    <dgm:pt modelId="{06218CA1-22F0-4768-80B9-4F328751E537}" type="pres">
      <dgm:prSet presAssocID="{4B4468D8-213A-4919-8382-B6CE1E061FBF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EF0BCEC9-E390-4712-BE02-6DB0DFC3AF51}" type="pres">
      <dgm:prSet presAssocID="{4B4468D8-213A-4919-8382-B6CE1E061F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67DB90-2EE6-4930-BBE9-38370DA71EA5}" type="pres">
      <dgm:prSet presAssocID="{4B4468D8-213A-4919-8382-B6CE1E061FBF}" presName="negativeSpace" presStyleCnt="0"/>
      <dgm:spPr/>
    </dgm:pt>
    <dgm:pt modelId="{F74A7CC8-1A05-452E-82B0-EEBE14F663D2}" type="pres">
      <dgm:prSet presAssocID="{4B4468D8-213A-4919-8382-B6CE1E061FBF}" presName="childText" presStyleLbl="conFgAcc1" presStyleIdx="0" presStyleCnt="5">
        <dgm:presLayoutVars>
          <dgm:bulletEnabled val="1"/>
        </dgm:presLayoutVars>
      </dgm:prSet>
      <dgm:spPr/>
    </dgm:pt>
    <dgm:pt modelId="{88263051-FF98-4906-BA91-DAFF04563BE3}" type="pres">
      <dgm:prSet presAssocID="{C55EC129-7573-4AE5-B5D7-FC6DBDA957F4}" presName="spaceBetweenRectangles" presStyleCnt="0"/>
      <dgm:spPr/>
    </dgm:pt>
    <dgm:pt modelId="{1AFDC081-F2C7-447F-A68A-3CFCC17490B6}" type="pres">
      <dgm:prSet presAssocID="{38659F40-2C30-4653-920B-DC5645737BC9}" presName="parentLin" presStyleCnt="0"/>
      <dgm:spPr/>
    </dgm:pt>
    <dgm:pt modelId="{9C08D706-5D80-468F-B731-7CB271619161}" type="pres">
      <dgm:prSet presAssocID="{38659F40-2C30-4653-920B-DC5645737BC9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4186BA94-20B5-4879-AE7F-C629250F09C8}" type="pres">
      <dgm:prSet presAssocID="{38659F40-2C30-4653-920B-DC5645737BC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598ACC-5504-4BA5-8A64-11E63E738FA8}" type="pres">
      <dgm:prSet presAssocID="{38659F40-2C30-4653-920B-DC5645737BC9}" presName="negativeSpace" presStyleCnt="0"/>
      <dgm:spPr/>
    </dgm:pt>
    <dgm:pt modelId="{9AD4CE4B-528F-4B82-9100-3C4F30B6C9CD}" type="pres">
      <dgm:prSet presAssocID="{38659F40-2C30-4653-920B-DC5645737BC9}" presName="childText" presStyleLbl="conFgAcc1" presStyleIdx="1" presStyleCnt="5">
        <dgm:presLayoutVars>
          <dgm:bulletEnabled val="1"/>
        </dgm:presLayoutVars>
      </dgm:prSet>
      <dgm:spPr/>
    </dgm:pt>
    <dgm:pt modelId="{79826C28-3FF4-4BBC-99E9-407F1048CE3E}" type="pres">
      <dgm:prSet presAssocID="{02DAD178-597E-49F1-B52B-63768FC36A05}" presName="spaceBetweenRectangles" presStyleCnt="0"/>
      <dgm:spPr/>
    </dgm:pt>
    <dgm:pt modelId="{91EEAA7B-0AAA-4793-AE1D-EF6D78E24CA0}" type="pres">
      <dgm:prSet presAssocID="{7F8C087C-62CB-4960-94FB-9A668AEB8362}" presName="parentLin" presStyleCnt="0"/>
      <dgm:spPr/>
    </dgm:pt>
    <dgm:pt modelId="{3CA7C46A-3D23-4D37-9984-C64A0BCAAA62}" type="pres">
      <dgm:prSet presAssocID="{7F8C087C-62CB-4960-94FB-9A668AEB8362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5C5C8EC0-ED8F-4CC9-8DE3-2F405DE14F30}" type="pres">
      <dgm:prSet presAssocID="{7F8C087C-62CB-4960-94FB-9A668AEB836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22728B-8A43-4E7E-870E-076EBBCBE5A8}" type="pres">
      <dgm:prSet presAssocID="{7F8C087C-62CB-4960-94FB-9A668AEB8362}" presName="negativeSpace" presStyleCnt="0"/>
      <dgm:spPr/>
    </dgm:pt>
    <dgm:pt modelId="{6DEA21D0-A506-4136-BF70-2618B6519D6E}" type="pres">
      <dgm:prSet presAssocID="{7F8C087C-62CB-4960-94FB-9A668AEB8362}" presName="childText" presStyleLbl="conFgAcc1" presStyleIdx="2" presStyleCnt="5">
        <dgm:presLayoutVars>
          <dgm:bulletEnabled val="1"/>
        </dgm:presLayoutVars>
      </dgm:prSet>
      <dgm:spPr/>
    </dgm:pt>
    <dgm:pt modelId="{D2F55854-A837-4573-808D-8B2AB44EAB01}" type="pres">
      <dgm:prSet presAssocID="{C798FEFD-3881-4F31-9EFE-A635EF0098F4}" presName="spaceBetweenRectangles" presStyleCnt="0"/>
      <dgm:spPr/>
    </dgm:pt>
    <dgm:pt modelId="{24711209-4E25-42D4-9587-C77BB0CF1E5E}" type="pres">
      <dgm:prSet presAssocID="{18BC66AD-D561-49B8-A211-FA53B8828BDA}" presName="parentLin" presStyleCnt="0"/>
      <dgm:spPr/>
    </dgm:pt>
    <dgm:pt modelId="{B0E59B9C-3449-4D56-98B1-30B665703A12}" type="pres">
      <dgm:prSet presAssocID="{18BC66AD-D561-49B8-A211-FA53B8828BDA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D0BA00A3-D09F-411D-9E51-30C39E223C46}" type="pres">
      <dgm:prSet presAssocID="{18BC66AD-D561-49B8-A211-FA53B8828B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17E36A-EF3B-44AE-960B-F0EA7C734FA6}" type="pres">
      <dgm:prSet presAssocID="{18BC66AD-D561-49B8-A211-FA53B8828BDA}" presName="negativeSpace" presStyleCnt="0"/>
      <dgm:spPr/>
    </dgm:pt>
    <dgm:pt modelId="{C8E34D79-DD2A-425E-85C2-301F3DB38E7E}" type="pres">
      <dgm:prSet presAssocID="{18BC66AD-D561-49B8-A211-FA53B8828BDA}" presName="childText" presStyleLbl="conFgAcc1" presStyleIdx="3" presStyleCnt="5">
        <dgm:presLayoutVars>
          <dgm:bulletEnabled val="1"/>
        </dgm:presLayoutVars>
      </dgm:prSet>
      <dgm:spPr/>
    </dgm:pt>
    <dgm:pt modelId="{F708CAD6-6444-45CA-8987-F547888A893A}" type="pres">
      <dgm:prSet presAssocID="{2DFB5A31-945B-4372-B211-22B377E52CCD}" presName="spaceBetweenRectangles" presStyleCnt="0"/>
      <dgm:spPr/>
    </dgm:pt>
    <dgm:pt modelId="{5D4B4F86-E76C-4AA4-83C5-E544550034D3}" type="pres">
      <dgm:prSet presAssocID="{8D177B3F-9560-4E96-9D17-4AEED96BB4C8}" presName="parentLin" presStyleCnt="0"/>
      <dgm:spPr/>
    </dgm:pt>
    <dgm:pt modelId="{63A50B8F-75FA-44B4-8F80-197475432422}" type="pres">
      <dgm:prSet presAssocID="{8D177B3F-9560-4E96-9D17-4AEED96BB4C8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559C3DA2-3775-4FB5-A16C-51D5B366B215}" type="pres">
      <dgm:prSet presAssocID="{8D177B3F-9560-4E96-9D17-4AEED96BB4C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F43C6E-725C-4B88-A30C-F2FDF1D20959}" type="pres">
      <dgm:prSet presAssocID="{8D177B3F-9560-4E96-9D17-4AEED96BB4C8}" presName="negativeSpace" presStyleCnt="0"/>
      <dgm:spPr/>
    </dgm:pt>
    <dgm:pt modelId="{82077119-87C7-475D-98C5-D6AFC2C98300}" type="pres">
      <dgm:prSet presAssocID="{8D177B3F-9560-4E96-9D17-4AEED96BB4C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681CAE1-D69F-4C2B-A74C-BADAAEEF6A21}" type="presOf" srcId="{4B4468D8-213A-4919-8382-B6CE1E061FBF}" destId="{06218CA1-22F0-4768-80B9-4F328751E537}" srcOrd="0" destOrd="0" presId="urn:microsoft.com/office/officeart/2005/8/layout/list1"/>
    <dgm:cxn modelId="{47F79649-910F-40F4-B28D-F9725AF36944}" srcId="{661F247A-997B-483D-AEA5-135A6D490146}" destId="{4B4468D8-213A-4919-8382-B6CE1E061FBF}" srcOrd="0" destOrd="0" parTransId="{E0033337-00C5-42F4-9112-17994D7AE2FC}" sibTransId="{C55EC129-7573-4AE5-B5D7-FC6DBDA957F4}"/>
    <dgm:cxn modelId="{9295D237-6074-4825-8342-542FCA36C22A}" srcId="{661F247A-997B-483D-AEA5-135A6D490146}" destId="{8D177B3F-9560-4E96-9D17-4AEED96BB4C8}" srcOrd="4" destOrd="0" parTransId="{48728589-5DAD-43AC-A1D8-6741F189FF23}" sibTransId="{2DC91F9C-2E2C-4921-AB22-4EB0F3CA425F}"/>
    <dgm:cxn modelId="{3DC2EAB2-13E4-4882-95E1-EA63FDA3EE60}" type="presOf" srcId="{661F247A-997B-483D-AEA5-135A6D490146}" destId="{4D05B8CE-7C09-4CA6-BE9A-1B8829948988}" srcOrd="0" destOrd="0" presId="urn:microsoft.com/office/officeart/2005/8/layout/list1"/>
    <dgm:cxn modelId="{B84FEFBA-9DD0-4CFE-8087-7B1AE3EB1984}" type="presOf" srcId="{7F8C087C-62CB-4960-94FB-9A668AEB8362}" destId="{3CA7C46A-3D23-4D37-9984-C64A0BCAAA62}" srcOrd="0" destOrd="0" presId="urn:microsoft.com/office/officeart/2005/8/layout/list1"/>
    <dgm:cxn modelId="{65E08E25-9DD2-4846-8E32-084238524EAA}" type="presOf" srcId="{7F8C087C-62CB-4960-94FB-9A668AEB8362}" destId="{5C5C8EC0-ED8F-4CC9-8DE3-2F405DE14F30}" srcOrd="1" destOrd="0" presId="urn:microsoft.com/office/officeart/2005/8/layout/list1"/>
    <dgm:cxn modelId="{78A937FC-51C3-400E-8FA1-B34B3238C80A}" type="presOf" srcId="{8D177B3F-9560-4E96-9D17-4AEED96BB4C8}" destId="{559C3DA2-3775-4FB5-A16C-51D5B366B215}" srcOrd="1" destOrd="0" presId="urn:microsoft.com/office/officeart/2005/8/layout/list1"/>
    <dgm:cxn modelId="{DB5B97FE-4840-4401-AF88-7ED724F7171C}" type="presOf" srcId="{38659F40-2C30-4653-920B-DC5645737BC9}" destId="{4186BA94-20B5-4879-AE7F-C629250F09C8}" srcOrd="1" destOrd="0" presId="urn:microsoft.com/office/officeart/2005/8/layout/list1"/>
    <dgm:cxn modelId="{DB7476E7-6903-42BF-8182-F988A9571E5C}" type="presOf" srcId="{18BC66AD-D561-49B8-A211-FA53B8828BDA}" destId="{B0E59B9C-3449-4D56-98B1-30B665703A12}" srcOrd="0" destOrd="0" presId="urn:microsoft.com/office/officeart/2005/8/layout/list1"/>
    <dgm:cxn modelId="{11BAD97B-FAFA-45CF-B53E-38BB563C540A}" srcId="{661F247A-997B-483D-AEA5-135A6D490146}" destId="{18BC66AD-D561-49B8-A211-FA53B8828BDA}" srcOrd="3" destOrd="0" parTransId="{9C88ED56-179C-4C23-8474-9E98BC08DD78}" sibTransId="{2DFB5A31-945B-4372-B211-22B377E52CCD}"/>
    <dgm:cxn modelId="{D52FC7DF-E3C8-49F1-AAA5-D6E11D020454}" type="presOf" srcId="{4B4468D8-213A-4919-8382-B6CE1E061FBF}" destId="{EF0BCEC9-E390-4712-BE02-6DB0DFC3AF51}" srcOrd="1" destOrd="0" presId="urn:microsoft.com/office/officeart/2005/8/layout/list1"/>
    <dgm:cxn modelId="{DAE55575-8BD9-4303-95C3-7865A7EC573D}" srcId="{661F247A-997B-483D-AEA5-135A6D490146}" destId="{7F8C087C-62CB-4960-94FB-9A668AEB8362}" srcOrd="2" destOrd="0" parTransId="{71BC685A-13E6-413D-B09B-08320D40F57A}" sibTransId="{C798FEFD-3881-4F31-9EFE-A635EF0098F4}"/>
    <dgm:cxn modelId="{0D2FF924-64EF-4054-A44E-941888B96A0E}" type="presOf" srcId="{18BC66AD-D561-49B8-A211-FA53B8828BDA}" destId="{D0BA00A3-D09F-411D-9E51-30C39E223C46}" srcOrd="1" destOrd="0" presId="urn:microsoft.com/office/officeart/2005/8/layout/list1"/>
    <dgm:cxn modelId="{D3AB315B-21EE-4029-B71F-39144CADF521}" type="presOf" srcId="{38659F40-2C30-4653-920B-DC5645737BC9}" destId="{9C08D706-5D80-468F-B731-7CB271619161}" srcOrd="0" destOrd="0" presId="urn:microsoft.com/office/officeart/2005/8/layout/list1"/>
    <dgm:cxn modelId="{3B3A44EF-8985-4C38-8899-EAC986C9AF1B}" type="presOf" srcId="{8D177B3F-9560-4E96-9D17-4AEED96BB4C8}" destId="{63A50B8F-75FA-44B4-8F80-197475432422}" srcOrd="0" destOrd="0" presId="urn:microsoft.com/office/officeart/2005/8/layout/list1"/>
    <dgm:cxn modelId="{E67D8BF6-218B-4C82-AA69-0CA07A041ADA}" srcId="{661F247A-997B-483D-AEA5-135A6D490146}" destId="{38659F40-2C30-4653-920B-DC5645737BC9}" srcOrd="1" destOrd="0" parTransId="{94DE1211-F924-4D45-BE2F-5D775CD3DCFE}" sibTransId="{02DAD178-597E-49F1-B52B-63768FC36A05}"/>
    <dgm:cxn modelId="{12EF3D43-2200-4D61-8C9D-E79C364615CB}" type="presParOf" srcId="{4D05B8CE-7C09-4CA6-BE9A-1B8829948988}" destId="{DBE60B23-251B-42BB-90FA-0871E8E6CBB3}" srcOrd="0" destOrd="0" presId="urn:microsoft.com/office/officeart/2005/8/layout/list1"/>
    <dgm:cxn modelId="{FFE698E9-7899-4D70-BFEF-9976D36FFC8E}" type="presParOf" srcId="{DBE60B23-251B-42BB-90FA-0871E8E6CBB3}" destId="{06218CA1-22F0-4768-80B9-4F328751E537}" srcOrd="0" destOrd="0" presId="urn:microsoft.com/office/officeart/2005/8/layout/list1"/>
    <dgm:cxn modelId="{A44108BD-3CD3-4911-A624-F1FC54F9E2C2}" type="presParOf" srcId="{DBE60B23-251B-42BB-90FA-0871E8E6CBB3}" destId="{EF0BCEC9-E390-4712-BE02-6DB0DFC3AF51}" srcOrd="1" destOrd="0" presId="urn:microsoft.com/office/officeart/2005/8/layout/list1"/>
    <dgm:cxn modelId="{4DB6D517-0F1B-48D6-AAB8-B132D263D14B}" type="presParOf" srcId="{4D05B8CE-7C09-4CA6-BE9A-1B8829948988}" destId="{C167DB90-2EE6-4930-BBE9-38370DA71EA5}" srcOrd="1" destOrd="0" presId="urn:microsoft.com/office/officeart/2005/8/layout/list1"/>
    <dgm:cxn modelId="{2AEEBC7F-B906-4284-B0C2-BBCE2C555F04}" type="presParOf" srcId="{4D05B8CE-7C09-4CA6-BE9A-1B8829948988}" destId="{F74A7CC8-1A05-452E-82B0-EEBE14F663D2}" srcOrd="2" destOrd="0" presId="urn:microsoft.com/office/officeart/2005/8/layout/list1"/>
    <dgm:cxn modelId="{88B09277-D61C-4359-B1C0-4506C270B82B}" type="presParOf" srcId="{4D05B8CE-7C09-4CA6-BE9A-1B8829948988}" destId="{88263051-FF98-4906-BA91-DAFF04563BE3}" srcOrd="3" destOrd="0" presId="urn:microsoft.com/office/officeart/2005/8/layout/list1"/>
    <dgm:cxn modelId="{72A5E50C-C139-40F8-A854-E57AF6EEF292}" type="presParOf" srcId="{4D05B8CE-7C09-4CA6-BE9A-1B8829948988}" destId="{1AFDC081-F2C7-447F-A68A-3CFCC17490B6}" srcOrd="4" destOrd="0" presId="urn:microsoft.com/office/officeart/2005/8/layout/list1"/>
    <dgm:cxn modelId="{9E3913DC-DC62-4D89-A831-755491F2D3D0}" type="presParOf" srcId="{1AFDC081-F2C7-447F-A68A-3CFCC17490B6}" destId="{9C08D706-5D80-468F-B731-7CB271619161}" srcOrd="0" destOrd="0" presId="urn:microsoft.com/office/officeart/2005/8/layout/list1"/>
    <dgm:cxn modelId="{15D26D7C-0114-4019-9A87-5B06F906025D}" type="presParOf" srcId="{1AFDC081-F2C7-447F-A68A-3CFCC17490B6}" destId="{4186BA94-20B5-4879-AE7F-C629250F09C8}" srcOrd="1" destOrd="0" presId="urn:microsoft.com/office/officeart/2005/8/layout/list1"/>
    <dgm:cxn modelId="{A3A403A6-6A38-4708-B238-F4ED0C2489AD}" type="presParOf" srcId="{4D05B8CE-7C09-4CA6-BE9A-1B8829948988}" destId="{B2598ACC-5504-4BA5-8A64-11E63E738FA8}" srcOrd="5" destOrd="0" presId="urn:microsoft.com/office/officeart/2005/8/layout/list1"/>
    <dgm:cxn modelId="{C3EEE2D8-FEED-4ADD-A896-BE955605D6CE}" type="presParOf" srcId="{4D05B8CE-7C09-4CA6-BE9A-1B8829948988}" destId="{9AD4CE4B-528F-4B82-9100-3C4F30B6C9CD}" srcOrd="6" destOrd="0" presId="urn:microsoft.com/office/officeart/2005/8/layout/list1"/>
    <dgm:cxn modelId="{8F55E299-01DA-4193-8F8D-9E14BD277207}" type="presParOf" srcId="{4D05B8CE-7C09-4CA6-BE9A-1B8829948988}" destId="{79826C28-3FF4-4BBC-99E9-407F1048CE3E}" srcOrd="7" destOrd="0" presId="urn:microsoft.com/office/officeart/2005/8/layout/list1"/>
    <dgm:cxn modelId="{D7A7517D-44D1-4363-8A6E-611F000A8AAD}" type="presParOf" srcId="{4D05B8CE-7C09-4CA6-BE9A-1B8829948988}" destId="{91EEAA7B-0AAA-4793-AE1D-EF6D78E24CA0}" srcOrd="8" destOrd="0" presId="urn:microsoft.com/office/officeart/2005/8/layout/list1"/>
    <dgm:cxn modelId="{9C02FFA9-A7BB-41F6-9FDE-5781B053F360}" type="presParOf" srcId="{91EEAA7B-0AAA-4793-AE1D-EF6D78E24CA0}" destId="{3CA7C46A-3D23-4D37-9984-C64A0BCAAA62}" srcOrd="0" destOrd="0" presId="urn:microsoft.com/office/officeart/2005/8/layout/list1"/>
    <dgm:cxn modelId="{934EC18C-D7A2-48C0-8378-85CCE46AF370}" type="presParOf" srcId="{91EEAA7B-0AAA-4793-AE1D-EF6D78E24CA0}" destId="{5C5C8EC0-ED8F-4CC9-8DE3-2F405DE14F30}" srcOrd="1" destOrd="0" presId="urn:microsoft.com/office/officeart/2005/8/layout/list1"/>
    <dgm:cxn modelId="{3A041632-75F6-4E1A-80A2-564A1CA1B5FA}" type="presParOf" srcId="{4D05B8CE-7C09-4CA6-BE9A-1B8829948988}" destId="{4922728B-8A43-4E7E-870E-076EBBCBE5A8}" srcOrd="9" destOrd="0" presId="urn:microsoft.com/office/officeart/2005/8/layout/list1"/>
    <dgm:cxn modelId="{5B4E1F87-8E5D-43C5-860C-669FB506607C}" type="presParOf" srcId="{4D05B8CE-7C09-4CA6-BE9A-1B8829948988}" destId="{6DEA21D0-A506-4136-BF70-2618B6519D6E}" srcOrd="10" destOrd="0" presId="urn:microsoft.com/office/officeart/2005/8/layout/list1"/>
    <dgm:cxn modelId="{11A39913-228E-4220-B341-D8E96DF5419A}" type="presParOf" srcId="{4D05B8CE-7C09-4CA6-BE9A-1B8829948988}" destId="{D2F55854-A837-4573-808D-8B2AB44EAB01}" srcOrd="11" destOrd="0" presId="urn:microsoft.com/office/officeart/2005/8/layout/list1"/>
    <dgm:cxn modelId="{2AA4B358-2271-4EC5-A72A-E69C096526C8}" type="presParOf" srcId="{4D05B8CE-7C09-4CA6-BE9A-1B8829948988}" destId="{24711209-4E25-42D4-9587-C77BB0CF1E5E}" srcOrd="12" destOrd="0" presId="urn:microsoft.com/office/officeart/2005/8/layout/list1"/>
    <dgm:cxn modelId="{AD92E938-B4C5-4D38-9FA8-92006AE5631A}" type="presParOf" srcId="{24711209-4E25-42D4-9587-C77BB0CF1E5E}" destId="{B0E59B9C-3449-4D56-98B1-30B665703A12}" srcOrd="0" destOrd="0" presId="urn:microsoft.com/office/officeart/2005/8/layout/list1"/>
    <dgm:cxn modelId="{C8CB5609-AC24-431C-BB8A-4EC370FBB758}" type="presParOf" srcId="{24711209-4E25-42D4-9587-C77BB0CF1E5E}" destId="{D0BA00A3-D09F-411D-9E51-30C39E223C46}" srcOrd="1" destOrd="0" presId="urn:microsoft.com/office/officeart/2005/8/layout/list1"/>
    <dgm:cxn modelId="{8FAFADCE-1C86-4127-962C-B2A1215FFF7C}" type="presParOf" srcId="{4D05B8CE-7C09-4CA6-BE9A-1B8829948988}" destId="{2117E36A-EF3B-44AE-960B-F0EA7C734FA6}" srcOrd="13" destOrd="0" presId="urn:microsoft.com/office/officeart/2005/8/layout/list1"/>
    <dgm:cxn modelId="{830B7BE8-8C02-45F7-BF1A-12387B16C012}" type="presParOf" srcId="{4D05B8CE-7C09-4CA6-BE9A-1B8829948988}" destId="{C8E34D79-DD2A-425E-85C2-301F3DB38E7E}" srcOrd="14" destOrd="0" presId="urn:microsoft.com/office/officeart/2005/8/layout/list1"/>
    <dgm:cxn modelId="{4FB88EDA-683A-467F-ACBB-AF2149DBDAD8}" type="presParOf" srcId="{4D05B8CE-7C09-4CA6-BE9A-1B8829948988}" destId="{F708CAD6-6444-45CA-8987-F547888A893A}" srcOrd="15" destOrd="0" presId="urn:microsoft.com/office/officeart/2005/8/layout/list1"/>
    <dgm:cxn modelId="{BE127114-04B9-43BC-BAC9-74773990E9A1}" type="presParOf" srcId="{4D05B8CE-7C09-4CA6-BE9A-1B8829948988}" destId="{5D4B4F86-E76C-4AA4-83C5-E544550034D3}" srcOrd="16" destOrd="0" presId="urn:microsoft.com/office/officeart/2005/8/layout/list1"/>
    <dgm:cxn modelId="{504533BC-14B2-4185-81F1-74698E667279}" type="presParOf" srcId="{5D4B4F86-E76C-4AA4-83C5-E544550034D3}" destId="{63A50B8F-75FA-44B4-8F80-197475432422}" srcOrd="0" destOrd="0" presId="urn:microsoft.com/office/officeart/2005/8/layout/list1"/>
    <dgm:cxn modelId="{A6D7FCAF-49C9-49F3-9C0E-F6340C5730D0}" type="presParOf" srcId="{5D4B4F86-E76C-4AA4-83C5-E544550034D3}" destId="{559C3DA2-3775-4FB5-A16C-51D5B366B215}" srcOrd="1" destOrd="0" presId="urn:microsoft.com/office/officeart/2005/8/layout/list1"/>
    <dgm:cxn modelId="{FF09D201-2449-43B0-8E9A-BC4EDFB47E9E}" type="presParOf" srcId="{4D05B8CE-7C09-4CA6-BE9A-1B8829948988}" destId="{5CF43C6E-725C-4B88-A30C-F2FDF1D20959}" srcOrd="17" destOrd="0" presId="urn:microsoft.com/office/officeart/2005/8/layout/list1"/>
    <dgm:cxn modelId="{6C1523E1-B92D-4369-9C3A-F68B5FB3CB92}" type="presParOf" srcId="{4D05B8CE-7C09-4CA6-BE9A-1B8829948988}" destId="{82077119-87C7-475D-98C5-D6AFC2C9830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CC57-0AFD-4115-8817-86CACDBB0466}">
      <dsp:nvSpPr>
        <dsp:cNvPr id="0" name=""/>
        <dsp:cNvSpPr/>
      </dsp:nvSpPr>
      <dsp:spPr>
        <a:xfrm>
          <a:off x="119147" y="0"/>
          <a:ext cx="3049208" cy="32415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5D67F-1916-472F-BC12-CD8EC8192BA1}">
      <dsp:nvSpPr>
        <dsp:cNvPr id="0" name=""/>
        <dsp:cNvSpPr/>
      </dsp:nvSpPr>
      <dsp:spPr>
        <a:xfrm>
          <a:off x="1117751" y="1671719"/>
          <a:ext cx="1052000" cy="54243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/>
        </a:p>
      </dsp:txBody>
      <dsp:txXfrm>
        <a:off x="1117751" y="1671719"/>
        <a:ext cx="1052000" cy="542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7CC8-1A05-452E-82B0-EEBE14F663D2}">
      <dsp:nvSpPr>
        <dsp:cNvPr id="0" name=""/>
        <dsp:cNvSpPr/>
      </dsp:nvSpPr>
      <dsp:spPr>
        <a:xfrm>
          <a:off x="0" y="333195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BCEC9-E390-4712-BE02-6DB0DFC3AF51}">
      <dsp:nvSpPr>
        <dsp:cNvPr id="0" name=""/>
        <dsp:cNvSpPr/>
      </dsp:nvSpPr>
      <dsp:spPr>
        <a:xfrm>
          <a:off x="406845" y="67515"/>
          <a:ext cx="56958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400" b="1" kern="1200" dirty="0" smtClean="0">
              <a:solidFill>
                <a:schemeClr val="accent1">
                  <a:lumMod val="50000"/>
                </a:schemeClr>
              </a:solidFill>
            </a:rPr>
            <a:t>Магістральні</a:t>
          </a:r>
          <a:endParaRPr lang="uk-UA" sz="4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784" y="93454"/>
        <a:ext cx="5643954" cy="479482"/>
      </dsp:txXfrm>
    </dsp:sp>
    <dsp:sp modelId="{9AD4CE4B-528F-4B82-9100-3C4F30B6C9CD}">
      <dsp:nvSpPr>
        <dsp:cNvPr id="0" name=""/>
        <dsp:cNvSpPr/>
      </dsp:nvSpPr>
      <dsp:spPr>
        <a:xfrm>
          <a:off x="0" y="1149675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6BA94-20B5-4879-AE7F-C629250F09C8}">
      <dsp:nvSpPr>
        <dsp:cNvPr id="0" name=""/>
        <dsp:cNvSpPr/>
      </dsp:nvSpPr>
      <dsp:spPr>
        <a:xfrm>
          <a:off x="406845" y="883995"/>
          <a:ext cx="56958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accent1">
                  <a:lumMod val="50000"/>
                </a:schemeClr>
              </a:solidFill>
            </a:rPr>
            <a:t>Резистивні</a:t>
          </a:r>
          <a:endParaRPr lang="uk-UA" sz="4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784" y="909934"/>
        <a:ext cx="5643954" cy="479482"/>
      </dsp:txXfrm>
    </dsp:sp>
    <dsp:sp modelId="{6DEA21D0-A506-4136-BF70-2618B6519D6E}">
      <dsp:nvSpPr>
        <dsp:cNvPr id="0" name=""/>
        <dsp:cNvSpPr/>
      </dsp:nvSpPr>
      <dsp:spPr>
        <a:xfrm>
          <a:off x="0" y="1966155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C8EC0-ED8F-4CC9-8DE3-2F405DE14F30}">
      <dsp:nvSpPr>
        <dsp:cNvPr id="0" name=""/>
        <dsp:cNvSpPr/>
      </dsp:nvSpPr>
      <dsp:spPr>
        <a:xfrm>
          <a:off x="406845" y="1700476"/>
          <a:ext cx="56958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accent1">
                  <a:lumMod val="50000"/>
                </a:schemeClr>
              </a:solidFill>
            </a:rPr>
            <a:t>Капілярні</a:t>
          </a:r>
          <a:endParaRPr lang="uk-UA" sz="4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784" y="1726415"/>
        <a:ext cx="5643954" cy="479482"/>
      </dsp:txXfrm>
    </dsp:sp>
    <dsp:sp modelId="{C8E34D79-DD2A-425E-85C2-301F3DB38E7E}">
      <dsp:nvSpPr>
        <dsp:cNvPr id="0" name=""/>
        <dsp:cNvSpPr/>
      </dsp:nvSpPr>
      <dsp:spPr>
        <a:xfrm>
          <a:off x="0" y="2782636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00A3-D09F-411D-9E51-30C39E223C46}">
      <dsp:nvSpPr>
        <dsp:cNvPr id="0" name=""/>
        <dsp:cNvSpPr/>
      </dsp:nvSpPr>
      <dsp:spPr>
        <a:xfrm>
          <a:off x="406845" y="2516955"/>
          <a:ext cx="56958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accent1">
                  <a:lumMod val="50000"/>
                </a:schemeClr>
              </a:solidFill>
            </a:rPr>
            <a:t>Ємнісні</a:t>
          </a:r>
          <a:endParaRPr lang="uk-UA" sz="4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784" y="2542894"/>
        <a:ext cx="5643954" cy="479482"/>
      </dsp:txXfrm>
    </dsp:sp>
    <dsp:sp modelId="{82077119-87C7-475D-98C5-D6AFC2C98300}">
      <dsp:nvSpPr>
        <dsp:cNvPr id="0" name=""/>
        <dsp:cNvSpPr/>
      </dsp:nvSpPr>
      <dsp:spPr>
        <a:xfrm>
          <a:off x="0" y="3599116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C3DA2-3775-4FB5-A16C-51D5B366B215}">
      <dsp:nvSpPr>
        <dsp:cNvPr id="0" name=""/>
        <dsp:cNvSpPr/>
      </dsp:nvSpPr>
      <dsp:spPr>
        <a:xfrm>
          <a:off x="406845" y="3333435"/>
          <a:ext cx="5695832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err="1" smtClean="0">
              <a:solidFill>
                <a:schemeClr val="accent1">
                  <a:lumMod val="50000"/>
                </a:schemeClr>
              </a:solidFill>
            </a:rPr>
            <a:t>Шунтуючі</a:t>
          </a:r>
          <a:endParaRPr lang="uk-UA" sz="4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32784" y="3359374"/>
        <a:ext cx="564395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60" y="21598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Лекція</a:t>
            </a:r>
          </a:p>
          <a:p>
            <a:endParaRPr lang="uk-UA" sz="2800" dirty="0" smtClean="0"/>
          </a:p>
          <a:p>
            <a:endParaRPr lang="uk-UA" sz="2800" dirty="0"/>
          </a:p>
          <a:p>
            <a:endParaRPr lang="uk-UA" sz="2800" dirty="0" smtClean="0"/>
          </a:p>
          <a:p>
            <a:pPr algn="ctr"/>
            <a:endParaRPr lang="uk-UA" sz="4000" b="1" dirty="0" smtClean="0"/>
          </a:p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Фізіологія серцево-судинної системи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uk-UA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1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24944"/>
            <a:ext cx="90689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>
                <a:solidFill>
                  <a:srgbClr val="FFFF00"/>
                </a:solidFill>
              </a:rPr>
              <a:t>Біопотенціали</a:t>
            </a:r>
            <a:r>
              <a:rPr lang="uk-UA" sz="2800" dirty="0">
                <a:solidFill>
                  <a:srgbClr val="FFFF00"/>
                </a:solidFill>
              </a:rPr>
              <a:t> серця, записані за допомогою </a:t>
            </a:r>
            <a:r>
              <a:rPr lang="uk-UA" sz="2800" dirty="0" smtClean="0">
                <a:solidFill>
                  <a:srgbClr val="FFFF00"/>
                </a:solidFill>
              </a:rPr>
              <a:t>електрокардіографа</a:t>
            </a:r>
            <a:r>
              <a:rPr lang="uk-UA" sz="2800" dirty="0">
                <a:solidFill>
                  <a:srgbClr val="FFFF00"/>
                </a:solidFill>
              </a:rPr>
              <a:t>, називаються електрокардіограмою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</a:p>
          <a:p>
            <a:endParaRPr lang="uk-UA" sz="2800" dirty="0"/>
          </a:p>
          <a:p>
            <a:r>
              <a:rPr lang="uk-UA" sz="2800" dirty="0"/>
              <a:t>Для реєстрації біострумів серця користуються стандартними відведеннями, при яких </a:t>
            </a:r>
            <a:r>
              <a:rPr lang="uk-UA" sz="2800" dirty="0" err="1"/>
              <a:t>реєструючі</a:t>
            </a:r>
            <a:r>
              <a:rPr lang="uk-UA" sz="2800" dirty="0"/>
              <a:t> </a:t>
            </a:r>
            <a:r>
              <a:rPr lang="uk-UA" sz="2800" dirty="0" smtClean="0"/>
              <a:t>електроди </a:t>
            </a:r>
            <a:r>
              <a:rPr lang="uk-UA" sz="2800" dirty="0"/>
              <a:t>розташовуються:</a:t>
            </a:r>
          </a:p>
          <a:p>
            <a:r>
              <a:rPr lang="uk-UA" sz="2800" dirty="0">
                <a:solidFill>
                  <a:srgbClr val="FFFF00"/>
                </a:solidFill>
              </a:rPr>
              <a:t>І відведення: права рука й ліва рука;</a:t>
            </a:r>
          </a:p>
          <a:p>
            <a:r>
              <a:rPr lang="uk-UA" sz="2800" dirty="0">
                <a:solidFill>
                  <a:srgbClr val="FFFF00"/>
                </a:solidFill>
              </a:rPr>
              <a:t>ІІ відведення: права рука й ліва нога;</a:t>
            </a:r>
          </a:p>
          <a:p>
            <a:r>
              <a:rPr lang="uk-UA" sz="2800" dirty="0">
                <a:solidFill>
                  <a:srgbClr val="FFFF00"/>
                </a:solidFill>
              </a:rPr>
              <a:t>ІІІ відведення: ліва рука й ліва нога.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6106"/>
            <a:ext cx="1952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5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5195" y="1507"/>
            <a:ext cx="56241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Грудні відведення ЕКГ:</a:t>
            </a:r>
          </a:p>
          <a:p>
            <a:endParaRPr lang="uk-UA" sz="2800" dirty="0">
              <a:solidFill>
                <a:srgbClr val="FFFF00"/>
              </a:solidFill>
            </a:endParaRPr>
          </a:p>
          <a:p>
            <a:r>
              <a:rPr lang="uk-UA" sz="2800" dirty="0"/>
              <a:t> - </a:t>
            </a:r>
            <a:r>
              <a:rPr lang="en-US" sz="2800" dirty="0" smtClean="0">
                <a:solidFill>
                  <a:srgbClr val="FFFF00"/>
                </a:solidFill>
              </a:rPr>
              <a:t>V1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uk-UA" sz="2800" dirty="0"/>
              <a:t>в </a:t>
            </a:r>
            <a:r>
              <a:rPr lang="en-US" sz="2800" dirty="0"/>
              <a:t>IV </a:t>
            </a:r>
            <a:r>
              <a:rPr lang="uk-UA" sz="2800" dirty="0" err="1"/>
              <a:t>міжребер'ї</a:t>
            </a:r>
            <a:r>
              <a:rPr lang="uk-UA" sz="2800" dirty="0"/>
              <a:t> по правому краю грудини.</a:t>
            </a:r>
          </a:p>
          <a:p>
            <a:r>
              <a:rPr lang="uk-UA" sz="2800" dirty="0"/>
              <a:t> - </a:t>
            </a:r>
            <a:r>
              <a:rPr lang="en-US" sz="2800" dirty="0" smtClean="0">
                <a:solidFill>
                  <a:srgbClr val="FFFF00"/>
                </a:solidFill>
              </a:rPr>
              <a:t>V2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uk-UA" sz="2800" dirty="0"/>
              <a:t>в </a:t>
            </a:r>
            <a:r>
              <a:rPr lang="en-US" sz="2800" dirty="0"/>
              <a:t>IV </a:t>
            </a:r>
            <a:r>
              <a:rPr lang="uk-UA" sz="2800" dirty="0" err="1"/>
              <a:t>міжребер'ї</a:t>
            </a:r>
            <a:r>
              <a:rPr lang="uk-UA" sz="2800" dirty="0"/>
              <a:t> по лівому краю грудини.</a:t>
            </a:r>
          </a:p>
          <a:p>
            <a:r>
              <a:rPr lang="uk-UA" sz="2800" dirty="0"/>
              <a:t> - </a:t>
            </a:r>
            <a:r>
              <a:rPr lang="en-US" sz="2800" dirty="0" smtClean="0">
                <a:solidFill>
                  <a:srgbClr val="FFFF00"/>
                </a:solidFill>
              </a:rPr>
              <a:t>V3 </a:t>
            </a: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uk-UA" sz="2800" dirty="0"/>
              <a:t>між другою і четвертою позицією.</a:t>
            </a:r>
          </a:p>
          <a:p>
            <a:r>
              <a:rPr lang="uk-UA" sz="2800" dirty="0"/>
              <a:t> - </a:t>
            </a:r>
            <a:r>
              <a:rPr lang="en-US" sz="2800" dirty="0" smtClean="0">
                <a:solidFill>
                  <a:srgbClr val="FFFF00"/>
                </a:solidFill>
              </a:rPr>
              <a:t>V4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uk-UA" sz="2800" dirty="0"/>
              <a:t>в </a:t>
            </a:r>
            <a:r>
              <a:rPr lang="en-US" sz="2800" dirty="0"/>
              <a:t>V </a:t>
            </a:r>
            <a:r>
              <a:rPr lang="uk-UA" sz="2800" dirty="0" err="1"/>
              <a:t>міжребер'ї</a:t>
            </a:r>
            <a:r>
              <a:rPr lang="uk-UA" sz="2800" dirty="0"/>
              <a:t> по лівій серединно-ключичній лінії.</a:t>
            </a:r>
          </a:p>
          <a:p>
            <a:r>
              <a:rPr lang="uk-UA" sz="2800" dirty="0"/>
              <a:t> - </a:t>
            </a:r>
            <a:r>
              <a:rPr lang="en-US" sz="2800" dirty="0" smtClean="0">
                <a:solidFill>
                  <a:srgbClr val="FFFF00"/>
                </a:solidFill>
              </a:rPr>
              <a:t>V5 </a:t>
            </a:r>
            <a:r>
              <a:rPr lang="en-US" sz="2800" dirty="0"/>
              <a:t>- </a:t>
            </a:r>
            <a:r>
              <a:rPr lang="uk-UA" sz="2800" dirty="0"/>
              <a:t>на тому ж горизонтальному рівні, що і </a:t>
            </a:r>
            <a:r>
              <a:rPr lang="en-US" sz="2800" dirty="0"/>
              <a:t>V4, no </a:t>
            </a:r>
            <a:r>
              <a:rPr lang="uk-UA" sz="2800" dirty="0"/>
              <a:t>лівої передньої пахвовій лінії.</a:t>
            </a:r>
          </a:p>
          <a:p>
            <a:r>
              <a:rPr lang="uk-UA" sz="2800" dirty="0"/>
              <a:t> - </a:t>
            </a:r>
            <a:r>
              <a:rPr lang="en-US" sz="2800" dirty="0" smtClean="0">
                <a:solidFill>
                  <a:srgbClr val="FFFF00"/>
                </a:solidFill>
              </a:rPr>
              <a:t>V6</a:t>
            </a:r>
            <a:r>
              <a:rPr lang="en-US" sz="2800" dirty="0" smtClean="0"/>
              <a:t> </a:t>
            </a:r>
            <a:r>
              <a:rPr lang="en-US" sz="2800" dirty="0"/>
              <a:t>- no </a:t>
            </a:r>
            <a:r>
              <a:rPr lang="uk-UA" sz="2800" dirty="0"/>
              <a:t>лівої середньої пахвовій лінії на рівні </a:t>
            </a:r>
            <a:r>
              <a:rPr lang="en-US" sz="2800" dirty="0" smtClean="0"/>
              <a:t>V4</a:t>
            </a:r>
            <a:r>
              <a:rPr lang="uk-UA" sz="2800" dirty="0" smtClean="0"/>
              <a:t>-</a:t>
            </a:r>
            <a:r>
              <a:rPr lang="en-US" sz="2800" dirty="0" smtClean="0"/>
              <a:t>.</a:t>
            </a:r>
            <a:r>
              <a:rPr lang="en-US" sz="2800" dirty="0"/>
              <a:t>5</a:t>
            </a:r>
            <a:endParaRPr lang="uk-UA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015683" cy="2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3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32656"/>
            <a:ext cx="48965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Зубець </a:t>
            </a:r>
            <a:r>
              <a:rPr lang="en-US" sz="2800" dirty="0">
                <a:solidFill>
                  <a:srgbClr val="FFFF00"/>
                </a:solidFill>
              </a:rPr>
              <a:t>P – </a:t>
            </a:r>
            <a:r>
              <a:rPr lang="uk-UA" sz="2800" dirty="0">
                <a:solidFill>
                  <a:srgbClr val="FFFF00"/>
                </a:solidFill>
              </a:rPr>
              <a:t>характеризує збудження в </a:t>
            </a:r>
            <a:r>
              <a:rPr lang="uk-UA" sz="2800" dirty="0" smtClean="0">
                <a:solidFill>
                  <a:srgbClr val="FFFF00"/>
                </a:solidFill>
              </a:rPr>
              <a:t>передсердях</a:t>
            </a:r>
            <a:r>
              <a:rPr lang="uk-UA" sz="2800" dirty="0"/>
              <a:t>, його амплітуда складає 0,2 мВ (1/8 </a:t>
            </a:r>
            <a:r>
              <a:rPr lang="en-US" sz="2800" dirty="0"/>
              <a:t>R),</a:t>
            </a:r>
            <a:r>
              <a:rPr lang="uk-UA" sz="2800" dirty="0"/>
              <a:t>тривалість – 0,11 с</a:t>
            </a:r>
            <a:r>
              <a:rPr lang="uk-UA" sz="2800" dirty="0" smtClean="0"/>
              <a:t>;</a:t>
            </a:r>
            <a:endParaRPr lang="en-US" sz="2800" dirty="0" smtClean="0"/>
          </a:p>
          <a:p>
            <a:endParaRPr lang="uk-UA" sz="2800" dirty="0"/>
          </a:p>
          <a:p>
            <a:r>
              <a:rPr lang="uk-UA" sz="2800" dirty="0">
                <a:solidFill>
                  <a:srgbClr val="FFFF00"/>
                </a:solidFill>
              </a:rPr>
              <a:t>Інтервал </a:t>
            </a:r>
            <a:r>
              <a:rPr lang="en-US" sz="2800" dirty="0">
                <a:solidFill>
                  <a:srgbClr val="FFFF00"/>
                </a:solidFill>
              </a:rPr>
              <a:t>PQ</a:t>
            </a:r>
            <a:r>
              <a:rPr lang="en-US" sz="2800" dirty="0"/>
              <a:t> – </a:t>
            </a:r>
            <a:r>
              <a:rPr lang="uk-UA" sz="2800" dirty="0"/>
              <a:t>відображає час від початку </a:t>
            </a:r>
            <a:r>
              <a:rPr lang="uk-UA" sz="2800" dirty="0" smtClean="0"/>
              <a:t>деполяризації </a:t>
            </a:r>
            <a:r>
              <a:rPr lang="uk-UA" sz="2800" dirty="0"/>
              <a:t>передсердь до початку </a:t>
            </a:r>
            <a:r>
              <a:rPr lang="uk-UA" sz="2800" dirty="0" smtClean="0"/>
              <a:t>деполяризації</a:t>
            </a:r>
            <a:r>
              <a:rPr lang="en-US" sz="2800" dirty="0" smtClean="0"/>
              <a:t> </a:t>
            </a:r>
            <a:r>
              <a:rPr lang="uk-UA" sz="2800" dirty="0" smtClean="0"/>
              <a:t>шлуночків </a:t>
            </a:r>
            <a:r>
              <a:rPr lang="uk-UA" sz="2800" dirty="0"/>
              <a:t>і </a:t>
            </a:r>
            <a:r>
              <a:rPr lang="uk-UA" sz="2800" dirty="0">
                <a:solidFill>
                  <a:srgbClr val="FFFF00"/>
                </a:solidFill>
              </a:rPr>
              <a:t>характеризує швидкість </a:t>
            </a:r>
            <a:r>
              <a:rPr lang="uk-UA" sz="2800" dirty="0" smtClean="0">
                <a:solidFill>
                  <a:srgbClr val="FFFF00"/>
                </a:solidFill>
              </a:rPr>
              <a:t>проведення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збудження </a:t>
            </a:r>
            <a:r>
              <a:rPr lang="uk-UA" sz="2800" dirty="0">
                <a:solidFill>
                  <a:srgbClr val="FFFF00"/>
                </a:solidFill>
              </a:rPr>
              <a:t>передсердями</a:t>
            </a:r>
            <a:r>
              <a:rPr lang="uk-UA" sz="2800" dirty="0"/>
              <a:t>, </a:t>
            </a:r>
            <a:r>
              <a:rPr lang="uk-UA" sz="2800" dirty="0" err="1">
                <a:solidFill>
                  <a:srgbClr val="FFFF00"/>
                </a:solidFill>
              </a:rPr>
              <a:t>АВ-вузлом</a:t>
            </a:r>
            <a:r>
              <a:rPr lang="uk-UA" sz="2800" dirty="0">
                <a:solidFill>
                  <a:srgbClr val="FFFF00"/>
                </a:solidFill>
              </a:rPr>
              <a:t>, пучком </a:t>
            </a:r>
            <a:r>
              <a:rPr lang="uk-UA" sz="2800" dirty="0" err="1" smtClean="0">
                <a:solidFill>
                  <a:srgbClr val="FFFF00"/>
                </a:solidFill>
              </a:rPr>
              <a:t>Гіса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/>
              <a:t>і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/>
              <a:t>його розгалуженнями, його тривалість – 0,1-0,21с;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50" y="1412776"/>
            <a:ext cx="409768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57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2904" y="188640"/>
            <a:ext cx="58458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Зубець </a:t>
            </a:r>
            <a:r>
              <a:rPr lang="en-US" sz="2800" dirty="0">
                <a:solidFill>
                  <a:srgbClr val="FFFF00"/>
                </a:solidFill>
              </a:rPr>
              <a:t>Q – </a:t>
            </a:r>
            <a:r>
              <a:rPr lang="uk-UA" sz="2800" dirty="0">
                <a:solidFill>
                  <a:srgbClr val="FFFF00"/>
                </a:solidFill>
              </a:rPr>
              <a:t>характеризує збудження </a:t>
            </a:r>
            <a:r>
              <a:rPr lang="uk-UA" sz="2800" dirty="0" err="1" smtClean="0">
                <a:solidFill>
                  <a:srgbClr val="FFFF00"/>
                </a:solidFill>
              </a:rPr>
              <a:t>міжшлуночкової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>
                <a:solidFill>
                  <a:srgbClr val="FFFF00"/>
                </a:solidFill>
              </a:rPr>
              <a:t>перегородки</a:t>
            </a:r>
            <a:r>
              <a:rPr lang="uk-UA" sz="2800" dirty="0"/>
              <a:t>, амплітуда – ¼ </a:t>
            </a:r>
            <a:r>
              <a:rPr lang="en-US" sz="2800" dirty="0"/>
              <a:t>R </a:t>
            </a:r>
            <a:r>
              <a:rPr lang="en-US" sz="2800" dirty="0" smtClean="0"/>
              <a:t>;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Зубець </a:t>
            </a:r>
            <a:r>
              <a:rPr lang="en-US" sz="2800" dirty="0">
                <a:solidFill>
                  <a:srgbClr val="FFFF00"/>
                </a:solidFill>
              </a:rPr>
              <a:t>R – </a:t>
            </a:r>
            <a:r>
              <a:rPr lang="uk-UA" sz="2800" dirty="0"/>
              <a:t>період охоплення </a:t>
            </a:r>
            <a:r>
              <a:rPr lang="uk-UA" sz="2800" dirty="0">
                <a:solidFill>
                  <a:srgbClr val="FFFF00"/>
                </a:solidFill>
              </a:rPr>
              <a:t>збудженням </a:t>
            </a:r>
            <a:r>
              <a:rPr lang="uk-UA" sz="2800" dirty="0" smtClean="0">
                <a:solidFill>
                  <a:srgbClr val="FFFF00"/>
                </a:solidFill>
              </a:rPr>
              <a:t>обох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uk-UA" sz="2800" dirty="0" smtClean="0">
                <a:solidFill>
                  <a:srgbClr val="FFFF00"/>
                </a:solidFill>
              </a:rPr>
              <a:t>шлуночків</a:t>
            </a:r>
            <a:r>
              <a:rPr lang="uk-UA" sz="2800" dirty="0"/>
              <a:t>; є головним вектором комплексу </a:t>
            </a:r>
            <a:r>
              <a:rPr lang="en-US" sz="2800" dirty="0"/>
              <a:t>QRS,</a:t>
            </a:r>
            <a:r>
              <a:rPr lang="uk-UA" sz="2800" dirty="0"/>
              <a:t>амплітуда у ІІ відведенні 1,6 мВ;</a:t>
            </a:r>
          </a:p>
          <a:p>
            <a:r>
              <a:rPr lang="uk-UA" sz="2800" dirty="0">
                <a:solidFill>
                  <a:srgbClr val="FFFF00"/>
                </a:solidFill>
              </a:rPr>
              <a:t>Зубець </a:t>
            </a:r>
            <a:r>
              <a:rPr lang="en-US" sz="2800" dirty="0">
                <a:solidFill>
                  <a:srgbClr val="FFFF00"/>
                </a:solidFill>
              </a:rPr>
              <a:t>S – </a:t>
            </a:r>
            <a:r>
              <a:rPr lang="uk-UA" sz="2800" dirty="0">
                <a:solidFill>
                  <a:srgbClr val="FFFF00"/>
                </a:solidFill>
              </a:rPr>
              <a:t>період завершення деполяризації шлуночків</a:t>
            </a:r>
            <a:r>
              <a:rPr lang="uk-UA" sz="2800" dirty="0"/>
              <a:t>, амплітуда – ¼ </a:t>
            </a:r>
            <a:r>
              <a:rPr lang="en-US" sz="2800" dirty="0"/>
              <a:t>R;</a:t>
            </a:r>
            <a:r>
              <a:rPr lang="uk-UA" sz="2800" dirty="0"/>
              <a:t>Максимальна тривалість </a:t>
            </a:r>
            <a:r>
              <a:rPr lang="uk-UA" sz="2800" dirty="0" err="1"/>
              <a:t>шлуночкового</a:t>
            </a:r>
            <a:r>
              <a:rPr lang="uk-UA" sz="2800" dirty="0"/>
              <a:t> комплексу </a:t>
            </a:r>
            <a:r>
              <a:rPr lang="en-US" sz="2800" dirty="0"/>
              <a:t>QRS – 0,07-0,09 </a:t>
            </a:r>
            <a:r>
              <a:rPr lang="uk-UA" sz="2800" dirty="0"/>
              <a:t>с.</a:t>
            </a:r>
          </a:p>
          <a:p>
            <a:r>
              <a:rPr lang="uk-UA" sz="2800" dirty="0">
                <a:solidFill>
                  <a:srgbClr val="FFFF00"/>
                </a:solidFill>
              </a:rPr>
              <a:t>Зубець </a:t>
            </a:r>
            <a:r>
              <a:rPr lang="en-US" sz="2800" dirty="0">
                <a:solidFill>
                  <a:srgbClr val="FFFF00"/>
                </a:solidFill>
              </a:rPr>
              <a:t>T (</a:t>
            </a:r>
            <a:r>
              <a:rPr lang="uk-UA" sz="2800" dirty="0">
                <a:solidFill>
                  <a:srgbClr val="FFFF00"/>
                </a:solidFill>
              </a:rPr>
              <a:t>трофічний) – процес </a:t>
            </a:r>
            <a:r>
              <a:rPr lang="uk-UA" sz="2800" dirty="0" err="1">
                <a:solidFill>
                  <a:srgbClr val="FFFF00"/>
                </a:solidFill>
              </a:rPr>
              <a:t>реполяризації</a:t>
            </a:r>
            <a:r>
              <a:rPr lang="uk-UA" sz="2800" dirty="0">
                <a:solidFill>
                  <a:srgbClr val="FFFF00"/>
                </a:solidFill>
              </a:rPr>
              <a:t> в шлуночках</a:t>
            </a:r>
            <a:r>
              <a:rPr lang="uk-UA" sz="2800" dirty="0"/>
              <a:t>; тривалість – 0,16-1,24 с, амплітуда – ½ </a:t>
            </a:r>
            <a:r>
              <a:rPr lang="en-US" sz="2800" dirty="0"/>
              <a:t>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106880" cy="31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8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6436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6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Інтервал </a:t>
            </a:r>
            <a:r>
              <a:rPr lang="en-US" sz="3200" dirty="0">
                <a:solidFill>
                  <a:srgbClr val="FFFF00"/>
                </a:solidFill>
              </a:rPr>
              <a:t>QT </a:t>
            </a:r>
            <a:r>
              <a:rPr lang="uk-UA" sz="3200" dirty="0">
                <a:solidFill>
                  <a:srgbClr val="FFFF00"/>
                </a:solidFill>
              </a:rPr>
              <a:t>відображає швидкість деполяризації </a:t>
            </a:r>
            <a:r>
              <a:rPr lang="uk-UA" sz="3200" dirty="0"/>
              <a:t>(</a:t>
            </a:r>
            <a:r>
              <a:rPr lang="en-US" sz="3200" dirty="0"/>
              <a:t>QRS</a:t>
            </a:r>
            <a:r>
              <a:rPr lang="en-US" sz="3200" dirty="0">
                <a:solidFill>
                  <a:srgbClr val="FFFF00"/>
                </a:solidFill>
              </a:rPr>
              <a:t>) </a:t>
            </a:r>
            <a:r>
              <a:rPr lang="uk-UA" sz="3200" dirty="0">
                <a:solidFill>
                  <a:srgbClr val="FFFF00"/>
                </a:solidFill>
              </a:rPr>
              <a:t>і </a:t>
            </a:r>
            <a:r>
              <a:rPr lang="uk-UA" sz="3200" dirty="0" err="1">
                <a:solidFill>
                  <a:srgbClr val="FFFF00"/>
                </a:solidFill>
              </a:rPr>
              <a:t>реполяризації</a:t>
            </a:r>
            <a:r>
              <a:rPr lang="uk-UA" sz="3200" dirty="0">
                <a:solidFill>
                  <a:srgbClr val="FFFF00"/>
                </a:solidFill>
              </a:rPr>
              <a:t> (</a:t>
            </a:r>
            <a:r>
              <a:rPr lang="en-US" sz="3200" dirty="0">
                <a:solidFill>
                  <a:srgbClr val="FFFF00"/>
                </a:solidFill>
              </a:rPr>
              <a:t>ST) </a:t>
            </a:r>
            <a:r>
              <a:rPr lang="uk-UA" sz="3200" dirty="0">
                <a:solidFill>
                  <a:srgbClr val="FFFF00"/>
                </a:solidFill>
              </a:rPr>
              <a:t>шлуночків</a:t>
            </a:r>
            <a:r>
              <a:rPr lang="uk-UA" sz="3200" dirty="0"/>
              <a:t>; його </a:t>
            </a:r>
            <a:r>
              <a:rPr lang="uk-UA" sz="3200" dirty="0" smtClean="0"/>
              <a:t>називають </a:t>
            </a:r>
            <a:r>
              <a:rPr lang="uk-UA" sz="3200" dirty="0"/>
              <a:t>електричною систолою шлуночків, тривалість – 0,35-0,44 с</a:t>
            </a:r>
            <a:r>
              <a:rPr lang="uk-UA" sz="3200" dirty="0" smtClean="0"/>
              <a:t>.</a:t>
            </a:r>
            <a:endParaRPr lang="en-US" sz="3200" dirty="0" smtClean="0"/>
          </a:p>
          <a:p>
            <a:endParaRPr lang="uk-UA" sz="3200" dirty="0"/>
          </a:p>
          <a:p>
            <a:r>
              <a:rPr lang="uk-UA" sz="3200" dirty="0">
                <a:solidFill>
                  <a:srgbClr val="FFFF00"/>
                </a:solidFill>
              </a:rPr>
              <a:t>Інтервал між зубцем Т і наступним Р - електрична діастола серця</a:t>
            </a:r>
            <a:r>
              <a:rPr lang="uk-UA" sz="3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6" y="115944"/>
            <a:ext cx="3169727" cy="316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8549787"/>
              </p:ext>
            </p:extLst>
          </p:nvPr>
        </p:nvGraphicFramePr>
        <p:xfrm>
          <a:off x="251520" y="3501008"/>
          <a:ext cx="3287503" cy="324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942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425" y="3645024"/>
            <a:ext cx="6444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Інтервал </a:t>
            </a:r>
            <a:r>
              <a:rPr lang="en-US" sz="3200" dirty="0">
                <a:solidFill>
                  <a:srgbClr val="FFFF00"/>
                </a:solidFill>
              </a:rPr>
              <a:t>RR </a:t>
            </a:r>
            <a:r>
              <a:rPr lang="en-US" sz="3200" dirty="0"/>
              <a:t>(</a:t>
            </a:r>
            <a:r>
              <a:rPr lang="uk-UA" sz="3200" dirty="0"/>
              <a:t>тривалість серцевого циклу) </a:t>
            </a:r>
            <a:r>
              <a:rPr lang="uk-UA" sz="3200" dirty="0">
                <a:solidFill>
                  <a:srgbClr val="FFFF00"/>
                </a:solidFill>
              </a:rPr>
              <a:t>дозволяє визначити частоту серцевих скорочень </a:t>
            </a:r>
            <a:r>
              <a:rPr lang="uk-UA" sz="3200" dirty="0"/>
              <a:t>(60/</a:t>
            </a:r>
            <a:r>
              <a:rPr lang="en-US" sz="3200" dirty="0"/>
              <a:t>RR </a:t>
            </a:r>
            <a:r>
              <a:rPr lang="uk-UA" sz="3200" dirty="0"/>
              <a:t>в с). </a:t>
            </a:r>
            <a:endParaRPr lang="en-US" sz="3200" dirty="0"/>
          </a:p>
        </p:txBody>
      </p:sp>
      <p:sp>
        <p:nvSpPr>
          <p:cNvPr id="3" name="AutoShape 5" descr="Картинки по запросу Інтервал R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8271"/>
            <a:ext cx="3805969" cy="16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3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0897" y="116632"/>
            <a:ext cx="511310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Електрична вісь серця – проекція середнього результуючого вектора </a:t>
            </a:r>
            <a:r>
              <a:rPr lang="en-US" sz="3200" dirty="0">
                <a:solidFill>
                  <a:srgbClr val="FFFF00"/>
                </a:solidFill>
              </a:rPr>
              <a:t>QRS </a:t>
            </a:r>
            <a:r>
              <a:rPr lang="uk-UA" sz="3200" dirty="0">
                <a:solidFill>
                  <a:srgbClr val="FFFF00"/>
                </a:solidFill>
              </a:rPr>
              <a:t>на фронтальну площину.</a:t>
            </a:r>
          </a:p>
          <a:p>
            <a:endParaRPr lang="en-US" sz="3200" dirty="0" smtClean="0"/>
          </a:p>
          <a:p>
            <a:r>
              <a:rPr lang="ru-RU" sz="3200" dirty="0" err="1" smtClean="0"/>
              <a:t>Варіанти</a:t>
            </a:r>
            <a:r>
              <a:rPr lang="ru-RU" sz="3200" dirty="0" smtClean="0"/>
              <a:t> </a:t>
            </a:r>
            <a:r>
              <a:rPr lang="ru-RU" sz="3200" dirty="0" err="1"/>
              <a:t>положення</a:t>
            </a:r>
            <a:r>
              <a:rPr lang="ru-RU" sz="3200" dirty="0"/>
              <a:t> </a:t>
            </a:r>
            <a:r>
              <a:rPr lang="ru-RU" sz="3200" dirty="0" err="1"/>
              <a:t>електричної</a:t>
            </a:r>
            <a:r>
              <a:rPr lang="ru-RU" sz="3200" dirty="0"/>
              <a:t> </a:t>
            </a:r>
            <a:r>
              <a:rPr lang="ru-RU" sz="3200" dirty="0" err="1"/>
              <a:t>осі</a:t>
            </a:r>
            <a:r>
              <a:rPr lang="ru-RU" sz="3200" dirty="0"/>
              <a:t> </a:t>
            </a:r>
            <a:r>
              <a:rPr lang="ru-RU" sz="3200" dirty="0" err="1"/>
              <a:t>серця</a:t>
            </a:r>
            <a:r>
              <a:rPr lang="ru-RU" sz="3200" dirty="0"/>
              <a:t>: </a:t>
            </a:r>
            <a:endParaRPr lang="en-US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>
                <a:solidFill>
                  <a:srgbClr val="FFFF00"/>
                </a:solidFill>
              </a:rPr>
              <a:t>нормальне,</a:t>
            </a:r>
            <a:r>
              <a:rPr lang="ru-RU" sz="3200" dirty="0" err="1" smtClean="0"/>
              <a:t>кут</a:t>
            </a:r>
            <a:r>
              <a:rPr lang="ru-RU" sz="3200" dirty="0" smtClean="0"/>
              <a:t> </a:t>
            </a:r>
            <a:r>
              <a:rPr lang="ru-RU" sz="3200" dirty="0"/>
              <a:t>α </a:t>
            </a:r>
            <a:r>
              <a:rPr lang="ru-RU" sz="3200" dirty="0" err="1"/>
              <a:t>складає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+30 – +69º</a:t>
            </a:r>
            <a:r>
              <a:rPr lang="ru-RU" sz="3200" dirty="0"/>
              <a:t>; </a:t>
            </a:r>
            <a:endParaRPr lang="en-US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>
                <a:solidFill>
                  <a:srgbClr val="FFFF00"/>
                </a:solidFill>
              </a:rPr>
              <a:t>вертикальне</a:t>
            </a:r>
            <a:r>
              <a:rPr lang="ru-RU" sz="3200" dirty="0"/>
              <a:t>, кут α </a:t>
            </a:r>
            <a:r>
              <a:rPr lang="ru-RU" sz="3200" dirty="0" err="1"/>
              <a:t>складає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+70 – +90º</a:t>
            </a:r>
            <a:r>
              <a:rPr lang="ru-RU" sz="3200" dirty="0" smtClean="0"/>
              <a:t>;</a:t>
            </a:r>
            <a:endParaRPr lang="en-US" sz="3200" dirty="0" smtClean="0"/>
          </a:p>
          <a:p>
            <a:pPr marL="514350" indent="-514350">
              <a:buAutoNum type="arabicParenR"/>
            </a:pPr>
            <a:r>
              <a:rPr lang="ru-RU" sz="3200" dirty="0" err="1" smtClean="0">
                <a:solidFill>
                  <a:srgbClr val="FFFF00"/>
                </a:solidFill>
              </a:rPr>
              <a:t>горизонтальне</a:t>
            </a:r>
            <a:r>
              <a:rPr lang="ru-RU" sz="3200" dirty="0"/>
              <a:t>, величина кута α</a:t>
            </a:r>
            <a:r>
              <a:rPr lang="ru-RU" sz="3200" dirty="0" err="1"/>
              <a:t>варіює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0 до +29º</a:t>
            </a:r>
            <a:r>
              <a:rPr lang="ru-RU" sz="3200" dirty="0"/>
              <a:t>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19292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У нормі в ІІ відведенні величина зубця </a:t>
            </a:r>
            <a:r>
              <a:rPr lang="en-US" sz="3200" dirty="0"/>
              <a:t>R </a:t>
            </a:r>
            <a:r>
              <a:rPr lang="uk-UA" sz="3200" dirty="0"/>
              <a:t>дорівнює сумі величин зубців </a:t>
            </a:r>
            <a:r>
              <a:rPr lang="en-US" sz="3200" dirty="0"/>
              <a:t>R </a:t>
            </a:r>
            <a:r>
              <a:rPr lang="uk-UA" sz="3200" dirty="0"/>
              <a:t>у І і </a:t>
            </a:r>
            <a:r>
              <a:rPr lang="uk-UA" sz="3200" dirty="0" smtClean="0"/>
              <a:t>ІІІ відведеннях</a:t>
            </a:r>
            <a:r>
              <a:rPr lang="uk-UA" sz="3200" dirty="0"/>
              <a:t>. Якщо амплітуда зубця </a:t>
            </a:r>
            <a:r>
              <a:rPr lang="en-US" sz="3200" dirty="0"/>
              <a:t>R </a:t>
            </a:r>
            <a:r>
              <a:rPr lang="uk-UA" sz="3200" dirty="0"/>
              <a:t>більша у І відведенні, то говорять про </a:t>
            </a:r>
            <a:r>
              <a:rPr lang="uk-UA" sz="3200" dirty="0" err="1"/>
              <a:t>лівограму</a:t>
            </a:r>
            <a:r>
              <a:rPr lang="uk-UA" sz="3200" dirty="0"/>
              <a:t>, якщо в ІІІ – право-граму</a:t>
            </a:r>
            <a:r>
              <a:rPr lang="uk-UA" sz="3200" dirty="0" smtClean="0"/>
              <a:t>.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FF00"/>
                </a:solidFill>
              </a:rPr>
              <a:t>N: R2&gt;R1</a:t>
            </a:r>
            <a:r>
              <a:rPr lang="uk-UA" sz="3200" dirty="0" smtClean="0">
                <a:solidFill>
                  <a:srgbClr val="FFFF00"/>
                </a:solidFill>
              </a:rPr>
              <a:t> та </a:t>
            </a:r>
            <a:r>
              <a:rPr lang="en-US" sz="3200" dirty="0" smtClean="0">
                <a:solidFill>
                  <a:srgbClr val="FFFF00"/>
                </a:solidFill>
              </a:rPr>
              <a:t>R3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L: R1&gt;R2</a:t>
            </a:r>
            <a:r>
              <a:rPr lang="uk-UA" sz="3200" dirty="0" smtClean="0">
                <a:solidFill>
                  <a:srgbClr val="FFFF00"/>
                </a:solidFill>
              </a:rPr>
              <a:t> та </a:t>
            </a:r>
            <a:r>
              <a:rPr lang="en-US" sz="3200" dirty="0" smtClean="0">
                <a:solidFill>
                  <a:srgbClr val="FFFF00"/>
                </a:solidFill>
              </a:rPr>
              <a:t>R3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R: </a:t>
            </a:r>
            <a:r>
              <a:rPr lang="en-US" sz="3200" dirty="0" smtClean="0">
                <a:solidFill>
                  <a:srgbClr val="FFFF00"/>
                </a:solidFill>
              </a:rPr>
              <a:t>R3&gt;R2</a:t>
            </a:r>
            <a:r>
              <a:rPr lang="uk-UA" sz="3200" dirty="0" smtClean="0">
                <a:solidFill>
                  <a:srgbClr val="FFFF00"/>
                </a:solidFill>
              </a:rPr>
              <a:t> та </a:t>
            </a:r>
            <a:r>
              <a:rPr lang="en-US" sz="3200" dirty="0" smtClean="0">
                <a:solidFill>
                  <a:srgbClr val="FFFF00"/>
                </a:solidFill>
              </a:rPr>
              <a:t>R1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04664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Електрична вісь серця </a:t>
            </a:r>
          </a:p>
        </p:txBody>
      </p:sp>
    </p:spTree>
    <p:extLst>
      <p:ext uri="{BB962C8B-B14F-4D97-AF65-F5344CB8AC3E}">
        <p14:creationId xmlns:p14="http://schemas.microsoft.com/office/powerpoint/2010/main" val="361679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548680"/>
            <a:ext cx="3036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Серцевий цикл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310"/>
            <a:ext cx="2060195" cy="46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4710" y="834971"/>
            <a:ext cx="6462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Велике </a:t>
            </a:r>
            <a:r>
              <a:rPr lang="uk-UA" sz="3200" dirty="0">
                <a:solidFill>
                  <a:srgbClr val="FFFF00"/>
                </a:solidFill>
              </a:rPr>
              <a:t>коло кровообігу </a:t>
            </a:r>
            <a:endParaRPr lang="uk-UA" sz="3200" dirty="0" smtClean="0">
              <a:solidFill>
                <a:srgbClr val="FFFF00"/>
              </a:solidFill>
            </a:endParaRPr>
          </a:p>
          <a:p>
            <a:r>
              <a:rPr lang="uk-UA" sz="3200" dirty="0" smtClean="0"/>
              <a:t>лівий шлуночок</a:t>
            </a:r>
            <a:r>
              <a:rPr lang="uk-UA" sz="3200" dirty="0">
                <a:solidFill>
                  <a:srgbClr val="FFFF00"/>
                </a:solidFill>
              </a:rPr>
              <a:t> → </a:t>
            </a:r>
            <a:r>
              <a:rPr lang="uk-UA" sz="3200" dirty="0" smtClean="0"/>
              <a:t>аорта </a:t>
            </a:r>
            <a:r>
              <a:rPr lang="uk-UA" sz="3200" dirty="0">
                <a:solidFill>
                  <a:srgbClr val="FFFF00"/>
                </a:solidFill>
              </a:rPr>
              <a:t>→ </a:t>
            </a:r>
            <a:r>
              <a:rPr lang="uk-UA" sz="3200" dirty="0" smtClean="0"/>
              <a:t>великі</a:t>
            </a:r>
            <a:r>
              <a:rPr lang="uk-UA" sz="3200" dirty="0"/>
              <a:t>, середні й малі </a:t>
            </a:r>
            <a:r>
              <a:rPr lang="uk-UA" sz="3200" dirty="0" smtClean="0"/>
              <a:t>артерії </a:t>
            </a:r>
            <a:r>
              <a:rPr lang="uk-UA" sz="3200" dirty="0">
                <a:solidFill>
                  <a:srgbClr val="FFFF00"/>
                </a:solidFill>
              </a:rPr>
              <a:t>→</a:t>
            </a:r>
            <a:r>
              <a:rPr lang="uk-UA" sz="3200" dirty="0" smtClean="0"/>
              <a:t> артеріоли-капіляри </a:t>
            </a:r>
            <a:r>
              <a:rPr lang="uk-UA" sz="3200" dirty="0">
                <a:solidFill>
                  <a:srgbClr val="FFFF00"/>
                </a:solidFill>
              </a:rPr>
              <a:t>→ </a:t>
            </a:r>
            <a:r>
              <a:rPr lang="uk-UA" sz="3200" dirty="0" err="1" smtClean="0"/>
              <a:t>венули</a:t>
            </a:r>
            <a:r>
              <a:rPr lang="uk-UA" sz="3200" dirty="0" smtClean="0"/>
              <a:t> мілкі</a:t>
            </a:r>
            <a:r>
              <a:rPr lang="uk-UA" sz="3200" dirty="0"/>
              <a:t>, </a:t>
            </a:r>
            <a:r>
              <a:rPr lang="uk-UA" sz="3200" dirty="0" smtClean="0"/>
              <a:t>середні </a:t>
            </a:r>
            <a:r>
              <a:rPr lang="uk-UA" sz="3200" dirty="0"/>
              <a:t>та великі </a:t>
            </a:r>
            <a:r>
              <a:rPr lang="uk-UA" sz="3200" dirty="0" smtClean="0"/>
              <a:t>вени</a:t>
            </a:r>
            <a:r>
              <a:rPr lang="uk-UA" sz="3200" dirty="0">
                <a:solidFill>
                  <a:srgbClr val="FFFF00"/>
                </a:solidFill>
              </a:rPr>
              <a:t> →</a:t>
            </a:r>
            <a:r>
              <a:rPr lang="uk-UA" sz="3200" dirty="0" smtClean="0"/>
              <a:t>  верхня </a:t>
            </a:r>
            <a:r>
              <a:rPr lang="uk-UA" sz="3200" dirty="0"/>
              <a:t>і </a:t>
            </a:r>
            <a:r>
              <a:rPr lang="uk-UA" sz="3200" dirty="0" smtClean="0"/>
              <a:t>нижня </a:t>
            </a:r>
            <a:r>
              <a:rPr lang="uk-UA" sz="3200" dirty="0"/>
              <a:t>порожнисті </a:t>
            </a:r>
            <a:r>
              <a:rPr lang="uk-UA" sz="3200" dirty="0" smtClean="0"/>
              <a:t>вени </a:t>
            </a:r>
            <a:r>
              <a:rPr lang="uk-UA" sz="3200" dirty="0">
                <a:solidFill>
                  <a:srgbClr val="FFFF00"/>
                </a:solidFill>
              </a:rPr>
              <a:t>→</a:t>
            </a:r>
            <a:r>
              <a:rPr lang="uk-UA" sz="3200" dirty="0" smtClean="0"/>
              <a:t> передсердя.</a:t>
            </a:r>
            <a:endParaRPr lang="uk-UA" sz="3200" dirty="0"/>
          </a:p>
          <a:p>
            <a:r>
              <a:rPr lang="uk-UA" sz="3200" dirty="0" smtClean="0">
                <a:solidFill>
                  <a:srgbClr val="FFFF00"/>
                </a:solidFill>
              </a:rPr>
              <a:t>Мале коло кровообігу (легеневе)</a:t>
            </a:r>
          </a:p>
          <a:p>
            <a:r>
              <a:rPr lang="uk-UA" sz="3200" dirty="0" smtClean="0"/>
              <a:t>правий шлуночок </a:t>
            </a:r>
            <a:r>
              <a:rPr lang="uk-UA" sz="3200" dirty="0">
                <a:solidFill>
                  <a:srgbClr val="FFFF00"/>
                </a:solidFill>
              </a:rPr>
              <a:t>→</a:t>
            </a:r>
            <a:r>
              <a:rPr lang="uk-UA" sz="3200" dirty="0" smtClean="0"/>
              <a:t> легеневий стовбур</a:t>
            </a:r>
            <a:r>
              <a:rPr lang="uk-UA" sz="3200" dirty="0">
                <a:solidFill>
                  <a:srgbClr val="FFFF00"/>
                </a:solidFill>
              </a:rPr>
              <a:t> → </a:t>
            </a:r>
            <a:r>
              <a:rPr lang="uk-UA" sz="3200" dirty="0" smtClean="0"/>
              <a:t>дві артерії правої та лівої легень </a:t>
            </a:r>
            <a:r>
              <a:rPr lang="uk-UA" sz="3200" dirty="0">
                <a:solidFill>
                  <a:srgbClr val="FFFF00"/>
                </a:solidFill>
              </a:rPr>
              <a:t>→ </a:t>
            </a:r>
            <a:r>
              <a:rPr lang="uk-UA" sz="3200" dirty="0" smtClean="0"/>
              <a:t>більш мілкі артерії, артеріоли та капіляри </a:t>
            </a:r>
            <a:r>
              <a:rPr lang="uk-UA" sz="3200" dirty="0">
                <a:solidFill>
                  <a:srgbClr val="FFFF00"/>
                </a:solidFill>
              </a:rPr>
              <a:t>→ </a:t>
            </a:r>
            <a:r>
              <a:rPr lang="uk-UA" sz="3200" dirty="0" err="1" smtClean="0"/>
              <a:t>венули</a:t>
            </a:r>
            <a:r>
              <a:rPr lang="uk-UA" sz="3200" dirty="0" smtClean="0"/>
              <a:t> </a:t>
            </a:r>
            <a:r>
              <a:rPr lang="uk-UA" sz="3200" dirty="0">
                <a:solidFill>
                  <a:srgbClr val="FFFF00"/>
                </a:solidFill>
              </a:rPr>
              <a:t>→</a:t>
            </a:r>
            <a:r>
              <a:rPr lang="uk-UA" sz="3200" dirty="0" smtClean="0"/>
              <a:t> вени</a:t>
            </a:r>
            <a:r>
              <a:rPr lang="uk-UA" sz="3200" dirty="0">
                <a:solidFill>
                  <a:srgbClr val="FFFF00"/>
                </a:solidFill>
              </a:rPr>
              <a:t> →</a:t>
            </a:r>
            <a:r>
              <a:rPr lang="uk-UA" sz="3200" dirty="0" smtClean="0"/>
              <a:t> ліве передсердя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2021" y="5110"/>
            <a:ext cx="7415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ВЕЛИКЕ Й МАЛЕ КОЛО КРОВООБІГУ.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54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22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spc="300" dirty="0" err="1">
                <a:solidFill>
                  <a:srgbClr val="FFFF00"/>
                </a:solidFill>
              </a:rPr>
              <a:t>Типи</a:t>
            </a:r>
            <a:r>
              <a:rPr lang="ru-RU" sz="3200" b="1" i="1" spc="300" dirty="0">
                <a:solidFill>
                  <a:srgbClr val="FFFF00"/>
                </a:solidFill>
              </a:rPr>
              <a:t> </a:t>
            </a:r>
            <a:r>
              <a:rPr lang="ru-RU" sz="3200" b="1" i="1" spc="300" dirty="0" err="1">
                <a:solidFill>
                  <a:srgbClr val="FFFF00"/>
                </a:solidFill>
              </a:rPr>
              <a:t>кровоносних</a:t>
            </a:r>
            <a:r>
              <a:rPr lang="ru-RU" sz="3200" b="1" i="1" spc="300" dirty="0">
                <a:solidFill>
                  <a:srgbClr val="FFFF00"/>
                </a:solidFill>
              </a:rPr>
              <a:t> </a:t>
            </a:r>
            <a:r>
              <a:rPr lang="ru-RU" sz="3200" b="1" i="1" spc="300" dirty="0" err="1" smtClean="0">
                <a:solidFill>
                  <a:srgbClr val="FFFF00"/>
                </a:solidFill>
              </a:rPr>
              <a:t>судин</a:t>
            </a:r>
            <a:endParaRPr lang="uk-UA" b="1" i="1" spc="300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286177"/>
              </p:ext>
            </p:extLst>
          </p:nvPr>
        </p:nvGraphicFramePr>
        <p:xfrm>
          <a:off x="395536" y="1268760"/>
          <a:ext cx="813690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284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7" y="116632"/>
            <a:ext cx="8558386" cy="64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1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6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5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172400" cy="61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67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67277" cy="687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59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6750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Артеріальний тиск – це тиск, який чинить кров в артеріальних судинах організму. </a:t>
            </a:r>
            <a:r>
              <a:rPr lang="uk-UA" sz="3200" dirty="0"/>
              <a:t>Він відображає взаємодію багатьох факторів: </a:t>
            </a:r>
            <a:endParaRPr lang="uk-UA" sz="3200" dirty="0" smtClean="0"/>
          </a:p>
          <a:p>
            <a:pPr marL="514350" indent="-514350">
              <a:buAutoNum type="arabicParenR"/>
            </a:pPr>
            <a:r>
              <a:rPr lang="uk-UA" sz="3200" dirty="0" smtClean="0"/>
              <a:t>серцеві</a:t>
            </a:r>
            <a:r>
              <a:rPr lang="uk-UA" sz="3200" dirty="0"/>
              <a:t>: систолічний об'єм серця, швидкість викиду крові з шлуночків, частота серцевих скорочень; </a:t>
            </a:r>
            <a:endParaRPr lang="uk-UA" sz="3200" dirty="0" smtClean="0"/>
          </a:p>
          <a:p>
            <a:pPr marL="514350" indent="-514350">
              <a:buAutoNum type="arabicParenR"/>
            </a:pPr>
            <a:r>
              <a:rPr lang="uk-UA" sz="3200" dirty="0" smtClean="0"/>
              <a:t>судинні</a:t>
            </a:r>
            <a:r>
              <a:rPr lang="uk-UA" sz="3200" dirty="0"/>
              <a:t>: еластичність </a:t>
            </a:r>
            <a:r>
              <a:rPr lang="uk-UA" sz="3200" dirty="0" err="1"/>
              <a:t>компенсуючих</a:t>
            </a:r>
            <a:r>
              <a:rPr lang="uk-UA" sz="3200" dirty="0"/>
              <a:t> артерій, тонус резистивних судин, об'єм ємкісних судин; </a:t>
            </a:r>
            <a:endParaRPr lang="uk-UA" sz="3200" dirty="0" smtClean="0"/>
          </a:p>
          <a:p>
            <a:pPr marL="514350" indent="-514350">
              <a:buAutoNum type="arabicParenR"/>
            </a:pPr>
            <a:r>
              <a:rPr lang="uk-UA" sz="3200" dirty="0" smtClean="0"/>
              <a:t>об'єм </a:t>
            </a:r>
            <a:r>
              <a:rPr lang="uk-UA" sz="3200" dirty="0"/>
              <a:t>циркулюючої крові, в'язкість крові, гідростатичний тиск крові.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265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</a:rPr>
              <a:t>Види артеріального тиску</a:t>
            </a:r>
            <a:r>
              <a:rPr lang="uk-UA" sz="2800" b="1" spc="300" dirty="0" smtClean="0">
                <a:solidFill>
                  <a:srgbClr val="FFFF00"/>
                </a:solidFill>
              </a:rPr>
              <a:t>:</a:t>
            </a:r>
          </a:p>
          <a:p>
            <a:endParaRPr lang="uk-UA" sz="2800" dirty="0" smtClean="0">
              <a:solidFill>
                <a:srgbClr val="FFFF00"/>
              </a:solidFill>
            </a:endParaRPr>
          </a:p>
          <a:p>
            <a:r>
              <a:rPr lang="uk-UA" sz="2800" dirty="0" smtClean="0"/>
              <a:t> </a:t>
            </a:r>
            <a:r>
              <a:rPr lang="uk-UA" sz="2800" dirty="0">
                <a:solidFill>
                  <a:srgbClr val="FFFF00"/>
                </a:solidFill>
              </a:rPr>
              <a:t>1. Систолічний</a:t>
            </a:r>
            <a:r>
              <a:rPr lang="uk-UA" sz="2800" dirty="0"/>
              <a:t> </a:t>
            </a:r>
            <a:r>
              <a:rPr lang="uk-UA" sz="2800" dirty="0" smtClean="0"/>
              <a:t>тиск </a:t>
            </a:r>
            <a:r>
              <a:rPr lang="uk-UA" sz="2800" dirty="0"/>
              <a:t>– це тиск, що створюється внаслідок систоли лівого шлуночка.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/>
              <a:t>2</a:t>
            </a:r>
            <a:r>
              <a:rPr lang="uk-UA" sz="2800" dirty="0" smtClean="0">
                <a:solidFill>
                  <a:srgbClr val="FFFF00"/>
                </a:solidFill>
              </a:rPr>
              <a:t>. </a:t>
            </a:r>
            <a:r>
              <a:rPr lang="uk-UA" sz="2800" dirty="0" err="1">
                <a:solidFill>
                  <a:srgbClr val="FFFF00"/>
                </a:solidFill>
              </a:rPr>
              <a:t>Діастолічний</a:t>
            </a:r>
            <a:r>
              <a:rPr lang="uk-UA" sz="2800" dirty="0">
                <a:solidFill>
                  <a:srgbClr val="FFFF00"/>
                </a:solidFill>
              </a:rPr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тиск </a:t>
            </a:r>
            <a:r>
              <a:rPr lang="uk-UA" sz="2800" dirty="0"/>
              <a:t>- найменша величина тиску крові в кінці діастоли. Рівень </a:t>
            </a:r>
            <a:r>
              <a:rPr lang="uk-UA" sz="2800" dirty="0" err="1"/>
              <a:t>діастолічного</a:t>
            </a:r>
            <a:r>
              <a:rPr lang="uk-UA" sz="2800" dirty="0"/>
              <a:t> тиску в основному визначається величиною тонусу резистивних судин.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dirty="0" smtClean="0">
                <a:solidFill>
                  <a:srgbClr val="FFFF00"/>
                </a:solidFill>
              </a:rPr>
              <a:t>3. </a:t>
            </a:r>
            <a:r>
              <a:rPr lang="uk-UA" sz="2800" dirty="0">
                <a:solidFill>
                  <a:srgbClr val="FFFF00"/>
                </a:solidFill>
              </a:rPr>
              <a:t>Пульсовий </a:t>
            </a:r>
            <a:r>
              <a:rPr lang="uk-UA" sz="2800" dirty="0"/>
              <a:t>тиск – це різниця між величинами систолічного і </a:t>
            </a:r>
            <a:r>
              <a:rPr lang="uk-UA" sz="2800" dirty="0" err="1"/>
              <a:t>діастолічного</a:t>
            </a:r>
            <a:r>
              <a:rPr lang="uk-UA" sz="2800" dirty="0"/>
              <a:t> тиску</a:t>
            </a:r>
            <a:r>
              <a:rPr lang="uk-UA" sz="2800" dirty="0" smtClean="0"/>
              <a:t>.</a:t>
            </a:r>
            <a:r>
              <a:rPr lang="uk-UA" sz="2800" dirty="0"/>
              <a:t> Пульсовий тиск необхідний для розкриття клапанів аорти та легеневого </a:t>
            </a:r>
            <a:r>
              <a:rPr lang="uk-UA" sz="2800" dirty="0" err="1"/>
              <a:t>стовбурапід</a:t>
            </a:r>
            <a:r>
              <a:rPr lang="uk-UA" sz="2800" dirty="0"/>
              <a:t> час систоли шлуночків. У нормі він складає 35-55 мм </a:t>
            </a:r>
            <a:r>
              <a:rPr lang="uk-UA" sz="2800" dirty="0" err="1"/>
              <a:t>рт.ст</a:t>
            </a:r>
            <a:r>
              <a:rPr lang="uk-UA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680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45162"/>
            <a:ext cx="6678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Прямий метод </a:t>
            </a:r>
            <a:r>
              <a:rPr lang="uk-UA" sz="2800" dirty="0"/>
              <a:t>- </a:t>
            </a:r>
            <a:r>
              <a:rPr lang="uk-UA" sz="2800" dirty="0" err="1" smtClean="0"/>
              <a:t>-введення</a:t>
            </a:r>
            <a:r>
              <a:rPr lang="uk-UA" sz="2800" dirty="0" smtClean="0"/>
              <a:t> </a:t>
            </a:r>
            <a:r>
              <a:rPr lang="uk-UA" sz="2800" dirty="0"/>
              <a:t>в кров'яне русло голки з'єднаної з манометром.</a:t>
            </a:r>
          </a:p>
          <a:p>
            <a:r>
              <a:rPr lang="uk-UA" sz="2800" dirty="0">
                <a:solidFill>
                  <a:srgbClr val="FFFF00"/>
                </a:solidFill>
              </a:rPr>
              <a:t>Непрямий метод </a:t>
            </a:r>
            <a:r>
              <a:rPr lang="uk-UA" sz="2800" dirty="0"/>
              <a:t>- ґрунтується, </a:t>
            </a:r>
            <a:r>
              <a:rPr lang="uk-UA" sz="2800" dirty="0" smtClean="0"/>
              <a:t>на </a:t>
            </a:r>
            <a:r>
              <a:rPr lang="uk-UA" sz="2800" dirty="0"/>
              <a:t>реєстрації зміни кровонаповнення в умовах дозованої компресії і декомпресії створюваних манжеткою з'єднаною з манометром.</a:t>
            </a:r>
          </a:p>
          <a:p>
            <a:r>
              <a:rPr lang="uk-UA" sz="2800" dirty="0" err="1" smtClean="0">
                <a:solidFill>
                  <a:srgbClr val="FFFF00"/>
                </a:solidFill>
              </a:rPr>
              <a:t>-пальпаторний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>
                <a:solidFill>
                  <a:srgbClr val="FFFF00"/>
                </a:solidFill>
              </a:rPr>
              <a:t>(</a:t>
            </a:r>
            <a:r>
              <a:rPr lang="uk-UA" sz="2800" dirty="0" err="1">
                <a:solidFill>
                  <a:srgbClr val="FFFF00"/>
                </a:solidFill>
              </a:rPr>
              <a:t>Ріва-Роччі</a:t>
            </a:r>
            <a:r>
              <a:rPr lang="uk-UA" sz="2800" dirty="0">
                <a:solidFill>
                  <a:srgbClr val="FFFF00"/>
                </a:solidFill>
              </a:rPr>
              <a:t>), </a:t>
            </a:r>
            <a:r>
              <a:rPr lang="uk-UA" sz="2800" dirty="0"/>
              <a:t>що дає можливість </a:t>
            </a:r>
            <a:r>
              <a:rPr lang="uk-UA" sz="2800" dirty="0" err="1"/>
              <a:t>визначити  с</a:t>
            </a:r>
            <a:r>
              <a:rPr lang="uk-UA" sz="2800" dirty="0"/>
              <a:t>истолічний артеріальний тиск, </a:t>
            </a:r>
            <a:r>
              <a:rPr lang="uk-UA" sz="2800" dirty="0" smtClean="0"/>
              <a:t>-</a:t>
            </a:r>
            <a:r>
              <a:rPr lang="uk-UA" sz="2800" dirty="0" smtClean="0">
                <a:solidFill>
                  <a:srgbClr val="FFFF00"/>
                </a:solidFill>
              </a:rPr>
              <a:t>аускультативний </a:t>
            </a:r>
            <a:r>
              <a:rPr lang="uk-UA" sz="2800" dirty="0">
                <a:solidFill>
                  <a:srgbClr val="FFFF00"/>
                </a:solidFill>
              </a:rPr>
              <a:t>(Короткова</a:t>
            </a:r>
            <a:r>
              <a:rPr lang="uk-UA" sz="2800" dirty="0"/>
              <a:t>), що дозволяє встановити систолічний і діастолічний артеріальний тиск</a:t>
            </a:r>
            <a:r>
              <a:rPr lang="uk-UA" sz="2800" dirty="0" smtClean="0"/>
              <a:t>,</a:t>
            </a:r>
          </a:p>
          <a:p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- осцилографічний </a:t>
            </a:r>
            <a:r>
              <a:rPr lang="uk-UA" sz="2800" dirty="0"/>
              <a:t>- для встановлення систолічного, діастолічного та середньодинамічного артеріальних тисків та ін.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88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483768" y="188640"/>
            <a:ext cx="5760640" cy="456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Методи вимірювання АТ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6221"/>
            <a:ext cx="7560840" cy="684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9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70080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/>
              <a:t>Зовнішній </a:t>
            </a:r>
            <a:r>
              <a:rPr lang="uk-UA" sz="3200" dirty="0"/>
              <a:t>сполучнотканинний (Епікард) </a:t>
            </a:r>
            <a:endParaRPr lang="uk-UA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/>
              <a:t>Середній </a:t>
            </a:r>
            <a:r>
              <a:rPr lang="uk-UA" sz="3200" dirty="0"/>
              <a:t>м'язовий (Міокард) </a:t>
            </a:r>
            <a:endParaRPr lang="uk-UA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/>
              <a:t>Внутрішній </a:t>
            </a:r>
            <a:r>
              <a:rPr lang="uk-UA" sz="3200" dirty="0"/>
              <a:t>епітеліальний (Ендокард)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Стінка</a:t>
            </a:r>
            <a:r>
              <a:rPr lang="ru-RU" sz="3600" b="1" dirty="0"/>
              <a:t> </a:t>
            </a:r>
            <a:r>
              <a:rPr lang="ru-RU" sz="3600" b="1" dirty="0" err="1"/>
              <a:t>серця</a:t>
            </a:r>
            <a:r>
              <a:rPr lang="ru-RU" sz="3600" b="1" dirty="0"/>
              <a:t> </a:t>
            </a:r>
            <a:r>
              <a:rPr lang="ru-RU" sz="3600" b="1" dirty="0" err="1"/>
              <a:t>складається</a:t>
            </a:r>
            <a:r>
              <a:rPr lang="ru-RU" sz="3600" b="1" dirty="0"/>
              <a:t> з </a:t>
            </a:r>
            <a:r>
              <a:rPr lang="ru-RU" sz="3600" b="1" dirty="0" err="1"/>
              <a:t>трьох</a:t>
            </a:r>
            <a:r>
              <a:rPr lang="ru-RU" sz="3600" b="1" dirty="0"/>
              <a:t> </a:t>
            </a:r>
            <a:r>
              <a:rPr lang="ru-RU" sz="3600" b="1" dirty="0" err="1"/>
              <a:t>шарів</a:t>
            </a:r>
            <a:r>
              <a:rPr lang="ru-RU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0501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04664"/>
            <a:ext cx="62281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Артеріальний пульс – ритмічні коливання стінок </a:t>
            </a:r>
            <a:r>
              <a:rPr lang="uk-UA" sz="2800" dirty="0" smtClean="0">
                <a:solidFill>
                  <a:srgbClr val="FFFF00"/>
                </a:solidFill>
              </a:rPr>
              <a:t>артерій </a:t>
            </a:r>
            <a:r>
              <a:rPr lang="uk-UA" sz="2800" dirty="0">
                <a:solidFill>
                  <a:srgbClr val="FFFF00"/>
                </a:solidFill>
              </a:rPr>
              <a:t>тиском, що змінюється внаслідок надходженням крові </a:t>
            </a:r>
            <a:r>
              <a:rPr lang="uk-UA" sz="2800" dirty="0" smtClean="0">
                <a:solidFill>
                  <a:srgbClr val="FFFF00"/>
                </a:solidFill>
              </a:rPr>
              <a:t>в аорту </a:t>
            </a:r>
            <a:r>
              <a:rPr lang="uk-UA" sz="2800" dirty="0">
                <a:solidFill>
                  <a:srgbClr val="FFFF00"/>
                </a:solidFill>
              </a:rPr>
              <a:t>при систолі лівого шлуночка</a:t>
            </a:r>
            <a:r>
              <a:rPr lang="uk-UA" sz="2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2800" b="1" u="sng" dirty="0" smtClean="0"/>
              <a:t>Характеристики пульсу. </a:t>
            </a:r>
          </a:p>
          <a:p>
            <a:r>
              <a:rPr lang="uk-UA" sz="2800" dirty="0" err="1" smtClean="0">
                <a:solidFill>
                  <a:srgbClr val="FFFF00"/>
                </a:solidFill>
              </a:rPr>
              <a:t>-частота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/>
              <a:t>– число ударів за 1 хв.; </a:t>
            </a:r>
            <a:endParaRPr lang="uk-UA" sz="2800" dirty="0" smtClean="0"/>
          </a:p>
          <a:p>
            <a:r>
              <a:rPr lang="uk-UA" sz="2800" dirty="0" err="1" smtClean="0">
                <a:solidFill>
                  <a:srgbClr val="FFFF00"/>
                </a:solidFill>
              </a:rPr>
              <a:t>-ритмічність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/>
              <a:t>– правильне </a:t>
            </a:r>
            <a:r>
              <a:rPr lang="uk-UA" sz="2800" dirty="0"/>
              <a:t>чергування пульсових ударів; </a:t>
            </a:r>
            <a:endParaRPr lang="uk-UA" sz="2800" dirty="0" smtClean="0"/>
          </a:p>
          <a:p>
            <a:r>
              <a:rPr lang="uk-UA" sz="2800" dirty="0" err="1" smtClean="0">
                <a:solidFill>
                  <a:srgbClr val="FFFF00"/>
                </a:solidFill>
              </a:rPr>
              <a:t>-наповнення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/>
              <a:t>– ступінь </a:t>
            </a:r>
            <a:r>
              <a:rPr lang="uk-UA" sz="2800" dirty="0" smtClean="0"/>
              <a:t>зміни </a:t>
            </a:r>
            <a:r>
              <a:rPr lang="uk-UA" sz="2800" dirty="0"/>
              <a:t>об’єму артерії, яка встановлюється за силою пульсового удару</a:t>
            </a:r>
            <a:r>
              <a:rPr lang="uk-UA" sz="2800" dirty="0" smtClean="0"/>
              <a:t>;</a:t>
            </a:r>
          </a:p>
          <a:p>
            <a:r>
              <a:rPr lang="uk-UA" sz="2800" dirty="0" err="1" smtClean="0">
                <a:solidFill>
                  <a:srgbClr val="FFFF00"/>
                </a:solidFill>
              </a:rPr>
              <a:t>-напруження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r>
              <a:rPr lang="uk-UA" sz="2800" dirty="0"/>
              <a:t>– характеризується силою, яку потрібно прикласти,щоб перетиснути артерію до повного зникнення пульсу.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1" y="404664"/>
            <a:ext cx="27622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498974"/>
            <a:ext cx="2762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Рис. </a:t>
            </a:r>
            <a:r>
              <a:rPr lang="uk-UA" dirty="0" smtClean="0"/>
              <a:t> </a:t>
            </a:r>
            <a:r>
              <a:rPr lang="uk-UA" dirty="0"/>
              <a:t>Методика вимірювання пульсу на різних артеріях: 1 - скроневої; 2 - </a:t>
            </a:r>
            <a:r>
              <a:rPr lang="uk-UA" dirty="0" smtClean="0"/>
              <a:t>плечової; </a:t>
            </a:r>
            <a:r>
              <a:rPr lang="uk-UA" dirty="0"/>
              <a:t>3 - тильній артерії стопи; 4 - променевої; 5 - задній великогомілковій; 6 - </a:t>
            </a:r>
            <a:r>
              <a:rPr lang="uk-UA" dirty="0" smtClean="0"/>
              <a:t>стегновій; </a:t>
            </a:r>
            <a:r>
              <a:rPr lang="uk-UA" dirty="0"/>
              <a:t>7 - </a:t>
            </a:r>
            <a:r>
              <a:rPr lang="uk-UA" dirty="0" smtClean="0"/>
              <a:t>підколінній.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8998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РЕГУЛЯЦІЯ </a:t>
            </a:r>
            <a:r>
              <a:rPr lang="ru-RU" sz="2400" dirty="0">
                <a:solidFill>
                  <a:srgbClr val="FFFF00"/>
                </a:solidFill>
              </a:rPr>
              <a:t>СЕРЦЕВОЇ </a:t>
            </a:r>
            <a:r>
              <a:rPr lang="ru-RU" sz="2400" dirty="0" smtClean="0">
                <a:solidFill>
                  <a:srgbClr val="FFFF00"/>
                </a:solidFill>
              </a:rPr>
              <a:t>ДІЯЛЬНОСТІ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78987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1. Внутрішньоклітинна регуляція.</a:t>
            </a:r>
          </a:p>
          <a:p>
            <a:r>
              <a:rPr lang="uk-UA" sz="2800" dirty="0" smtClean="0"/>
              <a:t>закон </a:t>
            </a:r>
            <a:r>
              <a:rPr lang="uk-UA" sz="2800" dirty="0" err="1" smtClean="0"/>
              <a:t>Франка-Старлінга</a:t>
            </a:r>
            <a:r>
              <a:rPr lang="uk-UA" sz="2800" dirty="0" smtClean="0"/>
              <a:t>, </a:t>
            </a:r>
            <a:r>
              <a:rPr lang="ru-RU" sz="2800" dirty="0" err="1" smtClean="0"/>
              <a:t>ефект</a:t>
            </a:r>
            <a:r>
              <a:rPr lang="ru-RU" sz="2800" dirty="0" smtClean="0"/>
              <a:t> </a:t>
            </a:r>
            <a:r>
              <a:rPr lang="ru-RU" sz="2800" dirty="0" err="1" smtClean="0"/>
              <a:t>Анрепа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800" dirty="0"/>
              <a:t>2. </a:t>
            </a:r>
            <a:r>
              <a:rPr lang="ru-RU" sz="2800" dirty="0" err="1"/>
              <a:t>Регуляція</a:t>
            </a:r>
            <a:r>
              <a:rPr lang="ru-RU" sz="2800" dirty="0"/>
              <a:t> </a:t>
            </a:r>
            <a:r>
              <a:rPr lang="ru-RU" sz="2800" dirty="0" err="1"/>
              <a:t>міжклітинних</a:t>
            </a:r>
            <a:r>
              <a:rPr lang="ru-RU" sz="2800" dirty="0"/>
              <a:t> </a:t>
            </a:r>
            <a:r>
              <a:rPr lang="ru-RU" sz="2800" dirty="0" err="1"/>
              <a:t>взаємодій</a:t>
            </a:r>
            <a:r>
              <a:rPr lang="ru-RU" sz="2800" dirty="0"/>
              <a:t>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 smtClean="0"/>
              <a:t>особливостями</a:t>
            </a:r>
            <a:r>
              <a:rPr lang="ru-RU" sz="2800" dirty="0" smtClean="0"/>
              <a:t> </a:t>
            </a:r>
            <a:r>
              <a:rPr lang="ru-RU" sz="2800" dirty="0" err="1"/>
              <a:t>структурних</a:t>
            </a:r>
            <a:r>
              <a:rPr lang="ru-RU" sz="2800" dirty="0"/>
              <a:t> </a:t>
            </a:r>
            <a:r>
              <a:rPr lang="ru-RU" sz="2800" dirty="0" err="1"/>
              <a:t>взаємозв’язків</a:t>
            </a:r>
            <a:r>
              <a:rPr lang="ru-RU" sz="2800" dirty="0"/>
              <a:t> </a:t>
            </a:r>
            <a:r>
              <a:rPr lang="ru-RU" sz="2800" dirty="0" err="1" smtClean="0"/>
              <a:t>кардіоміоцитів</a:t>
            </a:r>
            <a:r>
              <a:rPr lang="ru-RU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ru-RU" sz="2800" dirty="0" smtClean="0"/>
              <a:t>3</a:t>
            </a:r>
            <a:r>
              <a:rPr lang="ru-RU" sz="2800" dirty="0"/>
              <a:t>. Внутрішньосерцеві </a:t>
            </a:r>
            <a:r>
              <a:rPr lang="ru-RU" sz="2800" dirty="0" err="1"/>
              <a:t>периферійні</a:t>
            </a:r>
            <a:r>
              <a:rPr lang="ru-RU" sz="2800" dirty="0"/>
              <a:t> </a:t>
            </a:r>
            <a:r>
              <a:rPr lang="ru-RU" sz="2800" dirty="0" err="1"/>
              <a:t>рефлекси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87416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99695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Блукаючі і симпатичні нерви є антагоністами і впливають на роботу серця п'ять видів впливу:</a:t>
            </a:r>
          </a:p>
          <a:p>
            <a:r>
              <a:rPr lang="uk-UA" sz="3600" dirty="0"/>
              <a:t>1) </a:t>
            </a:r>
            <a:r>
              <a:rPr lang="uk-UA" sz="3600" dirty="0" err="1" smtClean="0"/>
              <a:t>хронотропний</a:t>
            </a:r>
            <a:r>
              <a:rPr lang="uk-UA" sz="3600" dirty="0" smtClean="0"/>
              <a:t>;</a:t>
            </a:r>
            <a:endParaRPr lang="uk-UA" sz="3600" dirty="0"/>
          </a:p>
          <a:p>
            <a:r>
              <a:rPr lang="uk-UA" sz="3600" dirty="0"/>
              <a:t>2) </a:t>
            </a:r>
            <a:r>
              <a:rPr lang="uk-UA" sz="3600" dirty="0" err="1" smtClean="0"/>
              <a:t>батмотропний</a:t>
            </a:r>
            <a:r>
              <a:rPr lang="uk-UA" sz="3600" dirty="0" smtClean="0"/>
              <a:t>;</a:t>
            </a:r>
            <a:endParaRPr lang="uk-UA" sz="3600" dirty="0"/>
          </a:p>
          <a:p>
            <a:r>
              <a:rPr lang="uk-UA" sz="3600" dirty="0"/>
              <a:t>3) </a:t>
            </a:r>
            <a:r>
              <a:rPr lang="uk-UA" sz="3600" dirty="0" err="1" smtClean="0"/>
              <a:t>дромотропний</a:t>
            </a:r>
            <a:r>
              <a:rPr lang="uk-UA" sz="3600" dirty="0" smtClean="0"/>
              <a:t>;</a:t>
            </a:r>
            <a:endParaRPr lang="uk-UA" sz="3600" dirty="0"/>
          </a:p>
          <a:p>
            <a:r>
              <a:rPr lang="uk-UA" sz="3600" dirty="0"/>
              <a:t>4) </a:t>
            </a:r>
            <a:r>
              <a:rPr lang="uk-UA" sz="3600" dirty="0" err="1" smtClean="0"/>
              <a:t>інотропний</a:t>
            </a:r>
            <a:r>
              <a:rPr lang="uk-UA" sz="3600" dirty="0" smtClean="0"/>
              <a:t>;</a:t>
            </a:r>
            <a:endParaRPr lang="uk-UA" sz="3600" dirty="0"/>
          </a:p>
          <a:p>
            <a:r>
              <a:rPr lang="uk-UA" sz="3600" dirty="0"/>
              <a:t>5) </a:t>
            </a:r>
            <a:r>
              <a:rPr lang="uk-UA" sz="3600" dirty="0" err="1" smtClean="0"/>
              <a:t>тонотропний</a:t>
            </a:r>
            <a:r>
              <a:rPr lang="uk-UA" sz="3600" dirty="0" smtClean="0"/>
              <a:t>.</a:t>
            </a:r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60648"/>
            <a:ext cx="6800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РЕГУЛЯЦІЯ СЕРЦЕВОЇ ДІЯЛЬНОСТІ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</a:t>
            </a:r>
            <a:r>
              <a:rPr lang="ru-RU" sz="2800" dirty="0" err="1"/>
              <a:t>Нервова</a:t>
            </a:r>
            <a:r>
              <a:rPr lang="ru-RU" sz="2800" dirty="0"/>
              <a:t> </a:t>
            </a:r>
            <a:r>
              <a:rPr lang="ru-RU" sz="2800" dirty="0" err="1"/>
              <a:t>регуляція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</a:t>
            </a:r>
            <a:r>
              <a:rPr lang="ru-RU" sz="2800" dirty="0" err="1"/>
              <a:t>імпульсами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надходять</a:t>
            </a:r>
            <a:r>
              <a:rPr lang="ru-RU" sz="2800" dirty="0"/>
              <a:t> до </a:t>
            </a:r>
            <a:r>
              <a:rPr lang="ru-RU" sz="2800" dirty="0" err="1"/>
              <a:t>серця</a:t>
            </a:r>
            <a:r>
              <a:rPr lang="ru-RU" sz="2800" dirty="0"/>
              <a:t> з ЦНС </a:t>
            </a:r>
            <a:r>
              <a:rPr lang="ru-RU" sz="2800" dirty="0" err="1"/>
              <a:t>блукаючими</a:t>
            </a:r>
            <a:r>
              <a:rPr lang="ru-RU" sz="2800" dirty="0"/>
              <a:t> та </a:t>
            </a:r>
            <a:r>
              <a:rPr lang="ru-RU" sz="2800" dirty="0" err="1" smtClean="0"/>
              <a:t>симпатичними</a:t>
            </a:r>
            <a:r>
              <a:rPr lang="ru-RU" sz="2800" dirty="0" smtClean="0"/>
              <a:t> </a:t>
            </a:r>
            <a:r>
              <a:rPr lang="ru-RU" sz="2800" dirty="0"/>
              <a:t>нервами.</a:t>
            </a:r>
          </a:p>
        </p:txBody>
      </p:sp>
    </p:spTree>
    <p:extLst>
      <p:ext uri="{BB962C8B-B14F-4D97-AF65-F5344CB8AC3E}">
        <p14:creationId xmlns:p14="http://schemas.microsoft.com/office/powerpoint/2010/main" val="1864283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>
                <a:solidFill>
                  <a:srgbClr val="FFFF00"/>
                </a:solidFill>
              </a:rPr>
              <a:t>Хронотропний</a:t>
            </a:r>
            <a:r>
              <a:rPr lang="uk-UA" sz="3600" dirty="0">
                <a:solidFill>
                  <a:srgbClr val="FFFF00"/>
                </a:solidFill>
              </a:rPr>
              <a:t> ефект - зміна частоти скорочень серця.</a:t>
            </a:r>
          </a:p>
          <a:p>
            <a:r>
              <a:rPr lang="uk-UA" sz="3600" dirty="0" err="1">
                <a:solidFill>
                  <a:srgbClr val="FFFF00"/>
                </a:solidFill>
              </a:rPr>
              <a:t>Батмотропний</a:t>
            </a:r>
            <a:r>
              <a:rPr lang="uk-UA" sz="3600" dirty="0">
                <a:solidFill>
                  <a:srgbClr val="FFFF00"/>
                </a:solidFill>
              </a:rPr>
              <a:t> ефект - зміна збудливості серця</a:t>
            </a:r>
            <a:r>
              <a:rPr lang="uk-UA" sz="3600" dirty="0" smtClean="0">
                <a:solidFill>
                  <a:srgbClr val="FFFF00"/>
                </a:solidFill>
              </a:rPr>
              <a:t>.</a:t>
            </a:r>
          </a:p>
          <a:p>
            <a:endParaRPr lang="uk-UA" sz="3600" dirty="0">
              <a:solidFill>
                <a:srgbClr val="FFFF00"/>
              </a:solidFill>
            </a:endParaRPr>
          </a:p>
          <a:p>
            <a:r>
              <a:rPr lang="uk-UA" sz="3600" dirty="0" err="1">
                <a:solidFill>
                  <a:srgbClr val="FFFF00"/>
                </a:solidFill>
              </a:rPr>
              <a:t>Дромотропний</a:t>
            </a:r>
            <a:r>
              <a:rPr lang="uk-UA" sz="3600" dirty="0">
                <a:solidFill>
                  <a:srgbClr val="FFFF00"/>
                </a:solidFill>
              </a:rPr>
              <a:t> ефект - зміна проведення збудження в серці.</a:t>
            </a:r>
          </a:p>
          <a:p>
            <a:endParaRPr lang="uk-UA" sz="3600" dirty="0">
              <a:solidFill>
                <a:srgbClr val="FFFF00"/>
              </a:solidFill>
            </a:endParaRPr>
          </a:p>
          <a:p>
            <a:r>
              <a:rPr lang="uk-UA" sz="3600" dirty="0" err="1">
                <a:solidFill>
                  <a:srgbClr val="FFFF00"/>
                </a:solidFill>
              </a:rPr>
              <a:t>Інотропний</a:t>
            </a:r>
            <a:r>
              <a:rPr lang="uk-UA" sz="3600" dirty="0">
                <a:solidFill>
                  <a:srgbClr val="FFFF00"/>
                </a:solidFill>
              </a:rPr>
              <a:t> ефект - зміна амплітуди скорочень серця</a:t>
            </a:r>
            <a:r>
              <a:rPr lang="uk-UA" sz="3600" dirty="0" smtClean="0">
                <a:solidFill>
                  <a:srgbClr val="FFFF00"/>
                </a:solidFill>
              </a:rPr>
              <a:t>.</a:t>
            </a:r>
          </a:p>
          <a:p>
            <a:endParaRPr lang="uk-UA" sz="3600" dirty="0" smtClean="0">
              <a:solidFill>
                <a:srgbClr val="FFFF00"/>
              </a:solidFill>
            </a:endParaRPr>
          </a:p>
          <a:p>
            <a:r>
              <a:rPr lang="uk-UA" sz="3600" dirty="0" err="1" smtClean="0">
                <a:solidFill>
                  <a:srgbClr val="FFFF00"/>
                </a:solidFill>
              </a:rPr>
              <a:t>Тонотропний</a:t>
            </a:r>
            <a:r>
              <a:rPr lang="uk-UA" sz="3600" dirty="0" smtClean="0">
                <a:solidFill>
                  <a:srgbClr val="FFFF00"/>
                </a:solidFill>
              </a:rPr>
              <a:t>  </a:t>
            </a:r>
            <a:r>
              <a:rPr lang="uk-UA" sz="3600" dirty="0">
                <a:solidFill>
                  <a:srgbClr val="FFFF00"/>
                </a:solidFill>
              </a:rPr>
              <a:t>ефект </a:t>
            </a:r>
            <a:r>
              <a:rPr lang="uk-UA" sz="3600" dirty="0" smtClean="0">
                <a:solidFill>
                  <a:srgbClr val="FFFF00"/>
                </a:solidFill>
              </a:rPr>
              <a:t>– зміна тонусу </a:t>
            </a:r>
            <a:r>
              <a:rPr lang="uk-UA" sz="3600" dirty="0">
                <a:solidFill>
                  <a:srgbClr val="FFFF00"/>
                </a:solidFill>
              </a:rPr>
              <a:t>серцевого </a:t>
            </a:r>
            <a:r>
              <a:rPr lang="uk-UA" sz="3600" dirty="0" smtClean="0">
                <a:solidFill>
                  <a:srgbClr val="FFFF00"/>
                </a:solidFill>
              </a:rPr>
              <a:t>м’яза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113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300" dirty="0">
                <a:solidFill>
                  <a:srgbClr val="FFFF00"/>
                </a:solidFill>
              </a:rPr>
              <a:t>Дія на серце блукаючих нервів.</a:t>
            </a:r>
            <a:r>
              <a:rPr lang="uk-UA" sz="3600" dirty="0"/>
              <a:t> </a:t>
            </a:r>
            <a:endParaRPr lang="uk-UA" sz="3600" dirty="0" smtClean="0"/>
          </a:p>
          <a:p>
            <a:r>
              <a:rPr lang="uk-UA" sz="3600" dirty="0" smtClean="0"/>
              <a:t>Медіатором </a:t>
            </a:r>
            <a:r>
              <a:rPr lang="uk-UA" sz="3600" dirty="0"/>
              <a:t>є ацетилхолін. </a:t>
            </a:r>
            <a:endParaRPr lang="uk-UA" sz="3600" dirty="0" smtClean="0"/>
          </a:p>
          <a:p>
            <a:r>
              <a:rPr lang="uk-UA" sz="3600" dirty="0" smtClean="0"/>
              <a:t>При </a:t>
            </a:r>
            <a:r>
              <a:rPr lang="uk-UA" sz="3600" dirty="0"/>
              <a:t>слабкому подразненні </a:t>
            </a:r>
            <a:r>
              <a:rPr lang="uk-UA" sz="3600" dirty="0" smtClean="0"/>
              <a:t>відбувається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>
                <a:solidFill>
                  <a:srgbClr val="FFFF00"/>
                </a:solidFill>
              </a:rPr>
              <a:t>уповільнення </a:t>
            </a:r>
            <a:r>
              <a:rPr lang="uk-UA" sz="3600" dirty="0">
                <a:solidFill>
                  <a:srgbClr val="FFFF00"/>
                </a:solidFill>
              </a:rPr>
              <a:t>серцевих скорочень </a:t>
            </a:r>
            <a:r>
              <a:rPr lang="uk-UA" sz="3600" dirty="0"/>
              <a:t>(</a:t>
            </a:r>
            <a:r>
              <a:rPr lang="uk-UA" sz="3600" dirty="0" err="1"/>
              <a:t>брадікардія</a:t>
            </a:r>
            <a:r>
              <a:rPr lang="uk-UA" sz="3600" dirty="0"/>
              <a:t>, негативний </a:t>
            </a:r>
            <a:r>
              <a:rPr lang="uk-UA" sz="3600" dirty="0" err="1"/>
              <a:t>хронотропний</a:t>
            </a:r>
            <a:r>
              <a:rPr lang="uk-UA" sz="3600" dirty="0"/>
              <a:t> ефект), </a:t>
            </a:r>
            <a:endParaRPr lang="uk-UA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/>
              <a:t>одночасно </a:t>
            </a:r>
            <a:r>
              <a:rPr lang="uk-UA" sz="3600" dirty="0">
                <a:solidFill>
                  <a:srgbClr val="FFFF00"/>
                </a:solidFill>
              </a:rPr>
              <a:t>зменшується амплітуда скорочень </a:t>
            </a:r>
            <a:r>
              <a:rPr lang="uk-UA" sz="3600" dirty="0"/>
              <a:t>(негативний </a:t>
            </a:r>
            <a:r>
              <a:rPr lang="uk-UA" sz="3600" dirty="0" err="1"/>
              <a:t>інотропний</a:t>
            </a:r>
            <a:r>
              <a:rPr lang="uk-UA" sz="3600" dirty="0"/>
              <a:t> ефект), </a:t>
            </a:r>
            <a:endParaRPr lang="uk-UA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>
                <a:solidFill>
                  <a:srgbClr val="FFFF00"/>
                </a:solidFill>
              </a:rPr>
              <a:t>проведення </a:t>
            </a:r>
            <a:r>
              <a:rPr lang="uk-UA" sz="3600" dirty="0">
                <a:solidFill>
                  <a:srgbClr val="FFFF00"/>
                </a:solidFill>
              </a:rPr>
              <a:t>збудження по серцю </a:t>
            </a:r>
            <a:r>
              <a:rPr lang="uk-UA" sz="3600" dirty="0" smtClean="0">
                <a:solidFill>
                  <a:srgbClr val="FFFF00"/>
                </a:solidFill>
              </a:rPr>
              <a:t>уповільнюєть</a:t>
            </a:r>
            <a:r>
              <a:rPr lang="uk-UA" sz="3600" dirty="0" smtClean="0"/>
              <a:t>ся (</a:t>
            </a:r>
            <a:r>
              <a:rPr lang="uk-UA" sz="3600" dirty="0"/>
              <a:t>негативний </a:t>
            </a:r>
            <a:r>
              <a:rPr lang="uk-UA" sz="3600" dirty="0" err="1"/>
              <a:t>дромотропний</a:t>
            </a:r>
            <a:r>
              <a:rPr lang="uk-UA" sz="3600" dirty="0"/>
              <a:t> ефект</a:t>
            </a:r>
            <a:r>
              <a:rPr lang="uk-UA" sz="3600" dirty="0" smtClean="0"/>
              <a:t>),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>
                <a:solidFill>
                  <a:srgbClr val="FFFF00"/>
                </a:solidFill>
              </a:rPr>
              <a:t>збудливість </a:t>
            </a:r>
            <a:r>
              <a:rPr lang="uk-UA" sz="3600" dirty="0">
                <a:solidFill>
                  <a:srgbClr val="FFFF00"/>
                </a:solidFill>
              </a:rPr>
              <a:t>знижується </a:t>
            </a:r>
            <a:r>
              <a:rPr lang="uk-UA" sz="3600" dirty="0"/>
              <a:t>(негативний </a:t>
            </a:r>
            <a:r>
              <a:rPr lang="uk-UA" sz="3600" dirty="0" err="1"/>
              <a:t>батмотропний</a:t>
            </a:r>
            <a:r>
              <a:rPr lang="uk-UA" sz="3600" dirty="0"/>
              <a:t> ефект). </a:t>
            </a:r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309295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51" y="40466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err="1"/>
              <a:t>Вазокардіальні</a:t>
            </a:r>
            <a:r>
              <a:rPr lang="uk-UA" sz="3600" dirty="0"/>
              <a:t> рефлекси </a:t>
            </a:r>
            <a:endParaRPr lang="uk-UA" sz="3600" dirty="0" smtClean="0"/>
          </a:p>
          <a:p>
            <a:endParaRPr lang="uk-UA" sz="32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200" dirty="0" smtClean="0"/>
              <a:t>з </a:t>
            </a:r>
            <a:r>
              <a:rPr lang="uk-UA" sz="3200" dirty="0" err="1"/>
              <a:t>пресорецепторів</a:t>
            </a:r>
            <a:r>
              <a:rPr lang="uk-UA" sz="3200" dirty="0"/>
              <a:t> дуги аорти (рефлекс </a:t>
            </a:r>
            <a:r>
              <a:rPr lang="uk-UA" sz="3200" dirty="0" err="1"/>
              <a:t>Ціона-Людвіга</a:t>
            </a:r>
            <a:r>
              <a:rPr lang="uk-UA" sz="3200" dirty="0"/>
              <a:t>), </a:t>
            </a:r>
            <a:endParaRPr lang="uk-UA" sz="32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200" dirty="0" err="1" smtClean="0"/>
              <a:t>каротидних</a:t>
            </a:r>
            <a:r>
              <a:rPr lang="uk-UA" sz="3200" dirty="0" smtClean="0"/>
              <a:t> клубочків </a:t>
            </a:r>
            <a:r>
              <a:rPr lang="uk-UA" sz="3200" dirty="0"/>
              <a:t>(рефлекс </a:t>
            </a:r>
            <a:r>
              <a:rPr lang="uk-UA" sz="3200" dirty="0" err="1"/>
              <a:t>Герінга-Іванова</a:t>
            </a:r>
            <a:r>
              <a:rPr lang="uk-UA" sz="3200" dirty="0" smtClean="0"/>
              <a:t>),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200" dirty="0" smtClean="0"/>
              <a:t>легеневої </a:t>
            </a:r>
            <a:r>
              <a:rPr lang="uk-UA" sz="3200" dirty="0"/>
              <a:t>артерії (рефлекс </a:t>
            </a:r>
            <a:r>
              <a:rPr lang="uk-UA" sz="3200" dirty="0" err="1"/>
              <a:t>Паріна-Швігка</a:t>
            </a:r>
            <a:r>
              <a:rPr lang="uk-UA" sz="3200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233" y="393305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/>
              <a:t>Екстракардіальні</a:t>
            </a:r>
            <a:r>
              <a:rPr lang="uk-UA" sz="3200" dirty="0"/>
              <a:t> рефлекси </a:t>
            </a:r>
            <a:r>
              <a:rPr lang="uk-UA" sz="3200" dirty="0" smtClean="0"/>
              <a:t>–</a:t>
            </a:r>
          </a:p>
          <a:p>
            <a:r>
              <a:rPr lang="uk-UA" sz="3200" dirty="0" smtClean="0"/>
              <a:t> </a:t>
            </a:r>
            <a:r>
              <a:rPr lang="uk-UA" sz="3200" dirty="0"/>
              <a:t>з </a:t>
            </a:r>
            <a:r>
              <a:rPr lang="uk-UA" sz="3200" dirty="0" err="1" smtClean="0"/>
              <a:t>інтерорецепторів</a:t>
            </a:r>
            <a:r>
              <a:rPr lang="uk-UA" sz="3200" dirty="0" smtClean="0"/>
              <a:t> черевної </a:t>
            </a:r>
            <a:r>
              <a:rPr lang="uk-UA" sz="3200" dirty="0"/>
              <a:t>порожнини (рефлекс Гольця), </a:t>
            </a:r>
            <a:endParaRPr lang="uk-UA" sz="3200" dirty="0" smtClean="0"/>
          </a:p>
          <a:p>
            <a:r>
              <a:rPr lang="uk-UA" sz="3200" dirty="0" err="1" smtClean="0"/>
              <a:t>екстероре-цепторів</a:t>
            </a:r>
            <a:r>
              <a:rPr lang="uk-UA" sz="3200" dirty="0" smtClean="0"/>
              <a:t> </a:t>
            </a:r>
            <a:r>
              <a:rPr lang="uk-UA" sz="3200" dirty="0" err="1"/>
              <a:t>ретроорбітального</a:t>
            </a:r>
            <a:r>
              <a:rPr lang="uk-UA" sz="3200" dirty="0"/>
              <a:t> простору (</a:t>
            </a:r>
            <a:r>
              <a:rPr lang="uk-UA" sz="3200" dirty="0" smtClean="0"/>
              <a:t>рефлекс </a:t>
            </a:r>
            <a:r>
              <a:rPr lang="uk-UA" sz="3200" dirty="0" err="1" smtClean="0"/>
              <a:t>Даніні-Ашнера</a:t>
            </a:r>
            <a:r>
              <a:rPr lang="uk-UA" sz="3200" dirty="0"/>
              <a:t>) та ін.</a:t>
            </a:r>
          </a:p>
        </p:txBody>
      </p:sp>
    </p:spTree>
    <p:extLst>
      <p:ext uri="{BB962C8B-B14F-4D97-AF65-F5344CB8AC3E}">
        <p14:creationId xmlns:p14="http://schemas.microsoft.com/office/powerpoint/2010/main" val="26071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Дія на серце симпатичних нервів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</a:p>
          <a:p>
            <a:endParaRPr lang="uk-UA" sz="3200" dirty="0" smtClean="0">
              <a:solidFill>
                <a:srgbClr val="FFFF00"/>
              </a:solidFill>
            </a:endParaRPr>
          </a:p>
          <a:p>
            <a:r>
              <a:rPr lang="uk-UA" sz="3200" dirty="0" smtClean="0"/>
              <a:t> </a:t>
            </a:r>
            <a:r>
              <a:rPr lang="uk-UA" sz="2400" dirty="0"/>
              <a:t>При </a:t>
            </a:r>
            <a:r>
              <a:rPr lang="uk-UA" sz="2400" dirty="0" smtClean="0"/>
              <a:t>збудженні </a:t>
            </a:r>
            <a:r>
              <a:rPr lang="uk-UA" sz="2400" dirty="0"/>
              <a:t>симпатичних волокон </a:t>
            </a:r>
            <a:r>
              <a:rPr lang="uk-UA" sz="2400" dirty="0" smtClean="0"/>
              <a:t>відбувається: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збільшення </a:t>
            </a:r>
            <a:r>
              <a:rPr lang="uk-UA" sz="3200" dirty="0">
                <a:solidFill>
                  <a:srgbClr val="FFFF00"/>
                </a:solidFill>
              </a:rPr>
              <a:t>частоти серцевих скорочень </a:t>
            </a:r>
            <a:r>
              <a:rPr lang="uk-UA" sz="3200" dirty="0"/>
              <a:t>(</a:t>
            </a:r>
            <a:r>
              <a:rPr lang="uk-UA" sz="3200" dirty="0" smtClean="0"/>
              <a:t>позитивний </a:t>
            </a:r>
            <a:r>
              <a:rPr lang="uk-UA" sz="3200" dirty="0" err="1" smtClean="0"/>
              <a:t>хронотропний</a:t>
            </a:r>
            <a:r>
              <a:rPr lang="uk-UA" sz="3200" dirty="0" smtClean="0"/>
              <a:t> </a:t>
            </a:r>
            <a:r>
              <a:rPr lang="uk-UA" sz="3200" dirty="0"/>
              <a:t>ефект), </a:t>
            </a:r>
            <a:endParaRPr lang="uk-UA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</a:rPr>
              <a:t>збільшення </a:t>
            </a:r>
            <a:r>
              <a:rPr lang="uk-UA" sz="3200" dirty="0">
                <a:solidFill>
                  <a:srgbClr val="FFFF00"/>
                </a:solidFill>
              </a:rPr>
              <a:t>сили </a:t>
            </a:r>
            <a:r>
              <a:rPr lang="uk-UA" sz="3200" dirty="0" smtClean="0">
                <a:solidFill>
                  <a:srgbClr val="FFFF00"/>
                </a:solidFill>
              </a:rPr>
              <a:t>серцевих скорочень </a:t>
            </a:r>
            <a:r>
              <a:rPr lang="uk-UA" sz="3200" dirty="0"/>
              <a:t>(позитивний </a:t>
            </a:r>
            <a:r>
              <a:rPr lang="uk-UA" sz="3200" dirty="0" err="1"/>
              <a:t>інотропний</a:t>
            </a:r>
            <a:r>
              <a:rPr lang="uk-UA" sz="3200" dirty="0"/>
              <a:t> ефект), </a:t>
            </a:r>
            <a:endParaRPr lang="uk-UA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</a:rPr>
              <a:t>покращення </a:t>
            </a:r>
            <a:r>
              <a:rPr lang="uk-UA" sz="3200" dirty="0">
                <a:solidFill>
                  <a:srgbClr val="FFFF00"/>
                </a:solidFill>
              </a:rPr>
              <a:t>проведення збудження в серці </a:t>
            </a:r>
            <a:r>
              <a:rPr lang="uk-UA" sz="3200" dirty="0"/>
              <a:t>(</a:t>
            </a:r>
            <a:r>
              <a:rPr lang="uk-UA" sz="3200" dirty="0" smtClean="0"/>
              <a:t>позитивний </a:t>
            </a:r>
            <a:r>
              <a:rPr lang="uk-UA" sz="3200" dirty="0" err="1" smtClean="0"/>
              <a:t>дромотропний</a:t>
            </a:r>
            <a:r>
              <a:rPr lang="uk-UA" sz="3200" dirty="0" smtClean="0"/>
              <a:t> </a:t>
            </a:r>
            <a:r>
              <a:rPr lang="uk-UA" sz="3200" dirty="0"/>
              <a:t>ефект), </a:t>
            </a:r>
            <a:endParaRPr lang="uk-UA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</a:rPr>
              <a:t>підвищення </a:t>
            </a:r>
            <a:r>
              <a:rPr lang="uk-UA" sz="3200" dirty="0">
                <a:solidFill>
                  <a:srgbClr val="FFFF00"/>
                </a:solidFill>
              </a:rPr>
              <a:t>збудливості </a:t>
            </a:r>
            <a:r>
              <a:rPr lang="uk-UA" sz="3200" dirty="0"/>
              <a:t>(позитивний </a:t>
            </a:r>
            <a:r>
              <a:rPr lang="uk-UA" sz="3200" dirty="0" err="1"/>
              <a:t>батмотропний</a:t>
            </a:r>
            <a:r>
              <a:rPr lang="uk-UA" sz="3200" dirty="0"/>
              <a:t> ефект). </a:t>
            </a:r>
            <a:endParaRPr lang="uk-UA" sz="3200" dirty="0" smtClean="0"/>
          </a:p>
          <a:p>
            <a:r>
              <a:rPr lang="uk-UA" sz="2400" dirty="0" smtClean="0"/>
              <a:t>Активність симпатичних </a:t>
            </a:r>
            <a:r>
              <a:rPr lang="uk-UA" sz="2400" dirty="0"/>
              <a:t>волокон можна збільшити рефлекторно шляхом активації </a:t>
            </a:r>
            <a:r>
              <a:rPr lang="uk-UA" sz="2400" dirty="0" err="1"/>
              <a:t>пресорецепторів</a:t>
            </a:r>
            <a:r>
              <a:rPr lang="uk-UA" sz="2400" dirty="0"/>
              <a:t> порожнистих вен (рефлекс </a:t>
            </a:r>
            <a:r>
              <a:rPr lang="uk-UA" sz="2400" dirty="0" err="1"/>
              <a:t>Бейнбріджа</a:t>
            </a:r>
            <a:r>
              <a:rPr lang="uk-UA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33371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72" y="1628800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FF00"/>
                </a:solidFill>
              </a:rPr>
              <a:t>Гуморальна регуляція діяльності серця</a:t>
            </a:r>
          </a:p>
          <a:p>
            <a:r>
              <a:rPr lang="uk-UA" sz="3200" dirty="0"/>
              <a:t> Фактори гуморальної регуляції ділять на дві групи:</a:t>
            </a:r>
          </a:p>
          <a:p>
            <a:r>
              <a:rPr lang="uk-UA" sz="3200" dirty="0"/>
              <a:t> 1) речовини системної дії;</a:t>
            </a:r>
          </a:p>
          <a:p>
            <a:r>
              <a:rPr lang="uk-UA" sz="3200" dirty="0"/>
              <a:t> 2) речовини місцевої дії.</a:t>
            </a:r>
          </a:p>
          <a:p>
            <a:r>
              <a:rPr lang="uk-U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075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50" y="188640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До речовин системної дії відносять електроліти і гормони.  </a:t>
            </a:r>
            <a:endParaRPr lang="uk-UA" sz="2800" dirty="0" smtClean="0"/>
          </a:p>
          <a:p>
            <a:endParaRPr lang="uk-UA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Електроліти </a:t>
            </a:r>
            <a:r>
              <a:rPr lang="uk-UA" sz="2800" dirty="0">
                <a:solidFill>
                  <a:srgbClr val="FFFF00"/>
                </a:solidFill>
              </a:rPr>
              <a:t>(іони </a:t>
            </a:r>
            <a:r>
              <a:rPr lang="en-US" sz="2800" dirty="0" err="1" smtClean="0">
                <a:solidFill>
                  <a:srgbClr val="FFFF00"/>
                </a:solidFill>
              </a:rPr>
              <a:t>Ca</a:t>
            </a:r>
            <a:r>
              <a:rPr lang="uk-UA" sz="2800" dirty="0" smtClean="0">
                <a:solidFill>
                  <a:srgbClr val="FFFF00"/>
                </a:solidFill>
              </a:rPr>
              <a:t>2+</a:t>
            </a:r>
            <a:r>
              <a:rPr lang="en-US" sz="2800" dirty="0" smtClean="0"/>
              <a:t>) </a:t>
            </a:r>
            <a:r>
              <a:rPr lang="uk-UA" sz="2800" dirty="0"/>
              <a:t>роблять виражений вплив на роботу серця (</a:t>
            </a:r>
            <a:r>
              <a:rPr lang="uk-UA" sz="2800" dirty="0">
                <a:solidFill>
                  <a:srgbClr val="FFFF00"/>
                </a:solidFill>
              </a:rPr>
              <a:t>позитивний </a:t>
            </a:r>
            <a:r>
              <a:rPr lang="uk-UA" sz="2800" dirty="0" err="1">
                <a:solidFill>
                  <a:srgbClr val="FFFF00"/>
                </a:solidFill>
              </a:rPr>
              <a:t>інотропний</a:t>
            </a:r>
            <a:r>
              <a:rPr lang="uk-UA" sz="2800" dirty="0">
                <a:solidFill>
                  <a:srgbClr val="FFFF00"/>
                </a:solidFill>
              </a:rPr>
              <a:t> ефект</a:t>
            </a:r>
            <a:r>
              <a:rPr lang="uk-UA" sz="2800" dirty="0"/>
              <a:t>).  При надлишку </a:t>
            </a:r>
            <a:r>
              <a:rPr lang="en-US" sz="2800" dirty="0" err="1" smtClean="0"/>
              <a:t>Ca</a:t>
            </a:r>
            <a:r>
              <a:rPr lang="uk-UA" sz="2800" dirty="0" smtClean="0"/>
              <a:t> 2+</a:t>
            </a:r>
            <a:r>
              <a:rPr lang="en-US" sz="2800" dirty="0" smtClean="0"/>
              <a:t> </a:t>
            </a:r>
            <a:r>
              <a:rPr lang="uk-UA" sz="2800" dirty="0"/>
              <a:t>може статися зупинка серця в момент систоли, так як немає повного розслаблення. 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FFFF00"/>
                </a:solidFill>
              </a:rPr>
              <a:t>Іони </a:t>
            </a:r>
            <a:r>
              <a:rPr lang="en-US" sz="2800" dirty="0" smtClean="0">
                <a:solidFill>
                  <a:srgbClr val="FFFF00"/>
                </a:solidFill>
              </a:rPr>
              <a:t>Na</a:t>
            </a:r>
            <a:r>
              <a:rPr lang="uk-UA" sz="2800" dirty="0" smtClean="0">
                <a:solidFill>
                  <a:srgbClr val="FFFF00"/>
                </a:solidFill>
              </a:rPr>
              <a:t>+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/>
              <a:t>​​</a:t>
            </a:r>
            <a:r>
              <a:rPr lang="uk-UA" sz="2800" dirty="0"/>
              <a:t>здатні надавати </a:t>
            </a:r>
            <a:r>
              <a:rPr lang="uk-UA" sz="2800" dirty="0">
                <a:solidFill>
                  <a:srgbClr val="FFFF00"/>
                </a:solidFill>
              </a:rPr>
              <a:t>помірний стимулюючий в</a:t>
            </a:r>
            <a:r>
              <a:rPr lang="uk-UA" sz="2800" dirty="0"/>
              <a:t>плив на діяльність серця.  При підвищенні їх концентрації спостерігається </a:t>
            </a:r>
            <a:r>
              <a:rPr lang="uk-UA" sz="2800" dirty="0">
                <a:solidFill>
                  <a:srgbClr val="FFFF00"/>
                </a:solidFill>
              </a:rPr>
              <a:t>позитивний </a:t>
            </a:r>
            <a:r>
              <a:rPr lang="uk-UA" sz="2800" dirty="0" err="1">
                <a:solidFill>
                  <a:srgbClr val="FFFF00"/>
                </a:solidFill>
              </a:rPr>
              <a:t>батмотропний</a:t>
            </a:r>
            <a:r>
              <a:rPr lang="uk-UA" sz="2800" dirty="0">
                <a:solidFill>
                  <a:srgbClr val="FFFF00"/>
                </a:solidFill>
              </a:rPr>
              <a:t> і </a:t>
            </a:r>
            <a:r>
              <a:rPr lang="uk-UA" sz="2800" dirty="0" err="1">
                <a:solidFill>
                  <a:srgbClr val="FFFF00"/>
                </a:solidFill>
              </a:rPr>
              <a:t>дромотропний</a:t>
            </a:r>
            <a:r>
              <a:rPr lang="uk-UA" sz="2800" dirty="0">
                <a:solidFill>
                  <a:srgbClr val="FFFF00"/>
                </a:solidFill>
              </a:rPr>
              <a:t> ефект</a:t>
            </a:r>
            <a:r>
              <a:rPr lang="uk-UA" sz="2800" dirty="0"/>
              <a:t>. 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FFFF00"/>
                </a:solidFill>
              </a:rPr>
              <a:t>Іони </a:t>
            </a:r>
            <a:r>
              <a:rPr lang="en-US" sz="2800" dirty="0" smtClean="0">
                <a:solidFill>
                  <a:srgbClr val="FFFF00"/>
                </a:solidFill>
              </a:rPr>
              <a:t>K</a:t>
            </a:r>
            <a:r>
              <a:rPr lang="uk-UA" sz="2800" dirty="0" smtClean="0">
                <a:solidFill>
                  <a:srgbClr val="FFFF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uk-UA" sz="2800" dirty="0"/>
              <a:t>у великих концентраціях надають </a:t>
            </a:r>
            <a:r>
              <a:rPr lang="uk-UA" sz="2800" dirty="0">
                <a:solidFill>
                  <a:srgbClr val="FFFF00"/>
                </a:solidFill>
              </a:rPr>
              <a:t>гальмівний вплив на роботу серця </a:t>
            </a:r>
            <a:r>
              <a:rPr lang="uk-UA" sz="2800" dirty="0"/>
              <a:t>внаслідок </a:t>
            </a:r>
            <a:r>
              <a:rPr lang="uk-UA" sz="2800" dirty="0" err="1"/>
              <a:t>гіперполяризації</a:t>
            </a:r>
            <a:r>
              <a:rPr lang="uk-UA" sz="2800" dirty="0"/>
              <a:t>.  Однак невелике підвищення вмісту </a:t>
            </a:r>
            <a:r>
              <a:rPr lang="en-US" sz="2800" dirty="0"/>
              <a:t>K </a:t>
            </a:r>
            <a:r>
              <a:rPr lang="uk-UA" sz="2800" dirty="0">
                <a:solidFill>
                  <a:srgbClr val="FFFF00"/>
                </a:solidFill>
              </a:rPr>
              <a:t>стимулює коронарний </a:t>
            </a:r>
            <a:r>
              <a:rPr lang="uk-UA" sz="2800" dirty="0" err="1">
                <a:solidFill>
                  <a:srgbClr val="FFFF00"/>
                </a:solidFill>
              </a:rPr>
              <a:t>кров</a:t>
            </a:r>
            <a:r>
              <a:rPr lang="uk-UA" sz="2800" dirty="0" err="1"/>
              <a:t>отік</a:t>
            </a:r>
            <a:r>
              <a:rPr lang="uk-UA" sz="2800" dirty="0"/>
              <a:t>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 </a:t>
            </a:r>
            <a:r>
              <a:rPr lang="uk-UA" sz="2800" dirty="0"/>
              <a:t>В даний час виявлено, що </a:t>
            </a:r>
            <a:r>
              <a:rPr lang="uk-UA" sz="2800" dirty="0">
                <a:solidFill>
                  <a:srgbClr val="FFFF00"/>
                </a:solidFill>
              </a:rPr>
              <a:t>при збільшенні рівня </a:t>
            </a:r>
            <a:r>
              <a:rPr lang="en-US" sz="2800" dirty="0">
                <a:solidFill>
                  <a:srgbClr val="FFFF00"/>
                </a:solidFill>
              </a:rPr>
              <a:t>K </a:t>
            </a:r>
            <a:r>
              <a:rPr lang="uk-UA" sz="2800" dirty="0">
                <a:solidFill>
                  <a:srgbClr val="FFFF00"/>
                </a:solidFill>
              </a:rPr>
              <a:t>в порівнянні з </a:t>
            </a:r>
            <a:r>
              <a:rPr lang="en-US" sz="2800" dirty="0" err="1">
                <a:solidFill>
                  <a:srgbClr val="FFFF00"/>
                </a:solidFill>
              </a:rPr>
              <a:t>Ca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uk-UA" sz="2800" dirty="0">
                <a:solidFill>
                  <a:srgbClr val="FFFF00"/>
                </a:solidFill>
              </a:rPr>
              <a:t>настає зниження роботи серця</a:t>
            </a:r>
            <a:r>
              <a:rPr lang="uk-UA" sz="2800" dirty="0"/>
              <a:t>, і навпаки.</a:t>
            </a:r>
          </a:p>
        </p:txBody>
      </p:sp>
    </p:spTree>
    <p:extLst>
      <p:ext uri="{BB962C8B-B14F-4D97-AF65-F5344CB8AC3E}">
        <p14:creationId xmlns:p14="http://schemas.microsoft.com/office/powerpoint/2010/main" val="2014724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6" y="0"/>
            <a:ext cx="90207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2. Гуморальна регуляція роботи серця. </a:t>
            </a:r>
            <a:endParaRPr lang="uk-UA" sz="3200" dirty="0" smtClean="0"/>
          </a:p>
          <a:p>
            <a:endParaRPr lang="uk-UA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>
                <a:solidFill>
                  <a:srgbClr val="FFFF00"/>
                </a:solidFill>
              </a:rPr>
              <a:t>Адреналін </a:t>
            </a:r>
            <a:r>
              <a:rPr lang="uk-UA" sz="3200" dirty="0"/>
              <a:t>(гормон </a:t>
            </a:r>
            <a:r>
              <a:rPr lang="uk-UA" sz="3200" dirty="0" err="1"/>
              <a:t>наднирників</a:t>
            </a:r>
            <a:r>
              <a:rPr lang="uk-UA" sz="3200" dirty="0"/>
              <a:t>, діє на </a:t>
            </a:r>
            <a:r>
              <a:rPr lang="el-GR" sz="3200" dirty="0"/>
              <a:t>β1-</a:t>
            </a:r>
            <a:r>
              <a:rPr lang="uk-UA" sz="3200" dirty="0" err="1"/>
              <a:t>адреноре-цептори</a:t>
            </a:r>
            <a:r>
              <a:rPr lang="uk-UA" sz="3200" dirty="0"/>
              <a:t>)надходить у кров і викликає ефекти, які спостерігаються при збудженні симпатичної нервової системи.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/>
              <a:t>Такий же ефект має </a:t>
            </a:r>
            <a:r>
              <a:rPr lang="uk-UA" sz="3200" dirty="0" err="1">
                <a:solidFill>
                  <a:srgbClr val="FFFF00"/>
                </a:solidFill>
              </a:rPr>
              <a:t>норадреналін</a:t>
            </a:r>
            <a:r>
              <a:rPr lang="uk-UA" sz="3200" dirty="0">
                <a:solidFill>
                  <a:srgbClr val="FFFF00"/>
                </a:solidFill>
              </a:rPr>
              <a:t> </a:t>
            </a:r>
            <a:endParaRPr lang="uk-UA" sz="32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uk-UA" sz="3200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uk-UA" sz="3200" dirty="0" smtClean="0"/>
              <a:t>Подібний же ефект </a:t>
            </a:r>
            <a:r>
              <a:rPr lang="uk-UA" sz="3200" dirty="0"/>
              <a:t>пов'язаний з виробленням гормону щитоподібної залози – тироксину</a:t>
            </a:r>
            <a:r>
              <a:rPr lang="uk-UA" sz="3200" dirty="0" smtClean="0"/>
              <a:t>.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Стимулюють</a:t>
            </a:r>
            <a:r>
              <a:rPr lang="uk-UA" sz="3200" dirty="0" smtClean="0"/>
              <a:t> </a:t>
            </a:r>
            <a:r>
              <a:rPr lang="uk-UA" sz="3200" dirty="0"/>
              <a:t>роботу серця також </a:t>
            </a:r>
            <a:r>
              <a:rPr lang="uk-UA" sz="3200" dirty="0" err="1">
                <a:solidFill>
                  <a:srgbClr val="FFFF00"/>
                </a:solidFill>
              </a:rPr>
              <a:t>глюкагон</a:t>
            </a:r>
            <a:r>
              <a:rPr lang="uk-UA" sz="3200" dirty="0">
                <a:solidFill>
                  <a:srgbClr val="FFFF00"/>
                </a:solidFill>
              </a:rPr>
              <a:t>, інсулін, </a:t>
            </a:r>
            <a:r>
              <a:rPr lang="uk-UA" sz="3200" dirty="0" err="1">
                <a:solidFill>
                  <a:srgbClr val="FFFF00"/>
                </a:solidFill>
              </a:rPr>
              <a:t>гістамін</a:t>
            </a:r>
            <a:r>
              <a:rPr lang="uk-UA" sz="3200" dirty="0">
                <a:solidFill>
                  <a:srgbClr val="FFFF00"/>
                </a:solidFill>
              </a:rPr>
              <a:t>, серотонін.</a:t>
            </a:r>
          </a:p>
        </p:txBody>
      </p:sp>
    </p:spTree>
    <p:extLst>
      <p:ext uri="{BB962C8B-B14F-4D97-AF65-F5344CB8AC3E}">
        <p14:creationId xmlns:p14="http://schemas.microsoft.com/office/powerpoint/2010/main" val="127956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Властивості серцевого м’яза</a:t>
            </a:r>
            <a:r>
              <a:rPr lang="uk-UA" sz="3200" dirty="0" smtClean="0">
                <a:solidFill>
                  <a:srgbClr val="FFFF00"/>
                </a:solidFill>
              </a:rPr>
              <a:t>:</a:t>
            </a:r>
          </a:p>
          <a:p>
            <a:endParaRPr lang="uk-UA" sz="3200" dirty="0">
              <a:solidFill>
                <a:srgbClr val="FFFF00"/>
              </a:solidFill>
            </a:endParaRPr>
          </a:p>
          <a:p>
            <a:r>
              <a:rPr lang="uk-UA" sz="3200" dirty="0">
                <a:solidFill>
                  <a:srgbClr val="FFFF00"/>
                </a:solidFill>
              </a:rPr>
              <a:t> 1) збудливість </a:t>
            </a:r>
            <a:r>
              <a:rPr lang="uk-UA" sz="3200" dirty="0"/>
              <a:t>– здатність відповідати збудженням на подразнення</a:t>
            </a:r>
            <a:r>
              <a:rPr lang="uk-UA" sz="3200" dirty="0" smtClean="0"/>
              <a:t>;</a:t>
            </a:r>
          </a:p>
          <a:p>
            <a:endParaRPr lang="uk-UA" sz="3200" dirty="0"/>
          </a:p>
          <a:p>
            <a:r>
              <a:rPr lang="uk-UA" sz="3200" dirty="0"/>
              <a:t> </a:t>
            </a:r>
            <a:r>
              <a:rPr lang="uk-UA" sz="3200" dirty="0">
                <a:solidFill>
                  <a:srgbClr val="FFFF00"/>
                </a:solidFill>
              </a:rPr>
              <a:t>2) скоротливість </a:t>
            </a:r>
            <a:r>
              <a:rPr lang="uk-UA" sz="3200" dirty="0"/>
              <a:t>– здатність скорочуватись</a:t>
            </a:r>
            <a:r>
              <a:rPr lang="uk-UA" sz="3200" dirty="0" smtClean="0"/>
              <a:t>;</a:t>
            </a:r>
          </a:p>
          <a:p>
            <a:endParaRPr lang="uk-UA" sz="3200" dirty="0"/>
          </a:p>
          <a:p>
            <a:r>
              <a:rPr lang="uk-UA" sz="3200" dirty="0"/>
              <a:t> </a:t>
            </a:r>
            <a:r>
              <a:rPr lang="uk-UA" sz="3200" dirty="0">
                <a:solidFill>
                  <a:srgbClr val="FFFF00"/>
                </a:solidFill>
              </a:rPr>
              <a:t>3) провідні</a:t>
            </a:r>
            <a:r>
              <a:rPr lang="uk-UA" sz="3200" dirty="0"/>
              <a:t>сть – здатність проводити збудження</a:t>
            </a:r>
            <a:r>
              <a:rPr lang="uk-UA" sz="3200" dirty="0" smtClean="0"/>
              <a:t>;</a:t>
            </a:r>
          </a:p>
          <a:p>
            <a:endParaRPr lang="uk-UA" sz="3200" dirty="0"/>
          </a:p>
          <a:p>
            <a:r>
              <a:rPr lang="uk-UA" sz="3200" dirty="0"/>
              <a:t> </a:t>
            </a:r>
            <a:r>
              <a:rPr lang="uk-UA" sz="3200" dirty="0">
                <a:solidFill>
                  <a:srgbClr val="FFFF00"/>
                </a:solidFill>
              </a:rPr>
              <a:t>4) </a:t>
            </a:r>
            <a:r>
              <a:rPr lang="uk-UA" sz="3200" dirty="0" err="1">
                <a:solidFill>
                  <a:srgbClr val="FFFF00"/>
                </a:solidFill>
              </a:rPr>
              <a:t>рефрактерність</a:t>
            </a:r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/>
              <a:t>– відсутність збудливості</a:t>
            </a:r>
            <a:r>
              <a:rPr lang="uk-UA" sz="3200" dirty="0" smtClean="0"/>
              <a:t>;</a:t>
            </a:r>
          </a:p>
          <a:p>
            <a:endParaRPr lang="uk-UA" sz="3200" dirty="0"/>
          </a:p>
          <a:p>
            <a:r>
              <a:rPr lang="uk-UA" sz="3200" dirty="0"/>
              <a:t> </a:t>
            </a:r>
            <a:r>
              <a:rPr lang="uk-UA" sz="3200" dirty="0">
                <a:solidFill>
                  <a:srgbClr val="FFFF00"/>
                </a:solidFill>
              </a:rPr>
              <a:t>5) </a:t>
            </a:r>
            <a:r>
              <a:rPr lang="uk-UA" sz="3200" dirty="0" err="1">
                <a:solidFill>
                  <a:srgbClr val="FFFF00"/>
                </a:solidFill>
              </a:rPr>
              <a:t>автоматія</a:t>
            </a:r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/>
              <a:t>– здатність скорочуватись під дією імпульсів, які виникають в провідній системі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5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50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FF00"/>
                </a:solidFill>
              </a:rPr>
              <a:t>Речовини місцевої </a:t>
            </a:r>
            <a:r>
              <a:rPr lang="uk-UA" sz="2800" dirty="0" smtClean="0">
                <a:solidFill>
                  <a:srgbClr val="FFFF00"/>
                </a:solidFill>
              </a:rPr>
              <a:t>дії</a:t>
            </a:r>
            <a:r>
              <a:rPr lang="uk-UA" sz="2800" dirty="0" smtClean="0"/>
              <a:t>. медіатори</a:t>
            </a:r>
            <a:r>
              <a:rPr lang="uk-UA" sz="2800" dirty="0"/>
              <a:t>. </a:t>
            </a:r>
            <a:endParaRPr lang="uk-UA" sz="2800" dirty="0" smtClean="0"/>
          </a:p>
          <a:p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/>
              <a:t>Наприклад</a:t>
            </a:r>
            <a:r>
              <a:rPr lang="uk-UA" sz="2800" dirty="0"/>
              <a:t>, ацетилхолін виявляє п'ять видів негативного впливу на діяльність серця, а </a:t>
            </a:r>
            <a:r>
              <a:rPr lang="uk-UA" sz="2800" dirty="0" err="1"/>
              <a:t>норадреналін</a:t>
            </a:r>
            <a:r>
              <a:rPr lang="uk-UA" sz="2800" dirty="0"/>
              <a:t> – навпаки.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/>
              <a:t>Тканинні </a:t>
            </a:r>
            <a:r>
              <a:rPr lang="uk-UA" sz="2800" dirty="0"/>
              <a:t>гормони </a:t>
            </a:r>
            <a:r>
              <a:rPr lang="uk-UA" sz="2800" dirty="0" smtClean="0"/>
              <a:t>- </a:t>
            </a:r>
            <a:r>
              <a:rPr lang="uk-UA" sz="2800" dirty="0" err="1" smtClean="0"/>
              <a:t>брадикінін</a:t>
            </a:r>
            <a:r>
              <a:rPr lang="uk-UA" sz="2800" dirty="0"/>
              <a:t>, </a:t>
            </a:r>
            <a:r>
              <a:rPr lang="uk-UA" sz="2800" dirty="0" err="1" smtClean="0"/>
              <a:t>калидін</a:t>
            </a:r>
            <a:r>
              <a:rPr lang="uk-UA" sz="2800" dirty="0"/>
              <a:t>, помірно </a:t>
            </a:r>
            <a:r>
              <a:rPr lang="uk-UA" sz="2800" dirty="0" smtClean="0"/>
              <a:t>стимулюють </a:t>
            </a:r>
            <a:r>
              <a:rPr lang="uk-UA" sz="2800" dirty="0"/>
              <a:t>судини. Однак при високих концентраціях можуть викликати зниження роботи серця.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err="1" smtClean="0"/>
              <a:t>Простагландини</a:t>
            </a:r>
            <a:r>
              <a:rPr lang="uk-UA" sz="2800" dirty="0" smtClean="0"/>
              <a:t> </a:t>
            </a:r>
            <a:r>
              <a:rPr lang="uk-UA" sz="2800" dirty="0"/>
              <a:t>в залежності від виду та концентрації здатні надавати різні впливи. 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endParaRPr lang="uk-UA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uk-UA" sz="2800" dirty="0" smtClean="0"/>
              <a:t>Метаболіти</a:t>
            </a:r>
            <a:r>
              <a:rPr lang="uk-UA" sz="2800" dirty="0"/>
              <a:t>, що утворюються в ході обмінних процесів, покращують </a:t>
            </a:r>
            <a:r>
              <a:rPr lang="uk-UA" sz="2800" dirty="0" err="1"/>
              <a:t>кровотік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61257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У </a:t>
            </a:r>
            <a:r>
              <a:rPr lang="ru-RU" sz="3600" dirty="0" err="1">
                <a:solidFill>
                  <a:srgbClr val="FFFF00"/>
                </a:solidFill>
              </a:rPr>
              <a:t>нервовій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регуляції</a:t>
            </a:r>
            <a:r>
              <a:rPr lang="ru-RU" sz="3600" dirty="0">
                <a:solidFill>
                  <a:srgbClr val="FFFF00"/>
                </a:solidFill>
              </a:rPr>
              <a:t> тонусу </a:t>
            </a:r>
            <a:r>
              <a:rPr lang="ru-RU" sz="3600" dirty="0" err="1">
                <a:solidFill>
                  <a:srgbClr val="FFFF00"/>
                </a:solidFill>
              </a:rPr>
              <a:t>судин</a:t>
            </a:r>
            <a:r>
              <a:rPr lang="ru-RU" sz="3600" dirty="0"/>
              <a:t> </a:t>
            </a:r>
            <a:r>
              <a:rPr lang="ru-RU" sz="3600" dirty="0" err="1"/>
              <a:t>приймають</a:t>
            </a:r>
            <a:r>
              <a:rPr lang="ru-RU" sz="3600" dirty="0"/>
              <a:t> участь </a:t>
            </a:r>
            <a:r>
              <a:rPr lang="ru-RU" sz="3600" dirty="0" err="1">
                <a:solidFill>
                  <a:srgbClr val="FFFF00"/>
                </a:solidFill>
              </a:rPr>
              <a:t>спинний</a:t>
            </a:r>
            <a:r>
              <a:rPr lang="ru-RU" sz="3600" dirty="0">
                <a:solidFill>
                  <a:srgbClr val="FFFF00"/>
                </a:solidFill>
              </a:rPr>
              <a:t>, </a:t>
            </a:r>
            <a:r>
              <a:rPr lang="ru-RU" sz="3600" dirty="0" err="1">
                <a:solidFill>
                  <a:srgbClr val="FFFF00"/>
                </a:solidFill>
              </a:rPr>
              <a:t>довгастий</a:t>
            </a:r>
            <a:r>
              <a:rPr lang="ru-RU" sz="3600" dirty="0">
                <a:solidFill>
                  <a:srgbClr val="FFFF00"/>
                </a:solidFill>
              </a:rPr>
              <a:t>, </a:t>
            </a:r>
            <a:r>
              <a:rPr lang="ru-RU" sz="3600" dirty="0" err="1">
                <a:solidFill>
                  <a:srgbClr val="FFFF00"/>
                </a:solidFill>
              </a:rPr>
              <a:t>середній</a:t>
            </a:r>
            <a:r>
              <a:rPr lang="ru-RU" sz="3600" dirty="0">
                <a:solidFill>
                  <a:srgbClr val="FFFF00"/>
                </a:solidFill>
              </a:rPr>
              <a:t> та </a:t>
            </a:r>
            <a:r>
              <a:rPr lang="ru-RU" sz="3600" dirty="0" err="1">
                <a:solidFill>
                  <a:srgbClr val="FFFF00"/>
                </a:solidFill>
              </a:rPr>
              <a:t>проміжний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мозок</a:t>
            </a:r>
            <a:r>
              <a:rPr lang="ru-RU" sz="3600" dirty="0">
                <a:solidFill>
                  <a:srgbClr val="FFFF00"/>
                </a:solidFill>
              </a:rPr>
              <a:t>, кора великих </a:t>
            </a:r>
            <a:r>
              <a:rPr lang="ru-RU" sz="3600" dirty="0" err="1">
                <a:solidFill>
                  <a:srgbClr val="FFFF00"/>
                </a:solidFill>
              </a:rPr>
              <a:t>півкуль</a:t>
            </a:r>
            <a:r>
              <a:rPr lang="ru-RU" sz="3600" dirty="0"/>
              <a:t>.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err="1" smtClean="0"/>
              <a:t>Власне</a:t>
            </a:r>
            <a:r>
              <a:rPr lang="ru-RU" sz="3600" dirty="0" smtClean="0"/>
              <a:t> </a:t>
            </a:r>
            <a:r>
              <a:rPr lang="ru-RU" sz="3600" dirty="0" err="1"/>
              <a:t>судиноруховий</a:t>
            </a:r>
            <a:r>
              <a:rPr lang="ru-RU" sz="3600" dirty="0"/>
              <a:t> центр – </a:t>
            </a:r>
            <a:r>
              <a:rPr lang="ru-RU" sz="3600" dirty="0" err="1"/>
              <a:t>це</a:t>
            </a:r>
            <a:r>
              <a:rPr lang="ru-RU" sz="3600" dirty="0"/>
              <a:t> парне </a:t>
            </a:r>
            <a:r>
              <a:rPr lang="ru-RU" sz="3600" dirty="0" err="1"/>
              <a:t>утворення</a:t>
            </a:r>
            <a:r>
              <a:rPr lang="ru-RU" sz="3600" dirty="0"/>
              <a:t>, яке </a:t>
            </a:r>
            <a:r>
              <a:rPr lang="ru-RU" sz="3600" dirty="0" err="1"/>
              <a:t>знаходиться</a:t>
            </a:r>
            <a:r>
              <a:rPr lang="ru-RU" sz="3600" dirty="0"/>
              <a:t> в </a:t>
            </a:r>
            <a:r>
              <a:rPr lang="ru-RU" sz="3600" dirty="0" err="1"/>
              <a:t>довгастому</a:t>
            </a:r>
            <a:r>
              <a:rPr lang="ru-RU" sz="3600" dirty="0"/>
              <a:t> </a:t>
            </a:r>
            <a:r>
              <a:rPr lang="ru-RU" sz="3600" dirty="0" err="1"/>
              <a:t>мозку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dirty="0" smtClean="0"/>
              <a:t> </a:t>
            </a:r>
            <a:r>
              <a:rPr lang="ru-RU" sz="3600" dirty="0" err="1">
                <a:solidFill>
                  <a:srgbClr val="FFFF00"/>
                </a:solidFill>
              </a:rPr>
              <a:t>Судиноруховий</a:t>
            </a:r>
            <a:r>
              <a:rPr lang="ru-RU" sz="3600" dirty="0">
                <a:solidFill>
                  <a:srgbClr val="FFFF00"/>
                </a:solidFill>
              </a:rPr>
              <a:t> центр </a:t>
            </a:r>
            <a:r>
              <a:rPr lang="ru-RU" sz="3600" dirty="0" err="1">
                <a:solidFill>
                  <a:srgbClr val="FFFF00"/>
                </a:solidFill>
              </a:rPr>
              <a:t>складається</a:t>
            </a:r>
            <a:r>
              <a:rPr lang="ru-RU" sz="3600" dirty="0">
                <a:solidFill>
                  <a:srgbClr val="FFFF00"/>
                </a:solidFill>
              </a:rPr>
              <a:t> з 2 </a:t>
            </a:r>
            <a:r>
              <a:rPr lang="ru-RU" sz="3600" dirty="0" err="1">
                <a:solidFill>
                  <a:srgbClr val="FFFF00"/>
                </a:solidFill>
              </a:rPr>
              <a:t>ділянок</a:t>
            </a:r>
            <a:r>
              <a:rPr lang="ru-RU" sz="3600" dirty="0">
                <a:solidFill>
                  <a:srgbClr val="FFFF00"/>
                </a:solidFill>
              </a:rPr>
              <a:t> – </a:t>
            </a:r>
            <a:r>
              <a:rPr lang="ru-RU" sz="3600" dirty="0" err="1">
                <a:solidFill>
                  <a:srgbClr val="FFFF00"/>
                </a:solidFill>
              </a:rPr>
              <a:t>пресорної</a:t>
            </a:r>
            <a:r>
              <a:rPr lang="ru-RU" sz="3600" dirty="0">
                <a:solidFill>
                  <a:srgbClr val="FFFF00"/>
                </a:solidFill>
              </a:rPr>
              <a:t> та </a:t>
            </a:r>
            <a:r>
              <a:rPr lang="ru-RU" sz="3600" dirty="0" err="1">
                <a:solidFill>
                  <a:srgbClr val="FFFF00"/>
                </a:solidFill>
              </a:rPr>
              <a:t>депресорної</a:t>
            </a:r>
            <a:r>
              <a:rPr lang="ru-RU" sz="3600" dirty="0">
                <a:solidFill>
                  <a:srgbClr val="FFFF00"/>
                </a:solidFill>
              </a:rPr>
              <a:t>. 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69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68" y="1340768"/>
            <a:ext cx="83969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FFFF00"/>
                </a:solidFill>
              </a:rPr>
              <a:t>Збудження </a:t>
            </a:r>
            <a:r>
              <a:rPr lang="uk-UA" sz="3600" dirty="0" smtClean="0"/>
              <a:t>нейронів </a:t>
            </a:r>
            <a:r>
              <a:rPr lang="uk-UA" sz="3600" dirty="0">
                <a:solidFill>
                  <a:srgbClr val="FFFF00"/>
                </a:solidFill>
              </a:rPr>
              <a:t>пресорної ділянки </a:t>
            </a:r>
            <a:r>
              <a:rPr lang="uk-UA" sz="3600" dirty="0"/>
              <a:t>призводить до підвищення тонусу судин, зменшення їх просвіту і, як наслідок, </a:t>
            </a:r>
            <a:r>
              <a:rPr lang="uk-UA" sz="3600" dirty="0">
                <a:solidFill>
                  <a:srgbClr val="FFFF00"/>
                </a:solidFill>
              </a:rPr>
              <a:t>зростання АТ. </a:t>
            </a:r>
            <a:endParaRPr lang="uk-UA" sz="3600" dirty="0" smtClean="0">
              <a:solidFill>
                <a:srgbClr val="FFFF00"/>
              </a:solidFill>
            </a:endParaRPr>
          </a:p>
          <a:p>
            <a:endParaRPr lang="uk-UA" sz="3600" dirty="0"/>
          </a:p>
          <a:p>
            <a:r>
              <a:rPr lang="uk-UA" sz="3600" dirty="0" smtClean="0">
                <a:solidFill>
                  <a:srgbClr val="FFFF00"/>
                </a:solidFill>
              </a:rPr>
              <a:t>Збудження</a:t>
            </a:r>
            <a:r>
              <a:rPr lang="uk-UA" sz="3600" dirty="0" smtClean="0"/>
              <a:t> </a:t>
            </a:r>
            <a:r>
              <a:rPr lang="uk-UA" sz="3600" dirty="0"/>
              <a:t>нейронів </a:t>
            </a:r>
            <a:r>
              <a:rPr lang="uk-UA" sz="3600" dirty="0">
                <a:solidFill>
                  <a:srgbClr val="FFFF00"/>
                </a:solidFill>
              </a:rPr>
              <a:t>депресорної ділянки </a:t>
            </a:r>
            <a:r>
              <a:rPr lang="uk-UA" sz="3600" dirty="0"/>
              <a:t>призводить до зниження тонусу судин, збільшення їх просвіту й </a:t>
            </a:r>
            <a:r>
              <a:rPr lang="uk-UA" sz="3600" dirty="0">
                <a:solidFill>
                  <a:srgbClr val="FFFF00"/>
                </a:solidFill>
              </a:rPr>
              <a:t>зменшення АТ. </a:t>
            </a:r>
          </a:p>
        </p:txBody>
      </p:sp>
    </p:spTree>
    <p:extLst>
      <p:ext uri="{BB962C8B-B14F-4D97-AF65-F5344CB8AC3E}">
        <p14:creationId xmlns:p14="http://schemas.microsoft.com/office/powerpoint/2010/main" val="797203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ІННЕРВАЦІЯ КРОВОНОСНИХ СУДИН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Симпатичні нер</a:t>
            </a:r>
            <a:r>
              <a:rPr lang="uk-UA" sz="3200" dirty="0" smtClean="0"/>
              <a:t>ви для судин являються </a:t>
            </a:r>
            <a:r>
              <a:rPr lang="uk-UA" sz="3200" dirty="0" smtClean="0">
                <a:solidFill>
                  <a:srgbClr val="FFFF00"/>
                </a:solidFill>
              </a:rPr>
              <a:t>вазоконстрикторами (звужують судини).</a:t>
            </a:r>
            <a:r>
              <a:rPr lang="uk-UA" sz="3200" dirty="0" smtClean="0"/>
              <a:t>В умовах повного спокою </a:t>
            </a:r>
            <a:r>
              <a:rPr lang="uk-UA" sz="3200" dirty="0" err="1" smtClean="0"/>
              <a:t>вазоконстрикторними</a:t>
            </a:r>
            <a:r>
              <a:rPr lang="uk-UA" sz="3200" dirty="0" smtClean="0"/>
              <a:t> волокнами до судин безперервно надходять нервові імпульси, які підтримують їх тонус. </a:t>
            </a:r>
            <a:r>
              <a:rPr lang="uk-UA" sz="3200" dirty="0" err="1" smtClean="0"/>
              <a:t>Перерізка</a:t>
            </a:r>
            <a:r>
              <a:rPr lang="uk-UA" sz="3200" dirty="0" smtClean="0"/>
              <a:t> симпатичних волокон супроводжується розширенням судин.</a:t>
            </a:r>
          </a:p>
          <a:p>
            <a:r>
              <a:rPr lang="uk-UA" sz="3200" dirty="0" err="1" smtClean="0">
                <a:solidFill>
                  <a:srgbClr val="FFFF00"/>
                </a:solidFill>
              </a:rPr>
              <a:t>Судинозвужуючий</a:t>
            </a:r>
            <a:r>
              <a:rPr lang="uk-UA" sz="3200" dirty="0" smtClean="0">
                <a:solidFill>
                  <a:srgbClr val="FFFF00"/>
                </a:solidFill>
              </a:rPr>
              <a:t> вплив симпатичних нервів не розповсюджується на судини головного мозку, легень, серця та працюючих м’язів.</a:t>
            </a:r>
            <a:r>
              <a:rPr lang="uk-UA" sz="3200" dirty="0" smtClean="0"/>
              <a:t> При збудженні симпатичних нервів судини головного мозку, легень, серця та працюючих м’язів розширюються.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321633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286"/>
            <a:ext cx="88569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Гуморальна регуляція тонусу судин</a:t>
            </a:r>
            <a:r>
              <a:rPr lang="uk-UA" sz="2800" dirty="0" smtClean="0"/>
              <a:t>.</a:t>
            </a:r>
          </a:p>
          <a:p>
            <a:endParaRPr lang="uk-UA" sz="2800" dirty="0"/>
          </a:p>
          <a:p>
            <a:r>
              <a:rPr lang="uk-UA" sz="3200" dirty="0" smtClean="0">
                <a:solidFill>
                  <a:srgbClr val="FFFF00"/>
                </a:solidFill>
              </a:rPr>
              <a:t>До </a:t>
            </a:r>
            <a:r>
              <a:rPr lang="uk-UA" sz="3200" dirty="0" err="1">
                <a:solidFill>
                  <a:srgbClr val="FFFF00"/>
                </a:solidFill>
              </a:rPr>
              <a:t>судинозвужуючих</a:t>
            </a:r>
            <a:r>
              <a:rPr lang="uk-UA" sz="3200" dirty="0">
                <a:solidFill>
                  <a:srgbClr val="FFFF00"/>
                </a:solidFill>
              </a:rPr>
              <a:t> (вазоконстриктори)</a:t>
            </a:r>
            <a:r>
              <a:rPr lang="uk-UA" sz="3200" dirty="0"/>
              <a:t> відносяться наступні речовини</a:t>
            </a:r>
            <a:r>
              <a:rPr lang="uk-UA" sz="3200" dirty="0" smtClean="0"/>
              <a:t>:</a:t>
            </a:r>
          </a:p>
          <a:p>
            <a:endParaRPr lang="uk-UA" sz="3200" dirty="0"/>
          </a:p>
          <a:p>
            <a:r>
              <a:rPr lang="uk-UA" sz="3200" dirty="0" smtClean="0"/>
              <a:t>• </a:t>
            </a:r>
            <a:r>
              <a:rPr lang="uk-UA" sz="3200" dirty="0">
                <a:solidFill>
                  <a:srgbClr val="FFFF00"/>
                </a:solidFill>
              </a:rPr>
              <a:t>адреналін, </a:t>
            </a:r>
            <a:r>
              <a:rPr lang="uk-UA" sz="3200" dirty="0" err="1">
                <a:solidFill>
                  <a:srgbClr val="FFFF00"/>
                </a:solidFill>
              </a:rPr>
              <a:t>норадреналін</a:t>
            </a:r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 smtClean="0"/>
              <a:t>(при </a:t>
            </a:r>
            <a:r>
              <a:rPr lang="uk-UA" sz="3200" dirty="0"/>
              <a:t>активації </a:t>
            </a:r>
            <a:r>
              <a:rPr lang="el-GR" sz="3200" dirty="0">
                <a:solidFill>
                  <a:srgbClr val="FFFF00"/>
                </a:solidFill>
              </a:rPr>
              <a:t>α-</a:t>
            </a:r>
            <a:r>
              <a:rPr lang="uk-UA" sz="3200" dirty="0" err="1" smtClean="0">
                <a:solidFill>
                  <a:srgbClr val="FFFF00"/>
                </a:solidFill>
              </a:rPr>
              <a:t>адренореце</a:t>
            </a:r>
            <a:r>
              <a:rPr lang="uk-UA" sz="3200" dirty="0" err="1" smtClean="0"/>
              <a:t>пторів</a:t>
            </a:r>
            <a:r>
              <a:rPr lang="uk-UA" sz="3200" dirty="0" smtClean="0"/>
              <a:t> кровоносні </a:t>
            </a:r>
            <a:r>
              <a:rPr lang="uk-UA" sz="3200" dirty="0">
                <a:solidFill>
                  <a:srgbClr val="FFFF00"/>
                </a:solidFill>
              </a:rPr>
              <a:t>судини звужуються, </a:t>
            </a:r>
            <a:r>
              <a:rPr lang="el-GR" sz="3200" dirty="0">
                <a:solidFill>
                  <a:srgbClr val="FFFF00"/>
                </a:solidFill>
              </a:rPr>
              <a:t>β-</a:t>
            </a:r>
            <a:r>
              <a:rPr lang="uk-UA" sz="3200" dirty="0" err="1">
                <a:solidFill>
                  <a:srgbClr val="FFFF00"/>
                </a:solidFill>
              </a:rPr>
              <a:t>адренорецепторів</a:t>
            </a:r>
            <a:r>
              <a:rPr lang="uk-UA" sz="3200" dirty="0">
                <a:solidFill>
                  <a:srgbClr val="FFFF00"/>
                </a:solidFill>
              </a:rPr>
              <a:t> – розширюються</a:t>
            </a:r>
            <a:r>
              <a:rPr lang="uk-UA" sz="3200" dirty="0"/>
              <a:t>); </a:t>
            </a:r>
            <a:endParaRPr lang="uk-UA" sz="3200" dirty="0" smtClean="0"/>
          </a:p>
          <a:p>
            <a:endParaRPr lang="uk-UA" sz="3200" dirty="0"/>
          </a:p>
          <a:p>
            <a:r>
              <a:rPr lang="uk-UA" sz="3200" dirty="0" smtClean="0"/>
              <a:t>• </a:t>
            </a:r>
            <a:r>
              <a:rPr lang="uk-UA" sz="3200" dirty="0"/>
              <a:t>вазопресин (гормон задньої частки гіпофізу),</a:t>
            </a:r>
          </a:p>
          <a:p>
            <a:r>
              <a:rPr lang="uk-UA" sz="3200" dirty="0"/>
              <a:t>• </a:t>
            </a:r>
            <a:r>
              <a:rPr lang="uk-UA" sz="3200" dirty="0" err="1"/>
              <a:t>ренін-ангіотензиноген-альдостеронова</a:t>
            </a:r>
            <a:r>
              <a:rPr lang="uk-UA" sz="3200" dirty="0"/>
              <a:t> система </a:t>
            </a:r>
          </a:p>
          <a:p>
            <a:r>
              <a:rPr lang="uk-UA" sz="3200" dirty="0"/>
              <a:t>• серотонін</a:t>
            </a:r>
          </a:p>
          <a:p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46401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dirty="0"/>
          </a:p>
          <a:p>
            <a:r>
              <a:rPr lang="uk-UA" sz="3600" dirty="0" err="1" smtClean="0"/>
              <a:t>.</a:t>
            </a:r>
            <a:r>
              <a:rPr lang="uk-UA" sz="3600" dirty="0" err="1">
                <a:solidFill>
                  <a:srgbClr val="FFFF00"/>
                </a:solidFill>
              </a:rPr>
              <a:t>До</a:t>
            </a:r>
            <a:r>
              <a:rPr lang="uk-UA" sz="3600" dirty="0">
                <a:solidFill>
                  <a:srgbClr val="FFFF00"/>
                </a:solidFill>
              </a:rPr>
              <a:t> </a:t>
            </a:r>
            <a:r>
              <a:rPr lang="uk-UA" sz="3600" dirty="0" err="1">
                <a:solidFill>
                  <a:srgbClr val="FFFF00"/>
                </a:solidFill>
              </a:rPr>
              <a:t>судинорозширюючих</a:t>
            </a:r>
            <a:r>
              <a:rPr lang="uk-UA" sz="3600" dirty="0">
                <a:solidFill>
                  <a:srgbClr val="FFFF00"/>
                </a:solidFill>
              </a:rPr>
              <a:t> (</a:t>
            </a:r>
            <a:r>
              <a:rPr lang="uk-UA" sz="3600" dirty="0" err="1" smtClean="0">
                <a:solidFill>
                  <a:srgbClr val="FFFF00"/>
                </a:solidFill>
              </a:rPr>
              <a:t>вазодилетатори</a:t>
            </a:r>
            <a:r>
              <a:rPr lang="uk-UA" sz="3600" dirty="0"/>
              <a:t>) речовин відносяться </a:t>
            </a:r>
            <a:endParaRPr lang="uk-UA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err="1" smtClean="0">
                <a:solidFill>
                  <a:srgbClr val="FFFF00"/>
                </a:solidFill>
              </a:rPr>
              <a:t>гістамін</a:t>
            </a:r>
            <a:r>
              <a:rPr lang="uk-UA" sz="3600" dirty="0">
                <a:solidFill>
                  <a:srgbClr val="FFFF00"/>
                </a:solidFill>
              </a:rPr>
              <a:t>, 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>
                <a:solidFill>
                  <a:srgbClr val="FFFF00"/>
                </a:solidFill>
              </a:rPr>
              <a:t>ацетилхолін</a:t>
            </a:r>
            <a:r>
              <a:rPr lang="uk-UA" sz="3600" dirty="0"/>
              <a:t>, </a:t>
            </a:r>
            <a:endParaRPr lang="uk-UA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>
                <a:solidFill>
                  <a:srgbClr val="FFFF00"/>
                </a:solidFill>
              </a:rPr>
              <a:t>кініни</a:t>
            </a:r>
            <a:r>
              <a:rPr lang="uk-UA" sz="3600" dirty="0">
                <a:solidFill>
                  <a:srgbClr val="FFFF00"/>
                </a:solidFill>
              </a:rPr>
              <a:t>, 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err="1" smtClean="0">
                <a:solidFill>
                  <a:srgbClr val="FFFF00"/>
                </a:solidFill>
              </a:rPr>
              <a:t>простагландини</a:t>
            </a:r>
            <a:r>
              <a:rPr lang="uk-UA" sz="3600" dirty="0">
                <a:solidFill>
                  <a:srgbClr val="FFFF00"/>
                </a:solidFill>
              </a:rPr>
              <a:t>, 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>
                <a:solidFill>
                  <a:srgbClr val="FFFF00"/>
                </a:solidFill>
              </a:rPr>
              <a:t>метаболіти.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67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Електрична вісь сер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9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" y="1340768"/>
            <a:ext cx="4441663" cy="263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3495" y="40466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фази </a:t>
            </a:r>
            <a:r>
              <a:rPr lang="uk-UA" sz="2800" b="1" dirty="0">
                <a:solidFill>
                  <a:srgbClr val="FFFF00"/>
                </a:solidFill>
              </a:rPr>
              <a:t>розвитку ПД </a:t>
            </a:r>
            <a:r>
              <a:rPr lang="uk-UA" sz="2800" b="1" dirty="0" smtClean="0">
                <a:solidFill>
                  <a:srgbClr val="FFFF00"/>
                </a:solidFill>
              </a:rPr>
              <a:t>скоротливих </a:t>
            </a:r>
            <a:r>
              <a:rPr lang="uk-UA" sz="2800" b="1" dirty="0" err="1" smtClean="0">
                <a:solidFill>
                  <a:srgbClr val="FFFF00"/>
                </a:solidFill>
              </a:rPr>
              <a:t>кардіоміоцитів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r>
              <a:rPr lang="en-US" sz="3200" dirty="0" smtClean="0"/>
              <a:t>0 </a:t>
            </a:r>
            <a:r>
              <a:rPr lang="en-US" sz="3200" dirty="0"/>
              <a:t>- </a:t>
            </a:r>
            <a:r>
              <a:rPr lang="uk-UA" sz="3200" dirty="0"/>
              <a:t>швидка деполяризація, </a:t>
            </a:r>
            <a:endParaRPr lang="uk-UA" sz="3200" dirty="0" smtClean="0"/>
          </a:p>
          <a:p>
            <a:r>
              <a:rPr lang="uk-UA" sz="3200" dirty="0" smtClean="0"/>
              <a:t>1 </a:t>
            </a:r>
            <a:r>
              <a:rPr lang="uk-UA" sz="3200" dirty="0"/>
              <a:t>- швидка рання реполяризація, </a:t>
            </a:r>
            <a:endParaRPr lang="uk-UA" sz="3200" dirty="0" smtClean="0"/>
          </a:p>
          <a:p>
            <a:r>
              <a:rPr lang="uk-UA" sz="3200" dirty="0" smtClean="0"/>
              <a:t>2 </a:t>
            </a:r>
            <a:r>
              <a:rPr lang="uk-UA" sz="3200" dirty="0"/>
              <a:t>- плато (повільна реполяризація</a:t>
            </a:r>
            <a:r>
              <a:rPr lang="uk-UA" sz="3200" dirty="0" smtClean="0"/>
              <a:t>),</a:t>
            </a:r>
          </a:p>
          <a:p>
            <a:r>
              <a:rPr lang="uk-UA" sz="3200" dirty="0" smtClean="0"/>
              <a:t> </a:t>
            </a:r>
            <a:r>
              <a:rPr lang="uk-UA" sz="3200" dirty="0"/>
              <a:t>3 - швидка кінцева реполяризація, </a:t>
            </a:r>
            <a:endParaRPr lang="uk-UA" sz="3200" dirty="0" smtClean="0"/>
          </a:p>
          <a:p>
            <a:r>
              <a:rPr lang="uk-UA" sz="3200" dirty="0" smtClean="0"/>
              <a:t>4 </a:t>
            </a:r>
            <a:r>
              <a:rPr lang="uk-UA" sz="3200" dirty="0"/>
              <a:t>- фаза діастоли (спокою).</a:t>
            </a:r>
          </a:p>
        </p:txBody>
      </p:sp>
    </p:spTree>
    <p:extLst>
      <p:ext uri="{BB962C8B-B14F-4D97-AF65-F5344CB8AC3E}">
        <p14:creationId xmlns:p14="http://schemas.microsoft.com/office/powerpoint/2010/main" val="240571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3200" dirty="0" err="1">
                <a:solidFill>
                  <a:srgbClr val="FFFF00"/>
                </a:solidFill>
              </a:rPr>
              <a:t>Рефрактерність</a:t>
            </a:r>
            <a:r>
              <a:rPr lang="uk-UA" sz="3200" dirty="0">
                <a:solidFill>
                  <a:srgbClr val="FFFF00"/>
                </a:solidFill>
              </a:rPr>
              <a:t> серця – це процес, при якому серцевий м’яз втрачає здатність відповідати новим збудженням на додаткове подразнення </a:t>
            </a:r>
            <a:endParaRPr lang="uk-UA" sz="3200" dirty="0" smtClean="0">
              <a:solidFill>
                <a:srgbClr val="FFFF00"/>
              </a:solidFill>
            </a:endParaRPr>
          </a:p>
          <a:p>
            <a:endParaRPr lang="uk-UA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FF00"/>
                </a:solidFill>
              </a:rPr>
              <a:t>Абсолютна </a:t>
            </a:r>
            <a:r>
              <a:rPr lang="uk-UA" sz="3200" dirty="0" err="1">
                <a:solidFill>
                  <a:srgbClr val="FFFF00"/>
                </a:solidFill>
              </a:rPr>
              <a:t>рефрактерність</a:t>
            </a:r>
            <a:r>
              <a:rPr lang="uk-UA" sz="3200" dirty="0">
                <a:solidFill>
                  <a:srgbClr val="FFFF00"/>
                </a:solidFill>
              </a:rPr>
              <a:t> триває 0,27 с</a:t>
            </a:r>
            <a:r>
              <a:rPr lang="uk-UA" sz="3200" dirty="0"/>
              <a:t>. </a:t>
            </a:r>
            <a:endParaRPr lang="uk-UA" sz="3200" dirty="0" smtClean="0"/>
          </a:p>
          <a:p>
            <a:r>
              <a:rPr lang="uk-UA" sz="3200" dirty="0" smtClean="0"/>
              <a:t>Вона практично </a:t>
            </a:r>
            <a:r>
              <a:rPr lang="uk-UA" sz="3200" dirty="0">
                <a:solidFill>
                  <a:srgbClr val="FFFF00"/>
                </a:solidFill>
              </a:rPr>
              <a:t>співпадає з фазою плато </a:t>
            </a:r>
            <a:r>
              <a:rPr lang="uk-UA" sz="3200" dirty="0"/>
              <a:t>й зумовлена </a:t>
            </a:r>
            <a:r>
              <a:rPr lang="uk-UA" sz="3200" dirty="0">
                <a:solidFill>
                  <a:srgbClr val="FFFF00"/>
                </a:solidFill>
              </a:rPr>
              <a:t>інактивацією </a:t>
            </a:r>
            <a:r>
              <a:rPr lang="en-US" sz="3200" dirty="0">
                <a:solidFill>
                  <a:srgbClr val="FFFF00"/>
                </a:solidFill>
              </a:rPr>
              <a:t>N</a:t>
            </a:r>
            <a:r>
              <a:rPr lang="uk-UA" sz="3200" dirty="0" err="1">
                <a:solidFill>
                  <a:srgbClr val="FFFF00"/>
                </a:solidFill>
              </a:rPr>
              <a:t>а+-каналів</a:t>
            </a:r>
            <a:r>
              <a:rPr lang="uk-UA" sz="3200" dirty="0"/>
              <a:t> при одночасній </a:t>
            </a:r>
            <a:r>
              <a:rPr lang="uk-UA" sz="3200" dirty="0">
                <a:solidFill>
                  <a:srgbClr val="FFFF00"/>
                </a:solidFill>
              </a:rPr>
              <a:t>активації </a:t>
            </a:r>
            <a:r>
              <a:rPr lang="uk-UA" sz="3200" dirty="0" err="1">
                <a:solidFill>
                  <a:srgbClr val="FFFF00"/>
                </a:solidFill>
              </a:rPr>
              <a:t>потенціалзалежних</a:t>
            </a:r>
            <a:r>
              <a:rPr lang="uk-UA" sz="3200" dirty="0">
                <a:solidFill>
                  <a:srgbClr val="FFFF00"/>
                </a:solidFill>
              </a:rPr>
              <a:t> Са2+-каналів</a:t>
            </a:r>
            <a:r>
              <a:rPr lang="uk-UA" sz="3200" dirty="0"/>
              <a:t>. </a:t>
            </a:r>
            <a:r>
              <a:rPr lang="uk-UA" sz="3200" dirty="0" smtClean="0"/>
              <a:t>Завдяки тривалій </a:t>
            </a:r>
            <a:r>
              <a:rPr lang="uk-UA" sz="3200" dirty="0" err="1" smtClean="0"/>
              <a:t>рефрактерності</a:t>
            </a:r>
            <a:r>
              <a:rPr lang="uk-UA" sz="3200" dirty="0" smtClean="0"/>
              <a:t> </a:t>
            </a:r>
            <a:r>
              <a:rPr lang="uk-UA" sz="3200" dirty="0"/>
              <a:t>серцевий м’яз працює в </a:t>
            </a:r>
            <a:r>
              <a:rPr lang="uk-UA" sz="3200" dirty="0" smtClean="0"/>
              <a:t>режимі одиночних </a:t>
            </a:r>
            <a:r>
              <a:rPr lang="uk-UA" sz="3200" dirty="0"/>
              <a:t>скорочень, а не тетанічних, як </a:t>
            </a:r>
            <a:r>
              <a:rPr lang="uk-UA" sz="3200" dirty="0" smtClean="0"/>
              <a:t>скелетний м’яз.</a:t>
            </a:r>
          </a:p>
          <a:p>
            <a:r>
              <a:rPr lang="uk-UA" sz="3200" dirty="0" smtClean="0"/>
              <a:t> </a:t>
            </a:r>
            <a:r>
              <a:rPr lang="uk-UA" sz="3200" dirty="0">
                <a:solidFill>
                  <a:srgbClr val="FFFF00"/>
                </a:solidFill>
              </a:rPr>
              <a:t>Відносна </a:t>
            </a:r>
            <a:r>
              <a:rPr lang="uk-UA" sz="3200" dirty="0" err="1">
                <a:solidFill>
                  <a:srgbClr val="FFFF00"/>
                </a:solidFill>
              </a:rPr>
              <a:t>рефрактерність</a:t>
            </a:r>
            <a:r>
              <a:rPr lang="uk-UA" sz="3200" dirty="0">
                <a:solidFill>
                  <a:srgbClr val="FFFF00"/>
                </a:solidFill>
              </a:rPr>
              <a:t> триває 0,03</a:t>
            </a:r>
            <a:r>
              <a:rPr lang="uk-UA" sz="3200" dirty="0"/>
              <a:t> с. </a:t>
            </a:r>
            <a:r>
              <a:rPr lang="uk-UA" sz="3200" dirty="0" smtClean="0"/>
              <a:t>Під час </a:t>
            </a:r>
            <a:r>
              <a:rPr lang="uk-UA" sz="3200" dirty="0"/>
              <a:t>відносної рефрактерної фази серцевий </a:t>
            </a:r>
            <a:r>
              <a:rPr lang="uk-UA" sz="3200" dirty="0" smtClean="0"/>
              <a:t>м’яз здатний </a:t>
            </a:r>
            <a:r>
              <a:rPr lang="uk-UA" sz="3200" dirty="0"/>
              <a:t>відповісти збудженням тільки на </a:t>
            </a:r>
            <a:r>
              <a:rPr lang="uk-UA" sz="3200" dirty="0" err="1" smtClean="0"/>
              <a:t>надпорогове</a:t>
            </a:r>
            <a:r>
              <a:rPr lang="uk-UA" sz="3200" dirty="0" smtClean="0"/>
              <a:t> </a:t>
            </a:r>
            <a:r>
              <a:rPr lang="uk-UA" sz="3200" dirty="0"/>
              <a:t>подразнення</a:t>
            </a:r>
          </a:p>
        </p:txBody>
      </p:sp>
    </p:spTree>
    <p:extLst>
      <p:ext uri="{BB962C8B-B14F-4D97-AF65-F5344CB8AC3E}">
        <p14:creationId xmlns:p14="http://schemas.microsoft.com/office/powerpoint/2010/main" val="29300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5"/>
            <a:ext cx="4791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Провідна система серця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12482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uk-UA" sz="3600" dirty="0" err="1" smtClean="0">
                <a:solidFill>
                  <a:srgbClr val="FFFF00"/>
                </a:solidFill>
              </a:rPr>
              <a:t>СА-вузол</a:t>
            </a:r>
            <a:r>
              <a:rPr lang="uk-UA" sz="3600" dirty="0" smtClean="0">
                <a:solidFill>
                  <a:srgbClr val="FFFF00"/>
                </a:solidFill>
              </a:rPr>
              <a:t>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/>
              <a:t>пучок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err="1">
                <a:solidFill>
                  <a:srgbClr val="FF0000"/>
                </a:solidFill>
              </a:rPr>
              <a:t>Бах</a:t>
            </a:r>
            <a:r>
              <a:rPr lang="uk-UA" sz="3600" dirty="0" err="1">
                <a:solidFill>
                  <a:srgbClr val="FFFF00"/>
                </a:solidFill>
              </a:rPr>
              <a:t>мана</a:t>
            </a:r>
            <a:r>
              <a:rPr lang="uk-UA" sz="3600" dirty="0"/>
              <a:t>, </a:t>
            </a:r>
            <a:endParaRPr lang="uk-UA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/>
              <a:t>пучок </a:t>
            </a:r>
            <a:r>
              <a:rPr lang="uk-UA" sz="3600" dirty="0" err="1" smtClean="0">
                <a:solidFill>
                  <a:srgbClr val="FFFF00"/>
                </a:solidFill>
              </a:rPr>
              <a:t>Венке</a:t>
            </a:r>
            <a:r>
              <a:rPr lang="uk-UA" sz="3600" dirty="0" err="1" smtClean="0">
                <a:solidFill>
                  <a:srgbClr val="FF0000"/>
                </a:solidFill>
              </a:rPr>
              <a:t>баха</a:t>
            </a:r>
            <a:r>
              <a:rPr lang="uk-UA" sz="3600" dirty="0" smtClean="0"/>
              <a:t>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smtClean="0"/>
              <a:t>пучок </a:t>
            </a:r>
            <a:r>
              <a:rPr lang="uk-UA" sz="3600" dirty="0" err="1">
                <a:solidFill>
                  <a:srgbClr val="FF0000"/>
                </a:solidFill>
              </a:rPr>
              <a:t>Тор</a:t>
            </a:r>
            <a:r>
              <a:rPr lang="uk-UA" sz="3600" dirty="0" err="1">
                <a:solidFill>
                  <a:srgbClr val="FFFF00"/>
                </a:solidFill>
              </a:rPr>
              <a:t>еля</a:t>
            </a:r>
            <a:r>
              <a:rPr lang="uk-UA" sz="3600" dirty="0"/>
              <a:t>, </a:t>
            </a:r>
            <a:endParaRPr lang="uk-UA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 err="1" smtClean="0">
                <a:solidFill>
                  <a:srgbClr val="FFFF00"/>
                </a:solidFill>
              </a:rPr>
              <a:t>АВ-вузол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>
                <a:solidFill>
                  <a:srgbClr val="FFFF00"/>
                </a:solidFill>
              </a:rPr>
              <a:t>пучок </a:t>
            </a:r>
            <a:r>
              <a:rPr lang="uk-UA" sz="3600" dirty="0" err="1" smtClean="0">
                <a:solidFill>
                  <a:srgbClr val="FFFF00"/>
                </a:solidFill>
              </a:rPr>
              <a:t>Гіса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uk-UA" sz="3600" dirty="0">
                <a:solidFill>
                  <a:srgbClr val="FFFF00"/>
                </a:solidFill>
              </a:rPr>
              <a:t>волокна </a:t>
            </a:r>
            <a:r>
              <a:rPr lang="uk-UA" sz="3600" dirty="0" err="1">
                <a:solidFill>
                  <a:srgbClr val="FFFF00"/>
                </a:solidFill>
              </a:rPr>
              <a:t>Пуркін’є</a:t>
            </a:r>
            <a:endParaRPr lang="uk-UA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131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Зовнішні прояви роботи серця</a:t>
            </a:r>
            <a:endParaRPr lang="uk-UA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3600" dirty="0">
                <a:solidFill>
                  <a:srgbClr val="FFFF00"/>
                </a:solidFill>
              </a:rPr>
              <a:t>1) </a:t>
            </a:r>
            <a:r>
              <a:rPr lang="ru-RU" sz="3600" dirty="0" err="1">
                <a:solidFill>
                  <a:srgbClr val="FFFF00"/>
                </a:solidFill>
              </a:rPr>
              <a:t>серцевий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поштовх</a:t>
            </a:r>
            <a:r>
              <a:rPr lang="ru-RU" sz="3600" dirty="0" smtClean="0"/>
              <a:t>- 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коливання</a:t>
            </a:r>
            <a:r>
              <a:rPr lang="ru-RU" sz="3600" dirty="0"/>
              <a:t> </a:t>
            </a:r>
            <a:r>
              <a:rPr lang="ru-RU" sz="3600" dirty="0" err="1"/>
              <a:t>грудної</a:t>
            </a:r>
            <a:r>
              <a:rPr lang="ru-RU" sz="3600" dirty="0"/>
              <a:t> </a:t>
            </a:r>
            <a:r>
              <a:rPr lang="ru-RU" sz="3600" dirty="0" err="1"/>
              <a:t>клітини</a:t>
            </a:r>
            <a:r>
              <a:rPr lang="ru-RU" sz="3600" dirty="0"/>
              <a:t>, </a:t>
            </a:r>
            <a:r>
              <a:rPr lang="ru-RU" sz="3600" dirty="0" err="1"/>
              <a:t>спричинені</a:t>
            </a:r>
            <a:r>
              <a:rPr lang="ru-RU" sz="3600" dirty="0"/>
              <a:t> </a:t>
            </a:r>
            <a:r>
              <a:rPr lang="ru-RU" sz="3600" dirty="0" err="1"/>
              <a:t>роботою</a:t>
            </a:r>
            <a:r>
              <a:rPr lang="ru-RU" sz="3600" dirty="0"/>
              <a:t> </a:t>
            </a:r>
            <a:r>
              <a:rPr lang="ru-RU" sz="3600" dirty="0" err="1"/>
              <a:t>серця</a:t>
            </a:r>
            <a:r>
              <a:rPr lang="ru-RU" sz="3600" dirty="0"/>
              <a:t>.</a:t>
            </a:r>
          </a:p>
          <a:p>
            <a:endParaRPr lang="ru-RU" sz="3600" dirty="0"/>
          </a:p>
          <a:p>
            <a:r>
              <a:rPr lang="ru-RU" sz="3600" dirty="0"/>
              <a:t> </a:t>
            </a:r>
            <a:r>
              <a:rPr lang="ru-RU" sz="3600" dirty="0">
                <a:solidFill>
                  <a:srgbClr val="FFFF00"/>
                </a:solidFill>
              </a:rPr>
              <a:t>2) тони </a:t>
            </a:r>
            <a:r>
              <a:rPr lang="ru-RU" sz="3600" dirty="0" err="1">
                <a:solidFill>
                  <a:srgbClr val="FFFF00"/>
                </a:solidFill>
              </a:rPr>
              <a:t>серця</a:t>
            </a:r>
            <a:r>
              <a:rPr lang="ru-RU" sz="3600" dirty="0" smtClean="0"/>
              <a:t>;</a:t>
            </a:r>
            <a:r>
              <a:rPr lang="uk-UA" sz="3600" dirty="0"/>
              <a:t> Це звукові прояви роботи </a:t>
            </a:r>
            <a:r>
              <a:rPr lang="uk-UA" sz="3600" dirty="0" smtClean="0"/>
              <a:t>серця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 </a:t>
            </a:r>
            <a:r>
              <a:rPr lang="ru-RU" sz="3600" dirty="0"/>
              <a:t>3) </a:t>
            </a:r>
            <a:r>
              <a:rPr lang="ru-RU" sz="3600" dirty="0" err="1">
                <a:solidFill>
                  <a:srgbClr val="FFFF00"/>
                </a:solidFill>
              </a:rPr>
              <a:t>біопотенціали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серцевого</a:t>
            </a:r>
            <a:r>
              <a:rPr lang="ru-RU" sz="3600" dirty="0" smtClean="0">
                <a:solidFill>
                  <a:srgbClr val="FFFF00"/>
                </a:solidFill>
              </a:rPr>
              <a:t>  </a:t>
            </a:r>
            <a:r>
              <a:rPr lang="ru-RU" sz="3600" dirty="0" err="1" smtClean="0">
                <a:solidFill>
                  <a:srgbClr val="FFFF00"/>
                </a:solidFill>
              </a:rPr>
              <a:t>м’язу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3600" dirty="0" smtClean="0"/>
              <a:t>та </a:t>
            </a:r>
            <a:r>
              <a:rPr lang="ru-RU" sz="3600" dirty="0" err="1"/>
              <a:t>інші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69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ТОНИ СЕРЦЯ: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І </a:t>
            </a:r>
            <a:r>
              <a:rPr lang="uk-UA" sz="2800" dirty="0">
                <a:solidFill>
                  <a:srgbClr val="FFFF00"/>
                </a:solidFill>
              </a:rPr>
              <a:t>тон – систолічний</a:t>
            </a:r>
            <a:r>
              <a:rPr lang="uk-UA" sz="2800" dirty="0"/>
              <a:t>. Довгий, протяжний, глухий. Виникає внаслідок закриття стулкових клапанів, </a:t>
            </a:r>
            <a:r>
              <a:rPr lang="uk-UA" sz="2800" dirty="0" smtClean="0"/>
              <a:t>напруження </a:t>
            </a:r>
            <a:r>
              <a:rPr lang="uk-UA" sz="2800" dirty="0"/>
              <a:t>мускулатури шлуночків і напруги сухожильних ниток а також турбулентності в початкових </a:t>
            </a:r>
            <a:r>
              <a:rPr lang="uk-UA" sz="2800" dirty="0" smtClean="0"/>
              <a:t>сегментах </a:t>
            </a:r>
            <a:r>
              <a:rPr lang="uk-UA" sz="2800" dirty="0"/>
              <a:t>аорти й легеневого стовбура</a:t>
            </a:r>
            <a:r>
              <a:rPr lang="uk-UA" sz="2800" dirty="0" smtClean="0"/>
              <a:t>.</a:t>
            </a:r>
          </a:p>
          <a:p>
            <a:endParaRPr lang="uk-UA" sz="2800" dirty="0"/>
          </a:p>
          <a:p>
            <a:r>
              <a:rPr lang="uk-UA" sz="2800" dirty="0">
                <a:solidFill>
                  <a:srgbClr val="FFFF00"/>
                </a:solidFill>
              </a:rPr>
              <a:t>ІІ тон – </a:t>
            </a:r>
            <a:r>
              <a:rPr lang="uk-UA" sz="2800" dirty="0" err="1">
                <a:solidFill>
                  <a:srgbClr val="FFFF00"/>
                </a:solidFill>
              </a:rPr>
              <a:t>діастолічний</a:t>
            </a:r>
            <a:r>
              <a:rPr lang="uk-UA" sz="2800" dirty="0">
                <a:solidFill>
                  <a:srgbClr val="FFFF00"/>
                </a:solidFill>
              </a:rPr>
              <a:t>. </a:t>
            </a:r>
            <a:r>
              <a:rPr lang="uk-UA" sz="2800" dirty="0"/>
              <a:t>Короткий і дзвінкий. Виникає при закритті </a:t>
            </a:r>
            <a:r>
              <a:rPr lang="uk-UA" sz="2800" dirty="0" err="1"/>
              <a:t>півмісяцевих</a:t>
            </a:r>
            <a:r>
              <a:rPr lang="uk-UA" sz="2800" dirty="0"/>
              <a:t> клапанів аорти й </a:t>
            </a:r>
            <a:r>
              <a:rPr lang="uk-UA" sz="2800" dirty="0" smtClean="0"/>
              <a:t>легеневого </a:t>
            </a:r>
            <a:r>
              <a:rPr lang="uk-UA" sz="2800" dirty="0"/>
              <a:t>стовбура</a:t>
            </a:r>
            <a:r>
              <a:rPr lang="uk-UA" sz="2800" dirty="0" smtClean="0"/>
              <a:t>.</a:t>
            </a:r>
          </a:p>
          <a:p>
            <a:endParaRPr lang="uk-UA" sz="2800" dirty="0" smtClean="0"/>
          </a:p>
          <a:p>
            <a:r>
              <a:rPr lang="uk-UA" sz="2800" dirty="0" smtClean="0">
                <a:solidFill>
                  <a:srgbClr val="FFFF00"/>
                </a:solidFill>
              </a:rPr>
              <a:t>ІІІ </a:t>
            </a:r>
            <a:r>
              <a:rPr lang="uk-UA" sz="2800" dirty="0">
                <a:solidFill>
                  <a:srgbClr val="FFFF00"/>
                </a:solidFill>
              </a:rPr>
              <a:t>тон </a:t>
            </a:r>
            <a:r>
              <a:rPr lang="uk-UA" sz="2800" dirty="0"/>
              <a:t>– утворюється внаслідок коливання стінок шлуночків під </a:t>
            </a:r>
            <a:endParaRPr lang="uk-UA" sz="2800" dirty="0" smtClean="0"/>
          </a:p>
          <a:p>
            <a:r>
              <a:rPr lang="uk-UA" sz="2800" dirty="0" smtClean="0"/>
              <a:t>час </a:t>
            </a:r>
            <a:r>
              <a:rPr lang="uk-UA" sz="2800" dirty="0"/>
              <a:t>їх швидкого наповнення кров’ю. </a:t>
            </a:r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>
                <a:solidFill>
                  <a:srgbClr val="FFFF00"/>
                </a:solidFill>
              </a:rPr>
              <a:t>І</a:t>
            </a:r>
            <a:r>
              <a:rPr lang="en-US" sz="2800" dirty="0">
                <a:solidFill>
                  <a:srgbClr val="FFFF00"/>
                </a:solidFill>
              </a:rPr>
              <a:t>V </a:t>
            </a:r>
            <a:r>
              <a:rPr lang="uk-UA" sz="2800" dirty="0">
                <a:solidFill>
                  <a:srgbClr val="FFFF00"/>
                </a:solidFill>
              </a:rPr>
              <a:t>тон </a:t>
            </a:r>
            <a:r>
              <a:rPr lang="uk-UA" sz="2800" dirty="0"/>
              <a:t>- утворюється внаслідок коливання стінок шлуночків, зумовлених переходом крові під час </a:t>
            </a:r>
            <a:r>
              <a:rPr lang="uk-UA" sz="2800" dirty="0" smtClean="0"/>
              <a:t>систоли </a:t>
            </a:r>
            <a:r>
              <a:rPr lang="uk-UA" sz="2800" dirty="0"/>
              <a:t>передсердь.</a:t>
            </a:r>
          </a:p>
        </p:txBody>
      </p:sp>
    </p:spTree>
    <p:extLst>
      <p:ext uri="{BB962C8B-B14F-4D97-AF65-F5344CB8AC3E}">
        <p14:creationId xmlns:p14="http://schemas.microsoft.com/office/powerpoint/2010/main" val="151810947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628</TotalTime>
  <Words>1936</Words>
  <Application>Microsoft Office PowerPoint</Application>
  <PresentationFormat>Экран (4:3)</PresentationFormat>
  <Paragraphs>231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Жерновая</dc:creator>
  <cp:lastModifiedBy>Admin</cp:lastModifiedBy>
  <cp:revision>32</cp:revision>
  <dcterms:created xsi:type="dcterms:W3CDTF">2016-11-02T06:25:44Z</dcterms:created>
  <dcterms:modified xsi:type="dcterms:W3CDTF">2025-05-08T11:32:07Z</dcterms:modified>
</cp:coreProperties>
</file>