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64" r:id="rId8"/>
    <p:sldId id="263" r:id="rId9"/>
    <p:sldId id="262" r:id="rId10"/>
    <p:sldId id="261" r:id="rId11"/>
    <p:sldId id="260" r:id="rId12"/>
    <p:sldId id="259" r:id="rId13"/>
    <p:sldId id="271" r:id="rId14"/>
    <p:sldId id="258" r:id="rId15"/>
    <p:sldId id="257" r:id="rId16"/>
    <p:sldId id="25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9FF78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7A140-0BEA-4F1A-82C7-50F7C55E9D88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E2167-6E3C-474C-BCE2-C3906E9AA0C5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5097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7A140-0BEA-4F1A-82C7-50F7C55E9D88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E2167-6E3C-474C-BCE2-C3906E9AA0C5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898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7A140-0BEA-4F1A-82C7-50F7C55E9D88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E2167-6E3C-474C-BCE2-C3906E9AA0C5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21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7A140-0BEA-4F1A-82C7-50F7C55E9D88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E2167-6E3C-474C-BCE2-C3906E9AA0C5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948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7A140-0BEA-4F1A-82C7-50F7C55E9D88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E2167-6E3C-474C-BCE2-C3906E9AA0C5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543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7A140-0BEA-4F1A-82C7-50F7C55E9D88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E2167-6E3C-474C-BCE2-C3906E9AA0C5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545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7A140-0BEA-4F1A-82C7-50F7C55E9D88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E2167-6E3C-474C-BCE2-C3906E9AA0C5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391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7A140-0BEA-4F1A-82C7-50F7C55E9D88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E2167-6E3C-474C-BCE2-C3906E9AA0C5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343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7A140-0BEA-4F1A-82C7-50F7C55E9D88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E2167-6E3C-474C-BCE2-C3906E9AA0C5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126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7A140-0BEA-4F1A-82C7-50F7C55E9D88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E2167-6E3C-474C-BCE2-C3906E9AA0C5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12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7A140-0BEA-4F1A-82C7-50F7C55E9D88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E2167-6E3C-474C-BCE2-C3906E9AA0C5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666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7A140-0BEA-4F1A-82C7-50F7C55E9D88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E2167-6E3C-474C-BCE2-C3906E9AA0C5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6186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2054" y="150972"/>
            <a:ext cx="11383780" cy="3747541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5400" b="1" i="1" dirty="0"/>
              <a:t>Тема 1. </a:t>
            </a:r>
            <a:r>
              <a:rPr lang="ru-RU" sz="5400" b="1" i="1" dirty="0" err="1"/>
              <a:t>Адміністративне</a:t>
            </a:r>
            <a:r>
              <a:rPr lang="ru-RU" sz="5400" b="1" i="1" dirty="0"/>
              <a:t> право як </a:t>
            </a:r>
            <a:r>
              <a:rPr lang="ru-RU" sz="5400" b="1" i="1" dirty="0" err="1"/>
              <a:t>складова</a:t>
            </a:r>
            <a:r>
              <a:rPr lang="ru-RU" sz="5400" b="1" i="1" dirty="0"/>
              <a:t> </a:t>
            </a:r>
            <a:r>
              <a:rPr lang="ru-RU" sz="5400" b="1" i="1" dirty="0" err="1"/>
              <a:t>публічного</a:t>
            </a:r>
            <a:r>
              <a:rPr lang="ru-RU" sz="5400" b="1" i="1" dirty="0"/>
              <a:t> права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48210" y="5966086"/>
            <a:ext cx="1454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+mj-lt"/>
              </a:rPr>
              <a:t>Тема 1</a:t>
            </a:r>
            <a:endParaRPr lang="ru-RU" sz="28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026" name="Picture 2" descr="Человечки для презентаций - фото и картинки abrakadabra.fu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4865" y="2024743"/>
            <a:ext cx="4556928" cy="4556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1825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8220" y="0"/>
            <a:ext cx="10515600" cy="1888761"/>
          </a:xfrm>
        </p:spPr>
        <p:txBody>
          <a:bodyPr>
            <a:normAutofit/>
          </a:bodyPr>
          <a:lstStyle/>
          <a:p>
            <a:pPr algn="ctr"/>
            <a:r>
              <a:rPr lang="uk-UA" sz="5400" b="1" dirty="0"/>
              <a:t>Система адміністративного права</a:t>
            </a:r>
            <a:br>
              <a:rPr lang="uk-UA" sz="2400" b="1" dirty="0"/>
            </a:br>
            <a:r>
              <a:rPr lang="uk-UA" sz="3600" b="1" dirty="0"/>
              <a:t>(його внутрішня структура</a:t>
            </a:r>
            <a:r>
              <a:rPr lang="uk-UA" sz="3600" dirty="0"/>
              <a:t>)</a:t>
            </a:r>
            <a:endParaRPr lang="ru-RU" sz="7200" dirty="0"/>
          </a:p>
        </p:txBody>
      </p:sp>
      <p:sp>
        <p:nvSpPr>
          <p:cNvPr id="6" name="TextBox 5"/>
          <p:cNvSpPr txBox="1"/>
          <p:nvPr/>
        </p:nvSpPr>
        <p:spPr>
          <a:xfrm>
            <a:off x="2188564" y="2158580"/>
            <a:ext cx="1029824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3200" b="1" dirty="0"/>
              <a:t>Підгалузі </a:t>
            </a:r>
            <a:r>
              <a:rPr lang="uk-UA" sz="3200" dirty="0">
                <a:solidFill>
                  <a:schemeClr val="bg1"/>
                </a:solidFill>
              </a:rPr>
              <a:t>	</a:t>
            </a:r>
            <a:r>
              <a:rPr lang="uk-UA" sz="3200" dirty="0"/>
              <a:t>адміністративного права (службове, 					адміністративно-деліктне, адміністративно-			процедурне, тощо)</a:t>
            </a:r>
          </a:p>
          <a:p>
            <a:pPr algn="just"/>
            <a:endParaRPr lang="uk-UA" sz="3200" dirty="0">
              <a:solidFill>
                <a:schemeClr val="bg1"/>
              </a:solidFill>
            </a:endParaRPr>
          </a:p>
          <a:p>
            <a:pPr algn="just"/>
            <a:r>
              <a:rPr lang="uk-UA" sz="3200" b="1" dirty="0"/>
              <a:t>Інститути</a:t>
            </a:r>
            <a:r>
              <a:rPr lang="uk-UA" sz="3200" dirty="0">
                <a:solidFill>
                  <a:schemeClr val="bg1"/>
                </a:solidFill>
              </a:rPr>
              <a:t> 	</a:t>
            </a:r>
            <a:r>
              <a:rPr lang="uk-UA" sz="3200" dirty="0"/>
              <a:t>адміністративного права (адміністративні 			послуги, адміністративного розсуду, вступ на 			публічну службу, тощо)</a:t>
            </a:r>
          </a:p>
          <a:p>
            <a:pPr algn="just"/>
            <a:endParaRPr lang="uk-UA" sz="3200" dirty="0">
              <a:solidFill>
                <a:schemeClr val="bg1"/>
              </a:solidFill>
            </a:endParaRPr>
          </a:p>
          <a:p>
            <a:pPr algn="just"/>
            <a:r>
              <a:rPr lang="uk-UA" sz="3200" b="1" dirty="0"/>
              <a:t>Адміністративно-правова норма</a:t>
            </a:r>
            <a:endParaRPr lang="ru-RU" sz="3200" b="1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261079" y="2158583"/>
            <a:ext cx="1094282" cy="464695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44450" cap="fla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259830" y="4188392"/>
            <a:ext cx="1094282" cy="464695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259830" y="6218201"/>
            <a:ext cx="1094282" cy="464695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444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822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8160" y="130096"/>
            <a:ext cx="10515600" cy="1058941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/>
              <a:t>СИСТЕМА АДМІНІСТРАТИВНОГО ПРАВА</a:t>
            </a:r>
            <a:endParaRPr lang="ru-RU" sz="4800" b="1" dirty="0"/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7438244" y="1124261"/>
            <a:ext cx="1394086" cy="929390"/>
          </a:xfrm>
          <a:prstGeom prst="straightConnector1">
            <a:avLst/>
          </a:prstGeom>
          <a:ln w="50800" cmpd="sng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H="1">
            <a:off x="3627620" y="1124261"/>
            <a:ext cx="1334124" cy="914402"/>
          </a:xfrm>
          <a:prstGeom prst="straightConnector1">
            <a:avLst/>
          </a:prstGeom>
          <a:ln w="50800" cmpd="sng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24851" y="2053651"/>
            <a:ext cx="5186597" cy="436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/>
              <a:t>ЗАГАЛЬНА ЧАСТИНА</a:t>
            </a:r>
          </a:p>
          <a:p>
            <a:pPr algn="ctr"/>
            <a:r>
              <a:rPr lang="uk-UA" sz="2400" dirty="0"/>
              <a:t>(Загальне адміністративне право)</a:t>
            </a:r>
          </a:p>
          <a:p>
            <a:pPr algn="ctr"/>
            <a:endParaRPr lang="uk-UA" sz="2400" dirty="0"/>
          </a:p>
          <a:p>
            <a:pPr>
              <a:lnSpc>
                <a:spcPct val="120000"/>
              </a:lnSpc>
            </a:pPr>
            <a:r>
              <a:rPr lang="uk-UA" sz="2400" dirty="0"/>
              <a:t>– принципи адміністративного права</a:t>
            </a:r>
          </a:p>
          <a:p>
            <a:pPr>
              <a:lnSpc>
                <a:spcPct val="120000"/>
              </a:lnSpc>
            </a:pPr>
            <a:r>
              <a:rPr lang="uk-UA" sz="2400" dirty="0"/>
              <a:t>– джерела адміністративного права</a:t>
            </a:r>
          </a:p>
          <a:p>
            <a:pPr>
              <a:lnSpc>
                <a:spcPct val="120000"/>
              </a:lnSpc>
            </a:pPr>
            <a:r>
              <a:rPr lang="uk-UA" sz="2400" dirty="0"/>
              <a:t>– суб’єкти публічної адміністрації</a:t>
            </a:r>
          </a:p>
          <a:p>
            <a:pPr>
              <a:lnSpc>
                <a:spcPct val="120000"/>
              </a:lnSpc>
            </a:pPr>
            <a:r>
              <a:rPr lang="uk-UA" sz="2400" dirty="0"/>
              <a:t>– адміністративні акти</a:t>
            </a:r>
          </a:p>
          <a:p>
            <a:pPr>
              <a:lnSpc>
                <a:spcPct val="120000"/>
              </a:lnSpc>
            </a:pPr>
            <a:r>
              <a:rPr lang="uk-UA" sz="2400" dirty="0"/>
              <a:t>– форми, методи публічного адміністрування </a:t>
            </a:r>
          </a:p>
          <a:p>
            <a:pPr>
              <a:lnSpc>
                <a:spcPct val="120000"/>
              </a:lnSpc>
            </a:pPr>
            <a:r>
              <a:rPr lang="uk-UA" sz="2400" dirty="0"/>
              <a:t>– та ін.</a:t>
            </a:r>
            <a:endParaRPr lang="ru-RU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7255240" y="2053651"/>
            <a:ext cx="4691921" cy="3921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/>
              <a:t>ОСОБЛИВА ЧАСТИНА</a:t>
            </a:r>
          </a:p>
          <a:p>
            <a:pPr algn="ctr"/>
            <a:r>
              <a:rPr lang="uk-UA" sz="2400" dirty="0"/>
              <a:t>(Особливе адміністративне право)</a:t>
            </a:r>
          </a:p>
          <a:p>
            <a:pPr algn="ctr"/>
            <a:endParaRPr lang="uk-UA" sz="2400" dirty="0"/>
          </a:p>
          <a:p>
            <a:pPr>
              <a:lnSpc>
                <a:spcPct val="120000"/>
              </a:lnSpc>
            </a:pPr>
            <a:r>
              <a:rPr lang="uk-UA" sz="2400" dirty="0"/>
              <a:t>– службове право</a:t>
            </a:r>
          </a:p>
          <a:p>
            <a:pPr>
              <a:lnSpc>
                <a:spcPct val="120000"/>
              </a:lnSpc>
            </a:pPr>
            <a:r>
              <a:rPr lang="uk-UA" sz="2400" dirty="0"/>
              <a:t>– будівельне право</a:t>
            </a:r>
          </a:p>
          <a:p>
            <a:pPr>
              <a:lnSpc>
                <a:spcPct val="120000"/>
              </a:lnSpc>
            </a:pPr>
            <a:r>
              <a:rPr lang="uk-UA" sz="2400" dirty="0"/>
              <a:t>– адміністративно-деліктне право</a:t>
            </a:r>
          </a:p>
          <a:p>
            <a:pPr>
              <a:lnSpc>
                <a:spcPct val="120000"/>
              </a:lnSpc>
            </a:pPr>
            <a:r>
              <a:rPr lang="uk-UA" sz="2400" dirty="0"/>
              <a:t>– телекомунікаційне право</a:t>
            </a:r>
          </a:p>
          <a:p>
            <a:pPr>
              <a:lnSpc>
                <a:spcPct val="120000"/>
              </a:lnSpc>
            </a:pPr>
            <a:r>
              <a:rPr lang="uk-UA" sz="2400" dirty="0"/>
              <a:t>– спортивне право</a:t>
            </a:r>
          </a:p>
          <a:p>
            <a:pPr>
              <a:lnSpc>
                <a:spcPct val="120000"/>
              </a:lnSpc>
            </a:pPr>
            <a:r>
              <a:rPr lang="uk-UA" sz="2400" dirty="0"/>
              <a:t>– та ін.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30972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3077553"/>
              </p:ext>
            </p:extLst>
          </p:nvPr>
        </p:nvGraphicFramePr>
        <p:xfrm>
          <a:off x="838200" y="2293496"/>
          <a:ext cx="10515600" cy="437726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rgbClr val="000000">
                      <a:alpha val="57000"/>
                    </a:srgbClr>
                  </a:outerShdw>
                </a:effectLst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59745">
                <a:tc>
                  <a:txBody>
                    <a:bodyPr/>
                    <a:lstStyle/>
                    <a:p>
                      <a:pPr algn="ctr"/>
                      <a:r>
                        <a:rPr lang="uk-UA" sz="3200" b="1" dirty="0">
                          <a:solidFill>
                            <a:schemeClr val="tx1"/>
                          </a:solidFill>
                          <a:latin typeface="+mj-lt"/>
                        </a:rPr>
                        <a:t>як галузь</a:t>
                      </a:r>
                      <a:r>
                        <a:rPr lang="uk-UA" sz="3200" b="1" baseline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</a:p>
                    <a:p>
                      <a:pPr algn="ctr"/>
                      <a:r>
                        <a:rPr lang="uk-UA" sz="3200" b="1" baseline="0" dirty="0">
                          <a:solidFill>
                            <a:schemeClr val="tx1"/>
                          </a:solidFill>
                          <a:latin typeface="+mj-lt"/>
                        </a:rPr>
                        <a:t>права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200" b="1" dirty="0">
                          <a:solidFill>
                            <a:schemeClr val="tx1"/>
                          </a:solidFill>
                        </a:rPr>
                        <a:t>як навчальна </a:t>
                      </a:r>
                    </a:p>
                    <a:p>
                      <a:pPr algn="ctr"/>
                      <a:r>
                        <a:rPr lang="uk-UA" sz="3200" b="1" dirty="0">
                          <a:solidFill>
                            <a:schemeClr val="tx1"/>
                          </a:solidFill>
                        </a:rPr>
                        <a:t>дисципліна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200" b="1" dirty="0">
                          <a:solidFill>
                            <a:schemeClr val="tx1"/>
                          </a:solidFill>
                        </a:rPr>
                        <a:t>як галузь правової</a:t>
                      </a:r>
                      <a:r>
                        <a:rPr lang="uk-UA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uk-UA" sz="3200" b="1" baseline="0" dirty="0">
                          <a:solidFill>
                            <a:schemeClr val="tx1"/>
                          </a:solidFill>
                        </a:rPr>
                        <a:t>науки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7795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/>
                        <a:t>Сукупність норм права, що регулює відповідне</a:t>
                      </a:r>
                      <a:r>
                        <a:rPr lang="uk-UA" sz="2400" baseline="0" dirty="0"/>
                        <a:t> коло суспільних відносин за допомогою самостійних методів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/>
                        <a:t>Дисципліна,</a:t>
                      </a:r>
                      <a:r>
                        <a:rPr lang="uk-UA" sz="2400" baseline="0" dirty="0"/>
                        <a:t> яка вивчає предмет й формує цілісну теоретичну модель адміністративно-правового регулювання суспільних відносин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/>
                        <a:t>Це система</a:t>
                      </a:r>
                      <a:r>
                        <a:rPr lang="uk-UA" sz="2400" baseline="0" dirty="0"/>
                        <a:t> поглядів, ідей, уявлень про адміністративне законодавство, публічне управління, тенденції розвитку адміністративного права, його принципи, тощо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1"/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uk-UA" sz="6000" b="1" dirty="0"/>
              <a:t>Адміністративне право</a:t>
            </a:r>
            <a:endParaRPr lang="ru-RU" sz="6000" b="1" dirty="0"/>
          </a:p>
        </p:txBody>
      </p:sp>
      <p:sp>
        <p:nvSpPr>
          <p:cNvPr id="6" name="Стрелка вниз 5"/>
          <p:cNvSpPr/>
          <p:nvPr/>
        </p:nvSpPr>
        <p:spPr>
          <a:xfrm>
            <a:off x="2113614" y="1624833"/>
            <a:ext cx="629586" cy="6019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5792461" y="1624833"/>
            <a:ext cx="607077" cy="6111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9153373" y="1615613"/>
            <a:ext cx="590851" cy="6111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4297812" y="2249817"/>
            <a:ext cx="29980" cy="4464622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7825806" y="2293496"/>
            <a:ext cx="29980" cy="4377265"/>
          </a:xfrm>
          <a:prstGeom prst="line">
            <a:avLst/>
          </a:prstGeom>
          <a:ln w="412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838200" y="3642610"/>
            <a:ext cx="10515600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265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9098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/>
              <a:t>Адміністративне право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63193"/>
            <a:ext cx="10515600" cy="6627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dirty="0">
                <a:solidFill>
                  <a:srgbClr val="FF0000"/>
                </a:solidFill>
              </a:rPr>
              <a:t>в системі права України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323475" y="2182702"/>
            <a:ext cx="7704944" cy="44820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751881" y="3486847"/>
            <a:ext cx="2848133" cy="1951988"/>
          </a:xfrm>
          <a:prstGeom prst="ellipse">
            <a:avLst/>
          </a:prstGeom>
          <a:solidFill>
            <a:srgbClr val="0000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488367" y="4047344"/>
            <a:ext cx="21286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/>
              <a:t>Регулятивне  право</a:t>
            </a:r>
            <a:endParaRPr lang="ru-RU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629994" y="4047343"/>
            <a:ext cx="21286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/>
              <a:t>Охоронне право</a:t>
            </a:r>
            <a:endParaRPr lang="ru-RU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781861" y="3952539"/>
            <a:ext cx="28481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solidFill>
                  <a:schemeClr val="bg1"/>
                </a:solidFill>
              </a:rPr>
              <a:t>Адміністративне право </a:t>
            </a:r>
            <a:endParaRPr lang="ru-RU" sz="2800" b="1" dirty="0">
              <a:solidFill>
                <a:schemeClr val="bg1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6175948" y="2188563"/>
            <a:ext cx="0" cy="4482060"/>
          </a:xfrm>
          <a:prstGeom prst="line">
            <a:avLst/>
          </a:prstGeom>
          <a:ln w="73025">
            <a:solidFill>
              <a:srgbClr val="FF0000">
                <a:alpha val="6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 descr="190 человечков для презентации на прозрачном фон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69233" y="748389"/>
            <a:ext cx="7075359" cy="663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02560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3931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/>
              <a:t>Адміністративне право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9475" y="1558977"/>
            <a:ext cx="10494364" cy="5546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3600" b="1" dirty="0">
                <a:latin typeface="+mj-lt"/>
              </a:rPr>
              <a:t>в системі права України</a:t>
            </a:r>
            <a:endParaRPr lang="ru-RU" sz="3600" b="1" dirty="0">
              <a:latin typeface="+mj-lt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855626" y="2638269"/>
            <a:ext cx="6086006" cy="3267856"/>
          </a:xfrm>
          <a:prstGeom prst="ellipse">
            <a:avLst/>
          </a:prstGeom>
          <a:solidFill>
            <a:srgbClr val="00B0F0"/>
          </a:solidFill>
          <a:ln w="698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0"/>
            <a:endCxn id="4" idx="4"/>
          </p:cNvCxnSpPr>
          <p:nvPr/>
        </p:nvCxnSpPr>
        <p:spPr>
          <a:xfrm>
            <a:off x="5898629" y="2638269"/>
            <a:ext cx="0" cy="326785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910466" y="2788170"/>
            <a:ext cx="0" cy="1141885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910466" y="3930055"/>
            <a:ext cx="2008682" cy="0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417759" y="3990015"/>
            <a:ext cx="21735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latin typeface="+mj-lt"/>
              </a:rPr>
              <a:t>ПРИВАТНЕ ПРАВО</a:t>
            </a:r>
            <a:endParaRPr lang="ru-RU" sz="2800" b="1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46657" y="3990015"/>
            <a:ext cx="21735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latin typeface="+mj-lt"/>
              </a:rPr>
              <a:t>ПУБЛІЧНЕ ПРАВО</a:t>
            </a:r>
            <a:endParaRPr lang="ru-RU" sz="2800" b="1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38727" y="3013163"/>
            <a:ext cx="2579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/>
              <a:t>Адміністративне право</a:t>
            </a:r>
            <a:endParaRPr lang="ru-RU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966865" y="6056026"/>
            <a:ext cx="103731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latin typeface="+mj-lt"/>
              </a:rPr>
              <a:t>Адміністративне  право – галузь </a:t>
            </a:r>
            <a:r>
              <a:rPr lang="uk-UA" sz="4000" b="1" dirty="0">
                <a:latin typeface="+mj-lt"/>
              </a:rPr>
              <a:t>публічного </a:t>
            </a:r>
            <a:r>
              <a:rPr lang="uk-UA" sz="3200" b="1" dirty="0">
                <a:latin typeface="+mj-lt"/>
              </a:rPr>
              <a:t>права</a:t>
            </a:r>
            <a:endParaRPr lang="ru-RU" sz="3200" b="1" dirty="0">
              <a:latin typeface="+mj-lt"/>
            </a:endParaRPr>
          </a:p>
        </p:txBody>
      </p:sp>
      <p:pic>
        <p:nvPicPr>
          <p:cNvPr id="12" name="Picture 2" descr="190 человечков для презентации на прозрачном фон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985830" y="1328450"/>
            <a:ext cx="4954606" cy="4644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1200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9098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/>
              <a:t>Адміністративне право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63193"/>
            <a:ext cx="10515600" cy="6627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dirty="0"/>
              <a:t>в системі права України</a:t>
            </a:r>
            <a:endParaRPr lang="ru-RU" sz="3600" dirty="0"/>
          </a:p>
        </p:txBody>
      </p:sp>
      <p:sp>
        <p:nvSpPr>
          <p:cNvPr id="4" name="Овал 3"/>
          <p:cNvSpPr/>
          <p:nvPr/>
        </p:nvSpPr>
        <p:spPr>
          <a:xfrm>
            <a:off x="2323475" y="2182702"/>
            <a:ext cx="7704944" cy="44820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751881" y="3486847"/>
            <a:ext cx="2848133" cy="1951988"/>
          </a:xfrm>
          <a:prstGeom prst="ellipse">
            <a:avLst/>
          </a:prstGeom>
          <a:solidFill>
            <a:srgbClr val="0000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488367" y="4047344"/>
            <a:ext cx="21286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/>
              <a:t>Матеріальне право</a:t>
            </a:r>
            <a:endParaRPr lang="ru-RU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629994" y="4047343"/>
            <a:ext cx="21286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/>
              <a:t>Процесуальне право</a:t>
            </a:r>
            <a:endParaRPr lang="ru-RU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781861" y="3952539"/>
            <a:ext cx="28481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solidFill>
                  <a:schemeClr val="bg1"/>
                </a:solidFill>
              </a:rPr>
              <a:t>Адміністративне право </a:t>
            </a:r>
            <a:endParaRPr lang="ru-RU" sz="2800" b="1" dirty="0">
              <a:solidFill>
                <a:schemeClr val="bg1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6175948" y="2188563"/>
            <a:ext cx="0" cy="4482060"/>
          </a:xfrm>
          <a:prstGeom prst="line">
            <a:avLst/>
          </a:prstGeom>
          <a:ln w="73025">
            <a:solidFill>
              <a:srgbClr val="FF0000">
                <a:alpha val="6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190 человечков для презентации на прозрачном фон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69233" y="748389"/>
            <a:ext cx="7075359" cy="663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7574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88746" y="892343"/>
            <a:ext cx="8968521" cy="109065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uk-UA" sz="4800" b="1" dirty="0">
                <a:cs typeface="Times New Roman" panose="02020603050405020304" pitchFamily="18" charset="0"/>
              </a:rPr>
              <a:t>АДМІНІСТРАТИВНЕ ПРАВО</a:t>
            </a:r>
            <a:br>
              <a:rPr lang="uk-UA" sz="3600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spc="300" dirty="0">
                <a:cs typeface="Times New Roman" panose="02020603050405020304" pitchFamily="18" charset="0"/>
              </a:rPr>
              <a:t>в </a:t>
            </a:r>
            <a:br>
              <a:rPr lang="uk-UA" sz="3600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spc="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3267" y="1569245"/>
            <a:ext cx="9144000" cy="622232"/>
          </a:xfrm>
        </p:spPr>
        <p:txBody>
          <a:bodyPr>
            <a:normAutofit/>
          </a:bodyPr>
          <a:lstStyle/>
          <a:p>
            <a:r>
              <a:rPr lang="uk-UA" sz="3600" b="1" dirty="0">
                <a:latin typeface="+mj-lt"/>
                <a:cs typeface="Times New Roman" panose="02020603050405020304" pitchFamily="18" charset="0"/>
              </a:rPr>
              <a:t>СИСТЕМІ  ПРАВА УКРАЇНИ</a:t>
            </a:r>
            <a:endParaRPr lang="ru-RU" sz="36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1401648" y="2315330"/>
            <a:ext cx="9388699" cy="4158697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pc="300" dirty="0"/>
          </a:p>
        </p:txBody>
      </p:sp>
      <p:sp>
        <p:nvSpPr>
          <p:cNvPr id="5" name="TextBox 4"/>
          <p:cNvSpPr txBox="1"/>
          <p:nvPr/>
        </p:nvSpPr>
        <p:spPr>
          <a:xfrm>
            <a:off x="3412902" y="5889252"/>
            <a:ext cx="4945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Конституційне право 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58917" y="4977037"/>
            <a:ext cx="21255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uk-UA" b="1" dirty="0"/>
              <a:t>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18782" y="4977037"/>
            <a:ext cx="13544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Цивільне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78895" y="4977037"/>
            <a:ext cx="19769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Кримінальне право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2215166" y="5765099"/>
            <a:ext cx="7778840" cy="30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3412902" y="4636095"/>
            <a:ext cx="5280337" cy="38336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5138670" y="4662153"/>
            <a:ext cx="12879" cy="110294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7040445" y="4661853"/>
            <a:ext cx="12878" cy="110324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Стрелка вправо 41"/>
          <p:cNvSpPr/>
          <p:nvPr/>
        </p:nvSpPr>
        <p:spPr>
          <a:xfrm>
            <a:off x="9505847" y="4988629"/>
            <a:ext cx="467228" cy="559131"/>
          </a:xfrm>
          <a:prstGeom prst="rightArrow">
            <a:avLst/>
          </a:prstGeom>
          <a:solidFill>
            <a:srgbClr val="09FF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5098272" y="2786242"/>
            <a:ext cx="20402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>
                <a:solidFill>
                  <a:schemeClr val="bg1"/>
                </a:solidFill>
                <a:latin typeface="+mj-lt"/>
              </a:rPr>
              <a:t>Інші галузі права</a:t>
            </a:r>
            <a:endParaRPr lang="ru-RU" sz="36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9565871" y="4579417"/>
            <a:ext cx="2710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latin typeface="+mj-lt"/>
              </a:rPr>
              <a:t>Фундаментальні</a:t>
            </a:r>
          </a:p>
          <a:p>
            <a:pPr algn="ctr"/>
            <a:r>
              <a:rPr lang="uk-UA" sz="2800" dirty="0">
                <a:latin typeface="+mj-lt"/>
              </a:rPr>
              <a:t>галузі</a:t>
            </a:r>
            <a:endParaRPr lang="ru-RU" sz="2800" dirty="0">
              <a:latin typeface="+mj-lt"/>
            </a:endParaRPr>
          </a:p>
        </p:txBody>
      </p:sp>
      <p:pic>
        <p:nvPicPr>
          <p:cNvPr id="7170" name="Picture 2" descr="190 человечков для презентации на прозрачном фон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942" y="1310311"/>
            <a:ext cx="3730036" cy="3730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0886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58547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/>
              <a:t>Питання для публічного обговорення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1063" y="1617785"/>
            <a:ext cx="8892792" cy="5034224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uk-UA" sz="3600" dirty="0"/>
              <a:t>Історія розвитку адміністративного права.</a:t>
            </a:r>
          </a:p>
          <a:p>
            <a:pPr marL="514350" indent="-514350">
              <a:buAutoNum type="arabicPeriod"/>
            </a:pPr>
            <a:r>
              <a:rPr lang="uk-UA" sz="3600" dirty="0"/>
              <a:t>Поняття, предмет і метод адміністративного права.</a:t>
            </a:r>
          </a:p>
          <a:p>
            <a:pPr marL="514350" indent="-514350">
              <a:buAutoNum type="arabicPeriod"/>
            </a:pPr>
            <a:r>
              <a:rPr lang="uk-UA" sz="3600" dirty="0"/>
              <a:t>Система адміністративного права.</a:t>
            </a:r>
          </a:p>
          <a:p>
            <a:pPr marL="514350" indent="-514350">
              <a:buAutoNum type="arabicPeriod"/>
            </a:pPr>
            <a:r>
              <a:rPr lang="uk-UA" sz="3600" dirty="0"/>
              <a:t>Адміністративне право як галузь права, галузь правової науки, навчальна дисципліна.</a:t>
            </a:r>
          </a:p>
          <a:p>
            <a:pPr marL="514350" indent="-514350">
              <a:buAutoNum type="arabicPeriod"/>
            </a:pPr>
            <a:r>
              <a:rPr lang="uk-UA" sz="3600" dirty="0"/>
              <a:t>Адміністративне право в системі публічного права</a:t>
            </a:r>
            <a:r>
              <a:rPr lang="uk-UA" sz="3600" dirty="0">
                <a:solidFill>
                  <a:schemeClr val="bg1"/>
                </a:solidFill>
              </a:rPr>
              <a:t>.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2050" name="Picture 2" descr="Картинки человечков для презентации на прозрачном фон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4615" y="2341266"/>
            <a:ext cx="3638425" cy="4233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6588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Человечки в презентацию без фона - фото и картинки abrakadabra.f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6092"/>
            <a:ext cx="4761161" cy="5591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Історія розвитку </a:t>
            </a:r>
            <a:br>
              <a:rPr lang="uk-UA" sz="5400" b="1" dirty="0"/>
            </a:br>
            <a:r>
              <a:rPr lang="uk-UA" sz="5400" b="1" dirty="0"/>
              <a:t>адміністративного права</a:t>
            </a:r>
            <a:endParaRPr lang="ru-RU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86295" y="1999622"/>
            <a:ext cx="8440943" cy="4387203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buAutoNum type="arabicPeriod"/>
            </a:pPr>
            <a:r>
              <a:rPr lang="uk-UA" sz="3200" dirty="0"/>
              <a:t>Виникнення науки камералістика (</a:t>
            </a:r>
            <a:r>
              <a:rPr lang="uk-UA" sz="3200" dirty="0" err="1"/>
              <a:t>поч</a:t>
            </a:r>
            <a:r>
              <a:rPr lang="uk-UA" sz="3200" dirty="0"/>
              <a:t>. Х</a:t>
            </a:r>
            <a:r>
              <a:rPr lang="en-US" sz="3200" dirty="0"/>
              <a:t>V</a:t>
            </a:r>
            <a:r>
              <a:rPr lang="uk-UA" sz="3200" dirty="0" err="1"/>
              <a:t>ІІІст</a:t>
            </a:r>
            <a:r>
              <a:rPr lang="uk-UA" sz="3200" dirty="0"/>
              <a:t>.) (від нім. «</a:t>
            </a:r>
            <a:r>
              <a:rPr lang="en-US" sz="3200" b="1" dirty="0" err="1"/>
              <a:t>Kameralistik</a:t>
            </a:r>
            <a:r>
              <a:rPr lang="uk-UA" sz="3200" dirty="0"/>
              <a:t>»</a:t>
            </a:r>
            <a:r>
              <a:rPr lang="en-US" sz="3200" dirty="0"/>
              <a:t> - </a:t>
            </a:r>
            <a:r>
              <a:rPr lang="uk-UA" sz="3200" dirty="0"/>
              <a:t>управління </a:t>
            </a:r>
            <a:r>
              <a:rPr lang="uk-UA" sz="3200" dirty="0" err="1"/>
              <a:t>двірцевою</a:t>
            </a:r>
            <a:r>
              <a:rPr lang="uk-UA" sz="3200" dirty="0"/>
              <a:t> казною та майном)</a:t>
            </a:r>
          </a:p>
          <a:p>
            <a:pPr marL="514350" indent="-514350" algn="just">
              <a:buAutoNum type="arabicPeriod"/>
            </a:pPr>
            <a:r>
              <a:rPr lang="uk-UA" sz="3200" dirty="0"/>
              <a:t>Історично обумовлений поділ камералістики на «</a:t>
            </a:r>
            <a:r>
              <a:rPr lang="uk-UA" sz="3200" b="1" dirty="0"/>
              <a:t>стару</a:t>
            </a:r>
            <a:r>
              <a:rPr lang="uk-UA" sz="3200" dirty="0"/>
              <a:t>» (вивчала питання фінансів, економіки і господарства) та «</a:t>
            </a:r>
            <a:r>
              <a:rPr lang="uk-UA" sz="3200" b="1" dirty="0"/>
              <a:t>нову</a:t>
            </a:r>
            <a:r>
              <a:rPr lang="uk-UA" sz="3200" dirty="0"/>
              <a:t>»</a:t>
            </a:r>
            <a:r>
              <a:rPr lang="ru-RU" sz="3200" dirty="0"/>
              <a:t> (</a:t>
            </a:r>
            <a:r>
              <a:rPr lang="ru-RU" sz="3200" dirty="0" err="1"/>
              <a:t>питання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, </a:t>
            </a:r>
            <a:r>
              <a:rPr lang="ru-RU" sz="3200" dirty="0" err="1"/>
              <a:t>мануфактурної</a:t>
            </a:r>
            <a:r>
              <a:rPr lang="ru-RU" sz="3200" dirty="0"/>
              <a:t>, </a:t>
            </a:r>
            <a:r>
              <a:rPr lang="ru-RU" sz="3200" dirty="0" err="1"/>
              <a:t>гірничої</a:t>
            </a:r>
            <a:r>
              <a:rPr lang="ru-RU" sz="3200" dirty="0"/>
              <a:t> </a:t>
            </a:r>
            <a:r>
              <a:rPr lang="ru-RU" sz="3200" dirty="0" err="1"/>
              <a:t>справи</a:t>
            </a:r>
            <a:r>
              <a:rPr lang="ru-RU" sz="3200" dirty="0"/>
              <a:t>) (сер. </a:t>
            </a:r>
            <a:r>
              <a:rPr lang="en-US" sz="3200" dirty="0"/>
              <a:t>XVIII</a:t>
            </a:r>
            <a:r>
              <a:rPr lang="uk-UA" sz="3200" dirty="0"/>
              <a:t> ст.</a:t>
            </a:r>
            <a:r>
              <a:rPr lang="ru-RU" sz="3200" dirty="0"/>
              <a:t>)</a:t>
            </a:r>
          </a:p>
          <a:p>
            <a:pPr marL="514350" indent="-514350" algn="just">
              <a:buAutoNum type="arabicPeriod"/>
            </a:pPr>
            <a:r>
              <a:rPr lang="uk-UA" sz="3200" dirty="0"/>
              <a:t>Становлення </a:t>
            </a:r>
            <a:r>
              <a:rPr lang="uk-UA" sz="3200" b="1" dirty="0"/>
              <a:t>поліцейського права </a:t>
            </a:r>
            <a:r>
              <a:rPr lang="uk-UA" sz="3200" dirty="0"/>
              <a:t>(здійснення внутрішнього управління) (кін. </a:t>
            </a:r>
            <a:r>
              <a:rPr lang="en-US" sz="3200" dirty="0"/>
              <a:t>XVIII </a:t>
            </a:r>
            <a:r>
              <a:rPr lang="uk-UA" sz="3200" dirty="0"/>
              <a:t>ст.)</a:t>
            </a:r>
          </a:p>
          <a:p>
            <a:pPr marL="514350" indent="-514350" algn="just">
              <a:buAutoNum type="arabicPeriod"/>
            </a:pPr>
            <a:r>
              <a:rPr lang="uk-UA" sz="3200" dirty="0"/>
              <a:t>Перехід до </a:t>
            </a:r>
            <a:r>
              <a:rPr lang="uk-UA" sz="3200" b="1" dirty="0"/>
              <a:t>адміністративного права </a:t>
            </a:r>
            <a:r>
              <a:rPr lang="uk-UA" sz="3200" dirty="0"/>
              <a:t>(</a:t>
            </a:r>
            <a:r>
              <a:rPr lang="uk-UA" sz="3200" dirty="0" err="1"/>
              <a:t>ІІ</a:t>
            </a:r>
            <a:r>
              <a:rPr lang="uk-UA" sz="3200" dirty="0"/>
              <a:t> пол. </a:t>
            </a:r>
            <a:r>
              <a:rPr lang="uk-UA" sz="3200" dirty="0" err="1"/>
              <a:t>ХІХ</a:t>
            </a:r>
            <a:r>
              <a:rPr lang="uk-UA" sz="3200" dirty="0"/>
              <a:t> ст.)</a:t>
            </a:r>
            <a:endParaRPr lang="ru-RU" sz="3200" dirty="0"/>
          </a:p>
          <a:p>
            <a:pPr marL="0" indent="0">
              <a:buNone/>
            </a:pP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134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932711"/>
          </a:xfrm>
        </p:spPr>
        <p:txBody>
          <a:bodyPr>
            <a:noAutofit/>
          </a:bodyPr>
          <a:lstStyle/>
          <a:p>
            <a:pPr algn="just"/>
            <a:r>
              <a:rPr lang="uk-UA" b="1" dirty="0"/>
              <a:t>Адміністративне право </a:t>
            </a:r>
            <a:r>
              <a:rPr lang="uk-UA" sz="4000" dirty="0"/>
              <a:t>– </a:t>
            </a:r>
            <a:r>
              <a:rPr lang="uk-UA" sz="4000" b="1" i="1" u="sng" dirty="0"/>
              <a:t>самостійна</a:t>
            </a:r>
            <a:r>
              <a:rPr lang="uk-UA" sz="4000" dirty="0">
                <a:solidFill>
                  <a:schemeClr val="bg1"/>
                </a:solidFill>
              </a:rPr>
              <a:t> </a:t>
            </a:r>
            <a:r>
              <a:rPr lang="uk-UA" sz="4000" dirty="0"/>
              <a:t>галузь права, яка характеризується надмірною </a:t>
            </a:r>
            <a:r>
              <a:rPr lang="uk-UA" sz="4000" b="1" u="sng" dirty="0"/>
              <a:t>мобільністю,</a:t>
            </a:r>
            <a:r>
              <a:rPr lang="uk-UA" sz="4000" dirty="0"/>
              <a:t> комплексним характером </a:t>
            </a:r>
            <a:r>
              <a:rPr lang="uk-UA" sz="4000" b="1" u="sng" dirty="0" err="1"/>
              <a:t>поліструктурністю</a:t>
            </a:r>
            <a:r>
              <a:rPr lang="uk-UA" sz="4000" b="1" u="sng" dirty="0"/>
              <a:t>, тернистим </a:t>
            </a:r>
            <a:r>
              <a:rPr lang="uk-UA" sz="4000" dirty="0"/>
              <a:t>шляхом свого розвитку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37481"/>
            <a:ext cx="10515600" cy="2698230"/>
          </a:xfrm>
        </p:spPr>
        <p:txBody>
          <a:bodyPr/>
          <a:lstStyle/>
          <a:p>
            <a:pPr marL="0" indent="0">
              <a:buNone/>
            </a:pPr>
            <a:r>
              <a:rPr lang="uk-UA" sz="3600" dirty="0"/>
              <a:t>Адміністративне право:</a:t>
            </a:r>
          </a:p>
          <a:p>
            <a:pPr marL="0" indent="0">
              <a:buNone/>
            </a:pPr>
            <a:r>
              <a:rPr lang="uk-UA" sz="3600" dirty="0"/>
              <a:t>			– посідає чільне місце в системі права</a:t>
            </a:r>
          </a:p>
          <a:p>
            <a:pPr marL="0" indent="0">
              <a:buNone/>
            </a:pPr>
            <a:r>
              <a:rPr lang="uk-UA" sz="3600" dirty="0"/>
              <a:t>			– відрізняється предметом, методом, 			   джерелами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1312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8538" y="164157"/>
            <a:ext cx="10515600" cy="2003321"/>
          </a:xfrm>
        </p:spPr>
        <p:txBody>
          <a:bodyPr>
            <a:normAutofit fontScale="90000"/>
          </a:bodyPr>
          <a:lstStyle/>
          <a:p>
            <a:pPr algn="ctr"/>
            <a:r>
              <a:rPr lang="uk-UA" sz="5300" b="1" i="1" dirty="0"/>
              <a:t>Предмет </a:t>
            </a:r>
            <a:br>
              <a:rPr lang="uk-UA" sz="5300" b="1" i="1" dirty="0"/>
            </a:br>
            <a:r>
              <a:rPr lang="uk-UA" sz="5300" b="1" i="1" dirty="0"/>
              <a:t>адміністративного права </a:t>
            </a:r>
            <a:br>
              <a:rPr lang="uk-UA" b="1" i="1" dirty="0"/>
            </a:br>
            <a:r>
              <a:rPr lang="uk-UA" sz="4000" b="1" i="1" dirty="0"/>
              <a:t>(що регулює?)</a:t>
            </a:r>
            <a:endParaRPr lang="ru-RU" sz="40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5444" y="2090551"/>
            <a:ext cx="7743092" cy="395740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3200" dirty="0"/>
              <a:t>– відносини, які виникають у зв’язку із забезпеченням суб’єктами влади, насамперед </a:t>
            </a:r>
            <a:r>
              <a:rPr lang="uk-UA" sz="3200" b="1" i="1" dirty="0"/>
              <a:t>публічного адміністрацією</a:t>
            </a:r>
            <a:r>
              <a:rPr lang="uk-UA" sz="3200" dirty="0"/>
              <a:t>,</a:t>
            </a:r>
            <a:r>
              <a:rPr lang="uk-UA" sz="3200" dirty="0">
                <a:solidFill>
                  <a:schemeClr val="bg1"/>
                </a:solidFill>
              </a:rPr>
              <a:t> </a:t>
            </a:r>
            <a:r>
              <a:rPr lang="uk-UA" sz="3200" dirty="0"/>
              <a:t>прав і свобод людини і громадянина;</a:t>
            </a:r>
          </a:p>
          <a:p>
            <a:pPr marL="0" indent="0" algn="just">
              <a:buNone/>
            </a:pPr>
            <a:r>
              <a:rPr lang="uk-UA" sz="3200" dirty="0"/>
              <a:t>– відносини у процесі діяльності органів публічної влади, реалізації ними</a:t>
            </a:r>
            <a:r>
              <a:rPr lang="uk-UA" sz="3200" dirty="0">
                <a:solidFill>
                  <a:schemeClr val="bg1"/>
                </a:solidFill>
              </a:rPr>
              <a:t> </a:t>
            </a:r>
            <a:r>
              <a:rPr lang="uk-UA" sz="3200" b="1" dirty="0"/>
              <a:t>повноважень, в </a:t>
            </a:r>
            <a:r>
              <a:rPr lang="uk-UA" sz="3200" b="1" dirty="0" err="1"/>
              <a:t>т.ч</a:t>
            </a:r>
            <a:r>
              <a:rPr lang="uk-UA" sz="3200" b="1" dirty="0"/>
              <a:t>. й делегованих</a:t>
            </a:r>
            <a:r>
              <a:rPr lang="uk-UA" sz="3200" dirty="0">
                <a:solidFill>
                  <a:schemeClr val="bg1"/>
                </a:solidFill>
              </a:rPr>
              <a:t>;</a:t>
            </a:r>
          </a:p>
          <a:p>
            <a:pPr marL="0" indent="0" algn="just">
              <a:buNone/>
            </a:pPr>
            <a:r>
              <a:rPr lang="uk-UA" sz="3200" dirty="0"/>
              <a:t>– відносини у </a:t>
            </a:r>
            <a:r>
              <a:rPr lang="uk-UA" sz="3200" b="1" dirty="0" err="1"/>
              <a:t>внутрішньоорганізаційній</a:t>
            </a:r>
            <a:r>
              <a:rPr lang="uk-UA" sz="3200" dirty="0"/>
              <a:t> діяльності органів публічної влади та у зв’язку із проходженням </a:t>
            </a:r>
            <a:r>
              <a:rPr lang="uk-UA" sz="3200" b="1" dirty="0"/>
              <a:t>публічної служби</a:t>
            </a:r>
            <a:endParaRPr lang="ru-RU" sz="3200" b="1" dirty="0"/>
          </a:p>
        </p:txBody>
      </p:sp>
      <p:pic>
        <p:nvPicPr>
          <p:cNvPr id="4098" name="Picture 2" descr="190 человечков для презентации на прозрачном фон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5799" y="1703527"/>
            <a:ext cx="4281076" cy="5154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5190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000" b="1" dirty="0"/>
              <a:t>Мета адміністративного права</a:t>
            </a:r>
            <a:endParaRPr lang="ru-RU" sz="6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08325" y="1848897"/>
            <a:ext cx="7545474" cy="342764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uk-UA" sz="3600" dirty="0"/>
              <a:t>створення правових умов для гарантування органами публічної влади прав, свобод людини і громадянина, реалізація яких відбувається у сфері публічного управління.</a:t>
            </a:r>
            <a:endParaRPr lang="ru-RU" sz="36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719527" y="2968052"/>
            <a:ext cx="689547" cy="0"/>
          </a:xfrm>
          <a:prstGeom prst="line">
            <a:avLst/>
          </a:prstGeom>
          <a:ln w="889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190 человечков для презентации на прозрачном фон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2076" y="1128390"/>
            <a:ext cx="5481551" cy="5481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9761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613577"/>
          </a:xfrm>
        </p:spPr>
        <p:txBody>
          <a:bodyPr>
            <a:normAutofit fontScale="90000"/>
          </a:bodyPr>
          <a:lstStyle/>
          <a:p>
            <a:pPr algn="ctr"/>
            <a:r>
              <a:rPr lang="uk-UA" sz="5300" b="1" dirty="0"/>
              <a:t>ЗАВДАННЯ</a:t>
            </a:r>
            <a:r>
              <a:rPr lang="uk-UA" sz="6700" b="1" dirty="0"/>
              <a:t> </a:t>
            </a:r>
            <a:br>
              <a:rPr lang="uk-UA" b="1" dirty="0"/>
            </a:br>
            <a:r>
              <a:rPr lang="uk-UA" b="1" dirty="0"/>
              <a:t>адміністративного права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2777" y="1810635"/>
            <a:ext cx="10515600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3200" b="1" u="sng" dirty="0"/>
              <a:t>конкретизація</a:t>
            </a:r>
            <a:r>
              <a:rPr lang="uk-UA" sz="3200" dirty="0"/>
              <a:t> прав і свобод</a:t>
            </a:r>
            <a:r>
              <a:rPr lang="uk-UA" sz="3200" dirty="0">
                <a:solidFill>
                  <a:schemeClr val="bg1"/>
                </a:solidFill>
              </a:rPr>
              <a:t> </a:t>
            </a:r>
            <a:r>
              <a:rPr lang="uk-UA" sz="3200" b="1" dirty="0"/>
              <a:t>приватних осіб</a:t>
            </a:r>
            <a:r>
              <a:rPr lang="uk-UA" sz="3200" dirty="0"/>
              <a:t>, які можуть реалізовуватися у</a:t>
            </a:r>
            <a:r>
              <a:rPr lang="uk-UA" sz="3200" dirty="0">
                <a:solidFill>
                  <a:schemeClr val="bg1"/>
                </a:solidFill>
              </a:rPr>
              <a:t> </a:t>
            </a:r>
            <a:r>
              <a:rPr lang="uk-UA" sz="3200" b="1" dirty="0"/>
              <a:t>сфері публічного управління</a:t>
            </a:r>
            <a:r>
              <a:rPr lang="uk-UA" sz="3200" dirty="0">
                <a:solidFill>
                  <a:schemeClr val="bg1"/>
                </a:solidFill>
              </a:rPr>
              <a:t>;</a:t>
            </a:r>
          </a:p>
          <a:p>
            <a:pPr marL="0" indent="0" algn="just">
              <a:buNone/>
            </a:pPr>
            <a:endParaRPr lang="uk-UA" sz="32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uk-UA" sz="3200" dirty="0"/>
              <a:t>формування досконалих </a:t>
            </a:r>
            <a:r>
              <a:rPr lang="uk-UA" sz="3200" b="1" dirty="0"/>
              <a:t>механізмів реалізації прав та свобод людини і громадянина у сфері публічного управління;</a:t>
            </a:r>
          </a:p>
          <a:p>
            <a:pPr marL="0" indent="0" algn="just">
              <a:buNone/>
            </a:pPr>
            <a:endParaRPr lang="uk-UA" sz="32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uk-UA" sz="3200" b="1" u="sng" dirty="0"/>
              <a:t>уніфікація</a:t>
            </a:r>
            <a:r>
              <a:rPr lang="uk-UA" sz="3200" dirty="0"/>
              <a:t> процедур</a:t>
            </a:r>
            <a:r>
              <a:rPr lang="uk-UA" sz="3200" dirty="0">
                <a:solidFill>
                  <a:schemeClr val="bg1"/>
                </a:solidFill>
              </a:rPr>
              <a:t> </a:t>
            </a:r>
            <a:r>
              <a:rPr lang="uk-UA" sz="3200" b="1" dirty="0"/>
              <a:t>прийняття правових актів </a:t>
            </a:r>
            <a:r>
              <a:rPr lang="uk-UA" sz="3200" dirty="0"/>
              <a:t>суб’єктами публічної влади</a:t>
            </a:r>
            <a:endParaRPr lang="ru-RU" sz="3200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282936" y="2008681"/>
            <a:ext cx="946257" cy="179883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284188" y="3570157"/>
            <a:ext cx="945006" cy="147404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282936" y="5624173"/>
            <a:ext cx="946258" cy="16203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084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>
                <a:latin typeface="Times New Roman" pitchFamily="18" charset="0"/>
                <a:cs typeface="Times New Roman" pitchFamily="18" charset="0"/>
              </a:rPr>
              <a:t>МЕТОД     АДМІНІСТРАТИВНОГО  ПРАВА</a:t>
            </a:r>
            <a:br>
              <a:rPr lang="uk-UA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4000" b="1" dirty="0">
                <a:latin typeface="Times New Roman" pitchFamily="18" charset="0"/>
                <a:cs typeface="Times New Roman" pitchFamily="18" charset="0"/>
              </a:rPr>
              <a:t>(як регулює?)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9547" y="1862503"/>
            <a:ext cx="11287594" cy="4130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30000"/>
              </a:lnSpc>
              <a:buAutoNum type="arabicParenR"/>
            </a:pPr>
            <a:r>
              <a:rPr lang="uk-UA" sz="3200" dirty="0"/>
              <a:t>  </a:t>
            </a:r>
            <a:r>
              <a:rPr lang="uk-UA" sz="3200" b="1" dirty="0"/>
              <a:t>–    влади-підпорядкування </a:t>
            </a:r>
            <a:r>
              <a:rPr lang="uk-UA" sz="3200" dirty="0"/>
              <a:t>(субординації, прямого 	розпорядництва); імперативний</a:t>
            </a:r>
          </a:p>
          <a:p>
            <a:pPr marL="342900" indent="-342900" algn="just">
              <a:lnSpc>
                <a:spcPct val="130000"/>
              </a:lnSpc>
              <a:buAutoNum type="arabicParenR"/>
            </a:pPr>
            <a:r>
              <a:rPr lang="uk-UA" sz="3200" dirty="0"/>
              <a:t>  –    </a:t>
            </a:r>
            <a:r>
              <a:rPr lang="uk-UA" sz="3200" b="1" dirty="0"/>
              <a:t>координації (</a:t>
            </a:r>
            <a:r>
              <a:rPr lang="uk-UA" sz="3200" dirty="0"/>
              <a:t>узгодження); диспозитивний </a:t>
            </a:r>
          </a:p>
          <a:p>
            <a:pPr marL="342900" indent="-342900" algn="just">
              <a:lnSpc>
                <a:spcPct val="130000"/>
              </a:lnSpc>
              <a:buAutoNum type="arabicParenR"/>
            </a:pPr>
            <a:r>
              <a:rPr lang="uk-UA" sz="3200" dirty="0"/>
              <a:t>  –    </a:t>
            </a:r>
            <a:r>
              <a:rPr lang="uk-UA" sz="3200" b="1" dirty="0" err="1"/>
              <a:t>реординації</a:t>
            </a:r>
            <a:r>
              <a:rPr lang="uk-UA" sz="3200" b="1" dirty="0"/>
              <a:t> </a:t>
            </a:r>
          </a:p>
          <a:p>
            <a:pPr marL="342900" indent="-342900" algn="just">
              <a:buAutoNum type="arabicParenR"/>
            </a:pPr>
            <a:endParaRPr lang="uk-UA" sz="3200" dirty="0"/>
          </a:p>
          <a:p>
            <a:pPr algn="just"/>
            <a:r>
              <a:rPr lang="uk-UA" sz="3200" dirty="0"/>
              <a:t>– </a:t>
            </a:r>
            <a:r>
              <a:rPr lang="uk-UA" sz="3200" b="1" dirty="0"/>
              <a:t>публічної рівності </a:t>
            </a:r>
            <a:r>
              <a:rPr lang="uk-UA" sz="3200" dirty="0"/>
              <a:t>(адміністративні договори); диспозитивний</a:t>
            </a:r>
          </a:p>
          <a:p>
            <a:pPr algn="just"/>
            <a:r>
              <a:rPr lang="uk-UA" sz="3200" dirty="0"/>
              <a:t>– </a:t>
            </a:r>
            <a:r>
              <a:rPr lang="uk-UA" sz="3200" b="1" dirty="0"/>
              <a:t>рекомендацій</a:t>
            </a:r>
          </a:p>
        </p:txBody>
      </p:sp>
      <p:sp>
        <p:nvSpPr>
          <p:cNvPr id="5" name="Левая фигурная скобка 4"/>
          <p:cNvSpPr/>
          <p:nvPr/>
        </p:nvSpPr>
        <p:spPr>
          <a:xfrm>
            <a:off x="224852" y="4755604"/>
            <a:ext cx="613348" cy="1409075"/>
          </a:xfrm>
          <a:prstGeom prst="leftBrac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280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3256" y="0"/>
            <a:ext cx="10515600" cy="1058941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Times New Roman" pitchFamily="18" charset="0"/>
                <a:cs typeface="Times New Roman" pitchFamily="18" charset="0"/>
              </a:rPr>
              <a:t>Співвідношення з іншими галузями права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026733" y="2453107"/>
            <a:ext cx="4167266" cy="188876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403361" y="2801088"/>
            <a:ext cx="35414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>
                <a:solidFill>
                  <a:schemeClr val="bg1"/>
                </a:solidFill>
              </a:rPr>
              <a:t>Адміністративне право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649325" y="1271124"/>
            <a:ext cx="3417757" cy="989351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9031573" y="1466037"/>
            <a:ext cx="26532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/>
              <a:t>Цивільне право</a:t>
            </a:r>
            <a:endParaRPr lang="ru-RU" sz="2800" dirty="0"/>
          </a:p>
        </p:txBody>
      </p:sp>
      <p:sp>
        <p:nvSpPr>
          <p:cNvPr id="8" name="Овал 7"/>
          <p:cNvSpPr/>
          <p:nvPr/>
        </p:nvSpPr>
        <p:spPr>
          <a:xfrm>
            <a:off x="8960369" y="2801087"/>
            <a:ext cx="3222885" cy="136514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9211454" y="3178313"/>
            <a:ext cx="2720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/>
              <a:t>Земельне право</a:t>
            </a:r>
            <a:endParaRPr lang="ru-RU" sz="2800" dirty="0"/>
          </a:p>
        </p:txBody>
      </p:sp>
      <p:sp>
        <p:nvSpPr>
          <p:cNvPr id="10" name="Овал 9"/>
          <p:cNvSpPr/>
          <p:nvPr/>
        </p:nvSpPr>
        <p:spPr>
          <a:xfrm>
            <a:off x="8312046" y="4451360"/>
            <a:ext cx="3721307" cy="1244183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8649325" y="4811843"/>
            <a:ext cx="31479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/>
              <a:t>Кримінальне право</a:t>
            </a:r>
            <a:endParaRPr lang="ru-RU" sz="2800" dirty="0"/>
          </a:p>
        </p:txBody>
      </p:sp>
      <p:sp>
        <p:nvSpPr>
          <p:cNvPr id="12" name="Овал 11"/>
          <p:cNvSpPr/>
          <p:nvPr/>
        </p:nvSpPr>
        <p:spPr>
          <a:xfrm>
            <a:off x="4628213" y="5335063"/>
            <a:ext cx="3215391" cy="138053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4954249" y="5548274"/>
            <a:ext cx="26757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/>
              <a:t>Господарське право</a:t>
            </a:r>
            <a:endParaRPr lang="ru-RU" sz="2800" dirty="0"/>
          </a:p>
        </p:txBody>
      </p:sp>
      <p:sp>
        <p:nvSpPr>
          <p:cNvPr id="15" name="Овал 14"/>
          <p:cNvSpPr/>
          <p:nvPr/>
        </p:nvSpPr>
        <p:spPr>
          <a:xfrm>
            <a:off x="29981" y="1271124"/>
            <a:ext cx="3417757" cy="9893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-11240" y="2802124"/>
            <a:ext cx="3271603" cy="136514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-11240" y="4451360"/>
            <a:ext cx="3721307" cy="1244183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241716" y="1298065"/>
            <a:ext cx="2994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/>
              <a:t>Конституційне право</a:t>
            </a:r>
            <a:endParaRPr lang="ru-RU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290436" y="3178313"/>
            <a:ext cx="26682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/>
              <a:t>Трудове право</a:t>
            </a:r>
            <a:endParaRPr lang="ru-RU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426284" y="4811843"/>
            <a:ext cx="28462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/>
              <a:t>Фінансове право</a:t>
            </a:r>
            <a:endParaRPr lang="ru-RU" sz="2800" dirty="0"/>
          </a:p>
        </p:txBody>
      </p:sp>
      <p:cxnSp>
        <p:nvCxnSpPr>
          <p:cNvPr id="52" name="Прямая со стрелкой 51"/>
          <p:cNvCxnSpPr/>
          <p:nvPr/>
        </p:nvCxnSpPr>
        <p:spPr>
          <a:xfrm flipV="1">
            <a:off x="7764905" y="2052137"/>
            <a:ext cx="608975" cy="400970"/>
          </a:xfrm>
          <a:prstGeom prst="straightConnector1">
            <a:avLst/>
          </a:prstGeom>
          <a:ln w="50800">
            <a:solidFill>
              <a:srgbClr val="00B05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 flipH="1">
            <a:off x="7854848" y="2185117"/>
            <a:ext cx="582740" cy="384046"/>
          </a:xfrm>
          <a:prstGeom prst="straightConnector1">
            <a:avLst/>
          </a:prstGeom>
          <a:ln w="508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>
            <a:off x="8312046" y="3178313"/>
            <a:ext cx="648323" cy="0"/>
          </a:xfrm>
          <a:prstGeom prst="straightConnector1">
            <a:avLst/>
          </a:prstGeom>
          <a:ln w="508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 flipH="1">
            <a:off x="8298461" y="3351232"/>
            <a:ext cx="589298" cy="14644"/>
          </a:xfrm>
          <a:prstGeom prst="straightConnector1">
            <a:avLst/>
          </a:prstGeom>
          <a:ln w="508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 flipV="1">
            <a:off x="3726933" y="4086987"/>
            <a:ext cx="562127" cy="364373"/>
          </a:xfrm>
          <a:prstGeom prst="straightConnector1">
            <a:avLst/>
          </a:prstGeom>
          <a:ln w="50800">
            <a:solidFill>
              <a:srgbClr val="00B05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 стрелкой 71"/>
          <p:cNvCxnSpPr/>
          <p:nvPr/>
        </p:nvCxnSpPr>
        <p:spPr>
          <a:xfrm flipH="1">
            <a:off x="3800007" y="4235826"/>
            <a:ext cx="578995" cy="387105"/>
          </a:xfrm>
          <a:prstGeom prst="straightConnector1">
            <a:avLst/>
          </a:prstGeom>
          <a:ln w="508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>
            <a:off x="3338595" y="3200132"/>
            <a:ext cx="648323" cy="0"/>
          </a:xfrm>
          <a:prstGeom prst="straightConnector1">
            <a:avLst/>
          </a:prstGeom>
          <a:ln w="508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 flipH="1">
            <a:off x="3325010" y="3373051"/>
            <a:ext cx="589298" cy="14644"/>
          </a:xfrm>
          <a:prstGeom prst="straightConnector1">
            <a:avLst/>
          </a:prstGeom>
          <a:ln w="508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>
            <a:off x="6084133" y="4550837"/>
            <a:ext cx="0" cy="665740"/>
          </a:xfrm>
          <a:prstGeom prst="straightConnector1">
            <a:avLst/>
          </a:prstGeom>
          <a:ln w="508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 flipV="1">
            <a:off x="6279005" y="4550837"/>
            <a:ext cx="0" cy="635760"/>
          </a:xfrm>
          <a:prstGeom prst="straightConnector1">
            <a:avLst/>
          </a:prstGeom>
          <a:ln w="508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>
            <a:off x="7944787" y="4086987"/>
            <a:ext cx="524656" cy="463850"/>
          </a:xfrm>
          <a:prstGeom prst="straightConnector1">
            <a:avLst/>
          </a:prstGeom>
          <a:ln w="508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/>
          <p:nvPr/>
        </p:nvCxnSpPr>
        <p:spPr>
          <a:xfrm flipH="1" flipV="1">
            <a:off x="7854847" y="4214427"/>
            <a:ext cx="519033" cy="452466"/>
          </a:xfrm>
          <a:prstGeom prst="straightConnector1">
            <a:avLst/>
          </a:prstGeom>
          <a:ln w="508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/>
          <p:nvPr/>
        </p:nvCxnSpPr>
        <p:spPr>
          <a:xfrm>
            <a:off x="3650103" y="2095985"/>
            <a:ext cx="524656" cy="463850"/>
          </a:xfrm>
          <a:prstGeom prst="straightConnector1">
            <a:avLst/>
          </a:prstGeom>
          <a:ln w="508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/>
          <p:nvPr/>
        </p:nvCxnSpPr>
        <p:spPr>
          <a:xfrm flipH="1" flipV="1">
            <a:off x="3560163" y="2223425"/>
            <a:ext cx="519033" cy="452466"/>
          </a:xfrm>
          <a:prstGeom prst="straightConnector1">
            <a:avLst/>
          </a:prstGeom>
          <a:ln w="508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58184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632</Words>
  <Application>Microsoft Office PowerPoint</Application>
  <PresentationFormat>Широкий екран</PresentationFormat>
  <Paragraphs>107</Paragraphs>
  <Slides>16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Тема 1. Адміністративне право як складова публічного права</vt:lpstr>
      <vt:lpstr>Питання для публічного обговорення</vt:lpstr>
      <vt:lpstr>Історія розвитку  адміністративного права</vt:lpstr>
      <vt:lpstr>Адміністративне право – самостійна галузь права, яка характеризується надмірною мобільністю, комплексним характером поліструктурністю, тернистим шляхом свого розвитку</vt:lpstr>
      <vt:lpstr>Предмет  адміністративного права  (що регулює?)</vt:lpstr>
      <vt:lpstr>Мета адміністративного права</vt:lpstr>
      <vt:lpstr>ЗАВДАННЯ  адміністративного права</vt:lpstr>
      <vt:lpstr>МЕТОД     АДМІНІСТРАТИВНОГО  ПРАВА (як регулює?)</vt:lpstr>
      <vt:lpstr>Співвідношення з іншими галузями права </vt:lpstr>
      <vt:lpstr>Система адміністративного права (його внутрішня структура)</vt:lpstr>
      <vt:lpstr>СИСТЕМА АДМІНІСТРАТИВНОГО ПРАВА</vt:lpstr>
      <vt:lpstr>Адміністративне право</vt:lpstr>
      <vt:lpstr>Адміністративне право</vt:lpstr>
      <vt:lpstr>Адміністративне право</vt:lpstr>
      <vt:lpstr>Адміністративне право</vt:lpstr>
      <vt:lpstr>АДМІНІСТРАТИВНЕ ПРАВО в 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Адміністративне право в</dc:title>
  <dc:creator>user</dc:creator>
  <cp:lastModifiedBy>PC</cp:lastModifiedBy>
  <cp:revision>57</cp:revision>
  <dcterms:created xsi:type="dcterms:W3CDTF">2018-09-03T09:43:27Z</dcterms:created>
  <dcterms:modified xsi:type="dcterms:W3CDTF">2026-03-05T06:46:43Z</dcterms:modified>
</cp:coreProperties>
</file>