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785880" y="642960"/>
            <a:ext cx="7770240" cy="4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0000" lnSpcReduction="20000"/>
          </a:bodyPr>
          <a:lstStyle/>
          <a:p>
            <a:pPr algn="ctr">
              <a:lnSpc>
                <a:spcPct val="100000"/>
              </a:lnSpc>
            </a:pPr>
            <a:r>
              <a:rPr lang="ru-RU" sz="4400" b="1" strike="noStrike" spc="-1">
                <a:solidFill>
                  <a:srgbClr val="000000"/>
                </a:solidFill>
                <a:latin typeface="Calibri"/>
                <a:ea typeface="DejaVu Sans"/>
              </a:rPr>
              <a:t>Великий практикум з імунології</a:t>
            </a:r>
            <a:endParaRPr lang="ru-RU" sz="4400" b="0" strike="noStrike" spc="-1">
              <a:latin typeface="Arial"/>
            </a:endParaRPr>
          </a:p>
        </p:txBody>
      </p:sp>
      <p:sp>
        <p:nvSpPr>
          <p:cNvPr id="77" name="CustomShape 2"/>
          <p:cNvSpPr/>
          <p:nvPr/>
        </p:nvSpPr>
        <p:spPr>
          <a:xfrm>
            <a:off x="285840" y="1285920"/>
            <a:ext cx="8498880" cy="492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799"/>
              </a:spcBef>
            </a:pPr>
            <a:r>
              <a:rPr lang="ru-RU" sz="4000" b="1" strike="noStrike" spc="-1">
                <a:solidFill>
                  <a:srgbClr val="0070C0"/>
                </a:solidFill>
                <a:latin typeface="Calibri"/>
                <a:ea typeface="DejaVu Sans"/>
              </a:rPr>
              <a:t>Лабораторне заняття № 6</a:t>
            </a:r>
            <a:endParaRPr lang="ru-RU" sz="4000" b="0" strike="noStrike" spc="-1">
              <a:latin typeface="Arial"/>
            </a:endParaRPr>
          </a:p>
          <a:p>
            <a:pPr algn="ctr">
              <a:lnSpc>
                <a:spcPct val="100000"/>
              </a:lnSpc>
              <a:spcBef>
                <a:spcPts val="799"/>
              </a:spcBef>
            </a:pPr>
            <a:r>
              <a:rPr lang="ru-RU" sz="4000" b="1" strike="noStrike" spc="-1">
                <a:solidFill>
                  <a:srgbClr val="FF0000"/>
                </a:solidFill>
                <a:latin typeface="Arial"/>
                <a:ea typeface="DejaVu Sans"/>
              </a:rPr>
              <a:t>Цитоморфометричний метод оцінки стадій гістогенезу лімфоцитів</a:t>
            </a:r>
            <a:endParaRPr lang="ru-RU" sz="4000" b="0" strike="noStrike" spc="-1">
              <a:latin typeface="Arial"/>
            </a:endParaRPr>
          </a:p>
          <a:p>
            <a:pPr algn="just">
              <a:lnSpc>
                <a:spcPct val="100000"/>
              </a:lnSpc>
              <a:spcBef>
                <a:spcPts val="561"/>
              </a:spcBef>
            </a:pPr>
            <a:r>
              <a:rPr lang="ru-RU" sz="2800" b="1" strike="noStrike" spc="-1">
                <a:solidFill>
                  <a:srgbClr val="000000"/>
                </a:solidFill>
                <a:latin typeface="Calibri"/>
                <a:ea typeface="DejaVu Sans"/>
              </a:rPr>
              <a:t>МЕТА: </a:t>
            </a:r>
            <a:r>
              <a:rPr lang="ru-RU" sz="2800" b="1" strike="noStrike" spc="-1">
                <a:solidFill>
                  <a:srgbClr val="000000"/>
                </a:solidFill>
                <a:latin typeface="Arial"/>
                <a:ea typeface="DejaVu Sans"/>
              </a:rPr>
              <a:t>засвоїти принцип методу та методику цитоморфометричного аналізу лімфоцитів крові людини та лабораторних щурів.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16000" y="191520"/>
            <a:ext cx="8711280" cy="286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FF110B"/>
                </a:solidFill>
                <a:latin typeface="Arial"/>
                <a:ea typeface="DejaVu Sans"/>
              </a:rPr>
              <a:t>Сучасні комп’ютеризовані морфометричні установки.</a:t>
            </a:r>
            <a:endParaRPr lang="ru-RU" sz="2000" b="0" strike="noStrike" spc="-1">
              <a:latin typeface="Arial"/>
            </a:endParaRPr>
          </a:p>
          <a:p>
            <a:pPr algn="just">
              <a:lnSpc>
                <a:spcPct val="100000"/>
              </a:lnSpc>
            </a:pPr>
            <a:r>
              <a:rPr lang="ru-RU" sz="1800" b="1" strike="noStrike" spc="-1">
                <a:solidFill>
                  <a:srgbClr val="000000"/>
                </a:solidFill>
                <a:latin typeface="Arial"/>
                <a:ea typeface="DejaVu Sans"/>
              </a:rPr>
              <a:t>З розвитком ком’ютерної та фото- відео- техніки вони стали застосовуватись і для проведення морфометричних досліджень. Перші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комп’ютеризовані морфометричні установки, що були створені у 70-х – 80-х рр. ХХ ст. складались з мікроскопа, аналогової відеокамери, аналогово цифрового перетворювача і ЕОМ. Зображення з мікроскопа реєструвалося відеокамерою, переводилось у цифрову форму за допомогою аналогово-цифрового перетворювача і передавалось на екран ЕОМ. Далі за допомогою ЕОМ на цьому зображенні можна було проводити певні морфометричні вимірювання. </a:t>
            </a:r>
            <a:endParaRPr lang="ru-RU" sz="1800" b="0" strike="noStrike" spc="-1">
              <a:latin typeface="Arial"/>
            </a:endParaRPr>
          </a:p>
        </p:txBody>
      </p:sp>
      <p:pic>
        <p:nvPicPr>
          <p:cNvPr id="90" name="Рисунок 89"/>
          <p:cNvPicPr/>
          <p:nvPr/>
        </p:nvPicPr>
        <p:blipFill>
          <a:blip r:embed="rId2"/>
          <a:srcRect l="44021" t="34493" r="21341" b="16811"/>
          <a:stretch/>
        </p:blipFill>
        <p:spPr>
          <a:xfrm>
            <a:off x="2088000" y="3013200"/>
            <a:ext cx="4751280" cy="3754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288000" y="216000"/>
            <a:ext cx="878112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Ще один підхід – це за допомогою фотонасадки до мікроскопа отримати звичайну мікрофотографію. Далі цю мікрофотографію за допомогою сканера перевести у цифрову форму і зберегти як рисунок у пам’ять комп’ютера. Потім за допомогою спеціальних програм (наприклад, ImageJ, Scion Image, тощо) провести необхідні вимірювання.</a:t>
            </a:r>
            <a:endParaRPr lang="ru-RU" sz="1800" b="0" strike="noStrike" spc="-1">
              <a:latin typeface="Arial"/>
            </a:endParaRPr>
          </a:p>
        </p:txBody>
      </p:sp>
      <p:pic>
        <p:nvPicPr>
          <p:cNvPr id="92" name="Рисунок 91"/>
          <p:cNvPicPr/>
          <p:nvPr/>
        </p:nvPicPr>
        <p:blipFill>
          <a:blip r:embed="rId2"/>
          <a:srcRect l="45626" t="26093" r="26745" b="22101"/>
          <a:stretch/>
        </p:blipFill>
        <p:spPr>
          <a:xfrm>
            <a:off x="174600" y="1724760"/>
            <a:ext cx="4072680" cy="4771440"/>
          </a:xfrm>
          <a:prstGeom prst="rect">
            <a:avLst/>
          </a:prstGeom>
          <a:ln>
            <a:noFill/>
          </a:ln>
        </p:spPr>
      </p:pic>
      <p:pic>
        <p:nvPicPr>
          <p:cNvPr id="93" name="Рисунок 92"/>
          <p:cNvPicPr/>
          <p:nvPr/>
        </p:nvPicPr>
        <p:blipFill>
          <a:blip r:embed="rId3"/>
          <a:srcRect l="45410" t="28893" r="26255" b="24902"/>
          <a:stretch/>
        </p:blipFill>
        <p:spPr>
          <a:xfrm>
            <a:off x="4464000" y="1728360"/>
            <a:ext cx="4535280" cy="4822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171720" y="144000"/>
            <a:ext cx="8755560" cy="301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1" strike="noStrike" spc="-1">
                <a:solidFill>
                  <a:srgbClr val="000000"/>
                </a:solidFill>
                <a:latin typeface="Arial"/>
                <a:ea typeface="DejaVu Sans"/>
              </a:rPr>
              <a:t>Сучасні комп’ютеризовані морфометричні установки складаються з мікроскопа, цифрової фото-відеокамери і комп’ютера. Цифрова відеокамера монтується до тубуса мікроскопа і, в свою чергу, за допомогою USB-порта приєднується до комп’ютера. Для управління процесом зйомки мікропрепаратів та збереження зображень створені спеціальні комп’ютерні програми, наприклад, Scope Photo.</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Головне вікно програми Scope Photo після її завантаження має наступний вигляд (мал.). Щоб вмикнути відеокамеру, потрібно натиснути піктограму з зображенням відеокамери (мал. – вказано стрілкою). Після вмикання відеокамери можна, переміщуючи препарат по предметному столику мікроскопа, вибирати необхідні для подальших вимірів ділянки мікропрепарата. Щоб сфотографувати обрану ділянку мікропрепарата, необхідно натиснути піктограму з зображенням фотоапарата (мал. - вказано стрілкою).</a:t>
            </a:r>
            <a:endParaRPr lang="ru-RU" sz="1600" b="0" strike="noStrike" spc="-1">
              <a:latin typeface="Arial"/>
            </a:endParaRPr>
          </a:p>
        </p:txBody>
      </p:sp>
      <p:pic>
        <p:nvPicPr>
          <p:cNvPr id="95" name="Рисунок 94"/>
          <p:cNvPicPr/>
          <p:nvPr/>
        </p:nvPicPr>
        <p:blipFill>
          <a:blip r:embed="rId2"/>
          <a:srcRect l="39898" t="24690" r="16806" b="31905"/>
          <a:stretch/>
        </p:blipFill>
        <p:spPr>
          <a:xfrm>
            <a:off x="1656000" y="3240000"/>
            <a:ext cx="6119640" cy="3449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157320" y="122040"/>
            <a:ext cx="8846280" cy="25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В програмі Scope Photo існує можливість вибору роздільної здатності мікрофотографії. Для цього слід обрати пункт меню Setup / Video Stream Format і у вікні, що при цьому відкриється, поставити відмітку проти обраної роздільної здатності (мал.). Також у програмі Scope Photo (пункт меню Setup / Video Source Property) існує можливість регулювати яскравість/контраст (пункт меню Color у вікні, що відкривається), кольоровий баланс у системі RGB (пункт меню White Balance у вікні, що відкривається), час експозиції (пункт меню Exposure у вікні, що відкривається) (мал.).</a:t>
            </a:r>
            <a:endParaRPr lang="ru-RU" sz="1800" b="0" strike="noStrike" spc="-1">
              <a:latin typeface="Arial"/>
            </a:endParaRPr>
          </a:p>
        </p:txBody>
      </p:sp>
      <p:pic>
        <p:nvPicPr>
          <p:cNvPr id="97" name="Рисунок 96"/>
          <p:cNvPicPr/>
          <p:nvPr/>
        </p:nvPicPr>
        <p:blipFill>
          <a:blip r:embed="rId2"/>
          <a:srcRect l="39110" t="33430" r="21532" b="13686"/>
          <a:stretch/>
        </p:blipFill>
        <p:spPr>
          <a:xfrm>
            <a:off x="2180520" y="2542680"/>
            <a:ext cx="5594760" cy="4224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82520" y="170640"/>
            <a:ext cx="8816760" cy="255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За допомогою програми Scope Photo можна також знімати відеофрагменти (пункт меню Capture / Start Capture Video – щоб розпочати зйомку відео та пункт меню Capture / Stop Capture Video – щоб зупинити зйомку відео) (мал.).  Збереження мікрофотографій можливе у будь-яких графічних форматах: JPEG, BMP, TIFF тощо.</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Далі ці цифрові мікрофотографії можуть бути використані для проведення морфометричних вимірів на них з допомогою відповідних морфометричних програм (наприклад, ImageJ, Scion Image). </a:t>
            </a:r>
            <a:endParaRPr lang="ru-RU" sz="1800" b="0" strike="noStrike" spc="-1">
              <a:latin typeface="Arial"/>
            </a:endParaRPr>
          </a:p>
          <a:p>
            <a:pPr algn="just">
              <a:lnSpc>
                <a:spcPct val="100000"/>
              </a:lnSpc>
            </a:pPr>
            <a:endParaRPr lang="ru-RU" sz="1800" b="0" strike="noStrike" spc="-1">
              <a:latin typeface="Arial"/>
            </a:endParaRPr>
          </a:p>
        </p:txBody>
      </p:sp>
      <p:pic>
        <p:nvPicPr>
          <p:cNvPr id="99" name="Рисунок 98"/>
          <p:cNvPicPr/>
          <p:nvPr/>
        </p:nvPicPr>
        <p:blipFill>
          <a:blip r:embed="rId2"/>
          <a:srcRect l="40167" t="29419" r="15752" b="13164"/>
          <a:stretch/>
        </p:blipFill>
        <p:spPr>
          <a:xfrm>
            <a:off x="1512000" y="2376000"/>
            <a:ext cx="6407280" cy="4391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Рисунок 99"/>
          <p:cNvPicPr/>
          <p:nvPr/>
        </p:nvPicPr>
        <p:blipFill>
          <a:blip r:embed="rId2"/>
          <a:srcRect l="39110" t="23292" r="16020" b="24429"/>
          <a:stretch/>
        </p:blipFill>
        <p:spPr>
          <a:xfrm>
            <a:off x="412560" y="648000"/>
            <a:ext cx="8370720" cy="5482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Рисунок 100"/>
          <p:cNvPicPr/>
          <p:nvPr/>
        </p:nvPicPr>
        <p:blipFill>
          <a:blip r:embed="rId2"/>
          <a:srcRect l="41475" t="17677" r="23892" b="15408"/>
          <a:stretch/>
        </p:blipFill>
        <p:spPr>
          <a:xfrm>
            <a:off x="1728000" y="141840"/>
            <a:ext cx="5903280" cy="640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144000" y="216000"/>
            <a:ext cx="8783280" cy="343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FF110B"/>
                </a:solidFill>
                <a:latin typeface="Arial"/>
                <a:ea typeface="DejaVu Sans"/>
              </a:rPr>
              <a:t>Вимірювання лінійних розмірів мікроскопічних об’єктів.</a:t>
            </a:r>
            <a:endParaRPr lang="ru-RU" sz="2000" b="0" strike="noStrike" spc="-1">
              <a:latin typeface="Arial"/>
            </a:endParaRPr>
          </a:p>
          <a:p>
            <a:pPr algn="just">
              <a:lnSpc>
                <a:spcPct val="100000"/>
              </a:lnSpc>
            </a:pPr>
            <a:r>
              <a:rPr lang="ru-RU" sz="1800" b="1" strike="noStrike" spc="-1">
                <a:solidFill>
                  <a:srgbClr val="000000"/>
                </a:solidFill>
                <a:latin typeface="Arial"/>
                <a:ea typeface="DejaVu Sans"/>
              </a:rPr>
              <a:t>Традиційним методом визначення лінійних розмірів мікроскопічних об’єктів є їх вимірювання за допомогою звичайного або гвинтового окулярмікрометра. Вимірювання лінійних розмірів мікроскопічних об’єктів</a:t>
            </a:r>
            <a:r>
              <a:rPr lang="ru-RU" sz="1800" b="1" strike="noStrike" spc="-1">
                <a:solidFill>
                  <a:srgbClr val="FF110B"/>
                </a:solidFill>
                <a:latin typeface="Arial"/>
                <a:ea typeface="DejaVu Sans"/>
              </a:rPr>
              <a:t> </a:t>
            </a:r>
            <a:r>
              <a:rPr lang="ru-RU" sz="1800" b="1" i="1" strike="noStrike" spc="-1">
                <a:solidFill>
                  <a:srgbClr val="FF110B"/>
                </a:solidFill>
                <a:latin typeface="Arial"/>
                <a:ea typeface="DejaVu Sans"/>
              </a:rPr>
              <a:t>звичайним окуляр-мікрометром</a:t>
            </a:r>
            <a:r>
              <a:rPr lang="ru-RU" sz="1800" b="1" strike="noStrike" spc="-1">
                <a:solidFill>
                  <a:srgbClr val="FF110B"/>
                </a:solidFill>
                <a:latin typeface="Arial"/>
                <a:ea typeface="DejaVu Sans"/>
              </a:rPr>
              <a:t>: </a:t>
            </a:r>
            <a:endParaRPr lang="ru-RU" sz="1800" b="0" strike="noStrike" spc="-1">
              <a:latin typeface="Arial"/>
            </a:endParaRPr>
          </a:p>
          <a:p>
            <a:pPr algn="just">
              <a:lnSpc>
                <a:spcPct val="100000"/>
              </a:lnSpc>
            </a:pPr>
            <a:r>
              <a:rPr lang="ru-RU" sz="1600" b="1" strike="noStrike" spc="-1">
                <a:solidFill>
                  <a:srgbClr val="000000"/>
                </a:solidFill>
                <a:latin typeface="Arial"/>
                <a:ea typeface="DejaVu Sans"/>
              </a:rPr>
              <a:t>Як вже зазначалося вище, звичайний окуляр-мікрометр являє собою окуляр з вмонтованою в нього мікрометричною шкалою. На предметний столик мікроскопа поміщаємо препарат і за допомогою макро- та мікрогвинтів отримуємо чітке зображення мікропрепарату в полі зору мікроскопа. Щоб виміряти розмір мікроскопічної структури, потрібно підвести її лівий край під одну з перших поділок мікрометричної шкали. Далі слід підрахувати кількість поділок мікрометричної шкали, які знаходяться між лівим та правим краями цієї структури (в нашому прикладі на малюнку  – 40 поділок). </a:t>
            </a:r>
            <a:endParaRPr lang="ru-RU" sz="1600" b="0" strike="noStrike" spc="-1">
              <a:latin typeface="Arial"/>
            </a:endParaRPr>
          </a:p>
        </p:txBody>
      </p:sp>
      <p:pic>
        <p:nvPicPr>
          <p:cNvPr id="103" name="Рисунок 102"/>
          <p:cNvPicPr/>
          <p:nvPr/>
        </p:nvPicPr>
        <p:blipFill>
          <a:blip r:embed="rId2"/>
          <a:srcRect l="40687" t="38696" r="21532" b="26299"/>
          <a:stretch/>
        </p:blipFill>
        <p:spPr>
          <a:xfrm>
            <a:off x="1740960" y="3744000"/>
            <a:ext cx="6034680" cy="302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373680" y="326520"/>
            <a:ext cx="8481600" cy="612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Після цього потрібно визначити ціну однієї поділки мікрометричної шкали. Для цього слід застосувати об’єкт-мікрометр. Об’єкт-мікрометр являє собою предметне скельце з нанесеними на нього геометричними фігурами (кругами, прямокутниками, трикутниками і т.п), розміри яких нам відомі.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Поміщаємо об’єкт-мікрометр замість препарата на предметний столик мікроскопа, знаходимо в полі зору мікроскопа одну з фігурок (бажано вибрати фігурку, яка за формою і розмірами найбільше нагадує об’єкт дослідження). При цьому режим збільшення мікроскопа повинен бути таким самим, яким він був при вимірюванні дослідного препарата (тобто, окуляр та об’єктив змінювати не можна!).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Способом, описаним вище, визначаємо кількість поділок мікрометричної шкали, що знаходяться між лівим та правим краями фігурки.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Оскільки розмір даної фігурки в мікрометрах нам відомий (він зазначений у формулярі, що додається до об’єкт-мікрометра), то ціну однієї поділки мікрометричної шкали можна визначити шляхом ділення розміру фігурки на кількість поділок мікрометричної шкали, що потрапили в її профіль. Тепер, щоб отримати розмір нашого мікроскопічного об’єкта в мікрометрах, потрібно помножити кількість поділок мікрометричної шкали, що потрапили в його профіль, на ціну однієї поділки даної шкали.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360000" y="109440"/>
            <a:ext cx="849528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Вимірювання лінійних розмірів мікроскопічних об’єктів </a:t>
            </a:r>
            <a:r>
              <a:rPr lang="ru-RU" sz="1800" b="1" i="1" u="sng" strike="noStrike" spc="-1">
                <a:solidFill>
                  <a:srgbClr val="000000"/>
                </a:solidFill>
                <a:uFillTx/>
                <a:latin typeface="Arial"/>
                <a:ea typeface="DejaVu Sans"/>
              </a:rPr>
              <a:t>гвинтовим окуляр-мікрометром</a:t>
            </a:r>
            <a:r>
              <a:rPr lang="ru-RU" sz="1800" b="1" strike="noStrike" spc="-1">
                <a:solidFill>
                  <a:srgbClr val="000000"/>
                </a:solidFill>
                <a:latin typeface="Arial"/>
                <a:ea typeface="DejaVu Sans"/>
              </a:rPr>
              <a:t>: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Гвинтовий окуляр-мікрометр встановлюється на світловий мікроскоп замість окуляра. Вигляд поля зору в цьому випадку зображено на мал.</a:t>
            </a:r>
            <a:endParaRPr lang="ru-RU" sz="1800" b="0" strike="noStrike" spc="-1">
              <a:latin typeface="Arial"/>
            </a:endParaRPr>
          </a:p>
        </p:txBody>
      </p:sp>
      <p:pic>
        <p:nvPicPr>
          <p:cNvPr id="106" name="Рисунок 105"/>
          <p:cNvPicPr/>
          <p:nvPr/>
        </p:nvPicPr>
        <p:blipFill>
          <a:blip r:embed="rId2"/>
          <a:srcRect l="45410" t="34493" r="28618" b="27702"/>
          <a:stretch/>
        </p:blipFill>
        <p:spPr>
          <a:xfrm>
            <a:off x="1281240" y="1454040"/>
            <a:ext cx="6263280" cy="5124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14200"/>
            <a:ext cx="8352000" cy="600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70C0"/>
                </a:solidFill>
                <a:latin typeface="Calibri"/>
                <a:ea typeface="DejaVu Sans"/>
              </a:rPr>
              <a:t>ПИТАННЯ ДЛЯ ОБГОВОРЕННЯ </a:t>
            </a:r>
            <a:endParaRPr lang="ru-RU" sz="36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Морфологічна та функціональна характеристика формених елементів крові.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Морфофункціональні характеристики лімфоцитів периферичної крові. Розмірні класи лімфоцитів (малі, середні та великі), їх морфологія та функціональне значення.</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Патогенетичний напрям оцінки стану імунної системи.</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Поняття про «об`єкт-мікрометр» та «окуляр-мікрометр».</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Принцип цитоморфометричного методу.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Етапи проведення цитоморфометричних досліджень лімфоцитів.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Значення цитоморфометричного методу в клінічній імунології.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Перелік реактивів, матеріалів та обладнання, їх приготування.</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216000" y="149400"/>
            <a:ext cx="3690982" cy="59078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ru-RU" sz="1800" b="1" strike="noStrike" spc="-1" dirty="0">
                <a:solidFill>
                  <a:srgbClr val="000000"/>
                </a:solidFill>
                <a:latin typeface="Arial"/>
                <a:ea typeface="DejaVu Sans"/>
              </a:rPr>
              <a:t>В </a:t>
            </a:r>
            <a:r>
              <a:rPr lang="ru-RU" sz="1800" b="1" strike="noStrike" spc="-1" dirty="0" err="1">
                <a:solidFill>
                  <a:srgbClr val="000000"/>
                </a:solidFill>
                <a:latin typeface="Arial"/>
                <a:ea typeface="DejaVu Sans"/>
              </a:rPr>
              <a:t>складі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гвинтового</a:t>
            </a:r>
            <a:r>
              <a:rPr lang="ru-RU" sz="1800" b="1" strike="noStrike" spc="-1" dirty="0">
                <a:solidFill>
                  <a:srgbClr val="000000"/>
                </a:solidFill>
                <a:latin typeface="Arial"/>
                <a:ea typeface="DejaVu Sans"/>
              </a:rPr>
              <a:t> окуляр-</a:t>
            </a:r>
            <a:r>
              <a:rPr lang="ru-RU" sz="1800" b="1" strike="noStrike" spc="-1" dirty="0" err="1">
                <a:solidFill>
                  <a:srgbClr val="000000"/>
                </a:solidFill>
                <a:latin typeface="Arial"/>
                <a:ea typeface="DejaVu Sans"/>
              </a:rPr>
              <a:t>мікрометра</a:t>
            </a:r>
            <a:r>
              <a:rPr lang="ru-RU" sz="1800" b="1" strike="noStrike" spc="-1" dirty="0">
                <a:solidFill>
                  <a:srgbClr val="000000"/>
                </a:solidFill>
                <a:latin typeface="Arial"/>
                <a:ea typeface="DejaVu Sans"/>
              </a:rPr>
              <a:t> є барабан, на </a:t>
            </a:r>
            <a:r>
              <a:rPr lang="ru-RU" sz="1800" b="1" strike="noStrike" spc="-1" dirty="0" err="1">
                <a:solidFill>
                  <a:srgbClr val="000000"/>
                </a:solidFill>
                <a:latin typeface="Arial"/>
                <a:ea typeface="DejaVu Sans"/>
              </a:rPr>
              <a:t>якому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міститься</a:t>
            </a:r>
            <a:r>
              <a:rPr lang="ru-RU" sz="1800" b="1" strike="noStrike" spc="-1" dirty="0">
                <a:solidFill>
                  <a:srgbClr val="000000"/>
                </a:solidFill>
                <a:latin typeface="Arial"/>
                <a:ea typeface="DejaVu Sans"/>
              </a:rPr>
              <a:t> шкала з </a:t>
            </a:r>
            <a:r>
              <a:rPr lang="ru-RU" sz="1800" b="1" strike="noStrike" spc="-1" dirty="0" err="1">
                <a:solidFill>
                  <a:srgbClr val="000000"/>
                </a:solidFill>
                <a:latin typeface="Arial"/>
                <a:ea typeface="DejaVu Sans"/>
              </a:rPr>
              <a:t>поділками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a:t>
            </a:r>
            <a:r>
              <a:rPr lang="ru-RU" sz="1800" b="1" strike="noStrike" spc="-1" dirty="0">
                <a:solidFill>
                  <a:srgbClr val="000000"/>
                </a:solidFill>
                <a:latin typeface="Arial"/>
                <a:ea typeface="DejaVu Sans"/>
              </a:rPr>
              <a:t> 0 до 100. При </a:t>
            </a:r>
            <a:r>
              <a:rPr lang="ru-RU" sz="1800" b="1" strike="noStrike" spc="-1" dirty="0" err="1">
                <a:solidFill>
                  <a:srgbClr val="000000"/>
                </a:solidFill>
                <a:latin typeface="Arial"/>
                <a:ea typeface="DejaVu Sans"/>
              </a:rPr>
              <a:t>обертанні</a:t>
            </a:r>
            <a:r>
              <a:rPr lang="ru-RU" sz="1800" b="1" strike="noStrike" spc="-1" dirty="0">
                <a:solidFill>
                  <a:srgbClr val="000000"/>
                </a:solidFill>
                <a:latin typeface="Arial"/>
                <a:ea typeface="DejaVu Sans"/>
              </a:rPr>
              <a:t> барабана </a:t>
            </a:r>
            <a:r>
              <a:rPr lang="ru-RU" sz="1800" b="1" strike="noStrike" spc="-1" dirty="0" err="1">
                <a:solidFill>
                  <a:srgbClr val="000000"/>
                </a:solidFill>
                <a:latin typeface="Arial"/>
                <a:ea typeface="DejaVu Sans"/>
              </a:rPr>
              <a:t>подвійна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лінія</a:t>
            </a:r>
            <a:r>
              <a:rPr lang="ru-RU" sz="1800" b="1" strike="noStrike" spc="-1" dirty="0">
                <a:solidFill>
                  <a:srgbClr val="000000"/>
                </a:solidFill>
                <a:latin typeface="Arial"/>
                <a:ea typeface="DejaVu Sans"/>
              </a:rPr>
              <a:t> і </a:t>
            </a:r>
            <a:r>
              <a:rPr lang="ru-RU" sz="1800" b="1" strike="noStrike" spc="-1" dirty="0" err="1">
                <a:solidFill>
                  <a:srgbClr val="000000"/>
                </a:solidFill>
                <a:latin typeface="Arial"/>
                <a:ea typeface="DejaVu Sans"/>
              </a:rPr>
              <a:t>перехрещені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лінії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переміщуються</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полі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зору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Якщо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поставити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подвійну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лінію</a:t>
            </a:r>
            <a:r>
              <a:rPr lang="ru-RU" sz="1800" b="1" strike="noStrike" spc="-1" dirty="0">
                <a:solidFill>
                  <a:srgbClr val="000000"/>
                </a:solidFill>
                <a:latin typeface="Arial"/>
                <a:ea typeface="DejaVu Sans"/>
              </a:rPr>
              <a:t> на одну з </a:t>
            </a:r>
            <a:r>
              <a:rPr lang="ru-RU" sz="1800" b="1" strike="noStrike" spc="-1" dirty="0" err="1">
                <a:solidFill>
                  <a:srgbClr val="000000"/>
                </a:solidFill>
                <a:latin typeface="Arial"/>
                <a:ea typeface="DejaVu Sans"/>
              </a:rPr>
              <a:t>поділок</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полі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зору</a:t>
            </a:r>
            <a:r>
              <a:rPr lang="ru-RU" sz="1800" b="1" strike="noStrike" spc="-1" dirty="0">
                <a:solidFill>
                  <a:srgbClr val="000000"/>
                </a:solidFill>
                <a:latin typeface="Arial"/>
                <a:ea typeface="DejaVu Sans"/>
              </a:rPr>
              <a:t> окуляр-</a:t>
            </a:r>
            <a:r>
              <a:rPr lang="ru-RU" sz="1800" b="1" strike="noStrike" spc="-1" dirty="0" err="1">
                <a:solidFill>
                  <a:srgbClr val="000000"/>
                </a:solidFill>
                <a:latin typeface="Arial"/>
                <a:ea typeface="DejaVu Sans"/>
              </a:rPr>
              <a:t>мікрометра</a:t>
            </a:r>
            <a:r>
              <a:rPr lang="ru-RU" sz="1800" b="1" strike="noStrike" spc="-1" dirty="0">
                <a:solidFill>
                  <a:srgbClr val="000000"/>
                </a:solidFill>
                <a:latin typeface="Arial"/>
                <a:ea typeface="DejaVu Sans"/>
              </a:rPr>
              <a:t>, то на </a:t>
            </a:r>
            <a:r>
              <a:rPr lang="ru-RU" sz="1800" b="1" strike="noStrike" spc="-1" dirty="0" err="1">
                <a:solidFill>
                  <a:srgbClr val="000000"/>
                </a:solidFill>
                <a:latin typeface="Arial"/>
                <a:ea typeface="DejaVu Sans"/>
              </a:rPr>
              <a:t>барабані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навпроти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позначки</a:t>
            </a:r>
            <a:r>
              <a:rPr lang="ru-RU" sz="1800" b="1" strike="noStrike" spc="-1" dirty="0">
                <a:solidFill>
                  <a:srgbClr val="000000"/>
                </a:solidFill>
                <a:latin typeface="Arial"/>
                <a:ea typeface="DejaVu Sans"/>
              </a:rPr>
              <a:t> буде цифра 0. </a:t>
            </a:r>
            <a:r>
              <a:rPr lang="ru-RU" sz="1800" b="1" strike="noStrike" spc="-1" dirty="0" err="1">
                <a:solidFill>
                  <a:srgbClr val="000000"/>
                </a:solidFill>
                <a:latin typeface="Arial"/>
                <a:ea typeface="DejaVu Sans"/>
              </a:rPr>
              <a:t>Якщо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зробити</a:t>
            </a:r>
            <a:r>
              <a:rPr lang="ru-RU" sz="1800" b="1" strike="noStrike" spc="-1" dirty="0">
                <a:solidFill>
                  <a:srgbClr val="000000"/>
                </a:solidFill>
                <a:latin typeface="Arial"/>
                <a:ea typeface="DejaVu Sans"/>
              </a:rPr>
              <a:t> один </a:t>
            </a:r>
            <a:r>
              <a:rPr lang="ru-RU" sz="1800" b="1" strike="noStrike" spc="-1" dirty="0" err="1">
                <a:solidFill>
                  <a:srgbClr val="000000"/>
                </a:solidFill>
                <a:latin typeface="Arial"/>
                <a:ea typeface="DejaVu Sans"/>
              </a:rPr>
              <a:t>повний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оберт</a:t>
            </a:r>
            <a:r>
              <a:rPr lang="ru-RU" sz="1800" b="1" strike="noStrike" spc="-1" dirty="0">
                <a:solidFill>
                  <a:srgbClr val="000000"/>
                </a:solidFill>
                <a:latin typeface="Arial"/>
                <a:ea typeface="DejaVu Sans"/>
              </a:rPr>
              <a:t> барабана, то </a:t>
            </a:r>
            <a:r>
              <a:rPr lang="ru-RU" sz="1800" b="1" strike="noStrike" spc="-1" dirty="0" err="1">
                <a:solidFill>
                  <a:srgbClr val="000000"/>
                </a:solidFill>
                <a:latin typeface="Arial"/>
                <a:ea typeface="DejaVu Sans"/>
              </a:rPr>
              <a:t>подвійна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лінія</a:t>
            </a:r>
            <a:r>
              <a:rPr lang="ru-RU" sz="1800" b="1" strike="noStrike" spc="-1" dirty="0">
                <a:solidFill>
                  <a:srgbClr val="000000"/>
                </a:solidFill>
                <a:latin typeface="Arial"/>
                <a:ea typeface="DejaVu Sans"/>
              </a:rPr>
              <a:t> та </a:t>
            </a:r>
            <a:r>
              <a:rPr lang="ru-RU" sz="1800" b="1" strike="noStrike" spc="-1" dirty="0" err="1">
                <a:solidFill>
                  <a:srgbClr val="000000"/>
                </a:solidFill>
                <a:latin typeface="Arial"/>
                <a:ea typeface="DejaVu Sans"/>
              </a:rPr>
              <a:t>перехрещені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лінії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перемістяться</a:t>
            </a:r>
            <a:r>
              <a:rPr lang="ru-RU" sz="1800" b="1" strike="noStrike" spc="-1" dirty="0">
                <a:solidFill>
                  <a:srgbClr val="000000"/>
                </a:solidFill>
                <a:latin typeface="Arial"/>
                <a:ea typeface="DejaVu Sans"/>
              </a:rPr>
              <a:t> до </a:t>
            </a:r>
            <a:r>
              <a:rPr lang="ru-RU" sz="1800" b="1" strike="noStrike" spc="-1" dirty="0" err="1">
                <a:solidFill>
                  <a:srgbClr val="000000"/>
                </a:solidFill>
                <a:latin typeface="Arial"/>
                <a:ea typeface="DejaVu Sans"/>
              </a:rPr>
              <a:t>сусідньої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поділки</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полі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зору</a:t>
            </a:r>
            <a:r>
              <a:rPr lang="ru-RU" sz="1800" b="1" strike="noStrike" spc="-1" dirty="0">
                <a:solidFill>
                  <a:srgbClr val="000000"/>
                </a:solidFill>
                <a:latin typeface="Arial"/>
                <a:ea typeface="DejaVu Sans"/>
              </a:rPr>
              <a:t> окуляр-</a:t>
            </a:r>
            <a:r>
              <a:rPr lang="ru-RU" sz="1800" b="1" strike="noStrike" spc="-1" dirty="0" err="1">
                <a:solidFill>
                  <a:srgbClr val="000000"/>
                </a:solidFill>
                <a:latin typeface="Arial"/>
                <a:ea typeface="DejaVu Sans"/>
              </a:rPr>
              <a:t>мікрометра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Тобто</a:t>
            </a:r>
            <a:r>
              <a:rPr lang="ru-RU" sz="1800" b="1" strike="noStrike" spc="-1" dirty="0">
                <a:solidFill>
                  <a:srgbClr val="000000"/>
                </a:solidFill>
                <a:latin typeface="Arial"/>
                <a:ea typeface="DejaVu Sans"/>
              </a:rPr>
              <a:t>, одна </a:t>
            </a:r>
            <a:r>
              <a:rPr lang="ru-RU" sz="1800" b="1" strike="noStrike" spc="-1" dirty="0" err="1">
                <a:solidFill>
                  <a:srgbClr val="000000"/>
                </a:solidFill>
                <a:latin typeface="Arial"/>
                <a:ea typeface="DejaVu Sans"/>
              </a:rPr>
              <a:t>поділка</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полі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зору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відповідає</a:t>
            </a:r>
            <a:r>
              <a:rPr lang="ru-RU" sz="1800" b="1" strike="noStrike" spc="-1" dirty="0">
                <a:solidFill>
                  <a:srgbClr val="000000"/>
                </a:solidFill>
                <a:latin typeface="Arial"/>
                <a:ea typeface="DejaVu Sans"/>
              </a:rPr>
              <a:t> 100 </a:t>
            </a:r>
            <a:r>
              <a:rPr lang="ru-RU" sz="1800" b="1" strike="noStrike" spc="-1" dirty="0" err="1">
                <a:solidFill>
                  <a:srgbClr val="000000"/>
                </a:solidFill>
                <a:latin typeface="Arial"/>
                <a:ea typeface="DejaVu Sans"/>
              </a:rPr>
              <a:t>поділкам</a:t>
            </a:r>
            <a:r>
              <a:rPr lang="ru-RU" sz="1800" b="1" strike="noStrike" spc="-1" dirty="0">
                <a:solidFill>
                  <a:srgbClr val="000000"/>
                </a:solidFill>
                <a:latin typeface="Arial"/>
                <a:ea typeface="DejaVu Sans"/>
              </a:rPr>
              <a:t> на </a:t>
            </a:r>
            <a:r>
              <a:rPr lang="ru-RU" sz="1800" b="1" strike="noStrike" spc="-1" dirty="0" err="1">
                <a:solidFill>
                  <a:srgbClr val="000000"/>
                </a:solidFill>
                <a:latin typeface="Arial"/>
                <a:ea typeface="DejaVu Sans"/>
              </a:rPr>
              <a:t>шкалі</a:t>
            </a:r>
            <a:r>
              <a:rPr lang="ru-RU" sz="1800" b="1" strike="noStrike" spc="-1" dirty="0">
                <a:solidFill>
                  <a:srgbClr val="000000"/>
                </a:solidFill>
                <a:latin typeface="Arial"/>
                <a:ea typeface="DejaVu Sans"/>
              </a:rPr>
              <a:t> барабана. </a:t>
            </a:r>
            <a:endParaRPr lang="ru-RU" sz="1800" b="0" strike="noStrike" spc="-1" dirty="0">
              <a:latin typeface="Arial"/>
            </a:endParaRPr>
          </a:p>
        </p:txBody>
      </p:sp>
      <p:pic>
        <p:nvPicPr>
          <p:cNvPr id="108" name="Рисунок 107"/>
          <p:cNvPicPr/>
          <p:nvPr/>
        </p:nvPicPr>
        <p:blipFill>
          <a:blip r:embed="rId2"/>
          <a:srcRect l="43050" t="17677" r="24678" b="16491"/>
          <a:stretch/>
        </p:blipFill>
        <p:spPr>
          <a:xfrm>
            <a:off x="3528000" y="190800"/>
            <a:ext cx="5471280" cy="6432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216000" y="216000"/>
            <a:ext cx="8674920" cy="63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Щоб зробити виміри, на предметний столик поміщаємо препарат і за допомогою макро- та мікрогвинтів отримуємо чітке зображення мікропрепарату в полі зору мікроскопа. Знаходимо структуру, розмір якої слід виміряти (в прикладі, зображеному на малюнку, діаметр сім’яного</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канальця (вказано стрілкою)) і підводимо перехрест ліній (або подвійну лінію) на лівий край об’єкта (сім’яного канальця) (див. мал.). За допомогою шкали в полі зору, яка позначає сотні, та шкали на барабані окуляр-мікрометра, яка позначає десяті й одиниці, отримуємо деяке тризначне число (в нашому прикладі 072) (див. мал.). Потім підводимо перехрест ліній (або подвійну лінію) на правий край об’єкта (сім’яного канальця) (див. мал.) і способом, описаним вище, отримуємо друге число (в нашому прикладі 538). Далі від другого числа віднімаємо перше і отримуємо розмір вимірюваного об’єкта (в нашому прикладі, сім’яного канальця) в так званих барабанних одиницях (538–072=466).</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переводу розмірів виміряної структури, виражених в барабанних одиницях, в розміри, виражені в одиницях системи СІ – метри, міліметри,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мікрометри, нанометри тощо, потрібно визначити ціну однієї поділки барабана.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цього використовується об’єкт-мікрометр – предметне скельце з нанесеними на нього геометричними фігурами (кругами, прямокутниками, трикутниками і т.п), розміри яких зазначені у формулярі, що додається до об’єкт-мікрометра. </a:t>
            </a:r>
            <a:endParaRPr lang="ru-RU" sz="1800" b="0" strike="noStrike" spc="-1">
              <a:latin typeface="Arial"/>
            </a:endParaRPr>
          </a:p>
          <a:p>
            <a:pPr>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342000" y="216000"/>
            <a:ext cx="851328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Вимірюємо способом, описаним вище (див. мал.) розмір фігури, яка за формою і розмірами приблизно нагадує досліджувану структуру. При цьому режим збільшення мікроскопа (тобто, використаний об’єктив і окуляр) повинен бути таким самим, як при вимірюванні дослідної структури! Отримуємо розмір цієї фігури, виражений в барабанних одиницях.</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 формулярі дивимось розмір фігури, виражений в мікрометрах. Поділивши число, яке виражає розмір фігури в мікрометрах на число, яке виражає розмір фігури в барабанних одиницях, отримуємо коефіцієнт перерахунку, на який потрібно помножити виміряні розміри досліджуваних структур. Наприклад, виміряний розмір фігури становить 350 барабанних одиниць, а у формулярі зазначено, що її розмір становить 87,5 мкм. Ділимо 87,5 на 350 і одержуємо коефіцієнт 0,25. Отже, реальний розмір сім’яного канальця, який в нашому прикладі становить 466 барабанних одиниць, дорівнює: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466 б.о.×0,25=116,5 мкм.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216000" y="144000"/>
            <a:ext cx="8711280" cy="571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F08FF"/>
                </a:solidFill>
                <a:latin typeface="Arial"/>
                <a:ea typeface="DejaVu Sans"/>
              </a:rPr>
              <a:t>ЗАГАЛЬНІ ВІДОМОСТІ ПРО ЛІМФОЦИТИ</a:t>
            </a:r>
            <a:endParaRPr lang="ru-RU" sz="1800" b="0" strike="noStrike" spc="-1">
              <a:latin typeface="Arial"/>
            </a:endParaRPr>
          </a:p>
          <a:p>
            <a:pPr algn="just">
              <a:lnSpc>
                <a:spcPct val="100000"/>
              </a:lnSpc>
            </a:pPr>
            <a:r>
              <a:rPr lang="ru-RU" sz="1600" b="1" strike="noStrike" spc="-1">
                <a:solidFill>
                  <a:srgbClr val="000000"/>
                </a:solidFill>
                <a:latin typeface="Arial"/>
                <a:ea typeface="DejaVu Sans"/>
              </a:rPr>
              <a:t>В організмі дорослої людини 25–40 % усіх лейкоцитів крові становлять лімфоцити. 3 1969 р. лімфоцити прийнято поділяти на Т- і Вклітини за місцем, де відбувається їх розвиток. Т-Лімфоцити в процесі розвитку проходять стадії дозрівання в тимусі. Літера "В" у назві В-лімфоцитів походить від назви бурси Фабриціуса (Bursa Fabricia) або кісткового мозку (Bone marrow), де відбувається розвиток В-лімфоцитів відповідно у птахів і ссавців. Т-Клітини опосередковують клітинну ланку імунної відповіді, а В-клітини відповідають за гуморальну ланку.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Наївні Т- і В-лімфоцити майже не відрізняються за морфологією. Вони мають вигляд маленьких (8 мкм) округлих клітин із великим чітким ядром із конденсованим хроматином. Цитоплазма лімфоцитів займає дуже малий об’єм і щільно прилягає до ядра. На електронних фотографіях видно, що ендоплазматичний ретикулум у цитоплазмі Влімфоцитів розвинений дещо більше, ніж Т-лімфоцитів.</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Традиційно для диференціації Т- і В-лімфоцитів використовували функціональний підхід. Так, ці клітини можна активувати за допомогою різних мітогенів, наприклад, фітогемаглютинін (ФГА) та конконавалін А (Кон А) активують Т-лімфоцити, а бактеріальний ліпополіцукрид (ЛПЦ) та антитіла проти IgM – В-лімфоцити.</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Більш чітким способом розділення лімфоцитів є виявлення на їхній поверхні характерних маркерів. Класичними маркерами Т-клітин людини є рецептори до еритроцитів барана (CD2), а маркерами В-клітин – мембранні імуноглобуліни класу М. Нині Т-клітини частіше ідентифікують за антигеном CD3, а В-клітини – за антигенами CD19, CD20 та CD21.</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216000" y="288000"/>
            <a:ext cx="8783280" cy="694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Частина лімфоцитів не належить ні до В-, ні до Т-клітин, оскільки вони не мають на своїй поверхні відповідних маркерів. Ці клітини називають 0-клітинами. Серед них є клітини, які називають природними, або натуральними, кілерами (НК). Особливістю НК-клітин є здатність неспецифічно вбивати вражені вірусом або трансформовані клітини. У периферичній крові приблизно 70 % циркулюючих лімфоцитів становлять Т-клітини, 15 % – В-клітини і 15 % – НК-клітини.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Лімфоцити походять від СКК, які дають початок лімфоцитарному гематопоетичному ряду. Диференціювання СКК у попередник лімфоцитів відбувається під дією ІЛ-7. Під час розвитку клітинапопередник проходить стадію лімфобласта – великого лімфоцита (15–20 мкм) з овальним ядром і базофільною цитоплазмою, з якого згодом утворюються малі лімфоцити.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Лімфоцити відрізняються від інших клітин не тільки місцем свого розвитку, а й способом розпізнавання антигену та особливостями функціонування. Головною ознакою Т- і В-лімфоцитів є наявність специфічних рецепторів до антигенів, причому кожний лімфоцит має рецептор лише однієї певної специфічності. Тому до контакту з антигеном в організмі знаходиться лише невелика кількість лімфоцитів, специфічних до цього антигену. Завдяки наявності антигенспецифічних рецепторів, які відсутні в усіх інших клітин, що беруть участь в імунних реакціях, Т- і В-лімфоцити називають імунокомпетентними. Нині цей термін використовується рідко. Іншими властивостями Т- і В-лімфоцитів є здатність до рециркуляції в крові й лімфі, проліферації та диференціювання під дією специфічного антигену, утворення клітин пам’яті.</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44000" y="144000"/>
            <a:ext cx="878328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Microsoft YaHei"/>
              </a:rPr>
              <a:t>За морфологією лімфоцити поділяють на </a:t>
            </a:r>
            <a:r>
              <a:rPr lang="ru-RU" sz="1800" b="1" strike="noStrike" spc="-1">
                <a:solidFill>
                  <a:srgbClr val="0F08FF"/>
                </a:solidFill>
                <a:latin typeface="Arial"/>
                <a:ea typeface="Microsoft YaHei"/>
              </a:rPr>
              <a:t>малі, середні та великі.</a:t>
            </a:r>
            <a:endParaRPr lang="ru-RU" sz="1800" b="0" strike="noStrike" spc="-1">
              <a:latin typeface="Arial"/>
            </a:endParaRPr>
          </a:p>
          <a:p>
            <a:pPr algn="just">
              <a:lnSpc>
                <a:spcPct val="100000"/>
              </a:lnSpc>
            </a:pPr>
            <a:r>
              <a:rPr lang="ru-RU" sz="1800" b="1" strike="noStrike" spc="-1">
                <a:solidFill>
                  <a:srgbClr val="0F08FF"/>
                </a:solidFill>
                <a:latin typeface="Arial"/>
                <a:ea typeface="Microsoft YaHei"/>
              </a:rPr>
              <a:t>За розміром їх диференціюють на 3 групи: вузькоцитоплазмові, середньоцитоплазмові та широкоцитоплазмові.</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FF110B"/>
                </a:solidFill>
                <a:latin typeface="Arial"/>
                <a:ea typeface="Microsoft YaHei"/>
              </a:rPr>
              <a:t>Малі лімфоцити </a:t>
            </a:r>
            <a:r>
              <a:rPr lang="ru-RU" sz="1800" b="1" strike="noStrike" spc="-1">
                <a:solidFill>
                  <a:srgbClr val="000000"/>
                </a:solidFill>
                <a:latin typeface="Arial"/>
                <a:ea typeface="Microsoft YaHei"/>
              </a:rPr>
              <a:t>за величиною такі ж, як еритроцити, мають діаметр менш як 8 мкм, ядро кругле або злегка овальне, темне, з щільним хроматином, займає більшу частину клітини, має гомогенну цитоплазму, розміщену у вигляді вузького прошарку навколо ядра. </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FF110B"/>
                </a:solidFill>
                <a:latin typeface="Arial"/>
                <a:ea typeface="Microsoft YaHei"/>
              </a:rPr>
              <a:t>Середні лімфоцити </a:t>
            </a:r>
            <a:r>
              <a:rPr lang="ru-RU" sz="1800" b="1" strike="noStrike" spc="-1">
                <a:solidFill>
                  <a:srgbClr val="000000"/>
                </a:solidFill>
                <a:latin typeface="Arial"/>
                <a:ea typeface="Microsoft YaHei"/>
              </a:rPr>
              <a:t>подібні до малих лімфоцитів, однак мають більші розміри – 8–12 мкм, ядро превалює над цитоплазмою, характер хроматину грубий, є залишки ядерець.</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FF110B"/>
                </a:solidFill>
                <a:latin typeface="Arial"/>
                <a:ea typeface="Microsoft YaHei"/>
              </a:rPr>
              <a:t>Великі лімфоцити</a:t>
            </a:r>
            <a:r>
              <a:rPr lang="ru-RU" sz="1800" b="1" strike="noStrike" spc="-1">
                <a:solidFill>
                  <a:srgbClr val="000000"/>
                </a:solidFill>
                <a:latin typeface="Arial"/>
                <a:ea typeface="Microsoft YaHei"/>
              </a:rPr>
              <a:t> мають діаметр 12–14 мкм, велике світле ядро з 1-3 ядерцями і зернами хроматину, широку базофільну цитоплазму. </a:t>
            </a:r>
            <a:endParaRPr lang="ru-RU" sz="1800" b="0" strike="noStrike" spc="-1">
              <a:latin typeface="Arial"/>
            </a:endParaRPr>
          </a:p>
          <a:p>
            <a:pPr algn="just">
              <a:lnSpc>
                <a:spcPct val="100000"/>
              </a:lnSpc>
            </a:pPr>
            <a:r>
              <a:rPr lang="ru-RU" sz="1800" b="1" strike="noStrike" spc="-1">
                <a:solidFill>
                  <a:srgbClr val="000000"/>
                </a:solidFill>
                <a:latin typeface="Arial"/>
                <a:ea typeface="Microsoft YaHei"/>
              </a:rPr>
              <a:t>Великі грануловмісні лімфоцити мають широку цитоплазму, в якій видно численні азурофільні гранули</a:t>
            </a:r>
            <a:endParaRPr lang="ru-RU" sz="1800" b="0" strike="noStrike" spc="-1">
              <a:latin typeface="Arial"/>
            </a:endParaRPr>
          </a:p>
          <a:p>
            <a:pPr algn="just">
              <a:lnSpc>
                <a:spcPct val="100000"/>
              </a:lnSpc>
            </a:pPr>
            <a:r>
              <a:rPr lang="ru-RU" sz="1800" b="1" strike="noStrike" spc="-1">
                <a:solidFill>
                  <a:srgbClr val="000000"/>
                </a:solidFill>
                <a:latin typeface="Arial"/>
                <a:ea typeface="Microsoft YaHei"/>
              </a:rPr>
              <a:t>Малі лімфоцити – це, як правило, зрілі наївні лімфоцити, а великі та середні представляють різні стадії активації малих лімфоцитів.</a:t>
            </a:r>
            <a:endParaRPr lang="ru-RU" sz="1800" b="0" strike="noStrike" spc="-1">
              <a:latin typeface="Arial"/>
            </a:endParaRPr>
          </a:p>
          <a:p>
            <a:pPr algn="just">
              <a:lnSpc>
                <a:spcPct val="100000"/>
              </a:lnSpc>
            </a:pPr>
            <a:r>
              <a:rPr lang="ru-RU" sz="1800" b="1" strike="noStrike" spc="-1">
                <a:solidFill>
                  <a:srgbClr val="000000"/>
                </a:solidFill>
                <a:latin typeface="Arial"/>
                <a:ea typeface="Microsoft YaHei"/>
              </a:rPr>
              <a:t>Великі грануловмісні лімфоцити є природними кілерами. Циркулюючі природні кілери убезпечують організм від змінених власних клітин. Відомо, що ядерно-цитоплазматичне співвідношення відображає рівень метаболізму в клітині.</a:t>
            </a: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Рисунок 113"/>
          <p:cNvPicPr/>
          <p:nvPr/>
        </p:nvPicPr>
        <p:blipFill>
          <a:blip r:embed="rId2"/>
          <a:srcRect l="35175" t="33091" r="31769" b="30502"/>
          <a:stretch/>
        </p:blipFill>
        <p:spPr>
          <a:xfrm>
            <a:off x="1440000" y="288000"/>
            <a:ext cx="6695640" cy="4965120"/>
          </a:xfrm>
          <a:prstGeom prst="rect">
            <a:avLst/>
          </a:prstGeom>
          <a:ln>
            <a:noFill/>
          </a:ln>
        </p:spPr>
      </p:pic>
      <p:sp>
        <p:nvSpPr>
          <p:cNvPr id="115" name="CustomShape 1"/>
          <p:cNvSpPr/>
          <p:nvPr/>
        </p:nvSpPr>
        <p:spPr>
          <a:xfrm>
            <a:off x="129600" y="5253840"/>
            <a:ext cx="879768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Arial"/>
                <a:ea typeface="Microsoft YaHei"/>
              </a:rPr>
              <a:t>Джерело: </a:t>
            </a:r>
            <a:endParaRPr lang="ru-RU" sz="1800" b="0" strike="noStrike" spc="-1">
              <a:latin typeface="Arial"/>
            </a:endParaRPr>
          </a:p>
          <a:p>
            <a:pPr algn="just">
              <a:lnSpc>
                <a:spcPct val="100000"/>
              </a:lnSpc>
            </a:pPr>
            <a:r>
              <a:rPr lang="ru-RU" sz="1800" b="0" strike="noStrike" spc="-1">
                <a:solidFill>
                  <a:srgbClr val="000000"/>
                </a:solidFill>
                <a:latin typeface="Arial"/>
                <a:ea typeface="Microsoft YaHei"/>
              </a:rPr>
              <a:t>Погоріла Т.Ю., Щуров М.Ф., Пащенко С.М. ОСОБЛИВОСТІ ЛІМФОЦИТІВ КРОВІ У ХВОРИХ НА БАЗАЛЬНОПОДІБНИЙ РАК МОЛОЧНОЇ ЗАЛОЗИ, ЯКІ ПРОЖИВАЮТЬ НА ПІВДЕННОМУ СХОДІ УКРАЇНИ. </a:t>
            </a:r>
            <a:r>
              <a:rPr lang="ru-RU" sz="1800" b="0" i="1" strike="noStrike" spc="-1">
                <a:solidFill>
                  <a:srgbClr val="000000"/>
                </a:solidFill>
                <a:latin typeface="Arial"/>
                <a:ea typeface="Microsoft YaHei"/>
              </a:rPr>
              <a:t>Медична та клінічна хімія</a:t>
            </a:r>
            <a:r>
              <a:rPr lang="ru-RU" sz="1800" b="0" strike="noStrike" spc="-1">
                <a:solidFill>
                  <a:srgbClr val="000000"/>
                </a:solidFill>
                <a:latin typeface="Arial"/>
                <a:ea typeface="Microsoft YaHei"/>
              </a:rPr>
              <a:t>. 2016. Т. 18. № 2. С. 5-9.</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Рисунок 115"/>
          <p:cNvPicPr/>
          <p:nvPr/>
        </p:nvPicPr>
        <p:blipFill>
          <a:blip r:embed="rId2"/>
          <a:srcRect l="61148" t="23282" r="12863" b="15089"/>
          <a:stretch/>
        </p:blipFill>
        <p:spPr>
          <a:xfrm>
            <a:off x="1872000" y="144000"/>
            <a:ext cx="5530680" cy="5976000"/>
          </a:xfrm>
          <a:prstGeom prst="rect">
            <a:avLst/>
          </a:prstGeom>
          <a:ln>
            <a:noFill/>
          </a:ln>
        </p:spPr>
      </p:pic>
      <p:sp>
        <p:nvSpPr>
          <p:cNvPr id="117" name="TextShape 1"/>
          <p:cNvSpPr txBox="1"/>
          <p:nvPr/>
        </p:nvSpPr>
        <p:spPr>
          <a:xfrm>
            <a:off x="432000" y="6205320"/>
            <a:ext cx="8288280" cy="346680"/>
          </a:xfrm>
          <a:prstGeom prst="rect">
            <a:avLst/>
          </a:prstGeom>
          <a:noFill/>
          <a:ln>
            <a:noFill/>
          </a:ln>
        </p:spPr>
        <p:txBody>
          <a:bodyPr lIns="90000" tIns="45000" rIns="90000" bIns="45000">
            <a:spAutoFit/>
          </a:bodyPr>
          <a:lstStyle/>
          <a:p>
            <a:r>
              <a:rPr lang="ru-RU" sz="1800" b="0" strike="noStrike" spc="-1">
                <a:latin typeface="Arial"/>
              </a:rPr>
              <a:t>https://www.ejmanager.com/mnstemps/178/178-1624985691.pdf?t=1635855389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288000" y="216000"/>
            <a:ext cx="8495280" cy="615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У всіх лімфоцитів є спільний попередник (прогенітор) ‒ </a:t>
            </a:r>
            <a:r>
              <a:rPr lang="ru-RU" sz="1800" b="1" strike="noStrike" spc="-1">
                <a:solidFill>
                  <a:srgbClr val="0F08FF"/>
                </a:solidFill>
                <a:latin typeface="Arial"/>
                <a:ea typeface="DejaVu Sans"/>
              </a:rPr>
              <a:t>стовбурова клітина, </a:t>
            </a:r>
            <a:r>
              <a:rPr lang="ru-RU" sz="1800" b="1" strike="noStrike" spc="-1">
                <a:solidFill>
                  <a:srgbClr val="000000"/>
                </a:solidFill>
                <a:latin typeface="Arial"/>
                <a:ea typeface="DejaVu Sans"/>
              </a:rPr>
              <a:t>яка під впливом різних чинників перетворюється у декілька стадій в дорослий (зрілий) лімфоцит. Формування лімфоцитів називається лімфопоез. В шляху розвитку для кожного типу лімфоцитів є свої характерні особливост</a:t>
            </a:r>
            <a:r>
              <a:rPr lang="ru-RU" sz="1800" b="1" strike="noStrike" spc="-1">
                <a:solidFill>
                  <a:srgbClr val="0F08FF"/>
                </a:solidFill>
                <a:latin typeface="Arial"/>
                <a:ea typeface="DejaVu Sans"/>
              </a:rPr>
              <a:t>і лімфопоезу:</a:t>
            </a:r>
            <a:endParaRPr lang="ru-RU" sz="1800" b="0" strike="noStrike" spc="-1">
              <a:latin typeface="Arial"/>
            </a:endParaRPr>
          </a:p>
          <a:p>
            <a:pPr algn="just">
              <a:lnSpc>
                <a:spcPct val="100000"/>
              </a:lnSpc>
            </a:pPr>
            <a:r>
              <a:rPr lang="ru-RU" sz="1800" b="1" strike="noStrike" spc="-1">
                <a:solidFill>
                  <a:srgbClr val="FF110B"/>
                </a:solidFill>
                <a:latin typeface="Arial"/>
                <a:ea typeface="DejaVu Sans"/>
              </a:rPr>
              <a:t>Т-лімфоцити:</a:t>
            </a:r>
            <a:endParaRPr lang="ru-RU" sz="1800" b="0" strike="noStrike" spc="-1">
              <a:latin typeface="Arial"/>
            </a:endParaRPr>
          </a:p>
          <a:p>
            <a:pPr algn="just">
              <a:lnSpc>
                <a:spcPct val="100000"/>
              </a:lnSpc>
            </a:pPr>
            <a:r>
              <a:rPr lang="ru-RU" sz="1600" b="1" strike="noStrike" spc="-1">
                <a:solidFill>
                  <a:srgbClr val="000000"/>
                </a:solidFill>
                <a:latin typeface="Arial"/>
                <a:ea typeface="DejaVu Sans"/>
              </a:rPr>
              <a:t>Попередники лімфоїдних клітин, після утворення в кістковому мозку, мігрують в кору тимусу (звідси і літера “Т” в назві), де дозрівають у середовищі, вільному від антигенів на протязі тижня. За цей час більша частина Т-лімфоцитів вмирає та поглинається макрофагами у тканинах тимуса; лише 2-4% цих лімфоцитів виживає і становляться невеликими Т-лімфоцитами, що відпочивають. Такий величезний відсів пов’язаний із тим, що імунна система організму інтенсивно перевіряє всі лімфоцити тимусу на здатність до виконання функцій. Після активації у тимусі Т-лімфоцити проходять декілька послідовних стадій розвитку:</a:t>
            </a:r>
            <a:endParaRPr lang="ru-RU" sz="1600" b="0" strike="noStrike" spc="-1">
              <a:latin typeface="Arial"/>
            </a:endParaRPr>
          </a:p>
          <a:p>
            <a:pPr marL="216000" indent="-215280" algn="just">
              <a:lnSpc>
                <a:spcPct val="100000"/>
              </a:lnSpc>
              <a:buClr>
                <a:srgbClr val="000000"/>
              </a:buClr>
              <a:buSzPct val="45000"/>
              <a:buFont typeface="Wingdings" charset="2"/>
              <a:buChar char=""/>
            </a:pPr>
            <a:r>
              <a:rPr lang="ru-RU" sz="1800" b="1" strike="noStrike" spc="-1">
                <a:solidFill>
                  <a:srgbClr val="FF110B"/>
                </a:solidFill>
                <a:latin typeface="Arial"/>
                <a:ea typeface="DejaVu Sans"/>
              </a:rPr>
              <a:t>1. З малого лімфоциту, що відпочиває, утворюється великий лімфоцит (лімфобласт);</a:t>
            </a:r>
            <a:endParaRPr lang="ru-RU" sz="1800" b="0" strike="noStrike" spc="-1">
              <a:latin typeface="Arial"/>
            </a:endParaRPr>
          </a:p>
          <a:p>
            <a:pPr marL="216000" indent="-215280" algn="just">
              <a:lnSpc>
                <a:spcPct val="100000"/>
              </a:lnSpc>
              <a:buClr>
                <a:srgbClr val="000000"/>
              </a:buClr>
              <a:buSzPct val="45000"/>
              <a:buFont typeface="Wingdings" charset="2"/>
              <a:buChar char=""/>
            </a:pPr>
            <a:r>
              <a:rPr lang="ru-RU" sz="1800" b="1" strike="noStrike" spc="-1">
                <a:solidFill>
                  <a:srgbClr val="FF110B"/>
                </a:solidFill>
                <a:latin typeface="Arial"/>
                <a:ea typeface="DejaVu Sans"/>
              </a:rPr>
              <a:t>2. Лімфобласт ділиться декілька разів; таким чином з’являється популяція середніх та малих лімфоцитів, які мають однакову антигенну специфіку.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 результаті утворюється група невеликих лімфоцитів, які візуально не відрізняються від малого попередника, що відпочиває.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Таким чином у крові можна помітити послідовно такі стадії:</a:t>
            </a:r>
            <a:r>
              <a:rPr lang="ru-RU" sz="1800" b="1" i="1" strike="noStrike" spc="-1">
                <a:solidFill>
                  <a:srgbClr val="0F08FF"/>
                </a:solidFill>
                <a:latin typeface="Arial"/>
                <a:ea typeface="DejaVu Sans"/>
              </a:rPr>
              <a:t> пролімфоцит — великий лімфоцит — малий лімфоцит.</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Рисунок 118"/>
          <p:cNvPicPr/>
          <p:nvPr/>
        </p:nvPicPr>
        <p:blipFill>
          <a:blip r:embed="rId2"/>
          <a:srcRect l="30649" t="24528" r="11496" b="12126"/>
          <a:stretch/>
        </p:blipFill>
        <p:spPr>
          <a:xfrm>
            <a:off x="144000" y="432000"/>
            <a:ext cx="8773920" cy="5398920"/>
          </a:xfrm>
          <a:prstGeom prst="rect">
            <a:avLst/>
          </a:prstGeom>
          <a:ln>
            <a:noFill/>
          </a:ln>
        </p:spPr>
      </p:pic>
      <p:sp>
        <p:nvSpPr>
          <p:cNvPr id="120" name="CustomShape 1"/>
          <p:cNvSpPr/>
          <p:nvPr/>
        </p:nvSpPr>
        <p:spPr>
          <a:xfrm>
            <a:off x="144000" y="5904000"/>
            <a:ext cx="885528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1" strike="noStrike" spc="-1">
                <a:solidFill>
                  <a:srgbClr val="000000"/>
                </a:solidFill>
                <a:latin typeface="Arial"/>
                <a:ea typeface="DejaVu Sans"/>
              </a:rPr>
              <a:t>Фролов О.К., Омельянчик Л.О., Новосад Н.В., Федотов Є.Р., Грицаєнко Ю.М., Лупиніс О.В., Копійка В.В. НОВИЙ НАПРЯМОК ПАТОГЕНЕТИЧНОГО АНАЛІЗУ ІМУННОЇ СИСТЕМИ ССАВЦІВ. Віник ЗДУ. 1999. № 2. С. 1-7.</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2831399" y="229680"/>
            <a:ext cx="5689145" cy="42943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2200" b="1" strike="noStrike" spc="-1" dirty="0">
                <a:solidFill>
                  <a:srgbClr val="FF110B"/>
                </a:solidFill>
                <a:latin typeface="Arial"/>
                <a:ea typeface="DejaVu Sans"/>
              </a:rPr>
              <a:t>ТЕОРЕТИЧНА ДОВІДКА:</a:t>
            </a:r>
            <a:endParaRPr lang="ru-RU" sz="2200" b="0" strike="noStrike" spc="-1" dirty="0">
              <a:latin typeface="Arial"/>
            </a:endParaRPr>
          </a:p>
        </p:txBody>
      </p:sp>
      <p:sp>
        <p:nvSpPr>
          <p:cNvPr id="80" name="CustomShape 2"/>
          <p:cNvSpPr/>
          <p:nvPr/>
        </p:nvSpPr>
        <p:spPr>
          <a:xfrm>
            <a:off x="360000" y="5040000"/>
            <a:ext cx="8738640" cy="152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200" b="1" strike="noStrike" spc="-1">
                <a:solidFill>
                  <a:srgbClr val="0F08FF"/>
                </a:solidFill>
                <a:latin typeface="Arial"/>
                <a:ea typeface="DejaVu Sans"/>
              </a:rPr>
              <a:t>Джерело:</a:t>
            </a:r>
            <a:endParaRPr lang="ru-RU" sz="2200" b="0" strike="noStrike" spc="-1">
              <a:latin typeface="Arial"/>
            </a:endParaRPr>
          </a:p>
          <a:p>
            <a:pPr>
              <a:lnSpc>
                <a:spcPct val="100000"/>
              </a:lnSpc>
            </a:pPr>
            <a:r>
              <a:rPr lang="ru-RU" sz="1800" b="1" strike="noStrike" spc="-1">
                <a:solidFill>
                  <a:srgbClr val="000000"/>
                </a:solidFill>
                <a:latin typeface="Arial"/>
                <a:ea typeface="DejaVu Sans"/>
              </a:rPr>
              <a:t>Варенюк І.М., Дзержинський М.Е. Методи цито-гістологічної діагностики:</a:t>
            </a:r>
            <a:endParaRPr lang="ru-RU" sz="1800" b="0" strike="noStrike" spc="-1">
              <a:latin typeface="Arial"/>
            </a:endParaRPr>
          </a:p>
          <a:p>
            <a:pPr>
              <a:lnSpc>
                <a:spcPct val="100000"/>
              </a:lnSpc>
            </a:pPr>
            <a:r>
              <a:rPr lang="ru-RU" sz="1800" b="1" strike="noStrike" spc="-1">
                <a:solidFill>
                  <a:srgbClr val="000000"/>
                </a:solidFill>
                <a:latin typeface="Arial"/>
                <a:ea typeface="DejaVu Sans"/>
              </a:rPr>
              <a:t>навчальний посібник. Київ: Інтерсервіс, 2019. 256 с.</a:t>
            </a:r>
            <a:endParaRPr lang="ru-RU" sz="1800" b="0" strike="noStrike" spc="-1">
              <a:latin typeface="Arial"/>
            </a:endParaRPr>
          </a:p>
          <a:p>
            <a:pPr>
              <a:lnSpc>
                <a:spcPct val="100000"/>
              </a:lnSpc>
            </a:pPr>
            <a:r>
              <a:rPr lang="ru-RU" sz="1800" b="1" strike="noStrike" spc="-1">
                <a:solidFill>
                  <a:srgbClr val="000000"/>
                </a:solidFill>
                <a:latin typeface="Arial"/>
                <a:ea typeface="DejaVu Sans"/>
              </a:rPr>
              <a:t>https://biology.univ.kiev.ua/images/stories/Kafedry/Cytologiya/Biblioteca/Metody_cytohistologichnoi_diagnostiki.pdf</a:t>
            </a:r>
            <a:endParaRPr lang="ru-RU" sz="1800" b="0" strike="noStrike" spc="-1">
              <a:latin typeface="Arial"/>
            </a:endParaRPr>
          </a:p>
        </p:txBody>
      </p:sp>
      <p:sp>
        <p:nvSpPr>
          <p:cNvPr id="81" name="CustomShape 3"/>
          <p:cNvSpPr/>
          <p:nvPr/>
        </p:nvSpPr>
        <p:spPr>
          <a:xfrm>
            <a:off x="342360" y="654120"/>
            <a:ext cx="8440920" cy="469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i="1" strike="noStrike" spc="-1">
                <a:solidFill>
                  <a:srgbClr val="FF110B"/>
                </a:solidFill>
                <a:latin typeface="Arial"/>
                <a:ea typeface="DejaVu Sans"/>
              </a:rPr>
              <a:t>Планіметричні методи</a:t>
            </a:r>
            <a:r>
              <a:rPr lang="ru-RU" sz="2000" b="1" strike="noStrike" spc="-1">
                <a:solidFill>
                  <a:srgbClr val="FF110B"/>
                </a:solidFill>
                <a:latin typeface="Arial"/>
                <a:ea typeface="DejaVu Sans"/>
              </a:rPr>
              <a:t> </a:t>
            </a:r>
            <a:r>
              <a:rPr lang="ru-RU" sz="2000" b="1" strike="noStrike" spc="-1">
                <a:solidFill>
                  <a:srgbClr val="000000"/>
                </a:solidFill>
                <a:latin typeface="Arial"/>
                <a:ea typeface="DejaVu Sans"/>
              </a:rPr>
              <a:t>– це методи вимірювання елементів тканин чи клітин на зрізах при ігноруванні просторових (3-мірних) властивостей останніх.</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u="sng" strike="noStrike" spc="-1">
                <a:solidFill>
                  <a:srgbClr val="0F08FF"/>
                </a:solidFill>
                <a:uFillTx/>
                <a:latin typeface="Arial"/>
                <a:ea typeface="DejaVu Sans"/>
              </a:rPr>
              <a:t>Планіметричними методами можна вимірювати: </a:t>
            </a:r>
            <a:endParaRPr lang="ru-RU" sz="2000" b="0" strike="noStrike" spc="-1">
              <a:latin typeface="Arial"/>
            </a:endParaRPr>
          </a:p>
          <a:p>
            <a:pPr marL="216000" indent="-21528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1) кількість певних структур (абсолютну, відносну, питому (на одиницю площі)); </a:t>
            </a:r>
            <a:endParaRPr lang="ru-RU" sz="2000" b="0" strike="noStrike" spc="-1">
              <a:latin typeface="Arial"/>
            </a:endParaRPr>
          </a:p>
          <a:p>
            <a:pPr marL="216000" indent="-21528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2) лінійні розміри (діаметр, висота, ширина, товщина і т.п); </a:t>
            </a:r>
            <a:endParaRPr lang="ru-RU" sz="2000" b="0" strike="noStrike" spc="-1">
              <a:latin typeface="Arial"/>
            </a:endParaRPr>
          </a:p>
          <a:p>
            <a:pPr marL="216000" indent="-21528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3) площу перерізу певних структур; </a:t>
            </a:r>
            <a:endParaRPr lang="ru-RU" sz="2000" b="0" strike="noStrike" spc="-1">
              <a:latin typeface="Arial"/>
            </a:endParaRPr>
          </a:p>
          <a:p>
            <a:pPr marL="216000" indent="-21528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4) оптичну щільність (густину).</a:t>
            </a:r>
            <a:endParaRPr lang="ru-RU" sz="2000" b="0" strike="noStrike" spc="-1">
              <a:latin typeface="Arial"/>
            </a:endParaRPr>
          </a:p>
          <a:p>
            <a:pPr marL="216000" indent="-215280" algn="just">
              <a:lnSpc>
                <a:spcPct val="100000"/>
              </a:lnSpc>
              <a:buClr>
                <a:srgbClr val="000000"/>
              </a:buClr>
              <a:buSzPct val="45000"/>
              <a:buFont typeface="Wingdings" charset="2"/>
              <a:buChar char=""/>
            </a:pPr>
            <a:r>
              <a:rPr lang="ru-RU" sz="2000" b="1" strike="noStrike" spc="-1">
                <a:solidFill>
                  <a:srgbClr val="0F08FF"/>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Перш ніж перейти до розгляду конкретних планіметричних методів морфометричних досліджень, розглянемо специфічне обладнання, яке для цього використовується. </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288000" y="216720"/>
            <a:ext cx="8639280" cy="618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1CB1"/>
                </a:solidFill>
                <a:latin typeface="Arial"/>
                <a:ea typeface="DejaVu Sans"/>
              </a:rPr>
              <a:t>Лімфоцити рециркулюють між лімфоїдними органами разом із течією крові та лімфи. </a:t>
            </a:r>
            <a:r>
              <a:rPr lang="ru-RU" sz="2000" b="1" strike="noStrike" spc="-1">
                <a:solidFill>
                  <a:srgbClr val="000000"/>
                </a:solidFill>
                <a:latin typeface="Arial"/>
                <a:ea typeface="DejaVu Sans"/>
              </a:rPr>
              <a:t>Вони становлять основну частину клітин лімфоїдної тканини, 95% клітин лімфи і 30% лейкоцитів крові. </a:t>
            </a:r>
            <a:endParaRPr lang="ru-RU" sz="2000" b="0" strike="noStrike" spc="-1">
              <a:latin typeface="Arial"/>
            </a:endParaRPr>
          </a:p>
          <a:p>
            <a:pPr algn="just">
              <a:lnSpc>
                <a:spcPct val="100000"/>
              </a:lnSpc>
            </a:pPr>
            <a:r>
              <a:rPr lang="ru-RU" sz="2000" b="1" i="1" u="sng" strike="noStrike" spc="-1">
                <a:solidFill>
                  <a:srgbClr val="001CB1"/>
                </a:solidFill>
                <a:uFillTx/>
                <a:latin typeface="Arial"/>
                <a:ea typeface="DejaVu Sans"/>
              </a:rPr>
              <a:t>Пул циркулюючих лімфоцитів</a:t>
            </a:r>
            <a:r>
              <a:rPr lang="ru-RU" sz="2000" b="1" i="1" u="sng" strike="noStrike" spc="-1">
                <a:solidFill>
                  <a:srgbClr val="000000"/>
                </a:solidFill>
                <a:uFillTx/>
                <a:latin typeface="Arial"/>
                <a:ea typeface="DejaVu Sans"/>
              </a:rPr>
              <a:t> </a:t>
            </a:r>
            <a:r>
              <a:rPr lang="ru-RU" sz="2000" b="1" strike="noStrike" spc="-1">
                <a:solidFill>
                  <a:srgbClr val="000000"/>
                </a:solidFill>
                <a:latin typeface="Arial"/>
                <a:ea typeface="DejaVu Sans"/>
              </a:rPr>
              <a:t>складається в основному з Т-клітин, які мають особливо велику тривалість життя.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Близько 80% лімфоцитів мають значну тривалість життя – 100–200 діб. Лімфоцити-довгожителі в грудній лімфатичній протоці становлять 90%, у лімфатичних вузлах – 75%, у селезінці – 25%. Це переважно наївні лімфоцити, які вже сформували свої антигенспецифічні рецептори і перебувають в очікуванні антигену.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Під час рециркуляції наївні лімфоцити здійснюють моніторинг усього організму. Після стимуляції антигеном вони перетворюються на ефекторні клітини, тривалість життя яких становить 1–3 доби. </a:t>
            </a:r>
            <a:endParaRPr lang="ru-RU" sz="2000" b="0" strike="noStrike" spc="-1">
              <a:latin typeface="Arial"/>
            </a:endParaRPr>
          </a:p>
          <a:p>
            <a:pPr algn="just">
              <a:lnSpc>
                <a:spcPct val="100000"/>
              </a:lnSpc>
            </a:pPr>
            <a:r>
              <a:rPr lang="ru-RU" sz="2000" b="1" u="sng" strike="noStrike" spc="-1">
                <a:solidFill>
                  <a:srgbClr val="000000"/>
                </a:solidFill>
                <a:uFillTx/>
                <a:latin typeface="Arial"/>
                <a:ea typeface="DejaVu Sans"/>
              </a:rPr>
              <a:t>За цей час 95% активованих лімфоцитів встигає виконати належні їм функції й загинути шляхом апоптозу.</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Близько 5% стимульованих антигеном лімфоцитів формують </a:t>
            </a:r>
            <a:r>
              <a:rPr lang="ru-RU" sz="2000" b="1" strike="noStrike" spc="-1">
                <a:solidFill>
                  <a:srgbClr val="001CB1"/>
                </a:solidFill>
                <a:latin typeface="Arial"/>
                <a:ea typeface="DejaVu Sans"/>
              </a:rPr>
              <a:t>клітини пам’яті</a:t>
            </a:r>
            <a:r>
              <a:rPr lang="ru-RU" sz="2000" b="1" strike="noStrike" spc="-1">
                <a:solidFill>
                  <a:srgbClr val="000000"/>
                </a:solidFill>
                <a:latin typeface="Arial"/>
                <a:ea typeface="DejaVu Sans"/>
              </a:rPr>
              <a:t>, які в людини живуть десятки років, а можливо, впродовж усього життя організму.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285840" y="285840"/>
            <a:ext cx="8428680" cy="635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НАВЧАЛЬНІ ЗАВДАННЯ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ЗАВДАННЯ 1. Принцип цитоморфометричного дослідження лімфоцитів. </a:t>
            </a:r>
            <a:endParaRPr lang="ru-RU" sz="2000" b="0" strike="noStrike" spc="-1">
              <a:latin typeface="Arial"/>
            </a:endParaRPr>
          </a:p>
          <a:p>
            <a:pPr algn="just"/>
            <a:r>
              <a:rPr lang="uk-UA" sz="1600" b="1" strike="noStrike" spc="-1">
                <a:latin typeface="Arial"/>
                <a:ea typeface="DejaVu Sans"/>
              </a:rPr>
              <a:t>Морфометрія включає сукупність прийомів та методів визначення геометричних характеристик досліджуваних об’єктів. Об’єктами можуть бути зображення препаратів (зрізи, мазки, відбитки), а також мікрофотографії. Вимірювання кількості структур, їх площі, діаметра, периметра та інших показників проводиться за допомогою спеціальних сіток, методу обчислення вагових співвідношень шляхом зважування тощо. Вимірювання структур у світлових мікроскопах виконують за допомогою окуляр-мікрометру, вставленого в окуляр мікроскопа. </a:t>
            </a:r>
            <a:endParaRPr lang="uk-UA" sz="1600" b="0" strike="noStrike" spc="-1">
              <a:latin typeface="Arial"/>
            </a:endParaRPr>
          </a:p>
          <a:p>
            <a:pPr algn="just">
              <a:lnSpc>
                <a:spcPct val="100000"/>
              </a:lnSpc>
            </a:pPr>
            <a:r>
              <a:rPr lang="ru-RU" sz="1600" b="1" strike="noStrike" spc="-1">
                <a:latin typeface="Arial"/>
                <a:ea typeface="DejaVu Sans"/>
              </a:rPr>
              <a:t>Цитоморфометричний метод заснований на наступних цитологічних особливостях: </a:t>
            </a:r>
            <a:endParaRPr lang="ru-RU" sz="1600" b="0" strike="noStrike" spc="-1">
              <a:latin typeface="Times New Roman"/>
              <a:ea typeface="Times New Roman"/>
            </a:endParaRPr>
          </a:p>
          <a:p>
            <a:pPr algn="just">
              <a:lnSpc>
                <a:spcPct val="100000"/>
              </a:lnSpc>
            </a:pPr>
            <a:r>
              <a:rPr lang="ru-RU" sz="1600" b="1" strike="noStrike" spc="-1">
                <a:latin typeface="Arial"/>
                <a:ea typeface="DejaVu Sans"/>
              </a:rPr>
              <a:t>1) на зміні морфології, зокрема розмірів лімфоцитів у ході лімфоцитопоезу в центральних органах, та на етапах імуногенезу в периферичних органах імунної системи; </a:t>
            </a:r>
            <a:endParaRPr lang="ru-RU" sz="1600" b="0" strike="noStrike" spc="-1">
              <a:latin typeface="Times New Roman"/>
              <a:ea typeface="Times New Roman"/>
            </a:endParaRPr>
          </a:p>
          <a:p>
            <a:pPr algn="just">
              <a:lnSpc>
                <a:spcPct val="100000"/>
              </a:lnSpc>
            </a:pPr>
            <a:r>
              <a:rPr lang="ru-RU" sz="1600" b="1" strike="noStrike" spc="-1">
                <a:latin typeface="Arial"/>
                <a:ea typeface="DejaVu Sans"/>
              </a:rPr>
              <a:t>2) на гетерогенності лімфоцитів за тривалістю рециркуляції в організмі після їх утворення. </a:t>
            </a:r>
            <a:endParaRPr lang="ru-RU" sz="1600" b="0" strike="noStrike" spc="-1">
              <a:latin typeface="Times New Roman"/>
              <a:ea typeface="Times New Roman"/>
            </a:endParaRPr>
          </a:p>
          <a:p>
            <a:pPr algn="just">
              <a:lnSpc>
                <a:spcPct val="100000"/>
              </a:lnSpc>
            </a:pPr>
            <a:r>
              <a:rPr lang="ru-RU" sz="1600" b="1" strike="noStrike" spc="-1">
                <a:latin typeface="Arial"/>
                <a:ea typeface="DejaVu Sans"/>
              </a:rPr>
              <a:t>Виходячи з цього, увесь циркулюючий пул лімфоцитів чітко розділяється на 3 структурно-функціональні групи: малі, середні і великі. При цьому малі лімфоцити є ранніми постпроліферативними, зрілими активованими Т- і В-лімфоцитами з високою міграційною активністю, оскільки вони утворюються в серії послідовних мітотичних поділів. Основна кількість лімфоцитів, що тривало циркулюють, належить до середніх лімфоцитів, які  зберігають потенції до імуногенезу.</a:t>
            </a:r>
            <a:endParaRPr lang="ru-RU" sz="1600" b="0" strike="noStrike" spc="-1">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216000" y="144000"/>
            <a:ext cx="8712000" cy="6714000"/>
          </a:xfrm>
          <a:prstGeom prst="rect">
            <a:avLst/>
          </a:prstGeom>
          <a:noFill/>
          <a:ln>
            <a:noFill/>
          </a:ln>
        </p:spPr>
        <p:txBody>
          <a:bodyPr lIns="90000" tIns="45000" rIns="90000" bIns="45000">
            <a:spAutoFit/>
          </a:bodyPr>
          <a:lstStyle/>
          <a:p>
            <a:pPr algn="just">
              <a:lnSpc>
                <a:spcPct val="100000"/>
              </a:lnSpc>
            </a:pPr>
            <a:r>
              <a:rPr lang="ru-RU" sz="2000" b="1" strike="noStrike" spc="-1">
                <a:latin typeface="Times New Roman"/>
                <a:ea typeface="Times New Roman"/>
              </a:rPr>
              <a:t>У периферичних лімфоїдних органах ці лімфоцити внаслідок дії аутоантигенних, антигенних та мітогенних стимулів активуються, трансформуються в імунобласти (великі лімфоцити), в цитоплазмі яких розгортається білок-синтетична система; далі вони поступово діляться 6-10 разів. Під час цих поділів діаметр клітин зменшується за рахунок цитоплазми, яка не встигає відновитися під час коротких інтерфаз. Проліферація лімфоцитів є обов’язковою фазою імуногенезу, під час якої відбувається їх диференціювання в ефекторні та регуляторні клітини, а також клітини пам’яті. В період міграції у внутрішньому середовищі організму малі лімфоцити стають доступними для аналізу як активовані. Тому за їх динамікою в периферичній крові можна оцінювати стан напруженості імунітету. У старіючих лімфоцитів, які довго циркулюють, діаметр клітин збільшується, напевно за рахунок втрати ригідності структур цитоскелету та порушення осморегуляції. Такі клітини складають пул «широкоплазмених» великих лімфоцитів. Вони мають компактне хроматизоване ядро з широким обідком світлої цитоплазми і згодом елімінуються. До групи великих лімфоцитів також відносять натуральні кілери та імунобласти. Натуральні кілери мають велике слабкохроматинове ядро, широкий обідок цитоплазми, що містить азурофільні гранули. Циркулюючі натуральні кілери знаходяться на останній стадії диференціювання і втрачають здатність до подальшої проліферації.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32360" y="265320"/>
            <a:ext cx="8423640" cy="3915360"/>
          </a:xfrm>
          <a:prstGeom prst="rect">
            <a:avLst/>
          </a:prstGeom>
          <a:noFill/>
          <a:ln>
            <a:noFill/>
          </a:ln>
        </p:spPr>
        <p:txBody>
          <a:bodyPr lIns="90000" tIns="45000" rIns="90000" bIns="45000">
            <a:spAutoFit/>
          </a:bodyPr>
          <a:lstStyle/>
          <a:p>
            <a:pPr algn="just">
              <a:lnSpc>
                <a:spcPct val="100000"/>
              </a:lnSpc>
            </a:pPr>
            <a:r>
              <a:rPr lang="ru-RU" sz="1800" b="1" strike="noStrike" spc="-1">
                <a:latin typeface="Times New Roman"/>
              </a:rPr>
              <a:t>Імунобласти не пройшли всі етапи диференціювання при імуногенезі, тому мають ядро з дифузним хроматином, ядерцями та широкою базофільною цитоплазмою. Вони з’являються в периферичній крові внаслідок інтенсифікації імунітету і підвищеного використання імунокомпетентних клітин на імунні реакції та можуть розглядатися, як зсув формули крові вліво.</a:t>
            </a:r>
            <a:endParaRPr lang="ru-RU" sz="1800" b="1" strike="noStrike" spc="-1">
              <a:latin typeface="Times New Roman"/>
              <a:ea typeface="Times New Roman"/>
            </a:endParaRPr>
          </a:p>
          <a:p>
            <a:pPr algn="just">
              <a:lnSpc>
                <a:spcPct val="100000"/>
              </a:lnSpc>
            </a:pPr>
            <a:r>
              <a:rPr lang="ru-RU" sz="1800" b="1" strike="noStrike" spc="-1">
                <a:latin typeface="Times New Roman"/>
              </a:rPr>
              <a:t>Таким чином за кількістю та співвідношенням малих, середніх та великих лімфоцитів у загальній рециркуляції можна об’єктивно оцінювати стан імунної системи на момент обстеження</a:t>
            </a:r>
            <a:r>
              <a:rPr lang="ru-RU" sz="2000" b="1" strike="noStrike" spc="-1">
                <a:latin typeface="Times New Roman"/>
              </a:rPr>
              <a:t>.</a:t>
            </a:r>
            <a:r>
              <a:rPr lang="uk-UA" sz="1600" b="1" strike="noStrike" spc="-1">
                <a:latin typeface="Times New Roman"/>
                <a:ea typeface="Times New Roman"/>
              </a:rPr>
              <a:t> </a:t>
            </a:r>
            <a:endParaRPr lang="ru-RU" sz="1600" b="1" strike="noStrike" spc="-1">
              <a:latin typeface="Times New Roman"/>
              <a:ea typeface="Times New Roman"/>
            </a:endParaRPr>
          </a:p>
          <a:p>
            <a:pPr algn="just">
              <a:lnSpc>
                <a:spcPct val="100000"/>
              </a:lnSpc>
            </a:pPr>
            <a:r>
              <a:rPr lang="uk-UA" sz="1800" b="1" strike="noStrike" spc="-1">
                <a:latin typeface="Times New Roman"/>
                <a:ea typeface="Times New Roman"/>
              </a:rPr>
              <a:t>При цьому до активованих лімфоцитів на час обстеження відносять малі і великі лімфоцити. Саме з цими класами лімфоцитів пов’язані імунологічні реакції на момент обстеження. А до групи середніх лімфоцитів належить основна кількість тривало циркулюючих лімфоцитів, які є клітинами пам’яті. Їх імунологічна активність була в минулому і вони зберігають потенції до імуногенезу в майбутньому при відповідній зустрічі з антигенними або мітогенними сигналами.</a:t>
            </a:r>
            <a:endParaRPr lang="ru-RU" sz="1800" b="1" strike="noStrike" spc="-1">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246796" y="180703"/>
            <a:ext cx="8567640" cy="6677297"/>
          </a:xfrm>
          <a:prstGeom prst="rect">
            <a:avLst/>
          </a:prstGeom>
          <a:noFill/>
          <a:ln>
            <a:noFill/>
          </a:ln>
        </p:spPr>
        <p:txBody>
          <a:bodyPr lIns="90000" tIns="45000" rIns="90000" bIns="45000">
            <a:spAutoFit/>
          </a:bodyPr>
          <a:lstStyle/>
          <a:p>
            <a:pPr algn="just">
              <a:lnSpc>
                <a:spcPct val="100000"/>
              </a:lnSpc>
            </a:pPr>
            <a:r>
              <a:rPr lang="ru-RU" sz="2200" b="1" strike="noStrike" spc="-1" dirty="0">
                <a:solidFill>
                  <a:srgbClr val="001CB1"/>
                </a:solidFill>
                <a:latin typeface="Times New Roman"/>
              </a:rPr>
              <a:t>ЗАВДАННЯ 2. </a:t>
            </a:r>
            <a:r>
              <a:rPr lang="ru-RU" sz="2200" b="1" strike="noStrike" spc="-1" dirty="0" err="1">
                <a:solidFill>
                  <a:srgbClr val="001CB1"/>
                </a:solidFill>
                <a:latin typeface="Times New Roman"/>
              </a:rPr>
              <a:t>Підготовка</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реактивів</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матеріалів</a:t>
            </a:r>
            <a:r>
              <a:rPr lang="ru-RU" sz="2200" b="1" strike="noStrike" spc="-1" dirty="0">
                <a:solidFill>
                  <a:srgbClr val="001CB1"/>
                </a:solidFill>
                <a:latin typeface="Times New Roman"/>
              </a:rPr>
              <a:t> та </a:t>
            </a:r>
            <a:r>
              <a:rPr lang="ru-RU" sz="2200" b="1" strike="noStrike" spc="-1" dirty="0" err="1">
                <a:solidFill>
                  <a:srgbClr val="001CB1"/>
                </a:solidFill>
                <a:latin typeface="Times New Roman"/>
              </a:rPr>
              <a:t>обладнання</a:t>
            </a:r>
            <a:r>
              <a:rPr lang="ru-RU" sz="2200" b="1" strike="noStrike" spc="-1" dirty="0">
                <a:solidFill>
                  <a:srgbClr val="001CB1"/>
                </a:solidFill>
                <a:latin typeface="Times New Roman"/>
              </a:rPr>
              <a:t> для </a:t>
            </a:r>
            <a:r>
              <a:rPr lang="ru-RU" sz="2200" b="1" strike="noStrike" spc="-1" dirty="0" err="1">
                <a:solidFill>
                  <a:srgbClr val="001CB1"/>
                </a:solidFill>
                <a:latin typeface="Times New Roman"/>
              </a:rPr>
              <a:t>проведення</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цитоморфометричного</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дослідження</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Калібрування</a:t>
            </a:r>
            <a:r>
              <a:rPr lang="ru-RU" sz="2200" b="1" strike="noStrike" spc="-1" dirty="0">
                <a:solidFill>
                  <a:srgbClr val="001CB1"/>
                </a:solidFill>
                <a:latin typeface="Times New Roman"/>
              </a:rPr>
              <a:t> окуляр-</a:t>
            </a:r>
            <a:r>
              <a:rPr lang="ru-RU" sz="2200" b="1" strike="noStrike" spc="-1" dirty="0" err="1">
                <a:solidFill>
                  <a:srgbClr val="001CB1"/>
                </a:solidFill>
                <a:latin typeface="Times New Roman"/>
              </a:rPr>
              <a:t>мікрометра</a:t>
            </a:r>
            <a:r>
              <a:rPr lang="ru-RU" sz="2200" b="1" strike="noStrike" spc="-1" dirty="0">
                <a:solidFill>
                  <a:srgbClr val="001CB1"/>
                </a:solidFill>
                <a:latin typeface="Times New Roman"/>
              </a:rPr>
              <a:t>. </a:t>
            </a:r>
            <a:endParaRPr lang="ru-RU" sz="2200" b="1" strike="noStrike" spc="-1" dirty="0">
              <a:latin typeface="Times New Roman"/>
              <a:ea typeface="Times New Roman"/>
            </a:endParaRPr>
          </a:p>
          <a:p>
            <a:pPr algn="just">
              <a:lnSpc>
                <a:spcPct val="100000"/>
              </a:lnSpc>
            </a:pPr>
            <a:r>
              <a:rPr lang="ru-RU" sz="2000" b="1" strike="noStrike" spc="-1" dirty="0">
                <a:solidFill>
                  <a:srgbClr val="FF0000"/>
                </a:solidFill>
                <a:latin typeface="Times New Roman"/>
              </a:rPr>
              <a:t>1.1. </a:t>
            </a:r>
            <a:r>
              <a:rPr lang="ru-RU" sz="2000" b="1" strike="noStrike" spc="-1" dirty="0" err="1">
                <a:solidFill>
                  <a:srgbClr val="FF0000"/>
                </a:solidFill>
                <a:latin typeface="Times New Roman"/>
              </a:rPr>
              <a:t>Реактиви</a:t>
            </a:r>
            <a:r>
              <a:rPr lang="ru-RU" sz="2000" b="1" strike="noStrike" spc="-1" dirty="0">
                <a:solidFill>
                  <a:srgbClr val="FF0000"/>
                </a:solidFill>
                <a:latin typeface="Times New Roman"/>
              </a:rPr>
              <a:t>, </a:t>
            </a:r>
            <a:r>
              <a:rPr lang="ru-RU" sz="2000" b="1" strike="noStrike" spc="-1" dirty="0" err="1">
                <a:solidFill>
                  <a:srgbClr val="FF0000"/>
                </a:solidFill>
                <a:latin typeface="Times New Roman"/>
              </a:rPr>
              <a:t>матеріали</a:t>
            </a:r>
            <a:r>
              <a:rPr lang="ru-RU" sz="2000" b="1" strike="noStrike" spc="-1" dirty="0">
                <a:solidFill>
                  <a:srgbClr val="FF0000"/>
                </a:solidFill>
                <a:latin typeface="Times New Roman"/>
              </a:rPr>
              <a:t> та </a:t>
            </a:r>
            <a:r>
              <a:rPr lang="ru-RU" sz="2000" b="1" strike="noStrike" spc="-1" dirty="0" err="1">
                <a:solidFill>
                  <a:srgbClr val="FF0000"/>
                </a:solidFill>
                <a:latin typeface="Times New Roman"/>
              </a:rPr>
              <a:t>обладнання</a:t>
            </a:r>
            <a:r>
              <a:rPr lang="ru-RU" sz="2000" b="1" strike="noStrike" spc="-1" dirty="0">
                <a:solidFill>
                  <a:srgbClr val="FF0000"/>
                </a:solidFill>
                <a:latin typeface="Times New Roman"/>
              </a:rPr>
              <a:t>:</a:t>
            </a:r>
            <a:endParaRPr lang="ru-RU" sz="2000" b="1" strike="noStrike" spc="-1" dirty="0">
              <a:latin typeface="Times New Roman"/>
              <a:ea typeface="Times New Roman"/>
            </a:endParaRPr>
          </a:p>
          <a:p>
            <a:pPr algn="just"/>
            <a:r>
              <a:rPr lang="ru-RU" sz="1800" b="1" strike="noStrike" spc="-1" dirty="0">
                <a:latin typeface="Arial"/>
              </a:rPr>
              <a:t>мазки </a:t>
            </a:r>
            <a:r>
              <a:rPr lang="ru-RU" sz="1800" b="1" strike="noStrike" spc="-1" dirty="0" err="1">
                <a:latin typeface="Arial"/>
              </a:rPr>
              <a:t>крові</a:t>
            </a:r>
            <a:r>
              <a:rPr lang="ru-RU" sz="1800" b="1" strike="noStrike" spc="-1" dirty="0">
                <a:latin typeface="Arial"/>
              </a:rPr>
              <a:t>, </a:t>
            </a:r>
            <a:r>
              <a:rPr lang="ru-RU" sz="1800" b="1" strike="noStrike" spc="-1" dirty="0" err="1">
                <a:latin typeface="Arial"/>
              </a:rPr>
              <a:t>пофарбовані</a:t>
            </a:r>
            <a:r>
              <a:rPr lang="ru-RU" sz="1800" b="1" strike="noStrike" spc="-1" dirty="0">
                <a:latin typeface="Arial"/>
              </a:rPr>
              <a:t> за </a:t>
            </a:r>
            <a:r>
              <a:rPr lang="ru-RU" sz="1800" b="1" strike="noStrike" spc="-1" dirty="0" err="1">
                <a:latin typeface="Arial"/>
              </a:rPr>
              <a:t>Паппенгеймом</a:t>
            </a:r>
            <a:r>
              <a:rPr lang="ru-RU" sz="1800" b="1" strike="noStrike" spc="-1" dirty="0">
                <a:latin typeface="Arial"/>
              </a:rPr>
              <a:t> </a:t>
            </a:r>
            <a:r>
              <a:rPr lang="ru-RU" sz="1800" b="1" strike="noStrike" spc="-1" dirty="0" err="1">
                <a:latin typeface="Arial"/>
              </a:rPr>
              <a:t>або</a:t>
            </a:r>
            <a:r>
              <a:rPr lang="ru-RU" sz="1800" b="1" strike="noStrike" spc="-1" dirty="0">
                <a:latin typeface="Arial"/>
              </a:rPr>
              <a:t> </a:t>
            </a:r>
            <a:r>
              <a:rPr lang="ru-RU" sz="1800" b="1" strike="noStrike" spc="-1" dirty="0" err="1">
                <a:latin typeface="Arial"/>
              </a:rPr>
              <a:t>Романовським-Гімза</a:t>
            </a:r>
            <a:r>
              <a:rPr lang="ru-RU" sz="1800" b="1" strike="noStrike" spc="-1" dirty="0">
                <a:latin typeface="Arial"/>
              </a:rPr>
              <a:t>;</a:t>
            </a:r>
          </a:p>
          <a:p>
            <a:pPr algn="just"/>
            <a:r>
              <a:rPr lang="ru-RU" sz="1800" b="1" strike="noStrike" spc="-1" dirty="0" err="1">
                <a:latin typeface="Arial"/>
              </a:rPr>
              <a:t>мікроскоп</a:t>
            </a:r>
            <a:r>
              <a:rPr lang="ru-RU" sz="1800" b="1" strike="noStrike" spc="-1" dirty="0">
                <a:latin typeface="Arial"/>
              </a:rPr>
              <a:t> </a:t>
            </a:r>
            <a:r>
              <a:rPr lang="ru-RU" sz="1800" b="1" strike="noStrike" spc="-1" dirty="0" err="1">
                <a:latin typeface="Arial"/>
              </a:rPr>
              <a:t>бінокулярний</a:t>
            </a:r>
            <a:r>
              <a:rPr lang="ru-RU" sz="1800" b="1" strike="noStrike" spc="-1" dirty="0">
                <a:latin typeface="Arial"/>
              </a:rPr>
              <a:t>;</a:t>
            </a:r>
          </a:p>
          <a:p>
            <a:pPr algn="just"/>
            <a:r>
              <a:rPr lang="ru-RU" sz="1800" b="1" strike="noStrike" spc="-1" dirty="0">
                <a:latin typeface="Arial"/>
              </a:rPr>
              <a:t>окуляр- та </a:t>
            </a:r>
            <a:r>
              <a:rPr lang="ru-RU" sz="1800" b="1" strike="noStrike" spc="-1" dirty="0" err="1">
                <a:latin typeface="Arial"/>
              </a:rPr>
              <a:t>обʼєкт-мікрометр</a:t>
            </a:r>
            <a:r>
              <a:rPr lang="ru-RU" sz="1800" b="1" strike="noStrike" spc="-1" dirty="0">
                <a:latin typeface="Arial"/>
              </a:rPr>
              <a:t> (</a:t>
            </a:r>
            <a:r>
              <a:rPr lang="ru-RU" sz="1800" b="1" strike="noStrike" spc="-1" dirty="0" err="1">
                <a:latin typeface="Arial"/>
              </a:rPr>
              <a:t>або</a:t>
            </a:r>
            <a:r>
              <a:rPr lang="ru-RU" sz="1800" b="1" strike="noStrike" spc="-1" dirty="0">
                <a:latin typeface="Arial"/>
              </a:rPr>
              <a:t> ж </a:t>
            </a:r>
            <a:r>
              <a:rPr lang="ru-RU" sz="1800" b="1" strike="noStrike" spc="-1" dirty="0" err="1">
                <a:latin typeface="Arial"/>
              </a:rPr>
              <a:t>цифрова</a:t>
            </a:r>
            <a:r>
              <a:rPr lang="ru-RU" sz="1800" b="1" strike="noStrike" spc="-1" dirty="0">
                <a:latin typeface="Arial"/>
              </a:rPr>
              <a:t> камера для </a:t>
            </a:r>
            <a:r>
              <a:rPr lang="ru-RU" sz="1800" b="1" strike="noStrike" spc="-1" dirty="0" err="1">
                <a:latin typeface="Arial"/>
              </a:rPr>
              <a:t>мікроскопу</a:t>
            </a:r>
            <a:r>
              <a:rPr lang="ru-RU" sz="1800" b="1" strike="noStrike" spc="-1" dirty="0">
                <a:latin typeface="Arial"/>
              </a:rPr>
              <a:t> та </a:t>
            </a:r>
            <a:r>
              <a:rPr lang="ru-RU" sz="1800" b="1" strike="noStrike" spc="-1" dirty="0" err="1">
                <a:latin typeface="Arial"/>
              </a:rPr>
              <a:t>спеціальне</a:t>
            </a:r>
            <a:r>
              <a:rPr lang="ru-RU" sz="1800" b="1" strike="noStrike" spc="-1" dirty="0">
                <a:latin typeface="Arial"/>
              </a:rPr>
              <a:t> </a:t>
            </a:r>
            <a:r>
              <a:rPr lang="ru-RU" sz="1800" b="1" strike="noStrike" spc="-1" dirty="0" err="1">
                <a:latin typeface="Arial"/>
              </a:rPr>
              <a:t>програмне</a:t>
            </a:r>
            <a:r>
              <a:rPr lang="ru-RU" sz="1800" b="1" strike="noStrike" spc="-1" dirty="0">
                <a:latin typeface="Arial"/>
              </a:rPr>
              <a:t> </a:t>
            </a:r>
            <a:r>
              <a:rPr lang="ru-RU" sz="1800" b="1" strike="noStrike" spc="-1" dirty="0" err="1">
                <a:latin typeface="Arial"/>
              </a:rPr>
              <a:t>забезпечення</a:t>
            </a:r>
            <a:r>
              <a:rPr lang="ru-RU" sz="1800" b="1" strike="noStrike" spc="-1" dirty="0">
                <a:latin typeface="Arial"/>
              </a:rPr>
              <a:t>);</a:t>
            </a:r>
          </a:p>
          <a:p>
            <a:pPr algn="just"/>
            <a:r>
              <a:rPr lang="ru-RU" sz="1800" b="1" strike="noStrike" spc="-1" dirty="0" err="1">
                <a:latin typeface="Arial"/>
              </a:rPr>
              <a:t>імерсійна</a:t>
            </a:r>
            <a:r>
              <a:rPr lang="ru-RU" sz="1800" b="1" strike="noStrike" spc="-1" dirty="0">
                <a:latin typeface="Arial"/>
              </a:rPr>
              <a:t> </a:t>
            </a:r>
            <a:r>
              <a:rPr lang="ru-RU" sz="1800" b="1" strike="noStrike" spc="-1" dirty="0" err="1">
                <a:latin typeface="Arial"/>
              </a:rPr>
              <a:t>олія</a:t>
            </a:r>
            <a:r>
              <a:rPr lang="ru-RU" sz="1800" b="1" strike="noStrike" spc="-1" dirty="0">
                <a:latin typeface="Arial"/>
              </a:rPr>
              <a:t>;</a:t>
            </a:r>
          </a:p>
          <a:p>
            <a:pPr algn="just"/>
            <a:r>
              <a:rPr lang="ru-RU" sz="1800" b="1" strike="noStrike" spc="-1" dirty="0">
                <a:latin typeface="Arial"/>
              </a:rPr>
              <a:t>вата, бинт;</a:t>
            </a:r>
          </a:p>
          <a:p>
            <a:pPr algn="just"/>
            <a:r>
              <a:rPr lang="ru-RU" sz="1800" b="1" strike="noStrike" spc="-1" dirty="0" err="1">
                <a:latin typeface="Arial"/>
              </a:rPr>
              <a:t>органічний</a:t>
            </a:r>
            <a:r>
              <a:rPr lang="ru-RU" sz="1800" b="1" strike="noStrike" spc="-1" dirty="0">
                <a:latin typeface="Arial"/>
              </a:rPr>
              <a:t> </a:t>
            </a:r>
            <a:r>
              <a:rPr lang="ru-RU" sz="1800" b="1" strike="noStrike" spc="-1" dirty="0" err="1">
                <a:latin typeface="Arial"/>
              </a:rPr>
              <a:t>розчинник</a:t>
            </a:r>
            <a:r>
              <a:rPr lang="ru-RU" sz="1800" b="1" strike="noStrike" spc="-1" dirty="0">
                <a:latin typeface="Arial"/>
              </a:rPr>
              <a:t> (ксилол </a:t>
            </a:r>
            <a:r>
              <a:rPr lang="ru-RU" sz="1800" b="1" strike="noStrike" spc="-1" dirty="0" err="1">
                <a:latin typeface="Arial"/>
              </a:rPr>
              <a:t>або</a:t>
            </a:r>
            <a:r>
              <a:rPr lang="ru-RU" sz="1800" b="1" strike="noStrike" spc="-1" dirty="0">
                <a:latin typeface="Arial"/>
              </a:rPr>
              <a:t> толуол</a:t>
            </a:r>
            <a:r>
              <a:rPr lang="ru-RU" sz="1800" b="1" strike="noStrike" spc="-1" dirty="0" smtClean="0">
                <a:latin typeface="Arial"/>
              </a:rPr>
              <a:t>).</a:t>
            </a:r>
            <a:endParaRPr lang="ru-RU" sz="1800" b="1" strike="noStrike" spc="-1" dirty="0">
              <a:latin typeface="Arial"/>
            </a:endParaRPr>
          </a:p>
          <a:p>
            <a:pPr algn="just"/>
            <a:r>
              <a:rPr lang="ru-RU" sz="1800" b="1" strike="noStrike" spc="-1" dirty="0">
                <a:solidFill>
                  <a:srgbClr val="FF0000"/>
                </a:solidFill>
                <a:latin typeface="Arial"/>
              </a:rPr>
              <a:t>        1.2. </a:t>
            </a:r>
            <a:r>
              <a:rPr lang="ru-RU" sz="1800" b="1" strike="noStrike" spc="-1" dirty="0" err="1">
                <a:solidFill>
                  <a:srgbClr val="FF0000"/>
                </a:solidFill>
                <a:latin typeface="Arial"/>
              </a:rPr>
              <a:t>Калібрування</a:t>
            </a:r>
            <a:r>
              <a:rPr lang="ru-RU" sz="1800" b="1" strike="noStrike" spc="-1" dirty="0">
                <a:solidFill>
                  <a:srgbClr val="FF0000"/>
                </a:solidFill>
                <a:latin typeface="Arial"/>
              </a:rPr>
              <a:t> окуляр-</a:t>
            </a:r>
            <a:r>
              <a:rPr lang="ru-RU" sz="1800" b="1" strike="noStrike" spc="-1" dirty="0" err="1">
                <a:solidFill>
                  <a:srgbClr val="FF0000"/>
                </a:solidFill>
                <a:latin typeface="Arial"/>
              </a:rPr>
              <a:t>мікрометра</a:t>
            </a:r>
            <a:r>
              <a:rPr lang="ru-RU" sz="1800" b="1" strike="noStrike" spc="-1" dirty="0">
                <a:solidFill>
                  <a:srgbClr val="FF0000"/>
                </a:solidFill>
                <a:latin typeface="Arial"/>
              </a:rPr>
              <a:t> (</a:t>
            </a:r>
            <a:r>
              <a:rPr lang="ru-RU" sz="1800" b="1" strike="noStrike" spc="-1" dirty="0" err="1">
                <a:solidFill>
                  <a:srgbClr val="FF0000"/>
                </a:solidFill>
                <a:latin typeface="Arial"/>
              </a:rPr>
              <a:t>сіточки</a:t>
            </a:r>
            <a:r>
              <a:rPr lang="ru-RU" sz="1800" b="1" strike="noStrike" spc="-1" dirty="0">
                <a:solidFill>
                  <a:srgbClr val="FF0000"/>
                </a:solidFill>
                <a:latin typeface="Arial"/>
              </a:rPr>
              <a:t> </a:t>
            </a:r>
            <a:r>
              <a:rPr lang="ru-RU" sz="1800" b="1" strike="noStrike" spc="-1" dirty="0" err="1">
                <a:solidFill>
                  <a:srgbClr val="FF0000"/>
                </a:solidFill>
                <a:latin typeface="Arial"/>
              </a:rPr>
              <a:t>або</a:t>
            </a:r>
            <a:r>
              <a:rPr lang="ru-RU" sz="1800" b="1" strike="noStrike" spc="-1" dirty="0">
                <a:solidFill>
                  <a:srgbClr val="FF0000"/>
                </a:solidFill>
                <a:latin typeface="Arial"/>
              </a:rPr>
              <a:t> </a:t>
            </a:r>
            <a:r>
              <a:rPr lang="ru-RU" sz="1800" b="1" strike="noStrike" spc="-1" dirty="0" err="1">
                <a:solidFill>
                  <a:srgbClr val="FF0000"/>
                </a:solidFill>
                <a:latin typeface="Arial"/>
              </a:rPr>
              <a:t>лінійки</a:t>
            </a:r>
            <a:r>
              <a:rPr lang="ru-RU" sz="1800" b="1" strike="noStrike" spc="-1" dirty="0">
                <a:solidFill>
                  <a:srgbClr val="FF0000"/>
                </a:solidFill>
                <a:latin typeface="Arial"/>
              </a:rPr>
              <a:t>):</a:t>
            </a:r>
            <a:endParaRPr lang="ru-RU" sz="1800" b="1" strike="noStrike" spc="-1" dirty="0">
              <a:latin typeface="Arial"/>
            </a:endParaRPr>
          </a:p>
          <a:p>
            <a:pPr algn="just"/>
            <a:r>
              <a:rPr lang="uk-UA" sz="1800" b="1" strike="noStrike" spc="-1" dirty="0">
                <a:latin typeface="Arial"/>
              </a:rPr>
              <a:t>Використання </a:t>
            </a:r>
            <a:r>
              <a:rPr lang="uk-UA" sz="1800" b="1" strike="noStrike" spc="-1" dirty="0" err="1">
                <a:latin typeface="Arial"/>
              </a:rPr>
              <a:t>морфометричних</a:t>
            </a:r>
            <a:r>
              <a:rPr lang="uk-UA" sz="1800" b="1" strike="noStrike" spc="-1" dirty="0">
                <a:latin typeface="Arial"/>
              </a:rPr>
              <a:t> методів не потребує спеціального високовартісного оснащення. Одним із варіантів </a:t>
            </a:r>
            <a:r>
              <a:rPr lang="uk-UA" sz="1800" b="1" strike="noStrike" spc="-1" dirty="0">
                <a:solidFill>
                  <a:srgbClr val="FF0000"/>
                </a:solidFill>
                <a:latin typeface="Arial"/>
              </a:rPr>
              <a:t>планіметричного</a:t>
            </a:r>
            <a:r>
              <a:rPr lang="uk-UA" sz="1800" b="1" strike="noStrike" spc="-1" dirty="0">
                <a:latin typeface="Arial"/>
              </a:rPr>
              <a:t> методу є «клітинний» або «сітковий» метод, коли в окуляр вставляється окуляр-мікрометр у вигляді лінійки або сітки </a:t>
            </a:r>
            <a:r>
              <a:rPr lang="uk-UA" sz="1800" b="1" strike="noStrike" spc="-1" dirty="0" err="1">
                <a:latin typeface="Arial"/>
              </a:rPr>
              <a:t>Автандилова</a:t>
            </a:r>
            <a:r>
              <a:rPr lang="uk-UA" sz="1800" b="1" strike="noStrike" spc="-1" dirty="0">
                <a:latin typeface="Arial"/>
              </a:rPr>
              <a:t> (рис.). При цьому, насамперед встановлюють, чому відповідає одна поділка окуляр-мікрометра при відповідному збільшенні мікроскопа, наприклад, об. 100×; </a:t>
            </a:r>
            <a:r>
              <a:rPr lang="uk-UA" sz="1800" b="1" strike="noStrike" spc="-1" dirty="0" err="1">
                <a:latin typeface="Arial"/>
              </a:rPr>
              <a:t>ок</a:t>
            </a:r>
            <a:r>
              <a:rPr lang="uk-UA" sz="1800" b="1" strike="noStrike" spc="-1" dirty="0">
                <a:latin typeface="Arial"/>
              </a:rPr>
              <a:t>. К7×. Для цього на предметний столик розміщують об’єкт-мікрометр (рис.), виставляють його лінійні розміри в центр поля зору при даному збільшенні і сполучають лінійні розміри об’єкт-мікрометра (початок лінійки) із лінійними розмірами окуляр-мікрометра (край сітки або лінійки </a:t>
            </a:r>
            <a:r>
              <a:rPr lang="uk-UA" sz="1800" b="1" strike="noStrike" spc="-1" dirty="0" err="1">
                <a:latin typeface="Arial"/>
              </a:rPr>
              <a:t>Автандилова</a:t>
            </a:r>
            <a:r>
              <a:rPr lang="uk-UA" sz="1800" b="1" strike="noStrike" spc="-1" dirty="0">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Рисунок 9"/>
          <p:cNvPicPr/>
          <p:nvPr/>
        </p:nvPicPr>
        <p:blipFill>
          <a:blip r:embed="rId2"/>
          <a:srcRect l="5502" r="7524"/>
          <a:stretch/>
        </p:blipFill>
        <p:spPr>
          <a:xfrm>
            <a:off x="1000080" y="2714760"/>
            <a:ext cx="7285680" cy="3552840"/>
          </a:xfrm>
          <a:prstGeom prst="rect">
            <a:avLst/>
          </a:prstGeom>
          <a:ln>
            <a:noFill/>
          </a:ln>
        </p:spPr>
      </p:pic>
      <p:pic>
        <p:nvPicPr>
          <p:cNvPr id="127" name="Рисунок 2"/>
          <p:cNvPicPr/>
          <p:nvPr/>
        </p:nvPicPr>
        <p:blipFill>
          <a:blip r:embed="rId3"/>
          <a:srcRect l="9168" t="22572" r="9050" b="25919"/>
          <a:stretch/>
        </p:blipFill>
        <p:spPr>
          <a:xfrm>
            <a:off x="285840" y="357120"/>
            <a:ext cx="4828680" cy="1708560"/>
          </a:xfrm>
          <a:prstGeom prst="rect">
            <a:avLst/>
          </a:prstGeom>
          <a:ln>
            <a:noFill/>
          </a:ln>
        </p:spPr>
      </p:pic>
      <p:pic>
        <p:nvPicPr>
          <p:cNvPr id="128" name="Рисунок 4"/>
          <p:cNvPicPr/>
          <p:nvPr/>
        </p:nvPicPr>
        <p:blipFill>
          <a:blip r:embed="rId4"/>
          <a:srcRect r="22428" b="23529"/>
          <a:stretch/>
        </p:blipFill>
        <p:spPr>
          <a:xfrm>
            <a:off x="5715000" y="500040"/>
            <a:ext cx="3018240" cy="1808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38545" y="191160"/>
            <a:ext cx="8933455" cy="6738853"/>
          </a:xfrm>
          <a:prstGeom prst="rect">
            <a:avLst/>
          </a:prstGeom>
          <a:noFill/>
          <a:ln>
            <a:noFill/>
          </a:ln>
        </p:spPr>
        <p:txBody>
          <a:bodyPr wrap="square" lIns="90000" tIns="45000" rIns="90000" bIns="45000">
            <a:spAutoFit/>
          </a:bodyPr>
          <a:lstStyle/>
          <a:p>
            <a:pPr algn="just"/>
            <a:r>
              <a:rPr lang="uk-UA" sz="1800" b="1" strike="noStrike" spc="-1" dirty="0">
                <a:latin typeface="Times New Roman"/>
              </a:rPr>
              <a:t>Під мікроскопом визначають число поділок (а) об’єкт-мікрометра, що відповідають кількості поділок окуляр-мікрометра (в). В якості еталонної відстані рекомендовано використовувати максимально велику кількість поділок </a:t>
            </a:r>
            <a:r>
              <a:rPr lang="ru-RU" sz="1800" b="1" strike="noStrike" spc="-1" dirty="0">
                <a:latin typeface="Times New Roman"/>
              </a:rPr>
              <a:t>у</a:t>
            </a:r>
            <a:r>
              <a:rPr lang="uk-UA" sz="1800" b="1" strike="noStrike" spc="-1" dirty="0">
                <a:latin typeface="Times New Roman"/>
              </a:rPr>
              <a:t> полі зору задля зменшення похибки калібрування та як результат наступних вимірів. Після цього знаходять ціну поділок використаних вставок (сітки, лінійки) за формулою: </a:t>
            </a:r>
            <a:endParaRPr lang="ru-RU" sz="1800" b="1" strike="noStrike" spc="-1" dirty="0">
              <a:latin typeface="Times New Roman"/>
            </a:endParaRPr>
          </a:p>
          <a:p>
            <a:pPr algn="ctr"/>
            <a:r>
              <a:rPr lang="uk-UA" sz="1800" b="1" strike="noStrike" spc="-1" dirty="0">
                <a:solidFill>
                  <a:srgbClr val="FF0000"/>
                </a:solidFill>
                <a:latin typeface="Times New Roman"/>
              </a:rPr>
              <a:t>р = а × с / в,</a:t>
            </a:r>
            <a:endParaRPr lang="uk-UA" sz="1800" b="1" strike="noStrike" spc="-1" dirty="0">
              <a:latin typeface="Times New Roman"/>
            </a:endParaRPr>
          </a:p>
          <a:p>
            <a:pPr algn="ctr"/>
            <a:r>
              <a:rPr lang="uk-UA" sz="1800" b="1" strike="noStrike" spc="-1" dirty="0">
                <a:latin typeface="Times New Roman"/>
              </a:rPr>
              <a:t>де с – ціна поділки об’єкт-мікрометра. </a:t>
            </a:r>
          </a:p>
          <a:p>
            <a:pPr algn="just"/>
            <a:r>
              <a:rPr lang="uk-UA" sz="1800" b="1" strike="noStrike" spc="-1" dirty="0">
                <a:latin typeface="Times New Roman"/>
              </a:rPr>
              <a:t>Наприклад, об’єкт-мікрометр має ціну поділки 0,01 мм або 10 </a:t>
            </a:r>
            <a:r>
              <a:rPr lang="uk-UA" sz="1800" b="1" strike="noStrike" spc="-1" dirty="0" err="1">
                <a:latin typeface="Times New Roman"/>
              </a:rPr>
              <a:t>мкм</a:t>
            </a:r>
            <a:r>
              <a:rPr lang="uk-UA" sz="1800" b="1" strike="noStrike" spc="-1" dirty="0">
                <a:latin typeface="Times New Roman"/>
              </a:rPr>
              <a:t>. 9 поділок об’єкт-мікрометра (9×10 = 90 </a:t>
            </a:r>
            <a:r>
              <a:rPr lang="uk-UA" sz="1800" b="1" strike="noStrike" spc="-1" dirty="0" err="1">
                <a:latin typeface="Times New Roman"/>
              </a:rPr>
              <a:t>мкм</a:t>
            </a:r>
            <a:r>
              <a:rPr lang="uk-UA" sz="1800" b="1" strike="noStrike" spc="-1" dirty="0">
                <a:latin typeface="Times New Roman"/>
              </a:rPr>
              <a:t>) співпадає з 15 квадратами сітки при використанні об. 100×; </a:t>
            </a:r>
            <a:r>
              <a:rPr lang="uk-UA" sz="1800" b="1" strike="noStrike" spc="-1" dirty="0" err="1">
                <a:latin typeface="Times New Roman"/>
              </a:rPr>
              <a:t>ок</a:t>
            </a:r>
            <a:r>
              <a:rPr lang="uk-UA" sz="1800" b="1" strike="noStrike" spc="-1" dirty="0">
                <a:latin typeface="Times New Roman"/>
              </a:rPr>
              <a:t>. К7×. Отже, ціна поділки сторони квадрата сітки </a:t>
            </a:r>
            <a:r>
              <a:rPr lang="uk-UA" sz="1800" b="1" strike="noStrike" spc="-1" dirty="0" err="1">
                <a:latin typeface="Times New Roman"/>
              </a:rPr>
              <a:t>Автандилова</a:t>
            </a:r>
            <a:r>
              <a:rPr lang="uk-UA" sz="1800" b="1" strike="noStrike" spc="-1" dirty="0">
                <a:latin typeface="Times New Roman"/>
              </a:rPr>
              <a:t> буде становити: 1 </a:t>
            </a:r>
            <a:r>
              <a:rPr lang="uk-UA" sz="1800" b="1" strike="noStrike" spc="-1" dirty="0" err="1">
                <a:latin typeface="Times New Roman"/>
              </a:rPr>
              <a:t>у.о</a:t>
            </a:r>
            <a:r>
              <a:rPr lang="uk-UA" sz="1800" b="1" strike="noStrike" spc="-1" dirty="0">
                <a:latin typeface="Times New Roman"/>
              </a:rPr>
              <a:t>. = 90:15 = 6,0 </a:t>
            </a:r>
            <a:r>
              <a:rPr lang="uk-UA" sz="1800" b="1" strike="noStrike" spc="-1" dirty="0" err="1">
                <a:latin typeface="Times New Roman"/>
              </a:rPr>
              <a:t>мкм</a:t>
            </a:r>
            <a:r>
              <a:rPr lang="uk-UA" sz="1800" b="1" strike="noStrike" spc="-1" dirty="0">
                <a:latin typeface="Times New Roman"/>
              </a:rPr>
              <a:t>. </a:t>
            </a:r>
          </a:p>
          <a:p>
            <a:pPr algn="just"/>
            <a:r>
              <a:rPr lang="uk-UA" sz="1800" b="1" strike="noStrike" spc="-1" dirty="0">
                <a:latin typeface="Times New Roman"/>
              </a:rPr>
              <a:t>Діаметр досліджуваної клітини визначають накладанням на мікропрепарат (на клітину або </a:t>
            </a:r>
            <a:r>
              <a:rPr lang="uk-UA" sz="1800" b="1" strike="noStrike" spc="-1" dirty="0" err="1">
                <a:latin typeface="Times New Roman"/>
              </a:rPr>
              <a:t>обʼєкт</a:t>
            </a:r>
            <a:r>
              <a:rPr lang="uk-UA" sz="1800" b="1" strike="noStrike" spc="-1" dirty="0">
                <a:latin typeface="Times New Roman"/>
              </a:rPr>
              <a:t>, що вимірюється) квадратної сітки або лінійки з відомою ціною поділки (рис.). </a:t>
            </a:r>
          </a:p>
          <a:p>
            <a:pPr algn="just"/>
            <a:endParaRPr lang="uk-UA" sz="1800" b="1" strike="noStrike" spc="-1" dirty="0">
              <a:latin typeface="Times New Roman"/>
            </a:endParaRPr>
          </a:p>
          <a:p>
            <a:pPr algn="just"/>
            <a:endParaRPr lang="ru-RU" sz="1800" b="0" strike="noStrike" spc="-1" dirty="0">
              <a:latin typeface="Arial"/>
            </a:endParaRPr>
          </a:p>
          <a:p>
            <a:pP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r>
              <a:rPr lang="uk-UA" sz="1800" b="1" strike="noStrike" spc="-1" dirty="0">
                <a:latin typeface="Times New Roman"/>
              </a:rPr>
              <a:t>Рис. Приклад вимірювання розмірів лімфоцитів в умовних одиницях за допомогою лінійки (а) та сіточки (б) </a:t>
            </a:r>
            <a:r>
              <a:rPr lang="uk-UA" sz="1800" b="1" strike="noStrike" spc="-1" dirty="0" err="1">
                <a:latin typeface="Times New Roman"/>
              </a:rPr>
              <a:t>Автандилова</a:t>
            </a:r>
            <a:r>
              <a:rPr lang="uk-UA" sz="1800" b="1" strike="noStrike" spc="-1" dirty="0">
                <a:latin typeface="Times New Roman"/>
              </a:rPr>
              <a:t>. </a:t>
            </a:r>
            <a:endParaRPr lang="ru-RU" sz="1800" b="0" strike="noStrike" spc="-1" dirty="0">
              <a:solidFill>
                <a:srgbClr val="000000"/>
              </a:solidFill>
              <a:latin typeface="Times New Roman"/>
              <a:ea typeface="Times New Roman"/>
            </a:endParaRPr>
          </a:p>
        </p:txBody>
      </p:sp>
      <p:pic>
        <p:nvPicPr>
          <p:cNvPr id="130" name="Рисунок 129"/>
          <p:cNvPicPr/>
          <p:nvPr/>
        </p:nvPicPr>
        <p:blipFill>
          <a:blip r:embed="rId2"/>
          <a:stretch/>
        </p:blipFill>
        <p:spPr>
          <a:xfrm>
            <a:off x="1212726" y="4238913"/>
            <a:ext cx="2942640" cy="1835640"/>
          </a:xfrm>
          <a:prstGeom prst="rect">
            <a:avLst/>
          </a:prstGeom>
          <a:ln>
            <a:noFill/>
          </a:ln>
        </p:spPr>
      </p:pic>
      <p:pic>
        <p:nvPicPr>
          <p:cNvPr id="131" name="Рисунок 130"/>
          <p:cNvPicPr/>
          <p:nvPr/>
        </p:nvPicPr>
        <p:blipFill>
          <a:blip r:embed="rId3"/>
          <a:stretch/>
        </p:blipFill>
        <p:spPr>
          <a:xfrm>
            <a:off x="4913836" y="4238913"/>
            <a:ext cx="2870640" cy="192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288000" y="219600"/>
            <a:ext cx="8568000" cy="4146120"/>
          </a:xfrm>
          <a:prstGeom prst="rect">
            <a:avLst/>
          </a:prstGeom>
          <a:noFill/>
          <a:ln>
            <a:noFill/>
          </a:ln>
        </p:spPr>
        <p:txBody>
          <a:bodyPr lIns="90000" tIns="45000" rIns="90000" bIns="45000">
            <a:spAutoFit/>
          </a:bodyPr>
          <a:lstStyle/>
          <a:p>
            <a:pPr algn="just"/>
            <a:r>
              <a:rPr lang="uk-UA" sz="2200" b="1" strike="noStrike" spc="-1">
                <a:latin typeface="Times New Roman"/>
                <a:ea typeface="Times New Roman"/>
              </a:rPr>
              <a:t>Потім підраховують кількість повних і неповних квадратів (або позначок лінійки), які відповідають діаметру досліджуваної структури і, які будуть являти собою діаметр клітини в умовних одиницях. Визначають максимальний (</a:t>
            </a:r>
            <a:r>
              <a:rPr lang="en-US" sz="2200" b="1" strike="noStrike" spc="-1">
                <a:latin typeface="Times New Roman"/>
                <a:ea typeface="Times New Roman"/>
              </a:rPr>
              <a:t>d</a:t>
            </a:r>
            <a:r>
              <a:rPr lang="en-US" sz="2200" b="1" strike="noStrike" spc="-1" baseline="-22000">
                <a:latin typeface="Times New Roman"/>
                <a:ea typeface="Times New Roman"/>
              </a:rPr>
              <a:t>max</a:t>
            </a:r>
            <a:r>
              <a:rPr lang="uk-UA" sz="2200" b="1" strike="noStrike" spc="-1">
                <a:latin typeface="Times New Roman"/>
                <a:ea typeface="Times New Roman"/>
              </a:rPr>
              <a:t>) і мінімальний (</a:t>
            </a:r>
            <a:r>
              <a:rPr lang="en-US" sz="2200" b="1" strike="noStrike" spc="-1">
                <a:latin typeface="Times New Roman"/>
                <a:ea typeface="Times New Roman"/>
              </a:rPr>
              <a:t>d</a:t>
            </a:r>
            <a:r>
              <a:rPr lang="en-US" sz="2200" b="1" strike="noStrike" spc="-1" baseline="-22000">
                <a:latin typeface="Times New Roman"/>
                <a:ea typeface="Times New Roman"/>
              </a:rPr>
              <a:t>min</a:t>
            </a:r>
            <a:r>
              <a:rPr lang="uk-UA" sz="2200" b="1" strike="noStrike" spc="-1">
                <a:latin typeface="Times New Roman"/>
                <a:ea typeface="Times New Roman"/>
              </a:rPr>
              <a:t>) діаметри клітини в умовних одиницях, після чого встановлюють його середнє значення, яке переводять у мікрометри, перемножуючи отримане значення в умовних одиницях на ціну поділки сторони квадрата сітки Автандилова. </a:t>
            </a:r>
            <a:endParaRPr lang="ru-RU" sz="2200" b="1" strike="noStrike" spc="-1">
              <a:latin typeface="Arial"/>
            </a:endParaRPr>
          </a:p>
          <a:p>
            <a:pPr algn="just"/>
            <a:r>
              <a:rPr lang="uk-UA" sz="2200" b="1" strike="noStrike" spc="-1">
                <a:latin typeface="Times New Roman"/>
                <a:ea typeface="Times New Roman"/>
              </a:rPr>
              <a:t>Наприклад, максимальний діаметр клітини становить 1,3 у.о., мінімальний – 1,2 у.о., середній діаметр – 1,25 у.о., 1 у.о. = 6,0 мкм при заданому збільшенні та використаному окулярі, звідси середній діаметр лімфоцита становить:</a:t>
            </a:r>
            <a:endParaRPr lang="ru-RU" sz="2200" b="1" strike="noStrike" spc="-1">
              <a:latin typeface="Arial"/>
            </a:endParaRPr>
          </a:p>
          <a:p>
            <a:pPr algn="just"/>
            <a:r>
              <a:rPr lang="uk-UA" sz="2200" b="1" strike="noStrike" spc="-1">
                <a:latin typeface="Times New Roman"/>
                <a:ea typeface="Times New Roman"/>
              </a:rPr>
              <a:t>                                              1,25 × 6,0 мкм = 7,</a:t>
            </a:r>
            <a:r>
              <a:rPr lang="uk-UA" sz="2200" b="1" strike="noStrike" spc="-1">
                <a:solidFill>
                  <a:srgbClr val="000000"/>
                </a:solidFill>
                <a:latin typeface="Times New Roman"/>
                <a:ea typeface="Times New Roman"/>
              </a:rPr>
              <a:t>5 мкм.</a:t>
            </a:r>
            <a:endParaRPr lang="ru-RU" sz="2200" b="1"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149453" y="105164"/>
            <a:ext cx="8772873" cy="6615742"/>
          </a:xfrm>
          <a:prstGeom prst="rect">
            <a:avLst/>
          </a:prstGeom>
          <a:noFill/>
          <a:ln>
            <a:noFill/>
          </a:ln>
        </p:spPr>
        <p:txBody>
          <a:bodyPr wrap="square" lIns="90000" tIns="45000" rIns="90000" bIns="45000">
            <a:spAutoFit/>
          </a:bodyPr>
          <a:lstStyle/>
          <a:p>
            <a:pPr algn="just">
              <a:lnSpc>
                <a:spcPct val="100000"/>
              </a:lnSpc>
            </a:pPr>
            <a:r>
              <a:rPr lang="uk-UA" sz="2000" b="1" strike="noStrike" spc="-1" dirty="0">
                <a:solidFill>
                  <a:srgbClr val="FF0000"/>
                </a:solidFill>
                <a:latin typeface="Arial"/>
                <a:ea typeface="DejaVu Sans"/>
              </a:rPr>
              <a:t>ЗАВДАННЯ 3. Проведення </a:t>
            </a:r>
            <a:r>
              <a:rPr lang="uk-UA" sz="2000" b="1" strike="noStrike" spc="-1" dirty="0" err="1">
                <a:solidFill>
                  <a:srgbClr val="FF0000"/>
                </a:solidFill>
                <a:latin typeface="Arial"/>
                <a:ea typeface="DejaVu Sans"/>
              </a:rPr>
              <a:t>цитоморфометричного</a:t>
            </a:r>
            <a:r>
              <a:rPr lang="uk-UA" sz="2000" b="1" strike="noStrike" spc="-1" dirty="0">
                <a:solidFill>
                  <a:srgbClr val="FF0000"/>
                </a:solidFill>
                <a:latin typeface="Arial"/>
                <a:ea typeface="DejaVu Sans"/>
              </a:rPr>
              <a:t> дослідження лімфоцитів, клініко-біологічна оцінка результатів.</a:t>
            </a:r>
            <a:endParaRPr lang="ru-RU" sz="2000" b="1" strike="noStrike" spc="-1" dirty="0">
              <a:latin typeface="Times New Roman"/>
              <a:ea typeface="Times New Roman"/>
            </a:endParaRPr>
          </a:p>
          <a:p>
            <a:pPr algn="just">
              <a:lnSpc>
                <a:spcPct val="100000"/>
              </a:lnSpc>
            </a:pPr>
            <a:r>
              <a:rPr lang="uk-UA" sz="1400" b="1" strike="noStrike" spc="-1" dirty="0" err="1">
                <a:solidFill>
                  <a:srgbClr val="000000"/>
                </a:solidFill>
                <a:latin typeface="Times New Roman"/>
                <a:ea typeface="Times New Roman"/>
              </a:rPr>
              <a:t>Цитоморфометричне</a:t>
            </a:r>
            <a:r>
              <a:rPr lang="uk-UA" sz="1400" b="1" strike="noStrike" spc="-1" dirty="0">
                <a:solidFill>
                  <a:srgbClr val="000000"/>
                </a:solidFill>
                <a:latin typeface="Times New Roman"/>
                <a:ea typeface="Times New Roman"/>
              </a:rPr>
              <a:t> дослідження проводять на мазках, що </a:t>
            </a:r>
            <a:r>
              <a:rPr lang="uk-UA" sz="1400" b="1" strike="noStrike" spc="-1" dirty="0" err="1">
                <a:solidFill>
                  <a:srgbClr val="000000"/>
                </a:solidFill>
                <a:latin typeface="Times New Roman"/>
                <a:ea typeface="Times New Roman"/>
              </a:rPr>
              <a:t>виготовлен</a:t>
            </a:r>
            <a:r>
              <a:rPr lang="ru-RU" sz="1400" b="1" strike="noStrike" spc="-1" dirty="0">
                <a:solidFill>
                  <a:srgbClr val="000000"/>
                </a:solidFill>
                <a:latin typeface="Times New Roman"/>
                <a:ea typeface="Times New Roman"/>
              </a:rPr>
              <a:t>і з </a:t>
            </a:r>
            <a:r>
              <a:rPr lang="ru-RU" sz="1400" b="1" strike="noStrike" spc="-1" dirty="0" err="1">
                <a:solidFill>
                  <a:srgbClr val="000000"/>
                </a:solidFill>
                <a:latin typeface="Times New Roman"/>
                <a:ea typeface="Times New Roman"/>
              </a:rPr>
              <a:t>крові</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лімфи</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чи</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ексудату</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стандартним</a:t>
            </a:r>
            <a:r>
              <a:rPr lang="ru-RU" sz="1400" b="1" strike="noStrike" spc="-1" dirty="0">
                <a:solidFill>
                  <a:srgbClr val="000000"/>
                </a:solidFill>
                <a:latin typeface="Times New Roman"/>
                <a:ea typeface="Times New Roman"/>
              </a:rPr>
              <a:t> для </a:t>
            </a:r>
            <a:r>
              <a:rPr lang="ru-RU" sz="1400" b="1" strike="noStrike" spc="-1" dirty="0" err="1">
                <a:solidFill>
                  <a:srgbClr val="000000"/>
                </a:solidFill>
                <a:latin typeface="Times New Roman"/>
                <a:ea typeface="Times New Roman"/>
              </a:rPr>
              <a:t>гематологічних</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досліджень</a:t>
            </a:r>
            <a:r>
              <a:rPr lang="ru-RU" sz="1400" b="1" strike="noStrike" spc="-1" dirty="0">
                <a:solidFill>
                  <a:srgbClr val="000000"/>
                </a:solidFill>
                <a:latin typeface="Times New Roman"/>
                <a:ea typeface="Times New Roman"/>
              </a:rPr>
              <a:t> методом. </a:t>
            </a:r>
            <a:r>
              <a:rPr lang="ru-RU" sz="1400" b="1" strike="noStrike" spc="-1" dirty="0" err="1">
                <a:solidFill>
                  <a:srgbClr val="000000"/>
                </a:solidFill>
                <a:latin typeface="Times New Roman"/>
                <a:ea typeface="Times New Roman"/>
              </a:rPr>
              <a:t>Аналіз</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починають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від</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кінця</a:t>
            </a:r>
            <a:r>
              <a:rPr lang="ru-RU" sz="1400" b="1" strike="noStrike" spc="-1" dirty="0">
                <a:solidFill>
                  <a:srgbClr val="000000"/>
                </a:solidFill>
                <a:latin typeface="Times New Roman"/>
                <a:ea typeface="Times New Roman"/>
              </a:rPr>
              <a:t> мазка </a:t>
            </a:r>
            <a:r>
              <a:rPr lang="ru-RU" sz="1400" b="1" strike="noStrike" spc="-1" dirty="0" err="1">
                <a:solidFill>
                  <a:srgbClr val="000000"/>
                </a:solidFill>
                <a:latin typeface="Times New Roman"/>
                <a:ea typeface="Times New Roman"/>
              </a:rPr>
              <a:t>крові</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щіточки</a:t>
            </a:r>
            <a:r>
              <a:rPr lang="ru-RU" sz="1400" b="1" strike="noStrike" spc="-1" dirty="0">
                <a:solidFill>
                  <a:srgbClr val="000000"/>
                </a:solidFill>
                <a:latin typeface="Times New Roman"/>
                <a:ea typeface="Times New Roman"/>
              </a:rPr>
              <a:t>) і </a:t>
            </a:r>
            <a:r>
              <a:rPr lang="uk-UA" sz="1400" b="1" strike="noStrike" spc="-1" dirty="0">
                <a:latin typeface="Times New Roman"/>
                <a:ea typeface="Times New Roman"/>
              </a:rPr>
              <a:t>паралельно з визначенням лейкоцитарної формули</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вимірюють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середній</a:t>
            </a:r>
            <a:r>
              <a:rPr lang="ru-RU" sz="1400" b="1" strike="noStrike" spc="-1" dirty="0">
                <a:solidFill>
                  <a:srgbClr val="000000"/>
                </a:solidFill>
                <a:latin typeface="Times New Roman"/>
                <a:ea typeface="Times New Roman"/>
              </a:rPr>
              <a:t> </a:t>
            </a:r>
            <a:r>
              <a:rPr lang="uk-UA" sz="1400" b="1" strike="noStrike" spc="-1" dirty="0">
                <a:latin typeface="Times New Roman"/>
                <a:ea typeface="Times New Roman"/>
              </a:rPr>
              <a:t>діаметр</a:t>
            </a:r>
            <a:r>
              <a:rPr lang="ru-RU" sz="1400" b="1" strike="noStrike" spc="-1" dirty="0">
                <a:solidFill>
                  <a:srgbClr val="000000"/>
                </a:solidFill>
                <a:latin typeface="Times New Roman"/>
                <a:ea typeface="Times New Roman"/>
              </a:rPr>
              <a:t> (</a:t>
            </a:r>
            <a:r>
              <a:rPr lang="ru-RU" sz="1300" b="1" strike="noStrike" spc="-1" dirty="0" err="1">
                <a:solidFill>
                  <a:srgbClr val="000000"/>
                </a:solidFill>
                <a:latin typeface="Arial"/>
                <a:ea typeface="DejaVu Sans"/>
              </a:rPr>
              <a:t>максимальний</a:t>
            </a:r>
            <a:r>
              <a:rPr lang="ru-RU" sz="1300" b="1" strike="noStrike" spc="-1" dirty="0">
                <a:solidFill>
                  <a:srgbClr val="000000"/>
                </a:solidFill>
                <a:latin typeface="Arial"/>
                <a:ea typeface="DejaVu Sans"/>
              </a:rPr>
              <a:t> і </a:t>
            </a:r>
            <a:r>
              <a:rPr lang="ru-RU" sz="1300" b="1" strike="noStrike" spc="-1" dirty="0" err="1">
                <a:solidFill>
                  <a:srgbClr val="000000"/>
                </a:solidFill>
                <a:latin typeface="Arial"/>
                <a:ea typeface="DejaVu Sans"/>
              </a:rPr>
              <a:t>мінімальний</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потім</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встановлюють</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його</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середнє</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значення</a:t>
            </a:r>
            <a:r>
              <a:rPr lang="ru-RU" sz="1400" b="1" strike="noStrike" spc="-1" dirty="0">
                <a:solidFill>
                  <a:srgbClr val="000000"/>
                </a:solidFill>
                <a:latin typeface="Times New Roman"/>
                <a:ea typeface="Times New Roman"/>
              </a:rPr>
              <a:t>) не </a:t>
            </a:r>
            <a:r>
              <a:rPr lang="ru-RU" sz="1400" b="1" strike="noStrike" spc="-1" dirty="0" err="1">
                <a:solidFill>
                  <a:srgbClr val="000000"/>
                </a:solidFill>
                <a:latin typeface="Times New Roman"/>
                <a:ea typeface="Times New Roman"/>
              </a:rPr>
              <a:t>менше</a:t>
            </a:r>
            <a:r>
              <a:rPr lang="ru-RU" sz="1400" b="1" strike="noStrike" spc="-1" dirty="0">
                <a:solidFill>
                  <a:srgbClr val="000000"/>
                </a:solidFill>
                <a:latin typeface="Times New Roman"/>
                <a:ea typeface="Times New Roman"/>
              </a:rPr>
              <a:t> 200 </a:t>
            </a:r>
            <a:r>
              <a:rPr lang="ru-RU" sz="1400" b="1" strike="noStrike" spc="-1" dirty="0" err="1">
                <a:solidFill>
                  <a:srgbClr val="000000"/>
                </a:solidFill>
                <a:latin typeface="Times New Roman"/>
                <a:ea typeface="Times New Roman"/>
              </a:rPr>
              <a:t>лімфоцитів</a:t>
            </a:r>
            <a:r>
              <a:rPr lang="ru-RU" sz="1400" b="1" strike="noStrike" spc="-1" dirty="0">
                <a:solidFill>
                  <a:srgbClr val="000000"/>
                </a:solidFill>
                <a:latin typeface="Times New Roman"/>
                <a:ea typeface="Times New Roman"/>
              </a:rPr>
              <a:t> (</a:t>
            </a:r>
            <a:r>
              <a:rPr lang="uk-UA" sz="1400" b="1" strike="noStrike" spc="-1" dirty="0">
                <a:latin typeface="Times New Roman"/>
                <a:ea typeface="Times New Roman"/>
              </a:rPr>
              <a:t>у разі малої кількості лімфоцитів визначають розміри 100 клітин</a:t>
            </a:r>
            <a:r>
              <a:rPr lang="ru-RU" sz="1400" b="1" strike="noStrike" spc="-1" dirty="0">
                <a:solidFill>
                  <a:srgbClr val="000000"/>
                </a:solidFill>
                <a:latin typeface="Times New Roman"/>
                <a:ea typeface="Times New Roman"/>
              </a:rPr>
              <a:t>) на </a:t>
            </a:r>
            <a:r>
              <a:rPr lang="ru-RU" sz="1400" b="1" strike="noStrike" spc="-1" dirty="0" err="1">
                <a:solidFill>
                  <a:srgbClr val="000000"/>
                </a:solidFill>
                <a:latin typeface="Times New Roman"/>
                <a:ea typeface="Times New Roman"/>
              </a:rPr>
              <a:t>площі</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половини</a:t>
            </a:r>
            <a:r>
              <a:rPr lang="ru-RU" sz="1400" b="1" strike="noStrike" spc="-1" dirty="0">
                <a:solidFill>
                  <a:srgbClr val="000000"/>
                </a:solidFill>
                <a:latin typeface="Times New Roman"/>
                <a:ea typeface="Times New Roman"/>
              </a:rPr>
              <a:t> препарата. </a:t>
            </a:r>
            <a:r>
              <a:rPr lang="ru-RU" sz="1400" b="1" strike="noStrike" spc="-1" dirty="0" err="1">
                <a:solidFill>
                  <a:srgbClr val="000000"/>
                </a:solidFill>
                <a:latin typeface="Times New Roman"/>
                <a:ea typeface="Times New Roman"/>
              </a:rPr>
              <a:t>Після</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цього</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складають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варіаційний</a:t>
            </a:r>
            <a:r>
              <a:rPr lang="ru-RU" sz="1400" b="1" strike="noStrike" spc="-1" dirty="0">
                <a:solidFill>
                  <a:srgbClr val="000000"/>
                </a:solidFill>
                <a:latin typeface="Times New Roman"/>
                <a:ea typeface="Times New Roman"/>
              </a:rPr>
              <a:t> ряд </a:t>
            </a:r>
            <a:r>
              <a:rPr lang="ru-RU" sz="1400" b="1" strike="noStrike" spc="-1" dirty="0" err="1">
                <a:solidFill>
                  <a:srgbClr val="000000"/>
                </a:solidFill>
                <a:latin typeface="Times New Roman"/>
                <a:ea typeface="Times New Roman"/>
              </a:rPr>
              <a:t>розмірних</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класів</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лімфоцитів</a:t>
            </a:r>
            <a:r>
              <a:rPr lang="ru-RU" sz="1400" b="1" strike="noStrike" spc="-1" dirty="0">
                <a:solidFill>
                  <a:srgbClr val="000000"/>
                </a:solidFill>
                <a:latin typeface="Times New Roman"/>
                <a:ea typeface="Times New Roman"/>
              </a:rPr>
              <a:t> з </a:t>
            </a:r>
            <a:r>
              <a:rPr lang="ru-RU" sz="1400" b="1" strike="noStrike" spc="-1" dirty="0" err="1">
                <a:solidFill>
                  <a:srgbClr val="000000"/>
                </a:solidFill>
                <a:latin typeface="Times New Roman"/>
                <a:ea typeface="Times New Roman"/>
              </a:rPr>
              <a:t>інтервалом</a:t>
            </a:r>
            <a:r>
              <a:rPr lang="ru-RU" sz="1400" b="1" strike="noStrike" spc="-1" dirty="0">
                <a:solidFill>
                  <a:srgbClr val="000000"/>
                </a:solidFill>
                <a:latin typeface="Times New Roman"/>
                <a:ea typeface="Times New Roman"/>
              </a:rPr>
              <a:t> 1 мкм (</a:t>
            </a:r>
            <a:r>
              <a:rPr lang="ru-RU" sz="1400" b="1" strike="noStrike" spc="-1" dirty="0" err="1">
                <a:solidFill>
                  <a:srgbClr val="000000"/>
                </a:solidFill>
                <a:latin typeface="Times New Roman"/>
                <a:ea typeface="Times New Roman"/>
              </a:rPr>
              <a:t>або</a:t>
            </a:r>
            <a:r>
              <a:rPr lang="ru-RU" sz="1400" b="1" strike="noStrike" spc="-1" dirty="0">
                <a:solidFill>
                  <a:srgbClr val="000000"/>
                </a:solidFill>
                <a:latin typeface="Times New Roman"/>
                <a:ea typeface="Times New Roman"/>
              </a:rPr>
              <a:t> 0,1, 0,2, 0,3, 0,5 мкм, </a:t>
            </a:r>
            <a:r>
              <a:rPr lang="uk-UA" sz="1400" b="1" strike="noStrike" spc="-1" dirty="0">
                <a:latin typeface="Times New Roman"/>
                <a:ea typeface="Times New Roman"/>
              </a:rPr>
              <a:t>що залежить від мінімальної роздільної здатності методу дослідження при заданому збільшенні</a:t>
            </a:r>
            <a:r>
              <a:rPr lang="ru-RU" sz="1400" b="1" strike="noStrike" spc="-1" dirty="0">
                <a:solidFill>
                  <a:srgbClr val="000000"/>
                </a:solidFill>
                <a:latin typeface="Times New Roman"/>
                <a:ea typeface="Times New Roman"/>
              </a:rPr>
              <a:t>) і </a:t>
            </a:r>
            <a:r>
              <a:rPr lang="ru-RU" sz="1400" b="1" strike="noStrike" spc="-1" dirty="0" err="1">
                <a:solidFill>
                  <a:srgbClr val="000000"/>
                </a:solidFill>
                <a:latin typeface="Times New Roman"/>
                <a:ea typeface="Times New Roman"/>
              </a:rPr>
              <a:t>об’єднують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їх</a:t>
            </a:r>
            <a:r>
              <a:rPr lang="ru-RU" sz="1400" b="1" strike="noStrike" spc="-1" dirty="0">
                <a:solidFill>
                  <a:srgbClr val="000000"/>
                </a:solidFill>
                <a:latin typeface="Times New Roman"/>
                <a:ea typeface="Times New Roman"/>
              </a:rPr>
              <a:t> у </a:t>
            </a:r>
            <a:r>
              <a:rPr lang="ru-RU" sz="1400" b="1" strike="noStrike" spc="-1" dirty="0" err="1">
                <a:solidFill>
                  <a:srgbClr val="000000"/>
                </a:solidFill>
                <a:latin typeface="Times New Roman"/>
                <a:ea typeface="Times New Roman"/>
              </a:rPr>
              <a:t>групи</a:t>
            </a:r>
            <a:r>
              <a:rPr lang="ru-RU" sz="1400" b="1" strike="noStrike" spc="-1" dirty="0">
                <a:latin typeface="Times New Roman"/>
                <a:ea typeface="Times New Roman"/>
              </a:rPr>
              <a:t>: </a:t>
            </a:r>
            <a:r>
              <a:rPr lang="ru-RU" sz="1400" b="1" strike="noStrike" spc="-1" dirty="0" err="1">
                <a:latin typeface="Times New Roman"/>
                <a:ea typeface="Times New Roman"/>
              </a:rPr>
              <a:t>малі</a:t>
            </a:r>
            <a:r>
              <a:rPr lang="ru-RU" sz="1400" b="1" strike="noStrike" spc="-1" dirty="0">
                <a:latin typeface="Times New Roman"/>
                <a:ea typeface="Times New Roman"/>
              </a:rPr>
              <a:t>, </a:t>
            </a:r>
            <a:r>
              <a:rPr lang="ru-RU" sz="1400" b="1" strike="noStrike" spc="-1" dirty="0" err="1">
                <a:latin typeface="Times New Roman"/>
                <a:ea typeface="Times New Roman"/>
              </a:rPr>
              <a:t>середні</a:t>
            </a:r>
            <a:r>
              <a:rPr lang="ru-RU" sz="1400" b="1" strike="noStrike" spc="-1" dirty="0">
                <a:latin typeface="Times New Roman"/>
                <a:ea typeface="Times New Roman"/>
              </a:rPr>
              <a:t> та </a:t>
            </a:r>
            <a:r>
              <a:rPr lang="ru-RU" sz="1400" b="1" strike="noStrike" spc="-1" dirty="0" err="1">
                <a:latin typeface="Times New Roman"/>
                <a:ea typeface="Times New Roman"/>
              </a:rPr>
              <a:t>великі</a:t>
            </a:r>
            <a:r>
              <a:rPr lang="ru-RU" sz="1400" b="1" strike="noStrike" spc="-1" dirty="0">
                <a:latin typeface="Times New Roman"/>
                <a:ea typeface="Times New Roman"/>
              </a:rPr>
              <a:t>. </a:t>
            </a:r>
          </a:p>
          <a:p>
            <a:pPr algn="just">
              <a:lnSpc>
                <a:spcPct val="100000"/>
              </a:lnSpc>
            </a:pPr>
            <a:r>
              <a:rPr lang="ru-RU" sz="1600" b="1" strike="noStrike" spc="-1" dirty="0">
                <a:latin typeface="Times New Roman"/>
              </a:rPr>
              <a:t>Стан </a:t>
            </a:r>
            <a:r>
              <a:rPr lang="ru-RU" sz="1600" b="1" strike="noStrike" spc="-1" dirty="0" err="1">
                <a:latin typeface="Times New Roman"/>
              </a:rPr>
              <a:t>імунної</a:t>
            </a:r>
            <a:r>
              <a:rPr lang="ru-RU" sz="1600" b="1" strike="noStrike" spc="-1" dirty="0">
                <a:latin typeface="Times New Roman"/>
              </a:rPr>
              <a:t> </a:t>
            </a:r>
            <a:r>
              <a:rPr lang="ru-RU" sz="1600" b="1" strike="noStrike" spc="-1" dirty="0" err="1">
                <a:latin typeface="Times New Roman"/>
              </a:rPr>
              <a:t>системи</a:t>
            </a:r>
            <a:r>
              <a:rPr lang="ru-RU" sz="1600" b="1" strike="noStrike" spc="-1" dirty="0">
                <a:latin typeface="Times New Roman"/>
              </a:rPr>
              <a:t> </a:t>
            </a:r>
            <a:r>
              <a:rPr lang="ru-RU" sz="1600" b="1" strike="noStrike" spc="-1" dirty="0" err="1">
                <a:latin typeface="Times New Roman"/>
              </a:rPr>
              <a:t>визначають</a:t>
            </a:r>
            <a:r>
              <a:rPr lang="ru-RU" sz="1600" b="1" strike="noStrike" spc="-1" dirty="0">
                <a:latin typeface="Times New Roman"/>
              </a:rPr>
              <a:t> за </a:t>
            </a:r>
            <a:r>
              <a:rPr lang="ru-RU" sz="1600" b="1" strike="noStrike" spc="-1" dirty="0" err="1">
                <a:latin typeface="Times New Roman"/>
              </a:rPr>
              <a:t>кількістю</a:t>
            </a:r>
            <a:r>
              <a:rPr lang="ru-RU" sz="1600" b="1" strike="noStrike" spc="-1" dirty="0">
                <a:latin typeface="Times New Roman"/>
              </a:rPr>
              <a:t> </a:t>
            </a:r>
            <a:r>
              <a:rPr lang="ru-RU" sz="1600" b="1" strike="noStrike" spc="-1" dirty="0" err="1">
                <a:latin typeface="Times New Roman"/>
              </a:rPr>
              <a:t>малих</a:t>
            </a:r>
            <a:r>
              <a:rPr lang="ru-RU" sz="1600" b="1" strike="noStrike" spc="-1" dirty="0">
                <a:latin typeface="Times New Roman"/>
              </a:rPr>
              <a:t> </a:t>
            </a:r>
            <a:r>
              <a:rPr lang="ru-RU" sz="1600" b="1" strike="noStrike" spc="-1" dirty="0" err="1">
                <a:latin typeface="Times New Roman"/>
              </a:rPr>
              <a:t>лімфоцитів</a:t>
            </a:r>
            <a:r>
              <a:rPr lang="ru-RU" sz="1600" b="1" strike="noStrike" spc="-1" dirty="0">
                <a:latin typeface="Times New Roman"/>
              </a:rPr>
              <a:t>, </a:t>
            </a:r>
            <a:r>
              <a:rPr lang="ru-RU" sz="1600" b="1" strike="noStrike" spc="-1" dirty="0" err="1">
                <a:latin typeface="Times New Roman"/>
              </a:rPr>
              <a:t>які</a:t>
            </a:r>
            <a:r>
              <a:rPr lang="ru-RU" sz="1600" b="1" strike="noStrike" spc="-1" dirty="0">
                <a:latin typeface="Times New Roman"/>
              </a:rPr>
              <a:t> </a:t>
            </a:r>
            <a:r>
              <a:rPr lang="ru-RU" sz="1600" b="1" strike="noStrike" spc="-1" dirty="0" err="1">
                <a:latin typeface="Times New Roman"/>
              </a:rPr>
              <a:t>складають</a:t>
            </a:r>
            <a:r>
              <a:rPr lang="ru-RU" sz="1600" b="1" strike="noStrike" spc="-1" dirty="0">
                <a:latin typeface="Times New Roman"/>
              </a:rPr>
              <a:t> </a:t>
            </a:r>
            <a:r>
              <a:rPr lang="ru-RU" sz="1600" b="1" strike="noStrike" spc="-1" dirty="0" err="1">
                <a:latin typeface="Times New Roman"/>
              </a:rPr>
              <a:t>ранні</a:t>
            </a:r>
            <a:r>
              <a:rPr lang="ru-RU" sz="1600" b="1" strike="noStrike" spc="-1" dirty="0">
                <a:latin typeface="Times New Roman"/>
              </a:rPr>
              <a:t> </a:t>
            </a:r>
            <a:r>
              <a:rPr lang="ru-RU" sz="1600" b="1" strike="noStrike" spc="-1" dirty="0" err="1">
                <a:latin typeface="Times New Roman"/>
              </a:rPr>
              <a:t>постпроліферативні</a:t>
            </a:r>
            <a:r>
              <a:rPr lang="ru-RU" sz="1600" b="1" strike="noStrike" spc="-1" dirty="0">
                <a:latin typeface="Times New Roman"/>
              </a:rPr>
              <a:t> </a:t>
            </a:r>
            <a:r>
              <a:rPr lang="ru-RU" sz="1600" b="1" strike="noStrike" spc="-1" dirty="0" err="1">
                <a:latin typeface="Times New Roman"/>
              </a:rPr>
              <a:t>зрілі</a:t>
            </a:r>
            <a:r>
              <a:rPr lang="ru-RU" sz="1600" b="1" strike="noStrike" spc="-1" dirty="0">
                <a:latin typeface="Times New Roman"/>
              </a:rPr>
              <a:t> </a:t>
            </a:r>
            <a:r>
              <a:rPr lang="ru-RU" sz="1600" b="1" strike="noStrike" spc="-1" dirty="0" err="1">
                <a:latin typeface="Times New Roman"/>
              </a:rPr>
              <a:t>активовані</a:t>
            </a:r>
            <a:r>
              <a:rPr lang="ru-RU" sz="1600" b="1" strike="noStrike" spc="-1" dirty="0">
                <a:latin typeface="Times New Roman"/>
              </a:rPr>
              <a:t> </a:t>
            </a:r>
            <a:r>
              <a:rPr lang="ru-RU" sz="1600" b="1" strike="noStrike" spc="-1" dirty="0" err="1">
                <a:latin typeface="Times New Roman"/>
              </a:rPr>
              <a:t>лімфоцити</a:t>
            </a:r>
            <a:r>
              <a:rPr lang="ru-RU" sz="1600" b="1" strike="noStrike" spc="-1" dirty="0">
                <a:latin typeface="Times New Roman"/>
              </a:rPr>
              <a:t>. З </a:t>
            </a:r>
            <a:r>
              <a:rPr lang="ru-RU" sz="1600" b="1" strike="noStrike" spc="-1" dirty="0" err="1">
                <a:latin typeface="Times New Roman"/>
              </a:rPr>
              <a:t>урахуванням</a:t>
            </a:r>
            <a:r>
              <a:rPr lang="ru-RU" sz="1600" b="1" strike="noStrike" spc="-1" dirty="0">
                <a:latin typeface="Times New Roman"/>
              </a:rPr>
              <a:t> </a:t>
            </a:r>
            <a:r>
              <a:rPr lang="ru-RU" sz="1600" b="1" strike="noStrike" spc="-1" dirty="0" err="1">
                <a:latin typeface="Times New Roman"/>
              </a:rPr>
              <a:t>зсуву</a:t>
            </a:r>
            <a:r>
              <a:rPr lang="ru-RU" sz="1600" b="1" strike="noStrike" spc="-1" dirty="0">
                <a:latin typeface="Times New Roman"/>
              </a:rPr>
              <a:t> </a:t>
            </a:r>
            <a:r>
              <a:rPr lang="ru-RU" sz="1600" b="1" strike="noStrike" spc="-1" dirty="0" err="1">
                <a:latin typeface="Times New Roman"/>
              </a:rPr>
              <a:t>формули</a:t>
            </a:r>
            <a:r>
              <a:rPr lang="ru-RU" sz="1600" b="1" strike="noStrike" spc="-1" dirty="0">
                <a:latin typeface="Times New Roman"/>
              </a:rPr>
              <a:t> </a:t>
            </a:r>
            <a:r>
              <a:rPr lang="ru-RU" sz="1600" b="1" strike="noStrike" spc="-1" dirty="0" err="1">
                <a:latin typeface="Times New Roman"/>
              </a:rPr>
              <a:t>крові</a:t>
            </a:r>
            <a:r>
              <a:rPr lang="ru-RU" sz="1600" b="1" strike="noStrike" spc="-1" dirty="0">
                <a:latin typeface="Times New Roman"/>
              </a:rPr>
              <a:t> </a:t>
            </a:r>
            <a:r>
              <a:rPr lang="ru-RU" sz="1600" b="1" strike="noStrike" spc="-1" dirty="0" err="1">
                <a:latin typeface="Times New Roman"/>
              </a:rPr>
              <a:t>вліво</a:t>
            </a:r>
            <a:r>
              <a:rPr lang="ru-RU" sz="1600" b="1" strike="noStrike" spc="-1" dirty="0">
                <a:latin typeface="Times New Roman"/>
              </a:rPr>
              <a:t>, </a:t>
            </a:r>
            <a:r>
              <a:rPr lang="ru-RU" sz="1600" b="1" strike="noStrike" spc="-1" dirty="0" err="1">
                <a:latin typeface="Times New Roman"/>
              </a:rPr>
              <a:t>додатково</a:t>
            </a:r>
            <a:r>
              <a:rPr lang="ru-RU" sz="1600" b="1" strike="noStrike" spc="-1" dirty="0">
                <a:latin typeface="Times New Roman"/>
              </a:rPr>
              <a:t> </a:t>
            </a:r>
            <a:r>
              <a:rPr lang="ru-RU" sz="1600" b="1" strike="noStrike" spc="-1" dirty="0" err="1">
                <a:latin typeface="Times New Roman"/>
              </a:rPr>
              <a:t>визначають</a:t>
            </a:r>
            <a:r>
              <a:rPr lang="ru-RU" sz="1600" b="1" strike="noStrike" spc="-1" dirty="0">
                <a:latin typeface="Times New Roman"/>
              </a:rPr>
              <a:t> </a:t>
            </a:r>
            <a:r>
              <a:rPr lang="ru-RU" sz="1600" b="1" strike="noStrike" spc="-1" dirty="0" err="1">
                <a:latin typeface="Times New Roman"/>
              </a:rPr>
              <a:t>наступні</a:t>
            </a:r>
            <a:r>
              <a:rPr lang="ru-RU" sz="1600" b="1" strike="noStrike" spc="-1" dirty="0">
                <a:latin typeface="Times New Roman"/>
              </a:rPr>
              <a:t> </a:t>
            </a:r>
            <a:r>
              <a:rPr lang="ru-RU" sz="1600" b="1" strike="noStrike" spc="-1" dirty="0" err="1">
                <a:latin typeface="Times New Roman"/>
              </a:rPr>
              <a:t>показники</a:t>
            </a:r>
            <a:r>
              <a:rPr lang="ru-RU" sz="1600" b="1" strike="noStrike" spc="-1" dirty="0">
                <a:latin typeface="Times New Roman"/>
              </a:rPr>
              <a:t>: </a:t>
            </a:r>
            <a:r>
              <a:rPr lang="ru-RU" sz="1600" b="1" strike="noStrike" spc="-1" dirty="0" err="1">
                <a:latin typeface="Times New Roman"/>
              </a:rPr>
              <a:t>відношення</a:t>
            </a:r>
            <a:r>
              <a:rPr lang="ru-RU" sz="1600" b="1" strike="noStrike" spc="-1" dirty="0">
                <a:latin typeface="Times New Roman"/>
              </a:rPr>
              <a:t> </a:t>
            </a:r>
            <a:r>
              <a:rPr lang="ru-RU" sz="1600" b="1" strike="noStrike" spc="-1" dirty="0" err="1">
                <a:latin typeface="Times New Roman"/>
              </a:rPr>
              <a:t>частки</a:t>
            </a:r>
            <a:r>
              <a:rPr lang="ru-RU" sz="1600" b="1" strike="noStrike" spc="-1" dirty="0">
                <a:latin typeface="Times New Roman"/>
              </a:rPr>
              <a:t> великих до </a:t>
            </a:r>
            <a:r>
              <a:rPr lang="ru-RU" sz="1600" b="1" strike="noStrike" spc="-1" dirty="0" err="1">
                <a:latin typeface="Times New Roman"/>
              </a:rPr>
              <a:t>малих</a:t>
            </a:r>
            <a:r>
              <a:rPr lang="ru-RU" sz="1600" b="1" strike="noStrike" spc="-1" dirty="0">
                <a:latin typeface="Times New Roman"/>
              </a:rPr>
              <a:t>, </a:t>
            </a:r>
            <a:r>
              <a:rPr lang="ru-RU" sz="1600" b="1" strike="noStrike" spc="-1" dirty="0" err="1">
                <a:latin typeface="Times New Roman"/>
              </a:rPr>
              <a:t>середніх</a:t>
            </a:r>
            <a:r>
              <a:rPr lang="ru-RU" sz="1600" b="1" strike="noStrike" spc="-1" dirty="0">
                <a:latin typeface="Times New Roman"/>
              </a:rPr>
              <a:t> до </a:t>
            </a:r>
            <a:r>
              <a:rPr lang="ru-RU" sz="1600" b="1" strike="noStrike" spc="-1" dirty="0" err="1">
                <a:latin typeface="Times New Roman"/>
              </a:rPr>
              <a:t>малих</a:t>
            </a:r>
            <a:r>
              <a:rPr lang="ru-RU" sz="1600" b="1" strike="noStrike" spc="-1" dirty="0">
                <a:latin typeface="Times New Roman"/>
              </a:rPr>
              <a:t>, а </a:t>
            </a:r>
            <a:r>
              <a:rPr lang="ru-RU" sz="1600" b="1" strike="noStrike" spc="-1" dirty="0" err="1">
                <a:latin typeface="Times New Roman"/>
              </a:rPr>
              <a:t>також</a:t>
            </a:r>
            <a:r>
              <a:rPr lang="ru-RU" sz="1600" b="1" strike="noStrike" spc="-1" dirty="0">
                <a:latin typeface="Times New Roman"/>
              </a:rPr>
              <a:t> </a:t>
            </a:r>
            <a:r>
              <a:rPr lang="ru-RU" sz="1600" b="1" strike="noStrike" spc="-1" dirty="0" err="1">
                <a:latin typeface="Times New Roman"/>
              </a:rPr>
              <a:t>середній</a:t>
            </a:r>
            <a:r>
              <a:rPr lang="ru-RU" sz="1600" b="1" strike="noStrike" spc="-1" dirty="0">
                <a:latin typeface="Times New Roman"/>
              </a:rPr>
              <a:t> </a:t>
            </a:r>
            <a:r>
              <a:rPr lang="ru-RU" sz="1600" b="1" strike="noStrike" spc="-1" dirty="0" err="1">
                <a:latin typeface="Times New Roman"/>
              </a:rPr>
              <a:t>діаметр</a:t>
            </a:r>
            <a:r>
              <a:rPr lang="ru-RU" sz="1600" b="1" strike="noStrike" spc="-1" dirty="0">
                <a:latin typeface="Times New Roman"/>
              </a:rPr>
              <a:t> </a:t>
            </a:r>
            <a:r>
              <a:rPr lang="ru-RU" sz="1600" b="1" strike="noStrike" spc="-1" dirty="0" err="1">
                <a:latin typeface="Times New Roman"/>
              </a:rPr>
              <a:t>вивченої</a:t>
            </a:r>
            <a:r>
              <a:rPr lang="ru-RU" sz="1600" b="1" strike="noStrike" spc="-1" dirty="0">
                <a:latin typeface="Times New Roman"/>
              </a:rPr>
              <a:t> </a:t>
            </a:r>
            <a:r>
              <a:rPr lang="ru-RU" sz="1600" b="1" strike="noStrike" spc="-1" dirty="0" err="1">
                <a:latin typeface="Times New Roman"/>
              </a:rPr>
              <a:t>популяції</a:t>
            </a:r>
            <a:r>
              <a:rPr lang="ru-RU" sz="1600" b="1" strike="noStrike" spc="-1" dirty="0">
                <a:latin typeface="Times New Roman"/>
              </a:rPr>
              <a:t> </a:t>
            </a:r>
            <a:r>
              <a:rPr lang="ru-RU" sz="1600" b="1" strike="noStrike" spc="-1" dirty="0" err="1">
                <a:latin typeface="Times New Roman"/>
              </a:rPr>
              <a:t>лімфоцитів</a:t>
            </a:r>
            <a:r>
              <a:rPr lang="ru-RU" sz="1600" b="1" strike="noStrike" spc="-1" dirty="0">
                <a:latin typeface="Times New Roman"/>
              </a:rPr>
              <a:t>.</a:t>
            </a:r>
            <a:endParaRPr lang="ru-RU" sz="1600" b="1" strike="noStrike" spc="-1" dirty="0">
              <a:latin typeface="Times New Roman"/>
              <a:ea typeface="Times New Roman"/>
            </a:endParaRPr>
          </a:p>
          <a:p>
            <a:pPr algn="just">
              <a:lnSpc>
                <a:spcPct val="100000"/>
              </a:lnSpc>
            </a:pPr>
            <a:r>
              <a:rPr lang="uk-UA" sz="1600" b="1" strike="noStrike" spc="-1" dirty="0">
                <a:latin typeface="Times New Roman"/>
                <a:ea typeface="Times New Roman"/>
              </a:rPr>
              <a:t>Відомо, що морфологія лімфоцитів ссавців варіює залежно від виду, типу та ступеня їх активації. </a:t>
            </a:r>
            <a:r>
              <a:rPr lang="uk-UA" sz="1600" b="1" strike="noStrike" spc="-1" dirty="0" err="1">
                <a:latin typeface="Times New Roman"/>
                <a:ea typeface="Times New Roman"/>
              </a:rPr>
              <a:t>Цитоморфометричний</a:t>
            </a:r>
            <a:r>
              <a:rPr lang="uk-UA" sz="1600" b="1" strike="noStrike" spc="-1" dirty="0">
                <a:latin typeface="Times New Roman"/>
                <a:ea typeface="Times New Roman"/>
              </a:rPr>
              <a:t> метод дослідження лімфоцитів належить до імунології, експериментальної біології, медицини та ветеринарії, і може бути використаний для оцінки стану імунної системи ссавців, в тому числі людини та лабораторних щурів. Лабораторні щури є відомою моделлю для аналізу різних функціональних та патологічних станів людини в більшості опосередкованих імунною системою, тому застосовують однакові лабораторні методи дослідження у людини та лабораторних щурів. Видові відмінності клітин імунної системи людини та лабораторних щурів можна виявити, наприклад, порівнюючи генетично обумовлене ядерно-цитоплазматичне співвідношення клітин крові та їх питому щільність. Так, для виділення </a:t>
            </a:r>
            <a:r>
              <a:rPr lang="uk-UA" sz="1600" b="1" strike="noStrike" spc="-1" dirty="0" err="1">
                <a:latin typeface="Times New Roman"/>
                <a:ea typeface="Times New Roman"/>
              </a:rPr>
              <a:t>мононуклеарів</a:t>
            </a:r>
            <a:r>
              <a:rPr lang="uk-UA" sz="1600" b="1" strike="noStrike" spc="-1" dirty="0">
                <a:latin typeface="Times New Roman"/>
                <a:ea typeface="Times New Roman"/>
              </a:rPr>
              <a:t> крові людини на градієнті щільності використовують </a:t>
            </a:r>
            <a:r>
              <a:rPr lang="uk-UA" sz="1600" b="1" strike="noStrike" spc="-1" dirty="0" err="1">
                <a:latin typeface="Times New Roman"/>
                <a:ea typeface="Times New Roman"/>
              </a:rPr>
              <a:t>фікол-урографін</a:t>
            </a:r>
            <a:r>
              <a:rPr lang="uk-UA" sz="1600" b="1" strike="noStrike" spc="-1" dirty="0">
                <a:latin typeface="Times New Roman"/>
                <a:ea typeface="Times New Roman"/>
              </a:rPr>
              <a:t> із питомою густиною</a:t>
            </a:r>
            <a:r>
              <a:rPr lang="ru-RU" sz="1600" b="1" strike="noStrike" spc="-1" dirty="0">
                <a:latin typeface="Times New Roman"/>
                <a:ea typeface="Times New Roman"/>
              </a:rPr>
              <a:t> </a:t>
            </a:r>
            <a:r>
              <a:rPr lang="uk-UA" sz="1600" b="1" strike="noStrike" spc="-1" dirty="0">
                <a:latin typeface="Times New Roman"/>
                <a:ea typeface="Times New Roman"/>
              </a:rPr>
              <a:t>1,077 ‑ 1,078 г/мл, а для лабораторних щурів </a:t>
            </a:r>
            <a:r>
              <a:rPr lang="uk-UA" sz="1600" b="1" strike="noStrike" spc="-1" dirty="0">
                <a:latin typeface="Symbol"/>
                <a:ea typeface="Symbol"/>
              </a:rPr>
              <a:t></a:t>
            </a:r>
            <a:r>
              <a:rPr lang="uk-UA" sz="1600" b="1" strike="noStrike" spc="-1" dirty="0">
                <a:latin typeface="Times New Roman"/>
                <a:ea typeface="Times New Roman"/>
              </a:rPr>
              <a:t> 1,087 ‑ 1,088 г/мл. Оскільки видові відмінності у людини та лабораторних щурів досить чіткі, тому і межі даних </a:t>
            </a:r>
            <a:r>
              <a:rPr lang="uk-UA" sz="1600" b="1" strike="noStrike" spc="-1" dirty="0" err="1">
                <a:latin typeface="Times New Roman"/>
                <a:ea typeface="Times New Roman"/>
              </a:rPr>
              <a:t>цитоморфометричних</a:t>
            </a:r>
            <a:r>
              <a:rPr lang="uk-UA" sz="1600" b="1" strike="noStrike" spc="-1" dirty="0">
                <a:latin typeface="Times New Roman"/>
                <a:ea typeface="Times New Roman"/>
              </a:rPr>
              <a:t> класів не співпадають. </a:t>
            </a:r>
            <a:endParaRPr lang="ru-RU" sz="1600" b="1"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16000" y="216000"/>
            <a:ext cx="8712000" cy="6417360"/>
          </a:xfrm>
          <a:prstGeom prst="rect">
            <a:avLst/>
          </a:prstGeom>
          <a:noFill/>
          <a:ln>
            <a:noFill/>
          </a:ln>
        </p:spPr>
        <p:txBody>
          <a:bodyPr lIns="90000" tIns="45000" rIns="90000" bIns="45000">
            <a:spAutoFit/>
          </a:bodyPr>
          <a:lstStyle/>
          <a:p>
            <a:pPr algn="just">
              <a:lnSpc>
                <a:spcPct val="100000"/>
              </a:lnSpc>
            </a:pPr>
            <a:r>
              <a:rPr lang="uk-UA" sz="1800" b="1" strike="noStrike" spc="-1" dirty="0">
                <a:latin typeface="Times New Roman"/>
                <a:ea typeface="Times New Roman"/>
              </a:rPr>
              <a:t>Експериментально встановлено межі </a:t>
            </a:r>
            <a:r>
              <a:rPr lang="uk-UA" sz="1800" b="1" strike="noStrike" spc="-1" dirty="0" err="1">
                <a:latin typeface="Times New Roman"/>
                <a:ea typeface="Times New Roman"/>
              </a:rPr>
              <a:t>цитоморфометричних</a:t>
            </a:r>
            <a:r>
              <a:rPr lang="uk-UA" sz="1800" b="1" strike="noStrike" spc="-1" dirty="0">
                <a:latin typeface="Times New Roman"/>
                <a:ea typeface="Times New Roman"/>
              </a:rPr>
              <a:t> класів лімфоцитів (КЛ) у людини та лабораторних щурів:</a:t>
            </a:r>
            <a:r>
              <a:rPr lang="ru-RU" sz="1800" b="1" strike="noStrike" spc="-1" dirty="0">
                <a:latin typeface="Times New Roman"/>
              </a:rPr>
              <a:t> </a:t>
            </a:r>
            <a:endParaRPr lang="ru-RU" sz="1800" b="1" strike="noStrike" spc="-1" dirty="0">
              <a:latin typeface="Times New Roman"/>
              <a:ea typeface="Times New Roman"/>
            </a:endParaRPr>
          </a:p>
          <a:p>
            <a:pPr algn="just"/>
            <a:r>
              <a:rPr lang="ru-RU" sz="1800" b="1" strike="noStrike" spc="-1" dirty="0">
                <a:solidFill>
                  <a:srgbClr val="FF0000"/>
                </a:solidFill>
                <a:latin typeface="Times New Roman"/>
              </a:rPr>
              <a:t>у </a:t>
            </a:r>
            <a:r>
              <a:rPr lang="ru-RU" sz="1800" b="1" strike="noStrike" spc="-1" dirty="0" err="1">
                <a:solidFill>
                  <a:srgbClr val="FF0000"/>
                </a:solidFill>
                <a:latin typeface="Times New Roman"/>
              </a:rPr>
              <a:t>людини</a:t>
            </a:r>
            <a:r>
              <a:rPr lang="ru-RU" sz="1800" b="1" strike="noStrike" spc="-1" dirty="0">
                <a:solidFill>
                  <a:srgbClr val="FF0000"/>
                </a:solidFill>
                <a:latin typeface="Times New Roman"/>
              </a:rPr>
              <a:t>:</a:t>
            </a:r>
            <a:endParaRPr lang="ru-RU" sz="1800" b="1" strike="noStrike" spc="-1" dirty="0">
              <a:latin typeface="Times New Roman"/>
            </a:endParaRPr>
          </a:p>
          <a:p>
            <a:pPr algn="just">
              <a:lnSpc>
                <a:spcPct val="100000"/>
              </a:lnSpc>
            </a:pPr>
            <a:r>
              <a:rPr lang="ru-RU" sz="1800" b="1" strike="noStrike" spc="-1" dirty="0">
                <a:latin typeface="Times New Roman"/>
              </a:rPr>
              <a:t>- </a:t>
            </a:r>
            <a:r>
              <a:rPr lang="ru-RU" sz="1800" b="1" strike="noStrike" spc="-1" dirty="0" err="1">
                <a:latin typeface="Times New Roman"/>
              </a:rPr>
              <a:t>малі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до 6,49 мкм (КЛ 6,0 мкм); </a:t>
            </a:r>
            <a:endParaRPr lang="ru-RU" sz="1800" b="1" strike="noStrike" spc="-1" dirty="0">
              <a:latin typeface="Times New Roman"/>
              <a:ea typeface="Times New Roman"/>
            </a:endParaRPr>
          </a:p>
          <a:p>
            <a:pPr algn="just">
              <a:lnSpc>
                <a:spcPct val="100000"/>
              </a:lnSpc>
            </a:pPr>
            <a:r>
              <a:rPr lang="ru-RU" sz="1800" b="1" strike="noStrike" spc="-1" dirty="0">
                <a:latin typeface="Times New Roman"/>
              </a:rPr>
              <a:t>- </a:t>
            </a:r>
            <a:r>
              <a:rPr lang="ru-RU" sz="1800" b="1" strike="noStrike" spc="-1" dirty="0" err="1">
                <a:latin typeface="Times New Roman"/>
              </a:rPr>
              <a:t>середні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a:t>
            </a:r>
            <a:r>
              <a:rPr lang="ru-RU" sz="1800" b="1" strike="noStrike" spc="-1" dirty="0" err="1">
                <a:latin typeface="Times New Roman"/>
              </a:rPr>
              <a:t>від</a:t>
            </a:r>
            <a:r>
              <a:rPr lang="ru-RU" sz="1800" b="1" strike="noStrike" spc="-1" dirty="0">
                <a:latin typeface="Times New Roman"/>
              </a:rPr>
              <a:t> 6,5 до 9,49 мкм (КЛ 7,0-9,0 мкм); </a:t>
            </a:r>
            <a:endParaRPr lang="ru-RU" sz="1800" b="1" strike="noStrike" spc="-1" dirty="0">
              <a:latin typeface="Times New Roman"/>
              <a:ea typeface="Times New Roman"/>
            </a:endParaRPr>
          </a:p>
          <a:p>
            <a:pPr algn="just">
              <a:lnSpc>
                <a:spcPct val="100000"/>
              </a:lnSpc>
            </a:pPr>
            <a:r>
              <a:rPr lang="ru-RU" sz="1800" b="1" strike="noStrike" spc="-1" dirty="0">
                <a:latin typeface="Times New Roman"/>
              </a:rPr>
              <a:t>- </a:t>
            </a:r>
            <a:r>
              <a:rPr lang="ru-RU" sz="1800" b="1" strike="noStrike" spc="-1" dirty="0" err="1">
                <a:latin typeface="Times New Roman"/>
              </a:rPr>
              <a:t>великі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9,5 мкм і </a:t>
            </a:r>
            <a:r>
              <a:rPr lang="ru-RU" sz="1800" b="1" strike="noStrike" spc="-1" dirty="0" err="1">
                <a:latin typeface="Times New Roman"/>
              </a:rPr>
              <a:t>більше</a:t>
            </a:r>
            <a:r>
              <a:rPr lang="ru-RU" sz="1800" b="1" strike="noStrike" spc="-1" dirty="0">
                <a:latin typeface="Times New Roman"/>
              </a:rPr>
              <a:t> (КЛ ≥ 10,0 мкм). </a:t>
            </a:r>
            <a:endParaRPr lang="ru-RU" sz="1800" b="1" strike="noStrike" spc="-1" dirty="0">
              <a:latin typeface="Times New Roman"/>
              <a:ea typeface="Times New Roman"/>
            </a:endParaRPr>
          </a:p>
          <a:p>
            <a:pPr algn="just"/>
            <a:r>
              <a:rPr lang="ru-RU" sz="1800" b="1" strike="noStrike" spc="-1" dirty="0">
                <a:solidFill>
                  <a:srgbClr val="FF0000"/>
                </a:solidFill>
                <a:latin typeface="Times New Roman"/>
              </a:rPr>
              <a:t>у </a:t>
            </a:r>
            <a:r>
              <a:rPr lang="ru-RU" sz="1800" b="1" strike="noStrike" spc="-1" dirty="0" err="1">
                <a:solidFill>
                  <a:srgbClr val="FF0000"/>
                </a:solidFill>
                <a:latin typeface="Times New Roman"/>
              </a:rPr>
              <a:t>лабораторних</a:t>
            </a:r>
            <a:r>
              <a:rPr lang="ru-RU" sz="1800" b="1" strike="noStrike" spc="-1" dirty="0">
                <a:solidFill>
                  <a:srgbClr val="FF0000"/>
                </a:solidFill>
                <a:latin typeface="Times New Roman"/>
              </a:rPr>
              <a:t> </a:t>
            </a:r>
            <a:r>
              <a:rPr lang="ru-RU" sz="1800" b="1" strike="noStrike" spc="-1" dirty="0" err="1">
                <a:solidFill>
                  <a:srgbClr val="FF0000"/>
                </a:solidFill>
                <a:latin typeface="Times New Roman"/>
              </a:rPr>
              <a:t>щурів</a:t>
            </a:r>
            <a:r>
              <a:rPr lang="ru-RU" sz="1800" b="1" strike="noStrike" spc="-1" dirty="0">
                <a:solidFill>
                  <a:srgbClr val="FF0000"/>
                </a:solidFill>
                <a:latin typeface="Times New Roman"/>
              </a:rPr>
              <a:t>:</a:t>
            </a:r>
            <a:endParaRPr lang="ru-RU" sz="1800" b="1" strike="noStrike" spc="-1" dirty="0">
              <a:latin typeface="Times New Roman"/>
            </a:endParaRPr>
          </a:p>
          <a:p>
            <a:pPr algn="just"/>
            <a:r>
              <a:rPr lang="ru-RU" sz="1800" b="1" strike="noStrike" spc="-1" dirty="0">
                <a:latin typeface="Times New Roman"/>
              </a:rPr>
              <a:t>- </a:t>
            </a:r>
            <a:r>
              <a:rPr lang="ru-RU" sz="1800" b="1" strike="noStrike" spc="-1" dirty="0" err="1">
                <a:latin typeface="Times New Roman"/>
              </a:rPr>
              <a:t>малі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a:t>
            </a:r>
            <a:r>
              <a:rPr lang="ru-RU" sz="1800" b="1" strike="noStrike" spc="-1" dirty="0" err="1">
                <a:latin typeface="Times New Roman"/>
              </a:rPr>
              <a:t>із</a:t>
            </a:r>
            <a:r>
              <a:rPr lang="ru-RU" sz="1800" b="1" strike="noStrike" spc="-1" dirty="0">
                <a:latin typeface="Times New Roman"/>
              </a:rPr>
              <a:t> </a:t>
            </a:r>
            <a:r>
              <a:rPr lang="ru-RU" sz="1800" b="1" strike="noStrike" spc="-1" dirty="0" err="1">
                <a:latin typeface="Times New Roman"/>
              </a:rPr>
              <a:t>діаметром</a:t>
            </a:r>
            <a:r>
              <a:rPr lang="ru-RU" sz="1800" b="1" strike="noStrike" spc="-1" dirty="0">
                <a:latin typeface="Times New Roman"/>
              </a:rPr>
              <a:t> до 8,5 мкм (КЛ ≤8,5 мкм); </a:t>
            </a:r>
          </a:p>
          <a:p>
            <a:pPr algn="just"/>
            <a:r>
              <a:rPr lang="ru-RU" sz="1800" b="1" strike="noStrike" spc="-1" dirty="0">
                <a:latin typeface="Times New Roman"/>
              </a:rPr>
              <a:t>- </a:t>
            </a:r>
            <a:r>
              <a:rPr lang="ru-RU" sz="1800" b="1" strike="noStrike" spc="-1" dirty="0" err="1">
                <a:latin typeface="Times New Roman"/>
              </a:rPr>
              <a:t>середні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a:t>
            </a:r>
            <a:r>
              <a:rPr lang="ru-RU" sz="1800" b="1" strike="noStrike" spc="-1" dirty="0" err="1">
                <a:latin typeface="Times New Roman"/>
              </a:rPr>
              <a:t>понад</a:t>
            </a:r>
            <a:r>
              <a:rPr lang="ru-RU" sz="1800" b="1" strike="noStrike" spc="-1" dirty="0">
                <a:latin typeface="Times New Roman"/>
              </a:rPr>
              <a:t> 8,5 та </a:t>
            </a:r>
            <a:r>
              <a:rPr lang="ru-RU" sz="1800" b="1" strike="noStrike" spc="-1" dirty="0" err="1">
                <a:latin typeface="Times New Roman"/>
              </a:rPr>
              <a:t>менше</a:t>
            </a:r>
            <a:r>
              <a:rPr lang="ru-RU" sz="1800" b="1" strike="noStrike" spc="-1" dirty="0">
                <a:latin typeface="Times New Roman"/>
              </a:rPr>
              <a:t> 11,0 мкм (КЛ &gt;8,5 - &lt;11,0 мкм);</a:t>
            </a:r>
          </a:p>
          <a:p>
            <a:pPr algn="just"/>
            <a:r>
              <a:rPr lang="ru-RU" sz="1800" b="1" strike="noStrike" spc="-1" dirty="0">
                <a:latin typeface="Times New Roman"/>
              </a:rPr>
              <a:t>- </a:t>
            </a:r>
            <a:r>
              <a:rPr lang="ru-RU" sz="1800" b="1" strike="noStrike" spc="-1" dirty="0" err="1">
                <a:latin typeface="Times New Roman"/>
              </a:rPr>
              <a:t>великі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11,0 мкм і </a:t>
            </a:r>
            <a:r>
              <a:rPr lang="ru-RU" sz="1800" b="1" strike="noStrike" spc="-1" dirty="0" err="1">
                <a:latin typeface="Times New Roman"/>
              </a:rPr>
              <a:t>більше</a:t>
            </a:r>
            <a:r>
              <a:rPr lang="ru-RU" sz="1800" b="1" strike="noStrike" spc="-1" dirty="0">
                <a:latin typeface="Times New Roman"/>
              </a:rPr>
              <a:t> (КЛ ≥11,0 мкм).</a:t>
            </a:r>
          </a:p>
          <a:p>
            <a:pPr algn="just"/>
            <a:r>
              <a:rPr lang="ru-RU" sz="1800" b="1" strike="noStrike" spc="-1" dirty="0" err="1">
                <a:latin typeface="Times New Roman"/>
              </a:rPr>
              <a:t>Крім</a:t>
            </a:r>
            <a:r>
              <a:rPr lang="ru-RU" sz="1800" b="1" strike="noStrike" spc="-1" dirty="0">
                <a:latin typeface="Times New Roman"/>
              </a:rPr>
              <a:t> </a:t>
            </a:r>
            <a:r>
              <a:rPr lang="ru-RU" sz="1800" b="1" strike="noStrike" spc="-1" dirty="0" err="1">
                <a:latin typeface="Times New Roman"/>
              </a:rPr>
              <a:t>варіації</a:t>
            </a:r>
            <a:r>
              <a:rPr lang="ru-RU" sz="1800" b="1" strike="noStrike" spc="-1" dirty="0">
                <a:latin typeface="Times New Roman"/>
              </a:rPr>
              <a:t> частот </a:t>
            </a:r>
            <a:r>
              <a:rPr lang="ru-RU" sz="1800" b="1" strike="noStrike" spc="-1" dirty="0" err="1">
                <a:latin typeface="Times New Roman"/>
              </a:rPr>
              <a:t>розмірних</a:t>
            </a:r>
            <a:r>
              <a:rPr lang="ru-RU" sz="1800" b="1" strike="noStrike" spc="-1" dirty="0">
                <a:latin typeface="Times New Roman"/>
              </a:rPr>
              <a:t> </a:t>
            </a:r>
            <a:r>
              <a:rPr lang="ru-RU" sz="1800" b="1" strike="noStrike" spc="-1" dirty="0" err="1">
                <a:latin typeface="Times New Roman"/>
              </a:rPr>
              <a:t>класів</a:t>
            </a:r>
            <a:r>
              <a:rPr lang="ru-RU" sz="1800" b="1" strike="noStrike" spc="-1" dirty="0">
                <a:latin typeface="Times New Roman"/>
              </a:rPr>
              <a:t> при </a:t>
            </a:r>
            <a:r>
              <a:rPr lang="ru-RU" sz="1800" b="1" strike="noStrike" spc="-1" dirty="0" err="1">
                <a:latin typeface="Times New Roman"/>
              </a:rPr>
              <a:t>цитоморфометричному</a:t>
            </a:r>
            <a:r>
              <a:rPr lang="ru-RU" sz="1800" b="1" strike="noStrike" spc="-1" dirty="0">
                <a:latin typeface="Times New Roman"/>
              </a:rPr>
              <a:t> </a:t>
            </a:r>
            <a:r>
              <a:rPr lang="ru-RU" sz="1800" b="1" strike="noStrike" spc="-1" dirty="0" err="1">
                <a:latin typeface="Times New Roman"/>
              </a:rPr>
              <a:t>аналізі</a:t>
            </a:r>
            <a:r>
              <a:rPr lang="ru-RU" sz="1800" b="1" strike="noStrike" spc="-1" dirty="0">
                <a:latin typeface="Times New Roman"/>
              </a:rPr>
              <a:t> </a:t>
            </a:r>
            <a:r>
              <a:rPr lang="ru-RU" sz="1800" b="1" strike="noStrike" spc="-1" dirty="0" err="1">
                <a:latin typeface="Times New Roman"/>
              </a:rPr>
              <a:t>обчислюють</a:t>
            </a:r>
            <a:r>
              <a:rPr lang="ru-RU" sz="1800" b="1" strike="noStrike" spc="-1" dirty="0">
                <a:latin typeface="Times New Roman"/>
              </a:rPr>
              <a:t> </a:t>
            </a:r>
            <a:r>
              <a:rPr lang="ru-RU" sz="1800" b="1" strike="noStrike" spc="-1" dirty="0" err="1">
                <a:latin typeface="Times New Roman"/>
              </a:rPr>
              <a:t>середній</a:t>
            </a:r>
            <a:r>
              <a:rPr lang="ru-RU" sz="1800" b="1" strike="noStrike" spc="-1" dirty="0">
                <a:latin typeface="Times New Roman"/>
              </a:rPr>
              <a:t> </a:t>
            </a:r>
            <a:r>
              <a:rPr lang="ru-RU" sz="1800" b="1" strike="noStrike" spc="-1" dirty="0" err="1">
                <a:latin typeface="Times New Roman"/>
              </a:rPr>
              <a:t>діаметр</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у </a:t>
            </a:r>
            <a:r>
              <a:rPr lang="ru-RU" sz="1800" b="1" strike="noStrike" spc="-1" dirty="0" err="1">
                <a:latin typeface="Times New Roman"/>
              </a:rPr>
              <a:t>препараті</a:t>
            </a:r>
            <a:r>
              <a:rPr lang="ru-RU" sz="1800" b="1" strike="noStrike" spc="-1" dirty="0">
                <a:latin typeface="Times New Roman"/>
              </a:rPr>
              <a:t> та введений для </a:t>
            </a:r>
            <a:r>
              <a:rPr lang="ru-RU" sz="1800" b="1" strike="noStrike" spc="-1" dirty="0" err="1">
                <a:latin typeface="Times New Roman"/>
              </a:rPr>
              <a:t>зручності</a:t>
            </a:r>
            <a:r>
              <a:rPr lang="ru-RU" sz="1800" b="1" strike="noStrike" spc="-1" dirty="0">
                <a:latin typeface="Times New Roman"/>
              </a:rPr>
              <a:t> </a:t>
            </a:r>
            <a:r>
              <a:rPr lang="ru-RU" sz="1800" b="1" strike="noStrike" spc="-1" dirty="0" err="1">
                <a:latin typeface="Times New Roman"/>
              </a:rPr>
              <a:t>інтерпретації</a:t>
            </a:r>
            <a:r>
              <a:rPr lang="ru-RU" sz="1800" b="1" strike="noStrike" spc="-1" dirty="0">
                <a:latin typeface="Times New Roman"/>
              </a:rPr>
              <a:t> </a:t>
            </a:r>
            <a:r>
              <a:rPr lang="ru-RU" sz="1800" b="1" strike="noStrike" spc="-1" dirty="0" err="1">
                <a:latin typeface="Times New Roman"/>
              </a:rPr>
              <a:t>даних</a:t>
            </a:r>
            <a:r>
              <a:rPr lang="ru-RU" sz="1800" b="1" strike="noStrike" spc="-1" dirty="0">
                <a:latin typeface="Times New Roman"/>
              </a:rPr>
              <a:t>, </a:t>
            </a:r>
            <a:r>
              <a:rPr lang="ru-RU" sz="1800" b="1" strike="noStrike" spc="-1" dirty="0" err="1">
                <a:latin typeface="Times New Roman"/>
              </a:rPr>
              <a:t>отриманих</a:t>
            </a:r>
            <a:r>
              <a:rPr lang="ru-RU" sz="1800" b="1" strike="noStrike" spc="-1" dirty="0">
                <a:latin typeface="Times New Roman"/>
              </a:rPr>
              <a:t> у </a:t>
            </a:r>
            <a:r>
              <a:rPr lang="ru-RU" sz="1800" b="1" strike="noStrike" spc="-1" dirty="0" err="1">
                <a:latin typeface="Times New Roman"/>
              </a:rPr>
              <a:t>різних</a:t>
            </a:r>
            <a:r>
              <a:rPr lang="ru-RU" sz="1800" b="1" strike="noStrike" spc="-1" dirty="0">
                <a:latin typeface="Times New Roman"/>
              </a:rPr>
              <a:t> </a:t>
            </a:r>
            <a:r>
              <a:rPr lang="ru-RU" sz="1800" b="1" strike="noStrike" spc="-1" dirty="0" err="1">
                <a:latin typeface="Times New Roman"/>
              </a:rPr>
              <a:t>лабораторіях</a:t>
            </a:r>
            <a:r>
              <a:rPr lang="ru-RU" sz="1800" b="1" strike="noStrike" spc="-1" dirty="0">
                <a:latin typeface="Times New Roman"/>
              </a:rPr>
              <a:t> й </a:t>
            </a:r>
            <a:r>
              <a:rPr lang="ru-RU" sz="1800" b="1" strike="noStrike" spc="-1" dirty="0" err="1">
                <a:latin typeface="Times New Roman"/>
              </a:rPr>
              <a:t>уніфікації</a:t>
            </a:r>
            <a:r>
              <a:rPr lang="ru-RU" sz="1800" b="1" strike="noStrike" spc="-1" dirty="0">
                <a:latin typeface="Times New Roman"/>
              </a:rPr>
              <a:t> </a:t>
            </a:r>
            <a:r>
              <a:rPr lang="ru-RU" sz="1800" b="1" strike="noStrike" spc="-1" dirty="0" err="1">
                <a:latin typeface="Times New Roman"/>
              </a:rPr>
              <a:t>цитоморфометричного</a:t>
            </a:r>
            <a:r>
              <a:rPr lang="ru-RU" sz="1800" b="1" strike="noStrike" spc="-1" dirty="0">
                <a:latin typeface="Times New Roman"/>
              </a:rPr>
              <a:t> методу </a:t>
            </a:r>
            <a:r>
              <a:rPr lang="ru-RU" sz="1800" b="1" strike="noStrike" spc="-1" dirty="0" err="1">
                <a:latin typeface="Times New Roman"/>
              </a:rPr>
              <a:t>індекс</a:t>
            </a:r>
            <a:r>
              <a:rPr lang="ru-RU" sz="1800" b="1" strike="noStrike" spc="-1" dirty="0">
                <a:latin typeface="Times New Roman"/>
              </a:rPr>
              <a:t> </a:t>
            </a:r>
            <a:r>
              <a:rPr lang="ru-RU" sz="1800" b="1" strike="noStrike" spc="-1" dirty="0" err="1">
                <a:latin typeface="Times New Roman"/>
              </a:rPr>
              <a:t>розмірності</a:t>
            </a:r>
            <a:r>
              <a:rPr lang="ru-RU" sz="1800" b="1" strike="noStrike" spc="-1" dirty="0">
                <a:latin typeface="Times New Roman"/>
              </a:rPr>
              <a:t> </a:t>
            </a:r>
            <a:r>
              <a:rPr lang="ru-RU" sz="1800" b="1" strike="noStrike" spc="-1" dirty="0" err="1">
                <a:latin typeface="Times New Roman"/>
              </a:rPr>
              <a:t>відносний</a:t>
            </a:r>
            <a:r>
              <a:rPr lang="ru-RU" sz="1800" b="1" strike="noStrike" spc="-1" dirty="0">
                <a:latin typeface="Times New Roman"/>
              </a:rPr>
              <a:t> (</a:t>
            </a:r>
            <a:r>
              <a:rPr lang="ru-RU" sz="1800" b="1" strike="noStrike" spc="-1" dirty="0" err="1">
                <a:latin typeface="Times New Roman"/>
              </a:rPr>
              <a:t>ІРв</a:t>
            </a:r>
            <a:r>
              <a:rPr lang="ru-RU" sz="1800" b="1" strike="noStrike" spc="-1" dirty="0">
                <a:latin typeface="Times New Roman"/>
              </a:rPr>
              <a:t>) і </a:t>
            </a:r>
            <a:r>
              <a:rPr lang="ru-RU" sz="1800" b="1" strike="noStrike" spc="-1" dirty="0" err="1">
                <a:latin typeface="Times New Roman"/>
              </a:rPr>
              <a:t>абсолютний</a:t>
            </a:r>
            <a:r>
              <a:rPr lang="ru-RU" sz="1800" b="1" strike="noStrike" spc="-1" dirty="0">
                <a:latin typeface="Times New Roman"/>
              </a:rPr>
              <a:t> (</a:t>
            </a:r>
            <a:r>
              <a:rPr lang="ru-RU" sz="1800" b="1" strike="noStrike" spc="-1" dirty="0" err="1">
                <a:latin typeface="Times New Roman"/>
              </a:rPr>
              <a:t>Іра</a:t>
            </a:r>
            <a:r>
              <a:rPr lang="ru-RU" sz="1800" b="1" strike="noStrike" spc="-1" dirty="0">
                <a:latin typeface="Times New Roman"/>
              </a:rPr>
              <a:t>). </a:t>
            </a:r>
          </a:p>
          <a:p>
            <a:pPr algn="just">
              <a:lnSpc>
                <a:spcPct val="100000"/>
              </a:lnSpc>
            </a:pPr>
            <a:endParaRPr lang="ru-RU" sz="1800" b="0" strike="noStrike" spc="-1" dirty="0">
              <a:latin typeface="Times New Roman"/>
              <a:ea typeface="Times New Roman"/>
            </a:endParaRPr>
          </a:p>
          <a:p>
            <a:pPr algn="just">
              <a:lnSpc>
                <a:spcPct val="100000"/>
              </a:lnSpc>
            </a:pPr>
            <a:endParaRPr lang="ru-RU" sz="1800" b="0" strike="noStrike" spc="-1" dirty="0">
              <a:latin typeface="Times New Roman"/>
              <a:ea typeface="Times New Roman"/>
            </a:endParaRPr>
          </a:p>
          <a:p>
            <a:pPr algn="just">
              <a:lnSpc>
                <a:spcPct val="100000"/>
              </a:lnSpc>
            </a:pPr>
            <a:r>
              <a:rPr lang="ru-RU" sz="1800" b="1" strike="noStrike" spc="-1" dirty="0">
                <a:latin typeface="Times New Roman"/>
              </a:rPr>
              <a:t>де </a:t>
            </a:r>
            <a:r>
              <a:rPr lang="ru-RU" sz="1400" b="1" i="1" strike="noStrike" spc="-1" dirty="0">
                <a:latin typeface="Times New Roman"/>
                <a:ea typeface="Times New Roman"/>
              </a:rPr>
              <a:t>а</a:t>
            </a:r>
            <a:r>
              <a:rPr lang="ru-RU" sz="1800" b="1" strike="noStrike" spc="-1" dirty="0">
                <a:latin typeface="Times New Roman"/>
              </a:rPr>
              <a:t> – частота </a:t>
            </a:r>
            <a:r>
              <a:rPr lang="ru-RU" sz="1800" b="1" strike="noStrike" spc="-1" dirty="0" err="1">
                <a:latin typeface="Times New Roman"/>
              </a:rPr>
              <a:t>малих</a:t>
            </a:r>
            <a:r>
              <a:rPr lang="ru-RU" sz="1800" b="1" strike="noStrike" spc="-1" dirty="0">
                <a:latin typeface="Times New Roman"/>
              </a:rPr>
              <a:t>, </a:t>
            </a:r>
            <a:r>
              <a:rPr lang="ru-RU" sz="1400" b="1" i="1" strike="noStrike" spc="-1" dirty="0">
                <a:latin typeface="Times New Roman"/>
                <a:ea typeface="Times New Roman"/>
              </a:rPr>
              <a:t>б</a:t>
            </a:r>
            <a:r>
              <a:rPr lang="ru-RU" sz="1800" b="1" strike="noStrike" spc="-1" dirty="0">
                <a:latin typeface="Times New Roman"/>
              </a:rPr>
              <a:t> – </a:t>
            </a:r>
            <a:r>
              <a:rPr lang="ru-RU" sz="1800" b="1" strike="noStrike" spc="-1" dirty="0" err="1">
                <a:latin typeface="Times New Roman"/>
              </a:rPr>
              <a:t>середніх</a:t>
            </a:r>
            <a:r>
              <a:rPr lang="ru-RU" sz="1800" b="1" strike="noStrike" spc="-1" dirty="0">
                <a:latin typeface="Times New Roman"/>
              </a:rPr>
              <a:t>, </a:t>
            </a:r>
            <a:r>
              <a:rPr lang="ru-RU" sz="1400" b="1" i="1" strike="noStrike" spc="-1" dirty="0">
                <a:latin typeface="Times New Roman"/>
                <a:ea typeface="Times New Roman"/>
              </a:rPr>
              <a:t>в</a:t>
            </a:r>
            <a:r>
              <a:rPr lang="ru-RU" sz="1800" b="1" strike="noStrike" spc="-1" dirty="0">
                <a:latin typeface="Times New Roman"/>
              </a:rPr>
              <a:t> – великих </a:t>
            </a:r>
            <a:r>
              <a:rPr lang="ru-RU" sz="1800" b="1" strike="noStrike" spc="-1" dirty="0" err="1">
                <a:latin typeface="Times New Roman"/>
              </a:rPr>
              <a:t>лімфоцитів</a:t>
            </a:r>
            <a:r>
              <a:rPr lang="ru-RU" sz="1800" b="1" strike="noStrike" spc="-1" dirty="0">
                <a:latin typeface="Times New Roman"/>
              </a:rPr>
              <a:t>, </a:t>
            </a:r>
            <a:r>
              <a:rPr lang="ru-RU" sz="1800" b="1" strike="noStrike" spc="-1" dirty="0" err="1">
                <a:latin typeface="Times New Roman"/>
              </a:rPr>
              <a:t>виражених</a:t>
            </a:r>
            <a:r>
              <a:rPr lang="ru-RU" sz="1800" b="1" strike="noStrike" spc="-1" dirty="0">
                <a:latin typeface="Times New Roman"/>
              </a:rPr>
              <a:t> у </a:t>
            </a:r>
            <a:r>
              <a:rPr lang="ru-RU" sz="1800" b="1" strike="noStrike" spc="-1" dirty="0" err="1">
                <a:latin typeface="Times New Roman"/>
              </a:rPr>
              <a:t>відсотках</a:t>
            </a:r>
            <a:r>
              <a:rPr lang="ru-RU" sz="1800" b="1" strike="noStrike" spc="-1" dirty="0">
                <a:latin typeface="Times New Roman"/>
              </a:rPr>
              <a:t>.</a:t>
            </a:r>
            <a:endParaRPr lang="ru-RU" sz="1800" b="0" strike="noStrike" spc="-1" dirty="0">
              <a:latin typeface="Times New Roman"/>
              <a:ea typeface="Times New Roman"/>
            </a:endParaRPr>
          </a:p>
          <a:p>
            <a:pPr algn="just">
              <a:lnSpc>
                <a:spcPct val="100000"/>
              </a:lnSpc>
            </a:pPr>
            <a:r>
              <a:rPr lang="ru-RU" sz="1800" b="1" strike="noStrike" spc="-1" dirty="0" err="1">
                <a:latin typeface="Times New Roman"/>
              </a:rPr>
              <a:t>Різні</a:t>
            </a:r>
            <a:r>
              <a:rPr lang="ru-RU" sz="1800" b="1" strike="noStrike" spc="-1" dirty="0">
                <a:latin typeface="Times New Roman"/>
              </a:rPr>
              <a:t> </a:t>
            </a:r>
            <a:r>
              <a:rPr lang="ru-RU" sz="1800" b="1" strike="noStrike" spc="-1" dirty="0" err="1">
                <a:latin typeface="Times New Roman"/>
              </a:rPr>
              <a:t>множники</a:t>
            </a:r>
            <a:r>
              <a:rPr lang="ru-RU" sz="1800" b="1" strike="noStrike" spc="-1" dirty="0">
                <a:latin typeface="Times New Roman"/>
              </a:rPr>
              <a:t> частот </a:t>
            </a:r>
            <a:r>
              <a:rPr lang="ru-RU" sz="1800" b="1" strike="noStrike" spc="-1" dirty="0" err="1">
                <a:latin typeface="Times New Roman"/>
              </a:rPr>
              <a:t>класів</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у </a:t>
            </a:r>
            <a:r>
              <a:rPr lang="ru-RU" sz="1800" b="1" strike="noStrike" spc="-1" dirty="0" err="1">
                <a:latin typeface="Times New Roman"/>
              </a:rPr>
              <a:t>чисельнику</a:t>
            </a:r>
            <a:r>
              <a:rPr lang="ru-RU" sz="1800" b="1" strike="noStrike" spc="-1" dirty="0">
                <a:latin typeface="Times New Roman"/>
              </a:rPr>
              <a:t> </a:t>
            </a:r>
            <a:r>
              <a:rPr lang="ru-RU" sz="1800" b="1" strike="noStrike" spc="-1" dirty="0" err="1">
                <a:latin typeface="Times New Roman"/>
              </a:rPr>
              <a:t>відображають</a:t>
            </a:r>
            <a:r>
              <a:rPr lang="ru-RU" sz="1800" b="1" strike="noStrike" spc="-1" dirty="0">
                <a:latin typeface="Times New Roman"/>
              </a:rPr>
              <a:t> </a:t>
            </a:r>
            <a:r>
              <a:rPr lang="ru-RU" sz="1800" b="1" strike="noStrike" spc="-1" dirty="0" err="1">
                <a:latin typeface="Times New Roman"/>
              </a:rPr>
              <a:t>геометричну</a:t>
            </a:r>
            <a:r>
              <a:rPr lang="ru-RU" sz="1800" b="1" strike="noStrike" spc="-1" dirty="0">
                <a:latin typeface="Times New Roman"/>
              </a:rPr>
              <a:t> </a:t>
            </a:r>
            <a:r>
              <a:rPr lang="ru-RU" sz="1800" b="1" strike="noStrike" spc="-1" dirty="0" err="1">
                <a:latin typeface="Times New Roman"/>
              </a:rPr>
              <a:t>прогресію</a:t>
            </a:r>
            <a:r>
              <a:rPr lang="ru-RU" sz="1800" b="1" strike="noStrike" spc="-1" dirty="0">
                <a:latin typeface="Times New Roman"/>
              </a:rPr>
              <a:t> </a:t>
            </a:r>
            <a:r>
              <a:rPr lang="ru-RU" sz="1800" b="1" strike="noStrike" spc="-1" dirty="0" err="1">
                <a:latin typeface="Times New Roman"/>
              </a:rPr>
              <a:t>розмірів</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при </a:t>
            </a:r>
            <a:r>
              <a:rPr lang="ru-RU" sz="1800" b="1" strike="noStrike" spc="-1" dirty="0" err="1">
                <a:latin typeface="Times New Roman"/>
              </a:rPr>
              <a:t>бласттрансформації</a:t>
            </a:r>
            <a:r>
              <a:rPr lang="ru-RU" sz="1800" b="1" strike="noStrike" spc="-1" dirty="0">
                <a:latin typeface="Times New Roman"/>
              </a:rPr>
              <a:t> в </a:t>
            </a:r>
            <a:r>
              <a:rPr lang="ru-RU" sz="1800" b="1" strike="noStrike" spc="-1" dirty="0" err="1">
                <a:latin typeface="Times New Roman"/>
              </a:rPr>
              <a:t>імуногенезі</a:t>
            </a:r>
            <a:r>
              <a:rPr lang="ru-RU" sz="1800" b="1" strike="noStrike" spc="-1" dirty="0">
                <a:latin typeface="Times New Roman"/>
              </a:rPr>
              <a:t> </a:t>
            </a:r>
            <a:r>
              <a:rPr lang="ru-RU" sz="1800" b="1" strike="noStrike" spc="-1" dirty="0" err="1">
                <a:latin typeface="Times New Roman"/>
              </a:rPr>
              <a:t>після</a:t>
            </a:r>
            <a:r>
              <a:rPr lang="ru-RU" sz="1800" b="1" strike="noStrike" spc="-1" dirty="0">
                <a:latin typeface="Times New Roman"/>
              </a:rPr>
              <a:t> </a:t>
            </a:r>
            <a:r>
              <a:rPr lang="ru-RU" sz="1800" b="1" strike="noStrike" spc="-1" dirty="0" err="1">
                <a:latin typeface="Times New Roman"/>
              </a:rPr>
              <a:t>їх</a:t>
            </a:r>
            <a:r>
              <a:rPr lang="ru-RU" sz="1800" b="1" strike="noStrike" spc="-1" dirty="0">
                <a:latin typeface="Times New Roman"/>
              </a:rPr>
              <a:t> </a:t>
            </a:r>
            <a:r>
              <a:rPr lang="ru-RU" sz="1800" b="1" strike="noStrike" spc="-1" dirty="0" err="1">
                <a:latin typeface="Times New Roman"/>
              </a:rPr>
              <a:t>стимуляції</a:t>
            </a:r>
            <a:r>
              <a:rPr lang="ru-RU" sz="1800" b="1" strike="noStrike" spc="-1" dirty="0">
                <a:latin typeface="Times New Roman"/>
              </a:rPr>
              <a:t>. З </a:t>
            </a:r>
            <a:r>
              <a:rPr lang="ru-RU" sz="1800" b="1" strike="noStrike" spc="-1" dirty="0" err="1">
                <a:latin typeface="Times New Roman"/>
              </a:rPr>
              <a:t>урахуванням</a:t>
            </a:r>
            <a:r>
              <a:rPr lang="ru-RU" sz="1800" b="1" strike="noStrike" spc="-1" dirty="0">
                <a:latin typeface="Times New Roman"/>
              </a:rPr>
              <a:t> </a:t>
            </a:r>
            <a:r>
              <a:rPr lang="ru-RU" sz="1800" b="1" strike="noStrike" spc="-1" dirty="0" err="1">
                <a:latin typeface="Times New Roman"/>
              </a:rPr>
              <a:t>важливості</a:t>
            </a:r>
            <a:r>
              <a:rPr lang="ru-RU" sz="1800" b="1" strike="noStrike" spc="-1" dirty="0">
                <a:latin typeface="Times New Roman"/>
              </a:rPr>
              <a:t> для </a:t>
            </a:r>
            <a:r>
              <a:rPr lang="ru-RU" sz="1800" b="1" strike="noStrike" spc="-1" dirty="0" err="1">
                <a:latin typeface="Times New Roman"/>
              </a:rPr>
              <a:t>імунітету</a:t>
            </a:r>
            <a:r>
              <a:rPr lang="ru-RU" sz="1800" b="1" strike="noStrike" spc="-1" dirty="0">
                <a:latin typeface="Times New Roman"/>
              </a:rPr>
              <a:t> </a:t>
            </a:r>
            <a:r>
              <a:rPr lang="ru-RU" sz="1800" b="1" strike="noStrike" spc="-1" dirty="0" err="1">
                <a:latin typeface="Times New Roman"/>
              </a:rPr>
              <a:t>кількісних</a:t>
            </a:r>
            <a:r>
              <a:rPr lang="ru-RU" sz="1800" b="1" strike="noStrike" spc="-1" dirty="0">
                <a:latin typeface="Times New Roman"/>
              </a:rPr>
              <a:t> </a:t>
            </a:r>
            <a:r>
              <a:rPr lang="ru-RU" sz="1800" b="1" strike="noStrike" spc="-1" dirty="0" err="1">
                <a:latin typeface="Times New Roman"/>
              </a:rPr>
              <a:t>зрушень</a:t>
            </a:r>
            <a:r>
              <a:rPr lang="ru-RU" sz="1800" b="1" strike="noStrike" spc="-1" dirty="0">
                <a:latin typeface="Times New Roman"/>
              </a:rPr>
              <a:t> </a:t>
            </a:r>
            <a:r>
              <a:rPr lang="ru-RU" sz="1800" b="1" strike="noStrike" spc="-1" dirty="0" err="1">
                <a:latin typeface="Times New Roman"/>
              </a:rPr>
              <a:t>клітин</a:t>
            </a:r>
            <a:r>
              <a:rPr lang="ru-RU" sz="1800" b="1" strike="noStrike" spc="-1" dirty="0">
                <a:latin typeface="Times New Roman"/>
              </a:rPr>
              <a:t> </a:t>
            </a:r>
            <a:r>
              <a:rPr lang="ru-RU" sz="1800" b="1" strike="noStrike" spc="-1" dirty="0" err="1">
                <a:latin typeface="Times New Roman"/>
              </a:rPr>
              <a:t>обчислюють</a:t>
            </a:r>
            <a:r>
              <a:rPr lang="ru-RU" sz="1800" b="1" strike="noStrike" spc="-1" dirty="0">
                <a:latin typeface="Times New Roman"/>
              </a:rPr>
              <a:t> </a:t>
            </a:r>
            <a:r>
              <a:rPr lang="ru-RU" sz="1800" b="1" strike="noStrike" spc="-1" dirty="0" err="1">
                <a:latin typeface="Times New Roman"/>
              </a:rPr>
              <a:t>ІРа</a:t>
            </a:r>
            <a:r>
              <a:rPr lang="ru-RU" sz="1800" b="1" strike="noStrike" spc="-1" dirty="0">
                <a:latin typeface="Times New Roman"/>
              </a:rPr>
              <a:t> за формулою:</a:t>
            </a:r>
            <a:endParaRPr lang="ru-RU" sz="1800" b="0" strike="noStrike" spc="-1" dirty="0">
              <a:latin typeface="Times New Roman"/>
              <a:ea typeface="Times New Roman"/>
            </a:endParaRPr>
          </a:p>
          <a:p>
            <a:pPr algn="ctr">
              <a:lnSpc>
                <a:spcPct val="100000"/>
              </a:lnSpc>
            </a:pPr>
            <a:r>
              <a:rPr lang="ru-RU" sz="1800" b="1" strike="noStrike" spc="-1" dirty="0" err="1">
                <a:latin typeface="Times New Roman"/>
              </a:rPr>
              <a:t>ІРа</a:t>
            </a:r>
            <a:r>
              <a:rPr lang="ru-RU" sz="1800" b="1" strike="noStrike" spc="-1" dirty="0">
                <a:latin typeface="Times New Roman"/>
              </a:rPr>
              <a:t> = </a:t>
            </a:r>
            <a:r>
              <a:rPr lang="ru-RU" sz="1800" b="1" strike="noStrike" spc="-1" dirty="0" err="1">
                <a:latin typeface="Times New Roman"/>
              </a:rPr>
              <a:t>ІРв</a:t>
            </a:r>
            <a:r>
              <a:rPr lang="ru-RU" sz="1800" b="1" strike="noStrike" spc="-1" dirty="0">
                <a:latin typeface="Times New Roman"/>
              </a:rPr>
              <a:t> × </a:t>
            </a:r>
            <a:r>
              <a:rPr lang="ru-RU" sz="1800" b="1" strike="noStrike" spc="-1" dirty="0" err="1">
                <a:latin typeface="Times New Roman"/>
              </a:rPr>
              <a:t>кількість</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у Г/л.</a:t>
            </a:r>
            <a:endParaRPr lang="ru-RU" sz="1800" b="0" strike="noStrike" spc="-1" dirty="0">
              <a:latin typeface="Times New Roman"/>
              <a:ea typeface="Times New Roman"/>
            </a:endParaRPr>
          </a:p>
        </p:txBody>
      </p:sp>
      <p:pic>
        <p:nvPicPr>
          <p:cNvPr id="135" name="Рисунок 134"/>
          <p:cNvPicPr/>
          <p:nvPr/>
        </p:nvPicPr>
        <p:blipFill>
          <a:blip r:embed="rId2"/>
          <a:srcRect l="38011" t="42662" r="42300" b="50325"/>
          <a:stretch/>
        </p:blipFill>
        <p:spPr>
          <a:xfrm>
            <a:off x="3130740" y="4497382"/>
            <a:ext cx="2882520" cy="576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342000" y="288000"/>
            <a:ext cx="8513640" cy="621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200" b="1" strike="noStrike" spc="-1">
                <a:solidFill>
                  <a:srgbClr val="FF110B"/>
                </a:solidFill>
                <a:latin typeface="Arial"/>
                <a:ea typeface="DejaVu Sans"/>
              </a:rPr>
              <a:t>Окуляр-мікрометри, об’єкт-мікрометри, </a:t>
            </a:r>
            <a:endParaRPr lang="ru-RU" sz="2200" b="0" strike="noStrike" spc="-1">
              <a:latin typeface="Arial"/>
            </a:endParaRPr>
          </a:p>
          <a:p>
            <a:pPr algn="ctr">
              <a:lnSpc>
                <a:spcPct val="100000"/>
              </a:lnSpc>
            </a:pPr>
            <a:r>
              <a:rPr lang="ru-RU" sz="2200" b="1" strike="noStrike" spc="-1">
                <a:solidFill>
                  <a:srgbClr val="FF110B"/>
                </a:solidFill>
                <a:latin typeface="Arial"/>
                <a:ea typeface="DejaVu Sans"/>
              </a:rPr>
              <a:t>морфометричні тест-системи</a:t>
            </a:r>
            <a:endParaRPr lang="ru-RU" sz="2200" b="0" strike="noStrike" spc="-1">
              <a:latin typeface="Arial"/>
            </a:endParaRPr>
          </a:p>
          <a:p>
            <a:pPr algn="just">
              <a:lnSpc>
                <a:spcPct val="100000"/>
              </a:lnSpc>
            </a:pPr>
            <a:r>
              <a:rPr lang="ru-RU" sz="2000" b="1" strike="noStrike" spc="-1">
                <a:solidFill>
                  <a:srgbClr val="FF110B"/>
                </a:solidFill>
                <a:latin typeface="Arial"/>
                <a:ea typeface="DejaVu Sans"/>
              </a:rPr>
              <a:t>Окуляр-мікрометри </a:t>
            </a:r>
            <a:r>
              <a:rPr lang="ru-RU" sz="2000" b="1" strike="noStrike" spc="-1">
                <a:solidFill>
                  <a:srgbClr val="000000"/>
                </a:solidFill>
                <a:latin typeface="Arial"/>
                <a:ea typeface="DejaVu Sans"/>
              </a:rPr>
              <a:t>призначені для вимірювання лінійних розмірів мікроскопічних об’єктів. Вони являють собою своєрідні насадки, які встановлюються замість окуляра на тубус мікроскопа. Існує два основних різновиди окуляр-мікрометрів: звичайний і гвинтовий.</a:t>
            </a:r>
            <a:endParaRPr lang="ru-RU" sz="2000" b="0" strike="noStrike" spc="-1">
              <a:latin typeface="Arial"/>
            </a:endParaRPr>
          </a:p>
          <a:p>
            <a:pPr algn="just">
              <a:lnSpc>
                <a:spcPct val="100000"/>
              </a:lnSpc>
            </a:pPr>
            <a:r>
              <a:rPr lang="ru-RU" sz="2000" b="1" i="1" u="sng" strike="noStrike" spc="-1">
                <a:solidFill>
                  <a:srgbClr val="0F08FF"/>
                </a:solidFill>
                <a:uFillTx/>
                <a:latin typeface="Arial"/>
                <a:ea typeface="DejaVu Sans"/>
              </a:rPr>
              <a:t>Звичайний окуляр-мікрометр</a:t>
            </a:r>
            <a:r>
              <a:rPr lang="ru-RU" sz="2000" b="1" strike="noStrike" spc="-1">
                <a:solidFill>
                  <a:srgbClr val="0F08FF"/>
                </a:solidFill>
                <a:latin typeface="Arial"/>
                <a:ea typeface="DejaVu Sans"/>
              </a:rPr>
              <a:t> </a:t>
            </a:r>
            <a:r>
              <a:rPr lang="ru-RU" sz="1800" b="1" strike="noStrike" spc="-1">
                <a:solidFill>
                  <a:srgbClr val="000000"/>
                </a:solidFill>
                <a:latin typeface="Arial"/>
                <a:ea typeface="DejaVu Sans"/>
              </a:rPr>
              <a:t>є більш простим і зовні схожий на окуляр мікроскопа. Всередину такого окуляра вмонтовано мікрометричну шкалу. Принцип вимірювання таким окуляр-мікрометром заключається у підрахункові кількості поділок мікрометричної шкали, що потрапляють в профіль вимірюваного мікроскопічного об’єкта і переведенні їх у лінійний розмір в мікрометрах. </a:t>
            </a:r>
            <a:endParaRPr lang="ru-RU" sz="1800" b="0" strike="noStrike" spc="-1">
              <a:latin typeface="Arial"/>
            </a:endParaRPr>
          </a:p>
          <a:p>
            <a:pPr algn="just">
              <a:lnSpc>
                <a:spcPct val="100000"/>
              </a:lnSpc>
            </a:pPr>
            <a:r>
              <a:rPr lang="ru-RU" sz="2000" b="1" i="1" u="sng" strike="noStrike" spc="-1">
                <a:solidFill>
                  <a:srgbClr val="0F08FF"/>
                </a:solidFill>
                <a:uFillTx/>
                <a:latin typeface="Arial"/>
                <a:ea typeface="DejaVu Sans"/>
              </a:rPr>
              <a:t>Гвинтовий окуляр-мікрометр</a:t>
            </a:r>
            <a:r>
              <a:rPr lang="ru-RU" sz="2000" b="1" strike="noStrike" spc="-1">
                <a:solidFill>
                  <a:srgbClr val="0F08FF"/>
                </a:solidFill>
                <a:latin typeface="Arial"/>
                <a:ea typeface="DejaVu Sans"/>
              </a:rPr>
              <a:t> </a:t>
            </a:r>
            <a:r>
              <a:rPr lang="ru-RU" sz="1800" b="1" strike="noStrike" spc="-1">
                <a:solidFill>
                  <a:srgbClr val="000000"/>
                </a:solidFill>
                <a:latin typeface="Arial"/>
                <a:ea typeface="DejaVu Sans"/>
              </a:rPr>
              <a:t>є дещо складнішим. Він також встановлюється на мікроскоп замість окуляра. Основними частинами гвинтового окуляр-мікрометра є окуляр, мікрометрична шкала (вмонтована всередину окуляра, показує сотні), барабан (показує десятки і одиниці). В полі зору такого окуляр-мікрометра видно нерухому мікрометричну шкалу і рухомі перехрещені лінії та подвійну лінію Перехрещені лінії та подвійна лінія при обертанні барабана переміщуються вправо або вліво.</a:t>
            </a:r>
            <a:r>
              <a:rPr lang="ru-RU" sz="2000" b="1" strike="noStrike" spc="-1">
                <a:solidFill>
                  <a:srgbClr val="0F08FF"/>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71320" y="285840"/>
            <a:ext cx="8214120" cy="43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FF0000"/>
                </a:solidFill>
                <a:latin typeface="Arial"/>
                <a:ea typeface="DejaVu Sans"/>
              </a:rPr>
              <a:t>ЗАВДАННЯ 4. Медико-біологічна інтерпретація клінічного прикладу (кількість лейкоцитів, лейкоформула, дані цитоморфометричного дослідження). </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strike="noStrike" spc="-1">
                <a:solidFill>
                  <a:srgbClr val="000000"/>
                </a:solidFill>
                <a:latin typeface="Arial"/>
                <a:ea typeface="DejaVu Sans"/>
              </a:rPr>
              <a:t>Згідно Додатка Д занести до лабораторного журналу клінічний приклад цитоморфометричного дослідження лімфоцитів периферичної крові людини та дати йому імунологічну інтерпретацію.</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60000" y="288000"/>
            <a:ext cx="8071560" cy="636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r>
              <a:rPr lang="uk-UA" sz="1800" b="1" strike="noStrike" spc="-1">
                <a:solidFill>
                  <a:srgbClr val="000000"/>
                </a:solidFill>
                <a:latin typeface="Arial"/>
                <a:ea typeface="DejaVu Sans"/>
              </a:rPr>
              <a:t>Із розміром лімфоцитів пов’язана їх функціональна активність. За даними О. К. Фролова та співавторів (2004) малі лімфоцити та частина великих є активованими в організмі на момент взяття крові. Стан імунної системи визначають за частотою малих, які складають ранні постпроліферативні зрілі активовані лімфоцити з високою міграційною активністю, а також за обліком зрушень лімфоцитарної формули крові вліво (вихід у рециркуляцію незрілих імунобластів) – за частотою великих розмірних класів лімфоцитів. Ця функціональна характеристика малих, середніх та великих лімфоцитів є прийнятною не лише для людини, а й для лабораторних щурів. Ґрунтуючись на співвідношенні малих, середніх та великих лімфоцитів на момент обстеження у циркулюючому руслі крові людини або лабораторної тварини можна оцінити стан імунної системи. </a:t>
            </a:r>
            <a:endParaRPr lang="uk-UA" sz="1800" b="0" strike="noStrike" spc="-1">
              <a:latin typeface="Arial"/>
            </a:endParaRPr>
          </a:p>
          <a:p>
            <a:pPr algn="just">
              <a:lnSpc>
                <a:spcPct val="100000"/>
              </a:lnSpc>
            </a:pPr>
            <a:r>
              <a:rPr lang="ru-RU" sz="1600" b="1" strike="noStrike" spc="-1">
                <a:solidFill>
                  <a:srgbClr val="000000"/>
                </a:solidFill>
                <a:latin typeface="Arial"/>
                <a:ea typeface="DejaVu Sans"/>
              </a:rPr>
              <a:t>У </a:t>
            </a:r>
            <a:r>
              <a:rPr lang="ru-RU" sz="1600" b="1" strike="noStrike" spc="-1">
                <a:solidFill>
                  <a:srgbClr val="FF0000"/>
                </a:solidFill>
                <a:latin typeface="Arial"/>
                <a:ea typeface="DejaVu Sans"/>
              </a:rPr>
              <a:t>донорів крові молодого і середнього віку </a:t>
            </a:r>
            <a:r>
              <a:rPr lang="ru-RU" sz="1600" b="1" strike="noStrike" spc="-1">
                <a:solidFill>
                  <a:srgbClr val="000000"/>
                </a:solidFill>
                <a:latin typeface="Arial"/>
                <a:ea typeface="DejaVu Sans"/>
              </a:rPr>
              <a:t>в периферичній крові кількість </a:t>
            </a:r>
            <a:endParaRPr lang="ru-RU" sz="1600" b="0" strike="noStrike" spc="-1">
              <a:latin typeface="Arial"/>
            </a:endParaRPr>
          </a:p>
          <a:p>
            <a:pPr marL="216000" indent="-215280" algn="just">
              <a:lnSpc>
                <a:spcPct val="100000"/>
              </a:lnSpc>
              <a:buClr>
                <a:srgbClr val="0070C0"/>
              </a:buClr>
              <a:buFont typeface="Wingdings" charset="2"/>
              <a:buChar char=""/>
            </a:pPr>
            <a:r>
              <a:rPr lang="ru-RU" sz="1600" b="1" strike="noStrike" spc="-1">
                <a:solidFill>
                  <a:srgbClr val="0070C0"/>
                </a:solidFill>
                <a:latin typeface="Arial"/>
                <a:ea typeface="DejaVu Sans"/>
              </a:rPr>
              <a:t>КЛ≤6,0 мкм складає </a:t>
            </a:r>
            <a:r>
              <a:rPr lang="ru-RU" sz="1600" b="1" strike="noStrike" spc="-1">
                <a:solidFill>
                  <a:srgbClr val="000000"/>
                </a:solidFill>
                <a:latin typeface="Arial"/>
                <a:ea typeface="DejaVu Sans"/>
              </a:rPr>
              <a:t>21,2±1,9%; 0,35±0,03 x 10</a:t>
            </a:r>
            <a:r>
              <a:rPr lang="ru-RU" sz="1600" b="1" strike="noStrike" spc="-1" baseline="30000">
                <a:solidFill>
                  <a:srgbClr val="000000"/>
                </a:solidFill>
                <a:latin typeface="Arial"/>
                <a:ea typeface="DejaVu Sans"/>
              </a:rPr>
              <a:t>9</a:t>
            </a:r>
            <a:r>
              <a:rPr lang="ru-RU" sz="1600" b="1" strike="noStrike" spc="-1">
                <a:solidFill>
                  <a:srgbClr val="000000"/>
                </a:solidFill>
                <a:latin typeface="Arial"/>
                <a:ea typeface="DejaVu Sans"/>
              </a:rPr>
              <a:t> /л; </a:t>
            </a:r>
            <a:endParaRPr lang="ru-RU" sz="1600" b="0" strike="noStrike" spc="-1">
              <a:latin typeface="Arial"/>
            </a:endParaRPr>
          </a:p>
          <a:p>
            <a:pPr marL="216000" indent="-215280" algn="just">
              <a:lnSpc>
                <a:spcPct val="100000"/>
              </a:lnSpc>
              <a:buClr>
                <a:srgbClr val="0070C0"/>
              </a:buClr>
              <a:buFont typeface="Wingdings" charset="2"/>
              <a:buChar char=""/>
            </a:pPr>
            <a:r>
              <a:rPr lang="ru-RU" sz="1600" b="1" strike="noStrike" spc="-1">
                <a:solidFill>
                  <a:srgbClr val="0070C0"/>
                </a:solidFill>
                <a:latin typeface="Arial"/>
                <a:ea typeface="DejaVu Sans"/>
              </a:rPr>
              <a:t>КЛ 7-9 мкм </a:t>
            </a:r>
            <a:r>
              <a:rPr lang="ru-RU" sz="1600" b="1" strike="noStrike" spc="-1">
                <a:solidFill>
                  <a:srgbClr val="000000"/>
                </a:solidFill>
                <a:latin typeface="Arial"/>
                <a:ea typeface="DejaVu Sans"/>
              </a:rPr>
              <a:t>- 64,5±4,5%; 1,08±0,05 x 10</a:t>
            </a:r>
            <a:r>
              <a:rPr lang="ru-RU" sz="1600" b="1" strike="noStrike" spc="-1" baseline="30000">
                <a:solidFill>
                  <a:srgbClr val="000000"/>
                </a:solidFill>
                <a:latin typeface="Arial"/>
                <a:ea typeface="DejaVu Sans"/>
              </a:rPr>
              <a:t>9</a:t>
            </a:r>
            <a:r>
              <a:rPr lang="ru-RU" sz="1600" b="1" strike="noStrike" spc="-1">
                <a:solidFill>
                  <a:srgbClr val="000000"/>
                </a:solidFill>
                <a:latin typeface="Arial"/>
                <a:ea typeface="DejaVu Sans"/>
              </a:rPr>
              <a:t> /л; </a:t>
            </a:r>
            <a:endParaRPr lang="ru-RU" sz="1600" b="0" strike="noStrike" spc="-1">
              <a:latin typeface="Arial"/>
            </a:endParaRPr>
          </a:p>
          <a:p>
            <a:pPr marL="216000" indent="-215280" algn="just">
              <a:lnSpc>
                <a:spcPct val="100000"/>
              </a:lnSpc>
              <a:buClr>
                <a:srgbClr val="0070C0"/>
              </a:buClr>
              <a:buFont typeface="Wingdings" charset="2"/>
              <a:buChar char=""/>
            </a:pPr>
            <a:r>
              <a:rPr lang="ru-RU" sz="1600" b="1" strike="noStrike" spc="-1">
                <a:solidFill>
                  <a:srgbClr val="0070C0"/>
                </a:solidFill>
                <a:latin typeface="Arial"/>
                <a:ea typeface="DejaVu Sans"/>
              </a:rPr>
              <a:t>КЛ≥10 мкм </a:t>
            </a:r>
            <a:r>
              <a:rPr lang="ru-RU" sz="1600" b="1" strike="noStrike" spc="-1">
                <a:solidFill>
                  <a:srgbClr val="000000"/>
                </a:solidFill>
                <a:latin typeface="Arial"/>
                <a:ea typeface="DejaVu Sans"/>
              </a:rPr>
              <a:t>- 14,3±1,3 %; 0,24±0,02 x 10</a:t>
            </a:r>
            <a:r>
              <a:rPr lang="ru-RU" sz="1600" b="1" strike="noStrike" spc="-1" baseline="30000">
                <a:solidFill>
                  <a:srgbClr val="000000"/>
                </a:solidFill>
                <a:latin typeface="Arial"/>
                <a:ea typeface="DejaVu Sans"/>
              </a:rPr>
              <a:t>9</a:t>
            </a:r>
            <a:r>
              <a:rPr lang="ru-RU" sz="1600" b="1" strike="noStrike" spc="-1">
                <a:solidFill>
                  <a:srgbClr val="000000"/>
                </a:solidFill>
                <a:latin typeface="Arial"/>
                <a:ea typeface="DejaVu Sans"/>
              </a:rPr>
              <a:t> /л;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середній діаметр лімфоцитів - 7,82±0,18 мкм.</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У </a:t>
            </a:r>
            <a:r>
              <a:rPr lang="ru-RU" sz="1600" b="1" strike="noStrike" spc="-1">
                <a:solidFill>
                  <a:srgbClr val="FF0000"/>
                </a:solidFill>
                <a:latin typeface="Arial"/>
                <a:ea typeface="DejaVu Sans"/>
              </a:rPr>
              <a:t>молодих нелінійних лабораторних щурів</a:t>
            </a:r>
            <a:r>
              <a:rPr lang="ru-RU" sz="1600" b="1" strike="noStrike" spc="-1">
                <a:solidFill>
                  <a:srgbClr val="000000"/>
                </a:solidFill>
                <a:latin typeface="Arial"/>
                <a:ea typeface="DejaVu Sans"/>
              </a:rPr>
              <a:t> у артеріовенозній крові відносна та абсолютна кількість цитоморфометричнх класів лімфоцитів становить:</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 малих (</a:t>
            </a:r>
            <a:r>
              <a:rPr lang="ru-RU" sz="1600" b="1" strike="noStrike" spc="-1">
                <a:solidFill>
                  <a:srgbClr val="001CB1"/>
                </a:solidFill>
                <a:latin typeface="Arial"/>
                <a:ea typeface="DejaVu Sans"/>
              </a:rPr>
              <a:t>КЛ ≤8,5 мкм</a:t>
            </a:r>
            <a:r>
              <a:rPr lang="ru-RU" sz="1600" b="1" strike="noStrike" spc="-1">
                <a:solidFill>
                  <a:srgbClr val="000000"/>
                </a:solidFill>
                <a:latin typeface="Arial"/>
                <a:ea typeface="DejaVu Sans"/>
              </a:rPr>
              <a:t>) – 42,50 (31,50; 59,75)%;</a:t>
            </a:r>
            <a:r>
              <a:rPr lang="ru-RU" sz="1300" b="1" strike="noStrike" spc="-1">
                <a:solidFill>
                  <a:srgbClr val="FF0000"/>
                </a:solidFill>
                <a:latin typeface="Times New Roman"/>
                <a:ea typeface="Times New Roman"/>
              </a:rPr>
              <a:t> </a:t>
            </a:r>
            <a:endParaRPr lang="ru-RU" sz="1300" b="0" strike="noStrike" spc="-1">
              <a:latin typeface="Times New Roman"/>
              <a:ea typeface="Times New Roman"/>
            </a:endParaRPr>
          </a:p>
          <a:p>
            <a:pPr algn="just">
              <a:lnSpc>
                <a:spcPct val="100000"/>
              </a:lnSpc>
            </a:pPr>
            <a:r>
              <a:rPr lang="ru-RU" sz="1600" b="1" strike="noStrike" spc="-1">
                <a:solidFill>
                  <a:srgbClr val="000000"/>
                </a:solidFill>
                <a:latin typeface="Arial"/>
                <a:ea typeface="DejaVu Sans"/>
              </a:rPr>
              <a:t>- середніх (</a:t>
            </a:r>
            <a:r>
              <a:rPr lang="ru-RU" sz="1600" b="1" strike="noStrike" spc="-1">
                <a:solidFill>
                  <a:srgbClr val="001CB1"/>
                </a:solidFill>
                <a:latin typeface="Arial"/>
                <a:ea typeface="DejaVu Sans"/>
              </a:rPr>
              <a:t>КЛ &gt;8,5 - &lt;11,0 мкм</a:t>
            </a:r>
            <a:r>
              <a:rPr lang="ru-RU" sz="1600" b="1" strike="noStrike" spc="-1">
                <a:solidFill>
                  <a:srgbClr val="000000"/>
                </a:solidFill>
                <a:latin typeface="Arial"/>
                <a:ea typeface="DejaVu Sans"/>
              </a:rPr>
              <a:t>) – 45,00 (31,75; 56,50)%;</a:t>
            </a:r>
            <a:r>
              <a:rPr lang="ru-RU" sz="1300" b="1" strike="noStrike" spc="-1">
                <a:solidFill>
                  <a:srgbClr val="FF0000"/>
                </a:solidFill>
                <a:latin typeface="Times New Roman"/>
                <a:ea typeface="Times New Roman"/>
              </a:rPr>
              <a:t> </a:t>
            </a:r>
            <a:endParaRPr lang="ru-RU" sz="1300" b="0" strike="noStrike" spc="-1">
              <a:latin typeface="Times New Roman"/>
              <a:ea typeface="Times New Roman"/>
            </a:endParaRPr>
          </a:p>
          <a:p>
            <a:pPr algn="just">
              <a:lnSpc>
                <a:spcPct val="100000"/>
              </a:lnSpc>
            </a:pPr>
            <a:r>
              <a:rPr lang="ru-RU" sz="1600" b="1" strike="noStrike" spc="-1">
                <a:solidFill>
                  <a:srgbClr val="000000"/>
                </a:solidFill>
                <a:latin typeface="Arial"/>
                <a:ea typeface="DejaVu Sans"/>
              </a:rPr>
              <a:t>- великих (</a:t>
            </a:r>
            <a:r>
              <a:rPr lang="ru-RU" sz="1600" b="1" strike="noStrike" spc="-1">
                <a:solidFill>
                  <a:srgbClr val="001CB1"/>
                </a:solidFill>
                <a:latin typeface="Arial"/>
                <a:ea typeface="DejaVu Sans"/>
              </a:rPr>
              <a:t>КЛ ≥11,0 мкм</a:t>
            </a:r>
            <a:r>
              <a:rPr lang="ru-RU" sz="1600" b="1" strike="noStrike" spc="-1">
                <a:solidFill>
                  <a:srgbClr val="000000"/>
                </a:solidFill>
                <a:latin typeface="Arial"/>
                <a:ea typeface="DejaVu Sans"/>
              </a:rPr>
              <a:t>) – 10,50 (7,50; 12,50)%.</a:t>
            </a:r>
            <a:endParaRPr lang="ru-RU" sz="1600" b="0" strike="noStrike" spc="-1">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 name="Table 1"/>
          <p:cNvGraphicFramePr/>
          <p:nvPr>
            <p:extLst>
              <p:ext uri="{D42A27DB-BD31-4B8C-83A1-F6EECF244321}">
                <p14:modId xmlns:p14="http://schemas.microsoft.com/office/powerpoint/2010/main" val="921231684"/>
              </p:ext>
            </p:extLst>
          </p:nvPr>
        </p:nvGraphicFramePr>
        <p:xfrm>
          <a:off x="331778" y="734290"/>
          <a:ext cx="8548984" cy="6123717"/>
        </p:xfrm>
        <a:graphic>
          <a:graphicData uri="http://schemas.openxmlformats.org/drawingml/2006/table">
            <a:tbl>
              <a:tblPr/>
              <a:tblGrid>
                <a:gridCol w="651894">
                  <a:extLst>
                    <a:ext uri="{9D8B030D-6E8A-4147-A177-3AD203B41FA5}">
                      <a16:colId xmlns:a16="http://schemas.microsoft.com/office/drawing/2014/main" val="20000"/>
                    </a:ext>
                  </a:extLst>
                </a:gridCol>
                <a:gridCol w="916207">
                  <a:extLst>
                    <a:ext uri="{9D8B030D-6E8A-4147-A177-3AD203B41FA5}">
                      <a16:colId xmlns:a16="http://schemas.microsoft.com/office/drawing/2014/main" val="20001"/>
                    </a:ext>
                  </a:extLst>
                </a:gridCol>
                <a:gridCol w="1019399">
                  <a:extLst>
                    <a:ext uri="{9D8B030D-6E8A-4147-A177-3AD203B41FA5}">
                      <a16:colId xmlns:a16="http://schemas.microsoft.com/office/drawing/2014/main" val="20002"/>
                    </a:ext>
                  </a:extLst>
                </a:gridCol>
                <a:gridCol w="821449">
                  <a:extLst>
                    <a:ext uri="{9D8B030D-6E8A-4147-A177-3AD203B41FA5}">
                      <a16:colId xmlns:a16="http://schemas.microsoft.com/office/drawing/2014/main" val="20003"/>
                    </a:ext>
                  </a:extLst>
                </a:gridCol>
                <a:gridCol w="1453255">
                  <a:extLst>
                    <a:ext uri="{9D8B030D-6E8A-4147-A177-3AD203B41FA5}">
                      <a16:colId xmlns:a16="http://schemas.microsoft.com/office/drawing/2014/main" val="20004"/>
                    </a:ext>
                  </a:extLst>
                </a:gridCol>
                <a:gridCol w="706227">
                  <a:extLst>
                    <a:ext uri="{9D8B030D-6E8A-4147-A177-3AD203B41FA5}">
                      <a16:colId xmlns:a16="http://schemas.microsoft.com/office/drawing/2014/main" val="20005"/>
                    </a:ext>
                  </a:extLst>
                </a:gridCol>
                <a:gridCol w="861122">
                  <a:extLst>
                    <a:ext uri="{9D8B030D-6E8A-4147-A177-3AD203B41FA5}">
                      <a16:colId xmlns:a16="http://schemas.microsoft.com/office/drawing/2014/main" val="20006"/>
                    </a:ext>
                  </a:extLst>
                </a:gridCol>
                <a:gridCol w="708103">
                  <a:extLst>
                    <a:ext uri="{9D8B030D-6E8A-4147-A177-3AD203B41FA5}">
                      <a16:colId xmlns:a16="http://schemas.microsoft.com/office/drawing/2014/main" val="20007"/>
                    </a:ext>
                  </a:extLst>
                </a:gridCol>
                <a:gridCol w="1411328">
                  <a:extLst>
                    <a:ext uri="{9D8B030D-6E8A-4147-A177-3AD203B41FA5}">
                      <a16:colId xmlns:a16="http://schemas.microsoft.com/office/drawing/2014/main" val="20008"/>
                    </a:ext>
                  </a:extLst>
                </a:gridCol>
              </a:tblGrid>
              <a:tr h="487813">
                <a:tc>
                  <a:txBody>
                    <a:bodyPr/>
                    <a:lstStyle/>
                    <a:p>
                      <a:pPr algn="ctr">
                        <a:lnSpc>
                          <a:spcPct val="60000"/>
                        </a:lnSpc>
                      </a:pPr>
                      <a:r>
                        <a:rPr lang="ru-RU" sz="1300" b="1" strike="noStrike" spc="-1" dirty="0">
                          <a:latin typeface="Times New Roman"/>
                          <a:ea typeface="Times New Roman"/>
                        </a:rPr>
                        <a:t>№</a:t>
                      </a:r>
                      <a:r>
                        <a:rPr lang="ru-RU" sz="1300" b="1" strike="noStrike" spc="-1" dirty="0">
                          <a:latin typeface="Calibri"/>
                          <a:ea typeface="Times New Roman"/>
                        </a:rPr>
                        <a:t> з/</a:t>
                      </a:r>
                      <a:r>
                        <a:rPr lang="ru-RU" sz="1300" b="1" strike="noStrike" spc="-1" dirty="0">
                          <a:latin typeface="Times New Roman"/>
                          <a:ea typeface="Times New Roman"/>
                        </a:rPr>
                        <a:t>п</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d</a:t>
                      </a:r>
                      <a:endParaRPr lang="ru-RU" sz="1300" b="0" strike="noStrike" spc="-1" dirty="0">
                        <a:latin typeface="Arial"/>
                      </a:endParaRPr>
                    </a:p>
                    <a:p>
                      <a:pPr algn="ctr">
                        <a:lnSpc>
                          <a:spcPct val="60000"/>
                        </a:lnSpc>
                      </a:pPr>
                      <a:r>
                        <a:rPr lang="ru-RU" sz="1300" b="1" strike="noStrike" spc="-1" dirty="0" err="1">
                          <a:latin typeface="Times New Roman"/>
                          <a:ea typeface="Times New Roman"/>
                        </a:rPr>
                        <a:t>max</a:t>
                      </a:r>
                      <a:r>
                        <a:rPr lang="ru-RU" sz="1300" b="1" strike="noStrike" spc="-1" dirty="0">
                          <a:latin typeface="Times New Roman"/>
                          <a:ea typeface="Times New Roman"/>
                        </a:rPr>
                        <a:t>,</a:t>
                      </a:r>
                      <a:endParaRPr lang="ru-RU" sz="1300" b="0" strike="noStrike" spc="-1" dirty="0">
                        <a:latin typeface="Arial"/>
                      </a:endParaRPr>
                    </a:p>
                    <a:p>
                      <a:pPr algn="ctr">
                        <a:lnSpc>
                          <a:spcPct val="60000"/>
                        </a:lnSpc>
                      </a:pPr>
                      <a:r>
                        <a:rPr lang="ru-RU" sz="1300" b="1" strike="noStrike" spc="-1" dirty="0" err="1">
                          <a:latin typeface="Times New Roman"/>
                          <a:ea typeface="Times New Roman"/>
                        </a:rPr>
                        <a:t>y.о</a:t>
                      </a:r>
                      <a:r>
                        <a:rPr lang="ru-RU" sz="1300" b="1" strike="noStrike" spc="-1" dirty="0">
                          <a:latin typeface="Times New Roman"/>
                          <a:ea typeface="Times New Roman"/>
                        </a:rPr>
                        <a:t>.</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d min,</a:t>
                      </a:r>
                      <a:endParaRPr lang="ru-RU" sz="1300" b="0" strike="noStrike" spc="-1">
                        <a:latin typeface="Arial"/>
                      </a:endParaRPr>
                    </a:p>
                    <a:p>
                      <a:pPr algn="ctr">
                        <a:lnSpc>
                          <a:spcPct val="60000"/>
                        </a:lnSpc>
                      </a:pPr>
                      <a:r>
                        <a:rPr lang="ru-RU" sz="1300" b="1" strike="noStrike" spc="-1">
                          <a:latin typeface="Times New Roman"/>
                          <a:ea typeface="Times New Roman"/>
                        </a:rPr>
                        <a:t>y.о.</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d</a:t>
                      </a:r>
                      <a:endParaRPr lang="ru-RU" sz="1300" b="0" strike="noStrike" spc="-1">
                        <a:latin typeface="Arial"/>
                      </a:endParaRPr>
                    </a:p>
                    <a:p>
                      <a:pPr algn="ctr">
                        <a:lnSpc>
                          <a:spcPct val="60000"/>
                        </a:lnSpc>
                      </a:pPr>
                      <a:r>
                        <a:rPr lang="ru-RU" sz="1300" b="1" strike="noStrike" spc="-1">
                          <a:latin typeface="Times New Roman"/>
                          <a:ea typeface="Times New Roman"/>
                        </a:rPr>
                        <a:t>cеp.,</a:t>
                      </a:r>
                      <a:endParaRPr lang="ru-RU" sz="1300" b="0" strike="noStrike" spc="-1">
                        <a:latin typeface="Arial"/>
                      </a:endParaRPr>
                    </a:p>
                    <a:p>
                      <a:pPr algn="ctr">
                        <a:lnSpc>
                          <a:spcPct val="60000"/>
                        </a:lnSpc>
                      </a:pPr>
                      <a:r>
                        <a:rPr lang="ru-RU" sz="1300" b="1" strike="noStrike" spc="-1">
                          <a:latin typeface="Times New Roman"/>
                          <a:ea typeface="Times New Roman"/>
                        </a:rPr>
                        <a:t>у.о.</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39680">
                        <a:lnSpc>
                          <a:spcPct val="60000"/>
                        </a:lnSpc>
                      </a:pPr>
                      <a:r>
                        <a:rPr lang="ru-RU" sz="1300" b="1" strike="noStrike" spc="-1">
                          <a:latin typeface="Times New Roman"/>
                          <a:ea typeface="Times New Roman"/>
                        </a:rPr>
                        <a:t>d cеp.,</a:t>
                      </a:r>
                      <a:r>
                        <a:rPr lang="ru-RU" sz="1300" b="1" strike="noStrike" spc="-1">
                          <a:latin typeface="Calibri"/>
                          <a:ea typeface="Times New Roman"/>
                        </a:rPr>
                        <a:t> </a:t>
                      </a:r>
                      <a:r>
                        <a:rPr lang="ru-RU" sz="1300" b="1" strike="noStrike" spc="-1">
                          <a:latin typeface="Times New Roman"/>
                          <a:ea typeface="Times New Roman"/>
                        </a:rPr>
                        <a:t>мкм</a:t>
                      </a:r>
                      <a:endParaRPr lang="ru-RU" sz="1300" b="0" strike="noStrike" spc="-1">
                        <a:latin typeface="Arial"/>
                      </a:endParaRPr>
                    </a:p>
                    <a:p>
                      <a:pPr marL="139680">
                        <a:lnSpc>
                          <a:spcPct val="60000"/>
                        </a:lnSpc>
                      </a:pPr>
                      <a:r>
                        <a:rPr lang="ru-RU" sz="1300" b="1" strike="noStrike" spc="-1">
                          <a:latin typeface="Times New Roman"/>
                          <a:ea typeface="Times New Roman"/>
                        </a:rPr>
                        <a:t>(1 у.о. = 6,0 мкм)</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d</a:t>
                      </a:r>
                      <a:endParaRPr lang="ru-RU" sz="1300" b="0" strike="noStrike" spc="-1" dirty="0">
                        <a:latin typeface="Arial"/>
                      </a:endParaRPr>
                    </a:p>
                    <a:p>
                      <a:pPr algn="ctr">
                        <a:lnSpc>
                          <a:spcPct val="60000"/>
                        </a:lnSpc>
                      </a:pPr>
                      <a:r>
                        <a:rPr lang="ru-RU" sz="1300" b="1" strike="noStrike" spc="-1" dirty="0" err="1">
                          <a:latin typeface="Times New Roman"/>
                          <a:ea typeface="Times New Roman"/>
                        </a:rPr>
                        <a:t>max</a:t>
                      </a:r>
                      <a:r>
                        <a:rPr lang="ru-RU" sz="1300" b="1" strike="noStrike" spc="-1" dirty="0">
                          <a:latin typeface="Times New Roman"/>
                          <a:ea typeface="Times New Roman"/>
                        </a:rPr>
                        <a:t>,</a:t>
                      </a:r>
                      <a:endParaRPr lang="ru-RU" sz="1300" b="0" strike="noStrike" spc="-1" dirty="0">
                        <a:latin typeface="Arial"/>
                      </a:endParaRPr>
                    </a:p>
                    <a:p>
                      <a:pPr algn="ctr">
                        <a:lnSpc>
                          <a:spcPct val="60000"/>
                        </a:lnSpc>
                      </a:pPr>
                      <a:r>
                        <a:rPr lang="ru-RU" sz="1300" b="1" strike="noStrike" spc="-1" dirty="0" err="1">
                          <a:latin typeface="Times New Roman"/>
                          <a:ea typeface="Times New Roman"/>
                        </a:rPr>
                        <a:t>y.о</a:t>
                      </a:r>
                      <a:r>
                        <a:rPr lang="ru-RU" sz="1300" b="1" strike="noStrike" spc="-1" dirty="0">
                          <a:latin typeface="Times New Roman"/>
                          <a:ea typeface="Times New Roman"/>
                        </a:rPr>
                        <a:t>.</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d min,</a:t>
                      </a:r>
                      <a:endParaRPr lang="ru-RU" sz="1300" b="0" strike="noStrike" spc="-1">
                        <a:latin typeface="Arial"/>
                      </a:endParaRPr>
                    </a:p>
                    <a:p>
                      <a:pPr algn="ctr">
                        <a:lnSpc>
                          <a:spcPct val="60000"/>
                        </a:lnSpc>
                      </a:pPr>
                      <a:r>
                        <a:rPr lang="ru-RU" sz="1300" b="1" strike="noStrike" spc="-1">
                          <a:latin typeface="Times New Roman"/>
                          <a:ea typeface="Times New Roman"/>
                        </a:rPr>
                        <a:t>y.о.</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d</a:t>
                      </a:r>
                      <a:endParaRPr lang="ru-RU" sz="1300" b="0" strike="noStrike" spc="-1" dirty="0">
                        <a:latin typeface="Arial"/>
                      </a:endParaRPr>
                    </a:p>
                    <a:p>
                      <a:pPr algn="ctr">
                        <a:lnSpc>
                          <a:spcPct val="60000"/>
                        </a:lnSpc>
                      </a:pPr>
                      <a:r>
                        <a:rPr lang="ru-RU" sz="1300" b="1" strike="noStrike" spc="-1" dirty="0" err="1">
                          <a:latin typeface="Times New Roman"/>
                          <a:ea typeface="Times New Roman"/>
                        </a:rPr>
                        <a:t>cеp</a:t>
                      </a:r>
                      <a:r>
                        <a:rPr lang="ru-RU" sz="1300" b="1" strike="noStrike" spc="-1" dirty="0">
                          <a:latin typeface="Times New Roman"/>
                          <a:ea typeface="Times New Roman"/>
                        </a:rPr>
                        <a:t>.,</a:t>
                      </a:r>
                      <a:endParaRPr lang="ru-RU" sz="1300" b="0" strike="noStrike" spc="-1" dirty="0">
                        <a:latin typeface="Arial"/>
                      </a:endParaRPr>
                    </a:p>
                    <a:p>
                      <a:pPr algn="ctr">
                        <a:lnSpc>
                          <a:spcPct val="60000"/>
                        </a:lnSpc>
                      </a:pPr>
                      <a:r>
                        <a:rPr lang="ru-RU" sz="1300" b="1" strike="noStrike" spc="-1" dirty="0" err="1">
                          <a:latin typeface="Times New Roman"/>
                          <a:ea typeface="Times New Roman"/>
                        </a:rPr>
                        <a:t>у.о</a:t>
                      </a:r>
                      <a:r>
                        <a:rPr lang="ru-RU" sz="1300" b="1" strike="noStrike" spc="-1" dirty="0">
                          <a:latin typeface="Times New Roman"/>
                          <a:ea typeface="Times New Roman"/>
                        </a:rPr>
                        <a:t>.</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39680">
                        <a:lnSpc>
                          <a:spcPct val="60000"/>
                        </a:lnSpc>
                      </a:pPr>
                      <a:r>
                        <a:rPr lang="ru-RU" sz="1300" b="1" strike="noStrike" spc="-1" dirty="0">
                          <a:latin typeface="Times New Roman"/>
                          <a:ea typeface="Times New Roman"/>
                        </a:rPr>
                        <a:t>d </a:t>
                      </a:r>
                      <a:r>
                        <a:rPr lang="ru-RU" sz="1300" b="1" strike="noStrike" spc="-1" dirty="0" err="1">
                          <a:latin typeface="Times New Roman"/>
                          <a:ea typeface="Times New Roman"/>
                        </a:rPr>
                        <a:t>cеp</a:t>
                      </a:r>
                      <a:r>
                        <a:rPr lang="ru-RU" sz="1300" b="1" strike="noStrike" spc="-1" dirty="0">
                          <a:latin typeface="Times New Roman"/>
                          <a:ea typeface="Times New Roman"/>
                        </a:rPr>
                        <a:t>.,</a:t>
                      </a:r>
                      <a:r>
                        <a:rPr lang="ru-RU" sz="1300" b="1" strike="noStrike" spc="-1" dirty="0">
                          <a:latin typeface="Calibri"/>
                          <a:ea typeface="Times New Roman"/>
                        </a:rPr>
                        <a:t> </a:t>
                      </a:r>
                      <a:r>
                        <a:rPr lang="ru-RU" sz="1300" b="1" strike="noStrike" spc="-1" dirty="0">
                          <a:latin typeface="Times New Roman"/>
                          <a:ea typeface="Times New Roman"/>
                        </a:rPr>
                        <a:t>мкм</a:t>
                      </a:r>
                      <a:endParaRPr lang="ru-RU" sz="1300" b="0" strike="noStrike" spc="-1" dirty="0">
                        <a:latin typeface="Arial"/>
                      </a:endParaRPr>
                    </a:p>
                    <a:p>
                      <a:pPr marL="139680">
                        <a:lnSpc>
                          <a:spcPct val="60000"/>
                        </a:lnSpc>
                      </a:pPr>
                      <a:r>
                        <a:rPr lang="ru-RU" sz="1300" b="1" strike="noStrike" spc="-1" dirty="0">
                          <a:latin typeface="Times New Roman"/>
                          <a:ea typeface="Times New Roman"/>
                        </a:rPr>
                        <a:t>(1 </a:t>
                      </a:r>
                      <a:r>
                        <a:rPr lang="ru-RU" sz="1300" b="1" strike="noStrike" spc="-1" dirty="0" err="1">
                          <a:latin typeface="Times New Roman"/>
                          <a:ea typeface="Times New Roman"/>
                        </a:rPr>
                        <a:t>у.о</a:t>
                      </a:r>
                      <a:r>
                        <a:rPr lang="ru-RU" sz="1300" b="1" strike="noStrike" spc="-1" dirty="0">
                          <a:latin typeface="Times New Roman"/>
                          <a:ea typeface="Times New Roman"/>
                        </a:rPr>
                        <a:t>. = 6,0 мкм)</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223187">
                <a:tc>
                  <a:txBody>
                    <a:bodyPr/>
                    <a:lstStyle/>
                    <a:p>
                      <a:pPr algn="ctr">
                        <a:lnSpc>
                          <a:spcPct val="60000"/>
                        </a:lnSpc>
                      </a:pPr>
                      <a:r>
                        <a:rPr lang="ru-RU" sz="1300" b="1" i="1" strike="noStrike" spc="-1">
                          <a:latin typeface="Times New Roman"/>
                          <a:ea typeface="Times New Roman"/>
                        </a:rPr>
                        <a:t>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dirty="0">
                          <a:latin typeface="Times New Roman"/>
                          <a:ea typeface="Times New Roman"/>
                        </a:rPr>
                        <a:t>3</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60000"/>
                        </a:lnSpc>
                      </a:pPr>
                      <a:r>
                        <a:rPr lang="ru-RU" sz="1300" b="1" i="1" strike="noStrike" spc="-1" dirty="0">
                          <a:latin typeface="Times New Roman"/>
                          <a:ea typeface="Times New Roman"/>
                        </a:rPr>
                        <a:t>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60000"/>
                        </a:lnSpc>
                      </a:pPr>
                      <a:r>
                        <a:rPr lang="ru-RU" sz="1300" b="1" i="1" strike="noStrike" spc="-1">
                          <a:latin typeface="Times New Roman"/>
                          <a:ea typeface="Times New Roman"/>
                        </a:rPr>
                        <a:t>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10</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270442">
                <a:tc>
                  <a:txBody>
                    <a:bodyPr/>
                    <a:lstStyle/>
                    <a:p>
                      <a:pPr algn="ctr">
                        <a:lnSpc>
                          <a:spcPct val="60000"/>
                        </a:lnSpc>
                      </a:pPr>
                      <a:r>
                        <a:rPr lang="ru-RU" sz="1300" b="1" strike="noStrike" spc="-1">
                          <a:latin typeface="Times New Roman"/>
                          <a:ea typeface="Times New Roman"/>
                        </a:rPr>
                        <a:t>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270442">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1,6</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270442">
                <a:tc>
                  <a:txBody>
                    <a:bodyPr/>
                    <a:lstStyle/>
                    <a:p>
                      <a:pPr algn="ctr">
                        <a:lnSpc>
                          <a:spcPct val="60000"/>
                        </a:lnSpc>
                      </a:pPr>
                      <a:r>
                        <a:rPr lang="ru-RU" sz="1300" b="1" strike="noStrike" spc="-1">
                          <a:latin typeface="Times New Roman"/>
                          <a:ea typeface="Times New Roman"/>
                        </a:rPr>
                        <a:t>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1,5</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270442">
                <a:tc>
                  <a:txBody>
                    <a:bodyPr/>
                    <a:lstStyle/>
                    <a:p>
                      <a:pPr algn="ctr">
                        <a:lnSpc>
                          <a:spcPct val="60000"/>
                        </a:lnSpc>
                      </a:pPr>
                      <a:r>
                        <a:rPr lang="ru-RU" sz="1300" b="1" strike="noStrike" spc="-1">
                          <a:latin typeface="Times New Roman"/>
                          <a:ea typeface="Times New Roman"/>
                        </a:rPr>
                        <a:t>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0,8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1,3</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270442">
                <a:tc>
                  <a:txBody>
                    <a:bodyPr/>
                    <a:lstStyle/>
                    <a:p>
                      <a:pPr algn="ctr">
                        <a:lnSpc>
                          <a:spcPct val="60000"/>
                        </a:lnSpc>
                      </a:pPr>
                      <a:r>
                        <a:rPr lang="ru-RU" sz="1300" b="1" strike="noStrike" spc="-1">
                          <a:latin typeface="Times New Roman"/>
                          <a:ea typeface="Times New Roman"/>
                        </a:rPr>
                        <a:t>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1,8</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270442">
                <a:tc>
                  <a:txBody>
                    <a:bodyPr/>
                    <a:lstStyle/>
                    <a:p>
                      <a:pPr algn="ctr">
                        <a:lnSpc>
                          <a:spcPct val="60000"/>
                        </a:lnSpc>
                      </a:pPr>
                      <a:r>
                        <a:rPr lang="ru-RU" sz="1300" b="1" strike="noStrike" spc="-1">
                          <a:latin typeface="Times New Roman"/>
                          <a:ea typeface="Times New Roman"/>
                        </a:rPr>
                        <a:t>6</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270442">
                <a:tc>
                  <a:txBody>
                    <a:bodyPr/>
                    <a:lstStyle/>
                    <a:p>
                      <a:pPr algn="ctr">
                        <a:lnSpc>
                          <a:spcPct val="60000"/>
                        </a:lnSpc>
                      </a:pPr>
                      <a:r>
                        <a:rPr lang="ru-RU" sz="1300" b="1" strike="noStrike" spc="-1">
                          <a:latin typeface="Times New Roman"/>
                          <a:ea typeface="Times New Roman"/>
                        </a:rPr>
                        <a:t>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270442">
                <a:tc>
                  <a:txBody>
                    <a:bodyPr/>
                    <a:lstStyle/>
                    <a:p>
                      <a:pPr algn="ctr">
                        <a:lnSpc>
                          <a:spcPct val="60000"/>
                        </a:lnSpc>
                      </a:pPr>
                      <a:r>
                        <a:rPr lang="ru-RU" sz="1300" b="1" strike="noStrike" spc="-1">
                          <a:latin typeface="Times New Roman"/>
                          <a:ea typeface="Times New Roman"/>
                        </a:rPr>
                        <a:t>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270442">
                <a:tc>
                  <a:txBody>
                    <a:bodyPr/>
                    <a:lstStyle/>
                    <a:p>
                      <a:pPr algn="ctr">
                        <a:lnSpc>
                          <a:spcPct val="60000"/>
                        </a:lnSpc>
                      </a:pPr>
                      <a:r>
                        <a:rPr lang="ru-RU" sz="1300" b="1" strike="noStrike" spc="-1">
                          <a:latin typeface="Times New Roman"/>
                          <a:ea typeface="Times New Roman"/>
                        </a:rPr>
                        <a:t>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270442">
                <a:tc>
                  <a:txBody>
                    <a:bodyPr/>
                    <a:lstStyle/>
                    <a:p>
                      <a:pPr algn="ctr">
                        <a:lnSpc>
                          <a:spcPct val="60000"/>
                        </a:lnSpc>
                      </a:pPr>
                      <a:r>
                        <a:rPr lang="ru-RU" sz="1300" b="1" strike="noStrike" spc="-1">
                          <a:latin typeface="Times New Roman"/>
                          <a:ea typeface="Times New Roman"/>
                        </a:rPr>
                        <a:t>10</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270442">
                <a:tc>
                  <a:txBody>
                    <a:bodyPr/>
                    <a:lstStyle/>
                    <a:p>
                      <a:pPr algn="ctr">
                        <a:lnSpc>
                          <a:spcPct val="60000"/>
                        </a:lnSpc>
                      </a:pPr>
                      <a:r>
                        <a:rPr lang="ru-RU" sz="1300" b="1" strike="noStrike" spc="-1">
                          <a:latin typeface="Times New Roman"/>
                          <a:ea typeface="Times New Roman"/>
                        </a:rPr>
                        <a:t>11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r h="270442">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3"/>
                  </a:ext>
                </a:extLst>
              </a:tr>
              <a:tr h="270442">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4"/>
                  </a:ext>
                </a:extLst>
              </a:tr>
              <a:tr h="270442">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5"/>
                  </a:ext>
                </a:extLst>
              </a:tr>
              <a:tr h="270442">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6"/>
                  </a:ext>
                </a:extLst>
              </a:tr>
              <a:tr h="270442">
                <a:tc>
                  <a:txBody>
                    <a:bodyPr/>
                    <a:lstStyle/>
                    <a:p>
                      <a:pPr algn="ctr">
                        <a:lnSpc>
                          <a:spcPct val="60000"/>
                        </a:lnSpc>
                      </a:pPr>
                      <a:r>
                        <a:rPr lang="ru-RU" sz="1300" b="1" strike="noStrike" spc="-1">
                          <a:latin typeface="Times New Roman"/>
                          <a:ea typeface="Times New Roman"/>
                        </a:rPr>
                        <a:t>16</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7"/>
                  </a:ext>
                </a:extLst>
              </a:tr>
              <a:tr h="270442">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8"/>
                  </a:ext>
                </a:extLst>
              </a:tr>
              <a:tr h="270442">
                <a:tc>
                  <a:txBody>
                    <a:bodyPr/>
                    <a:lstStyle/>
                    <a:p>
                      <a:pPr algn="ctr">
                        <a:lnSpc>
                          <a:spcPct val="60000"/>
                        </a:lnSpc>
                      </a:pPr>
                      <a:r>
                        <a:rPr lang="ru-RU" sz="1300" b="1" strike="noStrike" spc="-1" dirty="0">
                          <a:latin typeface="Times New Roman"/>
                          <a:ea typeface="Times New Roman"/>
                        </a:rPr>
                        <a:t>18</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9"/>
                  </a:ext>
                </a:extLst>
              </a:tr>
              <a:tr h="270442">
                <a:tc>
                  <a:txBody>
                    <a:bodyPr/>
                    <a:lstStyle/>
                    <a:p>
                      <a:pPr algn="ctr">
                        <a:lnSpc>
                          <a:spcPct val="60000"/>
                        </a:lnSpc>
                      </a:pPr>
                      <a:r>
                        <a:rPr lang="ru-RU" sz="1300" b="1" strike="noStrike" spc="-1">
                          <a:latin typeface="Times New Roman"/>
                          <a:ea typeface="Times New Roman"/>
                        </a:rPr>
                        <a:t>19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1,7</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20"/>
                  </a:ext>
                </a:extLst>
              </a:tr>
              <a:tr h="274319">
                <a:tc>
                  <a:txBody>
                    <a:bodyPr/>
                    <a:lstStyle/>
                    <a:p>
                      <a:pPr algn="ctr">
                        <a:lnSpc>
                          <a:spcPct val="60000"/>
                        </a:lnSpc>
                      </a:pPr>
                      <a:r>
                        <a:rPr lang="ru-RU" sz="1300" b="1" strike="noStrike" spc="-1">
                          <a:latin typeface="Times New Roman"/>
                          <a:ea typeface="Times New Roman"/>
                        </a:rPr>
                        <a:t>20</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21"/>
                  </a:ext>
                </a:extLst>
              </a:tr>
            </a:tbl>
          </a:graphicData>
        </a:graphic>
      </p:graphicFrame>
      <p:sp>
        <p:nvSpPr>
          <p:cNvPr id="139" name="CustomShape 2"/>
          <p:cNvSpPr/>
          <p:nvPr/>
        </p:nvSpPr>
        <p:spPr>
          <a:xfrm>
            <a:off x="110836" y="-15164"/>
            <a:ext cx="9032084" cy="1014209"/>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ru-RU" sz="2000" b="1" strike="noStrike" spc="-1" dirty="0">
                <a:solidFill>
                  <a:srgbClr val="FF0000"/>
                </a:solidFill>
                <a:latin typeface="Calibri"/>
                <a:ea typeface="Times New Roman"/>
              </a:rPr>
              <a:t>ДОДАТОК Д</a:t>
            </a:r>
            <a:r>
              <a:rPr lang="ru-RU" sz="1050" b="1" strike="noStrike" spc="-1" dirty="0">
                <a:solidFill>
                  <a:srgbClr val="FF0000"/>
                </a:solidFill>
                <a:latin typeface="Arial"/>
                <a:ea typeface="Times New Roman"/>
              </a:rPr>
              <a:t>. </a:t>
            </a:r>
            <a:r>
              <a:rPr lang="ru-RU" sz="2000" b="1" strike="noStrike" spc="-1" dirty="0" err="1">
                <a:solidFill>
                  <a:srgbClr val="FF0000"/>
                </a:solidFill>
                <a:latin typeface="Calibri"/>
                <a:ea typeface="Times New Roman"/>
              </a:rPr>
              <a:t>Цитоморфометричне</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дослідження</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лімфоцитів</a:t>
            </a:r>
            <a:r>
              <a:rPr lang="ru-RU" sz="2000" b="1" strike="noStrike" spc="-1" dirty="0">
                <a:solidFill>
                  <a:srgbClr val="FF0000"/>
                </a:solidFill>
                <a:latin typeface="Calibri"/>
                <a:ea typeface="Times New Roman"/>
              </a:rPr>
              <a:t> </a:t>
            </a:r>
            <a:endParaRPr lang="ru-RU" sz="2000" b="0" strike="noStrike" spc="-1" dirty="0">
              <a:latin typeface="Arial"/>
            </a:endParaRPr>
          </a:p>
          <a:p>
            <a:pPr algn="ctr">
              <a:lnSpc>
                <a:spcPct val="100000"/>
              </a:lnSpc>
            </a:pPr>
            <a:r>
              <a:rPr lang="ru-RU" sz="2000" b="1" strike="noStrike" spc="-1" dirty="0" err="1">
                <a:solidFill>
                  <a:srgbClr val="FF0000"/>
                </a:solidFill>
                <a:latin typeface="Calibri"/>
                <a:ea typeface="Times New Roman"/>
              </a:rPr>
              <a:t>периферичної</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крові</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людини</a:t>
            </a:r>
            <a:endParaRPr lang="ru-RU" sz="2000" b="0" strike="noStrike" spc="-1" dirty="0">
              <a:latin typeface="Arial"/>
            </a:endParaRPr>
          </a:p>
          <a:p>
            <a:pPr>
              <a:lnSpc>
                <a:spcPct val="100000"/>
              </a:lnSpc>
            </a:pP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Рисунок 139"/>
          <p:cNvPicPr/>
          <p:nvPr/>
        </p:nvPicPr>
        <p:blipFill>
          <a:blip r:embed="rId2"/>
          <a:srcRect l="27290" t="33086" r="33335" b="30492"/>
          <a:stretch/>
        </p:blipFill>
        <p:spPr>
          <a:xfrm>
            <a:off x="836640" y="4032360"/>
            <a:ext cx="4707360" cy="2447640"/>
          </a:xfrm>
          <a:prstGeom prst="rect">
            <a:avLst/>
          </a:prstGeom>
          <a:ln>
            <a:noFill/>
          </a:ln>
        </p:spPr>
      </p:pic>
      <p:pic>
        <p:nvPicPr>
          <p:cNvPr id="141" name="Рисунок 140"/>
          <p:cNvPicPr/>
          <p:nvPr/>
        </p:nvPicPr>
        <p:blipFill>
          <a:blip r:embed="rId3"/>
          <a:srcRect l="31227" t="31683" r="12077" b="12288"/>
          <a:stretch/>
        </p:blipFill>
        <p:spPr>
          <a:xfrm>
            <a:off x="1181160" y="144360"/>
            <a:ext cx="6954840" cy="3863520"/>
          </a:xfrm>
          <a:prstGeom prst="rect">
            <a:avLst/>
          </a:prstGeom>
          <a:ln>
            <a:noFill/>
          </a:ln>
        </p:spPr>
      </p:pic>
      <p:sp>
        <p:nvSpPr>
          <p:cNvPr id="142" name="TextShape 1"/>
          <p:cNvSpPr txBox="1"/>
          <p:nvPr/>
        </p:nvSpPr>
        <p:spPr>
          <a:xfrm>
            <a:off x="6480000" y="4536000"/>
            <a:ext cx="1828800" cy="1882080"/>
          </a:xfrm>
          <a:prstGeom prst="rect">
            <a:avLst/>
          </a:prstGeom>
          <a:noFill/>
          <a:ln>
            <a:noFill/>
          </a:ln>
        </p:spPr>
        <p:txBody>
          <a:bodyPr lIns="90000" tIns="45000" rIns="90000" bIns="45000">
            <a:spAutoFit/>
          </a:bodyPr>
          <a:lstStyle/>
          <a:p>
            <a:r>
              <a:rPr lang="ru-RU" sz="1800" b="0" strike="noStrike" spc="-1">
                <a:latin typeface="Arial"/>
              </a:rPr>
              <a:t>https://www.ejmanager.com/mnstemps/178/178-1624985691.pdf?t=1635855389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57120" y="285840"/>
            <a:ext cx="8570160" cy="563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a:ea typeface="DejaVu Sans"/>
              </a:rPr>
              <a:t>ПИТАННЯ ДЛЯ САМОСТІЙНОЇ РОБОТИ </a:t>
            </a:r>
            <a:endParaRPr lang="ru-RU" sz="2400" b="0" strike="noStrike" spc="-1">
              <a:latin typeface="Arial"/>
            </a:endParaRPr>
          </a:p>
          <a:p>
            <a:pPr algn="just">
              <a:lnSpc>
                <a:spcPct val="100000"/>
              </a:lnSpc>
            </a:pPr>
            <a:r>
              <a:rPr lang="ru-RU" sz="2000" b="1" strike="noStrike" spc="-1">
                <a:solidFill>
                  <a:srgbClr val="000000"/>
                </a:solidFill>
                <a:latin typeface="Arial"/>
                <a:ea typeface="DejaVu Sans"/>
              </a:rPr>
              <a:t>1. Що таке цитологічний аналіз?</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2. Які ви знаєте типи цито- гістологічних препаратів і які особливості їхнього морфометричного аналізу?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3. Які параметри клітин можна аналізувати за допомогою планіметричних методів морфометричних досліджень?</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4. З яких основних частин складаються сучасні морфометричні установки? Для чого вони призначені?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5. Характеристика нового патогенетичного напрямку оцінки стану імунної системи – аналіз динаміки новоутворення та міграції активованих лімфоцитів у внутрішньому середовищі організму.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6. Пристосування для цитоморфометричних вимірів.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7. Будова сітки, що використовується в цитоморфометричному аналізі.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8. Переведення виміряних діаметрів лімфоцитів з умовних одиниць у мікрометри (мкм).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9. Патогноматичне значення цитоморфометричного методу при оцінці стану імунітету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82"/>
          <p:cNvPicPr/>
          <p:nvPr/>
        </p:nvPicPr>
        <p:blipFill>
          <a:blip r:embed="rId2"/>
          <a:srcRect l="43050" t="20497" r="20743" b="16491"/>
          <a:stretch/>
        </p:blipFill>
        <p:spPr>
          <a:xfrm>
            <a:off x="1291320" y="72000"/>
            <a:ext cx="6771960" cy="6623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360000" y="222480"/>
            <a:ext cx="8495280" cy="341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0F08FF"/>
                </a:solidFill>
                <a:latin typeface="Arial"/>
                <a:ea typeface="DejaVu Sans"/>
              </a:rPr>
              <a:t>Об’єкт-мікрометри (або предмет-мікрометри) </a:t>
            </a:r>
            <a:r>
              <a:rPr lang="ru-RU" sz="1800" b="1" strike="noStrike" spc="-1">
                <a:solidFill>
                  <a:srgbClr val="000000"/>
                </a:solidFill>
                <a:latin typeface="Arial"/>
                <a:ea typeface="DejaVu Sans"/>
              </a:rPr>
              <a:t>служать для калібровки морфометричних приладів, для визначення коефіцієнтів переводу результатів морфометричних вимірів з умовних одиниць в одиниці системи СІ (наприклад, у мікрометри). Існує об’єкт-мікрометр у вигляді мікрометричної шкали і об’єкт-мікрометр у вигляді мікроскопічних геометричних фігурок.</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Об’єкт-мікрометр у вигляді мікроскопічних геометричних фігурок являє</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собою предметне скельце з нанесеними на нього геометричними фігурками мікроскопічних розмірів (кругами, прямокутниками, трикутниками і т.п). У формулярі, що додається до цього об’єкт-мікрометра, зазначені різні розміри цих фігурок (площа, висота і ширина для прямокутника; площа і діаметр для круга; тощо). </a:t>
            </a:r>
            <a:endParaRPr lang="ru-RU" sz="1800" b="0" strike="noStrike" spc="-1">
              <a:latin typeface="Arial"/>
            </a:endParaRPr>
          </a:p>
        </p:txBody>
      </p:sp>
      <p:pic>
        <p:nvPicPr>
          <p:cNvPr id="85" name="Рисунок 84"/>
          <p:cNvPicPr/>
          <p:nvPr/>
        </p:nvPicPr>
        <p:blipFill>
          <a:blip r:embed="rId2"/>
          <a:srcRect l="39895" t="27490" r="27046" b="36107"/>
          <a:stretch/>
        </p:blipFill>
        <p:spPr>
          <a:xfrm>
            <a:off x="1656000" y="3648600"/>
            <a:ext cx="5039640" cy="3119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16360" y="150480"/>
            <a:ext cx="8710920" cy="612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Щоб відкалібрувати окуляр-мікрометр чи інший морфометричний прилад, потрібно встановити об’єкт-мікрометр замість препарата на предметний столик мікроскопа і знайти в полі зору мікроскопа одну з мікроскопічних фігурок. При цьому режим збільшення мікроскопа повинен бути таким самим, який був використаний при вимірюванні структур препарата. Наприклад, якщо вимірювання проводились з використанням об’єктива з кратністю збільшення 40 і окуляра з кратністю збільшення 10, то цей же об’єктив і цей же окуляр повинні бути використані і при роботі з об’єкт-мікрометром.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Як правило, вибирають фігурку, яка за формою та розмірами найбільше нагадує об’єкт дослідження (структури цитогістологічного препарата, розміри яких вимірюються); це дозволяє зменшити похибки. Потім слід виміряти розмір цієї фігурки таким самим способом, яким вимірювались структури цитогістологічного препарата. Наприклад, якщо вимірюються діаметри ядер клітин, то потрібно вибрати один з кругів (той, що найближче за розміром до вимірюваних клітинних ядер) і виміряти діаметр цього круга.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Якщо вимірюються площі перерізів ядер клітин, то потрібно вибрати один з кругів (той, що найближче за розміром до вимірюваних клітинних ядер) і виміряти площу цього круга. Детальніше методики калібровки морфометричних приладів описані в підрозділах, присвячених вимірюванням тих чи інших морфометричних параметрів.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88000" y="360000"/>
            <a:ext cx="8639280" cy="64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Щоб визначити коефіцієнт перерахунку для морфометричної комп’ютерної програми, як і в попередньому випадку, потрібно встановити об’єкт-мікрометр замість препарата на предметний столик мікроскопа морфометричної установки; знайти в полі зору мікроскопа фігурку, яка за формою та розмірами найбільше нагадує об’єкт дослідження; зробити за допомогою фото-відеокамери морфометричної установки цифрову мікрофотографію цієї фігурки і занести її в пам’ять комп’ютера. При цьому режим збільшення мікроскопа та роздільна здатність цифрової мікрофотографії повинні бути такими самими, які були використані при вимірюванні структур препарата. Наприклад, якщо фотографування об’єктів дослідження проводилось з використанням об’єктива з кратністю збільшення 90 і окуляра з кратністю збільшення 15, то цей же об’єктив і цей же окуляр повинні бути використані і при роботі з об’єкт-мікрометром. Так само, якщо збереження цих мікрофотографій робилось з роздільною здатністю 150 пікселів на сантиметр, то з такою ж роздільною здатністю слід зробити цифрову мікрофотографію фігурки об’єкт-мікрометра. Потім у відповідній морфометричній програмі слід провести відповідні виміри цієї фігурки і визначити коефіцієнт перерахунку.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88360" y="288000"/>
            <a:ext cx="8566920" cy="588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Об’єкт-мікрометр у вигляді мікрометричної шкали являє собою предметне скельце з нанесеною на нього мікроскопічною лінійкою, ціна поділки якої становить 1 мкм. Такий об’єкт-мікрометр також використовується для калібровки морфометричних приладів (наприклад, для визначення діаметра поля зору мікроскопа, для визначення довжини ліній чи кіл у морфометричній тест-системі). Щоб визначити, наприклад, діаметр поля зору мікроскопа, потрібно встановити даний об’єкт-мікрометр замість препарата, знайти в полі зору мікроскопа мікрометричну лінійку, встановити її в екваторіальній площині поля зору мікроскопа і підрахувати кількість поділок цієї лінійки, що проходять через поле зору мікроскопа. Це і буде діаметр поля зору мікроскопа для обраного режиму збільшення. Подібним чином проводиться калібровка і в інших випадках.</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a:t>
            </a:r>
            <a:endParaRPr lang="ru-RU" sz="1800" b="0" strike="noStrike" spc="-1">
              <a:latin typeface="Arial"/>
            </a:endParaRPr>
          </a:p>
          <a:p>
            <a:pPr algn="just">
              <a:lnSpc>
                <a:spcPct val="100000"/>
              </a:lnSpc>
            </a:pPr>
            <a:r>
              <a:rPr lang="ru-RU" sz="2000" b="1" i="1" u="sng" strike="noStrike" spc="-1">
                <a:solidFill>
                  <a:srgbClr val="0F08FF"/>
                </a:solidFill>
                <a:uFillTx/>
                <a:latin typeface="Arial"/>
                <a:ea typeface="DejaVu Sans"/>
              </a:rPr>
              <a:t>Морфометричні тест-системи</a:t>
            </a:r>
            <a:r>
              <a:rPr lang="ru-RU" sz="1800" b="1" strike="noStrike" spc="-1">
                <a:solidFill>
                  <a:srgbClr val="0F08FF"/>
                </a:solidFill>
                <a:latin typeface="Arial"/>
                <a:ea typeface="DejaVu Sans"/>
              </a:rPr>
              <a:t> </a:t>
            </a:r>
            <a:r>
              <a:rPr lang="ru-RU" sz="1800" b="1" strike="noStrike" spc="-1">
                <a:solidFill>
                  <a:srgbClr val="000000"/>
                </a:solidFill>
                <a:latin typeface="Arial"/>
                <a:ea typeface="DejaVu Sans"/>
              </a:rPr>
              <a:t>призначені для визначення тих чи інших морфометричних розмірів планіметричними та стереометричними методами. Морфометричні тест-системи виготовляються зі скла чи іншого прозорого матеріалу, на цей матеріал наносяться певні графічні структури (квадратики, рівномірно розташовані точки, паралельні лінії, концентричні кола, тощо), і далі вони вмонтовуються в об’єктив мікроскопа.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4924</Words>
  <Application>Microsoft Office PowerPoint</Application>
  <PresentationFormat>Экран (4:3)</PresentationFormat>
  <Paragraphs>318</Paragraphs>
  <Slides>44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44</vt:i4>
      </vt:variant>
    </vt:vector>
  </HeadingPairs>
  <TitlesOfParts>
    <vt:vector size="54" baseType="lpstr">
      <vt:lpstr>Microsoft YaHei</vt:lpstr>
      <vt:lpstr>Arial</vt:lpstr>
      <vt:lpstr>Calibri</vt:lpstr>
      <vt:lpstr>DejaVu Sans</vt:lpstr>
      <vt:lpstr>StarSymbol</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subject/>
  <dc:creator>hp</dc:creator>
  <dc:description/>
  <cp:lastModifiedBy>User</cp:lastModifiedBy>
  <cp:revision>132</cp:revision>
  <dcterms:created xsi:type="dcterms:W3CDTF">2020-10-25T20:49:32Z</dcterms:created>
  <dcterms:modified xsi:type="dcterms:W3CDTF">2023-12-05T20:56:24Z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