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9" r:id="rId3"/>
    <p:sldId id="292" r:id="rId4"/>
    <p:sldId id="271" r:id="rId5"/>
    <p:sldId id="272" r:id="rId6"/>
    <p:sldId id="273" r:id="rId7"/>
    <p:sldId id="268" r:id="rId8"/>
    <p:sldId id="288" r:id="rId9"/>
    <p:sldId id="263" r:id="rId10"/>
    <p:sldId id="293" r:id="rId11"/>
    <p:sldId id="257" r:id="rId12"/>
    <p:sldId id="275" r:id="rId13"/>
    <p:sldId id="276" r:id="rId14"/>
    <p:sldId id="259" r:id="rId15"/>
    <p:sldId id="277" r:id="rId16"/>
    <p:sldId id="294" r:id="rId17"/>
    <p:sldId id="279" r:id="rId18"/>
    <p:sldId id="280" r:id="rId19"/>
    <p:sldId id="281" r:id="rId20"/>
    <p:sldId id="295" r:id="rId21"/>
    <p:sldId id="296" r:id="rId22"/>
    <p:sldId id="297" r:id="rId23"/>
    <p:sldId id="282" r:id="rId24"/>
    <p:sldId id="264" r:id="rId25"/>
    <p:sldId id="283" r:id="rId26"/>
    <p:sldId id="298" r:id="rId27"/>
    <p:sldId id="284" r:id="rId28"/>
    <p:sldId id="285" r:id="rId29"/>
    <p:sldId id="299" r:id="rId30"/>
    <p:sldId id="267" r:id="rId31"/>
    <p:sldId id="266" r:id="rId32"/>
    <p:sldId id="301" r:id="rId33"/>
    <p:sldId id="286" r:id="rId34"/>
    <p:sldId id="300" r:id="rId3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0" autoAdjust="0"/>
  </p:normalViewPr>
  <p:slideViewPr>
    <p:cSldViewPr>
      <p:cViewPr varScale="1">
        <p:scale>
          <a:sx n="89" d="100"/>
          <a:sy n="89" d="100"/>
        </p:scale>
        <p:origin x="-76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E10DB-A9BE-44B9-8A30-01756A4E0C3E}" type="doc">
      <dgm:prSet loTypeId="urn:microsoft.com/office/officeart/2005/8/layout/default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B59052EB-FB7F-4A83-9660-ABE366858C55}">
      <dgm:prSet phldrT="[Текст]"/>
      <dgm:spPr/>
      <dgm:t>
        <a:bodyPr/>
        <a:lstStyle/>
        <a:p>
          <a:r>
            <a:rPr lang="uk-UA" dirty="0" smtClean="0"/>
            <a:t>це тип грошей або валюти, які не забезпечені фізичним товаром, таким як золото чи срібло </a:t>
          </a:r>
          <a:endParaRPr lang="ru-RU" dirty="0"/>
        </a:p>
      </dgm:t>
    </dgm:pt>
    <dgm:pt modelId="{7BB46B51-5CEF-4B35-947C-0A489A8BA522}" type="parTrans" cxnId="{9FBF16D4-20FD-4AF7-AC6B-E25645D2D716}">
      <dgm:prSet/>
      <dgm:spPr/>
      <dgm:t>
        <a:bodyPr/>
        <a:lstStyle/>
        <a:p>
          <a:endParaRPr lang="ru-RU"/>
        </a:p>
      </dgm:t>
    </dgm:pt>
    <dgm:pt modelId="{9B4CD2FF-B107-4DA2-86DB-FE0D72CD1A1B}" type="sibTrans" cxnId="{9FBF16D4-20FD-4AF7-AC6B-E25645D2D716}">
      <dgm:prSet/>
      <dgm:spPr/>
      <dgm:t>
        <a:bodyPr/>
        <a:lstStyle/>
        <a:p>
          <a:endParaRPr lang="ru-RU"/>
        </a:p>
      </dgm:t>
    </dgm:pt>
    <dgm:pt modelId="{5469C78A-E733-47DE-B504-8D191CDD5CBC}">
      <dgm:prSet/>
      <dgm:spPr/>
      <dgm:t>
        <a:bodyPr/>
        <a:lstStyle/>
        <a:p>
          <a:r>
            <a:rPr lang="uk-UA" dirty="0" smtClean="0"/>
            <a:t>вони випускаються урядом й використовується як законний платіжний засіб для товарів та послуг</a:t>
          </a:r>
          <a:endParaRPr lang="ru-RU" dirty="0"/>
        </a:p>
      </dgm:t>
    </dgm:pt>
    <dgm:pt modelId="{BFC28A34-C4E0-490A-A160-9EECBC6CF1CE}" type="parTrans" cxnId="{6D6C5C2F-BBF8-40F2-9A20-2A56878BDB1B}">
      <dgm:prSet/>
      <dgm:spPr/>
      <dgm:t>
        <a:bodyPr/>
        <a:lstStyle/>
        <a:p>
          <a:endParaRPr lang="ru-RU"/>
        </a:p>
      </dgm:t>
    </dgm:pt>
    <dgm:pt modelId="{D574ED0A-AD3F-44BB-8C62-84FB5104BB2F}" type="sibTrans" cxnId="{6D6C5C2F-BBF8-40F2-9A20-2A56878BDB1B}">
      <dgm:prSet/>
      <dgm:spPr/>
      <dgm:t>
        <a:bodyPr/>
        <a:lstStyle/>
        <a:p>
          <a:endParaRPr lang="ru-RU"/>
        </a:p>
      </dgm:t>
    </dgm:pt>
    <dgm:pt modelId="{636613E5-FDEA-4CCE-B6A4-80131F062179}" type="pres">
      <dgm:prSet presAssocID="{33DE10DB-A9BE-44B9-8A30-01756A4E0C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7D2CD3-781F-4600-8BF6-005C2BF516E7}" type="pres">
      <dgm:prSet presAssocID="{B59052EB-FB7F-4A83-9660-ABE366858C5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FEDB9-BC0C-4568-99BE-D497A55D7E73}" type="pres">
      <dgm:prSet presAssocID="{9B4CD2FF-B107-4DA2-86DB-FE0D72CD1A1B}" presName="sibTrans" presStyleCnt="0"/>
      <dgm:spPr/>
    </dgm:pt>
    <dgm:pt modelId="{BE5DD93A-367E-4DCF-A1A7-4A0DCA3E38D1}" type="pres">
      <dgm:prSet presAssocID="{5469C78A-E733-47DE-B504-8D191CDD5CB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BF16D4-20FD-4AF7-AC6B-E25645D2D716}" srcId="{33DE10DB-A9BE-44B9-8A30-01756A4E0C3E}" destId="{B59052EB-FB7F-4A83-9660-ABE366858C55}" srcOrd="0" destOrd="0" parTransId="{7BB46B51-5CEF-4B35-947C-0A489A8BA522}" sibTransId="{9B4CD2FF-B107-4DA2-86DB-FE0D72CD1A1B}"/>
    <dgm:cxn modelId="{C47731F1-E7D8-41A2-B872-7B3DA0967FCF}" type="presOf" srcId="{33DE10DB-A9BE-44B9-8A30-01756A4E0C3E}" destId="{636613E5-FDEA-4CCE-B6A4-80131F062179}" srcOrd="0" destOrd="0" presId="urn:microsoft.com/office/officeart/2005/8/layout/default"/>
    <dgm:cxn modelId="{AE2B0C7B-27B7-456E-9BFE-FDB48E7C969A}" type="presOf" srcId="{B59052EB-FB7F-4A83-9660-ABE366858C55}" destId="{007D2CD3-781F-4600-8BF6-005C2BF516E7}" srcOrd="0" destOrd="0" presId="urn:microsoft.com/office/officeart/2005/8/layout/default"/>
    <dgm:cxn modelId="{6D6C5C2F-BBF8-40F2-9A20-2A56878BDB1B}" srcId="{33DE10DB-A9BE-44B9-8A30-01756A4E0C3E}" destId="{5469C78A-E733-47DE-B504-8D191CDD5CBC}" srcOrd="1" destOrd="0" parTransId="{BFC28A34-C4E0-490A-A160-9EECBC6CF1CE}" sibTransId="{D574ED0A-AD3F-44BB-8C62-84FB5104BB2F}"/>
    <dgm:cxn modelId="{C80E61DF-9F85-47D5-B644-9739225EE01D}" type="presOf" srcId="{5469C78A-E733-47DE-B504-8D191CDD5CBC}" destId="{BE5DD93A-367E-4DCF-A1A7-4A0DCA3E38D1}" srcOrd="0" destOrd="0" presId="urn:microsoft.com/office/officeart/2005/8/layout/default"/>
    <dgm:cxn modelId="{B9E281CF-8653-40D2-AFE4-07DC672B9B45}" type="presParOf" srcId="{636613E5-FDEA-4CCE-B6A4-80131F062179}" destId="{007D2CD3-781F-4600-8BF6-005C2BF516E7}" srcOrd="0" destOrd="0" presId="urn:microsoft.com/office/officeart/2005/8/layout/default"/>
    <dgm:cxn modelId="{C8DF1CF1-46C0-4B65-AF26-FBFECDCAE3B4}" type="presParOf" srcId="{636613E5-FDEA-4CCE-B6A4-80131F062179}" destId="{EF9FEDB9-BC0C-4568-99BE-D497A55D7E73}" srcOrd="1" destOrd="0" presId="urn:microsoft.com/office/officeart/2005/8/layout/default"/>
    <dgm:cxn modelId="{41660E9E-CF75-40A3-9FA5-ABEFFE85ED12}" type="presParOf" srcId="{636613E5-FDEA-4CCE-B6A4-80131F062179}" destId="{BE5DD93A-367E-4DCF-A1A7-4A0DCA3E38D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968B2E-5447-40AA-A526-C536052FDE9D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9B03C03-7792-4E83-A43C-772095D88C04}">
      <dgm:prSet phldrT="[Текст]"/>
      <dgm:spPr/>
      <dgm:t>
        <a:bodyPr/>
        <a:lstStyle/>
        <a:p>
          <a:r>
            <a:rPr lang="uk-UA" dirty="0" smtClean="0"/>
            <a:t>Наявність єдиного центру емісії фіатних грошей</a:t>
          </a:r>
          <a:endParaRPr lang="ru-RU" dirty="0"/>
        </a:p>
      </dgm:t>
    </dgm:pt>
    <dgm:pt modelId="{EBFA9EC0-72F4-4906-BBDD-DB67D765189B}" type="parTrans" cxnId="{D00A688E-CE27-44EE-BB9B-0F78664D293D}">
      <dgm:prSet/>
      <dgm:spPr/>
      <dgm:t>
        <a:bodyPr/>
        <a:lstStyle/>
        <a:p>
          <a:endParaRPr lang="ru-RU"/>
        </a:p>
      </dgm:t>
    </dgm:pt>
    <dgm:pt modelId="{A5710E87-EC44-4E0D-9881-41C9602F8A2D}" type="sibTrans" cxnId="{D00A688E-CE27-44EE-BB9B-0F78664D293D}">
      <dgm:prSet/>
      <dgm:spPr/>
      <dgm:t>
        <a:bodyPr/>
        <a:lstStyle/>
        <a:p>
          <a:endParaRPr lang="ru-RU"/>
        </a:p>
      </dgm:t>
    </dgm:pt>
    <dgm:pt modelId="{00724247-C799-42DF-B187-784C78F39D24}">
      <dgm:prSet phldrT="[Текст]"/>
      <dgm:spPr/>
      <dgm:t>
        <a:bodyPr/>
        <a:lstStyle/>
        <a:p>
          <a:r>
            <a:rPr lang="uk-UA" dirty="0" smtClean="0"/>
            <a:t>Контроль та комісії за здійснення транзакцій,  їх швидкість </a:t>
          </a:r>
          <a:endParaRPr lang="ru-RU" dirty="0"/>
        </a:p>
      </dgm:t>
    </dgm:pt>
    <dgm:pt modelId="{30006B70-C7B5-4919-B0ED-661F1FBB0429}" type="parTrans" cxnId="{39843F32-C61B-454C-9339-CFB7DBE13882}">
      <dgm:prSet/>
      <dgm:spPr/>
      <dgm:t>
        <a:bodyPr/>
        <a:lstStyle/>
        <a:p>
          <a:endParaRPr lang="ru-RU"/>
        </a:p>
      </dgm:t>
    </dgm:pt>
    <dgm:pt modelId="{7F9E5825-9A79-48AE-AB84-8B1886558C06}" type="sibTrans" cxnId="{39843F32-C61B-454C-9339-CFB7DBE13882}">
      <dgm:prSet/>
      <dgm:spPr/>
      <dgm:t>
        <a:bodyPr/>
        <a:lstStyle/>
        <a:p>
          <a:endParaRPr lang="ru-RU"/>
        </a:p>
      </dgm:t>
    </dgm:pt>
    <dgm:pt modelId="{AA389244-3457-4858-B447-07128C8B556C}">
      <dgm:prSet phldrT="[Текст]"/>
      <dgm:spPr/>
      <dgm:t>
        <a:bodyPr/>
        <a:lstStyle/>
        <a:p>
          <a:r>
            <a:rPr lang="uk-UA" dirty="0" smtClean="0"/>
            <a:t>Неможливість контролювати персональні дані надані посередникам</a:t>
          </a:r>
          <a:endParaRPr lang="ru-RU" dirty="0"/>
        </a:p>
      </dgm:t>
    </dgm:pt>
    <dgm:pt modelId="{943B2339-AED2-470A-9844-79B106A87335}" type="parTrans" cxnId="{FC7E5F91-4BF4-4CCD-A86A-2139A89F5654}">
      <dgm:prSet/>
      <dgm:spPr/>
      <dgm:t>
        <a:bodyPr/>
        <a:lstStyle/>
        <a:p>
          <a:endParaRPr lang="ru-RU"/>
        </a:p>
      </dgm:t>
    </dgm:pt>
    <dgm:pt modelId="{02A3895A-4AF7-43CF-8928-0234A0585A30}" type="sibTrans" cxnId="{FC7E5F91-4BF4-4CCD-A86A-2139A89F5654}">
      <dgm:prSet/>
      <dgm:spPr/>
      <dgm:t>
        <a:bodyPr/>
        <a:lstStyle/>
        <a:p>
          <a:endParaRPr lang="ru-RU"/>
        </a:p>
      </dgm:t>
    </dgm:pt>
    <dgm:pt modelId="{18EB8333-831D-4F3D-922B-AF90A40D3671}" type="pres">
      <dgm:prSet presAssocID="{DE968B2E-5447-40AA-A526-C536052FDE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BFD24F-CE15-4F4C-8165-1C604583B1F6}" type="pres">
      <dgm:prSet presAssocID="{DE968B2E-5447-40AA-A526-C536052FDE9D}" presName="Name1" presStyleCnt="0"/>
      <dgm:spPr/>
    </dgm:pt>
    <dgm:pt modelId="{9014EDD4-3743-40DB-8488-8E43E2CE63DE}" type="pres">
      <dgm:prSet presAssocID="{DE968B2E-5447-40AA-A526-C536052FDE9D}" presName="cycle" presStyleCnt="0"/>
      <dgm:spPr/>
    </dgm:pt>
    <dgm:pt modelId="{8E259887-F2D7-4EA6-9E29-0B3F06AA125C}" type="pres">
      <dgm:prSet presAssocID="{DE968B2E-5447-40AA-A526-C536052FDE9D}" presName="srcNode" presStyleLbl="node1" presStyleIdx="0" presStyleCnt="3"/>
      <dgm:spPr/>
    </dgm:pt>
    <dgm:pt modelId="{E12C2CAF-0B2F-4575-81F5-9A001AB2F635}" type="pres">
      <dgm:prSet presAssocID="{DE968B2E-5447-40AA-A526-C536052FDE9D}" presName="conn" presStyleLbl="parChTrans1D2" presStyleIdx="0" presStyleCnt="1"/>
      <dgm:spPr/>
      <dgm:t>
        <a:bodyPr/>
        <a:lstStyle/>
        <a:p>
          <a:endParaRPr lang="ru-RU"/>
        </a:p>
      </dgm:t>
    </dgm:pt>
    <dgm:pt modelId="{97A46556-8B58-490C-98FB-ECA23578EDDD}" type="pres">
      <dgm:prSet presAssocID="{DE968B2E-5447-40AA-A526-C536052FDE9D}" presName="extraNode" presStyleLbl="node1" presStyleIdx="0" presStyleCnt="3"/>
      <dgm:spPr/>
    </dgm:pt>
    <dgm:pt modelId="{AA03206D-4CF6-45DF-AE70-7CFB3D6C0E27}" type="pres">
      <dgm:prSet presAssocID="{DE968B2E-5447-40AA-A526-C536052FDE9D}" presName="dstNode" presStyleLbl="node1" presStyleIdx="0" presStyleCnt="3"/>
      <dgm:spPr/>
    </dgm:pt>
    <dgm:pt modelId="{F0A5AA03-B4B8-4E85-9AA4-A1011DFFE6DD}" type="pres">
      <dgm:prSet presAssocID="{A9B03C03-7792-4E83-A43C-772095D88C0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42261-265F-4502-ADE9-8C61CE5610CB}" type="pres">
      <dgm:prSet presAssocID="{A9B03C03-7792-4E83-A43C-772095D88C04}" presName="accent_1" presStyleCnt="0"/>
      <dgm:spPr/>
    </dgm:pt>
    <dgm:pt modelId="{ED09A130-E2FB-478A-A49D-989BBC57675D}" type="pres">
      <dgm:prSet presAssocID="{A9B03C03-7792-4E83-A43C-772095D88C04}" presName="accentRepeatNode" presStyleLbl="solidFgAcc1" presStyleIdx="0" presStyleCnt="3"/>
      <dgm:spPr/>
    </dgm:pt>
    <dgm:pt modelId="{A756971F-05F9-4A78-91AB-E67F58F4E724}" type="pres">
      <dgm:prSet presAssocID="{00724247-C799-42DF-B187-784C78F39D2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4959E-3518-47BC-B7C9-724313DA8B3D}" type="pres">
      <dgm:prSet presAssocID="{00724247-C799-42DF-B187-784C78F39D24}" presName="accent_2" presStyleCnt="0"/>
      <dgm:spPr/>
    </dgm:pt>
    <dgm:pt modelId="{42E3447A-E5F5-46F6-95F3-9EED0A0E0CB3}" type="pres">
      <dgm:prSet presAssocID="{00724247-C799-42DF-B187-784C78F39D24}" presName="accentRepeatNode" presStyleLbl="solidFgAcc1" presStyleIdx="1" presStyleCnt="3"/>
      <dgm:spPr/>
    </dgm:pt>
    <dgm:pt modelId="{1FB32EB9-DF4C-4BED-A6C9-352028F5B013}" type="pres">
      <dgm:prSet presAssocID="{AA389244-3457-4858-B447-07128C8B556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19742-0CCD-4861-92C0-CC48576A8225}" type="pres">
      <dgm:prSet presAssocID="{AA389244-3457-4858-B447-07128C8B556C}" presName="accent_3" presStyleCnt="0"/>
      <dgm:spPr/>
    </dgm:pt>
    <dgm:pt modelId="{8255492D-383C-49B0-A456-8C2DD94C5C97}" type="pres">
      <dgm:prSet presAssocID="{AA389244-3457-4858-B447-07128C8B556C}" presName="accentRepeatNode" presStyleLbl="solidFgAcc1" presStyleIdx="2" presStyleCnt="3"/>
      <dgm:spPr/>
    </dgm:pt>
  </dgm:ptLst>
  <dgm:cxnLst>
    <dgm:cxn modelId="{0E7C2A18-CF4C-4F19-AACB-A616D133A0E4}" type="presOf" srcId="{A9B03C03-7792-4E83-A43C-772095D88C04}" destId="{F0A5AA03-B4B8-4E85-9AA4-A1011DFFE6DD}" srcOrd="0" destOrd="0" presId="urn:microsoft.com/office/officeart/2008/layout/VerticalCurvedList"/>
    <dgm:cxn modelId="{49FA2CA9-7697-47ED-A9B3-74F5FE89BC44}" type="presOf" srcId="{00724247-C799-42DF-B187-784C78F39D24}" destId="{A756971F-05F9-4A78-91AB-E67F58F4E724}" srcOrd="0" destOrd="0" presId="urn:microsoft.com/office/officeart/2008/layout/VerticalCurvedList"/>
    <dgm:cxn modelId="{0F02DA92-1E4F-493F-B55E-F5772BEEF8E6}" type="presOf" srcId="{AA389244-3457-4858-B447-07128C8B556C}" destId="{1FB32EB9-DF4C-4BED-A6C9-352028F5B013}" srcOrd="0" destOrd="0" presId="urn:microsoft.com/office/officeart/2008/layout/VerticalCurvedList"/>
    <dgm:cxn modelId="{7EE64A07-7170-4D1B-B8D4-681DD637DAE4}" type="presOf" srcId="{DE968B2E-5447-40AA-A526-C536052FDE9D}" destId="{18EB8333-831D-4F3D-922B-AF90A40D3671}" srcOrd="0" destOrd="0" presId="urn:microsoft.com/office/officeart/2008/layout/VerticalCurvedList"/>
    <dgm:cxn modelId="{D00A688E-CE27-44EE-BB9B-0F78664D293D}" srcId="{DE968B2E-5447-40AA-A526-C536052FDE9D}" destId="{A9B03C03-7792-4E83-A43C-772095D88C04}" srcOrd="0" destOrd="0" parTransId="{EBFA9EC0-72F4-4906-BBDD-DB67D765189B}" sibTransId="{A5710E87-EC44-4E0D-9881-41C9602F8A2D}"/>
    <dgm:cxn modelId="{FC7E5F91-4BF4-4CCD-A86A-2139A89F5654}" srcId="{DE968B2E-5447-40AA-A526-C536052FDE9D}" destId="{AA389244-3457-4858-B447-07128C8B556C}" srcOrd="2" destOrd="0" parTransId="{943B2339-AED2-470A-9844-79B106A87335}" sibTransId="{02A3895A-4AF7-43CF-8928-0234A0585A30}"/>
    <dgm:cxn modelId="{F5FFEDF4-641C-40CC-859B-F738F1B4926C}" type="presOf" srcId="{A5710E87-EC44-4E0D-9881-41C9602F8A2D}" destId="{E12C2CAF-0B2F-4575-81F5-9A001AB2F635}" srcOrd="0" destOrd="0" presId="urn:microsoft.com/office/officeart/2008/layout/VerticalCurvedList"/>
    <dgm:cxn modelId="{39843F32-C61B-454C-9339-CFB7DBE13882}" srcId="{DE968B2E-5447-40AA-A526-C536052FDE9D}" destId="{00724247-C799-42DF-B187-784C78F39D24}" srcOrd="1" destOrd="0" parTransId="{30006B70-C7B5-4919-B0ED-661F1FBB0429}" sibTransId="{7F9E5825-9A79-48AE-AB84-8B1886558C06}"/>
    <dgm:cxn modelId="{35BD096B-3B4F-48F1-8B23-DE8CA1BDD515}" type="presParOf" srcId="{18EB8333-831D-4F3D-922B-AF90A40D3671}" destId="{17BFD24F-CE15-4F4C-8165-1C604583B1F6}" srcOrd="0" destOrd="0" presId="urn:microsoft.com/office/officeart/2008/layout/VerticalCurvedList"/>
    <dgm:cxn modelId="{B48540E7-FAC0-404C-BEAC-26E638A0B7BE}" type="presParOf" srcId="{17BFD24F-CE15-4F4C-8165-1C604583B1F6}" destId="{9014EDD4-3743-40DB-8488-8E43E2CE63DE}" srcOrd="0" destOrd="0" presId="urn:microsoft.com/office/officeart/2008/layout/VerticalCurvedList"/>
    <dgm:cxn modelId="{E1F89B98-C115-4238-9BED-A9D37835F99B}" type="presParOf" srcId="{9014EDD4-3743-40DB-8488-8E43E2CE63DE}" destId="{8E259887-F2D7-4EA6-9E29-0B3F06AA125C}" srcOrd="0" destOrd="0" presId="urn:microsoft.com/office/officeart/2008/layout/VerticalCurvedList"/>
    <dgm:cxn modelId="{4FB3C8B4-ED90-4DB6-8850-2DDDCB8B428D}" type="presParOf" srcId="{9014EDD4-3743-40DB-8488-8E43E2CE63DE}" destId="{E12C2CAF-0B2F-4575-81F5-9A001AB2F635}" srcOrd="1" destOrd="0" presId="urn:microsoft.com/office/officeart/2008/layout/VerticalCurvedList"/>
    <dgm:cxn modelId="{5B022ECD-6222-4D64-AD28-24A7E8FEE63B}" type="presParOf" srcId="{9014EDD4-3743-40DB-8488-8E43E2CE63DE}" destId="{97A46556-8B58-490C-98FB-ECA23578EDDD}" srcOrd="2" destOrd="0" presId="urn:microsoft.com/office/officeart/2008/layout/VerticalCurvedList"/>
    <dgm:cxn modelId="{58F969FD-C24D-41CE-A809-C321EEC35C7A}" type="presParOf" srcId="{9014EDD4-3743-40DB-8488-8E43E2CE63DE}" destId="{AA03206D-4CF6-45DF-AE70-7CFB3D6C0E27}" srcOrd="3" destOrd="0" presId="urn:microsoft.com/office/officeart/2008/layout/VerticalCurvedList"/>
    <dgm:cxn modelId="{B8069AD5-4D81-4520-8DDA-F0D681F40108}" type="presParOf" srcId="{17BFD24F-CE15-4F4C-8165-1C604583B1F6}" destId="{F0A5AA03-B4B8-4E85-9AA4-A1011DFFE6DD}" srcOrd="1" destOrd="0" presId="urn:microsoft.com/office/officeart/2008/layout/VerticalCurvedList"/>
    <dgm:cxn modelId="{1BB0962E-5170-4D43-B2D6-48B0AEC260BF}" type="presParOf" srcId="{17BFD24F-CE15-4F4C-8165-1C604583B1F6}" destId="{A1742261-265F-4502-ADE9-8C61CE5610CB}" srcOrd="2" destOrd="0" presId="urn:microsoft.com/office/officeart/2008/layout/VerticalCurvedList"/>
    <dgm:cxn modelId="{9976B47F-0A83-480C-BAEB-DCC303195511}" type="presParOf" srcId="{A1742261-265F-4502-ADE9-8C61CE5610CB}" destId="{ED09A130-E2FB-478A-A49D-989BBC57675D}" srcOrd="0" destOrd="0" presId="urn:microsoft.com/office/officeart/2008/layout/VerticalCurvedList"/>
    <dgm:cxn modelId="{9AE98BDE-D32B-4A5E-AB1F-42D3666A8C27}" type="presParOf" srcId="{17BFD24F-CE15-4F4C-8165-1C604583B1F6}" destId="{A756971F-05F9-4A78-91AB-E67F58F4E724}" srcOrd="3" destOrd="0" presId="urn:microsoft.com/office/officeart/2008/layout/VerticalCurvedList"/>
    <dgm:cxn modelId="{87066D59-0F1C-45C1-93C8-729F82F5C662}" type="presParOf" srcId="{17BFD24F-CE15-4F4C-8165-1C604583B1F6}" destId="{4B64959E-3518-47BC-B7C9-724313DA8B3D}" srcOrd="4" destOrd="0" presId="urn:microsoft.com/office/officeart/2008/layout/VerticalCurvedList"/>
    <dgm:cxn modelId="{CC201E5C-857B-4837-92DC-A437487BFB9A}" type="presParOf" srcId="{4B64959E-3518-47BC-B7C9-724313DA8B3D}" destId="{42E3447A-E5F5-46F6-95F3-9EED0A0E0CB3}" srcOrd="0" destOrd="0" presId="urn:microsoft.com/office/officeart/2008/layout/VerticalCurvedList"/>
    <dgm:cxn modelId="{D34CD6C9-3685-4C9C-A8D2-600605A7D8FA}" type="presParOf" srcId="{17BFD24F-CE15-4F4C-8165-1C604583B1F6}" destId="{1FB32EB9-DF4C-4BED-A6C9-352028F5B013}" srcOrd="5" destOrd="0" presId="urn:microsoft.com/office/officeart/2008/layout/VerticalCurvedList"/>
    <dgm:cxn modelId="{6CCC8077-4D77-418F-AF27-C0485C0BECE1}" type="presParOf" srcId="{17BFD24F-CE15-4F4C-8165-1C604583B1F6}" destId="{C1619742-0CCD-4861-92C0-CC48576A8225}" srcOrd="6" destOrd="0" presId="urn:microsoft.com/office/officeart/2008/layout/VerticalCurvedList"/>
    <dgm:cxn modelId="{DD02A274-F40D-4C35-BAE0-02A3296D83EE}" type="presParOf" srcId="{C1619742-0CCD-4861-92C0-CC48576A8225}" destId="{8255492D-383C-49B0-A456-8C2DD94C5C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3F8E79-CCD2-40C1-B93E-5B06622DD463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E37712-07C8-4265-AEA4-B9DF31DB35D2}">
      <dgm:prSet phldrT="[Текст]"/>
      <dgm:spPr/>
      <dgm:t>
        <a:bodyPr/>
        <a:lstStyle/>
        <a:p>
          <a:r>
            <a:rPr lang="uk-UA" dirty="0" smtClean="0"/>
            <a:t>вид віртуальних активів, що використовуються як альтернатива фіатним грошам</a:t>
          </a:r>
          <a:endParaRPr lang="ru-RU" dirty="0"/>
        </a:p>
      </dgm:t>
    </dgm:pt>
    <dgm:pt modelId="{0D2596EE-3C94-415F-8B42-A49FD81733F7}" type="parTrans" cxnId="{87620836-BD17-4AA3-B1DC-FE60E17129B3}">
      <dgm:prSet/>
      <dgm:spPr/>
      <dgm:t>
        <a:bodyPr/>
        <a:lstStyle/>
        <a:p>
          <a:endParaRPr lang="ru-RU"/>
        </a:p>
      </dgm:t>
    </dgm:pt>
    <dgm:pt modelId="{094E8C47-A2D3-4AF6-A6FE-53D98A921DE0}" type="sibTrans" cxnId="{87620836-BD17-4AA3-B1DC-FE60E17129B3}">
      <dgm:prSet/>
      <dgm:spPr/>
      <dgm:t>
        <a:bodyPr/>
        <a:lstStyle/>
        <a:p>
          <a:endParaRPr lang="ru-RU"/>
        </a:p>
      </dgm:t>
    </dgm:pt>
    <dgm:pt modelId="{31487BE0-3347-4499-B811-DFA689461461}">
      <dgm:prSet phldrT="[Текст]"/>
      <dgm:spPr/>
      <dgm:t>
        <a:bodyPr/>
        <a:lstStyle/>
        <a:p>
          <a:r>
            <a:rPr lang="uk-UA" dirty="0" smtClean="0"/>
            <a:t>Децентралізованість системи</a:t>
          </a:r>
          <a:endParaRPr lang="ru-RU" dirty="0"/>
        </a:p>
      </dgm:t>
    </dgm:pt>
    <dgm:pt modelId="{AD97043F-9DBD-40E9-BA75-F65FAA2AD367}" type="parTrans" cxnId="{6A12CDC1-2FAB-4F8A-AA1A-D28E0E68A58E}">
      <dgm:prSet/>
      <dgm:spPr/>
      <dgm:t>
        <a:bodyPr/>
        <a:lstStyle/>
        <a:p>
          <a:endParaRPr lang="ru-RU"/>
        </a:p>
      </dgm:t>
    </dgm:pt>
    <dgm:pt modelId="{F8AB33A5-112E-4744-9028-E6DBA8873325}" type="sibTrans" cxnId="{6A12CDC1-2FAB-4F8A-AA1A-D28E0E68A58E}">
      <dgm:prSet/>
      <dgm:spPr/>
      <dgm:t>
        <a:bodyPr/>
        <a:lstStyle/>
        <a:p>
          <a:endParaRPr lang="ru-RU"/>
        </a:p>
      </dgm:t>
    </dgm:pt>
    <dgm:pt modelId="{F759BB6E-1577-435F-9804-7811368B7549}">
      <dgm:prSet phldrT="[Текст]"/>
      <dgm:spPr/>
      <dgm:t>
        <a:bodyPr/>
        <a:lstStyle/>
        <a:p>
          <a:r>
            <a:rPr lang="uk-UA" dirty="0" smtClean="0"/>
            <a:t>Розподіл функції контролю </a:t>
          </a:r>
          <a:endParaRPr lang="ru-RU" dirty="0"/>
        </a:p>
      </dgm:t>
    </dgm:pt>
    <dgm:pt modelId="{B4388E3D-6918-4D43-88D5-1ACCC7682258}" type="parTrans" cxnId="{8B51E252-2AE6-4CC6-A298-DA5C9ADC2C6D}">
      <dgm:prSet/>
      <dgm:spPr/>
      <dgm:t>
        <a:bodyPr/>
        <a:lstStyle/>
        <a:p>
          <a:endParaRPr lang="ru-RU"/>
        </a:p>
      </dgm:t>
    </dgm:pt>
    <dgm:pt modelId="{5B0D8F23-998B-4814-A592-A27D036EE353}" type="sibTrans" cxnId="{8B51E252-2AE6-4CC6-A298-DA5C9ADC2C6D}">
      <dgm:prSet/>
      <dgm:spPr/>
      <dgm:t>
        <a:bodyPr/>
        <a:lstStyle/>
        <a:p>
          <a:endParaRPr lang="ru-RU"/>
        </a:p>
      </dgm:t>
    </dgm:pt>
    <dgm:pt modelId="{81EA41FF-9A89-4863-B154-75EA5D0EFF17}">
      <dgm:prSet phldrT="[Текст]"/>
      <dgm:spPr/>
      <dgm:t>
        <a:bodyPr/>
        <a:lstStyle/>
        <a:p>
          <a:r>
            <a:rPr lang="uk-UA" dirty="0" smtClean="0"/>
            <a:t>Анонімність користувачів</a:t>
          </a:r>
          <a:endParaRPr lang="ru-RU" dirty="0"/>
        </a:p>
      </dgm:t>
    </dgm:pt>
    <dgm:pt modelId="{6A6AF62C-6BEF-4239-BF19-E1FD25F48E76}" type="parTrans" cxnId="{C17C549D-FDB7-472C-8A4F-576670A5BDBE}">
      <dgm:prSet/>
      <dgm:spPr/>
      <dgm:t>
        <a:bodyPr/>
        <a:lstStyle/>
        <a:p>
          <a:endParaRPr lang="ru-RU"/>
        </a:p>
      </dgm:t>
    </dgm:pt>
    <dgm:pt modelId="{669554C2-4D0E-42B1-B45E-B61521BDFFA2}" type="sibTrans" cxnId="{C17C549D-FDB7-472C-8A4F-576670A5BDBE}">
      <dgm:prSet/>
      <dgm:spPr/>
      <dgm:t>
        <a:bodyPr/>
        <a:lstStyle/>
        <a:p>
          <a:endParaRPr lang="ru-RU"/>
        </a:p>
      </dgm:t>
    </dgm:pt>
    <dgm:pt modelId="{EC4A99D4-3F5C-4BB8-B7F7-88A2E8DCDF95}" type="pres">
      <dgm:prSet presAssocID="{B83F8E79-CCD2-40C1-B93E-5B06622DD46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A7580C-F8D0-4DC5-8B0F-4C55B2046440}" type="pres">
      <dgm:prSet presAssocID="{68E37712-07C8-4265-AEA4-B9DF31DB35D2}" presName="roof" presStyleLbl="dkBgShp" presStyleIdx="0" presStyleCnt="2" custLinFactNeighborX="-749" custLinFactNeighborY="-49694"/>
      <dgm:spPr/>
      <dgm:t>
        <a:bodyPr/>
        <a:lstStyle/>
        <a:p>
          <a:endParaRPr lang="ru-RU"/>
        </a:p>
      </dgm:t>
    </dgm:pt>
    <dgm:pt modelId="{24096F34-F739-40AF-9535-67299DDDE8EC}" type="pres">
      <dgm:prSet presAssocID="{68E37712-07C8-4265-AEA4-B9DF31DB35D2}" presName="pillars" presStyleCnt="0"/>
      <dgm:spPr/>
    </dgm:pt>
    <dgm:pt modelId="{35AE865F-5763-474F-AAC3-21E0C440134E}" type="pres">
      <dgm:prSet presAssocID="{68E37712-07C8-4265-AEA4-B9DF31DB35D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F4E7D-C123-4FF2-9B49-DE092B8468D1}" type="pres">
      <dgm:prSet presAssocID="{F759BB6E-1577-435F-9804-7811368B754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A641D-9218-48C0-97EF-42CFED713DFC}" type="pres">
      <dgm:prSet presAssocID="{81EA41FF-9A89-4863-B154-75EA5D0EFF1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48815-5169-427B-BC6C-A9419B69A84C}" type="pres">
      <dgm:prSet presAssocID="{68E37712-07C8-4265-AEA4-B9DF31DB35D2}" presName="base" presStyleLbl="dkBgShp" presStyleIdx="1" presStyleCnt="2"/>
      <dgm:spPr/>
    </dgm:pt>
  </dgm:ptLst>
  <dgm:cxnLst>
    <dgm:cxn modelId="{87620836-BD17-4AA3-B1DC-FE60E17129B3}" srcId="{B83F8E79-CCD2-40C1-B93E-5B06622DD463}" destId="{68E37712-07C8-4265-AEA4-B9DF31DB35D2}" srcOrd="0" destOrd="0" parTransId="{0D2596EE-3C94-415F-8B42-A49FD81733F7}" sibTransId="{094E8C47-A2D3-4AF6-A6FE-53D98A921DE0}"/>
    <dgm:cxn modelId="{713277C5-925D-440F-B375-5DABB6F3C9DB}" type="presOf" srcId="{31487BE0-3347-4499-B811-DFA689461461}" destId="{35AE865F-5763-474F-AAC3-21E0C440134E}" srcOrd="0" destOrd="0" presId="urn:microsoft.com/office/officeart/2005/8/layout/hList3"/>
    <dgm:cxn modelId="{E77C848E-C407-41EB-A2EF-FA6925539B21}" type="presOf" srcId="{68E37712-07C8-4265-AEA4-B9DF31DB35D2}" destId="{3FA7580C-F8D0-4DC5-8B0F-4C55B2046440}" srcOrd="0" destOrd="0" presId="urn:microsoft.com/office/officeart/2005/8/layout/hList3"/>
    <dgm:cxn modelId="{AB687024-943E-40A8-9136-55DBA1B44789}" type="presOf" srcId="{F759BB6E-1577-435F-9804-7811368B7549}" destId="{CB8F4E7D-C123-4FF2-9B49-DE092B8468D1}" srcOrd="0" destOrd="0" presId="urn:microsoft.com/office/officeart/2005/8/layout/hList3"/>
    <dgm:cxn modelId="{8B51E252-2AE6-4CC6-A298-DA5C9ADC2C6D}" srcId="{68E37712-07C8-4265-AEA4-B9DF31DB35D2}" destId="{F759BB6E-1577-435F-9804-7811368B7549}" srcOrd="1" destOrd="0" parTransId="{B4388E3D-6918-4D43-88D5-1ACCC7682258}" sibTransId="{5B0D8F23-998B-4814-A592-A27D036EE353}"/>
    <dgm:cxn modelId="{CDBCC503-8C22-4126-B61B-3C3B9C9B7421}" type="presOf" srcId="{81EA41FF-9A89-4863-B154-75EA5D0EFF17}" destId="{26DA641D-9218-48C0-97EF-42CFED713DFC}" srcOrd="0" destOrd="0" presId="urn:microsoft.com/office/officeart/2005/8/layout/hList3"/>
    <dgm:cxn modelId="{519D96EF-6F44-47F2-98A1-AA405C3C1D36}" type="presOf" srcId="{B83F8E79-CCD2-40C1-B93E-5B06622DD463}" destId="{EC4A99D4-3F5C-4BB8-B7F7-88A2E8DCDF95}" srcOrd="0" destOrd="0" presId="urn:microsoft.com/office/officeart/2005/8/layout/hList3"/>
    <dgm:cxn modelId="{6A12CDC1-2FAB-4F8A-AA1A-D28E0E68A58E}" srcId="{68E37712-07C8-4265-AEA4-B9DF31DB35D2}" destId="{31487BE0-3347-4499-B811-DFA689461461}" srcOrd="0" destOrd="0" parTransId="{AD97043F-9DBD-40E9-BA75-F65FAA2AD367}" sibTransId="{F8AB33A5-112E-4744-9028-E6DBA8873325}"/>
    <dgm:cxn modelId="{C17C549D-FDB7-472C-8A4F-576670A5BDBE}" srcId="{68E37712-07C8-4265-AEA4-B9DF31DB35D2}" destId="{81EA41FF-9A89-4863-B154-75EA5D0EFF17}" srcOrd="2" destOrd="0" parTransId="{6A6AF62C-6BEF-4239-BF19-E1FD25F48E76}" sibTransId="{669554C2-4D0E-42B1-B45E-B61521BDFFA2}"/>
    <dgm:cxn modelId="{3C97470C-4FC4-4F57-B40F-1D894017FA65}" type="presParOf" srcId="{EC4A99D4-3F5C-4BB8-B7F7-88A2E8DCDF95}" destId="{3FA7580C-F8D0-4DC5-8B0F-4C55B2046440}" srcOrd="0" destOrd="0" presId="urn:microsoft.com/office/officeart/2005/8/layout/hList3"/>
    <dgm:cxn modelId="{5BB304E7-FAAE-4EE7-9C14-47B7DDC0EDBA}" type="presParOf" srcId="{EC4A99D4-3F5C-4BB8-B7F7-88A2E8DCDF95}" destId="{24096F34-F739-40AF-9535-67299DDDE8EC}" srcOrd="1" destOrd="0" presId="urn:microsoft.com/office/officeart/2005/8/layout/hList3"/>
    <dgm:cxn modelId="{39170138-9DF7-4C89-91EB-DB03455AF97E}" type="presParOf" srcId="{24096F34-F739-40AF-9535-67299DDDE8EC}" destId="{35AE865F-5763-474F-AAC3-21E0C440134E}" srcOrd="0" destOrd="0" presId="urn:microsoft.com/office/officeart/2005/8/layout/hList3"/>
    <dgm:cxn modelId="{CF584E2D-1989-4699-BF54-1BE8DF7C992C}" type="presParOf" srcId="{24096F34-F739-40AF-9535-67299DDDE8EC}" destId="{CB8F4E7D-C123-4FF2-9B49-DE092B8468D1}" srcOrd="1" destOrd="0" presId="urn:microsoft.com/office/officeart/2005/8/layout/hList3"/>
    <dgm:cxn modelId="{1F93B08A-9F9B-478B-AD53-1D869CB1EB7E}" type="presParOf" srcId="{24096F34-F739-40AF-9535-67299DDDE8EC}" destId="{26DA641D-9218-48C0-97EF-42CFED713DFC}" srcOrd="2" destOrd="0" presId="urn:microsoft.com/office/officeart/2005/8/layout/hList3"/>
    <dgm:cxn modelId="{B1434DAC-C713-40A8-8B3D-424C95728A92}" type="presParOf" srcId="{EC4A99D4-3F5C-4BB8-B7F7-88A2E8DCDF95}" destId="{37E48815-5169-427B-BC6C-A9419B69A84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FE2938-AF25-4CBB-A4D8-A69B581B76B7}" type="doc">
      <dgm:prSet loTypeId="urn:microsoft.com/office/officeart/2005/8/layout/vList3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F8DE1B1-5032-4C4D-8111-5A5E34A61D83}">
      <dgm:prSet phldrT="[Текст]"/>
      <dgm:spPr/>
      <dgm:t>
        <a:bodyPr/>
        <a:lstStyle/>
        <a:p>
          <a:r>
            <a:rPr lang="uk-UA" dirty="0" smtClean="0"/>
            <a:t>Виробництво грошової маси</a:t>
          </a:r>
          <a:endParaRPr lang="ru-RU" dirty="0"/>
        </a:p>
      </dgm:t>
    </dgm:pt>
    <dgm:pt modelId="{4819FA23-D7F7-4706-95D6-F2CFD6C5B6E9}" type="parTrans" cxnId="{2DA35972-B1B0-4455-95C7-0D83AF4AA9A8}">
      <dgm:prSet/>
      <dgm:spPr/>
      <dgm:t>
        <a:bodyPr/>
        <a:lstStyle/>
        <a:p>
          <a:endParaRPr lang="ru-RU"/>
        </a:p>
      </dgm:t>
    </dgm:pt>
    <dgm:pt modelId="{7C24FDBF-9265-45AD-A2BB-D41DCD526A7F}" type="sibTrans" cxnId="{2DA35972-B1B0-4455-95C7-0D83AF4AA9A8}">
      <dgm:prSet/>
      <dgm:spPr/>
      <dgm:t>
        <a:bodyPr/>
        <a:lstStyle/>
        <a:p>
          <a:endParaRPr lang="ru-RU"/>
        </a:p>
      </dgm:t>
    </dgm:pt>
    <dgm:pt modelId="{84119110-CC57-48BF-AEEF-A56A8B4E8110}">
      <dgm:prSet/>
      <dgm:spPr/>
      <dgm:t>
        <a:bodyPr/>
        <a:lstStyle/>
        <a:p>
          <a:r>
            <a:rPr lang="uk-UA" dirty="0" smtClean="0"/>
            <a:t>Забезпечення безперебійної роботи блокчейн мережі</a:t>
          </a:r>
          <a:endParaRPr lang="ru-RU" dirty="0"/>
        </a:p>
      </dgm:t>
    </dgm:pt>
    <dgm:pt modelId="{B7BD63A9-40CE-4962-B5B7-E213837D032A}" type="parTrans" cxnId="{A2E1CCEC-B923-49E8-977D-784262F62FD2}">
      <dgm:prSet/>
      <dgm:spPr/>
      <dgm:t>
        <a:bodyPr/>
        <a:lstStyle/>
        <a:p>
          <a:endParaRPr lang="ru-RU"/>
        </a:p>
      </dgm:t>
    </dgm:pt>
    <dgm:pt modelId="{FC46D4A7-5EDC-4192-8912-E440FE736D4F}" type="sibTrans" cxnId="{A2E1CCEC-B923-49E8-977D-784262F62FD2}">
      <dgm:prSet/>
      <dgm:spPr/>
      <dgm:t>
        <a:bodyPr/>
        <a:lstStyle/>
        <a:p>
          <a:endParaRPr lang="ru-RU"/>
        </a:p>
      </dgm:t>
    </dgm:pt>
    <dgm:pt modelId="{644F84B6-68D3-4303-93CE-12F62F9D92BC}" type="pres">
      <dgm:prSet presAssocID="{01FE2938-AF25-4CBB-A4D8-A69B581B76B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0EC71F-6F57-4DAC-985F-A6B1CCB4CD87}" type="pres">
      <dgm:prSet presAssocID="{6F8DE1B1-5032-4C4D-8111-5A5E34A61D83}" presName="composite" presStyleCnt="0"/>
      <dgm:spPr/>
    </dgm:pt>
    <dgm:pt modelId="{8BC74472-52C1-45B7-A78F-B58D3B1E55B3}" type="pres">
      <dgm:prSet presAssocID="{6F8DE1B1-5032-4C4D-8111-5A5E34A61D83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B7327B3-B3AA-4968-A1AC-65CD741EEDB8}" type="pres">
      <dgm:prSet presAssocID="{6F8DE1B1-5032-4C4D-8111-5A5E34A61D8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EA1CD-2E11-4F1D-BBD1-9FE5D3F382AD}" type="pres">
      <dgm:prSet presAssocID="{7C24FDBF-9265-45AD-A2BB-D41DCD526A7F}" presName="spacing" presStyleCnt="0"/>
      <dgm:spPr/>
    </dgm:pt>
    <dgm:pt modelId="{0998C54F-7B2E-46CC-8D02-B29650569F13}" type="pres">
      <dgm:prSet presAssocID="{84119110-CC57-48BF-AEEF-A56A8B4E8110}" presName="composite" presStyleCnt="0"/>
      <dgm:spPr/>
    </dgm:pt>
    <dgm:pt modelId="{6AD173FE-E101-460F-8E66-31F8EC967FB5}" type="pres">
      <dgm:prSet presAssocID="{84119110-CC57-48BF-AEEF-A56A8B4E8110}" presName="imgShp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563C6AD6-5E9A-4AAA-B2CE-4D037748A3EF}" type="pres">
      <dgm:prSet presAssocID="{84119110-CC57-48BF-AEEF-A56A8B4E8110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35972-B1B0-4455-95C7-0D83AF4AA9A8}" srcId="{01FE2938-AF25-4CBB-A4D8-A69B581B76B7}" destId="{6F8DE1B1-5032-4C4D-8111-5A5E34A61D83}" srcOrd="0" destOrd="0" parTransId="{4819FA23-D7F7-4706-95D6-F2CFD6C5B6E9}" sibTransId="{7C24FDBF-9265-45AD-A2BB-D41DCD526A7F}"/>
    <dgm:cxn modelId="{0E7FDEBA-DF97-436B-94B7-333F6BEB736C}" type="presOf" srcId="{01FE2938-AF25-4CBB-A4D8-A69B581B76B7}" destId="{644F84B6-68D3-4303-93CE-12F62F9D92BC}" srcOrd="0" destOrd="0" presId="urn:microsoft.com/office/officeart/2005/8/layout/vList3"/>
    <dgm:cxn modelId="{A2E1CCEC-B923-49E8-977D-784262F62FD2}" srcId="{01FE2938-AF25-4CBB-A4D8-A69B581B76B7}" destId="{84119110-CC57-48BF-AEEF-A56A8B4E8110}" srcOrd="1" destOrd="0" parTransId="{B7BD63A9-40CE-4962-B5B7-E213837D032A}" sibTransId="{FC46D4A7-5EDC-4192-8912-E440FE736D4F}"/>
    <dgm:cxn modelId="{D383041B-8CA7-496E-98A4-3B719765896A}" type="presOf" srcId="{84119110-CC57-48BF-AEEF-A56A8B4E8110}" destId="{563C6AD6-5E9A-4AAA-B2CE-4D037748A3EF}" srcOrd="0" destOrd="0" presId="urn:microsoft.com/office/officeart/2005/8/layout/vList3"/>
    <dgm:cxn modelId="{A467B007-8F25-425B-8674-29B6E8BF8EB5}" type="presOf" srcId="{6F8DE1B1-5032-4C4D-8111-5A5E34A61D83}" destId="{2B7327B3-B3AA-4968-A1AC-65CD741EEDB8}" srcOrd="0" destOrd="0" presId="urn:microsoft.com/office/officeart/2005/8/layout/vList3"/>
    <dgm:cxn modelId="{EAA8F21E-6F7C-493C-8C27-148228618074}" type="presParOf" srcId="{644F84B6-68D3-4303-93CE-12F62F9D92BC}" destId="{820EC71F-6F57-4DAC-985F-A6B1CCB4CD87}" srcOrd="0" destOrd="0" presId="urn:microsoft.com/office/officeart/2005/8/layout/vList3"/>
    <dgm:cxn modelId="{B68F084D-048F-4FA6-A19D-E4F91FBF84A1}" type="presParOf" srcId="{820EC71F-6F57-4DAC-985F-A6B1CCB4CD87}" destId="{8BC74472-52C1-45B7-A78F-B58D3B1E55B3}" srcOrd="0" destOrd="0" presId="urn:microsoft.com/office/officeart/2005/8/layout/vList3"/>
    <dgm:cxn modelId="{274D8404-29D3-4578-B594-49DB8DA3EB3C}" type="presParOf" srcId="{820EC71F-6F57-4DAC-985F-A6B1CCB4CD87}" destId="{2B7327B3-B3AA-4968-A1AC-65CD741EEDB8}" srcOrd="1" destOrd="0" presId="urn:microsoft.com/office/officeart/2005/8/layout/vList3"/>
    <dgm:cxn modelId="{ABF248CA-0EA0-4276-A1AD-8992E0FAC1C2}" type="presParOf" srcId="{644F84B6-68D3-4303-93CE-12F62F9D92BC}" destId="{27DEA1CD-2E11-4F1D-BBD1-9FE5D3F382AD}" srcOrd="1" destOrd="0" presId="urn:microsoft.com/office/officeart/2005/8/layout/vList3"/>
    <dgm:cxn modelId="{BC9E31C1-5C60-4867-991E-CBC713B7DEED}" type="presParOf" srcId="{644F84B6-68D3-4303-93CE-12F62F9D92BC}" destId="{0998C54F-7B2E-46CC-8D02-B29650569F13}" srcOrd="2" destOrd="0" presId="urn:microsoft.com/office/officeart/2005/8/layout/vList3"/>
    <dgm:cxn modelId="{36E6DEFC-FEFA-4426-A65B-4375BB6B9A10}" type="presParOf" srcId="{0998C54F-7B2E-46CC-8D02-B29650569F13}" destId="{6AD173FE-E101-460F-8E66-31F8EC967FB5}" srcOrd="0" destOrd="0" presId="urn:microsoft.com/office/officeart/2005/8/layout/vList3"/>
    <dgm:cxn modelId="{63FDA80B-BE29-4B88-B79D-B1E87BE53DE9}" type="presParOf" srcId="{0998C54F-7B2E-46CC-8D02-B29650569F13}" destId="{563C6AD6-5E9A-4AAA-B2CE-4D037748A3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5B5F3F-B2C0-4187-BCE8-DA402433440C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34496E2-2C98-43C1-8372-87B76AE486E9}">
      <dgm:prSet phldrT="[Текст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uk-UA" sz="2000" dirty="0" smtClean="0"/>
            <a:t>Потужності та вартості обладнання</a:t>
          </a:r>
          <a:endParaRPr lang="ru-RU" sz="2000" dirty="0"/>
        </a:p>
      </dgm:t>
    </dgm:pt>
    <dgm:pt modelId="{EF2E8AA8-FB3B-4FA8-B262-E934124CC2A1}" type="parTrans" cxnId="{FCDAABF5-8F56-4981-8886-86263AA62F0A}">
      <dgm:prSet/>
      <dgm:spPr/>
      <dgm:t>
        <a:bodyPr/>
        <a:lstStyle/>
        <a:p>
          <a:endParaRPr lang="ru-RU"/>
        </a:p>
      </dgm:t>
    </dgm:pt>
    <dgm:pt modelId="{71595F94-3BBD-48B2-8133-9BBD1B8FC6AD}" type="sibTrans" cxnId="{FCDAABF5-8F56-4981-8886-86263AA62F0A}">
      <dgm:prSet/>
      <dgm:spPr/>
      <dgm:t>
        <a:bodyPr/>
        <a:lstStyle/>
        <a:p>
          <a:endParaRPr lang="ru-RU"/>
        </a:p>
      </dgm:t>
    </dgm:pt>
    <dgm:pt modelId="{53F2DC3A-977D-4DAA-8345-CDF2E7C9236F}">
      <dgm:prSet phldrT="[Текст]" custT="1"/>
      <dgm:spPr/>
      <dgm:t>
        <a:bodyPr/>
        <a:lstStyle/>
        <a:p>
          <a:r>
            <a:rPr lang="uk-UA" sz="2000" dirty="0" smtClean="0"/>
            <a:t>Вартості та кількості електроенергії</a:t>
          </a:r>
          <a:endParaRPr lang="ru-RU" sz="2000" dirty="0"/>
        </a:p>
      </dgm:t>
    </dgm:pt>
    <dgm:pt modelId="{8AD03CC0-C199-4E5B-9CC7-F9241244CB9E}" type="parTrans" cxnId="{A09E2622-C0F2-4819-9749-ECAC946C2105}">
      <dgm:prSet/>
      <dgm:spPr/>
      <dgm:t>
        <a:bodyPr/>
        <a:lstStyle/>
        <a:p>
          <a:endParaRPr lang="ru-RU"/>
        </a:p>
      </dgm:t>
    </dgm:pt>
    <dgm:pt modelId="{66ECBCEB-CDEC-438C-A704-6798EBE79311}" type="sibTrans" cxnId="{A09E2622-C0F2-4819-9749-ECAC946C2105}">
      <dgm:prSet/>
      <dgm:spPr/>
      <dgm:t>
        <a:bodyPr/>
        <a:lstStyle/>
        <a:p>
          <a:endParaRPr lang="ru-RU"/>
        </a:p>
      </dgm:t>
    </dgm:pt>
    <dgm:pt modelId="{86E0F89F-F786-4958-AF09-292C711586C7}">
      <dgm:prSet phldrT="[Текст]" custT="1"/>
      <dgm:spPr/>
      <dgm:t>
        <a:bodyPr/>
        <a:lstStyle/>
        <a:p>
          <a:r>
            <a:rPr lang="uk-UA" sz="2000" dirty="0" smtClean="0"/>
            <a:t>Суми винагороди за майнінг</a:t>
          </a:r>
          <a:endParaRPr lang="ru-RU" sz="2000" dirty="0"/>
        </a:p>
      </dgm:t>
    </dgm:pt>
    <dgm:pt modelId="{00AEFD07-3CF9-40E7-A814-50C4099EC086}" type="parTrans" cxnId="{D4B577A8-62C7-492E-9BE0-AFC22E3B9555}">
      <dgm:prSet/>
      <dgm:spPr/>
      <dgm:t>
        <a:bodyPr/>
        <a:lstStyle/>
        <a:p>
          <a:endParaRPr lang="ru-RU"/>
        </a:p>
      </dgm:t>
    </dgm:pt>
    <dgm:pt modelId="{9FCC7965-C27A-4329-9BF0-ED3E68062AD1}" type="sibTrans" cxnId="{D4B577A8-62C7-492E-9BE0-AFC22E3B9555}">
      <dgm:prSet/>
      <dgm:spPr/>
      <dgm:t>
        <a:bodyPr/>
        <a:lstStyle/>
        <a:p>
          <a:endParaRPr lang="ru-RU"/>
        </a:p>
      </dgm:t>
    </dgm:pt>
    <dgm:pt modelId="{6B89FE6C-4C0C-4D54-B6F7-E785FF0A86E2}" type="pres">
      <dgm:prSet presAssocID="{3B5B5F3F-B2C0-4187-BCE8-DA40243344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EB12C1-8708-4D2D-A11F-A4E4E655DCB6}" type="pres">
      <dgm:prSet presAssocID="{F34496E2-2C98-43C1-8372-87B76AE486E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4EEE3-B2D6-41E1-8D83-235333F43266}" type="pres">
      <dgm:prSet presAssocID="{71595F94-3BBD-48B2-8133-9BBD1B8FC6AD}" presName="sibTrans" presStyleCnt="0"/>
      <dgm:spPr/>
    </dgm:pt>
    <dgm:pt modelId="{63CD42F0-2283-41E6-B627-B1130CAD59F4}" type="pres">
      <dgm:prSet presAssocID="{53F2DC3A-977D-4DAA-8345-CDF2E7C923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38390-E3F4-4C86-A866-5DFF7FBFCD11}" type="pres">
      <dgm:prSet presAssocID="{66ECBCEB-CDEC-438C-A704-6798EBE79311}" presName="sibTrans" presStyleCnt="0"/>
      <dgm:spPr/>
    </dgm:pt>
    <dgm:pt modelId="{97461B16-F288-4EBC-BFB4-6E35114AA01E}" type="pres">
      <dgm:prSet presAssocID="{86E0F89F-F786-4958-AF09-292C711586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DAABF5-8F56-4981-8886-86263AA62F0A}" srcId="{3B5B5F3F-B2C0-4187-BCE8-DA402433440C}" destId="{F34496E2-2C98-43C1-8372-87B76AE486E9}" srcOrd="0" destOrd="0" parTransId="{EF2E8AA8-FB3B-4FA8-B262-E934124CC2A1}" sibTransId="{71595F94-3BBD-48B2-8133-9BBD1B8FC6AD}"/>
    <dgm:cxn modelId="{D4B577A8-62C7-492E-9BE0-AFC22E3B9555}" srcId="{3B5B5F3F-B2C0-4187-BCE8-DA402433440C}" destId="{86E0F89F-F786-4958-AF09-292C711586C7}" srcOrd="2" destOrd="0" parTransId="{00AEFD07-3CF9-40E7-A814-50C4099EC086}" sibTransId="{9FCC7965-C27A-4329-9BF0-ED3E68062AD1}"/>
    <dgm:cxn modelId="{80CDD3A6-567C-425B-A3F0-8FD1C655F3F4}" type="presOf" srcId="{3B5B5F3F-B2C0-4187-BCE8-DA402433440C}" destId="{6B89FE6C-4C0C-4D54-B6F7-E785FF0A86E2}" srcOrd="0" destOrd="0" presId="urn:microsoft.com/office/officeart/2005/8/layout/default"/>
    <dgm:cxn modelId="{A09E2622-C0F2-4819-9749-ECAC946C2105}" srcId="{3B5B5F3F-B2C0-4187-BCE8-DA402433440C}" destId="{53F2DC3A-977D-4DAA-8345-CDF2E7C9236F}" srcOrd="1" destOrd="0" parTransId="{8AD03CC0-C199-4E5B-9CC7-F9241244CB9E}" sibTransId="{66ECBCEB-CDEC-438C-A704-6798EBE79311}"/>
    <dgm:cxn modelId="{6C184841-3D98-4B7E-9362-666AF1B9E624}" type="presOf" srcId="{F34496E2-2C98-43C1-8372-87B76AE486E9}" destId="{C4EB12C1-8708-4D2D-A11F-A4E4E655DCB6}" srcOrd="0" destOrd="0" presId="urn:microsoft.com/office/officeart/2005/8/layout/default"/>
    <dgm:cxn modelId="{629AFB48-CA7C-4245-BB64-62650E681E01}" type="presOf" srcId="{86E0F89F-F786-4958-AF09-292C711586C7}" destId="{97461B16-F288-4EBC-BFB4-6E35114AA01E}" srcOrd="0" destOrd="0" presId="urn:microsoft.com/office/officeart/2005/8/layout/default"/>
    <dgm:cxn modelId="{7A51DD46-8591-4066-A322-89FE32FC7527}" type="presOf" srcId="{53F2DC3A-977D-4DAA-8345-CDF2E7C9236F}" destId="{63CD42F0-2283-41E6-B627-B1130CAD59F4}" srcOrd="0" destOrd="0" presId="urn:microsoft.com/office/officeart/2005/8/layout/default"/>
    <dgm:cxn modelId="{5C034481-21EB-4F1F-BEF6-FF736C113A61}" type="presParOf" srcId="{6B89FE6C-4C0C-4D54-B6F7-E785FF0A86E2}" destId="{C4EB12C1-8708-4D2D-A11F-A4E4E655DCB6}" srcOrd="0" destOrd="0" presId="urn:microsoft.com/office/officeart/2005/8/layout/default"/>
    <dgm:cxn modelId="{CB0D755C-7955-4531-8EB4-670A81DBB5A9}" type="presParOf" srcId="{6B89FE6C-4C0C-4D54-B6F7-E785FF0A86E2}" destId="{C224EEE3-B2D6-41E1-8D83-235333F43266}" srcOrd="1" destOrd="0" presId="urn:microsoft.com/office/officeart/2005/8/layout/default"/>
    <dgm:cxn modelId="{9E475DD4-7E00-4200-B6B5-FFE5814D7D5A}" type="presParOf" srcId="{6B89FE6C-4C0C-4D54-B6F7-E785FF0A86E2}" destId="{63CD42F0-2283-41E6-B627-B1130CAD59F4}" srcOrd="2" destOrd="0" presId="urn:microsoft.com/office/officeart/2005/8/layout/default"/>
    <dgm:cxn modelId="{92A48636-2FFB-4D71-A10E-259553D41A3E}" type="presParOf" srcId="{6B89FE6C-4C0C-4D54-B6F7-E785FF0A86E2}" destId="{F1738390-E3F4-4C86-A866-5DFF7FBFCD11}" srcOrd="3" destOrd="0" presId="urn:microsoft.com/office/officeart/2005/8/layout/default"/>
    <dgm:cxn modelId="{9AE3D036-93C7-49B4-951C-48156CE8F631}" type="presParOf" srcId="{6B89FE6C-4C0C-4D54-B6F7-E785FF0A86E2}" destId="{97461B16-F288-4EBC-BFB4-6E35114AA01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AD584A-E640-4DB3-B191-87D5842E996C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8B7D97E-3150-49D0-9885-DC1A5920FB1C}">
      <dgm:prSet phldrT="[Текст]"/>
      <dgm:spPr/>
      <dgm:t>
        <a:bodyPr/>
        <a:lstStyle/>
        <a:p>
          <a:r>
            <a:rPr lang="uk-UA" dirty="0" smtClean="0"/>
            <a:t>Біржі дотримуються певних правил та процедур:</a:t>
          </a:r>
          <a:endParaRPr lang="ru-RU" dirty="0"/>
        </a:p>
      </dgm:t>
    </dgm:pt>
    <dgm:pt modelId="{4DFC3DA0-34AC-4EA8-8CD0-CAA967F83294}" type="parTrans" cxnId="{162186D4-14D5-4B34-9BF9-BE1A5B6173D8}">
      <dgm:prSet/>
      <dgm:spPr/>
      <dgm:t>
        <a:bodyPr/>
        <a:lstStyle/>
        <a:p>
          <a:endParaRPr lang="ru-RU"/>
        </a:p>
      </dgm:t>
    </dgm:pt>
    <dgm:pt modelId="{04FD038D-8D4B-442C-A798-80065B800472}" type="sibTrans" cxnId="{162186D4-14D5-4B34-9BF9-BE1A5B6173D8}">
      <dgm:prSet/>
      <dgm:spPr/>
      <dgm:t>
        <a:bodyPr/>
        <a:lstStyle/>
        <a:p>
          <a:endParaRPr lang="ru-RU"/>
        </a:p>
      </dgm:t>
    </dgm:pt>
    <dgm:pt modelId="{BB928453-AB2F-474A-ADE2-D681ED78FFD6}">
      <dgm:prSet phldrT="[Текст]"/>
      <dgm:spPr/>
      <dgm:t>
        <a:bodyPr/>
        <a:lstStyle/>
        <a:p>
          <a:r>
            <a:rPr lang="uk-UA" dirty="0" smtClean="0"/>
            <a:t>Процедура</a:t>
          </a:r>
          <a:endParaRPr lang="ru-RU" dirty="0" smtClean="0"/>
        </a:p>
        <a:p>
          <a:r>
            <a:rPr lang="en-US" dirty="0" smtClean="0"/>
            <a:t>KYC</a:t>
          </a:r>
        </a:p>
        <a:p>
          <a:r>
            <a:rPr lang="uk-UA" dirty="0" smtClean="0"/>
            <a:t>«Знай свого клієнта» </a:t>
          </a:r>
          <a:endParaRPr lang="ru-RU" dirty="0"/>
        </a:p>
      </dgm:t>
    </dgm:pt>
    <dgm:pt modelId="{275D647D-CA3E-457C-820B-7587F311F377}" type="parTrans" cxnId="{110C282A-E834-45AE-B315-5DE4B862A4C3}">
      <dgm:prSet/>
      <dgm:spPr/>
      <dgm:t>
        <a:bodyPr/>
        <a:lstStyle/>
        <a:p>
          <a:endParaRPr lang="ru-RU"/>
        </a:p>
      </dgm:t>
    </dgm:pt>
    <dgm:pt modelId="{753A8735-2B34-479D-9CFF-9117D3FAEBDF}" type="sibTrans" cxnId="{110C282A-E834-45AE-B315-5DE4B862A4C3}">
      <dgm:prSet/>
      <dgm:spPr/>
      <dgm:t>
        <a:bodyPr/>
        <a:lstStyle/>
        <a:p>
          <a:endParaRPr lang="ru-RU"/>
        </a:p>
      </dgm:t>
    </dgm:pt>
    <dgm:pt modelId="{7E4C2447-00E1-4E47-B80B-2E52B4DBF5BB}">
      <dgm:prSet phldrT="[Текст]"/>
      <dgm:spPr/>
      <dgm:t>
        <a:bodyPr/>
        <a:lstStyle/>
        <a:p>
          <a:r>
            <a:rPr lang="uk-UA" dirty="0" smtClean="0"/>
            <a:t>Правила </a:t>
          </a:r>
          <a:endParaRPr lang="en-US" dirty="0" smtClean="0"/>
        </a:p>
        <a:p>
          <a:r>
            <a:rPr lang="uk-UA" dirty="0" smtClean="0"/>
            <a:t>AML</a:t>
          </a:r>
          <a:endParaRPr lang="en-US" dirty="0" smtClean="0"/>
        </a:p>
        <a:p>
          <a:r>
            <a:rPr lang="uk-UA" dirty="0" smtClean="0"/>
            <a:t>«Боротьба з відмиванням грошей»</a:t>
          </a:r>
          <a:endParaRPr lang="ru-RU" dirty="0"/>
        </a:p>
      </dgm:t>
    </dgm:pt>
    <dgm:pt modelId="{E60BE4F7-8814-4B66-A5C9-C71D92E29319}" type="parTrans" cxnId="{8C82AFD1-16DC-44F2-B5F5-2B25A86E8CEB}">
      <dgm:prSet/>
      <dgm:spPr/>
      <dgm:t>
        <a:bodyPr/>
        <a:lstStyle/>
        <a:p>
          <a:endParaRPr lang="ru-RU"/>
        </a:p>
      </dgm:t>
    </dgm:pt>
    <dgm:pt modelId="{33A0A533-B114-4D25-97AC-7FB44D591DDA}" type="sibTrans" cxnId="{8C82AFD1-16DC-44F2-B5F5-2B25A86E8CEB}">
      <dgm:prSet/>
      <dgm:spPr/>
      <dgm:t>
        <a:bodyPr/>
        <a:lstStyle/>
        <a:p>
          <a:endParaRPr lang="ru-RU"/>
        </a:p>
      </dgm:t>
    </dgm:pt>
    <dgm:pt modelId="{B0005720-40AB-459A-9C38-E507396F1BEC}" type="pres">
      <dgm:prSet presAssocID="{C3AD584A-E640-4DB3-B191-87D5842E996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9197CC-9CB1-40CE-A36A-34D876A1FC5C}" type="pres">
      <dgm:prSet presAssocID="{18B7D97E-3150-49D0-9885-DC1A5920FB1C}" presName="roof" presStyleLbl="dkBgShp" presStyleIdx="0" presStyleCnt="2"/>
      <dgm:spPr/>
      <dgm:t>
        <a:bodyPr/>
        <a:lstStyle/>
        <a:p>
          <a:endParaRPr lang="ru-RU"/>
        </a:p>
      </dgm:t>
    </dgm:pt>
    <dgm:pt modelId="{4D5D7A22-C868-4F19-A9B6-84E67AD305F0}" type="pres">
      <dgm:prSet presAssocID="{18B7D97E-3150-49D0-9885-DC1A5920FB1C}" presName="pillars" presStyleCnt="0"/>
      <dgm:spPr/>
    </dgm:pt>
    <dgm:pt modelId="{81FF1DDC-96C0-4D71-8DD6-6DDC3B419FA1}" type="pres">
      <dgm:prSet presAssocID="{18B7D97E-3150-49D0-9885-DC1A5920FB1C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E106D-A703-4F80-B11E-3E207F771C26}" type="pres">
      <dgm:prSet presAssocID="{7E4C2447-00E1-4E47-B80B-2E52B4DBF5BB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4F9A7-CFBE-47EF-A9B1-5684756608B7}" type="pres">
      <dgm:prSet presAssocID="{18B7D97E-3150-49D0-9885-DC1A5920FB1C}" presName="base" presStyleLbl="dkBgShp" presStyleIdx="1" presStyleCnt="2"/>
      <dgm:spPr/>
    </dgm:pt>
  </dgm:ptLst>
  <dgm:cxnLst>
    <dgm:cxn modelId="{9A3E665B-FDCB-4B59-BC5A-68544120C363}" type="presOf" srcId="{BB928453-AB2F-474A-ADE2-D681ED78FFD6}" destId="{81FF1DDC-96C0-4D71-8DD6-6DDC3B419FA1}" srcOrd="0" destOrd="0" presId="urn:microsoft.com/office/officeart/2005/8/layout/hList3"/>
    <dgm:cxn modelId="{9549DCA1-C4B6-4A4C-B56A-95B4B6C07E7A}" type="presOf" srcId="{18B7D97E-3150-49D0-9885-DC1A5920FB1C}" destId="{849197CC-9CB1-40CE-A36A-34D876A1FC5C}" srcOrd="0" destOrd="0" presId="urn:microsoft.com/office/officeart/2005/8/layout/hList3"/>
    <dgm:cxn modelId="{110C282A-E834-45AE-B315-5DE4B862A4C3}" srcId="{18B7D97E-3150-49D0-9885-DC1A5920FB1C}" destId="{BB928453-AB2F-474A-ADE2-D681ED78FFD6}" srcOrd="0" destOrd="0" parTransId="{275D647D-CA3E-457C-820B-7587F311F377}" sibTransId="{753A8735-2B34-479D-9CFF-9117D3FAEBDF}"/>
    <dgm:cxn modelId="{8C82AFD1-16DC-44F2-B5F5-2B25A86E8CEB}" srcId="{18B7D97E-3150-49D0-9885-DC1A5920FB1C}" destId="{7E4C2447-00E1-4E47-B80B-2E52B4DBF5BB}" srcOrd="1" destOrd="0" parTransId="{E60BE4F7-8814-4B66-A5C9-C71D92E29319}" sibTransId="{33A0A533-B114-4D25-97AC-7FB44D591DDA}"/>
    <dgm:cxn modelId="{5ED04839-60D4-4776-A350-6957C1650E24}" type="presOf" srcId="{C3AD584A-E640-4DB3-B191-87D5842E996C}" destId="{B0005720-40AB-459A-9C38-E507396F1BEC}" srcOrd="0" destOrd="0" presId="urn:microsoft.com/office/officeart/2005/8/layout/hList3"/>
    <dgm:cxn modelId="{162186D4-14D5-4B34-9BF9-BE1A5B6173D8}" srcId="{C3AD584A-E640-4DB3-B191-87D5842E996C}" destId="{18B7D97E-3150-49D0-9885-DC1A5920FB1C}" srcOrd="0" destOrd="0" parTransId="{4DFC3DA0-34AC-4EA8-8CD0-CAA967F83294}" sibTransId="{04FD038D-8D4B-442C-A798-80065B800472}"/>
    <dgm:cxn modelId="{20ED107B-AF74-483D-8516-9EC513BAFCE4}" type="presOf" srcId="{7E4C2447-00E1-4E47-B80B-2E52B4DBF5BB}" destId="{D18E106D-A703-4F80-B11E-3E207F771C26}" srcOrd="0" destOrd="0" presId="urn:microsoft.com/office/officeart/2005/8/layout/hList3"/>
    <dgm:cxn modelId="{0CA6B1A7-E926-40F2-B01F-241DD1EEA3E3}" type="presParOf" srcId="{B0005720-40AB-459A-9C38-E507396F1BEC}" destId="{849197CC-9CB1-40CE-A36A-34D876A1FC5C}" srcOrd="0" destOrd="0" presId="urn:microsoft.com/office/officeart/2005/8/layout/hList3"/>
    <dgm:cxn modelId="{EF693836-BA92-450D-AC8C-05AD08BA4546}" type="presParOf" srcId="{B0005720-40AB-459A-9C38-E507396F1BEC}" destId="{4D5D7A22-C868-4F19-A9B6-84E67AD305F0}" srcOrd="1" destOrd="0" presId="urn:microsoft.com/office/officeart/2005/8/layout/hList3"/>
    <dgm:cxn modelId="{AA6EBCA2-59BA-40A8-AA4E-DC9CEED81C08}" type="presParOf" srcId="{4D5D7A22-C868-4F19-A9B6-84E67AD305F0}" destId="{81FF1DDC-96C0-4D71-8DD6-6DDC3B419FA1}" srcOrd="0" destOrd="0" presId="urn:microsoft.com/office/officeart/2005/8/layout/hList3"/>
    <dgm:cxn modelId="{BDA469FD-BFCB-4E1B-BD8B-627DAD3193CA}" type="presParOf" srcId="{4D5D7A22-C868-4F19-A9B6-84E67AD305F0}" destId="{D18E106D-A703-4F80-B11E-3E207F771C26}" srcOrd="1" destOrd="0" presId="urn:microsoft.com/office/officeart/2005/8/layout/hList3"/>
    <dgm:cxn modelId="{DEED3EF8-11D4-47C3-B1E7-3EEA59D5C40C}" type="presParOf" srcId="{B0005720-40AB-459A-9C38-E507396F1BEC}" destId="{16C4F9A7-CFBE-47EF-A9B1-5684756608B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2A0E96-BA90-4150-8D8E-CB70B4DF0FFD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DBC6064-CC9E-46A3-8899-661AD35C5E75}">
      <dgm:prSet phldrT="[Текст]"/>
      <dgm:spPr/>
      <dgm:t>
        <a:bodyPr/>
        <a:lstStyle/>
        <a:p>
          <a:r>
            <a:rPr lang="uk-UA" dirty="0" smtClean="0"/>
            <a:t>Ордер — це запит на купівлю/продаж криптовалюти</a:t>
          </a:r>
          <a:endParaRPr lang="ru-RU" dirty="0"/>
        </a:p>
      </dgm:t>
    </dgm:pt>
    <dgm:pt modelId="{C01C75D1-2E62-4B51-96C9-B58F293B9B86}" type="parTrans" cxnId="{64CEB95B-047C-4127-8EB4-E04974D50FAD}">
      <dgm:prSet/>
      <dgm:spPr/>
      <dgm:t>
        <a:bodyPr/>
        <a:lstStyle/>
        <a:p>
          <a:endParaRPr lang="ru-RU"/>
        </a:p>
      </dgm:t>
    </dgm:pt>
    <dgm:pt modelId="{319C6152-3F7E-420E-A31B-6DAC43C876E0}" type="sibTrans" cxnId="{64CEB95B-047C-4127-8EB4-E04974D50FAD}">
      <dgm:prSet/>
      <dgm:spPr/>
      <dgm:t>
        <a:bodyPr/>
        <a:lstStyle/>
        <a:p>
          <a:endParaRPr lang="ru-RU"/>
        </a:p>
      </dgm:t>
    </dgm:pt>
    <dgm:pt modelId="{64574F0B-EC54-42E1-839C-AC8C23A928D5}">
      <dgm:prSet phldrT="[Текст]"/>
      <dgm:spPr/>
      <dgm:t>
        <a:bodyPr/>
        <a:lstStyle/>
        <a:p>
          <a:r>
            <a:rPr lang="uk-UA" b="1" noProof="1" smtClean="0"/>
            <a:t>Market Order: </a:t>
          </a:r>
        </a:p>
        <a:p>
          <a:r>
            <a:rPr lang="uk-UA" dirty="0" smtClean="0"/>
            <a:t>ордери на купівлю або продаж цифрового активу за поточною ринковою ціною</a:t>
          </a:r>
          <a:endParaRPr lang="ru-RU" dirty="0"/>
        </a:p>
      </dgm:t>
    </dgm:pt>
    <dgm:pt modelId="{B6835DA7-AAF9-4653-A6DD-EB2C894FF2C4}" type="parTrans" cxnId="{AD108B22-463E-42E6-97A1-E4773E6C7562}">
      <dgm:prSet/>
      <dgm:spPr/>
      <dgm:t>
        <a:bodyPr/>
        <a:lstStyle/>
        <a:p>
          <a:endParaRPr lang="ru-RU"/>
        </a:p>
      </dgm:t>
    </dgm:pt>
    <dgm:pt modelId="{6D8EB281-810D-45EC-B8B9-DA94EEE83F5B}" type="sibTrans" cxnId="{AD108B22-463E-42E6-97A1-E4773E6C7562}">
      <dgm:prSet/>
      <dgm:spPr/>
      <dgm:t>
        <a:bodyPr/>
        <a:lstStyle/>
        <a:p>
          <a:endParaRPr lang="ru-RU"/>
        </a:p>
      </dgm:t>
    </dgm:pt>
    <dgm:pt modelId="{90CA80BD-557E-47AD-8703-FD324AA3C2B3}">
      <dgm:prSet phldrT="[Текст]"/>
      <dgm:spPr/>
      <dgm:t>
        <a:bodyPr/>
        <a:lstStyle/>
        <a:p>
          <a:r>
            <a:rPr lang="en-US" b="1" noProof="1" smtClean="0"/>
            <a:t>Limit Order: </a:t>
          </a:r>
        </a:p>
        <a:p>
          <a:r>
            <a:rPr lang="uk-UA" dirty="0" smtClean="0"/>
            <a:t>ордери на купівлю або продаж цифрового активу за певною ціною або вищою</a:t>
          </a:r>
          <a:endParaRPr lang="ru-RU" dirty="0"/>
        </a:p>
      </dgm:t>
    </dgm:pt>
    <dgm:pt modelId="{768AB580-9E7F-4C52-8B49-1476ECE74C5F}" type="parTrans" cxnId="{692876E5-09AD-4094-8DDC-1520F55C4183}">
      <dgm:prSet/>
      <dgm:spPr/>
      <dgm:t>
        <a:bodyPr/>
        <a:lstStyle/>
        <a:p>
          <a:endParaRPr lang="ru-RU"/>
        </a:p>
      </dgm:t>
    </dgm:pt>
    <dgm:pt modelId="{C4681735-6071-4062-A00B-8CF2011907BA}" type="sibTrans" cxnId="{692876E5-09AD-4094-8DDC-1520F55C4183}">
      <dgm:prSet/>
      <dgm:spPr/>
      <dgm:t>
        <a:bodyPr/>
        <a:lstStyle/>
        <a:p>
          <a:endParaRPr lang="ru-RU"/>
        </a:p>
      </dgm:t>
    </dgm:pt>
    <dgm:pt modelId="{05442090-FDFB-4D46-87D7-DDBADED4B43F}">
      <dgm:prSet phldrT="[Текст]"/>
      <dgm:spPr/>
      <dgm:t>
        <a:bodyPr/>
        <a:lstStyle/>
        <a:p>
          <a:pPr algn="ctr"/>
          <a:r>
            <a:rPr lang="uk-UA" b="1" noProof="1" smtClean="0"/>
            <a:t>Stop-ордери</a:t>
          </a:r>
          <a:r>
            <a:rPr lang="uk-UA" b="1" dirty="0" smtClean="0"/>
            <a:t>: </a:t>
          </a:r>
        </a:p>
        <a:p>
          <a:pPr algn="ctr"/>
          <a:r>
            <a:rPr lang="uk-UA" dirty="0" smtClean="0"/>
            <a:t>угода про продаж цифрового активу, коли ціна досягає певного рівня, що використовується для обмеження збитків</a:t>
          </a:r>
          <a:endParaRPr lang="ru-RU" dirty="0"/>
        </a:p>
      </dgm:t>
    </dgm:pt>
    <dgm:pt modelId="{903BA49F-C9C5-422C-9E78-89380DAE9C45}" type="parTrans" cxnId="{AEFE1418-F1DA-49D5-965D-819BF81DB707}">
      <dgm:prSet/>
      <dgm:spPr/>
      <dgm:t>
        <a:bodyPr/>
        <a:lstStyle/>
        <a:p>
          <a:endParaRPr lang="ru-RU"/>
        </a:p>
      </dgm:t>
    </dgm:pt>
    <dgm:pt modelId="{B1803263-A5E8-42A4-97D9-1869C2F8212E}" type="sibTrans" cxnId="{AEFE1418-F1DA-49D5-965D-819BF81DB707}">
      <dgm:prSet/>
      <dgm:spPr/>
      <dgm:t>
        <a:bodyPr/>
        <a:lstStyle/>
        <a:p>
          <a:endParaRPr lang="ru-RU"/>
        </a:p>
      </dgm:t>
    </dgm:pt>
    <dgm:pt modelId="{91915A30-9460-47ED-ACEE-655C817FD259}" type="pres">
      <dgm:prSet presAssocID="{802A0E96-BA90-4150-8D8E-CB70B4DF0FF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D8221C-898E-4D50-9890-2459BB28A65B}" type="pres">
      <dgm:prSet presAssocID="{6DBC6064-CC9E-46A3-8899-661AD35C5E75}" presName="roof" presStyleLbl="dkBgShp" presStyleIdx="0" presStyleCnt="2"/>
      <dgm:spPr/>
      <dgm:t>
        <a:bodyPr/>
        <a:lstStyle/>
        <a:p>
          <a:endParaRPr lang="ru-RU"/>
        </a:p>
      </dgm:t>
    </dgm:pt>
    <dgm:pt modelId="{C9C8AE2D-A4E2-4B65-B776-09712B5AA7DF}" type="pres">
      <dgm:prSet presAssocID="{6DBC6064-CC9E-46A3-8899-661AD35C5E75}" presName="pillars" presStyleCnt="0"/>
      <dgm:spPr/>
    </dgm:pt>
    <dgm:pt modelId="{A5FC655F-E3DA-42F9-ABC8-EBD9568DF089}" type="pres">
      <dgm:prSet presAssocID="{6DBC6064-CC9E-46A3-8899-661AD35C5E75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CDCF2-A547-4160-99FD-DEA0E01AC47B}" type="pres">
      <dgm:prSet presAssocID="{90CA80BD-557E-47AD-8703-FD324AA3C2B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3E49-882E-4508-B137-C4F51864F86A}" type="pres">
      <dgm:prSet presAssocID="{05442090-FDFB-4D46-87D7-DDBADED4B43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8AF60-54B5-45BE-B00A-07FE07876546}" type="pres">
      <dgm:prSet presAssocID="{6DBC6064-CC9E-46A3-8899-661AD35C5E75}" presName="base" presStyleLbl="dkBgShp" presStyleIdx="1" presStyleCnt="2"/>
      <dgm:spPr/>
    </dgm:pt>
  </dgm:ptLst>
  <dgm:cxnLst>
    <dgm:cxn modelId="{AD108B22-463E-42E6-97A1-E4773E6C7562}" srcId="{6DBC6064-CC9E-46A3-8899-661AD35C5E75}" destId="{64574F0B-EC54-42E1-839C-AC8C23A928D5}" srcOrd="0" destOrd="0" parTransId="{B6835DA7-AAF9-4653-A6DD-EB2C894FF2C4}" sibTransId="{6D8EB281-810D-45EC-B8B9-DA94EEE83F5B}"/>
    <dgm:cxn modelId="{AEFE1418-F1DA-49D5-965D-819BF81DB707}" srcId="{6DBC6064-CC9E-46A3-8899-661AD35C5E75}" destId="{05442090-FDFB-4D46-87D7-DDBADED4B43F}" srcOrd="2" destOrd="0" parTransId="{903BA49F-C9C5-422C-9E78-89380DAE9C45}" sibTransId="{B1803263-A5E8-42A4-97D9-1869C2F8212E}"/>
    <dgm:cxn modelId="{692876E5-09AD-4094-8DDC-1520F55C4183}" srcId="{6DBC6064-CC9E-46A3-8899-661AD35C5E75}" destId="{90CA80BD-557E-47AD-8703-FD324AA3C2B3}" srcOrd="1" destOrd="0" parTransId="{768AB580-9E7F-4C52-8B49-1476ECE74C5F}" sibTransId="{C4681735-6071-4062-A00B-8CF2011907BA}"/>
    <dgm:cxn modelId="{8CCB9051-00A1-47C7-89F9-BE611930EA09}" type="presOf" srcId="{05442090-FDFB-4D46-87D7-DDBADED4B43F}" destId="{35BB3E49-882E-4508-B137-C4F51864F86A}" srcOrd="0" destOrd="0" presId="urn:microsoft.com/office/officeart/2005/8/layout/hList3"/>
    <dgm:cxn modelId="{ED6DC8FA-47D4-49B8-ADB6-E3761ED09C1F}" type="presOf" srcId="{802A0E96-BA90-4150-8D8E-CB70B4DF0FFD}" destId="{91915A30-9460-47ED-ACEE-655C817FD259}" srcOrd="0" destOrd="0" presId="urn:microsoft.com/office/officeart/2005/8/layout/hList3"/>
    <dgm:cxn modelId="{946AAE78-C0BF-4C00-AD23-F488DE06890C}" type="presOf" srcId="{64574F0B-EC54-42E1-839C-AC8C23A928D5}" destId="{A5FC655F-E3DA-42F9-ABC8-EBD9568DF089}" srcOrd="0" destOrd="0" presId="urn:microsoft.com/office/officeart/2005/8/layout/hList3"/>
    <dgm:cxn modelId="{B1819041-5E8C-4E84-A69C-D3A85A6727F6}" type="presOf" srcId="{6DBC6064-CC9E-46A3-8899-661AD35C5E75}" destId="{13D8221C-898E-4D50-9890-2459BB28A65B}" srcOrd="0" destOrd="0" presId="urn:microsoft.com/office/officeart/2005/8/layout/hList3"/>
    <dgm:cxn modelId="{C55A7F22-7312-4A47-A970-ACE7921CEA03}" type="presOf" srcId="{90CA80BD-557E-47AD-8703-FD324AA3C2B3}" destId="{8C2CDCF2-A547-4160-99FD-DEA0E01AC47B}" srcOrd="0" destOrd="0" presId="urn:microsoft.com/office/officeart/2005/8/layout/hList3"/>
    <dgm:cxn modelId="{64CEB95B-047C-4127-8EB4-E04974D50FAD}" srcId="{802A0E96-BA90-4150-8D8E-CB70B4DF0FFD}" destId="{6DBC6064-CC9E-46A3-8899-661AD35C5E75}" srcOrd="0" destOrd="0" parTransId="{C01C75D1-2E62-4B51-96C9-B58F293B9B86}" sibTransId="{319C6152-3F7E-420E-A31B-6DAC43C876E0}"/>
    <dgm:cxn modelId="{FFBC7051-4E7D-4E0B-8FC3-F9C0B22216F1}" type="presParOf" srcId="{91915A30-9460-47ED-ACEE-655C817FD259}" destId="{13D8221C-898E-4D50-9890-2459BB28A65B}" srcOrd="0" destOrd="0" presId="urn:microsoft.com/office/officeart/2005/8/layout/hList3"/>
    <dgm:cxn modelId="{3F9541B9-9A4D-4344-B0CA-E81BF8462C18}" type="presParOf" srcId="{91915A30-9460-47ED-ACEE-655C817FD259}" destId="{C9C8AE2D-A4E2-4B65-B776-09712B5AA7DF}" srcOrd="1" destOrd="0" presId="urn:microsoft.com/office/officeart/2005/8/layout/hList3"/>
    <dgm:cxn modelId="{3900D43C-5F34-417F-B9B9-2C9758D4FDC2}" type="presParOf" srcId="{C9C8AE2D-A4E2-4B65-B776-09712B5AA7DF}" destId="{A5FC655F-E3DA-42F9-ABC8-EBD9568DF089}" srcOrd="0" destOrd="0" presId="urn:microsoft.com/office/officeart/2005/8/layout/hList3"/>
    <dgm:cxn modelId="{FA92F536-EA2E-4FF5-BA69-D4365AF84B5A}" type="presParOf" srcId="{C9C8AE2D-A4E2-4B65-B776-09712B5AA7DF}" destId="{8C2CDCF2-A547-4160-99FD-DEA0E01AC47B}" srcOrd="1" destOrd="0" presId="urn:microsoft.com/office/officeart/2005/8/layout/hList3"/>
    <dgm:cxn modelId="{8BBFBEFC-B901-4FC2-924B-BFADFDF7BF0C}" type="presParOf" srcId="{C9C8AE2D-A4E2-4B65-B776-09712B5AA7DF}" destId="{35BB3E49-882E-4508-B137-C4F51864F86A}" srcOrd="2" destOrd="0" presId="urn:microsoft.com/office/officeart/2005/8/layout/hList3"/>
    <dgm:cxn modelId="{3E48553D-9173-448E-8420-251C81A2CD3B}" type="presParOf" srcId="{91915A30-9460-47ED-ACEE-655C817FD259}" destId="{2EC8AF60-54B5-45BE-B00A-07FE0787654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61119C-0D02-4940-969F-18F4071BE78A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759436E-C015-4B2F-8410-39DAB002E36C}">
      <dgm:prSet phldrT="[Текст]"/>
      <dgm:spPr/>
      <dgm:t>
        <a:bodyPr/>
        <a:lstStyle/>
        <a:p>
          <a:r>
            <a:rPr lang="uk-UA" b="1" dirty="0" smtClean="0"/>
            <a:t>Спотова торгівля</a:t>
          </a:r>
          <a:endParaRPr lang="ru-RU" dirty="0"/>
        </a:p>
      </dgm:t>
    </dgm:pt>
    <dgm:pt modelId="{B627A049-F5E1-455F-96C8-78986ACBC83F}" type="parTrans" cxnId="{EC218202-7C44-4568-AA73-20BDA84291A3}">
      <dgm:prSet/>
      <dgm:spPr/>
      <dgm:t>
        <a:bodyPr/>
        <a:lstStyle/>
        <a:p>
          <a:endParaRPr lang="ru-RU"/>
        </a:p>
      </dgm:t>
    </dgm:pt>
    <dgm:pt modelId="{E0BA58F0-0155-495D-AE17-8A2EA0B1E8F2}" type="sibTrans" cxnId="{EC218202-7C44-4568-AA73-20BDA84291A3}">
      <dgm:prSet/>
      <dgm:spPr/>
      <dgm:t>
        <a:bodyPr/>
        <a:lstStyle/>
        <a:p>
          <a:endParaRPr lang="ru-RU"/>
        </a:p>
      </dgm:t>
    </dgm:pt>
    <dgm:pt modelId="{6F317C00-F7B8-44A8-9914-66BBF8080412}">
      <dgm:prSet phldrT="[Текст]"/>
      <dgm:spPr/>
      <dgm:t>
        <a:bodyPr/>
        <a:lstStyle/>
        <a:p>
          <a:r>
            <a:rPr lang="uk-UA" b="1" dirty="0" smtClean="0"/>
            <a:t>Маржинальна торгівля</a:t>
          </a:r>
          <a:endParaRPr lang="ru-RU" dirty="0"/>
        </a:p>
      </dgm:t>
    </dgm:pt>
    <dgm:pt modelId="{85E80DBB-D8C1-4C06-AC03-3F56E6D8207C}" type="parTrans" cxnId="{108BA831-2D54-4FBE-B10C-9FC773A1E273}">
      <dgm:prSet/>
      <dgm:spPr/>
      <dgm:t>
        <a:bodyPr/>
        <a:lstStyle/>
        <a:p>
          <a:endParaRPr lang="ru-RU"/>
        </a:p>
      </dgm:t>
    </dgm:pt>
    <dgm:pt modelId="{16E3F7FA-6D67-47AD-A1D3-92AEBF7CC1C4}" type="sibTrans" cxnId="{108BA831-2D54-4FBE-B10C-9FC773A1E273}">
      <dgm:prSet/>
      <dgm:spPr/>
      <dgm:t>
        <a:bodyPr/>
        <a:lstStyle/>
        <a:p>
          <a:endParaRPr lang="ru-RU"/>
        </a:p>
      </dgm:t>
    </dgm:pt>
    <dgm:pt modelId="{07E08316-1BEC-4A57-9676-1ADC712C3EA8}">
      <dgm:prSet phldrT="[Текст]"/>
      <dgm:spPr/>
      <dgm:t>
        <a:bodyPr/>
        <a:lstStyle/>
        <a:p>
          <a:r>
            <a:rPr lang="uk-UA" b="1" dirty="0" smtClean="0"/>
            <a:t>Ф’ючерсна торгівля</a:t>
          </a:r>
          <a:endParaRPr lang="ru-RU" dirty="0"/>
        </a:p>
      </dgm:t>
    </dgm:pt>
    <dgm:pt modelId="{05E36E8A-2963-45A5-BC9D-B5659A0F0D6B}" type="parTrans" cxnId="{92B716F8-BC94-4E89-A53D-2640F141C33E}">
      <dgm:prSet/>
      <dgm:spPr/>
      <dgm:t>
        <a:bodyPr/>
        <a:lstStyle/>
        <a:p>
          <a:endParaRPr lang="ru-RU"/>
        </a:p>
      </dgm:t>
    </dgm:pt>
    <dgm:pt modelId="{200BF5BC-3447-4C44-92D9-27A0C6E5C6BA}" type="sibTrans" cxnId="{92B716F8-BC94-4E89-A53D-2640F141C33E}">
      <dgm:prSet/>
      <dgm:spPr/>
      <dgm:t>
        <a:bodyPr/>
        <a:lstStyle/>
        <a:p>
          <a:endParaRPr lang="ru-RU"/>
        </a:p>
      </dgm:t>
    </dgm:pt>
    <dgm:pt modelId="{54105B54-5523-4D64-99D3-85C74D6AC2A5}">
      <dgm:prSet phldrT="[Текст]"/>
      <dgm:spPr/>
      <dgm:t>
        <a:bodyPr/>
        <a:lstStyle/>
        <a:p>
          <a:r>
            <a:rPr lang="uk-UA" b="1" dirty="0" smtClean="0"/>
            <a:t>Опціонна торгівля</a:t>
          </a:r>
          <a:endParaRPr lang="ru-RU" dirty="0"/>
        </a:p>
      </dgm:t>
    </dgm:pt>
    <dgm:pt modelId="{C874236E-51CF-49EA-9909-13A2C931B614}" type="parTrans" cxnId="{5E412130-C36F-40DB-91DE-340080BDB354}">
      <dgm:prSet/>
      <dgm:spPr/>
      <dgm:t>
        <a:bodyPr/>
        <a:lstStyle/>
        <a:p>
          <a:endParaRPr lang="ru-RU"/>
        </a:p>
      </dgm:t>
    </dgm:pt>
    <dgm:pt modelId="{E3302376-A81C-485D-8A55-FF9767C2C9B2}" type="sibTrans" cxnId="{5E412130-C36F-40DB-91DE-340080BDB354}">
      <dgm:prSet/>
      <dgm:spPr/>
      <dgm:t>
        <a:bodyPr/>
        <a:lstStyle/>
        <a:p>
          <a:endParaRPr lang="ru-RU"/>
        </a:p>
      </dgm:t>
    </dgm:pt>
    <dgm:pt modelId="{25859513-8232-4F3A-91C1-F1EF721F3A11}">
      <dgm:prSet phldrT="[Текст]"/>
      <dgm:spPr/>
      <dgm:t>
        <a:bodyPr/>
        <a:lstStyle/>
        <a:p>
          <a:r>
            <a:rPr lang="uk-UA" b="1" dirty="0" smtClean="0"/>
            <a:t>Арбітражна торгівля</a:t>
          </a:r>
          <a:endParaRPr lang="ru-RU" dirty="0"/>
        </a:p>
      </dgm:t>
    </dgm:pt>
    <dgm:pt modelId="{BE476935-82FC-4569-AE37-415D632A2C47}" type="parTrans" cxnId="{A163365F-4271-4DB1-B1CE-9914101FF5E8}">
      <dgm:prSet/>
      <dgm:spPr/>
      <dgm:t>
        <a:bodyPr/>
        <a:lstStyle/>
        <a:p>
          <a:endParaRPr lang="ru-RU"/>
        </a:p>
      </dgm:t>
    </dgm:pt>
    <dgm:pt modelId="{2B83CEBE-A875-4A60-BAB1-59B082668715}" type="sibTrans" cxnId="{A163365F-4271-4DB1-B1CE-9914101FF5E8}">
      <dgm:prSet/>
      <dgm:spPr/>
      <dgm:t>
        <a:bodyPr/>
        <a:lstStyle/>
        <a:p>
          <a:endParaRPr lang="ru-RU"/>
        </a:p>
      </dgm:t>
    </dgm:pt>
    <dgm:pt modelId="{E24A89A9-1014-4496-A35E-D38029F01173}" type="pres">
      <dgm:prSet presAssocID="{D461119C-0D02-4940-969F-18F4071BE7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8B1EF9-E5A6-429A-ACD3-50F3629833FE}" type="pres">
      <dgm:prSet presAssocID="{A759436E-C015-4B2F-8410-39DAB002E36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34F24-B888-4CD7-9D1F-8A85FAD101A8}" type="pres">
      <dgm:prSet presAssocID="{E0BA58F0-0155-495D-AE17-8A2EA0B1E8F2}" presName="sibTrans" presStyleCnt="0"/>
      <dgm:spPr/>
    </dgm:pt>
    <dgm:pt modelId="{D79B014D-0632-4D18-85AD-20412D0CABB5}" type="pres">
      <dgm:prSet presAssocID="{6F317C00-F7B8-44A8-9914-66BBF808041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6CE7D-87FF-4527-B066-8E6047D00804}" type="pres">
      <dgm:prSet presAssocID="{16E3F7FA-6D67-47AD-A1D3-92AEBF7CC1C4}" presName="sibTrans" presStyleCnt="0"/>
      <dgm:spPr/>
    </dgm:pt>
    <dgm:pt modelId="{5EF1D230-87E2-42C6-92BC-CBFD75521DD8}" type="pres">
      <dgm:prSet presAssocID="{07E08316-1BEC-4A57-9676-1ADC712C3E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ABAC-DFFB-418F-908C-488F75E828F3}" type="pres">
      <dgm:prSet presAssocID="{200BF5BC-3447-4C44-92D9-27A0C6E5C6BA}" presName="sibTrans" presStyleCnt="0"/>
      <dgm:spPr/>
    </dgm:pt>
    <dgm:pt modelId="{1C19C302-7EF7-4100-981B-6B5580890423}" type="pres">
      <dgm:prSet presAssocID="{54105B54-5523-4D64-99D3-85C74D6AC2A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DCDB1-9B50-4B5E-A32E-5F8D60DFCF33}" type="pres">
      <dgm:prSet presAssocID="{E3302376-A81C-485D-8A55-FF9767C2C9B2}" presName="sibTrans" presStyleCnt="0"/>
      <dgm:spPr/>
    </dgm:pt>
    <dgm:pt modelId="{4CFC98BF-08FA-4DB7-8078-ADA4C26F30E1}" type="pres">
      <dgm:prSet presAssocID="{25859513-8232-4F3A-91C1-F1EF721F3A1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9335D7-DE99-49A8-8273-E4F2DDD7550A}" type="presOf" srcId="{A759436E-C015-4B2F-8410-39DAB002E36C}" destId="{FA8B1EF9-E5A6-429A-ACD3-50F3629833FE}" srcOrd="0" destOrd="0" presId="urn:microsoft.com/office/officeart/2005/8/layout/default"/>
    <dgm:cxn modelId="{5E412130-C36F-40DB-91DE-340080BDB354}" srcId="{D461119C-0D02-4940-969F-18F4071BE78A}" destId="{54105B54-5523-4D64-99D3-85C74D6AC2A5}" srcOrd="3" destOrd="0" parTransId="{C874236E-51CF-49EA-9909-13A2C931B614}" sibTransId="{E3302376-A81C-485D-8A55-FF9767C2C9B2}"/>
    <dgm:cxn modelId="{EC218202-7C44-4568-AA73-20BDA84291A3}" srcId="{D461119C-0D02-4940-969F-18F4071BE78A}" destId="{A759436E-C015-4B2F-8410-39DAB002E36C}" srcOrd="0" destOrd="0" parTransId="{B627A049-F5E1-455F-96C8-78986ACBC83F}" sibTransId="{E0BA58F0-0155-495D-AE17-8A2EA0B1E8F2}"/>
    <dgm:cxn modelId="{108BA831-2D54-4FBE-B10C-9FC773A1E273}" srcId="{D461119C-0D02-4940-969F-18F4071BE78A}" destId="{6F317C00-F7B8-44A8-9914-66BBF8080412}" srcOrd="1" destOrd="0" parTransId="{85E80DBB-D8C1-4C06-AC03-3F56E6D8207C}" sibTransId="{16E3F7FA-6D67-47AD-A1D3-92AEBF7CC1C4}"/>
    <dgm:cxn modelId="{B2871F8D-3CAE-4801-A2D0-4D0E5152D194}" type="presOf" srcId="{07E08316-1BEC-4A57-9676-1ADC712C3EA8}" destId="{5EF1D230-87E2-42C6-92BC-CBFD75521DD8}" srcOrd="0" destOrd="0" presId="urn:microsoft.com/office/officeart/2005/8/layout/default"/>
    <dgm:cxn modelId="{6F1C67B3-1491-4941-9B9D-D5A022C001ED}" type="presOf" srcId="{54105B54-5523-4D64-99D3-85C74D6AC2A5}" destId="{1C19C302-7EF7-4100-981B-6B5580890423}" srcOrd="0" destOrd="0" presId="urn:microsoft.com/office/officeart/2005/8/layout/default"/>
    <dgm:cxn modelId="{5F6DBD47-6FB3-4829-A258-9A2E0502754B}" type="presOf" srcId="{25859513-8232-4F3A-91C1-F1EF721F3A11}" destId="{4CFC98BF-08FA-4DB7-8078-ADA4C26F30E1}" srcOrd="0" destOrd="0" presId="urn:microsoft.com/office/officeart/2005/8/layout/default"/>
    <dgm:cxn modelId="{92B716F8-BC94-4E89-A53D-2640F141C33E}" srcId="{D461119C-0D02-4940-969F-18F4071BE78A}" destId="{07E08316-1BEC-4A57-9676-1ADC712C3EA8}" srcOrd="2" destOrd="0" parTransId="{05E36E8A-2963-45A5-BC9D-B5659A0F0D6B}" sibTransId="{200BF5BC-3447-4C44-92D9-27A0C6E5C6BA}"/>
    <dgm:cxn modelId="{37B5E87A-D2C5-4223-AB94-C6CC40C9562A}" type="presOf" srcId="{6F317C00-F7B8-44A8-9914-66BBF8080412}" destId="{D79B014D-0632-4D18-85AD-20412D0CABB5}" srcOrd="0" destOrd="0" presId="urn:microsoft.com/office/officeart/2005/8/layout/default"/>
    <dgm:cxn modelId="{E575A9B6-FA27-4949-B713-A40B8F273E14}" type="presOf" srcId="{D461119C-0D02-4940-969F-18F4071BE78A}" destId="{E24A89A9-1014-4496-A35E-D38029F01173}" srcOrd="0" destOrd="0" presId="urn:microsoft.com/office/officeart/2005/8/layout/default"/>
    <dgm:cxn modelId="{A163365F-4271-4DB1-B1CE-9914101FF5E8}" srcId="{D461119C-0D02-4940-969F-18F4071BE78A}" destId="{25859513-8232-4F3A-91C1-F1EF721F3A11}" srcOrd="4" destOrd="0" parTransId="{BE476935-82FC-4569-AE37-415D632A2C47}" sibTransId="{2B83CEBE-A875-4A60-BAB1-59B082668715}"/>
    <dgm:cxn modelId="{46F87FD9-18E9-4712-BB33-B35011BD34FA}" type="presParOf" srcId="{E24A89A9-1014-4496-A35E-D38029F01173}" destId="{FA8B1EF9-E5A6-429A-ACD3-50F3629833FE}" srcOrd="0" destOrd="0" presId="urn:microsoft.com/office/officeart/2005/8/layout/default"/>
    <dgm:cxn modelId="{C1BD4833-3783-4226-B47C-98F11BB3BD90}" type="presParOf" srcId="{E24A89A9-1014-4496-A35E-D38029F01173}" destId="{C4E34F24-B888-4CD7-9D1F-8A85FAD101A8}" srcOrd="1" destOrd="0" presId="urn:microsoft.com/office/officeart/2005/8/layout/default"/>
    <dgm:cxn modelId="{4304ABFE-A9BC-4333-BC00-5B6EF315CB93}" type="presParOf" srcId="{E24A89A9-1014-4496-A35E-D38029F01173}" destId="{D79B014D-0632-4D18-85AD-20412D0CABB5}" srcOrd="2" destOrd="0" presId="urn:microsoft.com/office/officeart/2005/8/layout/default"/>
    <dgm:cxn modelId="{68FC98C0-422F-46C1-86D9-2ADC85F31275}" type="presParOf" srcId="{E24A89A9-1014-4496-A35E-D38029F01173}" destId="{15A6CE7D-87FF-4527-B066-8E6047D00804}" srcOrd="3" destOrd="0" presId="urn:microsoft.com/office/officeart/2005/8/layout/default"/>
    <dgm:cxn modelId="{D1E02D36-2081-4BFD-BD18-D6D7D72B5627}" type="presParOf" srcId="{E24A89A9-1014-4496-A35E-D38029F01173}" destId="{5EF1D230-87E2-42C6-92BC-CBFD75521DD8}" srcOrd="4" destOrd="0" presId="urn:microsoft.com/office/officeart/2005/8/layout/default"/>
    <dgm:cxn modelId="{0A674A89-8CDD-4E6A-A28B-1441C9E71F1D}" type="presParOf" srcId="{E24A89A9-1014-4496-A35E-D38029F01173}" destId="{1B33ABAC-DFFB-418F-908C-488F75E828F3}" srcOrd="5" destOrd="0" presId="urn:microsoft.com/office/officeart/2005/8/layout/default"/>
    <dgm:cxn modelId="{0E44AE1F-2B16-434D-9047-13FBACDC0F7C}" type="presParOf" srcId="{E24A89A9-1014-4496-A35E-D38029F01173}" destId="{1C19C302-7EF7-4100-981B-6B5580890423}" srcOrd="6" destOrd="0" presId="urn:microsoft.com/office/officeart/2005/8/layout/default"/>
    <dgm:cxn modelId="{E9517B38-CA24-4583-A8C4-060C3F57EEFC}" type="presParOf" srcId="{E24A89A9-1014-4496-A35E-D38029F01173}" destId="{2DCDCDB1-9B50-4B5E-A32E-5F8D60DFCF33}" srcOrd="7" destOrd="0" presId="urn:microsoft.com/office/officeart/2005/8/layout/default"/>
    <dgm:cxn modelId="{1480A556-8BC6-497A-A4A9-4DEB535A534D}" type="presParOf" srcId="{E24A89A9-1014-4496-A35E-D38029F01173}" destId="{4CFC98BF-08FA-4DB7-8078-ADA4C26F30E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D2CD3-781F-4600-8BF6-005C2BF516E7}">
      <dsp:nvSpPr>
        <dsp:cNvPr id="0" name=""/>
        <dsp:cNvSpPr/>
      </dsp:nvSpPr>
      <dsp:spPr>
        <a:xfrm>
          <a:off x="1004" y="521865"/>
          <a:ext cx="3917900" cy="235074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це тип грошей або валюти, які не забезпечені фізичним товаром, таким як золото чи срібло </a:t>
          </a:r>
          <a:endParaRPr lang="ru-RU" sz="2300" kern="1200" dirty="0"/>
        </a:p>
      </dsp:txBody>
      <dsp:txXfrm>
        <a:off x="1004" y="521865"/>
        <a:ext cx="3917900" cy="2350740"/>
      </dsp:txXfrm>
    </dsp:sp>
    <dsp:sp modelId="{BE5DD93A-367E-4DCF-A1A7-4A0DCA3E38D1}">
      <dsp:nvSpPr>
        <dsp:cNvPr id="0" name=""/>
        <dsp:cNvSpPr/>
      </dsp:nvSpPr>
      <dsp:spPr>
        <a:xfrm>
          <a:off x="4310695" y="521865"/>
          <a:ext cx="3917900" cy="235074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вони випускаються урядом й використовується як законний платіжний засіб для товарів та послуг</a:t>
          </a:r>
          <a:endParaRPr lang="ru-RU" sz="2300" kern="1200" dirty="0"/>
        </a:p>
      </dsp:txBody>
      <dsp:txXfrm>
        <a:off x="4310695" y="521865"/>
        <a:ext cx="3917900" cy="2350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C2CAF-0B2F-4575-81F5-9A001AB2F635}">
      <dsp:nvSpPr>
        <dsp:cNvPr id="0" name=""/>
        <dsp:cNvSpPr/>
      </dsp:nvSpPr>
      <dsp:spPr>
        <a:xfrm>
          <a:off x="-3829321" y="-588105"/>
          <a:ext cx="4564034" cy="4564034"/>
        </a:xfrm>
        <a:prstGeom prst="blockArc">
          <a:avLst>
            <a:gd name="adj1" fmla="val 18900000"/>
            <a:gd name="adj2" fmla="val 2700000"/>
            <a:gd name="adj3" fmla="val 473"/>
          </a:avLst>
        </a:prstGeom>
        <a:noFill/>
        <a:ln w="285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5AA03-B4B8-4E85-9AA4-A1011DFFE6DD}">
      <dsp:nvSpPr>
        <dsp:cNvPr id="0" name=""/>
        <dsp:cNvSpPr/>
      </dsp:nvSpPr>
      <dsp:spPr>
        <a:xfrm>
          <a:off x="472474" y="338782"/>
          <a:ext cx="7712618" cy="677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Наявність єдиного центру емісії фіатних грошей</a:t>
          </a:r>
          <a:endParaRPr lang="ru-RU" sz="1800" kern="1200" dirty="0"/>
        </a:p>
      </dsp:txBody>
      <dsp:txXfrm>
        <a:off x="472474" y="338782"/>
        <a:ext cx="7712618" cy="677564"/>
      </dsp:txXfrm>
    </dsp:sp>
    <dsp:sp modelId="{ED09A130-E2FB-478A-A49D-989BBC57675D}">
      <dsp:nvSpPr>
        <dsp:cNvPr id="0" name=""/>
        <dsp:cNvSpPr/>
      </dsp:nvSpPr>
      <dsp:spPr>
        <a:xfrm>
          <a:off x="48996" y="254086"/>
          <a:ext cx="846955" cy="846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6971F-05F9-4A78-91AB-E67F58F4E724}">
      <dsp:nvSpPr>
        <dsp:cNvPr id="0" name=""/>
        <dsp:cNvSpPr/>
      </dsp:nvSpPr>
      <dsp:spPr>
        <a:xfrm>
          <a:off x="718769" y="1355129"/>
          <a:ext cx="7466323" cy="677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Контроль та комісії за здійснення транзакцій,  їх швидкість </a:t>
          </a:r>
          <a:endParaRPr lang="ru-RU" sz="1800" kern="1200" dirty="0"/>
        </a:p>
      </dsp:txBody>
      <dsp:txXfrm>
        <a:off x="718769" y="1355129"/>
        <a:ext cx="7466323" cy="677564"/>
      </dsp:txXfrm>
    </dsp:sp>
    <dsp:sp modelId="{42E3447A-E5F5-46F6-95F3-9EED0A0E0CB3}">
      <dsp:nvSpPr>
        <dsp:cNvPr id="0" name=""/>
        <dsp:cNvSpPr/>
      </dsp:nvSpPr>
      <dsp:spPr>
        <a:xfrm>
          <a:off x="295291" y="1270433"/>
          <a:ext cx="846955" cy="846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32EB9-DF4C-4BED-A6C9-352028F5B013}">
      <dsp:nvSpPr>
        <dsp:cNvPr id="0" name=""/>
        <dsp:cNvSpPr/>
      </dsp:nvSpPr>
      <dsp:spPr>
        <a:xfrm>
          <a:off x="472474" y="2371476"/>
          <a:ext cx="7712618" cy="677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Неможливість контролювати персональні дані надані посередникам</a:t>
          </a:r>
          <a:endParaRPr lang="ru-RU" sz="1800" kern="1200" dirty="0"/>
        </a:p>
      </dsp:txBody>
      <dsp:txXfrm>
        <a:off x="472474" y="2371476"/>
        <a:ext cx="7712618" cy="677564"/>
      </dsp:txXfrm>
    </dsp:sp>
    <dsp:sp modelId="{8255492D-383C-49B0-A456-8C2DD94C5C97}">
      <dsp:nvSpPr>
        <dsp:cNvPr id="0" name=""/>
        <dsp:cNvSpPr/>
      </dsp:nvSpPr>
      <dsp:spPr>
        <a:xfrm>
          <a:off x="48996" y="2286780"/>
          <a:ext cx="846955" cy="846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7580C-F8D0-4DC5-8B0F-4C55B2046440}">
      <dsp:nvSpPr>
        <dsp:cNvPr id="0" name=""/>
        <dsp:cNvSpPr/>
      </dsp:nvSpPr>
      <dsp:spPr>
        <a:xfrm>
          <a:off x="0" y="0"/>
          <a:ext cx="8229600" cy="101531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вид віртуальних активів, що використовуються як альтернатива фіатним грошам</a:t>
          </a:r>
          <a:endParaRPr lang="ru-RU" sz="2600" kern="1200" dirty="0"/>
        </a:p>
      </dsp:txBody>
      <dsp:txXfrm>
        <a:off x="0" y="0"/>
        <a:ext cx="8229600" cy="1015312"/>
      </dsp:txXfrm>
    </dsp:sp>
    <dsp:sp modelId="{35AE865F-5763-474F-AAC3-21E0C440134E}">
      <dsp:nvSpPr>
        <dsp:cNvPr id="0" name=""/>
        <dsp:cNvSpPr/>
      </dsp:nvSpPr>
      <dsp:spPr>
        <a:xfrm>
          <a:off x="4018" y="1015312"/>
          <a:ext cx="2740521" cy="21321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Децентралізованість системи</a:t>
          </a:r>
          <a:endParaRPr lang="ru-RU" sz="2100" kern="1200" dirty="0"/>
        </a:p>
      </dsp:txBody>
      <dsp:txXfrm>
        <a:off x="4018" y="1015312"/>
        <a:ext cx="2740521" cy="2132156"/>
      </dsp:txXfrm>
    </dsp:sp>
    <dsp:sp modelId="{CB8F4E7D-C123-4FF2-9B49-DE092B8468D1}">
      <dsp:nvSpPr>
        <dsp:cNvPr id="0" name=""/>
        <dsp:cNvSpPr/>
      </dsp:nvSpPr>
      <dsp:spPr>
        <a:xfrm>
          <a:off x="2744539" y="1015312"/>
          <a:ext cx="2740521" cy="21321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Розподіл функції контролю </a:t>
          </a:r>
          <a:endParaRPr lang="ru-RU" sz="2100" kern="1200" dirty="0"/>
        </a:p>
      </dsp:txBody>
      <dsp:txXfrm>
        <a:off x="2744539" y="1015312"/>
        <a:ext cx="2740521" cy="2132156"/>
      </dsp:txXfrm>
    </dsp:sp>
    <dsp:sp modelId="{26DA641D-9218-48C0-97EF-42CFED713DFC}">
      <dsp:nvSpPr>
        <dsp:cNvPr id="0" name=""/>
        <dsp:cNvSpPr/>
      </dsp:nvSpPr>
      <dsp:spPr>
        <a:xfrm>
          <a:off x="5485060" y="1015312"/>
          <a:ext cx="2740521" cy="21321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Анонімність користувачів</a:t>
          </a:r>
          <a:endParaRPr lang="ru-RU" sz="2100" kern="1200" dirty="0"/>
        </a:p>
      </dsp:txBody>
      <dsp:txXfrm>
        <a:off x="5485060" y="1015312"/>
        <a:ext cx="2740521" cy="2132156"/>
      </dsp:txXfrm>
    </dsp:sp>
    <dsp:sp modelId="{37E48815-5169-427B-BC6C-A9419B69A84C}">
      <dsp:nvSpPr>
        <dsp:cNvPr id="0" name=""/>
        <dsp:cNvSpPr/>
      </dsp:nvSpPr>
      <dsp:spPr>
        <a:xfrm>
          <a:off x="0" y="3147468"/>
          <a:ext cx="8229600" cy="2369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327B3-B3AA-4968-A1AC-65CD741EEDB8}">
      <dsp:nvSpPr>
        <dsp:cNvPr id="0" name=""/>
        <dsp:cNvSpPr/>
      </dsp:nvSpPr>
      <dsp:spPr>
        <a:xfrm rot="10800000">
          <a:off x="1635162" y="282"/>
          <a:ext cx="5472684" cy="102681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279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Виробництво грошової маси</a:t>
          </a:r>
          <a:endParaRPr lang="ru-RU" sz="2600" kern="1200" dirty="0"/>
        </a:p>
      </dsp:txBody>
      <dsp:txXfrm rot="10800000">
        <a:off x="1891866" y="282"/>
        <a:ext cx="5215980" cy="1026818"/>
      </dsp:txXfrm>
    </dsp:sp>
    <dsp:sp modelId="{8BC74472-52C1-45B7-A78F-B58D3B1E55B3}">
      <dsp:nvSpPr>
        <dsp:cNvPr id="0" name=""/>
        <dsp:cNvSpPr/>
      </dsp:nvSpPr>
      <dsp:spPr>
        <a:xfrm>
          <a:off x="1121753" y="282"/>
          <a:ext cx="1026818" cy="10268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08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3C6AD6-5E9A-4AAA-B2CE-4D037748A3EF}">
      <dsp:nvSpPr>
        <dsp:cNvPr id="0" name=""/>
        <dsp:cNvSpPr/>
      </dsp:nvSpPr>
      <dsp:spPr>
        <a:xfrm rot="10800000">
          <a:off x="1635162" y="1283804"/>
          <a:ext cx="5472684" cy="102681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279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Забезпечення безперебійної роботи блокчейн мережі</a:t>
          </a:r>
          <a:endParaRPr lang="ru-RU" sz="2600" kern="1200" dirty="0"/>
        </a:p>
      </dsp:txBody>
      <dsp:txXfrm rot="10800000">
        <a:off x="1891866" y="1283804"/>
        <a:ext cx="5215980" cy="1026818"/>
      </dsp:txXfrm>
    </dsp:sp>
    <dsp:sp modelId="{6AD173FE-E101-460F-8E66-31F8EC967FB5}">
      <dsp:nvSpPr>
        <dsp:cNvPr id="0" name=""/>
        <dsp:cNvSpPr/>
      </dsp:nvSpPr>
      <dsp:spPr>
        <a:xfrm>
          <a:off x="1121753" y="1283804"/>
          <a:ext cx="1026818" cy="102681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508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B12C1-8708-4D2D-A11F-A4E4E655DCB6}">
      <dsp:nvSpPr>
        <dsp:cNvPr id="0" name=""/>
        <dsp:cNvSpPr/>
      </dsp:nvSpPr>
      <dsp:spPr>
        <a:xfrm>
          <a:off x="502" y="423918"/>
          <a:ext cx="1958950" cy="1175370"/>
        </a:xfrm>
        <a:prstGeom prst="rect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80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Потужності та вартості обладнання</a:t>
          </a:r>
          <a:endParaRPr lang="ru-RU" sz="2000" kern="1200" dirty="0"/>
        </a:p>
      </dsp:txBody>
      <dsp:txXfrm>
        <a:off x="502" y="423918"/>
        <a:ext cx="1958950" cy="1175370"/>
      </dsp:txXfrm>
    </dsp:sp>
    <dsp:sp modelId="{63CD42F0-2283-41E6-B627-B1130CAD59F4}">
      <dsp:nvSpPr>
        <dsp:cNvPr id="0" name=""/>
        <dsp:cNvSpPr/>
      </dsp:nvSpPr>
      <dsp:spPr>
        <a:xfrm>
          <a:off x="2155347" y="423918"/>
          <a:ext cx="1958950" cy="1175370"/>
        </a:xfrm>
        <a:prstGeom prst="rect">
          <a:avLst/>
        </a:prstGeom>
        <a:gradFill rotWithShape="0">
          <a:gsLst>
            <a:gs pos="0">
              <a:schemeClr val="accent5">
                <a:hueOff val="3517239"/>
                <a:satOff val="-28349"/>
                <a:lumOff val="8040"/>
                <a:alphaOff val="0"/>
                <a:shade val="51000"/>
                <a:satMod val="130000"/>
              </a:schemeClr>
            </a:gs>
            <a:gs pos="80000">
              <a:schemeClr val="accent5">
                <a:hueOff val="3517239"/>
                <a:satOff val="-28349"/>
                <a:lumOff val="8040"/>
                <a:alphaOff val="0"/>
                <a:shade val="93000"/>
                <a:satMod val="130000"/>
              </a:schemeClr>
            </a:gs>
            <a:gs pos="100000">
              <a:schemeClr val="accent5">
                <a:hueOff val="3517239"/>
                <a:satOff val="-28349"/>
                <a:lumOff val="80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Вартості та кількості електроенергії</a:t>
          </a:r>
          <a:endParaRPr lang="ru-RU" sz="2000" kern="1200" dirty="0"/>
        </a:p>
      </dsp:txBody>
      <dsp:txXfrm>
        <a:off x="2155347" y="423918"/>
        <a:ext cx="1958950" cy="1175370"/>
      </dsp:txXfrm>
    </dsp:sp>
    <dsp:sp modelId="{97461B16-F288-4EBC-BFB4-6E35114AA01E}">
      <dsp:nvSpPr>
        <dsp:cNvPr id="0" name=""/>
        <dsp:cNvSpPr/>
      </dsp:nvSpPr>
      <dsp:spPr>
        <a:xfrm>
          <a:off x="1077924" y="1795183"/>
          <a:ext cx="1958950" cy="1175370"/>
        </a:xfrm>
        <a:prstGeom prst="rect">
          <a:avLst/>
        </a:prstGeom>
        <a:gradFill rotWithShape="0">
          <a:gsLst>
            <a:gs pos="0">
              <a:schemeClr val="accent5">
                <a:hueOff val="7034478"/>
                <a:satOff val="-56698"/>
                <a:lumOff val="16079"/>
                <a:alphaOff val="0"/>
                <a:shade val="51000"/>
                <a:satMod val="130000"/>
              </a:schemeClr>
            </a:gs>
            <a:gs pos="80000">
              <a:schemeClr val="accent5">
                <a:hueOff val="7034478"/>
                <a:satOff val="-56698"/>
                <a:lumOff val="16079"/>
                <a:alphaOff val="0"/>
                <a:shade val="93000"/>
                <a:satMod val="130000"/>
              </a:schemeClr>
            </a:gs>
            <a:gs pos="100000">
              <a:schemeClr val="accent5">
                <a:hueOff val="7034478"/>
                <a:satOff val="-56698"/>
                <a:lumOff val="160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Суми винагороди за майнінг</a:t>
          </a:r>
          <a:endParaRPr lang="ru-RU" sz="2000" kern="1200" dirty="0"/>
        </a:p>
      </dsp:txBody>
      <dsp:txXfrm>
        <a:off x="1077924" y="1795183"/>
        <a:ext cx="1958950" cy="11753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94%D0%BE%D0%BB%D0%B0%D1%80_%D0%A1%D0%A8%D0%9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897564"/>
            <a:ext cx="5032648" cy="2768910"/>
          </a:xfrm>
        </p:spPr>
        <p:txBody>
          <a:bodyPr/>
          <a:lstStyle/>
          <a:p>
            <a:r>
              <a:rPr lang="uk-UA" sz="4800" noProof="1" smtClean="0">
                <a:effectLst/>
              </a:rPr>
              <a:t>«Криптовалютні біржі та технологія блокчейн»</a:t>
            </a:r>
            <a:endParaRPr lang="uk-UA" sz="4800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191930"/>
            <a:ext cx="6400800" cy="639198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uk-UA" noProof="1" smtClean="0"/>
              <a:t>К.е.н</a:t>
            </a:r>
            <a:r>
              <a:rPr lang="uk-UA" dirty="0" smtClean="0"/>
              <a:t>., доцент, доцент кафедри інформаційної економіки, підприємництва та фінансів ІННІ ім. Ю.М. Потебні  Запорізького національного університету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339752" y="141480"/>
            <a:ext cx="6400800" cy="63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uk-UA" dirty="0" smtClean="0"/>
              <a:t>«Біржові фінансові технології»</a:t>
            </a:r>
            <a:endParaRPr lang="ru-RU" dirty="0"/>
          </a:p>
        </p:txBody>
      </p:sp>
      <p:pic>
        <p:nvPicPr>
          <p:cNvPr id="1028" name="Picture 4" descr="D:\gDrive\Університет\ЗНУ\предмети\біржові фінансові технології\pngwing.co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1"/>
          <a:stretch/>
        </p:blipFill>
        <p:spPr bwMode="auto">
          <a:xfrm>
            <a:off x="-1" y="339502"/>
            <a:ext cx="3350223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2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275606"/>
            <a:ext cx="5184576" cy="3348372"/>
          </a:xfrm>
        </p:spPr>
        <p:txBody>
          <a:bodyPr/>
          <a:lstStyle/>
          <a:p>
            <a:pPr algn="l"/>
            <a: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  <a:t>1. Поняття фіатні гроші та  передумови виникнення криптовалют.</a:t>
            </a:r>
            <a:r>
              <a:rPr lang="uk-UA" sz="2000" noProof="1" smtClean="0">
                <a:effectLst/>
              </a:rPr>
              <a:t/>
            </a:r>
            <a:br>
              <a:rPr lang="uk-UA" sz="2000" noProof="1" smtClean="0">
                <a:effectLst/>
              </a:rPr>
            </a:br>
            <a:r>
              <a:rPr lang="uk-UA" sz="2000" noProof="1" smtClean="0">
                <a:effectLst/>
              </a:rPr>
              <a:t/>
            </a:r>
            <a:br>
              <a:rPr lang="uk-UA" sz="2000" noProof="1" smtClean="0">
                <a:effectLst/>
              </a:rPr>
            </a:br>
            <a:r>
              <a:rPr lang="uk-UA" sz="2000" noProof="1" smtClean="0">
                <a:effectLst/>
              </a:rPr>
              <a:t>2. Огляд технології блокчейну та сутність майнінгу.</a:t>
            </a:r>
            <a:br>
              <a:rPr lang="uk-UA" sz="2000" noProof="1" smtClean="0">
                <a:effectLst/>
              </a:rPr>
            </a:br>
            <a:r>
              <a:rPr lang="uk-UA" sz="2000" noProof="1" smtClean="0">
                <a:effectLst/>
              </a:rPr>
              <a:t/>
            </a:r>
            <a:br>
              <a:rPr lang="uk-UA" sz="2000" noProof="1" smtClean="0">
                <a:effectLst/>
              </a:rPr>
            </a:br>
            <a: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  <a:t>3. Технологія торгівлі на криптовалютній біржі.</a:t>
            </a:r>
            <a:b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  <a:t/>
            </a:r>
            <a:b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  <a:t>4. Тенденції державного регулювання криптовалютного ринку.</a:t>
            </a:r>
            <a:endParaRPr lang="uk-UA" sz="2000" noProof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8" name="Picture 4" descr="D:\gDrive\Університет\ЗНУ\предмети\біржові фінансові технології\pngwing.co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8" r="-1"/>
          <a:stretch/>
        </p:blipFill>
        <p:spPr bwMode="auto">
          <a:xfrm>
            <a:off x="-21006" y="411510"/>
            <a:ext cx="299303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88024" y="141480"/>
            <a:ext cx="3024336" cy="914400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План лекції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3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Суть блокчейну</a:t>
            </a:r>
            <a:endParaRPr lang="ru-RU" dirty="0"/>
          </a:p>
        </p:txBody>
      </p:sp>
      <p:pic>
        <p:nvPicPr>
          <p:cNvPr id="1026" name="Picture 2" descr="https://osvita.diia.gov.ua/uploads/0/3863-03_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176" y="1200151"/>
            <a:ext cx="8039649" cy="3394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179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5526"/>
            <a:ext cx="8229600" cy="12421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2800" b="1" dirty="0">
                <a:effectLst/>
              </a:rPr>
              <a:t>Майнінг</a:t>
            </a:r>
            <a:r>
              <a:rPr lang="uk-UA" sz="2800" dirty="0">
                <a:effectLst/>
              </a:rPr>
              <a:t> — це процес, за допомогою якого в блокчейн-мережі генеруються нові </a:t>
            </a:r>
            <a:r>
              <a:rPr lang="uk-UA" sz="2800" dirty="0" smtClean="0">
                <a:effectLst/>
              </a:rPr>
              <a:t>блоки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207016"/>
              </p:ext>
            </p:extLst>
          </p:nvPr>
        </p:nvGraphicFramePr>
        <p:xfrm>
          <a:off x="457200" y="2283717"/>
          <a:ext cx="8229600" cy="2310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451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480"/>
            <a:ext cx="8229600" cy="7886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2800" dirty="0">
                <a:effectLst/>
              </a:rPr>
              <a:t>Майнінг — це процес, за допомогою якого в блокчейн-мережі генеруються нові </a:t>
            </a:r>
            <a:r>
              <a:rPr lang="uk-UA" sz="2800" dirty="0" smtClean="0">
                <a:effectLst/>
              </a:rPr>
              <a:t>блоки</a:t>
            </a:r>
            <a:endParaRPr lang="ru-RU" sz="2800" dirty="0"/>
          </a:p>
        </p:txBody>
      </p:sp>
      <p:pic>
        <p:nvPicPr>
          <p:cNvPr id="4100" name="Picture 4" descr="https://osvita.diia.gov.ua/uploads/0/3870-04_0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51570"/>
            <a:ext cx="9144000" cy="3857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1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ncrypted.com/wp-content/uploads/2022/11/hashrate-ua-scale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" t="14156"/>
          <a:stretch/>
        </p:blipFill>
        <p:spPr bwMode="auto">
          <a:xfrm>
            <a:off x="32462" y="0"/>
            <a:ext cx="9111538" cy="2355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t="14496" r="8230" b="18717"/>
          <a:stretch/>
        </p:blipFill>
        <p:spPr bwMode="auto">
          <a:xfrm>
            <a:off x="32462" y="2355726"/>
            <a:ext cx="9111538" cy="278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41151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/>
                </a:solidFill>
              </a:rPr>
              <a:t>Графік складності задачі </a:t>
            </a:r>
            <a:r>
              <a:rPr lang="en-US" dirty="0" smtClean="0">
                <a:solidFill>
                  <a:schemeClr val="tx2"/>
                </a:solidFill>
              </a:rPr>
              <a:t>Bitcoin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2966923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/>
                </a:solidFill>
              </a:rPr>
              <a:t>Курс Bitcoin по відношенню до </a:t>
            </a:r>
            <a:r>
              <a:rPr lang="uk-UA" dirty="0" smtClean="0">
                <a:solidFill>
                  <a:schemeClr val="tx2"/>
                </a:solidFill>
                <a:hlinkClick r:id="rId4" tooltip="Долар США"/>
              </a:rPr>
              <a:t>USD</a:t>
            </a:r>
            <a:endParaRPr lang="uk-U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12001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4000" dirty="0" smtClean="0"/>
              <a:t>Економічна ефективність майнінгу залежить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670436"/>
              </p:ext>
            </p:extLst>
          </p:nvPr>
        </p:nvGraphicFramePr>
        <p:xfrm>
          <a:off x="467544" y="1437625"/>
          <a:ext cx="41148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D:\gDrive\Університет\ЗНУ\предмети\біржові фінансові технології\pngwing.com (7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36" y="1952635"/>
            <a:ext cx="4320480" cy="34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275606"/>
            <a:ext cx="5184576" cy="3348372"/>
          </a:xfrm>
        </p:spPr>
        <p:txBody>
          <a:bodyPr/>
          <a:lstStyle/>
          <a:p>
            <a:pPr algn="l"/>
            <a: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  <a:t>1. Поняття фіатні гроші та  передумови виникнення криптовалют.</a:t>
            </a:r>
            <a:b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  <a:t/>
            </a:r>
            <a:b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  <a:t>2. Огляд технології блокчейну та сутність майнінгу.</a:t>
            </a:r>
            <a:r>
              <a:rPr lang="uk-UA" sz="2000" noProof="1" smtClean="0">
                <a:effectLst/>
              </a:rPr>
              <a:t/>
            </a:r>
            <a:br>
              <a:rPr lang="uk-UA" sz="2000" noProof="1" smtClean="0">
                <a:effectLst/>
              </a:rPr>
            </a:br>
            <a:r>
              <a:rPr lang="uk-UA" sz="2000" noProof="1" smtClean="0">
                <a:effectLst/>
              </a:rPr>
              <a:t/>
            </a:r>
            <a:br>
              <a:rPr lang="uk-UA" sz="2000" noProof="1" smtClean="0">
                <a:effectLst/>
              </a:rPr>
            </a:br>
            <a:r>
              <a:rPr lang="uk-UA" sz="2000" noProof="1" smtClean="0">
                <a:effectLst/>
              </a:rPr>
              <a:t>3. Технологія торгівлі на криптовалютній біржі.</a:t>
            </a:r>
            <a:br>
              <a:rPr lang="uk-UA" sz="2000" noProof="1" smtClean="0">
                <a:effectLst/>
              </a:rPr>
            </a:br>
            <a:r>
              <a:rPr lang="uk-UA" sz="2000" noProof="1" smtClean="0">
                <a:effectLst/>
              </a:rPr>
              <a:t/>
            </a:r>
            <a:br>
              <a:rPr lang="uk-UA" sz="2000" noProof="1" smtClean="0">
                <a:effectLst/>
              </a:rPr>
            </a:br>
            <a: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  <a:t>4. Тенденції державного регулювання криптовалютного ринку.</a:t>
            </a:r>
            <a:endParaRPr lang="uk-UA" sz="2000" noProof="1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8" name="Picture 4" descr="D:\gDrive\Університет\ЗНУ\предмети\біржові фінансові технології\pngwing.co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8" r="-1"/>
          <a:stretch/>
        </p:blipFill>
        <p:spPr bwMode="auto">
          <a:xfrm>
            <a:off x="-21006" y="411510"/>
            <a:ext cx="299303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88024" y="141480"/>
            <a:ext cx="3024336" cy="914400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План лекції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1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Drive\Університет\ЗНУ\предмети\біржові фінансові технології\pngwing.com (5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07" b="2746"/>
          <a:stretch/>
        </p:blipFill>
        <p:spPr bwMode="auto">
          <a:xfrm>
            <a:off x="-3674" y="0"/>
            <a:ext cx="4108970" cy="80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/>
              <a:t>Торгівля криптовалютою</a:t>
            </a:r>
            <a:endParaRPr lang="ru-RU" sz="4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Позабіржовий ринок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Криптовалютна біржа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sz="1800" dirty="0" smtClean="0"/>
              <a:t>це </a:t>
            </a:r>
            <a:r>
              <a:rPr lang="uk-UA" sz="1800" dirty="0"/>
              <a:t>децентралізована та нерегульована платформа для торгівлі цифровими активами безпосередньо між покупцями й </a:t>
            </a:r>
            <a:r>
              <a:rPr lang="uk-UA" sz="1800" dirty="0" smtClean="0"/>
              <a:t>продавцями</a:t>
            </a:r>
          </a:p>
          <a:p>
            <a:pPr marL="0" indent="0">
              <a:buNone/>
            </a:pPr>
            <a:endParaRPr lang="uk-UA" sz="1800" dirty="0" smtClean="0"/>
          </a:p>
          <a:p>
            <a:r>
              <a:rPr lang="uk-UA" sz="1800" dirty="0"/>
              <a:t>пропонує підвищену конфіденційність та </a:t>
            </a:r>
            <a:r>
              <a:rPr lang="uk-UA" sz="1800" dirty="0" smtClean="0"/>
              <a:t>гнучкість</a:t>
            </a:r>
          </a:p>
          <a:p>
            <a:pPr marL="0" indent="0">
              <a:buNone/>
            </a:pPr>
            <a:endParaRPr lang="uk-UA" sz="1800" dirty="0" smtClean="0"/>
          </a:p>
          <a:p>
            <a:r>
              <a:rPr lang="uk-UA" sz="1800" dirty="0"/>
              <a:t>в</a:t>
            </a:r>
            <a:r>
              <a:rPr lang="uk-UA" sz="1800" dirty="0" smtClean="0"/>
              <a:t>исокий ризик через відсутність посередника, який би міг забезпечити  </a:t>
            </a:r>
            <a:r>
              <a:rPr lang="uk-UA" sz="1800" dirty="0"/>
              <a:t>безпеку транзакцій та вирішити </a:t>
            </a:r>
            <a:r>
              <a:rPr lang="uk-UA" sz="1800" dirty="0" smtClean="0"/>
              <a:t>суперечку</a:t>
            </a:r>
            <a:endParaRPr lang="ru-RU" sz="18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uk-UA" sz="1700" dirty="0"/>
              <a:t>це платформа, на </a:t>
            </a:r>
            <a:r>
              <a:rPr lang="uk-UA" sz="1700" dirty="0" smtClean="0"/>
              <a:t>якій </a:t>
            </a:r>
            <a:r>
              <a:rPr lang="uk-UA" sz="1700" dirty="0"/>
              <a:t>здійснюється торгівля та обмін однієї криптовалюти валюти на іншу криптовалюту або фіатні </a:t>
            </a:r>
            <a:r>
              <a:rPr lang="uk-UA" sz="1700" dirty="0" smtClean="0"/>
              <a:t>валюти</a:t>
            </a:r>
          </a:p>
          <a:p>
            <a:pPr marL="0" indent="0" fontAlgn="base">
              <a:buNone/>
            </a:pPr>
            <a:endParaRPr lang="uk-UA" sz="1700" dirty="0" smtClean="0"/>
          </a:p>
          <a:p>
            <a:pPr fontAlgn="base"/>
            <a:r>
              <a:rPr lang="uk-UA" sz="1700" dirty="0"/>
              <a:t>виступають посередниками між користувачами, які бажають купити або продати </a:t>
            </a:r>
            <a:r>
              <a:rPr lang="uk-UA" sz="1700" dirty="0" smtClean="0"/>
              <a:t>криптовалюту</a:t>
            </a:r>
          </a:p>
          <a:p>
            <a:pPr marL="0" indent="0" fontAlgn="base">
              <a:buNone/>
            </a:pPr>
            <a:endParaRPr lang="uk-UA" sz="1700" dirty="0" smtClean="0"/>
          </a:p>
          <a:p>
            <a:pPr fontAlgn="base"/>
            <a:r>
              <a:rPr lang="uk-UA" sz="1700" dirty="0"/>
              <a:t>відповідає за збереження активів і допомагає відновити доступ до </a:t>
            </a:r>
            <a:r>
              <a:rPr lang="uk-UA" sz="1700" dirty="0" smtClean="0"/>
              <a:t>облікового запису</a:t>
            </a:r>
            <a:endParaRPr lang="ru-RU" sz="1700" dirty="0"/>
          </a:p>
          <a:p>
            <a:pPr lvl="0" fontAlgn="base"/>
            <a:endParaRPr lang="ru-RU" dirty="0"/>
          </a:p>
          <a:p>
            <a:endParaRPr lang="ru-RU" dirty="0"/>
          </a:p>
        </p:txBody>
      </p:sp>
      <p:pic>
        <p:nvPicPr>
          <p:cNvPr id="10" name="Picture 2" descr="D:\gDrive\Університет\ЗНУ\предмети\біржові фінансові технології\pngwing.com (5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72" b="1"/>
          <a:stretch/>
        </p:blipFill>
        <p:spPr bwMode="auto">
          <a:xfrm>
            <a:off x="6156176" y="-10126"/>
            <a:ext cx="2948654" cy="80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7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/>
              <a:t>Торгівля криптовалютою</a:t>
            </a:r>
            <a:endParaRPr lang="ru-RU" sz="4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Позабіржовий ринок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Криптовалютна біржа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sz="1800" dirty="0" smtClean="0"/>
              <a:t>це </a:t>
            </a:r>
            <a:r>
              <a:rPr lang="uk-UA" sz="1800" dirty="0"/>
              <a:t>децентралізована та нерегульована платформа для торгівлі цифровими активами безпосередньо між покупцями й </a:t>
            </a:r>
            <a:r>
              <a:rPr lang="uk-UA" sz="1800" dirty="0" smtClean="0"/>
              <a:t>продавцями</a:t>
            </a:r>
          </a:p>
          <a:p>
            <a:pPr marL="0" indent="0">
              <a:buNone/>
            </a:pPr>
            <a:endParaRPr lang="uk-UA" sz="1800" dirty="0" smtClean="0"/>
          </a:p>
          <a:p>
            <a:r>
              <a:rPr lang="uk-UA" sz="1800" dirty="0"/>
              <a:t>пропонує підвищену конфіденційність та </a:t>
            </a:r>
            <a:r>
              <a:rPr lang="uk-UA" sz="1800" dirty="0" smtClean="0"/>
              <a:t>гнучкість</a:t>
            </a:r>
          </a:p>
          <a:p>
            <a:pPr marL="0" indent="0">
              <a:buNone/>
            </a:pPr>
            <a:endParaRPr lang="uk-UA" sz="1800" dirty="0" smtClean="0"/>
          </a:p>
          <a:p>
            <a:r>
              <a:rPr lang="uk-UA" sz="1800" dirty="0"/>
              <a:t>в</a:t>
            </a:r>
            <a:r>
              <a:rPr lang="uk-UA" sz="1800" dirty="0" smtClean="0"/>
              <a:t>исокий ризик через відсутність посередника, який би міг забезпечити  </a:t>
            </a:r>
            <a:r>
              <a:rPr lang="uk-UA" sz="1800" dirty="0"/>
              <a:t>безпеку транзакцій та вирішити </a:t>
            </a:r>
            <a:r>
              <a:rPr lang="uk-UA" sz="1800" dirty="0" smtClean="0"/>
              <a:t>суперечку</a:t>
            </a:r>
            <a:endParaRPr lang="ru-RU" sz="18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uk-UA" sz="1700" dirty="0">
                <a:solidFill>
                  <a:schemeClr val="bg1">
                    <a:lumMod val="85000"/>
                  </a:schemeClr>
                </a:solidFill>
              </a:rPr>
              <a:t>це платформа, на </a:t>
            </a:r>
            <a:r>
              <a:rPr lang="uk-UA" sz="1700" dirty="0" smtClean="0">
                <a:solidFill>
                  <a:schemeClr val="bg1">
                    <a:lumMod val="85000"/>
                  </a:schemeClr>
                </a:solidFill>
              </a:rPr>
              <a:t>якій </a:t>
            </a:r>
            <a:r>
              <a:rPr lang="uk-UA" sz="1700" dirty="0">
                <a:solidFill>
                  <a:schemeClr val="bg1">
                    <a:lumMod val="85000"/>
                  </a:schemeClr>
                </a:solidFill>
              </a:rPr>
              <a:t>здійснюється торгівля та обмін однієї криптовалюти валюти на іншу криптовалюту або фіатні </a:t>
            </a:r>
            <a:r>
              <a:rPr lang="uk-UA" sz="1700" dirty="0" smtClean="0">
                <a:solidFill>
                  <a:schemeClr val="bg1">
                    <a:lumMod val="85000"/>
                  </a:schemeClr>
                </a:solidFill>
              </a:rPr>
              <a:t>валюти</a:t>
            </a:r>
          </a:p>
          <a:p>
            <a:pPr marL="0" indent="0" fontAlgn="base">
              <a:buNone/>
            </a:pPr>
            <a:endParaRPr lang="uk-UA" sz="1700" dirty="0" smtClean="0">
              <a:solidFill>
                <a:schemeClr val="bg1">
                  <a:lumMod val="85000"/>
                </a:schemeClr>
              </a:solidFill>
            </a:endParaRPr>
          </a:p>
          <a:p>
            <a:pPr fontAlgn="base"/>
            <a:r>
              <a:rPr lang="uk-UA" sz="1700" dirty="0">
                <a:solidFill>
                  <a:schemeClr val="bg1">
                    <a:lumMod val="85000"/>
                  </a:schemeClr>
                </a:solidFill>
              </a:rPr>
              <a:t>виступають посередниками між користувачами, які бажають купити або продати </a:t>
            </a:r>
            <a:r>
              <a:rPr lang="uk-UA" sz="1700" dirty="0" smtClean="0">
                <a:solidFill>
                  <a:schemeClr val="bg1">
                    <a:lumMod val="85000"/>
                  </a:schemeClr>
                </a:solidFill>
              </a:rPr>
              <a:t>криптовалюту</a:t>
            </a:r>
          </a:p>
          <a:p>
            <a:pPr marL="0" indent="0" fontAlgn="base">
              <a:buNone/>
            </a:pPr>
            <a:endParaRPr lang="uk-UA" sz="1700" dirty="0" smtClean="0">
              <a:solidFill>
                <a:schemeClr val="bg1">
                  <a:lumMod val="85000"/>
                </a:schemeClr>
              </a:solidFill>
            </a:endParaRPr>
          </a:p>
          <a:p>
            <a:pPr fontAlgn="base"/>
            <a:r>
              <a:rPr lang="uk-UA" sz="1700" dirty="0">
                <a:solidFill>
                  <a:schemeClr val="bg1">
                    <a:lumMod val="85000"/>
                  </a:schemeClr>
                </a:solidFill>
              </a:rPr>
              <a:t>відповідає за збереження активів і допомагає відновити доступ до </a:t>
            </a:r>
            <a:r>
              <a:rPr lang="uk-UA" sz="1700" dirty="0" smtClean="0">
                <a:solidFill>
                  <a:schemeClr val="bg1">
                    <a:lumMod val="85000"/>
                  </a:schemeClr>
                </a:solidFill>
              </a:rPr>
              <a:t>облікового запису</a:t>
            </a:r>
            <a:endParaRPr lang="ru-RU" sz="1700" dirty="0">
              <a:solidFill>
                <a:schemeClr val="bg1">
                  <a:lumMod val="85000"/>
                </a:schemeClr>
              </a:solidFill>
            </a:endParaRPr>
          </a:p>
          <a:p>
            <a:pPr lvl="0" fontAlgn="base"/>
            <a:endParaRPr lang="ru-RU" dirty="0">
              <a:solidFill>
                <a:schemeClr val="bg1">
                  <a:lumMod val="8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/>
              <a:t>Торгівля криптовалютою</a:t>
            </a:r>
            <a:endParaRPr lang="ru-RU" sz="4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>
                    <a:lumMod val="85000"/>
                  </a:schemeClr>
                </a:solidFill>
              </a:rPr>
              <a:t>Позабіржовий ринок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Криптовалютна біржа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sz="1800" dirty="0" smtClean="0">
                <a:solidFill>
                  <a:schemeClr val="bg1">
                    <a:lumMod val="85000"/>
                  </a:schemeClr>
                </a:solidFill>
              </a:rPr>
              <a:t>це </a:t>
            </a:r>
            <a:r>
              <a:rPr lang="uk-UA" sz="1800" dirty="0">
                <a:solidFill>
                  <a:schemeClr val="bg1">
                    <a:lumMod val="85000"/>
                  </a:schemeClr>
                </a:solidFill>
              </a:rPr>
              <a:t>децентралізована та нерегульована платформа для торгівлі цифровими активами безпосередньо між покупцями й </a:t>
            </a:r>
            <a:r>
              <a:rPr lang="uk-UA" sz="1800" dirty="0" smtClean="0">
                <a:solidFill>
                  <a:schemeClr val="bg1">
                    <a:lumMod val="85000"/>
                  </a:schemeClr>
                </a:solidFill>
              </a:rPr>
              <a:t>продавцями</a:t>
            </a:r>
          </a:p>
          <a:p>
            <a:pPr marL="0" indent="0">
              <a:buNone/>
            </a:pPr>
            <a:endParaRPr lang="uk-UA" sz="18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uk-UA" sz="1800" dirty="0">
                <a:solidFill>
                  <a:schemeClr val="bg1">
                    <a:lumMod val="85000"/>
                  </a:schemeClr>
                </a:solidFill>
              </a:rPr>
              <a:t>пропонує підвищену конфіденційність та </a:t>
            </a:r>
            <a:r>
              <a:rPr lang="uk-UA" sz="1800" dirty="0" smtClean="0">
                <a:solidFill>
                  <a:schemeClr val="bg1">
                    <a:lumMod val="85000"/>
                  </a:schemeClr>
                </a:solidFill>
              </a:rPr>
              <a:t>гнучкість</a:t>
            </a:r>
          </a:p>
          <a:p>
            <a:pPr marL="0" indent="0">
              <a:buNone/>
            </a:pPr>
            <a:endParaRPr lang="uk-UA" sz="18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uk-UA" sz="1800" dirty="0">
                <a:solidFill>
                  <a:schemeClr val="bg1">
                    <a:lumMod val="85000"/>
                  </a:schemeClr>
                </a:solidFill>
              </a:rPr>
              <a:t>в</a:t>
            </a:r>
            <a:r>
              <a:rPr lang="uk-UA" sz="1800" dirty="0" smtClean="0">
                <a:solidFill>
                  <a:schemeClr val="bg1">
                    <a:lumMod val="85000"/>
                  </a:schemeClr>
                </a:solidFill>
              </a:rPr>
              <a:t>исокий ризик через відсутність посередника, який би міг забезпечити  </a:t>
            </a:r>
            <a:r>
              <a:rPr lang="uk-UA" sz="1800" dirty="0">
                <a:solidFill>
                  <a:schemeClr val="bg1">
                    <a:lumMod val="85000"/>
                  </a:schemeClr>
                </a:solidFill>
              </a:rPr>
              <a:t>безпеку транзакцій та вирішити </a:t>
            </a:r>
            <a:r>
              <a:rPr lang="uk-UA" sz="1800" dirty="0" smtClean="0">
                <a:solidFill>
                  <a:schemeClr val="bg1">
                    <a:lumMod val="85000"/>
                  </a:schemeClr>
                </a:solidFill>
              </a:rPr>
              <a:t>суперечку</a:t>
            </a:r>
            <a:endParaRPr lang="ru-RU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uk-UA" sz="1700" dirty="0"/>
              <a:t>це платформа, на </a:t>
            </a:r>
            <a:r>
              <a:rPr lang="uk-UA" sz="1700" dirty="0" smtClean="0"/>
              <a:t>якій </a:t>
            </a:r>
            <a:r>
              <a:rPr lang="uk-UA" sz="1700" dirty="0"/>
              <a:t>здійснюється торгівля та обмін однієї криптовалюти валюти на іншу криптовалюту або фіатні </a:t>
            </a:r>
            <a:r>
              <a:rPr lang="uk-UA" sz="1700" dirty="0" smtClean="0"/>
              <a:t>валюти</a:t>
            </a:r>
          </a:p>
          <a:p>
            <a:pPr marL="0" indent="0" fontAlgn="base">
              <a:buNone/>
            </a:pPr>
            <a:endParaRPr lang="uk-UA" sz="1700" dirty="0" smtClean="0"/>
          </a:p>
          <a:p>
            <a:pPr fontAlgn="base"/>
            <a:r>
              <a:rPr lang="uk-UA" sz="1700" dirty="0"/>
              <a:t>виступають посередниками між користувачами, які бажають купити або продати </a:t>
            </a:r>
            <a:r>
              <a:rPr lang="uk-UA" sz="1700" dirty="0" smtClean="0"/>
              <a:t>криптовалюту</a:t>
            </a:r>
          </a:p>
          <a:p>
            <a:pPr marL="0" indent="0" fontAlgn="base">
              <a:buNone/>
            </a:pPr>
            <a:endParaRPr lang="uk-UA" sz="1700" dirty="0" smtClean="0"/>
          </a:p>
          <a:p>
            <a:pPr fontAlgn="base"/>
            <a:r>
              <a:rPr lang="uk-UA" sz="1700" dirty="0"/>
              <a:t>відповідає за збереження активів і допомагає відновити доступ до </a:t>
            </a:r>
            <a:r>
              <a:rPr lang="uk-UA" sz="1700" dirty="0" smtClean="0"/>
              <a:t>облікового запису</a:t>
            </a:r>
            <a:endParaRPr lang="ru-RU" sz="1700" dirty="0"/>
          </a:p>
          <a:p>
            <a:pPr lvl="0" fontAlgn="base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275606"/>
            <a:ext cx="5184576" cy="3348372"/>
          </a:xfrm>
        </p:spPr>
        <p:txBody>
          <a:bodyPr/>
          <a:lstStyle/>
          <a:p>
            <a:pPr algn="l"/>
            <a:r>
              <a:rPr lang="uk-UA" sz="2000" noProof="1" smtClean="0">
                <a:effectLst/>
              </a:rPr>
              <a:t>1. Поняття фіатні гроші та  передумови виникнення криптовалют.</a:t>
            </a:r>
            <a:br>
              <a:rPr lang="uk-UA" sz="2000" noProof="1" smtClean="0">
                <a:effectLst/>
              </a:rPr>
            </a:br>
            <a:r>
              <a:rPr lang="uk-UA" sz="2000" noProof="1" smtClean="0">
                <a:effectLst/>
              </a:rPr>
              <a:t/>
            </a:r>
            <a:br>
              <a:rPr lang="uk-UA" sz="2000" noProof="1" smtClean="0">
                <a:effectLst/>
              </a:rPr>
            </a:br>
            <a:r>
              <a:rPr lang="uk-UA" sz="2000" noProof="1" smtClean="0">
                <a:effectLst/>
              </a:rPr>
              <a:t>2. Огляд технології блокчейну та сутність майнінгу.</a:t>
            </a:r>
            <a:br>
              <a:rPr lang="uk-UA" sz="2000" noProof="1" smtClean="0">
                <a:effectLst/>
              </a:rPr>
            </a:br>
            <a:r>
              <a:rPr lang="uk-UA" sz="2000" noProof="1" smtClean="0">
                <a:effectLst/>
              </a:rPr>
              <a:t/>
            </a:r>
            <a:br>
              <a:rPr lang="uk-UA" sz="2000" noProof="1" smtClean="0">
                <a:effectLst/>
              </a:rPr>
            </a:br>
            <a:r>
              <a:rPr lang="uk-UA" sz="2000" noProof="1" smtClean="0">
                <a:effectLst/>
              </a:rPr>
              <a:t>3. Технологія торгівлі на криптовалютній біржі.</a:t>
            </a:r>
            <a:br>
              <a:rPr lang="uk-UA" sz="2000" noProof="1" smtClean="0">
                <a:effectLst/>
              </a:rPr>
            </a:br>
            <a:r>
              <a:rPr lang="uk-UA" sz="2000" noProof="1" smtClean="0">
                <a:effectLst/>
              </a:rPr>
              <a:t/>
            </a:r>
            <a:br>
              <a:rPr lang="uk-UA" sz="2000" noProof="1" smtClean="0">
                <a:effectLst/>
              </a:rPr>
            </a:br>
            <a:r>
              <a:rPr lang="uk-UA" sz="2000" noProof="1" smtClean="0">
                <a:effectLst/>
              </a:rPr>
              <a:t>4. Тенденції державного регулювання криптовалютного ринку.</a:t>
            </a:r>
            <a:endParaRPr lang="uk-UA" sz="2000" noProof="1"/>
          </a:p>
        </p:txBody>
      </p:sp>
      <p:pic>
        <p:nvPicPr>
          <p:cNvPr id="1028" name="Picture 4" descr="D:\gDrive\Університет\ЗНУ\предмети\біржові фінансові технології\pngwing.co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8" r="-1"/>
          <a:stretch/>
        </p:blipFill>
        <p:spPr bwMode="auto">
          <a:xfrm>
            <a:off x="-21006" y="411510"/>
            <a:ext cx="299303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88024" y="141480"/>
            <a:ext cx="3024336" cy="914400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План лекції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0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Рейтинг криптобірж. Джерело: CoinMarket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8859838" cy="491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6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10389" r="5384" b="7759"/>
          <a:stretch/>
        </p:blipFill>
        <p:spPr bwMode="auto">
          <a:xfrm>
            <a:off x="467544" y="528564"/>
            <a:ext cx="8352928" cy="413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2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9" r="1147" b="5366"/>
          <a:stretch/>
        </p:blipFill>
        <p:spPr bwMode="auto">
          <a:xfrm>
            <a:off x="395536" y="483518"/>
            <a:ext cx="839800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794594"/>
              </p:ext>
            </p:extLst>
          </p:nvPr>
        </p:nvGraphicFramePr>
        <p:xfrm>
          <a:off x="467544" y="843559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95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3498"/>
            <a:ext cx="8229600" cy="680628"/>
          </a:xfrm>
        </p:spPr>
        <p:txBody>
          <a:bodyPr/>
          <a:lstStyle/>
          <a:p>
            <a:r>
              <a:rPr lang="uk-UA" sz="4800" dirty="0" smtClean="0"/>
              <a:t>Технологія торгівлі на біржі</a:t>
            </a:r>
            <a:endParaRPr lang="ru-RU" sz="4800" dirty="0"/>
          </a:p>
        </p:txBody>
      </p:sp>
      <p:pic>
        <p:nvPicPr>
          <p:cNvPr id="8194" name="Picture 2" descr="https://osvita.diia.gov.ua/uploads/0/4030-04_0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719" y="1200150"/>
            <a:ext cx="9176719" cy="3871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979398"/>
              </p:ext>
            </p:extLst>
          </p:nvPr>
        </p:nvGraphicFramePr>
        <p:xfrm>
          <a:off x="457200" y="519523"/>
          <a:ext cx="8229600" cy="407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15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72275" b="10797"/>
          <a:stretch/>
        </p:blipFill>
        <p:spPr bwMode="auto">
          <a:xfrm>
            <a:off x="5292080" y="771550"/>
            <a:ext cx="3456384" cy="36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t="21002" r="41075" b="4797"/>
          <a:stretch/>
        </p:blipFill>
        <p:spPr bwMode="auto">
          <a:xfrm>
            <a:off x="323528" y="699542"/>
            <a:ext cx="4758088" cy="365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3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Види торгівлі на криптовалютній біржі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327199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D:\gDrive\Університет\ЗНУ\предмети\біржові фінансові технології\pngwing.com (6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9" y="3519399"/>
            <a:ext cx="3033564" cy="162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0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>
                <a:effectLst/>
              </a:rPr>
              <a:t>Переваги та недоліки централізованих бірж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Переваги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Недоліки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 fontAlgn="base"/>
            <a:r>
              <a:rPr lang="uk-UA" dirty="0"/>
              <a:t>простий на зручний </a:t>
            </a:r>
            <a:r>
              <a:rPr lang="uk-UA" dirty="0" smtClean="0"/>
              <a:t>інтерфейс</a:t>
            </a:r>
            <a:endParaRPr lang="ru-RU" dirty="0"/>
          </a:p>
          <a:p>
            <a:pPr lvl="0" fontAlgn="base"/>
            <a:r>
              <a:rPr lang="uk-UA" dirty="0"/>
              <a:t>більший обсяг </a:t>
            </a:r>
            <a:r>
              <a:rPr lang="uk-UA" dirty="0" smtClean="0"/>
              <a:t>торгів</a:t>
            </a:r>
            <a:endParaRPr lang="ru-RU" dirty="0"/>
          </a:p>
          <a:p>
            <a:pPr lvl="0" fontAlgn="base"/>
            <a:r>
              <a:rPr lang="uk-UA" dirty="0"/>
              <a:t>більша </a:t>
            </a:r>
            <a:r>
              <a:rPr lang="uk-UA" dirty="0" smtClean="0"/>
              <a:t>ліквідність</a:t>
            </a:r>
            <a:endParaRPr lang="ru-RU" dirty="0"/>
          </a:p>
          <a:p>
            <a:pPr lvl="0" fontAlgn="base"/>
            <a:r>
              <a:rPr lang="uk-UA" dirty="0"/>
              <a:t>широкий вибір цифрових активів, доступних для </a:t>
            </a:r>
            <a:r>
              <a:rPr lang="uk-UA" dirty="0" smtClean="0"/>
              <a:t>торгівлі</a:t>
            </a:r>
            <a:endParaRPr lang="ru-RU" dirty="0"/>
          </a:p>
          <a:p>
            <a:pPr lvl="0" fontAlgn="base"/>
            <a:r>
              <a:rPr lang="uk-UA" dirty="0"/>
              <a:t>доступна маржинальна та </a:t>
            </a:r>
            <a:r>
              <a:rPr lang="uk-UA" dirty="0" smtClean="0"/>
              <a:t>ф'ючерсна торгівля</a:t>
            </a:r>
            <a:endParaRPr lang="ru-RU" dirty="0"/>
          </a:p>
          <a:p>
            <a:pPr lvl="0" fontAlgn="base"/>
            <a:r>
              <a:rPr lang="uk-UA" dirty="0"/>
              <a:t>великий вибір торгових </a:t>
            </a:r>
            <a:r>
              <a:rPr lang="uk-UA" dirty="0" smtClean="0"/>
              <a:t>інструментів</a:t>
            </a:r>
            <a:endParaRPr lang="ru-RU" dirty="0"/>
          </a:p>
          <a:p>
            <a:pPr lvl="0" fontAlgn="base"/>
            <a:r>
              <a:rPr lang="uk-UA" dirty="0"/>
              <a:t>підтримка фіатних </a:t>
            </a:r>
            <a:r>
              <a:rPr lang="uk-UA" dirty="0" smtClean="0"/>
              <a:t>валют</a:t>
            </a:r>
            <a:endParaRPr lang="ru-RU" dirty="0"/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 fontAlgn="base"/>
            <a:r>
              <a:rPr lang="uk-UA" dirty="0" smtClean="0"/>
              <a:t>централізація</a:t>
            </a:r>
            <a:endParaRPr lang="ru-RU" dirty="0"/>
          </a:p>
          <a:p>
            <a:pPr lvl="0" fontAlgn="base"/>
            <a:r>
              <a:rPr lang="uk-UA" dirty="0" smtClean="0"/>
              <a:t>вразливі </a:t>
            </a:r>
            <a:r>
              <a:rPr lang="uk-UA" dirty="0"/>
              <a:t>для злому та крадіжки, тому що приватні ключі зберігаються на централізованих серверах </a:t>
            </a:r>
            <a:r>
              <a:rPr lang="uk-UA" dirty="0" smtClean="0"/>
              <a:t>біржі</a:t>
            </a:r>
            <a:endParaRPr lang="ru-RU" dirty="0"/>
          </a:p>
          <a:p>
            <a:pPr lvl="0" fontAlgn="base"/>
            <a:r>
              <a:rPr lang="uk-UA" dirty="0" smtClean="0"/>
              <a:t>підлягають </a:t>
            </a:r>
            <a:r>
              <a:rPr lang="uk-UA" dirty="0"/>
              <a:t>регулювальному нагляду і можуть бути зобов'язані дотримуватись законів і </a:t>
            </a:r>
            <a:r>
              <a:rPr lang="uk-UA" dirty="0" smtClean="0"/>
              <a:t>правил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275606"/>
            <a:ext cx="5184576" cy="3348372"/>
          </a:xfrm>
        </p:spPr>
        <p:txBody>
          <a:bodyPr/>
          <a:lstStyle/>
          <a:p>
            <a:pPr algn="l"/>
            <a: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  <a:t>1. Поняття фіатні гроші та  передумови виникнення криптовалют.</a:t>
            </a:r>
            <a:b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  <a:t/>
            </a:r>
            <a:b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  <a:t>2. Огляд технології блокчейну та сутність майнінгу.</a:t>
            </a:r>
            <a:b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  <a:t/>
            </a:r>
            <a:b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  <a:t>3. Технологія торгівлі на криптовалютній біржі.</a:t>
            </a:r>
            <a:b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r>
              <a:rPr lang="uk-UA" sz="2000" noProof="1" smtClean="0">
                <a:effectLst/>
              </a:rPr>
              <a:t/>
            </a:r>
            <a:br>
              <a:rPr lang="uk-UA" sz="2000" noProof="1" smtClean="0">
                <a:effectLst/>
              </a:rPr>
            </a:br>
            <a:r>
              <a:rPr lang="uk-UA" sz="2000" noProof="1" smtClean="0">
                <a:effectLst/>
              </a:rPr>
              <a:t>4. Тенденції державного регулювання криптовалютного ринку.</a:t>
            </a:r>
            <a:endParaRPr lang="uk-UA" sz="2000" noProof="1"/>
          </a:p>
        </p:txBody>
      </p:sp>
      <p:pic>
        <p:nvPicPr>
          <p:cNvPr id="1028" name="Picture 4" descr="D:\gDrive\Університет\ЗНУ\предмети\біржові фінансові технології\pngwing.co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8" r="-1"/>
          <a:stretch/>
        </p:blipFill>
        <p:spPr bwMode="auto">
          <a:xfrm>
            <a:off x="-21006" y="411510"/>
            <a:ext cx="299303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88024" y="141480"/>
            <a:ext cx="3024336" cy="914400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План лекції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6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275606"/>
            <a:ext cx="5184576" cy="3348372"/>
          </a:xfrm>
        </p:spPr>
        <p:txBody>
          <a:bodyPr/>
          <a:lstStyle/>
          <a:p>
            <a:pPr algn="l"/>
            <a:r>
              <a:rPr lang="uk-UA" sz="2000" noProof="1" smtClean="0">
                <a:effectLst/>
              </a:rPr>
              <a:t>1. Поняття фіатні гроші та  передумови виникнення криптовалют.</a:t>
            </a:r>
            <a:br>
              <a:rPr lang="uk-UA" sz="2000" noProof="1" smtClean="0">
                <a:effectLst/>
              </a:rPr>
            </a:br>
            <a:r>
              <a:rPr lang="uk-UA" sz="2000" noProof="1" smtClean="0">
                <a:effectLst/>
              </a:rPr>
              <a:t/>
            </a:r>
            <a:br>
              <a:rPr lang="uk-UA" sz="2000" noProof="1" smtClean="0">
                <a:effectLst/>
              </a:rPr>
            </a:br>
            <a: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  <a:t>2. Огляд технології блокчейну та сутність майнінгу.</a:t>
            </a:r>
            <a:b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  <a:t/>
            </a:r>
            <a:b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  <a:t>3. Технологія торгівлі на криптовалютній біржі.</a:t>
            </a:r>
            <a:b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  <a:t/>
            </a:r>
            <a:b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r>
              <a:rPr lang="uk-UA" sz="2000" noProof="1" smtClean="0">
                <a:solidFill>
                  <a:schemeClr val="bg1">
                    <a:lumMod val="75000"/>
                  </a:schemeClr>
                </a:solidFill>
                <a:effectLst/>
              </a:rPr>
              <a:t>4. Тенденції державного регулювання криптовалютного ринку</a:t>
            </a:r>
            <a:r>
              <a:rPr lang="uk-UA" sz="2000" noProof="1" smtClean="0">
                <a:effectLst/>
              </a:rPr>
              <a:t>.</a:t>
            </a:r>
            <a:endParaRPr lang="uk-UA" sz="2000" noProof="1"/>
          </a:p>
        </p:txBody>
      </p:sp>
      <p:pic>
        <p:nvPicPr>
          <p:cNvPr id="1028" name="Picture 4" descr="D:\gDrive\Університет\ЗНУ\предмети\біржові фінансові технології\pngwing.co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8" r="-1"/>
          <a:stretch/>
        </p:blipFill>
        <p:spPr bwMode="auto">
          <a:xfrm>
            <a:off x="-21006" y="411510"/>
            <a:ext cx="299303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88024" y="141480"/>
            <a:ext cx="3024336" cy="914400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План лекції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2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67494"/>
            <a:ext cx="871533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681540"/>
            <a:ext cx="8712968" cy="386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3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" t="9965" r="2776" b="6994"/>
          <a:stretch/>
        </p:blipFill>
        <p:spPr bwMode="auto">
          <a:xfrm>
            <a:off x="179512" y="339502"/>
            <a:ext cx="883884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2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9965" r="2777" b="4459"/>
          <a:stretch/>
        </p:blipFill>
        <p:spPr bwMode="auto">
          <a:xfrm>
            <a:off x="395536" y="339501"/>
            <a:ext cx="8352928" cy="423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0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00150"/>
          </a:xfrm>
        </p:spPr>
        <p:txBody>
          <a:bodyPr/>
          <a:lstStyle/>
          <a:p>
            <a:r>
              <a:rPr lang="uk-UA" sz="3600" dirty="0" smtClean="0"/>
              <a:t>Питання для самостійного вивчення</a:t>
            </a: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uk-UA" dirty="0" smtClean="0"/>
              <a:t>Аналіз </a:t>
            </a:r>
            <a:r>
              <a:rPr lang="uk-UA" dirty="0"/>
              <a:t>показників та трендів </a:t>
            </a:r>
            <a:r>
              <a:rPr lang="uk-UA" dirty="0" smtClean="0"/>
              <a:t>криптовалюти.</a:t>
            </a:r>
          </a:p>
          <a:p>
            <a:pPr marL="457200" indent="-457200">
              <a:buAutoNum type="arabicPeriod"/>
            </a:pPr>
            <a:r>
              <a:rPr lang="uk-UA" dirty="0" smtClean="0"/>
              <a:t>Типи трейдерських стратегій на криптовалютній біржі.</a:t>
            </a:r>
          </a:p>
          <a:p>
            <a:pPr marL="457200" indent="-457200">
              <a:buAutoNum type="arabicPeriod"/>
            </a:pPr>
            <a:r>
              <a:rPr lang="uk-UA" dirty="0" smtClean="0"/>
              <a:t>Сутність</a:t>
            </a:r>
            <a:r>
              <a:rPr lang="ru-RU" dirty="0" smtClean="0"/>
              <a:t> смарт-контракту на ринку криптовалюти.</a:t>
            </a:r>
          </a:p>
          <a:p>
            <a:pPr marL="457200" indent="-457200">
              <a:buAutoNum type="arabicPeriod"/>
            </a:pPr>
            <a:r>
              <a:rPr lang="uk-UA" dirty="0" smtClean="0"/>
              <a:t>Особливості впровадження </a:t>
            </a:r>
            <a:r>
              <a:rPr lang="en-US" dirty="0" smtClean="0"/>
              <a:t>CBDC </a:t>
            </a:r>
            <a:r>
              <a:rPr lang="uk-UA" dirty="0" smtClean="0"/>
              <a:t>в Україні</a:t>
            </a:r>
          </a:p>
          <a:p>
            <a:pPr marL="457200" indent="-457200">
              <a:buAutoNum type="arabicPeriod"/>
            </a:pPr>
            <a:r>
              <a:rPr lang="uk-UA" dirty="0" smtClean="0"/>
              <a:t>Діяльність криптовалютних бірж в Україні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5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11510"/>
            <a:ext cx="8229600" cy="606084"/>
          </a:xfrm>
        </p:spPr>
        <p:txBody>
          <a:bodyPr/>
          <a:lstStyle/>
          <a:p>
            <a:r>
              <a:rPr lang="uk-UA" noProof="1" smtClean="0"/>
              <a:t>Фіатні</a:t>
            </a:r>
            <a:r>
              <a:rPr lang="uk-UA" dirty="0" smtClean="0"/>
              <a:t> </a:t>
            </a:r>
            <a:r>
              <a:rPr lang="uk-UA" dirty="0"/>
              <a:t>гроші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424237"/>
              </p:ext>
            </p:extLst>
          </p:nvPr>
        </p:nvGraphicFramePr>
        <p:xfrm>
          <a:off x="395536" y="465517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:\gDrive\Університет\ЗНУ\предмети\біржові фінансові технології\pngwing.com (4)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9" t="56093"/>
          <a:stretch/>
        </p:blipFill>
        <p:spPr bwMode="auto">
          <a:xfrm>
            <a:off x="-45527" y="3637141"/>
            <a:ext cx="3681423" cy="150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1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1200150"/>
          </a:xfrm>
        </p:spPr>
        <p:txBody>
          <a:bodyPr/>
          <a:lstStyle/>
          <a:p>
            <a:r>
              <a:rPr lang="uk-UA" sz="3600" dirty="0" smtClean="0"/>
              <a:t>Передумови виникнення к</a:t>
            </a:r>
            <a:r>
              <a:rPr lang="uk-UA" sz="3600" noProof="1" smtClean="0"/>
              <a:t>риптовалюти</a:t>
            </a:r>
            <a:endParaRPr lang="uk-UA" sz="3600" noProof="1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058110"/>
              </p:ext>
            </p:extLst>
          </p:nvPr>
        </p:nvGraphicFramePr>
        <p:xfrm>
          <a:off x="539552" y="1491630"/>
          <a:ext cx="8229600" cy="3387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53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3498"/>
            <a:ext cx="8229600" cy="680628"/>
          </a:xfrm>
        </p:spPr>
        <p:txBody>
          <a:bodyPr/>
          <a:lstStyle/>
          <a:p>
            <a:r>
              <a:rPr lang="uk-UA" noProof="1" smtClean="0">
                <a:effectLst/>
              </a:rPr>
              <a:t>Криптовалюта</a:t>
            </a:r>
            <a:endParaRPr lang="uk-UA" noProof="1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64470"/>
              </p:ext>
            </p:extLst>
          </p:nvPr>
        </p:nvGraphicFramePr>
        <p:xfrm>
          <a:off x="467544" y="1275606"/>
          <a:ext cx="8229600" cy="338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6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Біткоїн (</a:t>
            </a:r>
            <a:r>
              <a:rPr lang="en-US" dirty="0" smtClean="0"/>
              <a:t>BTC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1030" name="Picture 6" descr="Satoshi Nakamo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275606"/>
            <a:ext cx="3322784" cy="3348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5536" y="1275606"/>
            <a:ext cx="4041648" cy="339471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Став першою криптовалютою</a:t>
            </a:r>
          </a:p>
          <a:p>
            <a:endParaRPr lang="uk-UA" dirty="0" smtClean="0"/>
          </a:p>
          <a:p>
            <a:r>
              <a:rPr lang="uk-UA" dirty="0" smtClean="0"/>
              <a:t>Автор – Сатоші Накамото</a:t>
            </a:r>
          </a:p>
          <a:p>
            <a:endParaRPr lang="uk-UA" dirty="0" smtClean="0"/>
          </a:p>
          <a:p>
            <a:r>
              <a:rPr lang="uk-UA" dirty="0" smtClean="0"/>
              <a:t>Технологія описана вперше у 2008 році.</a:t>
            </a:r>
          </a:p>
          <a:p>
            <a:endParaRPr lang="uk-UA" dirty="0" smtClean="0"/>
          </a:p>
          <a:p>
            <a:r>
              <a:rPr lang="uk-UA" dirty="0" smtClean="0"/>
              <a:t>Перша комерційна транзакція була здійснена у 2010 році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7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788640"/>
          </a:xfrm>
        </p:spPr>
        <p:txBody>
          <a:bodyPr/>
          <a:lstStyle/>
          <a:p>
            <a:r>
              <a:rPr lang="uk-UA" sz="3600" dirty="0" smtClean="0"/>
              <a:t>Структура криптовалютного ринку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23911" r="43941" b="17453"/>
          <a:stretch/>
        </p:blipFill>
        <p:spPr bwMode="auto">
          <a:xfrm>
            <a:off x="1691680" y="1275606"/>
            <a:ext cx="5616624" cy="377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0272" y="43458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Листопад 2022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5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osvita.diia.gov.ua/uploads/0/4279-06_0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8" y="0"/>
            <a:ext cx="91361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391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1650</TotalTime>
  <Words>691</Words>
  <Application>Microsoft Office PowerPoint</Application>
  <PresentationFormat>Экран (16:9)</PresentationFormat>
  <Paragraphs>130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Исполнительная</vt:lpstr>
      <vt:lpstr>«Криптовалютні біржі та технологія блокчейн»</vt:lpstr>
      <vt:lpstr>1. Поняття фіатні гроші та  передумови виникнення криптовалют.  2. Огляд технології блокчейну та сутність майнінгу.  3. Технологія торгівлі на криптовалютній біржі.  4. Тенденції державного регулювання криптовалютного ринку.</vt:lpstr>
      <vt:lpstr>1. Поняття фіатні гроші та  передумови виникнення криптовалют.  2. Огляд технології блокчейну та сутність майнінгу.  3. Технологія торгівлі на криптовалютній біржі.  4. Тенденції державного регулювання криптовалютного ринку.</vt:lpstr>
      <vt:lpstr>Фіатні гроші </vt:lpstr>
      <vt:lpstr>Передумови виникнення криптовалюти</vt:lpstr>
      <vt:lpstr>Криптовалюта</vt:lpstr>
      <vt:lpstr>Біткоїн (BTC)</vt:lpstr>
      <vt:lpstr>Структура криптовалютного ринку</vt:lpstr>
      <vt:lpstr>Презентация PowerPoint</vt:lpstr>
      <vt:lpstr>1. Поняття фіатні гроші та  передумови виникнення криптовалют.  2. Огляд технології блокчейну та сутність майнінгу.  3. Технологія торгівлі на криптовалютній біржі.  4. Тенденції державного регулювання криптовалютного ринку.</vt:lpstr>
      <vt:lpstr>Суть блокчейну</vt:lpstr>
      <vt:lpstr>Майнінг — це процес, за допомогою якого в блокчейн-мережі генеруються нові блоки</vt:lpstr>
      <vt:lpstr>Майнінг — це процес, за допомогою якого в блокчейн-мережі генеруються нові блоки</vt:lpstr>
      <vt:lpstr>Презентация PowerPoint</vt:lpstr>
      <vt:lpstr>Економічна ефективність майнінгу залежить</vt:lpstr>
      <vt:lpstr>1. Поняття фіатні гроші та  передумови виникнення криптовалют.  2. Огляд технології блокчейну та сутність майнінгу.  3. Технологія торгівлі на криптовалютній біржі.  4. Тенденції державного регулювання криптовалютного ринку.</vt:lpstr>
      <vt:lpstr>Торгівля криптовалютою</vt:lpstr>
      <vt:lpstr>Торгівля криптовалютою</vt:lpstr>
      <vt:lpstr>Торгівля криптовалютою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Технологія торгівлі на біржі</vt:lpstr>
      <vt:lpstr>Презентация PowerPoint</vt:lpstr>
      <vt:lpstr>Презентация PowerPoint</vt:lpstr>
      <vt:lpstr>Види торгівлі на криптовалютній біржі</vt:lpstr>
      <vt:lpstr>Переваги та недоліки централізованих бірж</vt:lpstr>
      <vt:lpstr>1. Поняття фіатні гроші та  передумови виникнення криптовалют.  2. Огляд технології блокчейну та сутність майнінгу.  3. Технологія торгівлі на криптовалютній біржі.  4. Тенденції державного регулювання криптовалютного ринку.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Питання для самостійного вивчення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Viktoria Holomb</dc:creator>
  <cp:lastModifiedBy>Viktoria Holomb</cp:lastModifiedBy>
  <cp:revision>63</cp:revision>
  <dcterms:created xsi:type="dcterms:W3CDTF">2023-05-20T20:38:36Z</dcterms:created>
  <dcterms:modified xsi:type="dcterms:W3CDTF">2023-05-25T10:57:14Z</dcterms:modified>
</cp:coreProperties>
</file>