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345" r:id="rId6"/>
    <p:sldId id="343" r:id="rId7"/>
    <p:sldId id="276" r:id="rId8"/>
    <p:sldId id="341" r:id="rId9"/>
    <p:sldId id="335" r:id="rId10"/>
    <p:sldId id="346" r:id="rId11"/>
    <p:sldId id="340" r:id="rId12"/>
    <p:sldId id="339" r:id="rId13"/>
    <p:sldId id="334" r:id="rId14"/>
    <p:sldId id="347" r:id="rId15"/>
    <p:sldId id="348" r:id="rId16"/>
    <p:sldId id="315" r:id="rId17"/>
    <p:sldId id="316" r:id="rId18"/>
    <p:sldId id="317" r:id="rId19"/>
    <p:sldId id="350" r:id="rId20"/>
    <p:sldId id="320" r:id="rId21"/>
    <p:sldId id="318" r:id="rId22"/>
    <p:sldId id="314" r:id="rId23"/>
    <p:sldId id="278" r:id="rId24"/>
    <p:sldId id="326" r:id="rId25"/>
    <p:sldId id="330" r:id="rId26"/>
    <p:sldId id="331" r:id="rId27"/>
    <p:sldId id="328" r:id="rId28"/>
    <p:sldId id="325" r:id="rId29"/>
    <p:sldId id="323" r:id="rId30"/>
    <p:sldId id="277" r:id="rId31"/>
    <p:sldId id="353" r:id="rId32"/>
    <p:sldId id="275" r:id="rId33"/>
    <p:sldId id="279" r:id="rId34"/>
    <p:sldId id="288" r:id="rId35"/>
    <p:sldId id="280" r:id="rId36"/>
    <p:sldId id="259" r:id="rId37"/>
    <p:sldId id="306" r:id="rId3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7868F-5F6A-EA1A-7D69-20FEEDD0C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773D876-09B7-7996-BA11-04182849A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7501B2-F5EA-376C-15CF-7142F289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0804993-F779-E7A2-FEC9-DA70BBE5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703D-162A-23C3-A376-8EA6C414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378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C9D76-A4F0-14B3-CCB2-FCD5F9DF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6583569-C7C1-FA08-1F94-52FDC6EDC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5625EA-D37C-A1F5-95B4-66E906A4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D605A85-AEB4-A582-10B8-3C7FFFC1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88C7433-CC3B-58D9-1C7D-F24B096C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47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06B8278-6615-A135-12C5-BF55EED105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FFA7BB3-CE34-0FF0-0A19-6B283D7C3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1382E7B-D249-88FE-5265-DC13695B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130791-0B28-C636-6107-45962D34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45303F-872A-98DA-B85E-C5BF84E6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423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2229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003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1724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0520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7910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9660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0510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128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50FCF-A919-67BA-322E-AB30CAB8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2463313-955D-C63F-F422-CB22ECE56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429E9DB-C0BA-0D59-A7BA-33A38484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6C8E1BA-BBAD-A057-1D01-4783B1C0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3A68DE-FD11-2454-AC63-9C5D40A6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630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9844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4921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470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16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32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15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44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91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79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E4B4B-FAF9-513C-4308-4E7563D6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B6E5222-EC38-1A29-E3F7-B01878245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6702CD-8A9D-A0D2-FCBA-04EC69E8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75DCAB2-68EA-FF9D-CC4F-D731080C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944EDA-3F50-6CD6-FBA5-CDAC4ACF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8638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70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95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09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30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100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318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418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3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89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73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79F45-0496-37D4-621B-065F81CD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1D6DA2-BAFE-695A-C5E4-F37FB895F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63D383-8A54-8348-FCA0-360AA7139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568FC45-2C9C-BF74-9852-5FED9955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639BAE-5B10-1E09-8E8A-791D844D3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45EF81-EBF6-A75A-4D02-34B57A79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82118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057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44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562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360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397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25FB6F-4B82-4090-B4C4-28B955433AD1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31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803A31-A055-40FB-A486-B6FA7AEA5A66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77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6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6" y="458968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7E280E-57A6-4509-8F74-A404926CA6AD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00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8C86FE-7930-4526-B3C6-456CF8C6551C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1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0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9A925F-0BB0-4D00-9859-73D8263575A7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9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FC484-1D9F-0D75-4576-7126EF9DF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911F1A-5CB8-EDF8-5BF6-6B2521D60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E0B6C75-8B3E-25DC-BE07-1AD807103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29297BB-A6AF-901B-7AF5-4C69CB284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A069497-D8C3-F6F0-F3E7-5670F2903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C6ED17-95EA-6C1A-0C10-AEF1CA04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C76C7BB-A485-DA51-5006-89ABE96C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14E2C4E-08F3-D9B0-7381-2402BECDC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8951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A47FE7-407C-48A2-B632-F41519ECC9AC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67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7B04BA-726A-4137-90AC-A4721CC5886E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76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6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6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BD6FC2-C481-441F-9B94-105F3444A17F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22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6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6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C627C0-1AB5-402C-AD4B-BA93FEB896B3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5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0140EF-887F-4E2F-957C-41C5786D94B2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374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C34439-E707-44E1-AD54-ADE25EEF384B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7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C5480-198D-8B12-35ED-D4C31C5F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96BF899-79E2-E52C-49D0-561C42F8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CCE8286-9DAB-3F04-1F7E-92A2E36F5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57EEFD6-18B6-BC10-1265-25A94362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732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7A40797-91E8-79D9-6A74-B608C4433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687F5BE-A908-741C-404F-59F2D186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B17CAF2-5602-D93B-577E-485B742A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568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611A6-184A-0AC5-61B7-CABD715B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B754B09-B716-7C59-0EBA-5FAD07DBA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8C6B3A-A8E5-ABB4-F43D-773405F69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5772E9-F80F-A6D6-5E72-07AD4BCC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3C0518-D7EF-CD17-A8B6-BB74985F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76D50B7-8A00-55DE-6FFB-BEAB8106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263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602CC-E40D-C223-1ECE-FA2576CB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E39CB43-C159-AF3C-F755-F116795C0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C244E4-F553-079D-1566-B56C02C17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1AC94E-D65A-719B-137A-F8154F40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1F41873-EF49-E519-3A52-0C82CF08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50878D-7D32-7687-EB01-FAE9B82A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61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9D79D3B-547A-001D-139B-176E5C7A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C96FE28-1A8F-35D3-E156-A3591C1BE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CC00F-BADB-D90A-8320-C2366F2D4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64A41-EC7C-463A-9036-D68DC4D5909E}" type="datetimeFigureOut">
              <a:rPr lang="uk-UA" smtClean="0"/>
              <a:t>23.09.2024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C96AEF-BB1B-6256-A3E1-B2098CA62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21167F4-EFBB-C069-7581-6EA69DFDB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3301-CFBE-49B8-BC50-704632B90FB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772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E25A0-D8C0-4AF9-B260-8EC9D2CCF0DC}" type="datetimeFigureOut">
              <a:rPr lang="uk-UA" smtClean="0"/>
              <a:pPr/>
              <a:t>23.09.2024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361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9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17D2-1FD5-47A8-812A-98C24F3EB8D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39C4B-0AD3-4515-B37A-0557CC41FAC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тексту</a:t>
            </a:r>
          </a:p>
          <a:p>
            <a:pPr lvl="1"/>
            <a:r>
              <a:rPr lang="uk-UA" altLang="uk-UA"/>
              <a:t>Другий рівень</a:t>
            </a:r>
          </a:p>
          <a:p>
            <a:pPr lvl="2"/>
            <a:r>
              <a:rPr lang="uk-UA" altLang="uk-UA"/>
              <a:t>Третій рівень</a:t>
            </a:r>
          </a:p>
          <a:p>
            <a:pPr lvl="3"/>
            <a:r>
              <a:rPr lang="uk-UA" altLang="uk-UA"/>
              <a:t>Четвертий рівень</a:t>
            </a:r>
          </a:p>
          <a:p>
            <a:pPr lvl="4"/>
            <a:r>
              <a:rPr lang="uk-UA" altLang="uk-UA"/>
              <a:t>П'ятий рівень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8E0C7E-3DE0-4E70-A291-B7B16CEAA468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etryfoundation.org/poets/rudyard-kipling" TargetMode="Externa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B%D0%B0%D1%82%D0%B8%D0%BD%D1%81%D1%8C%D0%BA%D0%B0_%D0%BC%D0%BE%D0%B2%D0%B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F2AD5-D676-1DBC-7E30-AFB27B13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815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2.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модус буття сучасного літературознавства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D686B576-FF3D-5682-CDD3-025C4700C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9255" y="1974481"/>
            <a:ext cx="63600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30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5B084-78A9-B87E-DF65-81E77CF36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Кореляція синонімічних понять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8BB00E24-9BCA-B064-1082-2AF7096AB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850" y="2014260"/>
            <a:ext cx="2564670" cy="3847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DE2BE6-10EE-875D-0F8F-075CC5D3980D}"/>
              </a:ext>
            </a:extLst>
          </p:cNvPr>
          <p:cNvSpPr txBox="1"/>
          <p:nvPr/>
        </p:nvSpPr>
        <p:spPr>
          <a:xfrm>
            <a:off x="3225188" y="1739084"/>
            <a:ext cx="862896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Будний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М. Ільницький, визнають часту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синонімізацію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обговорюваних понять, все ж диференціюють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кросдисциплінарність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щоправда, як види міждисциплінарної співпраці у літературознавстві .</a:t>
            </a:r>
          </a:p>
          <a:p>
            <a:r>
              <a:rPr lang="uk-UA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така кооперація різних галузей науки, за якої циркуляція загальних понять сприяє розумінню певного явища. </a:t>
            </a:r>
            <a:r>
              <a:rPr lang="uk-UA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одночасне дослідження певного явища кількома науковими дисциплінами з різних </a:t>
            </a:r>
            <a:r>
              <a:rPr lang="uk-UA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боків.</a:t>
            </a:r>
            <a:r>
              <a:rPr lang="uk-UA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Трансдисциплінарність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перехід  дослідження через дисциплінарні кордони, вихід за межі конкретних дисциплін</a:t>
            </a:r>
          </a:p>
        </p:txBody>
      </p:sp>
    </p:spTree>
    <p:extLst>
      <p:ext uri="{BB962C8B-B14F-4D97-AF65-F5344CB8AC3E}">
        <p14:creationId xmlns:p14="http://schemas.microsoft.com/office/powerpoint/2010/main" val="358638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C2397-B5C5-7BDF-EAA3-898F2BD8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44058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Зони взаємодії літературних студій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59EAC590-862B-BAE7-A8AA-25114AEBA0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4970" y="1623030"/>
            <a:ext cx="3197536" cy="4796304"/>
          </a:xfrm>
          <a:prstGeom prst="rect">
            <a:avLst/>
          </a:prstGeom>
        </p:spPr>
      </p:pic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63AF533C-B9DA-7743-4DC7-D2CFB0A56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1493" y="1825625"/>
            <a:ext cx="7535537" cy="4351338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 коло: 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мовознавство, фольклористика, мистецтвознавство, культурологія.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ІІ коло: 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філософія, психологія, соціологія, політологія, масові комунікації та ін.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ІІІ коло: </a:t>
            </a: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комп'ютерні студії, економіка, математика та ін.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39631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Постмодерна ситуація в художньому перекладі як виклик (І коло)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320" y="1641513"/>
            <a:ext cx="11799066" cy="477030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перекладознавчий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структурувалося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перекладу,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зумовлена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 фахівців суголосні у визнанні того, що переклад – співтворчість, але розуміють її по різному;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інтерпретатор-співавтор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взаємодоповнюючі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начала –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спирається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інтелектуально-розумову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закорінена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9741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35" y="274638"/>
            <a:ext cx="11975335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 розбіжностей: зміст/форма/автор/контекст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135" y="1773716"/>
            <a:ext cx="11887199" cy="4704202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одних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співтворчість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найпотаємніші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“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вслуховування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дивовижну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ритмомелодику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Постульована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Р.Бартом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послідовниками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“смерть автора”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спричинила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помітне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знецінення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самого феномену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авторської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задуму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наклало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перекладацьке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кредо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інтерпретаторів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Роль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біографічного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соціокультурного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конституентами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смислотворення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стала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мінімізуватися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60818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Концептуальний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versus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лінгвістичний підходи до перекладу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597447"/>
            <a:ext cx="10972800" cy="4528718"/>
          </a:xfrm>
        </p:spPr>
        <p:txBody>
          <a:bodyPr>
            <a:norm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філолог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А.Науменко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наголошуючи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протилежності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лінгвістичного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концептуального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перекладу (як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як до результату),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зауважує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перекладу: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плюралістичний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концептуальний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забарвлений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макропереклад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форму, не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а прагматику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задум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творця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концепцію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507803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Gethsemane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 </a:t>
            </a:r>
            <a:r>
              <a:rPr lang="en-US" sz="2700" b="1" cap="all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RUDYARD KIPLING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7264" y="1417639"/>
            <a:ext cx="5097136" cy="4939094"/>
          </a:xfrm>
          <a:noFill/>
        </p:spPr>
        <p:txBody>
          <a:bodyPr>
            <a:normAutofit fontScale="25000" lnSpcReduction="20000"/>
          </a:bodyPr>
          <a:lstStyle/>
          <a:p>
            <a:pPr fontAlgn="base"/>
            <a:endParaRPr lang="en-US" sz="4500" i="1" dirty="0"/>
          </a:p>
          <a:p>
            <a:pPr marL="0" indent="0" fontAlgn="base">
              <a:buNone/>
            </a:pP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Garden called Gethsemane   </a:t>
            </a:r>
            <a:b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 Picardy it was,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there the people came to see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English soldiers pass.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used to pass—we used to pass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halt, as it might be,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ship our masks in case of gas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Beyond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Gethse</a:t>
            </a:r>
            <a:endParaRPr lang="uk-UA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Garden called Gethsemane,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It held a pretty lass,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all the time she talked to me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br>
              <a:rPr lang="en-US" sz="9600" dirty="0"/>
            </a:br>
            <a:endParaRPr lang="en-US" sz="9600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97407" y="1417639"/>
            <a:ext cx="5097136" cy="4708526"/>
          </a:xfrm>
          <a:noFill/>
        </p:spPr>
        <p:txBody>
          <a:bodyPr>
            <a:normAutofit fontScale="25000" lnSpcReduction="20000"/>
          </a:bodyPr>
          <a:lstStyle/>
          <a:p>
            <a:pPr fontAlgn="base"/>
            <a:endParaRPr lang="uk-U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uk-UA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prayed my cup might pass.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officer sat on the chair,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men lay on the grass,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all the time we halted there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prayed my cup might pass.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didn’t pass—it didn’t pass-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didn’t pass from me.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drank it when we met the gas   </a:t>
            </a:r>
            <a:b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Beyond Gethsemane!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466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253" y="274638"/>
            <a:ext cx="11821099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(пер.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Е.Шустера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як об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критичного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міждисциплінарності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Пикарди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звался этот сад;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Зеваки, – что тебе канкан! –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Любили наш парад.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шел и шел солдат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Сквозь газы, смерть, дурман,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нескончаем был парад –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там, где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саду с названьем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Девицы были клад, 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BC971-FD98-6382-0523-5A2E2EA536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я молился, чтоб стакан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 был бы в ад.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стуле офицер торчал,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траве лежал наш брат,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я просил и умолял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Пустить стакан мой в ад.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мною клад, со мною клад –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выхлестал стакан,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Когда сквозь газ мы плыли в ад –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там, где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Гефсиман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83505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E3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Gethsemane (1919)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Гетсима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100" y="1600201"/>
            <a:ext cx="7543800" cy="4525963"/>
          </a:xfrm>
        </p:spPr>
      </p:pic>
    </p:spTree>
    <p:extLst>
      <p:ext uri="{BB962C8B-B14F-4D97-AF65-F5344CB8AC3E}">
        <p14:creationId xmlns:p14="http://schemas.microsoft.com/office/powerpoint/2010/main" val="153810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«Гетсиманський сад»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пер. М. Стріхи)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" y="1600201"/>
            <a:ext cx="4583017" cy="49831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пікардійських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путівців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Цвів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Гетсиманський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сад. 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Полки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англійських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вояків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Ішли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рядом ряд. 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рядом ряд, за рядом ряд – </a:t>
            </a:r>
          </a:p>
          <a:p>
            <a:pPr marL="0" indent="0"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наказ; 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протигаз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ладнав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солдат, </a:t>
            </a:r>
          </a:p>
          <a:p>
            <a:pPr marL="0" indent="0">
              <a:buNone/>
            </a:pP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Наразі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пустять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газ.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Гетсиманський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рясно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цвів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дівча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ясне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349B7492-36D5-A6BF-B37D-E4CB4A76B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4202" y="1894901"/>
            <a:ext cx="4087256" cy="42312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я молитву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шепотів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«Хай чаша обмине!»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спали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Майор крутив пенсне,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шептали губи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ледь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«Хай чаша обмине!»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 ж вона,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вона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обминула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саду я спив до дна,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пустили газ.</a:t>
            </a:r>
            <a:endParaRPr lang="uk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722436-14C0-CB73-DF11-521621E7B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104" y="2225406"/>
            <a:ext cx="3415229" cy="341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58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9036496" cy="778098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Взаємодія літератури з ідеологією (ІІ коло)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1412776"/>
            <a:ext cx="8651304" cy="51125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Беніто Муссоліні = Юлій Цезар ХХ ст.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Військовий марш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жовтень 1922 р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.)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Включення скороченого «Юлія Цезаря» 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до шкільних програм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1923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Публікація 13 перекладів Шекспірового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«Юлія Цезаря»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1924-1925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Постановка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Нандо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Тамберлані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1935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Опера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Дж.Ф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Маліп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єро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1936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Книга «Юлій Цезар» Ліно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Гварнері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1938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Пєса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Чезаре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 Б. Муссоліні та Дж.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Форцано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1939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74" y="2276872"/>
            <a:ext cx="1841426" cy="249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67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056EF163-BE59-E34B-E178-61C8E4D7B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355" y="908909"/>
            <a:ext cx="4111546" cy="53268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B61F61-CF15-714C-0811-15700335C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152" y="861414"/>
            <a:ext cx="3480504" cy="55599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50362E-A69D-70B5-794B-9E5F7A6F2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639" y="861414"/>
            <a:ext cx="3831628" cy="513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12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560B6-2B79-1CD2-E30F-27E8E4F20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Постколоніальні студії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D1DA37F-7F76-6DE6-D930-52389012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41" y="1600201"/>
            <a:ext cx="11622795" cy="4525963"/>
          </a:xfrm>
        </p:spPr>
        <p:txBody>
          <a:bodyPr>
            <a:no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 спроби  ознайомити в художній формі  з досвідом життя народів, які потерпали від колонізації, та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осягнути цей досвід, з'являються інтелектуальному середовищі Заходу.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«Фундатором вказаного інтелектуального напряму став психіатр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 </a:t>
            </a:r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Фанон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якому вдалося діагностувати явище колоніалізму як патологію мислення, що можна ліквідувати шляхом інтелектуального переосмислення. Його висновки стимулювали появу більш детальних досліджень, у яких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колоніалізм розглядався як культурний конфлікт, спричинений науковими поглядами та уявленими образами в художній літературі.»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Постколониальна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критика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таким чином,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альтернативного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розшифрування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антропологічних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відносинах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1507366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7B74C1-8CC2-2E89-30CA-5E2324FC0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332656"/>
            <a:ext cx="5472608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імперіалізму відбувався двома етапами – колонізація та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імперіалізація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тобто спочатку виникали національні колонії як власність, а потім імперії, до складу яких вони входили. Колонізація 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імперіалізація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різними процесами ідентичності, перший був асиміляцією  – входження меншості до більшості та розчинення в останній, другий є асоціацією – визнання колонією себе, частиною імперії, тобто добровільна співпраця колонізованих на користь імперських інтересів. Колоніалізм, як довів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Саїд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«Орієнталізмі», може зникнути, але імперія зберігає своє існування, бо імперія не конфлікт між культурами, а їхнє співіснування. Західна культура як практика національної ідентифікації існує, значить, імперіалізм продовжує своє існування, зберігаючи свій інтелектуальний пріоритет поза колонією, тобто в стані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постколоніальності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 descr="Культура й імперіялізм | Krytyka, Редакція Критики">
            <a:extLst>
              <a:ext uri="{FF2B5EF4-FFF2-40B4-BE49-F238E27FC236}">
                <a16:creationId xmlns:a16="http://schemas.microsoft.com/office/drawing/2014/main" id="{AC9B8BD2-B2F8-6520-D800-DFC529F5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1196752"/>
            <a:ext cx="295339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30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49E415-CD20-8E50-199E-BEC976F6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908721"/>
            <a:ext cx="8784976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Бгабга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«Нація і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нарація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marL="0" indent="0">
              <a:buNone/>
            </a:pP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Андерсон «Уявлені спільноти»,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Я. Грицак, Т. Гундорова, О. Забужко,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Касьянов, В. Коненко, Л.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Масенко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С.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Павличко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Попович,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Рябчук, Н. Яковенко.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69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658F6-0C65-43B1-98B9-EA827337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274638"/>
            <a:ext cx="5472608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Ева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Томсон «Трубадури імперії: Російська література і колоніалізм»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5F6873-3314-656D-7365-F4737492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72816"/>
            <a:ext cx="5266928" cy="4896544"/>
          </a:xfrm>
        </p:spPr>
        <p:txBody>
          <a:bodyPr>
            <a:norm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огляд 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наративів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формування російського варіанта націоналізму, який зводиться до насильного усунення всього, що не прагне визнавати свій зв'язок із російською культурою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протистоїть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націоналізм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ставиться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агресивно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намагаючись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підкорити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принизити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колоніальна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увійти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імперіалізм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відміну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західного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самовпевненим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стосовно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маніпулятивним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російської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бідним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епістемологічно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породжувати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послідовників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046059-5258-36E3-F4E2-2CD64BDE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385991"/>
            <a:ext cx="2503874" cy="25038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C450D-E8F3-2EBE-26D6-53543BEF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108" y="3075412"/>
            <a:ext cx="2384790" cy="35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4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Пушкін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трубадур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крізь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призму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постколоніальних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студій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С.Крючкова читает «Клеветникам России» в рамках поэтического конкурса «Ай да Пушкин» (2019)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8641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398786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Наріжні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камені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парадигми імперського мислення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938969"/>
            <a:ext cx="10972800" cy="4187195"/>
          </a:xfrm>
        </p:spPr>
        <p:txBody>
          <a:bodyPr/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Н.Карамзін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«Історія держави російської»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А.Пушкін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«Кавказький в'язень», «Наклепникам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«Бородінська річниця», «Мідний вершник», «Полтава»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М.Лєрмонтов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«Герой нашого часу»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Ф.Достоєвський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«Промова на відкритті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Пушкіну в Москві 1880р»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А.Солженіцин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«Раковий корпус»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079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4944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Евристичний потенціал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міждисциплінарності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матеріалі семантики топонімів)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Топонім = продукт свідомої інтелектуальної діяльності, спрямованої на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глорифікацію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видатних особистостей чи фіксацію фактичної або міфологічної інформації, яка у ментальній пам’яті певного етносу чи нації має незаперечну цінність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Топонім = результат пошуків з метою конструювання спільного минулого, в процесі якого затверджуються символічні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патерни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потрібні для легітимації певних ідеологем, а також для фіксації й транслювання уявлень певної спільноти про саму себе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86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Х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ронологія </a:t>
            </a:r>
            <a:r>
              <a:rPr lang="uk-UA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топонімізації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георгафічного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простору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290" y="1690688"/>
            <a:ext cx="4776650" cy="477665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614851" y="1690688"/>
            <a:ext cx="6351178" cy="5025421"/>
          </a:xfrm>
        </p:spPr>
        <p:txBody>
          <a:bodyPr>
            <a:normAutofit fontScale="77500" lnSpcReduction="20000"/>
          </a:bodyPr>
          <a:lstStyle/>
          <a:p>
            <a:r>
              <a:rPr lang="uk-UA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Британія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Латинська мо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лат</a:t>
            </a:r>
            <a:r>
              <a:rPr lang="ru-RU" sz="29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Латинська мо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Britanniae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сукупності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Британських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островів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походить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бриттів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основного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 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н. е.</a:t>
            </a:r>
          </a:p>
          <a:p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Британія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проголошена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Актом про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Унію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(1707)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утворилася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злиття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Англії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Шотландії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того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уряди і парламенти </a:t>
            </a:r>
          </a:p>
          <a:p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Сполучене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королівство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Ірландії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утворене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1801 року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об'єднання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держав.  </a:t>
            </a:r>
          </a:p>
          <a:p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Сполучене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королівство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Ірландії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1927 року.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662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7559" y="365125"/>
            <a:ext cx="11445765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Генеза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міфу про Брута-засновника Британії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161690" cy="4351338"/>
          </a:xfrm>
        </p:spPr>
        <p:txBody>
          <a:bodyPr>
            <a:normAutofit lnSpcReduction="10000"/>
          </a:bodyPr>
          <a:lstStyle/>
          <a:p>
            <a:pPr lvl="0"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Трактат “</a:t>
            </a:r>
            <a:r>
              <a:rPr lang="ru-RU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Brut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Tysilio</a:t>
            </a:r>
            <a:r>
              <a:rPr lang="uk-UA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ст.)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Тисилія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Згодом цей трактат переклав латиною архідиякон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Волтер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Хроніка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валлійського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історика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Неннія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бритів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Historia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Brittonum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ІХ ст.).</a:t>
            </a:r>
          </a:p>
          <a:p>
            <a:pPr lvl="0"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Історя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королів Британії» (1136)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Гальфрида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Монмутського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75077" y="1690688"/>
            <a:ext cx="4349061" cy="51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94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1076" y="239001"/>
            <a:ext cx="11528809" cy="94341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Критики міфу про Брута-засновника      Британії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39788" y="1182414"/>
            <a:ext cx="5157787" cy="882869"/>
          </a:xfrm>
        </p:spPr>
        <p:txBody>
          <a:bodyPr>
            <a:normAutofit/>
          </a:bodyPr>
          <a:lstStyle/>
          <a:p>
            <a:r>
              <a:rPr lang="uk-UA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Полідор</a:t>
            </a:r>
            <a:r>
              <a:rPr lang="uk-UA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Вергілій</a:t>
            </a:r>
            <a:endParaRPr lang="ru-RU" sz="4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03588" y="2244608"/>
            <a:ext cx="4319764" cy="4319764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172200" y="1182414"/>
            <a:ext cx="5183188" cy="882869"/>
          </a:xfrm>
        </p:spPr>
        <p:txBody>
          <a:bodyPr>
            <a:normAutofit/>
          </a:bodyPr>
          <a:lstStyle/>
          <a:p>
            <a:r>
              <a:rPr lang="uk-UA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Вільям </a:t>
            </a:r>
            <a:r>
              <a:rPr lang="uk-UA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Кемден</a:t>
            </a:r>
            <a:endParaRPr lang="ru-RU" sz="3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06088" y="2244608"/>
            <a:ext cx="3061344" cy="42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4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43219"/>
            <a:ext cx="10972800" cy="1032203"/>
          </a:xfrm>
        </p:spPr>
        <p:txBody>
          <a:bodyPr>
            <a:normAutofit/>
          </a:bodyPr>
          <a:lstStyle/>
          <a:p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6800" y="1417638"/>
            <a:ext cx="7715200" cy="470912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Онтологія літератури в контексті постсучасності.</a:t>
            </a:r>
          </a:p>
          <a:p>
            <a:pPr marL="514350" indent="-514350">
              <a:buAutoNum type="arabicPeriod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Поняття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міждисциплінарності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у світлі сучасної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гуманітаристики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Основні кола взаємодії літературних студій з іншими дисциплінами</a:t>
            </a:r>
          </a:p>
          <a:p>
            <a:pPr marL="514350" indent="-514350">
              <a:buAutoNum type="arabicPeriod"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Евристичний потенціал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міждисциплінарності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літературних студій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5EF7A5-9EA6-57F0-2EFC-3D26BB023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" y="1595737"/>
            <a:ext cx="437121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06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34326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Ентоні Манді (1560-1633)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33471" y="1619442"/>
            <a:ext cx="3828930" cy="4805307"/>
          </a:xfrm>
          <a:prstGeom prst="rect">
            <a:avLst/>
          </a:prstGeom>
        </p:spPr>
      </p:pic>
      <p:sp>
        <p:nvSpPr>
          <p:cNvPr id="5" name="AutoShape 2" descr="Anthony Munday: Banquet of daintie conceites, 1588 Castel of vaine  exercises | Woodcuts prints, Medieval life, Woodc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81" y="1630730"/>
            <a:ext cx="3231134" cy="47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12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779" y="286297"/>
            <a:ext cx="11448393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«Тріумф возз'єднаної Британії» (Е. Манді)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896" y="1735272"/>
            <a:ext cx="9599490" cy="46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81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4953"/>
            <a:ext cx="10515600" cy="124547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Король Джеймс (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Яков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(1567-1625) і концепт ВЕЛИКА БРИТАНІЯ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975" y="1686909"/>
            <a:ext cx="7014840" cy="4575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10" y="1686909"/>
            <a:ext cx="4575833" cy="457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75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Объект 2"/>
          <p:cNvSpPr>
            <a:spLocks noGrp="1" noChangeArrowheads="1"/>
          </p:cNvSpPr>
          <p:nvPr>
            <p:ph idx="1"/>
          </p:nvPr>
        </p:nvSpPr>
        <p:spPr>
          <a:xfrm>
            <a:off x="2109398" y="496890"/>
            <a:ext cx="8004970" cy="181860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uk-UA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marL="0" indent="0" algn="ctr" eaLnBrk="1" hangingPunct="1">
              <a:buNone/>
            </a:pPr>
            <a:endParaRPr lang="uk-UA" altLang="uk-UA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6131" name="Picture 4" descr="Image result for ÑÐºÑÐ°ÑÐ½Ð° ÑÐµÑÐ´Ñ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350489"/>
            <a:ext cx="5904656" cy="43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176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006BC-9D61-A2BA-257E-BEB486CE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14335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Онтологія літератури</a:t>
            </a:r>
          </a:p>
        </p:txBody>
      </p:sp>
      <p:sp useBgFill="1"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791C494-F3AC-FE6A-D713-C93E48A95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6093"/>
            <a:ext cx="11310650" cy="5217270"/>
          </a:xfrm>
        </p:spPr>
        <p:txBody>
          <a:bodyPr>
            <a:noAutofit/>
          </a:bodyPr>
          <a:lstStyle/>
          <a:p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 форми репрезентації літературного твору (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аудіокниги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інтермедіальні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проєкції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кібертексти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символів, смислів, кодів через художній текст – забезпечує комунікативну та аксіологічну функції літератури, є запорукою можливості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генераційного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діалогу;</a:t>
            </a:r>
          </a:p>
          <a:p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нової/альтернативної реальності </a:t>
            </a:r>
          </a:p>
          <a:p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культуротворча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функція ( шляхом </a:t>
            </a:r>
            <a:r>
              <a:rPr lang="uk-UA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інтеріорізації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цінностей)</a:t>
            </a:r>
          </a:p>
        </p:txBody>
      </p:sp>
    </p:spTree>
    <p:extLst>
      <p:ext uri="{BB962C8B-B14F-4D97-AF65-F5344CB8AC3E}">
        <p14:creationId xmlns:p14="http://schemas.microsoft.com/office/powerpoint/2010/main" val="147729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FE7B7-A239-94C4-B4E4-96A66879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7965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898431-BF24-1CEE-EE04-9DAE23A0D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77957"/>
            <a:ext cx="11222516" cy="5343180"/>
          </a:xfrm>
        </p:spPr>
        <p:txBody>
          <a:bodyPr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поєднання зусиль споріднених та\або віддалених наук з метою розв’язання масштабної, комплексної проблеми.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B4150"/>
                </a:solidFill>
                <a:effectLst/>
                <a:uLnTx/>
                <a:uFillTx/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Реалізується через: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здобутків однієї науки іншою,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імплементацію певних методів однієї дисципліни до сфери компетенції іншої.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простору комунікації між дисциплінами, в ході якої здійснюється обмін інформацією,  досвідом осягнення феномену і відкриваються нові ракурси бачення проблеми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Усе це У.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Вайсштайн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поблажливо-іронічно зве «дрібним браконьєрством у фруктовому саді чи овочевому огороді сусідської дисципліни»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uk-UA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компаративістика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С. 387</a:t>
            </a:r>
            <a:endParaRPr lang="uk-UA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28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EB062-58C5-4ED9-CCF2-7FB54E55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8135"/>
            <a:ext cx="10972800" cy="110983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міждисциплінарності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50AA8F21-1A7A-1143-FC23-2BF01455C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986" y="1486493"/>
            <a:ext cx="3179547" cy="4769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102B3B-F2FF-C490-B1D6-CB56D72BF486}"/>
              </a:ext>
            </a:extLst>
          </p:cNvPr>
          <p:cNvSpPr txBox="1"/>
          <p:nvPr/>
        </p:nvSpPr>
        <p:spPr>
          <a:xfrm>
            <a:off x="3875182" y="1637048"/>
            <a:ext cx="78828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Міждисциплінарний підхід дає змогу досліджувати об'єкт комплексно, з урахуванням різних факторів та аспектів, що впливають на його формування та розвиток.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2B534-372E-DE0C-4488-55FF7A1626D2}"/>
              </a:ext>
            </a:extLst>
          </p:cNvPr>
          <p:cNvSpPr txBox="1"/>
          <p:nvPr/>
        </p:nvSpPr>
        <p:spPr>
          <a:xfrm>
            <a:off x="3931644" y="2733811"/>
            <a:ext cx="78263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/>
              <a:t>Інтеграція</a:t>
            </a:r>
            <a:r>
              <a:rPr lang="en-US" sz="2400" b="1" dirty="0"/>
              <a:t> </a:t>
            </a:r>
            <a:r>
              <a:rPr lang="uk-UA" sz="2400" dirty="0"/>
              <a:t>знань та методів з різних галузей науки, що дозволяє отримати більш повне та всебічне уявлення про досліджуваний об'єкт.</a:t>
            </a:r>
            <a:endParaRPr lang="en-US" sz="2400" dirty="0"/>
          </a:p>
          <a:p>
            <a:r>
              <a:rPr lang="uk-UA" sz="2400" b="1" dirty="0"/>
              <a:t>Синергія</a:t>
            </a:r>
            <a:r>
              <a:rPr lang="uk-UA" sz="2400" dirty="0"/>
              <a:t> = взаємодія різних дисциплін створює синергетичний ефект , при якому 1+1=3, що дозволяє виявити нові </a:t>
            </a:r>
            <a:r>
              <a:rPr lang="uk-UA" sz="2400" dirty="0" err="1"/>
              <a:t>звязки</a:t>
            </a:r>
            <a:r>
              <a:rPr lang="uk-UA" sz="2400" dirty="0"/>
              <a:t> та закономірності, які не були б помітними при ізольованому вивченні окремих дисциплін.</a:t>
            </a:r>
          </a:p>
        </p:txBody>
      </p:sp>
    </p:spTree>
    <p:extLst>
      <p:ext uri="{BB962C8B-B14F-4D97-AF65-F5344CB8AC3E}">
        <p14:creationId xmlns:p14="http://schemas.microsoft.com/office/powerpoint/2010/main" val="2841256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CCA99-DF90-67A6-05DB-89505BFF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677"/>
            <a:ext cx="10972800" cy="853807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Продуктивність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міждисциплінарності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FC9E31-D9B5-C530-232B-C0C15B7DC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87" y="1344058"/>
            <a:ext cx="11876183" cy="5398265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визначається тим, що </a:t>
            </a:r>
          </a:p>
          <a:p>
            <a:pPr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процесі розв’язання масштабної, комплексної проблеми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кооперуються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зусилля споріднених і віддалених галузей науки, які в процесі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вобмінюються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засобами і смислами, проникають одне в одне і в підсумку відкриваються нові ракурси бачення проблеми,  нові стратегії та ресурси її розв’язування.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 проблема, яка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кристалізується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у процесі дослідження, а її аналіз перетинає предметні поля різних наукових дисциплін, виводячи дослідників за межі їх вузьких фахових зацікавлень;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передбачає всебічність і повноту, які є передумовою проникнення в суть проблеми, оскільки розрізнені аспекти , починають формувати нову цілісність.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Наприклад,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сакрального (вивчається такими науками, як теологія, антропологія, історія культури, соціальна психологія, соціологія, семіотика, філософія, літературознавство)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ревнощів (вивчається такими науками, як психологія, антропологія, історія культури,  філософія, літературознавство, культурологія)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іншого (вивчається такими науками, як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імагологія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антропологія, історія культури, соціальна психологія, соціологія, семіотика, філософія, літературознавство)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літературний образ у полі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інтермедіальності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168849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0AB56-9043-6252-FDFD-8B4FB97E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Концепція Івана Лисого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54F8AF-C191-5D43-7493-CB1CC1DB8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54" y="1586429"/>
            <a:ext cx="9011798" cy="51228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це розгляд однієї і тієї ж проблеми в різних галузевих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площинах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якому домагаються стикування цих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площин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створення якісно нового, об’ємного уявлення про досліджуваний предмет. Тож проблема осягається не у перспективі певного галузевого знання, а з урахуванням цілісності, скажімо, гуманітарного досвіду. До того ж предметна (точніше – проблемна, тобто генерована розгортанням проблеми)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процесі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самоздійснення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викликає до життя і, так би мовити, методологічну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І.Лисий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«Гуманітарна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засади і практика»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https://ekmair.ukma.edu.ua/server/api/core/bitstreams/cf6f3d65-36dd-4e72-8581-5dbe727c430c/content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0766DD-91EE-A029-99CC-9ADCDDA9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32" y="1890081"/>
            <a:ext cx="2632386" cy="327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0E2C3-1CF4-D870-CEA6-8455E8BC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Концепція Л.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Тарнашинської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64EC593-223C-F237-A24B-E34A50403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470" y="1520329"/>
            <a:ext cx="9022813" cy="506303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2400" dirty="0"/>
              <a:t>міждисциплінарні дослідження це – «вияв синтетичної, або, краще сказати, інтегральної методологічної свідомості», представленої в «цілісних моделях інтеграційних досліджень»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(</a:t>
            </a:r>
            <a:r>
              <a:rPr lang="ru-RU" sz="2400" dirty="0" err="1"/>
              <a:t>системний</a:t>
            </a:r>
            <a:r>
              <a:rPr lang="ru-RU" sz="2400" dirty="0"/>
              <a:t> </a:t>
            </a:r>
            <a:r>
              <a:rPr lang="ru-RU" sz="2400" dirty="0" err="1"/>
              <a:t>підхід</a:t>
            </a:r>
            <a:r>
              <a:rPr lang="ru-RU" sz="2400" dirty="0"/>
              <a:t> </a:t>
            </a:r>
            <a:r>
              <a:rPr lang="ru-RU" sz="2400" dirty="0" err="1"/>
              <a:t>орієнтує</a:t>
            </a:r>
            <a:r>
              <a:rPr lang="ru-RU" sz="2400" dirty="0"/>
              <a:t> </a:t>
            </a:r>
            <a:r>
              <a:rPr lang="ru-RU" sz="2400" dirty="0" err="1"/>
              <a:t>дослідження</a:t>
            </a:r>
            <a:r>
              <a:rPr lang="ru-RU" sz="2400" dirty="0"/>
              <a:t> на </a:t>
            </a:r>
            <a:r>
              <a:rPr lang="ru-RU" sz="2400" dirty="0" err="1"/>
              <a:t>творення</a:t>
            </a:r>
            <a:r>
              <a:rPr lang="ru-RU" sz="2400" dirty="0"/>
              <a:t> </a:t>
            </a:r>
            <a:r>
              <a:rPr lang="ru-RU" sz="2400" dirty="0" err="1"/>
              <a:t>єдиної</a:t>
            </a:r>
            <a:r>
              <a:rPr lang="ru-RU" sz="2400" dirty="0"/>
              <a:t> </a:t>
            </a:r>
            <a:r>
              <a:rPr lang="ru-RU" sz="2400" dirty="0" err="1"/>
              <a:t>теоретичної</a:t>
            </a:r>
            <a:r>
              <a:rPr lang="ru-RU" sz="2400" dirty="0"/>
              <a:t> </a:t>
            </a:r>
            <a:r>
              <a:rPr lang="ru-RU" sz="2400" dirty="0" err="1"/>
              <a:t>моделі</a:t>
            </a:r>
            <a:r>
              <a:rPr lang="ru-RU" sz="2400" dirty="0"/>
              <a:t> </a:t>
            </a:r>
            <a:r>
              <a:rPr lang="ru-RU" sz="2400" dirty="0" err="1"/>
              <a:t>об’єкта</a:t>
            </a:r>
            <a:r>
              <a:rPr lang="ru-RU" sz="2400" dirty="0"/>
              <a:t>, </a:t>
            </a:r>
            <a:r>
              <a:rPr lang="ru-RU" sz="2400" dirty="0" err="1"/>
              <a:t>потрактованого</a:t>
            </a:r>
            <a:r>
              <a:rPr lang="ru-RU" sz="2400" dirty="0"/>
              <a:t> як </a:t>
            </a:r>
            <a:r>
              <a:rPr lang="ru-RU" sz="2400" dirty="0" err="1"/>
              <a:t>цілість</a:t>
            </a:r>
            <a:r>
              <a:rPr lang="ru-RU" sz="2400" dirty="0"/>
              <a:t> =система)</a:t>
            </a:r>
            <a:endParaRPr lang="uk-UA" sz="2400" dirty="0"/>
          </a:p>
          <a:p>
            <a:pPr>
              <a:lnSpc>
                <a:spcPct val="80000"/>
              </a:lnSpc>
            </a:pPr>
            <a:r>
              <a:rPr lang="uk-UA" sz="2400" dirty="0"/>
              <a:t>Синтез же має справу або з теоретичним узагальненням емпіричних даних про певний, до того розглядуваний у розчленованому стані, об’єкт, або ж із взаємозв’язком теорій, які стосуються однієї предметної сфери чи спільної для цих теорій проблеми</a:t>
            </a:r>
          </a:p>
          <a:p>
            <a:pPr>
              <a:lnSpc>
                <a:spcPct val="80000"/>
              </a:lnSpc>
            </a:pPr>
            <a:r>
              <a:rPr lang="uk-UA" sz="2400" dirty="0"/>
              <a:t>Інтеграція ж (</a:t>
            </a:r>
            <a:r>
              <a:rPr lang="uk-UA" sz="2400" dirty="0" err="1"/>
              <a:t>інтегративність</a:t>
            </a:r>
            <a:r>
              <a:rPr lang="uk-UA" sz="2400" dirty="0"/>
              <a:t>, а не інтегральність; останній термін несе суто математичне, а не </a:t>
            </a:r>
            <a:r>
              <a:rPr lang="uk-UA" sz="2400" dirty="0" err="1"/>
              <a:t>епістемологічне</a:t>
            </a:r>
            <a:r>
              <a:rPr lang="uk-UA" sz="2400" dirty="0"/>
              <a:t> смислове навантаження) полягає в об’єднанні гетерогенних феноменів, у творенні системи з раніше не пов’язаних складників або піднесення рівня цілісності наявної системи, в тім числі і </a:t>
            </a:r>
            <a:r>
              <a:rPr lang="uk-UA" sz="2400" dirty="0" err="1"/>
              <a:t>знаннєвої</a:t>
            </a:r>
            <a:r>
              <a:rPr lang="uk-UA" sz="24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EEDBB5-79DC-5AB1-5C20-3C706AF55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17" y="2116616"/>
            <a:ext cx="2801037" cy="28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503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33890</TotalTime>
  <Words>2304</Words>
  <Application>Microsoft Office PowerPoint</Application>
  <PresentationFormat>Широкий екран</PresentationFormat>
  <Paragraphs>173</Paragraphs>
  <Slides>33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слайдів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Source Sans Pro</vt:lpstr>
      <vt:lpstr>Times New Roman</vt:lpstr>
      <vt:lpstr>Тема Office</vt:lpstr>
      <vt:lpstr>1_Тема Office</vt:lpstr>
      <vt:lpstr>2_Тема Office</vt:lpstr>
      <vt:lpstr>3_Тема Office</vt:lpstr>
      <vt:lpstr>11_Оформлення за замовчуванням</vt:lpstr>
      <vt:lpstr>Лекція 2. Міждисциплінарність  як модус буття сучасного літературознавства</vt:lpstr>
      <vt:lpstr>Презентація PowerPoint</vt:lpstr>
      <vt:lpstr>План</vt:lpstr>
      <vt:lpstr>Онтологія літератури</vt:lpstr>
      <vt:lpstr>Що таке міждисциплінарність?</vt:lpstr>
      <vt:lpstr>Переваги міждисциплінарності</vt:lpstr>
      <vt:lpstr>Продуктивність міждисциплінарності</vt:lpstr>
      <vt:lpstr>Концепція Івана Лисого</vt:lpstr>
      <vt:lpstr>Концепція Л. Тарнашинської</vt:lpstr>
      <vt:lpstr>Кореляція синонімічних понять</vt:lpstr>
      <vt:lpstr>Зони взаємодії літературних студій</vt:lpstr>
      <vt:lpstr>Постмодерна ситуація в художньому перекладі як виклик (І коло) </vt:lpstr>
      <vt:lpstr>Сутність розбіжностей: зміст/форма/автор/контекст</vt:lpstr>
      <vt:lpstr>Концептуальний versus лінгвістичний підходи до перекладу</vt:lpstr>
      <vt:lpstr>Gethsemane BY RUDYARD KIPLING</vt:lpstr>
      <vt:lpstr> «Гефсиман» (пер. Е.Шустера) як об’єкт критичного аналізу в світлі міждисциплінарності</vt:lpstr>
      <vt:lpstr>Gethsemane (1919)</vt:lpstr>
      <vt:lpstr>«Гетсиманський сад» (пер. М. Стріхи)</vt:lpstr>
      <vt:lpstr>Взаємодія літератури з ідеологією (ІІ коло)</vt:lpstr>
      <vt:lpstr>Постколоніальні студії </vt:lpstr>
      <vt:lpstr>Презентація PowerPoint</vt:lpstr>
      <vt:lpstr>Презентація PowerPoint</vt:lpstr>
      <vt:lpstr>Ева Томсон «Трубадури імперії: Російська література і колоніалізм» </vt:lpstr>
      <vt:lpstr>Пушкін як трубадур імперії ( аналіз крізь призму постколоніальних студій)</vt:lpstr>
      <vt:lpstr>Наріжні камені парадигми імперського мислення</vt:lpstr>
      <vt:lpstr>Евристичний потенціал міждисциплінарності  (на матеріалі семантики топонімів)</vt:lpstr>
      <vt:lpstr>Хронологія топонімізації георгафічного         простору</vt:lpstr>
      <vt:lpstr>Генеза міфу про Брута-засновника Британії</vt:lpstr>
      <vt:lpstr>Критики міфу про Брута-засновника      Британії</vt:lpstr>
      <vt:lpstr>Ентоні Манді (1560-1633)</vt:lpstr>
      <vt:lpstr>«Тріумф возз'єднаної Британії» (Е. Манді)</vt:lpstr>
      <vt:lpstr>Король Джеймс ( Яков) І (1567-1625) і концепт ВЕЛИКА БРИТАНІЯ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Nataliya Torkut</dc:creator>
  <cp:lastModifiedBy>Nataliya Torkut</cp:lastModifiedBy>
  <cp:revision>16</cp:revision>
  <dcterms:created xsi:type="dcterms:W3CDTF">2024-09-12T16:21:33Z</dcterms:created>
  <dcterms:modified xsi:type="dcterms:W3CDTF">2024-10-09T16:00:10Z</dcterms:modified>
</cp:coreProperties>
</file>