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78"/>
  </p:notesMasterIdLst>
  <p:sldIdLst>
    <p:sldId id="266" r:id="rId2"/>
    <p:sldId id="257" r:id="rId3"/>
    <p:sldId id="258" r:id="rId4"/>
    <p:sldId id="333" r:id="rId5"/>
    <p:sldId id="260" r:id="rId6"/>
    <p:sldId id="335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334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36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37" r:id="rId51"/>
    <p:sldId id="306" r:id="rId52"/>
    <p:sldId id="307" r:id="rId53"/>
    <p:sldId id="332" r:id="rId54"/>
    <p:sldId id="308" r:id="rId55"/>
    <p:sldId id="309" r:id="rId56"/>
    <p:sldId id="338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97" autoAdjust="0"/>
    <p:restoredTop sz="94305" autoAdjust="0"/>
  </p:normalViewPr>
  <p:slideViewPr>
    <p:cSldViewPr snapToGrid="0">
      <p:cViewPr>
        <p:scale>
          <a:sx n="102" d="100"/>
          <a:sy n="102" d="100"/>
        </p:scale>
        <p:origin x="-1500" y="-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3" y="3862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8EC5D-0A6C-4009-8205-92E9CCE07BAB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562BC-AEF7-4400-8815-1B07C2836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5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CF74-1261-4132-B525-F8C9055E7591}" type="datetime1">
              <a:rPr lang="uk-UA" smtClean="0"/>
              <a:pPr/>
              <a:t>08.02.2021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F94C81-EB33-4817-AE8E-17FA8058903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CF74-1261-4132-B525-F8C9055E7591}" type="datetime1">
              <a:rPr lang="uk-UA" smtClean="0"/>
              <a:pPr/>
              <a:t>08.02.2021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CF74-1261-4132-B525-F8C9055E7591}" type="datetime1">
              <a:rPr lang="uk-UA" smtClean="0"/>
              <a:pPr/>
              <a:t>08.02.2021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CF74-1261-4132-B525-F8C9055E7591}" type="datetime1">
              <a:rPr lang="uk-UA" smtClean="0"/>
              <a:pPr/>
              <a:t>08.02.2021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CF74-1261-4132-B525-F8C9055E7591}" type="datetime1">
              <a:rPr lang="uk-UA" smtClean="0"/>
              <a:pPr/>
              <a:t>08.02.2021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CF74-1261-4132-B525-F8C9055E7591}" type="datetime1">
              <a:rPr lang="uk-UA" smtClean="0"/>
              <a:pPr/>
              <a:t>08.02.2021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CF74-1261-4132-B525-F8C9055E7591}" type="datetime1">
              <a:rPr lang="uk-UA" smtClean="0"/>
              <a:pPr/>
              <a:t>08.02.2021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CF74-1261-4132-B525-F8C9055E7591}" type="datetime1">
              <a:rPr lang="uk-UA" smtClean="0"/>
              <a:pPr/>
              <a:t>08.02.2021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CF74-1261-4132-B525-F8C9055E7591}" type="datetime1">
              <a:rPr lang="uk-UA" smtClean="0"/>
              <a:pPr/>
              <a:t>08.02.2021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CF74-1261-4132-B525-F8C9055E7591}" type="datetime1">
              <a:rPr lang="uk-UA" smtClean="0"/>
              <a:pPr/>
              <a:t>08.02.2021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CF74-1261-4132-B525-F8C9055E7591}" type="datetime1">
              <a:rPr lang="uk-UA" smtClean="0"/>
              <a:pPr/>
              <a:t>08.02.2021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F94C81-EB33-4817-AE8E-17FA8058903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639CF74-1261-4132-B525-F8C9055E7591}" type="datetime1">
              <a:rPr lang="uk-UA" smtClean="0"/>
              <a:pPr/>
              <a:t>08.02.2021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7F94C81-EB33-4817-AE8E-17FA8058903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8525" y="3337665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 І НАУКИ УКРАЇНИ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ЗАПОРІЗЬКИЙ НАЦІОНАЛЬНИЙ УНІВЕРСИТЕТ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 </a:t>
            </a:r>
            <a:br>
              <a:rPr lang="uk-UA" sz="1800" dirty="0" smtClean="0"/>
            </a:br>
            <a:r>
              <a:rPr lang="uk-UA" sz="1800" dirty="0" smtClean="0"/>
              <a:t> </a:t>
            </a:r>
            <a:br>
              <a:rPr lang="uk-UA" sz="1800" dirty="0" smtClean="0"/>
            </a:br>
            <a:r>
              <a:rPr lang="uk-UA" sz="1800" dirty="0" smtClean="0"/>
              <a:t> </a:t>
            </a:r>
            <a:br>
              <a:rPr lang="uk-UA" sz="1800" dirty="0" smtClean="0"/>
            </a:br>
            <a:r>
              <a:rPr lang="uk-UA" sz="1800" dirty="0" smtClean="0"/>
              <a:t> </a:t>
            </a:r>
            <a:br>
              <a:rPr lang="uk-UA" sz="1800" dirty="0" smtClean="0"/>
            </a:br>
            <a:r>
              <a:rPr lang="uk-UA" sz="1800" dirty="0" smtClean="0"/>
              <a:t> </a:t>
            </a:r>
            <a:br>
              <a:rPr lang="uk-UA" sz="1800" dirty="0" smtClean="0"/>
            </a:br>
            <a:r>
              <a:rPr lang="uk-UA" sz="1800" dirty="0" smtClean="0"/>
              <a:t> </a:t>
            </a:r>
            <a:br>
              <a:rPr lang="uk-UA" sz="1800" dirty="0" smtClean="0"/>
            </a:br>
            <a:r>
              <a:rPr lang="uk-UA" sz="1800" dirty="0" smtClean="0"/>
              <a:t> </a:t>
            </a:r>
            <a:br>
              <a:rPr lang="uk-UA" sz="1800" dirty="0" smtClean="0"/>
            </a:b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ЛАНЦЮГОМ ПОСТАЧАННЯ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5426" y="549627"/>
            <a:ext cx="3382808" cy="728172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-ТИПУ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0364" y="731277"/>
            <a:ext cx="3832372" cy="5829300"/>
          </a:xfrm>
          <a:solidFill>
            <a:schemeClr val="bg2">
              <a:lumMod val="90000"/>
            </a:schemeClr>
          </a:solidFill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10</a:t>
            </a:fld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1619250" y="3070860"/>
            <a:ext cx="144018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КОФЕ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19250" y="3688080"/>
            <a:ext cx="1440180" cy="36576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ЦУКОР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34490" y="4274820"/>
            <a:ext cx="144018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МОЛОКО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30740" y="2735580"/>
            <a:ext cx="189738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30740" y="3342025"/>
            <a:ext cx="189738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99320" y="3989725"/>
            <a:ext cx="189738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ТІСТЕЧКА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67900" y="4564380"/>
            <a:ext cx="188976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КАРАМЕЛЬ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0320" y="830580"/>
            <a:ext cx="3819369" cy="560746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-ТИПУ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06" y="1661160"/>
            <a:ext cx="3183034" cy="4258552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882640" y="2126222"/>
            <a:ext cx="5943600" cy="377762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ПРИКЛАДИ: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ВИПІЧКИ БАТОНІВ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КОНВЕЄР ТО- 1 НА АТП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АВТОБУСИЙ МАРШРУТ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ПЕРЕВЕЗЕННЯ ВАНТАЖУ</a:t>
            </a:r>
          </a:p>
          <a:p>
            <a:pPr algn="just"/>
            <a:endParaRPr lang="uk-UA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2506980" y="5935563"/>
            <a:ext cx="394716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ОБСЛУЖЕНИЙ ТО-1 АВТОМОБІЛЬ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1760" y="830580"/>
            <a:ext cx="310134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ОБСЛУЖЕНИЙ ТО-1 АВТОМОБІЛЬ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2211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СКЛАДОВІ ЛАНЦЮГА ПОСТАЧАННЯ   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12</a:t>
            </a:fld>
            <a:endParaRPr lang="uk-UA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65776" y="1459090"/>
            <a:ext cx="2834849" cy="5221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uk-UA" sz="18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33475" y="1390650"/>
            <a:ext cx="5229225" cy="909340"/>
            <a:chOff x="1390650" y="1295400"/>
            <a:chExt cx="5229225" cy="909340"/>
          </a:xfrm>
        </p:grpSpPr>
        <p:sp>
          <p:nvSpPr>
            <p:cNvPr id="8" name="TextBox 7"/>
            <p:cNvSpPr txBox="1"/>
            <p:nvPr/>
          </p:nvSpPr>
          <p:spPr>
            <a:xfrm>
              <a:off x="1390650" y="1495425"/>
              <a:ext cx="3095625" cy="461665"/>
            </a:xfrm>
            <a:prstGeom prst="rect">
              <a:avLst/>
            </a:prstGeom>
            <a:ln w="12700"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ПОСТАЧАЛЬНИКИ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4476749" y="1295400"/>
              <a:ext cx="2143126" cy="909340"/>
              <a:chOff x="4476749" y="1295400"/>
              <a:chExt cx="2143126" cy="90934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476749" y="1295400"/>
                <a:ext cx="2143126" cy="461665"/>
              </a:xfrm>
              <a:prstGeom prst="rect">
                <a:avLst/>
              </a:prstGeom>
              <a:ln w="1270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ЗОВНІШН</a:t>
                </a:r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І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86274" y="1743075"/>
                <a:ext cx="2133601" cy="461665"/>
              </a:xfrm>
              <a:prstGeom prst="rect">
                <a:avLst/>
              </a:prstGeom>
              <a:ln w="1270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ВНУТРІШНІ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6677025" y="1476375"/>
            <a:ext cx="4362450" cy="909340"/>
            <a:chOff x="2257425" y="1295400"/>
            <a:chExt cx="4362450" cy="90934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5" name="TextBox 14"/>
            <p:cNvSpPr txBox="1"/>
            <p:nvPr/>
          </p:nvSpPr>
          <p:spPr>
            <a:xfrm>
              <a:off x="2257425" y="1495425"/>
              <a:ext cx="2228850" cy="46166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СПОЖИВАЧІ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Группа 11"/>
            <p:cNvGrpSpPr/>
            <p:nvPr/>
          </p:nvGrpSpPr>
          <p:grpSpPr>
            <a:xfrm>
              <a:off x="4476749" y="1295400"/>
              <a:ext cx="2143126" cy="909340"/>
              <a:chOff x="4476749" y="1295400"/>
              <a:chExt cx="2143126" cy="90934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476749" y="1295400"/>
                <a:ext cx="2143126" cy="46166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400" smtClean="0">
                    <a:latin typeface="Times New Roman" pitchFamily="18" charset="0"/>
                    <a:cs typeface="Times New Roman" pitchFamily="18" charset="0"/>
                  </a:rPr>
                  <a:t>ЗОВНІШН</a:t>
                </a:r>
                <a:r>
                  <a:rPr lang="uk-UA" sz="2400" smtClean="0">
                    <a:latin typeface="Times New Roman" pitchFamily="18" charset="0"/>
                    <a:cs typeface="Times New Roman" pitchFamily="18" charset="0"/>
                  </a:rPr>
                  <a:t>І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486274" y="1743075"/>
                <a:ext cx="2133601" cy="46166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ВНУТРІШНІ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6" name="Группа 45"/>
          <p:cNvGrpSpPr/>
          <p:nvPr/>
        </p:nvGrpSpPr>
        <p:grpSpPr>
          <a:xfrm>
            <a:off x="598074" y="2504995"/>
            <a:ext cx="11027868" cy="2674043"/>
            <a:chOff x="598074" y="2504995"/>
            <a:chExt cx="11027868" cy="2674043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3234978" y="3602532"/>
              <a:ext cx="8390964" cy="830997"/>
              <a:chOff x="3234978" y="3602532"/>
              <a:chExt cx="8390964" cy="83099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9220840" y="3602532"/>
                <a:ext cx="2405102" cy="830997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ЗОВНІШНІНІЙ</a:t>
                </a:r>
              </a:p>
              <a:p>
                <a:pPr algn="ctr"/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СПОЖИВАЧ</a:t>
                </a:r>
              </a:p>
            </p:txBody>
          </p:sp>
          <p:sp>
            <p:nvSpPr>
              <p:cNvPr id="38" name="Равнобедренный треугольник 37"/>
              <p:cNvSpPr/>
              <p:nvPr/>
            </p:nvSpPr>
            <p:spPr>
              <a:xfrm rot="5400000">
                <a:off x="3113954" y="3969448"/>
                <a:ext cx="400851" cy="1588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598074" y="2504995"/>
              <a:ext cx="8595875" cy="2674043"/>
              <a:chOff x="598074" y="2504995"/>
              <a:chExt cx="8595875" cy="267404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887045" y="2504995"/>
                <a:ext cx="2873829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ПІДПРЄМСТВО</a:t>
                </a: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3396343" y="2950667"/>
                <a:ext cx="5640081" cy="222837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50024" y="3112032"/>
                <a:ext cx="2766252" cy="83099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ВНУТРІШНІЙ</a:t>
                </a:r>
              </a:p>
              <a:p>
                <a:pPr algn="ctr"/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ПОСТАЧАЛЬНИК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77641" y="3112033"/>
                <a:ext cx="2458892" cy="83099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ВНУТРІШНІЙ</a:t>
                </a:r>
              </a:p>
              <a:p>
                <a:pPr algn="ctr"/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СПОЖИВАЧ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949594" y="4295375"/>
                <a:ext cx="2136161" cy="46166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УЧАСТОК №1</a:t>
                </a: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654373" y="4310743"/>
                <a:ext cx="2151529" cy="46166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УЧАСТОК №2</a:t>
                </a: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Равнобедренный треугольник 34"/>
              <p:cNvSpPr/>
              <p:nvPr/>
            </p:nvSpPr>
            <p:spPr>
              <a:xfrm rot="5400000">
                <a:off x="6246478" y="4272965"/>
                <a:ext cx="222837" cy="55965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98074" y="3571793"/>
                <a:ext cx="2636904" cy="830997"/>
              </a:xfrm>
              <a:prstGeom prst="rect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ЗОВНІІШНІЙ</a:t>
                </a:r>
              </a:p>
              <a:p>
                <a:pPr algn="ctr"/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ПОСТАЧАЛЬНИК </a:t>
                </a:r>
              </a:p>
            </p:txBody>
          </p:sp>
          <p:sp>
            <p:nvSpPr>
              <p:cNvPr id="39" name="Равнобедренный треугольник 38"/>
              <p:cNvSpPr/>
              <p:nvPr/>
            </p:nvSpPr>
            <p:spPr>
              <a:xfrm rot="5400000">
                <a:off x="8914121" y="3945116"/>
                <a:ext cx="400851" cy="1588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Трапеция 41"/>
              <p:cNvSpPr/>
              <p:nvPr/>
            </p:nvSpPr>
            <p:spPr>
              <a:xfrm rot="10800000">
                <a:off x="3857385" y="3957276"/>
                <a:ext cx="2320578" cy="353466"/>
              </a:xfrm>
              <a:prstGeom prst="trapezoi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Трапеция 42"/>
              <p:cNvSpPr/>
              <p:nvPr/>
            </p:nvSpPr>
            <p:spPr>
              <a:xfrm rot="10800000">
                <a:off x="6545517" y="3940627"/>
                <a:ext cx="2320578" cy="353466"/>
              </a:xfrm>
              <a:prstGeom prst="trapezoi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02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529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РІВНІ ПОСТАЧАЛЬНИКІВ І СПОЖИВАЧІВ 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/>
              <a:t/>
            </a:r>
            <a:br>
              <a:rPr lang="uk-UA" sz="3200" b="1" dirty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   </a:t>
            </a:r>
            <a:r>
              <a:rPr lang="uk-UA" sz="3200" b="1" dirty="0"/>
              <a:t/>
            </a:r>
            <a:br>
              <a:rPr lang="uk-UA" sz="3200" b="1" dirty="0"/>
            </a:br>
            <a:endParaRPr lang="uk-UA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13</a:t>
            </a:fld>
            <a:endParaRPr lang="uk-UA"/>
          </a:p>
        </p:txBody>
      </p:sp>
      <p:cxnSp>
        <p:nvCxnSpPr>
          <p:cNvPr id="65" name="Пряма сполучна лінія 64"/>
          <p:cNvCxnSpPr/>
          <p:nvPr/>
        </p:nvCxnSpPr>
        <p:spPr>
          <a:xfrm>
            <a:off x="10519391" y="4453202"/>
            <a:ext cx="2485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Группа 84"/>
          <p:cNvGrpSpPr/>
          <p:nvPr/>
        </p:nvGrpSpPr>
        <p:grpSpPr>
          <a:xfrm>
            <a:off x="1019923" y="1497932"/>
            <a:ext cx="10570882" cy="4121281"/>
            <a:chOff x="1019923" y="1497932"/>
            <a:chExt cx="10570882" cy="4121281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1019923" y="2456809"/>
              <a:ext cx="10570882" cy="3162404"/>
              <a:chOff x="1019923" y="2456809"/>
              <a:chExt cx="10570882" cy="3162404"/>
            </a:xfrm>
          </p:grpSpPr>
          <p:sp>
            <p:nvSpPr>
              <p:cNvPr id="7" name="Прямокутник 6"/>
              <p:cNvSpPr/>
              <p:nvPr/>
            </p:nvSpPr>
            <p:spPr>
              <a:xfrm>
                <a:off x="2035784" y="2456809"/>
                <a:ext cx="752266" cy="241440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uk-UA" sz="2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ТРЕТЬОГО</a:t>
                </a:r>
              </a:p>
              <a:p>
                <a:pPr algn="ctr"/>
                <a:r>
                  <a:rPr lang="uk-UA" sz="2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(ВИРОБНИЦТВО)</a:t>
                </a:r>
                <a:endParaRPr lang="uk-UA" sz="220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Прямокутник 5"/>
              <p:cNvSpPr/>
              <p:nvPr/>
            </p:nvSpPr>
            <p:spPr>
              <a:xfrm>
                <a:off x="1019923" y="2477194"/>
                <a:ext cx="650459" cy="241440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uk-UA" sz="2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КІНЦЕВОГО</a:t>
                </a:r>
                <a:endParaRPr lang="uk-UA" sz="220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Прямокутник 7"/>
              <p:cNvSpPr/>
              <p:nvPr/>
            </p:nvSpPr>
            <p:spPr>
              <a:xfrm>
                <a:off x="3044760" y="2477194"/>
                <a:ext cx="894456" cy="241440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uk-UA" sz="2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ДРУГОГО</a:t>
                </a:r>
              </a:p>
              <a:p>
                <a:pPr algn="ctr"/>
                <a:r>
                  <a:rPr lang="uk-UA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uk-UA" sz="2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ВЛАСНИК)</a:t>
                </a:r>
                <a:endParaRPr lang="uk-UA" sz="220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окутник 8"/>
              <p:cNvSpPr/>
              <p:nvPr/>
            </p:nvSpPr>
            <p:spPr>
              <a:xfrm>
                <a:off x="4139738" y="2456809"/>
                <a:ext cx="515389" cy="237363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uk-UA" sz="2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ПЕРШОГО  (ТЕП)</a:t>
                </a:r>
                <a:endParaRPr lang="uk-UA" sz="220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10696349" y="2477196"/>
                <a:ext cx="894456" cy="246325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uk-UA" sz="22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КІНЦЕВОГО</a:t>
                </a:r>
              </a:p>
            </p:txBody>
          </p:sp>
          <p:sp>
            <p:nvSpPr>
              <p:cNvPr id="11" name="Прямокутник 10"/>
              <p:cNvSpPr/>
              <p:nvPr/>
            </p:nvSpPr>
            <p:spPr>
              <a:xfrm>
                <a:off x="9689369" y="2456809"/>
                <a:ext cx="894456" cy="241440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uk-UA" sz="2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ТРЕТЬОГО</a:t>
                </a:r>
              </a:p>
              <a:p>
                <a:pPr algn="ctr"/>
                <a:r>
                  <a:rPr lang="uk-UA" sz="2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(СПОЖИВАЧ)</a:t>
                </a:r>
                <a:endParaRPr lang="uk-UA" sz="220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8632910" y="2526050"/>
                <a:ext cx="894456" cy="241440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uk-UA" sz="2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ДРУГОГО</a:t>
                </a:r>
              </a:p>
              <a:p>
                <a:pPr algn="ctr"/>
                <a:r>
                  <a:rPr lang="uk-UA" sz="2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(МАГАЗИН)</a:t>
                </a:r>
                <a:endParaRPr lang="uk-UA" sz="220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7569939" y="2477196"/>
                <a:ext cx="888766" cy="237363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uk-UA" sz="2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ПЕРШОГО</a:t>
                </a:r>
              </a:p>
              <a:p>
                <a:pPr algn="ctr"/>
                <a:r>
                  <a:rPr lang="uk-UA" sz="2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(СКЛАД</a:t>
                </a:r>
                <a:r>
                  <a:rPr lang="uk-UA" sz="22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4753064" y="4940453"/>
                <a:ext cx="2580414" cy="6787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ПІДПРИЄМСТВО</a:t>
                </a:r>
                <a:endParaRPr lang="uk-UA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1263920" y="5041371"/>
                <a:ext cx="406462" cy="476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2326990" y="5030812"/>
                <a:ext cx="406462" cy="476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3366822" y="5045064"/>
                <a:ext cx="406462" cy="476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4194201" y="5032556"/>
                <a:ext cx="406462" cy="476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7811091" y="5030812"/>
                <a:ext cx="406462" cy="476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9854997" y="5014926"/>
                <a:ext cx="406462" cy="476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10875955" y="5041371"/>
                <a:ext cx="406462" cy="476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8876907" y="5056622"/>
                <a:ext cx="406462" cy="476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25" name="Пряма зі стрілкою 24"/>
              <p:cNvCxnSpPr>
                <a:stCxn id="16" idx="6"/>
              </p:cNvCxnSpPr>
              <p:nvPr/>
            </p:nvCxnSpPr>
            <p:spPr>
              <a:xfrm>
                <a:off x="1670382" y="5279833"/>
                <a:ext cx="23072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 сполучна лінія 26"/>
              <p:cNvCxnSpPr/>
              <p:nvPr/>
            </p:nvCxnSpPr>
            <p:spPr>
              <a:xfrm>
                <a:off x="1914379" y="5294335"/>
                <a:ext cx="24281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 зі стрілкою 30"/>
              <p:cNvCxnSpPr>
                <a:endCxn id="17" idx="2"/>
              </p:cNvCxnSpPr>
              <p:nvPr/>
            </p:nvCxnSpPr>
            <p:spPr>
              <a:xfrm>
                <a:off x="2147242" y="5269274"/>
                <a:ext cx="17974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 зі стрілкою 32"/>
              <p:cNvCxnSpPr>
                <a:stCxn id="17" idx="6"/>
                <a:endCxn id="18" idx="2"/>
              </p:cNvCxnSpPr>
              <p:nvPr/>
            </p:nvCxnSpPr>
            <p:spPr>
              <a:xfrm>
                <a:off x="2733452" y="5269274"/>
                <a:ext cx="633370" cy="142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/>
              <p:cNvCxnSpPr>
                <a:stCxn id="19" idx="6"/>
              </p:cNvCxnSpPr>
              <p:nvPr/>
            </p:nvCxnSpPr>
            <p:spPr>
              <a:xfrm flipV="1">
                <a:off x="4600663" y="5253388"/>
                <a:ext cx="152400" cy="176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 зі стрілкою 38"/>
              <p:cNvCxnSpPr>
                <a:endCxn id="20" idx="2"/>
              </p:cNvCxnSpPr>
              <p:nvPr/>
            </p:nvCxnSpPr>
            <p:spPr>
              <a:xfrm flipV="1">
                <a:off x="7426895" y="5269274"/>
                <a:ext cx="384196" cy="7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 зі стрілкою 44"/>
              <p:cNvCxnSpPr/>
              <p:nvPr/>
            </p:nvCxnSpPr>
            <p:spPr>
              <a:xfrm flipV="1">
                <a:off x="3788954" y="5295084"/>
                <a:ext cx="524728" cy="321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 зі стрілкою 47"/>
              <p:cNvCxnSpPr>
                <a:stCxn id="20" idx="6"/>
                <a:endCxn id="23" idx="2"/>
              </p:cNvCxnSpPr>
              <p:nvPr/>
            </p:nvCxnSpPr>
            <p:spPr>
              <a:xfrm>
                <a:off x="8217553" y="5269274"/>
                <a:ext cx="659354" cy="258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 зі стрілкою 49"/>
              <p:cNvCxnSpPr>
                <a:stCxn id="23" idx="6"/>
                <a:endCxn id="21" idx="2"/>
              </p:cNvCxnSpPr>
              <p:nvPr/>
            </p:nvCxnSpPr>
            <p:spPr>
              <a:xfrm flipV="1">
                <a:off x="9283369" y="5253388"/>
                <a:ext cx="571628" cy="416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 зі стрілкою 51"/>
              <p:cNvCxnSpPr>
                <a:stCxn id="21" idx="6"/>
              </p:cNvCxnSpPr>
              <p:nvPr/>
            </p:nvCxnSpPr>
            <p:spPr>
              <a:xfrm>
                <a:off x="10261459" y="5253388"/>
                <a:ext cx="24399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 зі стрілкою 66"/>
              <p:cNvCxnSpPr>
                <a:endCxn id="22" idx="2"/>
              </p:cNvCxnSpPr>
              <p:nvPr/>
            </p:nvCxnSpPr>
            <p:spPr>
              <a:xfrm>
                <a:off x="10631958" y="5262203"/>
                <a:ext cx="243997" cy="176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Прямокутник 4"/>
            <p:cNvSpPr/>
            <p:nvPr/>
          </p:nvSpPr>
          <p:spPr>
            <a:xfrm>
              <a:off x="1019923" y="1497932"/>
              <a:ext cx="10506491" cy="7797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uk-UA" sz="220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ПОПЕРЕДНІ ВИДИ ДІЯЛЬНОСТІ                             </a:t>
              </a:r>
              <a:r>
                <a:rPr lang="uk-UA" sz="2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НАСТУПНІ </a:t>
              </a:r>
              <a:r>
                <a:rPr lang="uk-UA" sz="220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ВИДИ ДІЯЛЬНОСТІ</a:t>
              </a:r>
            </a:p>
            <a:p>
              <a:pPr algn="ctr"/>
              <a:r>
                <a:rPr lang="uk-UA" sz="220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РІВНІ </a:t>
              </a:r>
              <a:r>
                <a:rPr lang="uk-UA" sz="2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ПОСТАЧАЛЬНИКІВ	                                          </a:t>
              </a:r>
              <a:r>
                <a:rPr lang="uk-UA" sz="220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РІВНІ СПОЖИВАЧІВ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0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786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/>
              <a:t>ПОСЕРЕДНИК У ЛАНЦЮГУ </a:t>
            </a:r>
            <a:r>
              <a:rPr lang="uk-UA" dirty="0"/>
              <a:t>  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40" y="1862365"/>
            <a:ext cx="1030622" cy="653047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14</a:t>
            </a:fld>
            <a:endParaRPr lang="uk-UA"/>
          </a:p>
        </p:txBody>
      </p:sp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18" y="1862365"/>
            <a:ext cx="1030622" cy="653047"/>
          </a:xfrm>
          <a:prstGeom prst="rect">
            <a:avLst/>
          </a:prstGeom>
        </p:spPr>
      </p:pic>
      <p:pic>
        <p:nvPicPr>
          <p:cNvPr id="6" name="Місце для вмісту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037" y="1862366"/>
            <a:ext cx="1030622" cy="653047"/>
          </a:xfrm>
          <a:prstGeom prst="rect">
            <a:avLst/>
          </a:prstGeom>
        </p:spPr>
      </p:pic>
      <p:pic>
        <p:nvPicPr>
          <p:cNvPr id="7" name="Місце для вмісту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274" y="1862367"/>
            <a:ext cx="1030622" cy="653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274" y="3065172"/>
            <a:ext cx="2762830" cy="837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00" y="4955144"/>
            <a:ext cx="717707" cy="7496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07" y="4960785"/>
            <a:ext cx="717707" cy="7222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7" y="4972857"/>
            <a:ext cx="717707" cy="7394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10" y="4965342"/>
            <a:ext cx="717707" cy="7394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86" y="4982516"/>
            <a:ext cx="717707" cy="7394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274" y="4982516"/>
            <a:ext cx="717707" cy="7394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22" y="4982516"/>
            <a:ext cx="717707" cy="7222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404" y="4991103"/>
            <a:ext cx="717707" cy="7222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62" y="4991103"/>
            <a:ext cx="717707" cy="7496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91" y="4965342"/>
            <a:ext cx="717707" cy="749660"/>
          </a:xfrm>
          <a:prstGeom prst="rect">
            <a:avLst/>
          </a:prstGeom>
        </p:spPr>
      </p:pic>
      <p:sp>
        <p:nvSpPr>
          <p:cNvPr id="19" name="Округлений прямокутник 18"/>
          <p:cNvSpPr/>
          <p:nvPr/>
        </p:nvSpPr>
        <p:spPr>
          <a:xfrm>
            <a:off x="888642" y="1862365"/>
            <a:ext cx="2503858" cy="7083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888642" y="3429000"/>
            <a:ext cx="2503857" cy="7083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МАРШРУТІВ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961591" y="4955144"/>
            <a:ext cx="2139056" cy="7083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6008887" y="3167396"/>
            <a:ext cx="2215320" cy="7083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МАРШРУТІВ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71" y="5018475"/>
            <a:ext cx="717707" cy="7222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69" y="5018475"/>
            <a:ext cx="717707" cy="722288"/>
          </a:xfrm>
          <a:prstGeom prst="rect">
            <a:avLst/>
          </a:prstGeom>
        </p:spPr>
      </p:pic>
      <p:cxnSp>
        <p:nvCxnSpPr>
          <p:cNvPr id="26" name="Пряма зі стрілкою 25"/>
          <p:cNvCxnSpPr>
            <a:stCxn id="4" idx="2"/>
            <a:endCxn id="9" idx="0"/>
          </p:cNvCxnSpPr>
          <p:nvPr/>
        </p:nvCxnSpPr>
        <p:spPr>
          <a:xfrm flipH="1">
            <a:off x="3751354" y="2515412"/>
            <a:ext cx="331797" cy="243973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>
            <a:stCxn id="4" idx="2"/>
          </p:cNvCxnSpPr>
          <p:nvPr/>
        </p:nvCxnSpPr>
        <p:spPr>
          <a:xfrm>
            <a:off x="4083151" y="2515412"/>
            <a:ext cx="220011" cy="25030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>
            <a:stCxn id="4" idx="2"/>
            <a:endCxn id="12" idx="0"/>
          </p:cNvCxnSpPr>
          <p:nvPr/>
        </p:nvCxnSpPr>
        <p:spPr>
          <a:xfrm>
            <a:off x="4083151" y="2515412"/>
            <a:ext cx="930613" cy="24499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>
            <a:stCxn id="4" idx="2"/>
          </p:cNvCxnSpPr>
          <p:nvPr/>
        </p:nvCxnSpPr>
        <p:spPr>
          <a:xfrm>
            <a:off x="4083151" y="2515412"/>
            <a:ext cx="1445742" cy="25030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>
            <a:stCxn id="4" idx="2"/>
            <a:endCxn id="18" idx="0"/>
          </p:cNvCxnSpPr>
          <p:nvPr/>
        </p:nvCxnSpPr>
        <p:spPr>
          <a:xfrm>
            <a:off x="4083151" y="2515412"/>
            <a:ext cx="2243994" cy="24499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>
            <a:stCxn id="4" idx="2"/>
          </p:cNvCxnSpPr>
          <p:nvPr/>
        </p:nvCxnSpPr>
        <p:spPr>
          <a:xfrm>
            <a:off x="4083151" y="2515412"/>
            <a:ext cx="2602847" cy="25030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зі стрілкою 37"/>
          <p:cNvCxnSpPr>
            <a:stCxn id="5" idx="2"/>
          </p:cNvCxnSpPr>
          <p:nvPr/>
        </p:nvCxnSpPr>
        <p:spPr>
          <a:xfrm>
            <a:off x="5690629" y="2515412"/>
            <a:ext cx="995369" cy="25030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/>
          <p:cNvCxnSpPr>
            <a:stCxn id="5" idx="2"/>
            <a:endCxn id="18" idx="0"/>
          </p:cNvCxnSpPr>
          <p:nvPr/>
        </p:nvCxnSpPr>
        <p:spPr>
          <a:xfrm>
            <a:off x="5690629" y="2515412"/>
            <a:ext cx="636516" cy="24499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зі стрілкою 41"/>
          <p:cNvCxnSpPr>
            <a:stCxn id="5" idx="2"/>
          </p:cNvCxnSpPr>
          <p:nvPr/>
        </p:nvCxnSpPr>
        <p:spPr>
          <a:xfrm flipH="1">
            <a:off x="5534171" y="2515412"/>
            <a:ext cx="156458" cy="24671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зі стрілкою 43"/>
          <p:cNvCxnSpPr>
            <a:stCxn id="5" idx="2"/>
            <a:endCxn id="12" idx="0"/>
          </p:cNvCxnSpPr>
          <p:nvPr/>
        </p:nvCxnSpPr>
        <p:spPr>
          <a:xfrm flipH="1">
            <a:off x="5013764" y="2515412"/>
            <a:ext cx="676865" cy="24499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зі стрілкою 45"/>
          <p:cNvCxnSpPr>
            <a:stCxn id="5" idx="2"/>
          </p:cNvCxnSpPr>
          <p:nvPr/>
        </p:nvCxnSpPr>
        <p:spPr>
          <a:xfrm flipH="1">
            <a:off x="4335250" y="2515412"/>
            <a:ext cx="1355379" cy="24569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/>
          <p:cNvCxnSpPr>
            <a:stCxn id="5" idx="2"/>
            <a:endCxn id="9" idx="0"/>
          </p:cNvCxnSpPr>
          <p:nvPr/>
        </p:nvCxnSpPr>
        <p:spPr>
          <a:xfrm flipH="1">
            <a:off x="3751354" y="2515412"/>
            <a:ext cx="1939275" cy="243973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зі стрілкою 49"/>
          <p:cNvCxnSpPr>
            <a:stCxn id="7" idx="2"/>
            <a:endCxn id="8" idx="0"/>
          </p:cNvCxnSpPr>
          <p:nvPr/>
        </p:nvCxnSpPr>
        <p:spPr>
          <a:xfrm>
            <a:off x="8905585" y="2515414"/>
            <a:ext cx="866104" cy="54975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зі стрілкою 51"/>
          <p:cNvCxnSpPr>
            <a:stCxn id="6" idx="2"/>
            <a:endCxn id="8" idx="0"/>
          </p:cNvCxnSpPr>
          <p:nvPr/>
        </p:nvCxnSpPr>
        <p:spPr>
          <a:xfrm flipH="1">
            <a:off x="9771689" y="2515413"/>
            <a:ext cx="771659" cy="54975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/>
          <p:cNvCxnSpPr>
            <a:stCxn id="8" idx="2"/>
            <a:endCxn id="11" idx="0"/>
          </p:cNvCxnSpPr>
          <p:nvPr/>
        </p:nvCxnSpPr>
        <p:spPr>
          <a:xfrm flipH="1">
            <a:off x="8031421" y="3902300"/>
            <a:ext cx="1740268" cy="107055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зі стрілкою 55"/>
          <p:cNvCxnSpPr>
            <a:stCxn id="8" idx="2"/>
            <a:endCxn id="14" idx="0"/>
          </p:cNvCxnSpPr>
          <p:nvPr/>
        </p:nvCxnSpPr>
        <p:spPr>
          <a:xfrm flipH="1">
            <a:off x="8749128" y="3902300"/>
            <a:ext cx="1022561" cy="10802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/>
          <p:cNvCxnSpPr>
            <a:stCxn id="8" idx="2"/>
            <a:endCxn id="13" idx="0"/>
          </p:cNvCxnSpPr>
          <p:nvPr/>
        </p:nvCxnSpPr>
        <p:spPr>
          <a:xfrm flipH="1">
            <a:off x="9428440" y="3902300"/>
            <a:ext cx="343249" cy="10802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зі стрілкою 59"/>
          <p:cNvCxnSpPr>
            <a:stCxn id="8" idx="2"/>
            <a:endCxn id="16" idx="0"/>
          </p:cNvCxnSpPr>
          <p:nvPr/>
        </p:nvCxnSpPr>
        <p:spPr>
          <a:xfrm>
            <a:off x="9771689" y="3902300"/>
            <a:ext cx="343569" cy="108880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зі стрілкою 61"/>
          <p:cNvCxnSpPr>
            <a:stCxn id="8" idx="2"/>
            <a:endCxn id="17" idx="0"/>
          </p:cNvCxnSpPr>
          <p:nvPr/>
        </p:nvCxnSpPr>
        <p:spPr>
          <a:xfrm>
            <a:off x="9771689" y="3902300"/>
            <a:ext cx="1008527" cy="108880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зі стрілкою 63"/>
          <p:cNvCxnSpPr>
            <a:stCxn id="8" idx="2"/>
            <a:endCxn id="24" idx="0"/>
          </p:cNvCxnSpPr>
          <p:nvPr/>
        </p:nvCxnSpPr>
        <p:spPr>
          <a:xfrm>
            <a:off x="9771689" y="3902300"/>
            <a:ext cx="1726234" cy="11161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8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5164" y="258350"/>
            <a:ext cx="9470967" cy="639426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/>
              <a:t>ПЕРЕВАГИ </a:t>
            </a:r>
            <a:r>
              <a:rPr lang="uk-UA" sz="3100" b="1" dirty="0"/>
              <a:t>ТА НЕДОЛІКИ </a:t>
            </a:r>
            <a:r>
              <a:rPr lang="uk-UA" sz="3100" b="1" dirty="0" smtClean="0"/>
              <a:t>ЗАСТОСУВАННЯ ЛАНЦЮГІВ  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54233" y="989215"/>
            <a:ext cx="9850379" cy="55113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ПЕРЕВАГИ:</a:t>
            </a:r>
            <a:endParaRPr lang="uk-UA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700" dirty="0"/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 МОЖУТЬ ВИРОБЛЯТИ ПРОДУКЦІЮ НЕЗАЛЕЖНО ВІД МІСЦЬ РОЗТАШУВАННЯ СПОЖИВАЧІВ;</a:t>
            </a:r>
          </a:p>
          <a:p>
            <a:pPr marL="0" lvl="1"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500" dirty="0" smtClean="0"/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КОНЦЕНТРАЦІЯ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ВИРОБНИЦТВА У ВЕЛИКИХ ПІДПРИЄМСТВАХ ЗНИЖУЄ ВИТРАТИ;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ВИРОБНИКИ НЕ ЗБЕРІГАЮТЬ ВЕЛИКИХ ЗАПАСІВ ПРОДУКЦІЇ;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ПОСЕРЕДНИКИ ЗБЕРІГАЮТЬ ПРОДУКЦІЮ БАГАТЬОХ ВИРОБНИКІВ, ЩО ДАЄ МОЖЛИВІСТЬ ВИБОРУ СПОЖИВАЧАМИ;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ПОСЕРЕДНИКИ РОЗМІЩУЮТЬСЯ БЛИЖЧЕ ДО РОЗДРІБНИХ ПРОДАВЦІВ І БІЛЬШ ОПЕРАТИВНО ВИКОНУЮТЬ ЇХНІ ЗАМОВЛЕННЯ;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ЗМЕНШУЮТЬСЯ ЗАПАСИ У РОЗДРІБНИХ ПРОДАВЦІВ;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НЕДОЛІК: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ДОВГИЙ ЛАНЦЮГ ЗДОРОЖУЄ КІНЦЕВУ ПРОДУКЦІЮ.</a:t>
            </a:r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508" y="258350"/>
            <a:ext cx="8911687" cy="74105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СКЛАДИ У ВИРОБНИЧОМУ ПРОЦЕСІ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63253" y="867022"/>
            <a:ext cx="10349345" cy="112475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ДІЛЬНИЦЯМ  ДОВОДИТЬСЯ  ЗАВДАННЯ  НА  ПОВНЕ  ЗАВАНТАЖЕННЯ.</a:t>
            </a:r>
          </a:p>
          <a:p>
            <a:pPr algn="just">
              <a:spcBef>
                <a:spcPts val="0"/>
              </a:spcBef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ЩОБ ВИКОНАТИ ЗАВДАННЯ НА ДІЛЬНИЦЯХ СТВОРЮЮТЬСЯ СКЛАДИ  НЕЗАВЕРШЕНОГО   ВИРОБНИЦТВА.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16</a:t>
            </a:fld>
            <a:endParaRPr lang="uk-UA"/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1526828" y="4405747"/>
            <a:ext cx="10016606" cy="223579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 smtClean="0"/>
          </a:p>
          <a:p>
            <a:pPr algn="just"/>
            <a:r>
              <a:rPr lang="uk-UA" sz="6800" dirty="0" smtClean="0">
                <a:latin typeface="Arial" pitchFamily="34" charset="0"/>
                <a:cs typeface="Arial" pitchFamily="34" charset="0"/>
              </a:rPr>
              <a:t>ВВЕДЕННЯ СКЛАДІВ:</a:t>
            </a:r>
          </a:p>
          <a:p>
            <a:pPr algn="just">
              <a:spcBef>
                <a:spcPts val="1200"/>
              </a:spcBef>
            </a:pPr>
            <a:r>
              <a:rPr lang="uk-UA" sz="6800" dirty="0" smtClean="0">
                <a:latin typeface="Arial" pitchFamily="34" charset="0"/>
                <a:cs typeface="Arial" pitchFamily="34" charset="0"/>
              </a:rPr>
              <a:t> ПОЛІПШУЄ ЕКОНОМІЧНІ  ПОКАЗНИКИ НА ОКРЕМИХ ДІЛЬНИЦЯХ;</a:t>
            </a:r>
          </a:p>
          <a:p>
            <a:pPr algn="just">
              <a:spcBef>
                <a:spcPts val="1200"/>
              </a:spcBef>
            </a:pPr>
            <a:r>
              <a:rPr lang="uk-UA" sz="6800" dirty="0" smtClean="0">
                <a:latin typeface="Arial" pitchFamily="34" charset="0"/>
                <a:cs typeface="Arial" pitchFamily="34" charset="0"/>
              </a:rPr>
              <a:t>ПОГІРШУЄ ФІНАНСОВЕ СТАНОВИЩЕ ПІДПРИЄМСТВА: ДОХІД НЕ ЗМІНИВСЯ, А ВИТРАТИ НА ЗАКУПІВЛЮ СИРОВИНИ, ЗАРПЛАТУ, УТРИМАННЯ СКЛАДСЬКИХ ЗАПАСІВ, ТОЩО ЗРОСЛИ.</a:t>
            </a:r>
            <a:endParaRPr lang="uk-UA" sz="6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529772" y="2019993"/>
            <a:ext cx="9703281" cy="2491216"/>
            <a:chOff x="1529772" y="2019993"/>
            <a:chExt cx="9703281" cy="2491216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1529772" y="2423849"/>
              <a:ext cx="9703281" cy="1541654"/>
              <a:chOff x="1529772" y="2423849"/>
              <a:chExt cx="9703281" cy="1541654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1529772" y="2423849"/>
                <a:ext cx="9104764" cy="1541654"/>
                <a:chOff x="1882981" y="2683581"/>
                <a:chExt cx="9104764" cy="1541654"/>
              </a:xfrm>
            </p:grpSpPr>
            <p:grpSp>
              <p:nvGrpSpPr>
                <p:cNvPr id="17" name="Группа 16"/>
                <p:cNvGrpSpPr/>
                <p:nvPr/>
              </p:nvGrpSpPr>
              <p:grpSpPr>
                <a:xfrm>
                  <a:off x="1882981" y="3174342"/>
                  <a:ext cx="9104764" cy="1050893"/>
                  <a:chOff x="1959176" y="3244823"/>
                  <a:chExt cx="9104764" cy="1050893"/>
                </a:xfrm>
              </p:grpSpPr>
              <p:grpSp>
                <p:nvGrpSpPr>
                  <p:cNvPr id="16" name="Группа 15"/>
                  <p:cNvGrpSpPr/>
                  <p:nvPr/>
                </p:nvGrpSpPr>
                <p:grpSpPr>
                  <a:xfrm>
                    <a:off x="2360814" y="3244823"/>
                    <a:ext cx="8301488" cy="1050893"/>
                    <a:chOff x="1305098" y="3199980"/>
                    <a:chExt cx="8301488" cy="1050893"/>
                  </a:xfrm>
                </p:grpSpPr>
                <p:sp>
                  <p:nvSpPr>
                    <p:cNvPr id="8" name="Овал 7"/>
                    <p:cNvSpPr/>
                    <p:nvPr/>
                  </p:nvSpPr>
                  <p:spPr>
                    <a:xfrm>
                      <a:off x="1305098" y="3325957"/>
                      <a:ext cx="831273" cy="622587"/>
                    </a:xfrm>
                    <a:prstGeom prst="ellipse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9" name="Овал 8"/>
                    <p:cNvSpPr/>
                    <p:nvPr/>
                  </p:nvSpPr>
                  <p:spPr>
                    <a:xfrm>
                      <a:off x="2514073" y="3235848"/>
                      <a:ext cx="1155469" cy="914400"/>
                    </a:xfrm>
                    <a:prstGeom prst="ellipse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" name="Овал 10"/>
                    <p:cNvSpPr/>
                    <p:nvPr/>
                  </p:nvSpPr>
                  <p:spPr>
                    <a:xfrm>
                      <a:off x="4056609" y="3248977"/>
                      <a:ext cx="1122219" cy="914400"/>
                    </a:xfrm>
                    <a:prstGeom prst="ellipse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" name="Овал 11"/>
                    <p:cNvSpPr/>
                    <p:nvPr/>
                  </p:nvSpPr>
                  <p:spPr>
                    <a:xfrm>
                      <a:off x="5580466" y="3497493"/>
                      <a:ext cx="656707" cy="455869"/>
                    </a:xfrm>
                    <a:prstGeom prst="ellipse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" name="Овал 12"/>
                    <p:cNvSpPr/>
                    <p:nvPr/>
                  </p:nvSpPr>
                  <p:spPr>
                    <a:xfrm>
                      <a:off x="6652940" y="3199980"/>
                      <a:ext cx="1313412" cy="1050893"/>
                    </a:xfrm>
                    <a:prstGeom prst="ellipse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" name="Овал 13"/>
                    <p:cNvSpPr/>
                    <p:nvPr/>
                  </p:nvSpPr>
                  <p:spPr>
                    <a:xfrm>
                      <a:off x="8367990" y="3309995"/>
                      <a:ext cx="1238596" cy="766104"/>
                    </a:xfrm>
                    <a:prstGeom prst="ellipse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" name="Стрелка вправо 14"/>
                    <p:cNvSpPr/>
                    <p:nvPr/>
                  </p:nvSpPr>
                  <p:spPr>
                    <a:xfrm>
                      <a:off x="2158968" y="3614274"/>
                      <a:ext cx="377702" cy="143513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1041" name="Picture 1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656481" y="3608546"/>
                      <a:ext cx="401638" cy="195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42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78828" y="3627797"/>
                      <a:ext cx="401638" cy="195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43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51302" y="3636110"/>
                      <a:ext cx="401638" cy="195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44" name="Picture 2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966352" y="3595416"/>
                      <a:ext cx="401638" cy="195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pic>
                <p:nvPicPr>
                  <p:cNvPr id="1045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662302" y="3604493"/>
                    <a:ext cx="401638" cy="1952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46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59176" y="3575008"/>
                    <a:ext cx="401638" cy="1952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18" name="Прямоугольник 17"/>
                <p:cNvSpPr/>
                <p:nvPr/>
              </p:nvSpPr>
              <p:spPr>
                <a:xfrm>
                  <a:off x="2442560" y="2692774"/>
                  <a:ext cx="515390" cy="432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2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790604" y="2701636"/>
                  <a:ext cx="606829" cy="432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2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5261957" y="2683581"/>
                  <a:ext cx="615141" cy="46837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2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6696998" y="2695610"/>
                  <a:ext cx="595891" cy="42942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2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7913717" y="2683581"/>
                  <a:ext cx="756458" cy="46837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2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  <a:endPara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9692641" y="2735656"/>
                  <a:ext cx="548640" cy="41629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2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10634536" y="3182049"/>
                <a:ext cx="598517" cy="46166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884516" y="4049544"/>
              <a:ext cx="6454916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ЛАНЦЮГ  ПОСТАЧАННЯ</a:t>
              </a: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566160" y="2019993"/>
              <a:ext cx="5227323" cy="3158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СКЛАДИ  НА   ДІЛЬНИЦЯХ</a:t>
              </a: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6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728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ФОРМУВАННЯ НЕЗАВЕРШЕНОГО ВИРОБНИЦТВА  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17</a:t>
            </a:fld>
            <a:endParaRPr lang="uk-UA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681488" y="1828801"/>
            <a:ext cx="11128074" cy="132846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НЕЗАВЕРШЕНЕ ВИРОБНИЦТВО  </a:t>
            </a:r>
            <a:r>
              <a:rPr lang="uk-UA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(НВ) </a:t>
            </a:r>
            <a:r>
              <a:rPr lang="uk-UA" sz="2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– ЦЕ ПРОДУКЦІЯ, НА СТАДІЇ ВИГОТОВЛЕННЯ.</a:t>
            </a:r>
          </a:p>
          <a:p>
            <a:pPr algn="just"/>
            <a:r>
              <a:rPr lang="uk-UA" sz="28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НВ</a:t>
            </a:r>
            <a:r>
              <a:rPr lang="uk-UA" sz="2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ПРИНОСИТЬ ЛИШЕ ЗБИТКИ.    ДОХОДИ ПІСЛЯ ПРОДАЖУ  ПРОДУКЦІЇ.</a:t>
            </a:r>
          </a:p>
          <a:p>
            <a:endParaRPr lang="uk-UA" dirty="0"/>
          </a:p>
        </p:txBody>
      </p:sp>
      <p:sp>
        <p:nvSpPr>
          <p:cNvPr id="46" name="Прямокутник 45"/>
          <p:cNvSpPr/>
          <p:nvPr/>
        </p:nvSpPr>
        <p:spPr>
          <a:xfrm>
            <a:off x="8850702" y="3969893"/>
            <a:ext cx="2251494" cy="5516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latin typeface="Arial" pitchFamily="34" charset="0"/>
                <a:cs typeface="Arial" pitchFamily="34" charset="0"/>
              </a:rPr>
              <a:t>ГОТОВИЙ ПРОДУКТ</a:t>
            </a:r>
          </a:p>
        </p:txBody>
      </p:sp>
      <p:sp>
        <p:nvSpPr>
          <p:cNvPr id="47" name="Прямокутник 46"/>
          <p:cNvSpPr/>
          <p:nvPr/>
        </p:nvSpPr>
        <p:spPr>
          <a:xfrm>
            <a:off x="5443753" y="5557154"/>
            <a:ext cx="1923205" cy="318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latin typeface="Arial" pitchFamily="34" charset="0"/>
                <a:cs typeface="Arial" pitchFamily="34" charset="0"/>
              </a:rPr>
              <a:t>ДІЛЬНИЦІ</a:t>
            </a:r>
          </a:p>
        </p:txBody>
      </p:sp>
      <p:cxnSp>
        <p:nvCxnSpPr>
          <p:cNvPr id="50" name="Пряма сполучна лінія 49"/>
          <p:cNvCxnSpPr>
            <a:stCxn id="27" idx="0"/>
          </p:cNvCxnSpPr>
          <p:nvPr/>
        </p:nvCxnSpPr>
        <p:spPr>
          <a:xfrm flipH="1" flipV="1">
            <a:off x="11140833" y="4052956"/>
            <a:ext cx="7104" cy="607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зі стрілкою 60"/>
          <p:cNvCxnSpPr>
            <a:endCxn id="5" idx="1"/>
          </p:cNvCxnSpPr>
          <p:nvPr/>
        </p:nvCxnSpPr>
        <p:spPr>
          <a:xfrm>
            <a:off x="2070340" y="4779034"/>
            <a:ext cx="1437337" cy="1260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6047703" y="5219031"/>
            <a:ext cx="502276" cy="36060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9" name="Овал 68"/>
          <p:cNvSpPr/>
          <p:nvPr/>
        </p:nvSpPr>
        <p:spPr>
          <a:xfrm>
            <a:off x="7243788" y="5240082"/>
            <a:ext cx="502276" cy="36060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0" name="Овал 69"/>
          <p:cNvSpPr/>
          <p:nvPr/>
        </p:nvSpPr>
        <p:spPr>
          <a:xfrm>
            <a:off x="8555383" y="5240081"/>
            <a:ext cx="502276" cy="36060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2" name="Овал 61"/>
          <p:cNvSpPr/>
          <p:nvPr/>
        </p:nvSpPr>
        <p:spPr>
          <a:xfrm>
            <a:off x="1401684" y="4402173"/>
            <a:ext cx="152959" cy="1287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07" name="Группа 106"/>
          <p:cNvGrpSpPr/>
          <p:nvPr/>
        </p:nvGrpSpPr>
        <p:grpSpPr>
          <a:xfrm>
            <a:off x="301925" y="3510950"/>
            <a:ext cx="11482226" cy="2198085"/>
            <a:chOff x="301925" y="3510950"/>
            <a:chExt cx="11482226" cy="2198085"/>
          </a:xfrm>
        </p:grpSpPr>
        <p:grpSp>
          <p:nvGrpSpPr>
            <p:cNvPr id="87" name="Группа 86"/>
            <p:cNvGrpSpPr/>
            <p:nvPr/>
          </p:nvGrpSpPr>
          <p:grpSpPr>
            <a:xfrm>
              <a:off x="301925" y="4660409"/>
              <a:ext cx="11482226" cy="1048626"/>
              <a:chOff x="310551" y="4660409"/>
              <a:chExt cx="11482226" cy="1048626"/>
            </a:xfrm>
          </p:grpSpPr>
          <p:sp>
            <p:nvSpPr>
              <p:cNvPr id="65" name="Прямокутник 64"/>
              <p:cNvSpPr/>
              <p:nvPr/>
            </p:nvSpPr>
            <p:spPr>
              <a:xfrm>
                <a:off x="310551" y="5139147"/>
                <a:ext cx="3381555" cy="569888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200" dirty="0" smtClean="0">
                    <a:latin typeface="Arial" pitchFamily="34" charset="0"/>
                    <a:cs typeface="Arial" pitchFamily="34" charset="0"/>
                  </a:rPr>
                  <a:t>ПРОДУКТИВНІСТЬ, ОД</a:t>
                </a:r>
              </a:p>
            </p:txBody>
          </p:sp>
          <p:grpSp>
            <p:nvGrpSpPr>
              <p:cNvPr id="49" name="Группа 48"/>
              <p:cNvGrpSpPr/>
              <p:nvPr/>
            </p:nvGrpSpPr>
            <p:grpSpPr>
              <a:xfrm>
                <a:off x="3092823" y="4660409"/>
                <a:ext cx="8699954" cy="931654"/>
                <a:chOff x="2954801" y="3659746"/>
                <a:chExt cx="8699954" cy="931654"/>
              </a:xfrm>
            </p:grpSpPr>
            <p:sp>
              <p:nvSpPr>
                <p:cNvPr id="5" name="Прямокутник 4"/>
                <p:cNvSpPr/>
                <p:nvPr/>
              </p:nvSpPr>
              <p:spPr>
                <a:xfrm>
                  <a:off x="3378281" y="3659746"/>
                  <a:ext cx="549520" cy="489398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2400" dirty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</a:p>
              </p:txBody>
            </p:sp>
            <p:sp>
              <p:nvSpPr>
                <p:cNvPr id="6" name="Прямокутник 5"/>
                <p:cNvSpPr/>
                <p:nvPr/>
              </p:nvSpPr>
              <p:spPr>
                <a:xfrm>
                  <a:off x="4632710" y="3659746"/>
                  <a:ext cx="549520" cy="489398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2400" dirty="0" smtClean="0">
                      <a:latin typeface="Times New Roman" pitchFamily="18" charset="0"/>
                      <a:cs typeface="Times New Roman" pitchFamily="18" charset="0"/>
                    </a:rPr>
                    <a:t>Б</a:t>
                  </a:r>
                  <a:endParaRPr lang="uk-UA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8" name="Группа 47"/>
                <p:cNvGrpSpPr/>
                <p:nvPr/>
              </p:nvGrpSpPr>
              <p:grpSpPr>
                <a:xfrm>
                  <a:off x="2954801" y="3659746"/>
                  <a:ext cx="8699954" cy="931654"/>
                  <a:chOff x="2954801" y="3659746"/>
                  <a:chExt cx="8699954" cy="931654"/>
                </a:xfrm>
              </p:grpSpPr>
              <p:sp>
                <p:nvSpPr>
                  <p:cNvPr id="7" name="Прямокутник 6"/>
                  <p:cNvSpPr/>
                  <p:nvPr/>
                </p:nvSpPr>
                <p:spPr>
                  <a:xfrm>
                    <a:off x="5887139" y="3659746"/>
                    <a:ext cx="549520" cy="489398"/>
                  </a:xfrm>
                  <a:prstGeom prst="rect">
                    <a:avLst/>
                  </a:prstGeom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uk-UA" sz="2400" dirty="0" smtClean="0"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endParaRPr lang="uk-UA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" name="Прямокутник 7"/>
                  <p:cNvSpPr/>
                  <p:nvPr/>
                </p:nvSpPr>
                <p:spPr>
                  <a:xfrm>
                    <a:off x="7141568" y="3659746"/>
                    <a:ext cx="549520" cy="489398"/>
                  </a:xfrm>
                  <a:prstGeom prst="rect">
                    <a:avLst/>
                  </a:prstGeom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uk-UA" sz="2400" dirty="0" smtClean="0">
                        <a:latin typeface="Times New Roman" pitchFamily="18" charset="0"/>
                        <a:cs typeface="Times New Roman" pitchFamily="18" charset="0"/>
                      </a:rPr>
                      <a:t>Г</a:t>
                    </a:r>
                    <a:endParaRPr lang="uk-UA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" name="Прямокутник 8"/>
                  <p:cNvSpPr/>
                  <p:nvPr/>
                </p:nvSpPr>
                <p:spPr>
                  <a:xfrm>
                    <a:off x="8395997" y="3659746"/>
                    <a:ext cx="549520" cy="489398"/>
                  </a:xfrm>
                  <a:prstGeom prst="rect">
                    <a:avLst/>
                  </a:prstGeom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uk-UA" sz="2400" dirty="0" smtClean="0">
                        <a:latin typeface="Times New Roman" pitchFamily="18" charset="0"/>
                        <a:cs typeface="Times New Roman" pitchFamily="18" charset="0"/>
                      </a:rPr>
                      <a:t>Д</a:t>
                    </a:r>
                    <a:endParaRPr lang="uk-UA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1" name="Пряма зі стрілкою 10"/>
                  <p:cNvCxnSpPr>
                    <a:stCxn id="5" idx="3"/>
                    <a:endCxn id="6" idx="1"/>
                  </p:cNvCxnSpPr>
                  <p:nvPr/>
                </p:nvCxnSpPr>
                <p:spPr>
                  <a:xfrm>
                    <a:off x="3927801" y="3904445"/>
                    <a:ext cx="704909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Пряма зі стрілкою 12"/>
                  <p:cNvCxnSpPr>
                    <a:stCxn id="6" idx="3"/>
                    <a:endCxn id="7" idx="1"/>
                  </p:cNvCxnSpPr>
                  <p:nvPr/>
                </p:nvCxnSpPr>
                <p:spPr>
                  <a:xfrm>
                    <a:off x="5182230" y="3904445"/>
                    <a:ext cx="704909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Пряма зі стрілкою 14"/>
                  <p:cNvCxnSpPr>
                    <a:stCxn id="7" idx="3"/>
                    <a:endCxn id="8" idx="1"/>
                  </p:cNvCxnSpPr>
                  <p:nvPr/>
                </p:nvCxnSpPr>
                <p:spPr>
                  <a:xfrm>
                    <a:off x="6436659" y="3904445"/>
                    <a:ext cx="704909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Пряма зі стрілкою 16"/>
                  <p:cNvCxnSpPr>
                    <a:stCxn id="8" idx="3"/>
                    <a:endCxn id="9" idx="1"/>
                  </p:cNvCxnSpPr>
                  <p:nvPr/>
                </p:nvCxnSpPr>
                <p:spPr>
                  <a:xfrm>
                    <a:off x="7691088" y="3904445"/>
                    <a:ext cx="704909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Прямокутник 26"/>
                  <p:cNvSpPr/>
                  <p:nvPr/>
                </p:nvSpPr>
                <p:spPr>
                  <a:xfrm>
                    <a:off x="10382326" y="3659746"/>
                    <a:ext cx="1272429" cy="489398"/>
                  </a:xfrm>
                  <a:prstGeom prst="rect">
                    <a:avLst/>
                  </a:prstGeom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uk-UA" dirty="0" smtClean="0"/>
                      <a:t>РИНОК</a:t>
                    </a:r>
                    <a:endParaRPr lang="uk-UA" dirty="0"/>
                  </a:p>
                </p:txBody>
              </p:sp>
              <p:cxnSp>
                <p:nvCxnSpPr>
                  <p:cNvPr id="37" name="Пряма зі стрілкою 36"/>
                  <p:cNvCxnSpPr>
                    <a:stCxn id="9" idx="3"/>
                    <a:endCxn id="27" idx="1"/>
                  </p:cNvCxnSpPr>
                  <p:nvPr/>
                </p:nvCxnSpPr>
                <p:spPr>
                  <a:xfrm>
                    <a:off x="8945517" y="3904445"/>
                    <a:ext cx="1436809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Овал 65"/>
                  <p:cNvSpPr/>
                  <p:nvPr/>
                </p:nvSpPr>
                <p:spPr>
                  <a:xfrm>
                    <a:off x="3401903" y="4213539"/>
                    <a:ext cx="502276" cy="360608"/>
                  </a:xfrm>
                  <a:prstGeom prst="ellips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uk-UA" sz="2400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endParaRPr lang="uk-UA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7" name="Овал 66"/>
                  <p:cNvSpPr/>
                  <p:nvPr/>
                </p:nvSpPr>
                <p:spPr>
                  <a:xfrm>
                    <a:off x="4710023" y="4230792"/>
                    <a:ext cx="674913" cy="360608"/>
                  </a:xfrm>
                  <a:prstGeom prst="ellips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uk-UA" sz="2400" dirty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</a:p>
                </p:txBody>
              </p:sp>
              <p:sp>
                <p:nvSpPr>
                  <p:cNvPr id="71" name="Овал 70"/>
                  <p:cNvSpPr/>
                  <p:nvPr/>
                </p:nvSpPr>
                <p:spPr>
                  <a:xfrm>
                    <a:off x="2954801" y="3736481"/>
                    <a:ext cx="152959" cy="128789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/>
                  </a:p>
                </p:txBody>
              </p:sp>
            </p:grpSp>
          </p:grpSp>
        </p:grpSp>
        <p:grpSp>
          <p:nvGrpSpPr>
            <p:cNvPr id="106" name="Группа 105"/>
            <p:cNvGrpSpPr/>
            <p:nvPr/>
          </p:nvGrpSpPr>
          <p:grpSpPr>
            <a:xfrm>
              <a:off x="983413" y="3510950"/>
              <a:ext cx="7975208" cy="1394157"/>
              <a:chOff x="992039" y="3510951"/>
              <a:chExt cx="7975208" cy="1394157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3612921" y="4430927"/>
                <a:ext cx="152959" cy="1287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6321093" y="4370878"/>
                <a:ext cx="152959" cy="1287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3808916" y="4430809"/>
                <a:ext cx="152959" cy="1287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829556" y="4188813"/>
                <a:ext cx="152959" cy="1287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5037007" y="4214529"/>
                <a:ext cx="152959" cy="1287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6321276" y="4213258"/>
                <a:ext cx="152959" cy="1287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6110392" y="4369298"/>
                <a:ext cx="152959" cy="1287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7460619" y="4235702"/>
                <a:ext cx="152959" cy="1287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7289398" y="4240409"/>
                <a:ext cx="152959" cy="1287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7374059" y="4107368"/>
                <a:ext cx="152959" cy="1287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8596790" y="4408230"/>
                <a:ext cx="152959" cy="1287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8814288" y="4393805"/>
                <a:ext cx="152959" cy="1287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105" name="Группа 104"/>
              <p:cNvGrpSpPr/>
              <p:nvPr/>
            </p:nvGrpSpPr>
            <p:grpSpPr>
              <a:xfrm>
                <a:off x="992039" y="3510951"/>
                <a:ext cx="2587923" cy="1233789"/>
                <a:chOff x="992039" y="3510951"/>
                <a:chExt cx="2587923" cy="1233789"/>
              </a:xfrm>
            </p:grpSpPr>
            <p:sp>
              <p:nvSpPr>
                <p:cNvPr id="64" name="Прямокутник 63"/>
                <p:cNvSpPr/>
                <p:nvPr/>
              </p:nvSpPr>
              <p:spPr>
                <a:xfrm>
                  <a:off x="992039" y="3510951"/>
                  <a:ext cx="1815798" cy="1233789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2200" dirty="0" smtClean="0">
                      <a:latin typeface="Arial" pitchFamily="34" charset="0"/>
                      <a:cs typeface="Arial" pitchFamily="34" charset="0"/>
                    </a:rPr>
                    <a:t>СИРОВИНА</a:t>
                  </a:r>
                </a:p>
              </p:txBody>
            </p:sp>
            <p:sp>
              <p:nvSpPr>
                <p:cNvPr id="51" name="Овал 50"/>
                <p:cNvSpPr/>
                <p:nvPr/>
              </p:nvSpPr>
              <p:spPr>
                <a:xfrm>
                  <a:off x="1352801" y="4594829"/>
                  <a:ext cx="152959" cy="128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56" name="Овал 55"/>
                <p:cNvSpPr/>
                <p:nvPr/>
              </p:nvSpPr>
              <p:spPr>
                <a:xfrm>
                  <a:off x="1556959" y="4591955"/>
                  <a:ext cx="152959" cy="128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58" name="Овал 57"/>
                <p:cNvSpPr/>
                <p:nvPr/>
              </p:nvSpPr>
              <p:spPr>
                <a:xfrm>
                  <a:off x="1752492" y="4589078"/>
                  <a:ext cx="152959" cy="128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59" name="Овал 58"/>
                <p:cNvSpPr/>
                <p:nvPr/>
              </p:nvSpPr>
              <p:spPr>
                <a:xfrm>
                  <a:off x="1922144" y="4594828"/>
                  <a:ext cx="152959" cy="128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60" name="Овал 59"/>
                <p:cNvSpPr/>
                <p:nvPr/>
              </p:nvSpPr>
              <p:spPr>
                <a:xfrm>
                  <a:off x="2134930" y="4609206"/>
                  <a:ext cx="152959" cy="128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80" name="Овал 79"/>
                <p:cNvSpPr/>
                <p:nvPr/>
              </p:nvSpPr>
              <p:spPr>
                <a:xfrm>
                  <a:off x="1709360" y="4425175"/>
                  <a:ext cx="152959" cy="128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85" name="Овал 84"/>
                <p:cNvSpPr/>
                <p:nvPr/>
              </p:nvSpPr>
              <p:spPr>
                <a:xfrm>
                  <a:off x="2301706" y="4301531"/>
                  <a:ext cx="152959" cy="128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86" name="Овал 85"/>
                <p:cNvSpPr/>
                <p:nvPr/>
              </p:nvSpPr>
              <p:spPr>
                <a:xfrm>
                  <a:off x="2307457" y="4462558"/>
                  <a:ext cx="152959" cy="128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2536166" y="4347713"/>
                  <a:ext cx="0" cy="28467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 стрелкой 88"/>
                <p:cNvCxnSpPr/>
                <p:nvPr/>
              </p:nvCxnSpPr>
              <p:spPr>
                <a:xfrm>
                  <a:off x="2536166" y="4485736"/>
                  <a:ext cx="1043796" cy="25879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" name="Овал 90"/>
              <p:cNvSpPr/>
              <p:nvPr/>
            </p:nvSpPr>
            <p:spPr>
              <a:xfrm>
                <a:off x="6119993" y="4201756"/>
                <a:ext cx="152959" cy="1287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93" name="Прямая со стрелкой 92"/>
              <p:cNvCxnSpPr>
                <a:stCxn id="6" idx="3"/>
              </p:cNvCxnSpPr>
              <p:nvPr/>
            </p:nvCxnSpPr>
            <p:spPr>
              <a:xfrm flipV="1">
                <a:off x="5311626" y="4356340"/>
                <a:ext cx="769997" cy="54876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 стрелкой 94"/>
              <p:cNvCxnSpPr>
                <a:endCxn id="6" idx="0"/>
              </p:cNvCxnSpPr>
              <p:nvPr/>
            </p:nvCxnSpPr>
            <p:spPr>
              <a:xfrm>
                <a:off x="5011947" y="4347713"/>
                <a:ext cx="24919" cy="31269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 стрелкой 101"/>
              <p:cNvCxnSpPr>
                <a:endCxn id="8" idx="0"/>
              </p:cNvCxnSpPr>
              <p:nvPr/>
            </p:nvCxnSpPr>
            <p:spPr>
              <a:xfrm>
                <a:off x="7513608" y="4408098"/>
                <a:ext cx="32116" cy="25231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 стрелкой 103"/>
              <p:cNvCxnSpPr>
                <a:stCxn id="8" idx="3"/>
                <a:endCxn id="83" idx="2"/>
              </p:cNvCxnSpPr>
              <p:nvPr/>
            </p:nvCxnSpPr>
            <p:spPr>
              <a:xfrm flipV="1">
                <a:off x="7820484" y="4472625"/>
                <a:ext cx="776306" cy="43248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Box 108"/>
          <p:cNvSpPr txBox="1"/>
          <p:nvPr/>
        </p:nvSpPr>
        <p:spPr>
          <a:xfrm>
            <a:off x="4373592" y="3614468"/>
            <a:ext cx="3804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СКЛАДИ</a:t>
            </a:r>
            <a:endParaRPr lang="ru-RU" sz="22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90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ПРОТИРІЧЧЯ </a:t>
            </a:r>
            <a:r>
              <a:rPr lang="uk-UA" b="1" dirty="0"/>
              <a:t>В </a:t>
            </a:r>
            <a:r>
              <a:rPr lang="uk-UA" b="1" dirty="0" smtClean="0"/>
              <a:t>ЛАНЦЮГАХ 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60716" y="1259214"/>
            <a:ext cx="11231593" cy="2653048"/>
          </a:xfrm>
        </p:spPr>
        <p:txBody>
          <a:bodyPr>
            <a:normAutofit fontScale="92500" lnSpcReduction="10000"/>
          </a:bodyPr>
          <a:lstStyle/>
          <a:p>
            <a:r>
              <a:rPr lang="uk-UA" sz="2200" dirty="0" smtClean="0">
                <a:latin typeface="Arial" pitchFamily="34" charset="0"/>
                <a:cs typeface="Arial" pitchFamily="34" charset="0"/>
              </a:rPr>
              <a:t>ДЛЯ ЗБІЬШЕННЯ ПРИБУТКУ ПОТРІБНО ЗМЕНШУВАТИ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НВ,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 ТОБТО СКОРОЧУВАТИ ЗАПАСИ ТА </a:t>
            </a:r>
            <a:r>
              <a:rPr lang="uk-UA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ЗМЕНШУВАТИ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 ВИТРАТИ.</a:t>
            </a:r>
          </a:p>
          <a:p>
            <a:r>
              <a:rPr lang="uk-UA" sz="2200" dirty="0" smtClean="0">
                <a:latin typeface="Arial" pitchFamily="34" charset="0"/>
                <a:cs typeface="Arial" pitchFamily="34" charset="0"/>
              </a:rPr>
              <a:t>ДЛЯ ЗБІЛЬШЕННЯ ВИПУСКУ ПРОДУКЦІЇ ПОТРІБНО ЗГЛАДЖУВАТИ КОЛИВАННЯ У ВИПУСКУ ПРОДУКЦІЇ ОКРЕМИМ ДІЛЬНИЦЯМИ НЕОБХІДНО МАТИ ЗАДІЛИ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НВ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, ТОБТО </a:t>
            </a:r>
            <a:r>
              <a:rPr lang="uk-UA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ЗБІЛЬШУВАТИ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 ВИТРАТИ.</a:t>
            </a:r>
          </a:p>
          <a:p>
            <a:r>
              <a:rPr lang="uk-UA" sz="2200" dirty="0" smtClean="0">
                <a:latin typeface="Arial" pitchFamily="34" charset="0"/>
                <a:cs typeface="Arial" pitchFamily="34" charset="0"/>
              </a:rPr>
              <a:t>НЕ МОЖНА ЗМЕНЕНШУВАТИ І ЗБІЛЬШУВАТИ ЗАПАСИ ОДНОЧАСНО. НА ПРАКТИЦІ Ж ПІДПРИЄМСТВА САМЕ ЦЕ І НАМАГАЮТЬСЯ РОБИТИ. </a:t>
            </a:r>
          </a:p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18</a:t>
            </a:fld>
            <a:endParaRPr lang="uk-UA"/>
          </a:p>
        </p:txBody>
      </p:sp>
      <p:grpSp>
        <p:nvGrpSpPr>
          <p:cNvPr id="33" name="Группа 32"/>
          <p:cNvGrpSpPr/>
          <p:nvPr/>
        </p:nvGrpSpPr>
        <p:grpSpPr>
          <a:xfrm>
            <a:off x="1570008" y="4201059"/>
            <a:ext cx="9696090" cy="1590556"/>
            <a:chOff x="1570008" y="4097547"/>
            <a:chExt cx="9696090" cy="1590556"/>
          </a:xfrm>
        </p:grpSpPr>
        <p:sp>
          <p:nvSpPr>
            <p:cNvPr id="8" name="TextBox 7"/>
            <p:cNvSpPr txBox="1"/>
            <p:nvPr/>
          </p:nvSpPr>
          <p:spPr>
            <a:xfrm>
              <a:off x="1570008" y="4779034"/>
              <a:ext cx="2009954" cy="40011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УПРАВЛІННЯ</a:t>
              </a:r>
              <a:endPara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39087" y="4140679"/>
              <a:ext cx="2329132" cy="40011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ВИТРАТАМИ</a:t>
              </a:r>
              <a:endPara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25350" y="5287993"/>
              <a:ext cx="3260785" cy="40011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ВИПУСКОМ ПРОДУКЦІЇ</a:t>
              </a:r>
              <a:endPara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68551" y="4097547"/>
              <a:ext cx="3942272" cy="40011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ЗМЕНШУВАТИ ЗАПАСИ</a:t>
              </a:r>
              <a:endPara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96687" y="5287992"/>
              <a:ext cx="3269411" cy="40011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ЗБІЛЬШУВАТИ ЗАПАСИ</a:t>
              </a:r>
              <a:endPara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Прямая со стрелкой 15"/>
            <p:cNvCxnSpPr>
              <a:stCxn id="8" idx="3"/>
              <a:endCxn id="10" idx="1"/>
            </p:cNvCxnSpPr>
            <p:nvPr/>
          </p:nvCxnSpPr>
          <p:spPr>
            <a:xfrm flipV="1">
              <a:off x="3579962" y="4340734"/>
              <a:ext cx="759125" cy="63835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endCxn id="11" idx="1"/>
            </p:cNvCxnSpPr>
            <p:nvPr/>
          </p:nvCxnSpPr>
          <p:spPr>
            <a:xfrm>
              <a:off x="3568461" y="5012584"/>
              <a:ext cx="856889" cy="47546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6685472" y="4313208"/>
              <a:ext cx="448573" cy="862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11" idx="3"/>
              <a:endCxn id="14" idx="1"/>
            </p:cNvCxnSpPr>
            <p:nvPr/>
          </p:nvCxnSpPr>
          <p:spPr>
            <a:xfrm flipV="1">
              <a:off x="7686135" y="5488047"/>
              <a:ext cx="310552" cy="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32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9221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КРИТЕРІЇ УПРАВЛІННЯ ЛАНЦЮГОМ 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7365" y="1509623"/>
            <a:ext cx="11119449" cy="4986432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ШВИДКІСТЬ ГЕНЕРАЦІЇ ДОХОДІВ.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   МІЖ ВКЛАДЕННЯМ ГРОШЕЙ У КУПІВЛЮ СИРОВИНИ ТА ПРОДАЖЕМ ГОТОВОГО ТОВАРУ, ЧАС ПОВИНЕН БУТИ НАЙКОРОТШИМ. </a:t>
            </a:r>
          </a:p>
          <a:p>
            <a:pPr algn="just"/>
            <a:r>
              <a:rPr lang="uk-U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ЗВ'ЯЗАНИЙ КАПІТАЛ.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   ЦЕ ГРОШІ, ВКЛАДЕНІ В ЗАКУПЛЕНІ РЕЧІ, З ЯКИХ ВИГОТОВЛЯЄТЬСЯ ПРОДУКТ, А ТАКОЖ ІНВЕСТИЦІЇ В ПРИМІЩЕННЯ, ОБЛАДНАННЯ, СИРОВИНУ, ІНСТРУМЕНТ, ПАТЕНТИ.  </a:t>
            </a:r>
          </a:p>
          <a:p>
            <a:pPr algn="just"/>
            <a:r>
              <a:rPr lang="uk-U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ОПЕРАЦІЙНІ ВИТРАТИ. 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ЦЕ ГРОШІ НА ПЕРЕТВОРЕННЯ ЗВ'ЯЗАНОГО КАПІТАЛУ В ДОХОДИ. ВТРАЧАЮТЬСЯ НАЗАВЖДИ - ЗАРПЛАТА, ОРЕНДА. </a:t>
            </a:r>
          </a:p>
          <a:p>
            <a:pPr algn="just"/>
            <a:r>
              <a:rPr lang="uk-UA" sz="2400" dirty="0" smtClean="0">
                <a:latin typeface="Arial" pitchFamily="34" charset="0"/>
                <a:cs typeface="Arial" pitchFamily="34" charset="0"/>
              </a:rPr>
              <a:t>ЗАДАЧА: ЗБІЛЬШУВАТИ ШВИДКІСТЬ ГЕНЕРАЦІЇ ДОХОДІВ І ЗМЕНШУВАТИ ЗВ'ЯЗАНИЙ КАПІТАЛ ТА ОПЕРАЦІЙНІ ВИТРАТИ.</a:t>
            </a:r>
          </a:p>
          <a:p>
            <a:endParaRPr lang="uk-UA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43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623" y="293376"/>
            <a:ext cx="9613861" cy="56041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ПОНЯТТЯ ЛАНЦЮГА ПОСТАЧАННЯ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63456" y="738087"/>
            <a:ext cx="531675" cy="365125"/>
          </a:xfrm>
        </p:spPr>
        <p:txBody>
          <a:bodyPr/>
          <a:lstStyle/>
          <a:p>
            <a:fld id="{47F94C81-EB33-4817-AE8E-17FA8058903E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5" name="Поле 38"/>
          <p:cNvSpPr txBox="1"/>
          <p:nvPr/>
        </p:nvSpPr>
        <p:spPr>
          <a:xfrm>
            <a:off x="616227" y="3520515"/>
            <a:ext cx="10913164" cy="2173702"/>
          </a:xfrm>
          <a:prstGeom prst="rect">
            <a:avLst/>
          </a:prstGeom>
          <a:solidFill>
            <a:srgbClr val="FFFF00"/>
          </a:solidFill>
          <a:ln w="19050">
            <a:solidFill>
              <a:prstClr val="black"/>
            </a:solidFill>
          </a:ln>
          <a:effectLst>
            <a:innerShdw blurRad="114300">
              <a:prstClr val="black"/>
            </a:inn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ЛОГІСТИКА </a:t>
            </a:r>
            <a:r>
              <a:rPr lang="uk-U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УПРАВЛІННЯ</a:t>
            </a:r>
            <a:r>
              <a:rPr 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ЛАНЦЮГОМ ПОСТАЧАННЯ</a:t>
            </a:r>
          </a:p>
          <a:p>
            <a:pPr defTabSz="45720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</a:pPr>
            <a:r>
              <a:rPr lang="uk-UA" sz="16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НЕОБХІДНО:  </a:t>
            </a:r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ПОТРІБНИЙ ПРОДУКТ,  ПОТРІБНОЇ НОМЕНКЛАТУРИ,  У ПОТРІБНЫЙ КІЛЬКОСТІ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endParaRPr lang="uk-UA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45720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ДОСТАВИТИ</a:t>
            </a: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  ПОТРІБНЕ МІСЦЕ  ТА  В   ПОТРІБНИЙ ЧАС.</a:t>
            </a:r>
          </a:p>
          <a:p>
            <a:pPr defTabSz="45720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</a:pPr>
            <a:r>
              <a:rPr lang="uk-UA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</a:t>
            </a:r>
          </a:p>
          <a:p>
            <a:pPr defTabSz="45720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endParaRPr lang="uk-UA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3" y="1404728"/>
            <a:ext cx="1609860" cy="1313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87" y="1404728"/>
            <a:ext cx="1661137" cy="1313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05" y="1404728"/>
            <a:ext cx="1648259" cy="1313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34" y="1420767"/>
            <a:ext cx="1699774" cy="1313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99" y="1427685"/>
            <a:ext cx="1686895" cy="13136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79" y="1427685"/>
            <a:ext cx="1970230" cy="1313646"/>
          </a:xfrm>
          <a:prstGeom prst="rect">
            <a:avLst/>
          </a:prstGeom>
        </p:spPr>
      </p:pic>
      <p:cxnSp>
        <p:nvCxnSpPr>
          <p:cNvPr id="14" name="Пряма зі стрілкою 13"/>
          <p:cNvCxnSpPr>
            <a:stCxn id="7" idx="3"/>
            <a:endCxn id="8" idx="1"/>
          </p:cNvCxnSpPr>
          <p:nvPr/>
        </p:nvCxnSpPr>
        <p:spPr>
          <a:xfrm>
            <a:off x="2095443" y="2061551"/>
            <a:ext cx="187444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>
            <a:stCxn id="8" idx="3"/>
            <a:endCxn id="9" idx="1"/>
          </p:cNvCxnSpPr>
          <p:nvPr/>
        </p:nvCxnSpPr>
        <p:spPr>
          <a:xfrm>
            <a:off x="3944024" y="2061551"/>
            <a:ext cx="13498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>
            <a:stCxn id="9" idx="3"/>
            <a:endCxn id="10" idx="1"/>
          </p:cNvCxnSpPr>
          <p:nvPr/>
        </p:nvCxnSpPr>
        <p:spPr>
          <a:xfrm>
            <a:off x="5727264" y="2061551"/>
            <a:ext cx="155770" cy="1603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>
            <a:stCxn id="10" idx="3"/>
            <a:endCxn id="11" idx="1"/>
          </p:cNvCxnSpPr>
          <p:nvPr/>
        </p:nvCxnSpPr>
        <p:spPr>
          <a:xfrm>
            <a:off x="7582808" y="2077590"/>
            <a:ext cx="189991" cy="69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>
            <a:stCxn id="11" idx="3"/>
          </p:cNvCxnSpPr>
          <p:nvPr/>
        </p:nvCxnSpPr>
        <p:spPr>
          <a:xfrm>
            <a:off x="9459694" y="2084508"/>
            <a:ext cx="40527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09992" y="2678102"/>
            <a:ext cx="2035034" cy="7310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/>
              <a:t>ФЕРМЕР</a:t>
            </a:r>
            <a:endParaRPr lang="uk-UA" sz="24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282887" y="2672820"/>
            <a:ext cx="1733772" cy="560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/>
              <a:t>ЕЛЕВАТОР</a:t>
            </a:r>
            <a:endParaRPr lang="uk-UA" sz="24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011514" y="2678102"/>
            <a:ext cx="1918751" cy="560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b="1" dirty="0" smtClean="0"/>
              <a:t>МЛИН</a:t>
            </a:r>
            <a:endParaRPr lang="uk-UA" sz="24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07815" y="2718374"/>
            <a:ext cx="1699776" cy="560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b="1" dirty="0" smtClean="0"/>
              <a:t>ПЕКАРНЯ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772799" y="2696462"/>
            <a:ext cx="1888780" cy="560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b="1" dirty="0" smtClean="0"/>
              <a:t>КРАМНИЦЯ</a:t>
            </a:r>
            <a:endParaRPr lang="uk-UA" sz="2400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830544" y="2708268"/>
            <a:ext cx="2166762" cy="560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b="1" dirty="0" smtClean="0"/>
              <a:t>СПОЖИВАЧІ</a:t>
            </a:r>
            <a:endParaRPr lang="uk-UA" sz="2400" b="1" dirty="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630018" y="894522"/>
            <a:ext cx="10177670" cy="431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 ВИГОТОВЛЕННЯ ПРОДУКТУ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01262" y="912129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0078" y="915659"/>
            <a:ext cx="4616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ПОСТАЧАННЯ</a:t>
            </a:r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203479">
            <a:off x="1781498" y="2656044"/>
            <a:ext cx="343772" cy="812713"/>
          </a:xfrm>
          <a:prstGeom prst="triangle">
            <a:avLst>
              <a:gd name="adj" fmla="val 28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7529">
            <a:off x="3196623" y="2787708"/>
            <a:ext cx="598051" cy="72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7529">
            <a:off x="4122966" y="2864681"/>
            <a:ext cx="598051" cy="72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7529">
            <a:off x="5920055" y="2825094"/>
            <a:ext cx="598051" cy="72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7529">
            <a:off x="7739880" y="2825092"/>
            <a:ext cx="598051" cy="72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7847">
            <a:off x="9309325" y="2678987"/>
            <a:ext cx="791634" cy="96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7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3906" y="638185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ОСНОВИ ТЕОРІЇ ОБМЕЖЕНЬ      </a:t>
            </a:r>
            <a:br>
              <a:rPr lang="uk-UA" b="1" dirty="0"/>
            </a:br>
            <a:r>
              <a:rPr lang="uk-UA" b="1" dirty="0"/>
              <a:t>(</a:t>
            </a:r>
            <a:r>
              <a:rPr lang="uk-UA" b="1" dirty="0">
                <a:solidFill>
                  <a:srgbClr val="C00000"/>
                </a:solidFill>
              </a:rPr>
              <a:t>T</a:t>
            </a:r>
            <a:r>
              <a:rPr lang="uk-UA" b="1" dirty="0"/>
              <a:t>heory </a:t>
            </a:r>
            <a:r>
              <a:rPr lang="uk-UA" b="1" dirty="0" err="1" smtClean="0">
                <a:solidFill>
                  <a:srgbClr val="C00000"/>
                </a:solidFill>
              </a:rPr>
              <a:t>O</a:t>
            </a:r>
            <a:r>
              <a:rPr lang="uk-UA" b="1" dirty="0" err="1" smtClean="0"/>
              <a:t>f</a:t>
            </a:r>
            <a:r>
              <a:rPr lang="uk-UA" b="1" dirty="0" smtClean="0"/>
              <a:t> </a:t>
            </a:r>
            <a:r>
              <a:rPr lang="uk-UA" b="1" dirty="0" err="1">
                <a:solidFill>
                  <a:srgbClr val="C00000"/>
                </a:solidFill>
              </a:rPr>
              <a:t>C</a:t>
            </a:r>
            <a:r>
              <a:rPr lang="uk-UA" b="1" dirty="0" err="1"/>
              <a:t>onstraints</a:t>
            </a:r>
            <a:r>
              <a:rPr lang="uk-UA" b="1" dirty="0"/>
              <a:t>, </a:t>
            </a:r>
            <a:r>
              <a:rPr lang="uk-UA" b="1" dirty="0">
                <a:solidFill>
                  <a:srgbClr val="C00000"/>
                </a:solidFill>
              </a:rPr>
              <a:t>TOC</a:t>
            </a:r>
            <a:r>
              <a:rPr lang="uk-UA" b="1" dirty="0"/>
              <a:t>)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983906" y="5060714"/>
            <a:ext cx="8915399" cy="112628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Обмеження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слабка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ланка в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ланцюгу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постачання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lh4.ggpht.com/-REpDxKpHfNM/TnSnBEEzfbI/AAAAAAAAAOg/hxglxhEbsC4/weakest_link.jpg?imgmax=8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08" y="2485624"/>
            <a:ext cx="9152791" cy="20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369" y="624110"/>
            <a:ext cx="9869244" cy="68594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СЛАБКА ЛАНКА В ЛАНЦЮГУ ПОСТАЧАННЯ</a:t>
            </a:r>
            <a:r>
              <a:rPr lang="uk-UA" dirty="0"/>
              <a:t>   </a:t>
            </a:r>
            <a:endParaRPr lang="ru-RU" dirty="0"/>
          </a:p>
        </p:txBody>
      </p:sp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698740" y="1242205"/>
            <a:ext cx="10850323" cy="4068350"/>
          </a:xfrm>
        </p:spPr>
        <p:txBody>
          <a:bodyPr>
            <a:normAutofit/>
          </a:bodyPr>
          <a:lstStyle/>
          <a:p>
            <a:pPr algn="just"/>
            <a:r>
              <a:rPr lang="uk-UA" sz="22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95%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 СКЛАДАЮТЬ ВТРАТИ ЧАСУ, НЕ ПОВ’ЯЗАНІ З ВИРОБНИЦТВОМ ПРОДУКЦІЇ. 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80%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 ЗАТРИМОК ВИНИКАЄ В 20% ОПЕРАЦІЙ. ПОТРІБНО ЇХ ЗНАЙТИ ТА ВЖИТИ ЗАХОДІВ, ЩОБ УНИКНУТИ МОЖЛИВИХ ЗАТРИМОК.</a:t>
            </a:r>
          </a:p>
          <a:p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21</a:t>
            </a:fld>
            <a:endParaRPr lang="uk-UA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2" y="2352776"/>
            <a:ext cx="10463840" cy="25092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655607" y="5167222"/>
            <a:ext cx="11119449" cy="750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200" dirty="0" smtClean="0">
                <a:latin typeface="Arial" pitchFamily="34" charset="0"/>
                <a:cs typeface="Arial" pitchFamily="34" charset="0"/>
              </a:rPr>
              <a:t>ЗАГАЛЬНА ПОТУЖНІСТЬ ЛАНЦЮГА ВИЗНАЧАЄТЬСЯ ДІЛЬНИЦЕЮ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. ЦЕ ВУЗЬКЕ МІСЦЕ, ЯКЕ ПОТРІБНО ЛІКВІДУВАТИ.</a:t>
            </a:r>
            <a:endParaRPr lang="uk-UA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sz="2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056" y="605129"/>
            <a:ext cx="8911687" cy="5101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/>
              <a:t>ЗАГАЛЬНІ ПОЛОЖЕННЯ </a:t>
            </a:r>
            <a:r>
              <a:rPr lang="uk-UA" sz="3200" b="1" dirty="0" smtClean="0"/>
              <a:t>ТОС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22</a:t>
            </a:fld>
            <a:endParaRPr lang="uk-UA"/>
          </a:p>
        </p:txBody>
      </p:sp>
      <p:grpSp>
        <p:nvGrpSpPr>
          <p:cNvPr id="12" name="Группа 11"/>
          <p:cNvGrpSpPr/>
          <p:nvPr/>
        </p:nvGrpSpPr>
        <p:grpSpPr>
          <a:xfrm>
            <a:off x="1001028" y="1259724"/>
            <a:ext cx="10479488" cy="4816792"/>
            <a:chOff x="1412116" y="1162744"/>
            <a:chExt cx="10479488" cy="4816792"/>
          </a:xfrm>
        </p:grpSpPr>
        <p:sp>
          <p:nvSpPr>
            <p:cNvPr id="4" name="TextBox 3"/>
            <p:cNvSpPr txBox="1"/>
            <p:nvPr/>
          </p:nvSpPr>
          <p:spPr>
            <a:xfrm>
              <a:off x="5011613" y="1162744"/>
              <a:ext cx="2725615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ОБМЕЖЕННЯ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65488" y="1861736"/>
              <a:ext cx="4475284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ФІЗИЧНІ: </a:t>
              </a:r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ВУЗЬКІ МІСЦЯ. 5%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64569" y="1907902"/>
              <a:ext cx="4851695" cy="830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УПРАВЛІНСЬКІ: НЕАДЕКВАТНІ ДІЇ </a:t>
              </a:r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КЕРІВНИКІВ.  ОБСЯГ - 95%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23460" y="2409652"/>
              <a:ext cx="4457698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НЕДОСТАТНІЙ </a:t>
              </a:r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ПОПИТ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14667" y="3913338"/>
              <a:ext cx="4475284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НЕДОСТАТНЯ </a:t>
              </a:r>
              <a:r>
                <a:rPr lang="uk-UA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ПОТУЖНІСТЬ ОБЛАДНАННЯ</a:t>
              </a:r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ДЕФІЦИТ ПЕРСОНАЛУ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23460" y="5148539"/>
              <a:ext cx="4475284" cy="8309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НЕДОСКОНАЛІ БІЗНЕС-ПРОЦЕСИ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23460" y="2997913"/>
              <a:ext cx="4475284" cy="8309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ВІДСУТНІСТЬ МАТЕРІАЛІВ У ПОТРІБНИЙ ЧАС 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412116" y="1911296"/>
              <a:ext cx="507756" cy="3899140"/>
              <a:chOff x="1454027" y="2171702"/>
              <a:chExt cx="507756" cy="3912573"/>
            </a:xfrm>
          </p:grpSpPr>
          <p:sp>
            <p:nvSpPr>
              <p:cNvPr id="18" name="Стрелка вправо с вырезом 17"/>
              <p:cNvSpPr/>
              <p:nvPr/>
            </p:nvSpPr>
            <p:spPr>
              <a:xfrm>
                <a:off x="1616789" y="3592298"/>
                <a:ext cx="105508" cy="45719"/>
              </a:xfrm>
              <a:prstGeom prst="notchedRightArrow">
                <a:avLst/>
              </a:prstGeom>
              <a:ln w="5715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Арка 15"/>
              <p:cNvSpPr/>
              <p:nvPr/>
            </p:nvSpPr>
            <p:spPr>
              <a:xfrm rot="16200000">
                <a:off x="-248382" y="3874111"/>
                <a:ext cx="3912573" cy="507756"/>
              </a:xfrm>
              <a:prstGeom prst="blockArc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Стрелка вправо с вырезом 16"/>
              <p:cNvSpPr/>
              <p:nvPr/>
            </p:nvSpPr>
            <p:spPr>
              <a:xfrm>
                <a:off x="1600532" y="2829576"/>
                <a:ext cx="105508" cy="45719"/>
              </a:xfrm>
              <a:prstGeom prst="notchedRightArrow">
                <a:avLst/>
              </a:prstGeom>
              <a:ln w="5715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трелка вправо с вырезом 18"/>
              <p:cNvSpPr/>
              <p:nvPr/>
            </p:nvSpPr>
            <p:spPr>
              <a:xfrm>
                <a:off x="1628513" y="4586894"/>
                <a:ext cx="105508" cy="45719"/>
              </a:xfrm>
              <a:prstGeom prst="notchedRightArrow">
                <a:avLst/>
              </a:prstGeom>
              <a:ln w="5715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766453" y="2849760"/>
              <a:ext cx="4815863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НЕДОСТАТНЯ КВАЛІФІКАЦІЯ 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49533" y="3349796"/>
              <a:ext cx="4849704" cy="7386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НЕДОСТАТНІЙ ДОСВІД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75412" y="4235319"/>
              <a:ext cx="4823825" cy="7386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СТЕРЕОТИПИ ПОВЕДІНКИ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75412" y="5104765"/>
              <a:ext cx="4910752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ВІДНОСИНИ  У КОЛЕКТИВІ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647284">
              <a:off x="11574104" y="2032467"/>
              <a:ext cx="317500" cy="3418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Арка 32"/>
            <p:cNvSpPr/>
            <p:nvPr/>
          </p:nvSpPr>
          <p:spPr>
            <a:xfrm rot="20996454">
              <a:off x="2857832" y="1487073"/>
              <a:ext cx="2154114" cy="397783"/>
            </a:xfrm>
            <a:prstGeom prst="blockArc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Арка 35"/>
            <p:cNvSpPr/>
            <p:nvPr/>
          </p:nvSpPr>
          <p:spPr>
            <a:xfrm rot="665248">
              <a:off x="7687407" y="1478288"/>
              <a:ext cx="2154114" cy="397783"/>
            </a:xfrm>
            <a:prstGeom prst="blockArc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4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241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ПРИНЦИПИ І </a:t>
            </a: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ТОС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0497" y="1302589"/>
            <a:ext cx="10800273" cy="4819649"/>
          </a:xfrm>
          <a:ln w="285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ПРИНЦИПИ</a:t>
            </a:r>
          </a:p>
          <a:p>
            <a:pPr>
              <a:spcBef>
                <a:spcPts val="12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ПЕРШИЙ: ВУЗЬКЕ МІСЦЕ ВИЗНАЧАЄ ПРОДУКТИВНІСТЬ ЛАНЦЮГА</a:t>
            </a:r>
            <a:r>
              <a:rPr lang="uk-U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							</a:t>
            </a:r>
            <a:r>
              <a:rPr lang="uk-U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5		</a:t>
            </a:r>
            <a:endParaRPr lang="uk-UA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ДРУГИЙ: НА 100% ЗАВАНТАЖУВАТИ ТІЛЬКИ ВУЗЬКЕ МІСЦЕ.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</a:p>
          <a:p>
            <a:pPr>
              <a:spcBef>
                <a:spcPts val="12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ПЕРШЕ: НАРОЩУВАТИ ПРОДУКТИВНІСТЬ ВУЗЬКОГО МІСЦЯ.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ДРУГЕ: ВУЗЬКЕ МІСЦЕ ЗАДАЄ РЕЖИМ РОБОТИ ЛАНЦЮГА. </a:t>
            </a:r>
          </a:p>
          <a:p>
            <a:pPr>
              <a:spcBef>
                <a:spcPts val="12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ТРЕТЄ: РОБОТА Є - РОБИ ШВИДШЕ, НЕМАЄ - НЕ СТВОРЮЙ ЇЇ.</a:t>
            </a:r>
          </a:p>
          <a:p>
            <a:pPr marL="0" indent="0">
              <a:buNone/>
            </a:pP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23</a:t>
            </a:fld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3061856" y="2319410"/>
            <a:ext cx="858982" cy="498763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09656" y="2344452"/>
            <a:ext cx="845128" cy="473721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3598" y="2376200"/>
            <a:ext cx="574965" cy="404665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128164" y="2319410"/>
            <a:ext cx="720436" cy="498763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>
            <a:endCxn id="7" idx="2"/>
          </p:cNvCxnSpPr>
          <p:nvPr/>
        </p:nvCxnSpPr>
        <p:spPr>
          <a:xfrm>
            <a:off x="3920838" y="2581311"/>
            <a:ext cx="588818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84" y="2474335"/>
            <a:ext cx="6953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63" y="2486857"/>
            <a:ext cx="6953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486857"/>
            <a:ext cx="6953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486857"/>
            <a:ext cx="6953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П'ЯТЬ КРОКІВ ТОС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71269" y="1573823"/>
            <a:ext cx="10633344" cy="4176346"/>
          </a:xfrm>
          <a:ln w="28575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КРОК 1.</a:t>
            </a:r>
            <a:r>
              <a:rPr lang="uk-U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ВИЯВИТИ ОБМЕЖЕННЯ В ЛАНЦЮГУ.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uk-UA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КРОК 2. </a:t>
            </a: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РОЗРОБИТИ ПРОПОЗИЦІЇ ПО ЛОКАЛІЗАЦІЇ ОБМЕЖЕННЯ. </a:t>
            </a:r>
            <a:endParaRPr lang="uk-UA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КРОК 3. </a:t>
            </a: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ПІДВИЩИТИ ПРОДУКТИВНІСТЬ ВУЗЬКОГО МІСЦЯ.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КРОК </a:t>
            </a:r>
            <a:r>
              <a:rPr 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ПІДПОРЯДКУВАТИ РИТМ РОБОТИ ЛАНЦЮГА РИТМУ 					   РОБОТИ ВУЗЬКОГО МІСЦЯ. </a:t>
            </a:r>
            <a:endParaRPr lang="uk-UA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uk-UA" sz="2600" b="1" dirty="0">
                <a:latin typeface="Arial" panose="020B0604020202020204" pitchFamily="34" charset="0"/>
                <a:cs typeface="Arial" panose="020B0604020202020204" pitchFamily="34" charset="0"/>
              </a:rPr>
              <a:t>КРОК 5. </a:t>
            </a: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ПОВЕРНУТИСЯ ДО ПЕРШОГО КРОКУ. </a:t>
            </a:r>
            <a:endParaRPr lang="uk-UA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24</a:t>
            </a:fld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32" y="2126818"/>
            <a:ext cx="8778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56" y="2126818"/>
            <a:ext cx="85883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85" y="2126818"/>
            <a:ext cx="5921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16" y="2090306"/>
            <a:ext cx="7445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45" y="2264279"/>
            <a:ext cx="6953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19" y="2288458"/>
            <a:ext cx="6953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93" y="2275574"/>
            <a:ext cx="6953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22" y="2265116"/>
            <a:ext cx="6953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53" y="2233147"/>
            <a:ext cx="6953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7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media.licdn.com/mpr/mpr/shrinknp_800_800/p/2/005/07d/221/01bb78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33" y="1262130"/>
            <a:ext cx="7817476" cy="49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2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987" y="0"/>
            <a:ext cx="8911687" cy="7925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/>
              <a:t>МЕТОД </a:t>
            </a:r>
            <a:r>
              <a:rPr lang="uk-UA" sz="3100" b="1" dirty="0" smtClean="0"/>
              <a:t> «</a:t>
            </a:r>
            <a:r>
              <a:rPr lang="uk-UA" sz="3100" b="1" dirty="0"/>
              <a:t>БАРАБАН-БУФЕР-КАНАТ</a:t>
            </a:r>
            <a:r>
              <a:rPr lang="uk-UA" b="1" dirty="0"/>
              <a:t>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17954" y="3739775"/>
            <a:ext cx="10817524" cy="2580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ЕЛЕМЕНТИ УПРАВЛІННЯ</a:t>
            </a:r>
            <a:endParaRPr lang="uk-UA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ВУЗЬКЕ МІСЦЕ «В» ЗАДАЄ РИТМ РОБОТИ ДІЛЬНИЦЯМ.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«БУФЕР» - ЗАПАС НЕЗАВЕРШЕНОГО ПРОДУКТУ АБО ЧАС ВИПЕРЕДЖЕННЯ ГРАФІКА</a:t>
            </a:r>
          </a:p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- «КАНАТ», - СИГНАЛ ПРО ЗАПУСК ВИРОБНИЧОГО ПРОЦЕСУ. 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26</a:t>
            </a:fld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297872" y="2830635"/>
            <a:ext cx="3747655" cy="5537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 ВИГОТОВЛЕННЯ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011049" y="316270"/>
            <a:ext cx="10464991" cy="3290455"/>
            <a:chOff x="928255" y="625483"/>
            <a:chExt cx="10464991" cy="3290455"/>
          </a:xfrm>
        </p:grpSpPr>
        <p:sp>
          <p:nvSpPr>
            <p:cNvPr id="43" name="Овал 42"/>
            <p:cNvSpPr/>
            <p:nvPr/>
          </p:nvSpPr>
          <p:spPr>
            <a:xfrm>
              <a:off x="1506282" y="2652372"/>
              <a:ext cx="1572491" cy="4572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 хв.</a:t>
              </a:r>
              <a:endParaRPr lang="uk-UA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3336967" y="2640694"/>
              <a:ext cx="1191490" cy="4572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/>
                <a:t>9хв.</a:t>
              </a:r>
              <a:endParaRPr lang="uk-UA" sz="2400" b="1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6934601" y="2668402"/>
              <a:ext cx="1555465" cy="4572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/>
                <a:t>48 хв.</a:t>
              </a:r>
              <a:endParaRPr lang="uk-UA" sz="2400" b="1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149685" y="2690138"/>
              <a:ext cx="1479382" cy="4572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/>
                <a:t>15 хв.</a:t>
              </a:r>
              <a:endParaRPr lang="uk-UA" sz="2400" b="1" dirty="0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928255" y="625483"/>
              <a:ext cx="10464991" cy="3290455"/>
              <a:chOff x="2807596" y="2911597"/>
              <a:chExt cx="9253242" cy="4157932"/>
            </a:xfrm>
          </p:grpSpPr>
          <p:sp>
            <p:nvSpPr>
              <p:cNvPr id="7" name="Стрілка вниз 6"/>
              <p:cNvSpPr/>
              <p:nvPr/>
            </p:nvSpPr>
            <p:spPr>
              <a:xfrm>
                <a:off x="2807596" y="4374524"/>
                <a:ext cx="334850" cy="40353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" name="Стрілка вгору 7"/>
              <p:cNvSpPr/>
              <p:nvPr/>
            </p:nvSpPr>
            <p:spPr>
              <a:xfrm>
                <a:off x="2807596" y="4778062"/>
                <a:ext cx="347730" cy="425003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77705" y="4201262"/>
                <a:ext cx="981075" cy="1123950"/>
              </a:xfrm>
              <a:prstGeom prst="rect">
                <a:avLst/>
              </a:prstGeom>
            </p:spPr>
          </p:pic>
          <p:sp>
            <p:nvSpPr>
              <p:cNvPr id="13" name="Округлений прямокутник 12"/>
              <p:cNvSpPr/>
              <p:nvPr/>
            </p:nvSpPr>
            <p:spPr>
              <a:xfrm>
                <a:off x="3318900" y="4233070"/>
                <a:ext cx="842356" cy="1109327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РИС</a:t>
                </a:r>
                <a:endParaRPr lang="uk-UA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Округлений прямокутник 13"/>
              <p:cNvSpPr/>
              <p:nvPr/>
            </p:nvSpPr>
            <p:spPr>
              <a:xfrm>
                <a:off x="4430556" y="4234421"/>
                <a:ext cx="1560372" cy="1109327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ЦИБУЛЯ</a:t>
                </a:r>
                <a:endParaRPr lang="uk-UA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Округлений прямокутник 15"/>
              <p:cNvSpPr/>
              <p:nvPr/>
            </p:nvSpPr>
            <p:spPr>
              <a:xfrm>
                <a:off x="6323170" y="4300630"/>
                <a:ext cx="1495715" cy="1109327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МОРКВА</a:t>
                </a:r>
                <a:endParaRPr lang="uk-UA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" name="Пряма зі стрілкою 18"/>
              <p:cNvCxnSpPr>
                <a:stCxn id="8" idx="0"/>
                <a:endCxn id="13" idx="1"/>
              </p:cNvCxnSpPr>
              <p:nvPr/>
            </p:nvCxnSpPr>
            <p:spPr>
              <a:xfrm>
                <a:off x="2981462" y="4778062"/>
                <a:ext cx="337438" cy="9672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 зі стрілкою 20"/>
              <p:cNvCxnSpPr>
                <a:stCxn id="13" idx="3"/>
                <a:endCxn id="14" idx="1"/>
              </p:cNvCxnSpPr>
              <p:nvPr/>
            </p:nvCxnSpPr>
            <p:spPr>
              <a:xfrm>
                <a:off x="4161256" y="4787734"/>
                <a:ext cx="269300" cy="135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 зі стрілкою 24"/>
              <p:cNvCxnSpPr>
                <a:stCxn id="14" idx="3"/>
              </p:cNvCxnSpPr>
              <p:nvPr/>
            </p:nvCxnSpPr>
            <p:spPr>
              <a:xfrm>
                <a:off x="5990928" y="4789084"/>
                <a:ext cx="3605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 зі стрілкою 28"/>
              <p:cNvCxnSpPr/>
              <p:nvPr/>
            </p:nvCxnSpPr>
            <p:spPr>
              <a:xfrm>
                <a:off x="9183562" y="4871228"/>
                <a:ext cx="803315" cy="31873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 зі стрілкою 35"/>
              <p:cNvCxnSpPr/>
              <p:nvPr/>
            </p:nvCxnSpPr>
            <p:spPr>
              <a:xfrm flipH="1" flipV="1">
                <a:off x="10647799" y="4842433"/>
                <a:ext cx="902466" cy="43731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Овал 37"/>
              <p:cNvSpPr/>
              <p:nvPr/>
            </p:nvSpPr>
            <p:spPr>
              <a:xfrm>
                <a:off x="9274678" y="4663490"/>
                <a:ext cx="207211" cy="1365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9570494" y="4686955"/>
                <a:ext cx="207211" cy="1365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9274678" y="4461893"/>
                <a:ext cx="207211" cy="1365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8" name="Прямокутник 47"/>
              <p:cNvSpPr/>
              <p:nvPr/>
            </p:nvSpPr>
            <p:spPr>
              <a:xfrm>
                <a:off x="11550265" y="2911597"/>
                <a:ext cx="510573" cy="415793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КІНЦЕВИЙ ПРОДУКТ</a:t>
                </a:r>
                <a:endParaRPr lang="uk-UA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2" name="Пряма сполучна лінія 61"/>
              <p:cNvCxnSpPr/>
              <p:nvPr/>
            </p:nvCxnSpPr>
            <p:spPr>
              <a:xfrm flipH="1">
                <a:off x="3043555" y="3687233"/>
                <a:ext cx="6440" cy="682579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Дуга 65"/>
              <p:cNvSpPr/>
              <p:nvPr/>
            </p:nvSpPr>
            <p:spPr>
              <a:xfrm>
                <a:off x="3024250" y="3237666"/>
                <a:ext cx="6981127" cy="899134"/>
              </a:xfrm>
              <a:prstGeom prst="arc">
                <a:avLst>
                  <a:gd name="adj1" fmla="val 10850299"/>
                  <a:gd name="adj2" fmla="val 29738"/>
                </a:avLst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68" name="Пряма сполучна лінія 67"/>
              <p:cNvCxnSpPr/>
              <p:nvPr/>
            </p:nvCxnSpPr>
            <p:spPr>
              <a:xfrm>
                <a:off x="10005377" y="3717136"/>
                <a:ext cx="0" cy="523569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881801" y="1050781"/>
              <a:ext cx="1357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КАНАТ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65840" y="953989"/>
              <a:ext cx="1752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БАРАБАН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8014855" y="1377531"/>
              <a:ext cx="219952" cy="47480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flipV="1">
              <a:off x="4129851" y="953989"/>
              <a:ext cx="504494" cy="326352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040010" y="1009742"/>
              <a:ext cx="1423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БУФЕР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 flipH="1">
              <a:off x="9552709" y="1377531"/>
              <a:ext cx="325582" cy="26983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6" name="Скругленный прямоугольник 75"/>
          <p:cNvSpPr/>
          <p:nvPr/>
        </p:nvSpPr>
        <p:spPr>
          <a:xfrm>
            <a:off x="6920012" y="1465645"/>
            <a:ext cx="1287613" cy="829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МЯСО</a:t>
            </a:r>
            <a:endParaRPr lang="ru-RU" sz="2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86" y="1703941"/>
            <a:ext cx="44421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174" y="1529271"/>
            <a:ext cx="2555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11" y="1619803"/>
            <a:ext cx="723106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10155" y="2514600"/>
            <a:ext cx="9394458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ОСНОВИ БЕРЕЖЛИВОГО ВИРОБНИЦТВА 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en-US" b="1" dirty="0" smtClean="0"/>
              <a:t>(LEAN MANUFACTURING</a:t>
            </a:r>
            <a:r>
              <a:rPr lang="uk-UA" b="1" dirty="0" smtClean="0"/>
              <a:t>: </a:t>
            </a:r>
            <a:r>
              <a:rPr lang="uk-UA" b="1" dirty="0" smtClean="0">
                <a:solidFill>
                  <a:srgbClr val="00B050"/>
                </a:solidFill>
              </a:rPr>
              <a:t>ЛІН</a:t>
            </a:r>
            <a:r>
              <a:rPr lang="en-US" b="1" dirty="0" smtClean="0"/>
              <a:t>)</a:t>
            </a:r>
            <a:r>
              <a:rPr lang="uk-UA" b="1" dirty="0" smtClean="0"/>
              <a:t> 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2589213" y="4811883"/>
            <a:ext cx="8915399" cy="1126283"/>
          </a:xfrm>
        </p:spPr>
        <p:txBody>
          <a:bodyPr>
            <a:normAutofit fontScale="62500" lnSpcReduction="20000"/>
          </a:bodyPr>
          <a:lstStyle/>
          <a:p>
            <a:r>
              <a:rPr lang="uk-UA" sz="3600" b="1" dirty="0"/>
              <a:t>ОСНОВНІ ПОНЯТТЯ</a:t>
            </a:r>
          </a:p>
          <a:p>
            <a:r>
              <a:rPr lang="uk-UA" sz="3600" b="1" dirty="0"/>
              <a:t>ІНСТРУМЕНТИ БЕРЕЖЛИВОГО ВИРОБНИЦТВА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35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/>
              <a:t>ФОРМУЛИ </a:t>
            </a:r>
            <a:r>
              <a:rPr lang="uk-UA" sz="3100" b="1" dirty="0"/>
              <a:t>ВИРОБНИЦТВА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82151" y="1441938"/>
            <a:ext cx="9822462" cy="56190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ФОРМУЛА ЗВИЧАЙНОГО ВИРОБНИЦТВА</a:t>
            </a:r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ПРОДАВАЙ ТЕ, ЩО ПРОДАЄТЬСЯ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28</a:t>
            </a:fld>
            <a:endParaRPr lang="uk-UA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2454085" y="1966823"/>
            <a:ext cx="2248898" cy="77527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/>
              <a:t>СОБІВАРТІСТЬ</a:t>
            </a:r>
          </a:p>
        </p:txBody>
      </p:sp>
      <p:cxnSp>
        <p:nvCxnSpPr>
          <p:cNvPr id="6" name="Пряма сполучна лінія 5"/>
          <p:cNvCxnSpPr/>
          <p:nvPr/>
        </p:nvCxnSpPr>
        <p:spPr>
          <a:xfrm>
            <a:off x="8320396" y="2211913"/>
            <a:ext cx="73451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/>
          <p:cNvCxnSpPr/>
          <p:nvPr/>
        </p:nvCxnSpPr>
        <p:spPr>
          <a:xfrm>
            <a:off x="8320396" y="2463116"/>
            <a:ext cx="7345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круглений прямокутник 7"/>
          <p:cNvSpPr/>
          <p:nvPr/>
        </p:nvSpPr>
        <p:spPr>
          <a:xfrm>
            <a:off x="5927479" y="1932317"/>
            <a:ext cx="2248898" cy="81840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ПРИБУТОК</a:t>
            </a:r>
            <a:endParaRPr lang="uk-UA" sz="2200" b="1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9180640" y="1906438"/>
            <a:ext cx="2248898" cy="861534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/>
              <a:t>ЦІНА ТОВАРУ </a:t>
            </a: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5126637" y="2309874"/>
            <a:ext cx="37475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5310266" y="2128960"/>
            <a:ext cx="3748" cy="33415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Місце для вмісту 2"/>
          <p:cNvSpPr txBox="1">
            <a:spLocks/>
          </p:cNvSpPr>
          <p:nvPr/>
        </p:nvSpPr>
        <p:spPr>
          <a:xfrm>
            <a:off x="871268" y="3148642"/>
            <a:ext cx="11320732" cy="621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uk-UA" sz="22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ФОРМУЛА БЕРЕЖЛИВОГО ВИРОБНИЦТВА: </a:t>
            </a:r>
            <a:r>
              <a:rPr lang="uk-UA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ВИРОБЛЯЙ ТЕ, ЩО ПРОДАЄТЬСЯ</a:t>
            </a:r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2376448" y="3692951"/>
            <a:ext cx="2248898" cy="99309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uk-UA" sz="2200" b="1" dirty="0" smtClean="0"/>
              <a:t>ЦІНА ТОВАРУ</a:t>
            </a:r>
            <a:endParaRPr lang="uk-UA" sz="2200" b="1" dirty="0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5918852" y="3726179"/>
            <a:ext cx="2248898" cy="99309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uk-UA" sz="2200" b="1" dirty="0" smtClean="0"/>
              <a:t>ПРИБУТОК</a:t>
            </a:r>
            <a:endParaRPr lang="uk-UA" sz="2200" b="1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9226223" y="3786672"/>
            <a:ext cx="2248898" cy="99309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С</a:t>
            </a:r>
            <a:r>
              <a:rPr lang="uk-UA" sz="2200" b="1" dirty="0" smtClean="0"/>
              <a:t>ОБІВАРТІСТЬ</a:t>
            </a:r>
            <a:endParaRPr lang="uk-UA" sz="2200" b="1" dirty="0"/>
          </a:p>
        </p:txBody>
      </p:sp>
      <p:cxnSp>
        <p:nvCxnSpPr>
          <p:cNvPr id="23" name="Пряма сполучна лінія 22"/>
          <p:cNvCxnSpPr/>
          <p:nvPr/>
        </p:nvCxnSpPr>
        <p:spPr>
          <a:xfrm>
            <a:off x="8285297" y="4120944"/>
            <a:ext cx="73451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/>
          <p:cNvCxnSpPr/>
          <p:nvPr/>
        </p:nvCxnSpPr>
        <p:spPr>
          <a:xfrm>
            <a:off x="8289811" y="4318992"/>
            <a:ext cx="73451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/>
          <p:cNvCxnSpPr/>
          <p:nvPr/>
        </p:nvCxnSpPr>
        <p:spPr>
          <a:xfrm>
            <a:off x="5112388" y="4293017"/>
            <a:ext cx="37475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кутник 25"/>
          <p:cNvSpPr/>
          <p:nvPr/>
        </p:nvSpPr>
        <p:spPr>
          <a:xfrm>
            <a:off x="2375825" y="4995995"/>
            <a:ext cx="2336405" cy="107929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МАРКЕТИНГОВЕ ДОСЛІДЖЕННЯ РИНКУ</a:t>
            </a:r>
          </a:p>
        </p:txBody>
      </p:sp>
      <p:sp>
        <p:nvSpPr>
          <p:cNvPr id="27" name="Прямокутник 26"/>
          <p:cNvSpPr/>
          <p:nvPr/>
        </p:nvSpPr>
        <p:spPr>
          <a:xfrm>
            <a:off x="5831456" y="5029364"/>
            <a:ext cx="2521059" cy="107929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РЕНТАБЕЛЬНІСТЬ ДО 30%</a:t>
            </a:r>
          </a:p>
        </p:txBody>
      </p:sp>
      <p:sp>
        <p:nvSpPr>
          <p:cNvPr id="28" name="Прямокутник 27"/>
          <p:cNvSpPr/>
          <p:nvPr/>
        </p:nvSpPr>
        <p:spPr>
          <a:xfrm>
            <a:off x="8807569" y="5044442"/>
            <a:ext cx="3053751" cy="107929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УСТАНОВЛЮЮТЬСЯ ЗАВДАННЯ ПІДРОЗДІЛАМ</a:t>
            </a:r>
          </a:p>
        </p:txBody>
      </p:sp>
      <p:cxnSp>
        <p:nvCxnSpPr>
          <p:cNvPr id="30" name="Пряма зі стрілкою 29"/>
          <p:cNvCxnSpPr/>
          <p:nvPr/>
        </p:nvCxnSpPr>
        <p:spPr>
          <a:xfrm flipV="1">
            <a:off x="3380127" y="4686050"/>
            <a:ext cx="312544" cy="2754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flipV="1">
            <a:off x="6893578" y="4730198"/>
            <a:ext cx="509299" cy="2819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/>
          <p:nvPr/>
        </p:nvCxnSpPr>
        <p:spPr>
          <a:xfrm flipV="1">
            <a:off x="10098055" y="4771728"/>
            <a:ext cx="471498" cy="2603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85" y="356692"/>
            <a:ext cx="8911687" cy="73999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О</a:t>
            </a:r>
            <a:r>
              <a:rPr lang="uk-UA" b="1" dirty="0" smtClean="0"/>
              <a:t>СНОВНІ </a:t>
            </a:r>
            <a:r>
              <a:rPr lang="uk-UA" b="1" dirty="0"/>
              <a:t>ПОНЯТТЯ   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50599" y="4293554"/>
            <a:ext cx="4563207" cy="520183"/>
          </a:xfrm>
          <a:ln w="28575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ЦІННОСТІ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29</a:t>
            </a:fld>
            <a:endParaRPr lang="uk-UA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8307688" y="3174444"/>
            <a:ext cx="3254197" cy="132854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ПОЛОМКА </a:t>
            </a:r>
            <a:r>
              <a:rPr lang="uk-U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АВТОБУСА</a:t>
            </a:r>
            <a:endParaRPr lang="uk-UA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9567" y="1945133"/>
            <a:ext cx="282447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ДІЇ, БЕЗ ЯКИХ НЕ МОЖНА ОБІЙТИСЯ, 10%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7687" y="1955841"/>
            <a:ext cx="319264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ДІЇ, БЕЗ ЯКИХ  МОЖНА ОБІЙТИСЯ, </a:t>
            </a:r>
          </a:p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258" y="1916093"/>
            <a:ext cx="351095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ДІЇ, ЯКІ СТВОРЮЮТЬ ЦІННІСТЬ, 5%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11615" y="2553419"/>
            <a:ext cx="362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908312" y="2571885"/>
            <a:ext cx="306387" cy="129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4692770" y="2380891"/>
            <a:ext cx="13812" cy="3341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061506" y="2477775"/>
            <a:ext cx="0" cy="2367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1276709" y="5468297"/>
            <a:ext cx="211257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СПОЖИВАЧ: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" name="TextBox 1029"/>
          <p:cNvSpPr txBox="1"/>
          <p:nvPr/>
        </p:nvSpPr>
        <p:spPr>
          <a:xfrm>
            <a:off x="3701696" y="5487832"/>
            <a:ext cx="310454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ЗГОДЕН ПЛАТИТИ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TextBox 1030"/>
          <p:cNvSpPr txBox="1"/>
          <p:nvPr/>
        </p:nvSpPr>
        <p:spPr>
          <a:xfrm>
            <a:off x="8151963" y="5543884"/>
            <a:ext cx="356519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ЗГОДЕН ПЛАТИТИ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Равнобедренный треугольник 1032"/>
          <p:cNvSpPr/>
          <p:nvPr/>
        </p:nvSpPr>
        <p:spPr>
          <a:xfrm>
            <a:off x="4544356" y="4847384"/>
            <a:ext cx="463837" cy="621764"/>
          </a:xfrm>
          <a:prstGeom prst="triangle">
            <a:avLst>
              <a:gd name="adj" fmla="val 58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518" y="4451230"/>
            <a:ext cx="517525" cy="108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5161" y="5538611"/>
            <a:ext cx="517525" cy="32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2257" y="1463379"/>
            <a:ext cx="1069808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ВИРОБНИЧИЙ ПРОЦЕС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884" y="2743302"/>
            <a:ext cx="349369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ПОЇЗДКА В АВТОБУСІ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6324" y="3156170"/>
            <a:ext cx="281771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ЧЕКАННЯ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ЗУПИНЦІ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07688" y="4002658"/>
            <a:ext cx="3254197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ВТРАТИ</a:t>
            </a:r>
            <a:endParaRPr lang="ru-RU" sz="2400" dirty="0"/>
          </a:p>
        </p:txBody>
      </p:sp>
      <p:cxnSp>
        <p:nvCxnSpPr>
          <p:cNvPr id="25" name="Прямая со стрелкой 24"/>
          <p:cNvCxnSpPr>
            <a:stCxn id="3" idx="0"/>
            <a:endCxn id="10" idx="2"/>
          </p:cNvCxnSpPr>
          <p:nvPr/>
        </p:nvCxnSpPr>
        <p:spPr>
          <a:xfrm flipH="1" flipV="1">
            <a:off x="2557733" y="3204967"/>
            <a:ext cx="2474470" cy="1088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0"/>
          </p:cNvCxnSpPr>
          <p:nvPr/>
        </p:nvCxnSpPr>
        <p:spPr>
          <a:xfrm flipV="1">
            <a:off x="5032203" y="3968151"/>
            <a:ext cx="600846" cy="3254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3"/>
          </p:cNvCxnSpPr>
          <p:nvPr/>
        </p:nvCxnSpPr>
        <p:spPr>
          <a:xfrm flipV="1">
            <a:off x="7313806" y="4166560"/>
            <a:ext cx="1010685" cy="3870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1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047" y="624110"/>
            <a:ext cx="9728566" cy="76680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ЛАНЦЮГ ПОСТАЧАННЯ НА АВТОТРАНСПОРТІ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13066" y="6121908"/>
            <a:ext cx="7619999" cy="3651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837334" y="1781156"/>
            <a:ext cx="8134483" cy="46166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ПЕРЕВЕЗЕННЯ ВАНТАЖУ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142" y="3521587"/>
            <a:ext cx="5079431" cy="238526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УКОМПЛЕКТУВАТИ: 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ПОТРІБНИЙ ВАНТАЖ,  ПОТРІБНОЇ НОМЕНКЛАТУРИ  ТА У ПОТРІБНІЙ КІЛЬКОСТІ</a:t>
            </a:r>
          </a:p>
          <a:p>
            <a:pPr>
              <a:spcAft>
                <a:spcPts val="600"/>
              </a:spcAft>
            </a:pP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ПОДАТИ: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 ПОТРІБНЕ МІСЦЕ ТА У  ПОТРІБНИЙ ЧАС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142" y="3043788"/>
            <a:ext cx="5069491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ВЛАСНИК ВАНТАЖУ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1751" y="3043787"/>
            <a:ext cx="5039528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ТЕХНІЧНА СЛУЖБА АТП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1751" y="3505808"/>
            <a:ext cx="5069345" cy="238526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ПІДГОТУВАТИ: 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ПОТРІБНИЙ АВТОМОБІЛЬ,  ПОТРІБНОЇ ВАНТАЖНОСТІ ТА У ПОТРІБНІЙ КІЛЬКОСТІ</a:t>
            </a:r>
          </a:p>
          <a:p>
            <a:pPr>
              <a:spcAft>
                <a:spcPts val="600"/>
              </a:spcAft>
            </a:pPr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ПОДАТИ: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  ПОТРІБНЕ МІСЦЕ</a:t>
            </a:r>
          </a:p>
          <a:p>
            <a:pPr>
              <a:spcAft>
                <a:spcPts val="6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 У  ПОТРІБНИЙ ЧАС 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58" y="5891076"/>
            <a:ext cx="1008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675157" y="2243251"/>
            <a:ext cx="414115" cy="800536"/>
          </a:xfrm>
          <a:prstGeom prst="triangle">
            <a:avLst>
              <a:gd name="adj" fmla="val 46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01" y="2243251"/>
            <a:ext cx="423463" cy="8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0585" y="5891076"/>
            <a:ext cx="9621743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ЛОГІСТИКА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47368" y="1760071"/>
            <a:ext cx="209375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СПОЖИВАЧ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/>
          <p:cNvCxnSpPr>
            <a:stCxn id="5" idx="3"/>
          </p:cNvCxnSpPr>
          <p:nvPr/>
        </p:nvCxnSpPr>
        <p:spPr>
          <a:xfrm flipV="1">
            <a:off x="8971817" y="1990904"/>
            <a:ext cx="275551" cy="2108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69478" y="1319491"/>
            <a:ext cx="5152292" cy="46166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ВИРОБНИЧИЙ ПРОЦЕС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49356"/>
            <a:ext cx="8911687" cy="33946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ОСНОВНІ ВИДИ ВТРАТ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31653" y="893618"/>
            <a:ext cx="10559955" cy="5057117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ПЕРЕВИРОБНИЦТВО: ВИГОТОВЛЕННЯ НАДЛИШКОВОГО ПРОДУКТУ.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ОЧІКУВАННЯ:  ПРОСТОЇ РОБІТНИКІВ.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ЗАЙВЕ ТРАНСПОРТУВАННЯ НЕЗАВЕРШЕНОГО ПРОДУКТУ.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ЗАЙВА ОБРОБКА З - ЗА НЕПРОДУМАНОГО РІШЕННЯ.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НАДЛИШОК ЗАПАСІВ НЕЗАВЕРШЕНОГО ВИРОБНИЦТВА.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ЗАЙВІ РУХИ В НАСЛІДОК БЕЗЛАДУ НА РОБОЧОМУ МІСЦІ.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ДЕФЕКТИ: ПРОДУКТ З ДЕФЕКТАМИ, ВИПРАВЛЕННЯ ДЕФЕКТІВ.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НЕРЕАЛІЗОВАНИЙ ТВОРЧИЙ ПОТЕНЦІАЛ  ПРАЦІВНИКІВ. 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uk-UA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1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984" y="354287"/>
            <a:ext cx="8911687" cy="71001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ПЕРЕВИРОБНИЦТВО</a:t>
            </a:r>
            <a:endParaRPr lang="uk-UA" sz="2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31</a:t>
            </a:fld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766998" y="1049312"/>
            <a:ext cx="554635" cy="188092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ПРИЧИНИ</a:t>
            </a: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517074" y="872233"/>
            <a:ext cx="10065326" cy="165232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ВИРОБНИЦТВО ТОВАРУ, ЯКОГО НЕ ПОТРЕБУЄ РИНОК; </a:t>
            </a:r>
          </a:p>
          <a:p>
            <a:pPr>
              <a:spcBef>
                <a:spcPts val="6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ВИРОБНИЦТВО ТОВАРУ РАНІШЕ ВСТАНОВЛЕНОГО СТРОКУ;</a:t>
            </a:r>
          </a:p>
          <a:p>
            <a:pPr>
              <a:spcBef>
                <a:spcPts val="6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ЗАВАНТАЖЕННЯ ОБЛАДНАННЯ НА ПОВНУ ПОТУЖНІСТЬ;</a:t>
            </a:r>
          </a:p>
          <a:p>
            <a:pPr>
              <a:spcBef>
                <a:spcPts val="6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СТВОРЕННЯ МІЖОПЕРАЦІЙНИХ ЗАПАСІВ.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8" y="2649247"/>
            <a:ext cx="10577513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1633" y="3411802"/>
            <a:ext cx="1276094" cy="40011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uk-U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ПОРЦІї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1382" y="3420401"/>
            <a:ext cx="1537855" cy="40011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ПОРЦІЇ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8491" y="2600757"/>
            <a:ext cx="2895600" cy="42949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ПЕРЕВИРОБНИЦТВО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597727" y="2930236"/>
            <a:ext cx="1260764" cy="4901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0"/>
          </p:cNvCxnSpPr>
          <p:nvPr/>
        </p:nvCxnSpPr>
        <p:spPr>
          <a:xfrm>
            <a:off x="5541818" y="3030248"/>
            <a:ext cx="48492" cy="3901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754091" y="2815502"/>
            <a:ext cx="1731818" cy="12438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55" name="Группа 1054"/>
          <p:cNvGrpSpPr/>
          <p:nvPr/>
        </p:nvGrpSpPr>
        <p:grpSpPr>
          <a:xfrm>
            <a:off x="1565565" y="4260273"/>
            <a:ext cx="7183580" cy="1506682"/>
            <a:chOff x="1565565" y="4260273"/>
            <a:chExt cx="7183580" cy="1506682"/>
          </a:xfrm>
        </p:grpSpPr>
        <p:grpSp>
          <p:nvGrpSpPr>
            <p:cNvPr id="1054" name="Группа 1053"/>
            <p:cNvGrpSpPr/>
            <p:nvPr/>
          </p:nvGrpSpPr>
          <p:grpSpPr>
            <a:xfrm>
              <a:off x="5694218" y="4682837"/>
              <a:ext cx="2618509" cy="152400"/>
              <a:chOff x="5694218" y="4703618"/>
              <a:chExt cx="2618509" cy="152400"/>
            </a:xfrm>
          </p:grpSpPr>
          <p:cxnSp>
            <p:nvCxnSpPr>
              <p:cNvPr id="1043" name="Прямая соединительная линия 1042"/>
              <p:cNvCxnSpPr/>
              <p:nvPr/>
            </p:nvCxnSpPr>
            <p:spPr>
              <a:xfrm>
                <a:off x="5694218" y="4703618"/>
                <a:ext cx="13855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47" name="Прямая соединительная линия 1046"/>
              <p:cNvCxnSpPr/>
              <p:nvPr/>
            </p:nvCxnSpPr>
            <p:spPr>
              <a:xfrm>
                <a:off x="5708073" y="4856018"/>
                <a:ext cx="2604654" cy="0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53" name="Группа 1052"/>
            <p:cNvGrpSpPr/>
            <p:nvPr/>
          </p:nvGrpSpPr>
          <p:grpSpPr>
            <a:xfrm>
              <a:off x="1565565" y="4260273"/>
              <a:ext cx="7183580" cy="1506682"/>
              <a:chOff x="1565565" y="4260273"/>
              <a:chExt cx="7183580" cy="1506682"/>
            </a:xfrm>
          </p:grpSpPr>
          <p:cxnSp>
            <p:nvCxnSpPr>
              <p:cNvPr id="1033" name="Прямая соединительная линия 1032"/>
              <p:cNvCxnSpPr/>
              <p:nvPr/>
            </p:nvCxnSpPr>
            <p:spPr>
              <a:xfrm>
                <a:off x="3269673" y="4703618"/>
                <a:ext cx="34636" cy="727364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8" name="Прямая соединительная линия 1037"/>
              <p:cNvCxnSpPr/>
              <p:nvPr/>
            </p:nvCxnSpPr>
            <p:spPr>
              <a:xfrm flipV="1">
                <a:off x="3304309" y="5382491"/>
                <a:ext cx="5243946" cy="48491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40" name="Прямая со стрелкой 1039"/>
              <p:cNvCxnSpPr/>
              <p:nvPr/>
            </p:nvCxnSpPr>
            <p:spPr>
              <a:xfrm flipH="1" flipV="1">
                <a:off x="8437418" y="4329545"/>
                <a:ext cx="110837" cy="105294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052" name="Группа 1051"/>
              <p:cNvGrpSpPr/>
              <p:nvPr/>
            </p:nvGrpSpPr>
            <p:grpSpPr>
              <a:xfrm>
                <a:off x="1565565" y="4260273"/>
                <a:ext cx="7183580" cy="1506682"/>
                <a:chOff x="1565565" y="4260273"/>
                <a:chExt cx="7183580" cy="1506682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1572494" y="4703618"/>
                  <a:ext cx="0" cy="102523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V="1">
                  <a:off x="1565565" y="5663045"/>
                  <a:ext cx="7183580" cy="10391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 стрелкой 28"/>
                <p:cNvCxnSpPr/>
                <p:nvPr/>
              </p:nvCxnSpPr>
              <p:spPr>
                <a:xfrm flipH="1" flipV="1">
                  <a:off x="8610600" y="4260273"/>
                  <a:ext cx="138545" cy="1364672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Прямая со стрелкой 1048"/>
                <p:cNvCxnSpPr/>
                <p:nvPr/>
              </p:nvCxnSpPr>
              <p:spPr>
                <a:xfrm flipH="1" flipV="1">
                  <a:off x="8257309" y="4329545"/>
                  <a:ext cx="55418" cy="526474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6621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504189"/>
            <a:ext cx="8911687" cy="507193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ОЧІКУВАННЯ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32</a:t>
            </a:fld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577658" y="1146748"/>
            <a:ext cx="674558" cy="202594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ПРИЧИНИ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565533" y="1032165"/>
            <a:ext cx="9705139" cy="157249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РІЗНА ПРОПУСКНА ЗДАТНІСТЬ ОПЕРАЦІЙ;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ПЛАНУВАННЯ ДЛЯ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ЗАВАНТАЖЕННЯ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ОБЛАДНАННЯ,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ПОТРІБНО ДЛЯ ЗАДОВОЛЕННЯ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ЗАПИТІВ СПОЖИВАЧІВ;</a:t>
            </a:r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ЗАПАСИ ДЛЯ ВИСОКОПРОДУКТИВНИХ ОПЕРАЦІЙ.</a:t>
            </a:r>
          </a:p>
          <a:p>
            <a:pPr algn="ctr"/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6236" y="2999509"/>
            <a:ext cx="1482437" cy="39485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4 СКЛАД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76800" y="2909455"/>
            <a:ext cx="1427018" cy="408709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СКЛАД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891145" y="3394364"/>
            <a:ext cx="173182" cy="1593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448300" y="3318164"/>
            <a:ext cx="284018" cy="2909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914937" y="2399866"/>
            <a:ext cx="10577513" cy="3481388"/>
            <a:chOff x="861865" y="2399866"/>
            <a:chExt cx="10577513" cy="3481388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65" y="2399866"/>
              <a:ext cx="10577513" cy="3481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743" y="3833813"/>
              <a:ext cx="7235825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12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288" y="201547"/>
            <a:ext cx="8911687" cy="71001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/>
              <a:t>ЗАЙВЕ </a:t>
            </a:r>
            <a:r>
              <a:rPr lang="uk-UA" sz="3100" b="1" dirty="0"/>
              <a:t>ТРАНСПОРТУВАННЯ 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33</a:t>
            </a:fld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543507" y="1108366"/>
            <a:ext cx="674558" cy="167639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ПРИЧИНИ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420090" y="803563"/>
            <a:ext cx="9130884" cy="168332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dirty="0" smtClean="0"/>
          </a:p>
          <a:p>
            <a:pPr>
              <a:spcBef>
                <a:spcPts val="600"/>
              </a:spcBef>
            </a:pPr>
            <a:r>
              <a:rPr lang="uk-UA" b="1" dirty="0" smtClean="0"/>
              <a:t>-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НЕЕФЕКТИВНО РОЗСТАВЛЕНЕ ОБЛАДНАННЯ В ЦЕХУ;</a:t>
            </a:r>
          </a:p>
          <a:p>
            <a:pPr>
              <a:spcBef>
                <a:spcPts val="6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НАЯВНІСТЬ СКЛАДІВ МІЖ ОПЕРАЦІЯМИ;</a:t>
            </a:r>
          </a:p>
          <a:p>
            <a:pPr>
              <a:spcBef>
                <a:spcPts val="6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ТЕРИТОРІАЛЬНЕ РОЗОСЕРЕДЖЕННЯ ВИРОБНИЦТВА;</a:t>
            </a:r>
          </a:p>
          <a:p>
            <a:pPr>
              <a:spcBef>
                <a:spcPts val="6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НЕДОСКОНАЛІСТЬ ТЕХНОЛОГІЧНОГО ПРОЦЕСУ.</a:t>
            </a:r>
          </a:p>
          <a:p>
            <a:pPr algn="ctr"/>
            <a:endParaRPr lang="uk-UA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86345" y="3054927"/>
            <a:ext cx="1995055" cy="15447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69473" y="3713018"/>
            <a:ext cx="207818" cy="2216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43" y="4228379"/>
            <a:ext cx="2254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34" y="3713018"/>
            <a:ext cx="2254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717473" y="3380509"/>
            <a:ext cx="748145" cy="5541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2696584" y="3315277"/>
            <a:ext cx="2138652" cy="1925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285">
            <a:off x="3440044" y="3494567"/>
            <a:ext cx="1387102" cy="40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7330969" y="3054927"/>
            <a:ext cx="2355273" cy="1465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278091" y="3117273"/>
            <a:ext cx="242454" cy="2632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28" y="3608015"/>
            <a:ext cx="2619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969" y="4101663"/>
            <a:ext cx="2619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Овал 39"/>
          <p:cNvSpPr/>
          <p:nvPr/>
        </p:nvSpPr>
        <p:spPr>
          <a:xfrm>
            <a:off x="9234055" y="3644827"/>
            <a:ext cx="242454" cy="2632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вырезанными соседними углами 24"/>
          <p:cNvSpPr/>
          <p:nvPr/>
        </p:nvSpPr>
        <p:spPr>
          <a:xfrm>
            <a:off x="8125691" y="3581400"/>
            <a:ext cx="635215" cy="353291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>
            <a:stCxn id="18" idx="3"/>
            <a:endCxn id="25" idx="2"/>
          </p:cNvCxnSpPr>
          <p:nvPr/>
        </p:nvCxnSpPr>
        <p:spPr>
          <a:xfrm>
            <a:off x="5465618" y="3657600"/>
            <a:ext cx="2660073" cy="1004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760906" y="3764250"/>
            <a:ext cx="473149" cy="121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0774">
            <a:off x="8257563" y="3366965"/>
            <a:ext cx="291731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Прямая со стрелкой 47"/>
          <p:cNvCxnSpPr/>
          <p:nvPr/>
        </p:nvCxnSpPr>
        <p:spPr>
          <a:xfrm>
            <a:off x="8629937" y="3934691"/>
            <a:ext cx="0" cy="2270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46254" y="3543589"/>
            <a:ext cx="57943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1678730" y="2609909"/>
            <a:ext cx="3163062" cy="1539400"/>
            <a:chOff x="1678730" y="2609909"/>
            <a:chExt cx="3163062" cy="15394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159" y="3196215"/>
              <a:ext cx="22542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7717">
              <a:off x="1678730" y="3480128"/>
              <a:ext cx="3088240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06639">
              <a:off x="2372951" y="3801646"/>
              <a:ext cx="2468841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1938696" y="2609909"/>
              <a:ext cx="1064925" cy="40011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СТІЛ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34345" y="2909455"/>
            <a:ext cx="1080655" cy="40011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ПЛИТА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32555" y="2562254"/>
            <a:ext cx="1064925" cy="40011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13" y="3466955"/>
            <a:ext cx="6524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1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ЗАЙВЕ ТРАНСПОРТУВАННЯ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4" y="1074422"/>
            <a:ext cx="10190018" cy="468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1286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452" y="215401"/>
            <a:ext cx="8911687" cy="58123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/>
              <a:t>ЗАЙВА </a:t>
            </a:r>
            <a:r>
              <a:rPr lang="uk-UA" sz="3100" b="1" dirty="0"/>
              <a:t>ОБРОБКА</a:t>
            </a:r>
            <a:r>
              <a:rPr lang="uk-UA" b="1" dirty="0"/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35</a:t>
            </a:fld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636967" y="1156855"/>
            <a:ext cx="674558" cy="175952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ПРИЧИНИ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636967" y="3200400"/>
            <a:ext cx="997869" cy="23677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НАПРЯМКИ</a:t>
            </a:r>
          </a:p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ПОЛІПШЕННЯ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634836" y="921328"/>
            <a:ext cx="8996711" cy="222365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dirty="0" smtClean="0"/>
          </a:p>
          <a:p>
            <a:pPr>
              <a:spcBef>
                <a:spcPts val="600"/>
              </a:spcBef>
            </a:pPr>
            <a:r>
              <a:rPr lang="uk-UA" b="1" dirty="0" smtClean="0"/>
              <a:t>-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НИЗЬКА ЯКІСТЬ ІНСТРУМЕНТУ  ТА  ОБЛАДНАННЯ;</a:t>
            </a:r>
          </a:p>
          <a:p>
            <a:pPr>
              <a:spcBef>
                <a:spcPts val="6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НЕПРАВИЛЬНІ РЕЖИМИ ВИГОТОВЛЕННЯ ПРОДУКТУ;</a:t>
            </a:r>
          </a:p>
          <a:p>
            <a:pPr>
              <a:spcBef>
                <a:spcPts val="6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НЕДОСКОНАЛИЙ ТЕХНОЛОГІЧНИЙ ПРОЦЕС;</a:t>
            </a:r>
          </a:p>
          <a:p>
            <a:pPr>
              <a:spcBef>
                <a:spcPts val="6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ЛИШНІ ОПЕРАЦІЇ У ВИРОБНИЦТВІ ПРОДУКЦІЇ.</a:t>
            </a:r>
          </a:p>
          <a:p>
            <a:pPr algn="ctr">
              <a:spcBef>
                <a:spcPts val="600"/>
              </a:spcBef>
            </a:pP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821873" y="3283528"/>
            <a:ext cx="8678056" cy="22846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dirty="0" smtClean="0"/>
          </a:p>
          <a:p>
            <a:pPr>
              <a:spcBef>
                <a:spcPts val="6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КУПІВЛЯ СИРОВИНИ, ЩО НЕ ВИМАГАЄ ДОДАТКОВОЇ ОБРОБКИ; </a:t>
            </a:r>
          </a:p>
          <a:p>
            <a:pPr>
              <a:spcBef>
                <a:spcPts val="6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ПОЛІПШЕННЯ ЯКОСТІ 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ПРОДУКЦІЇ; </a:t>
            </a:r>
          </a:p>
          <a:p>
            <a:pPr>
              <a:spcBef>
                <a:spcPts val="6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НАДАННЯ ПЕРЕВАГИ СТАБІЛЬНИМ РЕЗУЛЬТАТАМ ЧИМ ЇХ ПОЛІПШЕННЮ.</a:t>
            </a:r>
          </a:p>
          <a:p>
            <a:pPr algn="ctr"/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0471" y="194619"/>
            <a:ext cx="8911687" cy="6950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/>
              <a:t>ЗАЙВІ </a:t>
            </a:r>
            <a:r>
              <a:rPr lang="uk-UA" sz="3100" b="1" dirty="0"/>
              <a:t>РУХИ 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36</a:t>
            </a:fld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675125" y="1212274"/>
            <a:ext cx="674558" cy="18426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75125" y="3179618"/>
            <a:ext cx="904293" cy="23903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НАПРЯМКИ</a:t>
            </a:r>
          </a:p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ПОЛІПШЕННЯ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932709" y="762000"/>
            <a:ext cx="8987337" cy="250927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dirty="0" smtClean="0"/>
          </a:p>
          <a:p>
            <a:pPr>
              <a:spcBef>
                <a:spcPts val="600"/>
              </a:spcBef>
            </a:pPr>
            <a:r>
              <a:rPr lang="uk-UA" dirty="0"/>
              <a:t>-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ЗАЙВІ РУХИ ПРИ ВИКОНАННІ РОБОТИ;</a:t>
            </a:r>
          </a:p>
          <a:p>
            <a:pPr>
              <a:spcBef>
                <a:spcPts val="6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ВІДСУТНІСТЬ СТАНДАРТІВ ВИКОНАННЯ РОБОТИ;</a:t>
            </a:r>
          </a:p>
          <a:p>
            <a:pPr>
              <a:spcBef>
                <a:spcPts val="6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НЕДОСКОНАЛІСТЬ ТЕХНОЛОГІЧНОГО ПРОЦЕСУ;</a:t>
            </a:r>
          </a:p>
          <a:p>
            <a:pPr>
              <a:spcBef>
                <a:spcPts val="6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НЕВПОРЯДКОВАНІСТЬ РОБОЧОГО МІСЦЯ; </a:t>
            </a:r>
          </a:p>
          <a:p>
            <a:pPr>
              <a:spcBef>
                <a:spcPts val="600"/>
              </a:spcBef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ВІДСУТНІСТЬ ТРУДОВОЇ ДИСЦИПЛІНИ.</a:t>
            </a:r>
          </a:p>
          <a:p>
            <a:pPr algn="ctr">
              <a:spcAft>
                <a:spcPts val="600"/>
              </a:spcAft>
            </a:pPr>
            <a:endParaRPr lang="uk-UA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877290" y="3381653"/>
            <a:ext cx="9206345" cy="218827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dirty="0" smtClean="0"/>
          </a:p>
          <a:p>
            <a:pPr>
              <a:spcAft>
                <a:spcPts val="1200"/>
              </a:spcAft>
            </a:pPr>
            <a:r>
              <a:rPr lang="uk-UA" b="1" dirty="0" smtClean="0"/>
              <a:t>-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РОЗРОБКА СТАНДАРТІВ ВИКОНАННЯ РОБІТ;</a:t>
            </a:r>
          </a:p>
          <a:p>
            <a:pPr>
              <a:spcAft>
                <a:spcPts val="1200"/>
              </a:spcAft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КОНТРОЛЬ ВИКОНАННЯ СТАНДАРТУ;</a:t>
            </a:r>
          </a:p>
          <a:p>
            <a:pPr>
              <a:spcAft>
                <a:spcPts val="1200"/>
              </a:spcAft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УСУНЕННЯ ДІЯЛЬНОСТІ, ЩО НЕ СТВОРЮЄ ЦІННОСТІ;</a:t>
            </a:r>
          </a:p>
          <a:p>
            <a:pPr>
              <a:spcAft>
                <a:spcPts val="1200"/>
              </a:spcAft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НАВЧАННЯ ПЕРСОНАЛУ ПРАВИЛЬНІЙ РОБОТІ.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98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816" y="319310"/>
            <a:ext cx="8911687" cy="73999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НАДЛИШОК ЗАПАСІВ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37</a:t>
            </a:fld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678701" y="1129147"/>
            <a:ext cx="674558" cy="19188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794163" y="900546"/>
            <a:ext cx="9088581" cy="20574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dirty="0" smtClean="0"/>
          </a:p>
          <a:p>
            <a:pPr>
              <a:spcBef>
                <a:spcPts val="6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ЗБЕРІГАННЯ НЕЗАВЕРШЕНОЇ ПРОДУКЦІЇ;</a:t>
            </a:r>
          </a:p>
          <a:p>
            <a:pPr>
              <a:spcBef>
                <a:spcPts val="6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ЗБЕРІГАННЯ ПРОДУКЦІЇ ДЛЯ ПРОДАЖУ;</a:t>
            </a:r>
          </a:p>
          <a:p>
            <a:pPr>
              <a:spcBef>
                <a:spcPts val="6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НАПІВФАБРИКАТИ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ВИГОТОВЛЕННІ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ПРОДУКТУ;</a:t>
            </a:r>
          </a:p>
          <a:p>
            <a:pPr>
              <a:spcBef>
                <a:spcPts val="6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МАТЕРІАЛИ І НАПІВФАБРИКАТИ НА ЕТАПІ ДОСТАВКИ.</a:t>
            </a:r>
          </a:p>
          <a:p>
            <a:pPr algn="ctr"/>
            <a:endParaRPr lang="uk-UA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819505" y="2850138"/>
            <a:ext cx="10577513" cy="3481388"/>
            <a:chOff x="861865" y="2399866"/>
            <a:chExt cx="10577513" cy="3481388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65" y="2399866"/>
              <a:ext cx="10577513" cy="3481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743" y="3833813"/>
              <a:ext cx="7235825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1260764" y="3747510"/>
            <a:ext cx="1330036" cy="3810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СКЛАД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01" y="3747510"/>
            <a:ext cx="13541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76" y="3730047"/>
            <a:ext cx="13541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66" y="3638694"/>
            <a:ext cx="13541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41" y="4926157"/>
            <a:ext cx="13477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1" y="4863522"/>
            <a:ext cx="13477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8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359" y="444001"/>
            <a:ext cx="8911687" cy="725005"/>
          </a:xfrm>
        </p:spPr>
        <p:txBody>
          <a:bodyPr/>
          <a:lstStyle/>
          <a:p>
            <a:pPr algn="ctr"/>
            <a:r>
              <a:rPr lang="uk-UA" sz="2800" b="1" dirty="0"/>
              <a:t>ДЕФЕКТИ</a:t>
            </a:r>
            <a:r>
              <a:rPr lang="uk-UA" b="1" dirty="0"/>
              <a:t>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38</a:t>
            </a:fld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668197" y="1295400"/>
            <a:ext cx="674558" cy="19455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ПРИЧИНИ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849581" y="1295401"/>
            <a:ext cx="9386453" cy="128847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dirty="0" smtClean="0"/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ВИТРАТИ НА ПЕРЕВІРКУ І ОПЕРАЦІЇ КОНТРОЛЮ;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ПЕРЕРОБКА ДЕФЕКТНОЇ ПРОДУКЦІЇ;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УТИЛІЗАЦІЯ БРАКУ, ЯКОГО НЕ МОЖНА ВИПРАВИТИ.</a:t>
            </a:r>
          </a:p>
          <a:p>
            <a:pPr algn="ctr"/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583873"/>
            <a:ext cx="10583863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791691" y="3498273"/>
            <a:ext cx="1593273" cy="12399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67277">
            <a:off x="2774732" y="3480882"/>
            <a:ext cx="16271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620491" y="3075709"/>
            <a:ext cx="1551709" cy="491836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згоріла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858491" y="3498273"/>
            <a:ext cx="706582" cy="4294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04" y="3567545"/>
            <a:ext cx="16271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4293">
            <a:off x="1035987" y="3456169"/>
            <a:ext cx="16271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64504" y="3201761"/>
            <a:ext cx="1648305" cy="428347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ПЕРЕСОЛ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544" y="347019"/>
            <a:ext cx="8911687" cy="71001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НЕРЕАЛІЗОВАНИЙ </a:t>
            </a:r>
            <a:r>
              <a:rPr lang="uk-UA" sz="3100" b="1" dirty="0">
                <a:latin typeface="Arial" panose="020B0604020202020204" pitchFamily="34" charset="0"/>
                <a:cs typeface="Arial" panose="020B0604020202020204" pitchFamily="34" charset="0"/>
              </a:rPr>
              <a:t>ТВОРЧИЙ ПОТЕНЦІАЛ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39</a:t>
            </a:fld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647416" y="1253836"/>
            <a:ext cx="674558" cy="198120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96133" y="3342877"/>
            <a:ext cx="910994" cy="23202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НАПРЯМКИ</a:t>
            </a:r>
            <a:r>
              <a:rPr lang="uk-UA" dirty="0" smtClean="0"/>
              <a:t>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ПОЛІПШЕННЯ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676400" y="990601"/>
            <a:ext cx="9317182" cy="207818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dirty="0" smtClean="0"/>
          </a:p>
          <a:p>
            <a:endParaRPr lang="uk-UA" dirty="0"/>
          </a:p>
          <a:p>
            <a:pPr>
              <a:spcBef>
                <a:spcPts val="600"/>
              </a:spcBef>
            </a:pPr>
            <a:r>
              <a:rPr lang="uk-UA" b="1" dirty="0" smtClean="0"/>
              <a:t>-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СТАВЛЕННЯ ДО ПРАЦІВНИКІВ ЯК ДО РОБОТІВ;</a:t>
            </a:r>
          </a:p>
          <a:p>
            <a:pPr>
              <a:spcBef>
                <a:spcPts val="6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НЕ НАЛЕЖНИЙ МОРАЛЬНО-ПСИХОЛОГІЧНИЙ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КЛІМАТ;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НЕЗАДОВОЛЕНІСТЬ УМОВАМИ ПРАЦІ;</a:t>
            </a:r>
          </a:p>
          <a:p>
            <a:pPr>
              <a:spcBef>
                <a:spcPts val="6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СЛАБКЕ СТИМУЛЮВАННЯ ПРАЦІ.</a:t>
            </a:r>
          </a:p>
          <a:p>
            <a:endParaRPr lang="uk-UA" dirty="0"/>
          </a:p>
          <a:p>
            <a:pPr algn="ctr"/>
            <a:endParaRPr lang="uk-UA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724890" y="3342878"/>
            <a:ext cx="9421091" cy="23202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dirty="0" smtClean="0"/>
          </a:p>
          <a:p>
            <a:endParaRPr lang="uk-UA" dirty="0"/>
          </a:p>
          <a:p>
            <a:pPr>
              <a:spcBef>
                <a:spcPts val="600"/>
              </a:spcBef>
            </a:pPr>
            <a:r>
              <a:rPr lang="uk-UA" b="1" dirty="0" smtClean="0"/>
              <a:t>-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ПРОЗОРІСТЬ ДІЯЛЬНОСТІ ПІДПРИЄМСТВА;</a:t>
            </a:r>
          </a:p>
          <a:p>
            <a:pPr>
              <a:spcBef>
                <a:spcPts val="6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ПОЛІПШЕННЯ УМОВ ПРАЦІ;</a:t>
            </a:r>
          </a:p>
          <a:p>
            <a:pPr>
              <a:spcBef>
                <a:spcPts val="6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ПІДВИЩЕННЯ СОЦІАЛЬНОЇ ЗАХИЩЕНОСТІ ПРАЦІВНИКІВ;</a:t>
            </a:r>
          </a:p>
          <a:p>
            <a:pPr>
              <a:spcBef>
                <a:spcPts val="600"/>
              </a:spcBef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МОТИВАЦІЯ ПРАЦІВНИКІВ ДО ПОШУКУ РЕЗЕРВІВ.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 НАДАННЯ МОЖЛИВОСТІ ВИСЛОВИТИ СВОЮ ДУМКУ.</a:t>
            </a:r>
          </a:p>
          <a:p>
            <a:endParaRPr lang="uk-UA" dirty="0"/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54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617" y="624110"/>
            <a:ext cx="9645995" cy="721113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ЛАНЦЮГ </a:t>
            </a:r>
            <a:r>
              <a:rPr lang="uk-UA" b="1" dirty="0" smtClean="0"/>
              <a:t>ПОСТАЧАННЯ ТА ЛОГІСТИКА НА АТП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2049" y="1263487"/>
            <a:ext cx="10556082" cy="442604"/>
          </a:xfrm>
          <a:solidFill>
            <a:srgbClr val="92D050"/>
          </a:solidFill>
          <a:ln w="285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ВИРОБНИЧИЙ ПРОЦЕС: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1049941" y="5722023"/>
            <a:ext cx="10837259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ЛОГІСТИКА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2048" y="1701272"/>
            <a:ext cx="2136531" cy="830997"/>
          </a:xfrm>
          <a:prstGeom prst="rect">
            <a:avLst/>
          </a:prstGeom>
          <a:solidFill>
            <a:srgbClr val="92D050"/>
          </a:solidFill>
          <a:ln w="28575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ЗАЇЗД НА АТП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79771" y="1720111"/>
            <a:ext cx="1339490" cy="830997"/>
          </a:xfrm>
          <a:prstGeom prst="rect">
            <a:avLst/>
          </a:prstGeom>
          <a:solidFill>
            <a:srgbClr val="92D050"/>
          </a:solidFill>
          <a:ln w="28575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МИЙКА</a:t>
            </a:r>
          </a:p>
          <a:p>
            <a:pPr algn="ctr"/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37582" y="1741676"/>
            <a:ext cx="2355914" cy="830997"/>
          </a:xfrm>
          <a:prstGeom prst="rect">
            <a:avLst/>
          </a:prstGeom>
          <a:solidFill>
            <a:srgbClr val="92D050"/>
          </a:solidFill>
          <a:ln w="28575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РЕМОНТ КОМПРЕСОРА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91670" y="1724221"/>
            <a:ext cx="1934690" cy="769441"/>
          </a:xfrm>
          <a:prstGeom prst="rect">
            <a:avLst/>
          </a:prstGeom>
          <a:solidFill>
            <a:srgbClr val="92D050"/>
          </a:solidFill>
          <a:ln w="28575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200" b="1" u="sng" dirty="0" smtClean="0"/>
              <a:t>РЕМОНТ ГЕНЕРАТОРА</a:t>
            </a:r>
            <a:endParaRPr lang="ru-RU" sz="220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10138339" y="1741676"/>
            <a:ext cx="1659792" cy="769441"/>
          </a:xfrm>
          <a:prstGeom prst="rect">
            <a:avLst/>
          </a:prstGeom>
          <a:solidFill>
            <a:srgbClr val="92D050"/>
          </a:solidFill>
          <a:ln w="28575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ВИЇЗД НА МАРШРУТ</a:t>
            </a:r>
            <a:endParaRPr lang="ru-RU" sz="2200" b="1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3408397" y="2028244"/>
            <a:ext cx="271375" cy="152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38" y="2080051"/>
            <a:ext cx="248141" cy="23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40" y="2050235"/>
            <a:ext cx="392193" cy="23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239" y="2085756"/>
            <a:ext cx="2921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трелка вправо 23"/>
          <p:cNvSpPr/>
          <p:nvPr/>
        </p:nvSpPr>
        <p:spPr>
          <a:xfrm rot="16200000">
            <a:off x="8565814" y="2519228"/>
            <a:ext cx="422405" cy="343589"/>
          </a:xfrm>
          <a:prstGeom prst="rightArrow">
            <a:avLst>
              <a:gd name="adj1" fmla="val 38429"/>
              <a:gd name="adj2" fmla="val 526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93242" y="3748031"/>
            <a:ext cx="2713729" cy="1200329"/>
          </a:xfrm>
          <a:prstGeom prst="rect">
            <a:avLst/>
          </a:prstGeom>
          <a:solidFill>
            <a:srgbClr val="FFFF00"/>
          </a:solidFill>
          <a:ln w="28575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ВІДДІЛ ТЕХНІЧНОГО КОНТРОЛЮ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1585330" y="3947608"/>
            <a:ext cx="2743550" cy="830997"/>
          </a:xfrm>
          <a:prstGeom prst="rect">
            <a:avLst/>
          </a:prstGeom>
          <a:solidFill>
            <a:srgbClr val="FFFF00"/>
          </a:solidFill>
          <a:ln w="28575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ДИСПЕТЧЕРСЬКА СЛУЖ</a:t>
            </a:r>
            <a:r>
              <a:rPr lang="uk-UA" sz="2400" b="1" dirty="0" smtClean="0"/>
              <a:t>БА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2879906" y="3772878"/>
            <a:ext cx="2723669" cy="1200329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УЧАСТОК МИЙКИ ТА УБОРКИ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4904995" y="3932871"/>
            <a:ext cx="2713383" cy="830997"/>
          </a:xfrm>
          <a:prstGeom prst="rect">
            <a:avLst/>
          </a:prstGeom>
          <a:solidFill>
            <a:srgbClr val="FFFF00"/>
          </a:solidFill>
          <a:ln w="28575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МОТОРНИЙ</a:t>
            </a:r>
            <a:r>
              <a:rPr lang="uk-UA" sz="2400" dirty="0" smtClean="0"/>
              <a:t> </a:t>
            </a:r>
            <a:r>
              <a:rPr lang="uk-UA" sz="2400" b="1" dirty="0"/>
              <a:t>УЧАСТОК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7354722" y="3898083"/>
            <a:ext cx="2782956" cy="830997"/>
          </a:xfrm>
          <a:prstGeom prst="rect">
            <a:avLst/>
          </a:prstGeom>
          <a:solidFill>
            <a:srgbClr val="FFFF00"/>
          </a:solidFill>
          <a:ln w="28575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ЕЛЕКТРОМЕХАНІЧНИЙ УЧАСТОК</a:t>
            </a:r>
            <a:endParaRPr lang="ru-RU" sz="2400" b="1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26" y="2554357"/>
            <a:ext cx="401638" cy="43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37" y="2559543"/>
            <a:ext cx="401638" cy="4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05" y="2528685"/>
            <a:ext cx="401638" cy="46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43" y="2539666"/>
            <a:ext cx="401638" cy="43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069" y="2518143"/>
            <a:ext cx="401638" cy="49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394" y="2524537"/>
            <a:ext cx="401638" cy="38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414" y="2832653"/>
            <a:ext cx="1414462" cy="303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180" y="2743200"/>
            <a:ext cx="1079500" cy="31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016" y="215400"/>
            <a:ext cx="8911687" cy="65005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ПОРЯДОК УСУНЕННЯ ВТРАТ         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28255" y="699655"/>
            <a:ext cx="10605136" cy="5943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РОЗРОБКА КАРТ ВИРОБНИЧОГО ПРОЦЕСУ.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ХРОНОМЕТРАЖ ТРИВАЛОСТІ ОПЕРАЦІЙ ЕТАПІВ ПРОЦЕСУ.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ТЕХОГЛЯД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УСУНЕННЯ ВТРАТ, ЩО СТРИМУЮТЬ ВИРОБНИЧИЙ ПРОЦЕС</a:t>
            </a:r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ТЕХОГЛЯД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ПОБУДОВА МАЙБУТНЬОЇ КАРТИ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ВИРОБНИЧОГО ПРОЦЕСУ.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СТАНДАРТИЗАЦІЯ ВИРОБНИЧОГО ПРОЦЕСУ.</a:t>
            </a:r>
          </a:p>
          <a:p>
            <a:pPr marL="0" indent="0">
              <a:spcAft>
                <a:spcPts val="1200"/>
              </a:spcAft>
              <a:buNone/>
            </a:pPr>
            <a:endParaRPr lang="uk-UA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40</a:t>
            </a:fld>
            <a:endParaRPr lang="uk-UA"/>
          </a:p>
        </p:txBody>
      </p:sp>
      <p:grpSp>
        <p:nvGrpSpPr>
          <p:cNvPr id="6" name="Группа 247"/>
          <p:cNvGrpSpPr/>
          <p:nvPr/>
        </p:nvGrpSpPr>
        <p:grpSpPr>
          <a:xfrm>
            <a:off x="706582" y="1138128"/>
            <a:ext cx="10320668" cy="427437"/>
            <a:chOff x="-1757524" y="-591166"/>
            <a:chExt cx="10236983" cy="344702"/>
          </a:xfrm>
        </p:grpSpPr>
        <p:sp>
          <p:nvSpPr>
            <p:cNvPr id="7" name="Поле 230"/>
            <p:cNvSpPr txBox="1"/>
            <p:nvPr/>
          </p:nvSpPr>
          <p:spPr>
            <a:xfrm>
              <a:off x="-1757524" y="-556699"/>
              <a:ext cx="2785469" cy="310235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uk-UA" sz="20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ТЕХО</a:t>
              </a:r>
              <a:r>
                <a:rPr lang="uk-UA" sz="20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ОГЛЯД   </a:t>
              </a:r>
              <a:r>
                <a:rPr lang="uk-UA" sz="20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АВТО</a:t>
              </a:r>
              <a:endParaRPr lang="uk-UA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е 231"/>
            <p:cNvSpPr txBox="1"/>
            <p:nvPr/>
          </p:nvSpPr>
          <p:spPr>
            <a:xfrm>
              <a:off x="1430263" y="-572331"/>
              <a:ext cx="1739985" cy="32586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МЕДОГЛЯД</a:t>
              </a:r>
              <a:endParaRPr lang="uk-U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е 232"/>
            <p:cNvSpPr txBox="1"/>
            <p:nvPr/>
          </p:nvSpPr>
          <p:spPr>
            <a:xfrm>
              <a:off x="3523905" y="-591166"/>
              <a:ext cx="2172757" cy="3447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uk-UA" sz="20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ДИСПЕТЧЕР</a:t>
              </a:r>
              <a:endParaRPr lang="uk-U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е 233"/>
            <p:cNvSpPr txBox="1"/>
            <p:nvPr/>
          </p:nvSpPr>
          <p:spPr>
            <a:xfrm>
              <a:off x="6108778" y="-572330"/>
              <a:ext cx="2370681" cy="32586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0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ВИЇЗД </a:t>
              </a:r>
              <a:r>
                <a:rPr lang="uk-UA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ІЗ АТП</a:t>
              </a:r>
            </a:p>
          </p:txBody>
        </p:sp>
        <p:cxnSp>
          <p:nvCxnSpPr>
            <p:cNvPr id="11" name="Прямая со стрелкой 238"/>
            <p:cNvCxnSpPr/>
            <p:nvPr/>
          </p:nvCxnSpPr>
          <p:spPr>
            <a:xfrm>
              <a:off x="1049059" y="-353534"/>
              <a:ext cx="412377" cy="8965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239"/>
            <p:cNvCxnSpPr/>
            <p:nvPr/>
          </p:nvCxnSpPr>
          <p:spPr>
            <a:xfrm>
              <a:off x="3174300" y="-423220"/>
              <a:ext cx="353658" cy="889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Прямая со стрелкой 240"/>
            <p:cNvCxnSpPr/>
            <p:nvPr/>
          </p:nvCxnSpPr>
          <p:spPr>
            <a:xfrm>
              <a:off x="5696664" y="-409397"/>
              <a:ext cx="412115" cy="889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28" y="2102212"/>
            <a:ext cx="67310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3537610" y="3522820"/>
            <a:ext cx="6708370" cy="1029865"/>
            <a:chOff x="1827415" y="3015420"/>
            <a:chExt cx="6708370" cy="102986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924" y="3415530"/>
              <a:ext cx="770551" cy="18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125" y="3453976"/>
              <a:ext cx="817581" cy="18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1827415" y="3015420"/>
              <a:ext cx="6708370" cy="1029865"/>
              <a:chOff x="1827415" y="3015420"/>
              <a:chExt cx="6708370" cy="1029865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5857440" y="3597554"/>
                <a:ext cx="2007115" cy="447731"/>
                <a:chOff x="5921375" y="3873124"/>
                <a:chExt cx="2007115" cy="447731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163125" y="3920745"/>
                  <a:ext cx="76536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sz="2000" b="1" dirty="0" smtClean="0"/>
                    <a:t>3 </a:t>
                  </a:r>
                  <a:r>
                    <a:rPr lang="uk-UA" sz="2000" b="1" dirty="0" err="1" smtClean="0"/>
                    <a:t>хв</a:t>
                  </a:r>
                  <a:endParaRPr lang="ru-RU" sz="2000" b="1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5921375" y="3873124"/>
                  <a:ext cx="10024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sz="2000" b="1" dirty="0" smtClean="0"/>
                    <a:t>6 </a:t>
                  </a:r>
                  <a:r>
                    <a:rPr lang="uk-UA" sz="2000" b="1" dirty="0" err="1" smtClean="0"/>
                    <a:t>хв</a:t>
                  </a:r>
                  <a:endParaRPr lang="ru-RU" sz="2000" b="1" dirty="0"/>
                </a:p>
              </p:txBody>
            </p:sp>
            <p:pic>
              <p:nvPicPr>
                <p:cNvPr id="54" name="Picture 1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2003" y="3914429"/>
                  <a:ext cx="347663" cy="317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5" name="Picture 1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11622" y="3975054"/>
                  <a:ext cx="347663" cy="317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3" name="Группа 22"/>
              <p:cNvGrpSpPr/>
              <p:nvPr/>
            </p:nvGrpSpPr>
            <p:grpSpPr>
              <a:xfrm>
                <a:off x="1827415" y="3015420"/>
                <a:ext cx="6708370" cy="996926"/>
                <a:chOff x="1827415" y="3015420"/>
                <a:chExt cx="6708370" cy="996926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213888" y="3094961"/>
                  <a:ext cx="86156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sz="2000" b="1" dirty="0" smtClean="0"/>
                    <a:t>1 </a:t>
                  </a:r>
                  <a:r>
                    <a:rPr lang="uk-UA" sz="2000" b="1" dirty="0" err="1" smtClean="0"/>
                    <a:t>хв</a:t>
                  </a:r>
                  <a:endParaRPr lang="ru-RU" sz="2000" b="1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367762" y="3122447"/>
                  <a:ext cx="10024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sz="2000" b="1" dirty="0" smtClean="0"/>
                    <a:t>2 </a:t>
                  </a:r>
                  <a:r>
                    <a:rPr lang="uk-UA" sz="2000" b="1" dirty="0" err="1" smtClean="0"/>
                    <a:t>хв</a:t>
                  </a:r>
                  <a:endParaRPr lang="ru-RU" sz="2000" b="1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533304" y="3157649"/>
                  <a:ext cx="10024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sz="2000" b="1" dirty="0" smtClean="0"/>
                    <a:t>2 </a:t>
                  </a:r>
                  <a:r>
                    <a:rPr lang="uk-UA" sz="2000" b="1" dirty="0" err="1" smtClean="0"/>
                    <a:t>хв</a:t>
                  </a:r>
                  <a:endParaRPr lang="ru-RU" sz="2000" b="1" dirty="0"/>
                </a:p>
              </p:txBody>
            </p:sp>
            <p:grpSp>
              <p:nvGrpSpPr>
                <p:cNvPr id="27" name="Группа 26"/>
                <p:cNvGrpSpPr/>
                <p:nvPr/>
              </p:nvGrpSpPr>
              <p:grpSpPr>
                <a:xfrm>
                  <a:off x="1827415" y="3015420"/>
                  <a:ext cx="6314864" cy="996926"/>
                  <a:chOff x="1827415" y="3015420"/>
                  <a:chExt cx="6314864" cy="996926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865884" y="3035817"/>
                    <a:ext cx="72117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uk-UA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</a:t>
                    </a:r>
                    <a:r>
                      <a:rPr lang="uk-UA" sz="2000" b="1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хв</a:t>
                    </a:r>
                    <a:endParaRPr lang="ru-RU" sz="20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9" name="Группа 28"/>
                  <p:cNvGrpSpPr/>
                  <p:nvPr/>
                </p:nvGrpSpPr>
                <p:grpSpPr>
                  <a:xfrm>
                    <a:off x="1827415" y="3015420"/>
                    <a:ext cx="6314864" cy="996926"/>
                    <a:chOff x="1827415" y="3015420"/>
                    <a:chExt cx="6314864" cy="996926"/>
                  </a:xfrm>
                </p:grpSpPr>
                <p:grpSp>
                  <p:nvGrpSpPr>
                    <p:cNvPr id="30" name="Группа 29"/>
                    <p:cNvGrpSpPr/>
                    <p:nvPr/>
                  </p:nvGrpSpPr>
                  <p:grpSpPr>
                    <a:xfrm>
                      <a:off x="2226471" y="3453976"/>
                      <a:ext cx="5915808" cy="245469"/>
                      <a:chOff x="2194183" y="4707813"/>
                      <a:chExt cx="5915808" cy="245469"/>
                    </a:xfrm>
                  </p:grpSpPr>
                  <p:pic>
                    <p:nvPicPr>
                      <p:cNvPr id="44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147" y="4707813"/>
                        <a:ext cx="506413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5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849" y="4740963"/>
                        <a:ext cx="506413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6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3578" y="4740492"/>
                        <a:ext cx="506413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sp>
                    <p:nvSpPr>
                      <p:cNvPr id="47" name="Минус 46"/>
                      <p:cNvSpPr/>
                      <p:nvPr/>
                    </p:nvSpPr>
                    <p:spPr>
                      <a:xfrm>
                        <a:off x="2194183" y="4835420"/>
                        <a:ext cx="644237" cy="61306"/>
                      </a:xfrm>
                      <a:prstGeom prst="mathMinus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pic>
                    <p:nvPicPr>
                      <p:cNvPr id="48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974" y="4824091"/>
                        <a:ext cx="787151" cy="45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sp>
                    <p:nvSpPr>
                      <p:cNvPr id="49" name="Минус 48"/>
                      <p:cNvSpPr/>
                      <p:nvPr/>
                    </p:nvSpPr>
                    <p:spPr>
                      <a:xfrm>
                        <a:off x="4847330" y="4873866"/>
                        <a:ext cx="549015" cy="45719"/>
                      </a:xfrm>
                      <a:prstGeom prst="mathMinus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0" name="Минус 49"/>
                      <p:cNvSpPr/>
                      <p:nvPr/>
                    </p:nvSpPr>
                    <p:spPr>
                      <a:xfrm>
                        <a:off x="5612383" y="4891875"/>
                        <a:ext cx="1155562" cy="50570"/>
                      </a:xfrm>
                      <a:prstGeom prst="mathMinus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1" name="Минус 50"/>
                      <p:cNvSpPr/>
                      <p:nvPr/>
                    </p:nvSpPr>
                    <p:spPr>
                      <a:xfrm>
                        <a:off x="6960683" y="4891875"/>
                        <a:ext cx="754543" cy="61407"/>
                      </a:xfrm>
                      <a:prstGeom prst="mathMinus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31" name="Группа 30"/>
                    <p:cNvGrpSpPr/>
                    <p:nvPr/>
                  </p:nvGrpSpPr>
                  <p:grpSpPr>
                    <a:xfrm>
                      <a:off x="1827415" y="3228148"/>
                      <a:ext cx="615563" cy="588818"/>
                      <a:chOff x="1019273" y="4821382"/>
                      <a:chExt cx="615563" cy="588818"/>
                    </a:xfrm>
                  </p:grpSpPr>
                  <p:sp>
                    <p:nvSpPr>
                      <p:cNvPr id="41" name="Минус 40"/>
                      <p:cNvSpPr/>
                      <p:nvPr/>
                    </p:nvSpPr>
                    <p:spPr>
                      <a:xfrm>
                        <a:off x="1019273" y="5001491"/>
                        <a:ext cx="615563" cy="45719"/>
                      </a:xfrm>
                      <a:prstGeom prst="mathMinus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2" name="Минус 41"/>
                      <p:cNvSpPr/>
                      <p:nvPr/>
                    </p:nvSpPr>
                    <p:spPr>
                      <a:xfrm>
                        <a:off x="1533700" y="4821382"/>
                        <a:ext cx="45719" cy="588818"/>
                      </a:xfrm>
                      <a:prstGeom prst="mathMinus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3" name="Минус 42"/>
                      <p:cNvSpPr/>
                      <p:nvPr/>
                    </p:nvSpPr>
                    <p:spPr>
                      <a:xfrm>
                        <a:off x="1090355" y="4821382"/>
                        <a:ext cx="45719" cy="588818"/>
                      </a:xfrm>
                      <a:prstGeom prst="mathMinus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2121459" y="3581583"/>
                      <a:ext cx="93119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uk-UA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хв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3411432" y="3556138"/>
                      <a:ext cx="100248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uk-UA" sz="2000" b="1" dirty="0" smtClean="0"/>
                        <a:t>2 </a:t>
                      </a:r>
                      <a:r>
                        <a:rPr lang="uk-UA" sz="2000" b="1" dirty="0" err="1" smtClean="0"/>
                        <a:t>хв</a:t>
                      </a:r>
                      <a:endParaRPr lang="ru-RU" sz="2000" b="1" dirty="0"/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778840" y="3612236"/>
                      <a:ext cx="87009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uk-UA" sz="2000" b="1" dirty="0" smtClean="0"/>
                        <a:t>2 </a:t>
                      </a:r>
                      <a:r>
                        <a:rPr lang="uk-UA" sz="2000" b="1" dirty="0" err="1" smtClean="0"/>
                        <a:t>хв</a:t>
                      </a:r>
                      <a:endParaRPr lang="ru-RU" sz="2000" b="1" dirty="0"/>
                    </a:p>
                  </p:txBody>
                </p:sp>
                <p:grpSp>
                  <p:nvGrpSpPr>
                    <p:cNvPr id="35" name="Группа 34"/>
                    <p:cNvGrpSpPr/>
                    <p:nvPr/>
                  </p:nvGrpSpPr>
                  <p:grpSpPr>
                    <a:xfrm>
                      <a:off x="2696876" y="3015420"/>
                      <a:ext cx="2343830" cy="454122"/>
                      <a:chOff x="2696876" y="3015420"/>
                      <a:chExt cx="2343830" cy="454122"/>
                    </a:xfrm>
                  </p:grpSpPr>
                  <p:sp>
                    <p:nvSpPr>
                      <p:cNvPr id="36" name="TextBox 35"/>
                      <p:cNvSpPr txBox="1"/>
                      <p:nvPr/>
                    </p:nvSpPr>
                    <p:spPr>
                      <a:xfrm>
                        <a:off x="4038225" y="3069432"/>
                        <a:ext cx="1002481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uk-UA" sz="2000" b="1" dirty="0" smtClean="0"/>
                          <a:t>4 </a:t>
                        </a:r>
                        <a:r>
                          <a:rPr lang="uk-UA" sz="2000" b="1" dirty="0" err="1" smtClean="0"/>
                          <a:t>хв</a:t>
                        </a:r>
                        <a:endParaRPr lang="ru-RU" sz="2000" b="1" dirty="0"/>
                      </a:p>
                    </p:txBody>
                  </p:sp>
                  <p:sp>
                    <p:nvSpPr>
                      <p:cNvPr id="37" name="Минус 36"/>
                      <p:cNvSpPr/>
                      <p:nvPr/>
                    </p:nvSpPr>
                    <p:spPr>
                      <a:xfrm rot="2483779">
                        <a:off x="3951700" y="3240815"/>
                        <a:ext cx="554355" cy="108401"/>
                      </a:xfrm>
                      <a:prstGeom prst="mathMinus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grpSp>
                    <p:nvGrpSpPr>
                      <p:cNvPr id="38" name="Группа 37"/>
                      <p:cNvGrpSpPr/>
                      <p:nvPr/>
                    </p:nvGrpSpPr>
                    <p:grpSpPr>
                      <a:xfrm>
                        <a:off x="2696876" y="3015420"/>
                        <a:ext cx="923739" cy="400110"/>
                        <a:chOff x="2696876" y="3015420"/>
                        <a:chExt cx="923739" cy="400110"/>
                      </a:xfrm>
                    </p:grpSpPr>
                    <p:sp>
                      <p:nvSpPr>
                        <p:cNvPr id="39" name="TextBox 38"/>
                        <p:cNvSpPr txBox="1"/>
                        <p:nvPr/>
                      </p:nvSpPr>
                      <p:spPr>
                        <a:xfrm>
                          <a:off x="2733924" y="3015420"/>
                          <a:ext cx="886691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uk-UA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:r>
                            <a:rPr lang="uk-UA" sz="20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хв</a:t>
                          </a:r>
                          <a:endParaRPr lang="ru-RU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pic>
                      <p:nvPicPr>
                        <p:cNvPr id="4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876" y="3034487"/>
                          <a:ext cx="347663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0101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001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/>
              <a:t>ІНСТРУМЕНТИ БЕРЕЖЛИВОГО ВИРОБНИЦТВА</a:t>
            </a:r>
            <a:r>
              <a:rPr lang="uk-UA" b="1" dirty="0"/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03565" y="1226127"/>
            <a:ext cx="10245436" cy="4685095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БЕЗПЕРЕРВНЕ ПОЛІПШЕННЯ – КАЙЗЕН. </a:t>
            </a:r>
          </a:p>
          <a:p>
            <a:pPr lvl="0">
              <a:spcAft>
                <a:spcPts val="6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ОРГАНІЗАЦІЯ РОБОЧИХ МІСЦЬ - 5S. </a:t>
            </a:r>
          </a:p>
          <a:p>
            <a:pPr lvl="0">
              <a:spcAft>
                <a:spcPts val="6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ТЕХНОЛОГІЧНИЙ ПРОЦЕС ВИГОТОВЛЕННЯ ПРОДУКТУ. </a:t>
            </a:r>
          </a:p>
          <a:p>
            <a:pPr lvl="0">
              <a:spcAft>
                <a:spcPts val="6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СПІЛЬНЕ ОБСЛУГОВУВАННЯ ОБЛАДНАННЯ. </a:t>
            </a:r>
          </a:p>
          <a:p>
            <a:pPr lvl="0">
              <a:spcAft>
                <a:spcPts val="6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ТОЧНО В СТРОК. </a:t>
            </a:r>
          </a:p>
          <a:p>
            <a:pPr lvl="0">
              <a:spcAft>
                <a:spcPts val="6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МЕХАНІЗМ ЗАПУСКУ ВИРОБНИЧОГО ПРОЦЕСУ- КАНБАН. </a:t>
            </a:r>
          </a:p>
          <a:p>
            <a:pPr lvl="0">
              <a:spcAft>
                <a:spcPts val="6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ШВИДКЕ ПЕРЕНАЛАГОДЖЕННЯ ОБЛАДНАННЯ. </a:t>
            </a:r>
          </a:p>
          <a:p>
            <a:pPr lvl="0">
              <a:spcAft>
                <a:spcPts val="6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ВБУДОВАНА ЯКІСТЬ.</a:t>
            </a:r>
          </a:p>
          <a:p>
            <a:pPr marL="0" indent="0">
              <a:spcAft>
                <a:spcPts val="600"/>
              </a:spcAft>
              <a:buNone/>
            </a:pPr>
            <a:endParaRPr lang="uk-UA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6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053" y="312383"/>
            <a:ext cx="8911687" cy="6950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/>
              <a:t>БЕЗПЕРЕРВНЕ ПОЛІПШЕННЯ – КАЙЗЕН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10" y="1573823"/>
            <a:ext cx="4958338" cy="4176346"/>
          </a:xfrm>
          <a:ln>
            <a:solidFill>
              <a:schemeClr val="accent1"/>
            </a:solidFill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89212" y="6453554"/>
            <a:ext cx="7619999" cy="4738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42</a:t>
            </a:fld>
            <a:endParaRPr lang="uk-UA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22217" y="831273"/>
            <a:ext cx="9999537" cy="7273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8000" b="1" dirty="0" smtClean="0"/>
              <a:t>КАЙЗЕН (KAIZEN)  ВІД ЯПОНСЬКОГО KAI - ЗМІНА, ZEN - ДО КРАЩОГО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9" name="Місце для вмісту 2"/>
          <p:cNvSpPr txBox="1">
            <a:spLocks/>
          </p:cNvSpPr>
          <p:nvPr/>
        </p:nvSpPr>
        <p:spPr>
          <a:xfrm>
            <a:off x="677304" y="1573823"/>
            <a:ext cx="5855113" cy="417634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ВИЯВИТИ ОБМЕЖЕННЯ 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РОЗРОБИТИ ПРОПОЗИЦІЇ.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ПІДВИЩИТИ ПРОДУКТИВНІСТЬ ВУЗЬКОГО МІСЦЯ.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ПІДПОРЯДКУВАТИ РИТМ РОБОТИ РИТМУ  ВУЗЬКОГО МІСЦЯ.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uk-U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ПОВЕРНУТИСЯ ДО ПЕРШОГО КРОКУ. </a:t>
            </a:r>
            <a:endParaRPr lang="uk-UA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995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БЕЗПЕРЕРВНИЙ ЦИКЛ ДЕМІНГА  ТА КАЙЗЕН</a:t>
            </a:r>
            <a:r>
              <a:rPr lang="uk-UA" sz="2800" dirty="0"/>
              <a:t>  </a:t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3345" y="1189901"/>
            <a:ext cx="11144395" cy="444935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ДЕМІНГ: ПЛАНУВАТИ (P), РОБИТИ (D), ПЕРЕВІРЯТИ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ВПЛИВАТИ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PDCA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43</a:t>
            </a:fld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6" y="1683327"/>
            <a:ext cx="10115290" cy="477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001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ОРГАНІЗАЦІЯ РОБОЧИХ МІСЦЬ – 5</a:t>
            </a:r>
            <a:r>
              <a:rPr lang="en-US" b="1" dirty="0"/>
              <a:t>S</a:t>
            </a:r>
            <a:r>
              <a:rPr lang="uk-UA" b="1" dirty="0"/>
              <a:t>  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95745" y="1454727"/>
            <a:ext cx="10612582" cy="445649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SORT-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ПОДІЛ РЕЧЕЙ НА ПОТРІБНІ Й НЕПОТРІБНІ.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 IN ORDER -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ДОТРИМАННЯ ПОРЯДКУ ЗБЕРІГАННЯ РЕЧЕЙ.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SHINE -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УТРИМАННЯ РОБОЧОГО МІСЦЯ В ЧИСТОТІ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STANDARDISE -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СТАНДАРТИЗАЦІЯ ПОРЯДКУ НА РОБОЧОМУ МІСЦІ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SUSTAIN  -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ЗВИЧКА ВИКОНУВАТИ ВСТАНОВЛЕНІ ПРАВИЛА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7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8" y="471711"/>
            <a:ext cx="10534793" cy="1280890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uk-UA" sz="2700" b="1" dirty="0"/>
              <a:t>ТЕХНОЛОГІЧНИЙ ПРОЦЕС ВИГОТОВЛЕННЯ ПРОДУКТУ </a:t>
            </a:r>
            <a:r>
              <a:rPr lang="en-US" sz="3200" b="1" dirty="0" smtClean="0"/>
              <a:t>-</a:t>
            </a:r>
            <a:r>
              <a:rPr lang="uk-UA" sz="2700" b="1" dirty="0" smtClean="0"/>
              <a:t>ДОКУМЕНТ, ЯКИЙ ВИЗНАЧАЄ ПОСЛІДОВНІСТЬ ВИРОБНИЧИХ ОПЕРАЦІЙ</a:t>
            </a:r>
            <a:endParaRPr lang="uk-UA" sz="27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27364" y="2466109"/>
            <a:ext cx="10413814" cy="3221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ОСНОВНІ ПРИНЦИПИ TPM: </a:t>
            </a:r>
          </a:p>
          <a:p>
            <a:pPr lvl="0"/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СТАН ОБЛАДНАННЯ ЗАЛЕЖИТЬ ВІД КУЛЬТУРИ ПРАЦІВНИКА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РОБОТА ТА ОБСЛУГОВУВАННЯ НЕРОЗДІЛЬНІ;</a:t>
            </a:r>
          </a:p>
          <a:p>
            <a:pPr lvl="0"/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КОМПЛЕКС ПРОФІЛАКТИЧНИХ ЗАХОДІВ ДЛЯ ОБЛАДНАННЯ.;</a:t>
            </a:r>
          </a:p>
          <a:p>
            <a:pPr lvl="0"/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ОБСЛУГОВУВАННЯМ ЗАЙМАЮТЬСЯ ВСІ.</a:t>
            </a: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45</a:t>
            </a:fld>
            <a:endParaRPr lang="uk-UA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0382" y="1513526"/>
            <a:ext cx="10707975" cy="9525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500" b="1" dirty="0"/>
              <a:t>СПІЛЬНЕ ОБСЛУГОВУВАННЯ ОБЛАДНАННЯ (TPM</a:t>
            </a:r>
            <a:r>
              <a:rPr lang="uk-UA" sz="2500" b="1" dirty="0" smtClean="0"/>
              <a:t>)- ЗАЛУЧЕННЯ ПЕРСОНАЛУ ДО СПІЛЬНОЇ ПІДТРИМКИ СПРАВНОСТІ ОБЛАДНАННЯ.</a:t>
            </a:r>
            <a:endParaRPr lang="uk-UA" sz="2500" b="1" dirty="0"/>
          </a:p>
        </p:txBody>
      </p:sp>
    </p:spTree>
    <p:extLst>
      <p:ext uri="{BB962C8B-B14F-4D97-AF65-F5344CB8AC3E}">
        <p14:creationId xmlns:p14="http://schemas.microsoft.com/office/powerpoint/2010/main" val="16188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870" y="201546"/>
            <a:ext cx="8911687" cy="58017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/>
              <a:t>ТОЧНО В СТРОК      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92382" y="636245"/>
            <a:ext cx="9991580" cy="2522591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МАТЕРІАЛИ НАДАЮТЬСЯ ТОДІ, КОЛИ ВОНИ НЕОБХІДНІ.</a:t>
            </a:r>
          </a:p>
          <a:p>
            <a:pPr lvl="0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СКОРОЧЕННЯ ВЕЛИЧИНИ ПАРТІЇ ПРОДУКЦІЇ ДО ОДНІЄЇ ОДИНИЦІ. </a:t>
            </a:r>
          </a:p>
          <a:p>
            <a:pPr lvl="0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«ВИТЯГУВАННЯ» - ЦЕХ ВИГОТОВЛЯЄ ПРОДУКЦІЮ ЗА СИГНАЛОМ НАСТУПНОГО ЦЕХУ.</a:t>
            </a:r>
          </a:p>
          <a:p>
            <a:pPr lvl="0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ТЕХНІЧНІ  ЗАСОБИ КОНТРОЛЮ ЯКОСТІ ПРОДУКТУ І СТАНУ ОБЛАДНАННЯ. </a:t>
            </a:r>
          </a:p>
          <a:p>
            <a:endParaRPr lang="uk-UA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46</a:t>
            </a:fld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4" y="2727325"/>
            <a:ext cx="10577513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870" y="340092"/>
            <a:ext cx="8911687" cy="60508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/>
              <a:t>КАНБАН</a:t>
            </a:r>
            <a:r>
              <a:rPr lang="uk-UA" dirty="0"/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4346" y="1039431"/>
            <a:ext cx="10659485" cy="4352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КАНБАН - СИГНАЛ, ЯКИМ ДАЮТЬ ВКАЗІВКИ ПРО ВИГОТОВЛЕННЯ ТА ПЕРЕМІЩЕННЯ НА НАСТУПНУ ОПЕРАЦІЮ НЕОБХІДНОЇ КІЛЬКОСТІ НЕЗАВЕРШЕНОЇ ПРОДУКЦІЇ.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47</a:t>
            </a:fld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2175845"/>
            <a:ext cx="10577513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793673" y="2001982"/>
            <a:ext cx="1898072" cy="360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КАНБАН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052455" y="2182091"/>
            <a:ext cx="741218" cy="26323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498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/>
              <a:t>ШВИДКЕ ПЕРЕНАЛАГОДЖЕННЯ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2727" y="1263149"/>
            <a:ext cx="10604067" cy="4142383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ШВИДКЕ ПЕРЕНАЛАГОДЖЕННЯ - СКОРОЧЕННЯ ЧАСУ ПЕРЕНАЛАГОДЖЕННЯ ОБЛАДНАННЯ З ОДНОГО ВИДУ ПРОДУКЦІЇ НА ІНШИЙ.</a:t>
            </a:r>
          </a:p>
          <a:p>
            <a:pPr marL="0" indent="0">
              <a:buNone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ЕТАПИ СКОРОЧЕННЯ ЧАСУ ПЕРЕНАЛАГОДЖЕННЯ:</a:t>
            </a:r>
          </a:p>
          <a:p>
            <a:pPr lvl="0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ЗАФІКСУВАТИ ВСІ ОПЕРАЦІЇ ПІД ЧАС ПЕРЕНАЛАГОДЖЕННЯ.</a:t>
            </a:r>
          </a:p>
          <a:p>
            <a:pPr lvl="0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ВІДОКРЕМИТИ ВНУТРІШНІ ОПЕРАЦІЇ  ВІД ЗОВНІШНІХ.</a:t>
            </a:r>
          </a:p>
          <a:p>
            <a:pPr lvl="0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РОЗДІЛИТИ ЗОВНІШНІ ОПЕРАЦІЇ НА ДО І ПІСЛЯ ПЕРЕНАЛАГОДЖЕННЯ.</a:t>
            </a:r>
          </a:p>
          <a:p>
            <a:pPr lvl="0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СКОРОТИТИ ЧАС ЗОВНІШНІХ І ВНУТРІШНІХ ОПЕРАЦІЙ. </a:t>
            </a:r>
          </a:p>
          <a:p>
            <a:pPr lvl="0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СТАНДАРТИЗУВАТИ ПРОЦЕДУРИ ПЕРЕНАЛАГОДЖЕННЯ.</a:t>
            </a:r>
          </a:p>
          <a:p>
            <a:pPr lvl="0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ЗАЛУЧАТИ ПЕРСОНАЛ ДО СКОРОЧЕННЯ ЧАСУ ПЕРЕНАЛАГОДЖЕНЬ.</a:t>
            </a:r>
          </a:p>
          <a:p>
            <a:pPr marL="0" indent="0">
              <a:buNone/>
            </a:pP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4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216" y="437074"/>
            <a:ext cx="8911687" cy="81494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/>
              <a:t>ВБУДОВАНА ЯКІСТЬ      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97527" y="1011382"/>
            <a:ext cx="10507085" cy="5614270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ВБУДОВАНА ЯКІСТЬ - КОНТРОЛЬ ЯКОСТІ ПРОДУКЦІЇ В МІСЦІ ЇЇ ВИРОБНИЦТВА.</a:t>
            </a:r>
          </a:p>
          <a:p>
            <a:pPr marL="0" indent="0" algn="ctr">
              <a:buNone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ОСНОВНІ ПРИНЦИПИ:</a:t>
            </a:r>
          </a:p>
          <a:p>
            <a:pPr lvl="0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МОЖЛИВІСТЬ ЗУПИНИТИ </a:t>
            </a:r>
            <a:r>
              <a:rPr lang="uk-UA" sz="2000" b="1" smtClean="0">
                <a:latin typeface="Arial" panose="020B0604020202020204" pitchFamily="34" charset="0"/>
                <a:cs typeface="Arial" panose="020B0604020202020204" pitchFamily="34" charset="0"/>
              </a:rPr>
              <a:t>ВИРОБНИЦТВО ПРИ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ВИНИКНЕННІ ДЕФЕКТУ.</a:t>
            </a:r>
          </a:p>
          <a:p>
            <a:pPr lvl="0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ЗАСТОСУВАННЯ УСТАТКУВАННЯ, ЯКЕ ПРИ ВИНИКНЕННІ ВІДХИЛЕННЯ ЗУПИНЯЄТЬСЯ.</a:t>
            </a:r>
          </a:p>
          <a:p>
            <a:pPr lvl="0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ВИКОРИСТАННЯ СИСТЕМИ ОПОВІЩЕННЯ ПРО ПРОБЛЕМИ, ЩО ВИНИКЛИ.</a:t>
            </a:r>
          </a:p>
          <a:p>
            <a:pPr lvl="0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ЗАПОБІГАННЯ ПОМИЛКАМ ОПЕРАТОРІВ ТА НЕДОЛІКАМ ТЕХНОЛОГІЇ.</a:t>
            </a:r>
          </a:p>
          <a:p>
            <a:pPr lvl="0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ПОКЛАДАННЯ ОБОВ'ЯЗКІВ ЗА КОНТРОЛЮ ЯКОСТІ НА ОПЕРАТОРІВ ОБЛАДНАННЯ.</a:t>
            </a:r>
          </a:p>
          <a:p>
            <a:pPr lvl="0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СТАНДАРТИЗАЦІЯ ПРОЦЕДУР КОНТРОЛЮ ЯКОСТІ.</a:t>
            </a:r>
          </a:p>
          <a:p>
            <a:endParaRPr lang="uk-U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99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7059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ВНУТРІШНІЙ ЛАНЦЮГ </a:t>
            </a:r>
            <a:r>
              <a:rPr lang="uk-UA" sz="3200" b="1" dirty="0"/>
              <a:t>ПОСТАЧАННЯ 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30301" y="2499642"/>
            <a:ext cx="10105180" cy="476299"/>
          </a:xfr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 ПОСТАЧАННЯ ПРОДУКЦІЇ ЗОВНІШНЬОМУ СПОЖИВАЧЕВІ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5</a:t>
            </a:fld>
            <a:endParaRPr lang="uk-UA"/>
          </a:p>
        </p:txBody>
      </p:sp>
      <p:sp>
        <p:nvSpPr>
          <p:cNvPr id="9" name="Поле 15"/>
          <p:cNvSpPr txBox="1"/>
          <p:nvPr/>
        </p:nvSpPr>
        <p:spPr>
          <a:xfrm>
            <a:off x="1211251" y="1295153"/>
            <a:ext cx="10293362" cy="445716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ВИРОБИТИ ТА ПОСТАВИТИ ПРОДУКЦІЮ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СПОЖИВАЧАМ </a:t>
            </a: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Місце для тексту 2"/>
          <p:cNvSpPr txBox="1">
            <a:spLocks/>
          </p:cNvSpPr>
          <p:nvPr/>
        </p:nvSpPr>
        <p:spPr>
          <a:xfrm>
            <a:off x="1209675" y="1740869"/>
            <a:ext cx="10352087" cy="459406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МАКСИМАЛЬНИЙ ПРИБУТОК, ЯКІСТ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ПЕРЕВЕЗЕНЬ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853" y="2972718"/>
            <a:ext cx="1546531" cy="46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ЗАЇЗД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417776" y="2976354"/>
            <a:ext cx="1574358" cy="46166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МИЙКА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57247" y="2977154"/>
            <a:ext cx="1463040" cy="46166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РЕМОНТ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14015" y="2980908"/>
            <a:ext cx="1685677" cy="46166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СТОЯНКА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929942" y="2971640"/>
            <a:ext cx="1319917" cy="46166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ВИЇЗД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532937" y="3000135"/>
            <a:ext cx="1992771" cy="46166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ЗАМОВНИК</a:t>
            </a:r>
            <a:endParaRPr lang="ru-RU" sz="24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2145859" y="3128253"/>
            <a:ext cx="250465" cy="166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09" y="3109203"/>
            <a:ext cx="2746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267" y="3147303"/>
            <a:ext cx="2746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79" y="3107973"/>
            <a:ext cx="2746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4" y="3088325"/>
            <a:ext cx="2746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Группа 41"/>
          <p:cNvGrpSpPr/>
          <p:nvPr/>
        </p:nvGrpSpPr>
        <p:grpSpPr>
          <a:xfrm>
            <a:off x="600075" y="3800475"/>
            <a:ext cx="10963275" cy="2771774"/>
            <a:chOff x="600075" y="3800475"/>
            <a:chExt cx="10963275" cy="2771774"/>
          </a:xfrm>
        </p:grpSpPr>
        <p:sp>
          <p:nvSpPr>
            <p:cNvPr id="31" name="TextBox 30"/>
            <p:cNvSpPr txBox="1"/>
            <p:nvPr/>
          </p:nvSpPr>
          <p:spPr>
            <a:xfrm rot="16200000">
              <a:off x="138134" y="5146045"/>
              <a:ext cx="2238344" cy="461665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ДИРЕКТОР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513409" y="5178294"/>
              <a:ext cx="2250044" cy="461665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БУХГАЛТЕРІЯ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2768545" y="5004735"/>
              <a:ext cx="2304031" cy="830997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ПЛАНОВИЙ ВІДДІЛ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4430144" y="4947075"/>
              <a:ext cx="2209801" cy="830997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ТЕХНІЧНИЙ ВІДДІЛ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6238587" y="4890216"/>
              <a:ext cx="2115129" cy="830997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СЛУЖБА ПЕРЕВЕЗЕНЬ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7986714" y="4947076"/>
              <a:ext cx="2209800" cy="830997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ТЕХНІЧНА СЛУЖБА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0075" y="3800475"/>
              <a:ext cx="10963275" cy="461665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ЛОГІСТИКА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9812612" y="4979715"/>
              <a:ext cx="2244179" cy="769441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200" dirty="0" smtClean="0"/>
                <a:t>ВІДДІЛ ПОСТАЧАННЯ</a:t>
              </a:r>
              <a:endParaRPr lang="ru-RU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2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4180" y="73703"/>
            <a:ext cx="5364923" cy="547957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ВТРАТИ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50</a:t>
            </a:fld>
            <a:endParaRPr lang="uk-U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0" y="3851564"/>
            <a:ext cx="3138055" cy="18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83" y="3851564"/>
            <a:ext cx="3131126" cy="18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85" y="3920835"/>
            <a:ext cx="3333750" cy="168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/>
          <p:cNvSpPr/>
          <p:nvPr/>
        </p:nvSpPr>
        <p:spPr>
          <a:xfrm>
            <a:off x="3924835" y="4662055"/>
            <a:ext cx="439345" cy="284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7502235" y="4662055"/>
            <a:ext cx="443348" cy="28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1828800" y="3667990"/>
            <a:ext cx="7682346" cy="505689"/>
          </a:xfrm>
          <a:prstGeom prst="arc">
            <a:avLst>
              <a:gd name="adj1" fmla="val 10881280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999383" y="3775364"/>
            <a:ext cx="175775" cy="749234"/>
          </a:xfrm>
          <a:prstGeom prst="triangle">
            <a:avLst>
              <a:gd name="adj" fmla="val 38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34" y="819871"/>
            <a:ext cx="3571666" cy="279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31327" y="552651"/>
            <a:ext cx="689263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ПЕРЕВИРОБНИЦТВО</a:t>
            </a:r>
            <a:endParaRPr lang="uk-U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ПРОСТОЇ </a:t>
            </a:r>
          </a:p>
          <a:p>
            <a:pPr algn="just">
              <a:spcBef>
                <a:spcPts val="600"/>
              </a:spcBef>
            </a:pPr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ЗАЙВЕ   ТРАНСПОРТУВАННЯ </a:t>
            </a:r>
          </a:p>
          <a:p>
            <a:pPr algn="just">
              <a:spcBef>
                <a:spcPts val="600"/>
              </a:spcBef>
            </a:pPr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. ЗАЙВА </a:t>
            </a:r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ОБРОБКА</a:t>
            </a:r>
            <a:endParaRPr lang="uk-U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5. НАДЛИШОК </a:t>
            </a:r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ЗАПАСІВ</a:t>
            </a:r>
            <a:endParaRPr lang="uk-U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БЕЗЛАДДЯ  НА   РОБОЧОМУ МІСЦІ</a:t>
            </a:r>
            <a:endParaRPr lang="uk-U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8. НЕРЕАЛІЗОВАНИЙ </a:t>
            </a:r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ТВОРЧИЙ  ПОТЕНЦІАЛ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3290" y="1309255"/>
            <a:ext cx="1733979" cy="3810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НЕ ПЛАТИМО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5636" y="1877291"/>
            <a:ext cx="1671634" cy="58189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ВИМУШЕНІ ПЛАТИТИ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5636" y="2750127"/>
            <a:ext cx="1583747" cy="52647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ЗГІДНІ ПЛАТИТИ</a:t>
            </a:r>
            <a:endParaRPr lang="ru-RU" b="1" dirty="0">
              <a:solidFill>
                <a:srgbClr val="00B050"/>
              </a:solidFill>
            </a:endParaRPr>
          </a:p>
        </p:txBody>
      </p:sp>
      <p:cxnSp>
        <p:nvCxnSpPr>
          <p:cNvPr id="16" name="Прямая со стрелкой 15"/>
          <p:cNvCxnSpPr>
            <a:stCxn id="11" idx="3"/>
          </p:cNvCxnSpPr>
          <p:nvPr/>
        </p:nvCxnSpPr>
        <p:spPr>
          <a:xfrm>
            <a:off x="2087269" y="1499755"/>
            <a:ext cx="4896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3" idx="3"/>
          </p:cNvCxnSpPr>
          <p:nvPr/>
        </p:nvCxnSpPr>
        <p:spPr>
          <a:xfrm flipV="1">
            <a:off x="2087270" y="1752600"/>
            <a:ext cx="1251675" cy="4156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0074">
            <a:off x="1849420" y="2166111"/>
            <a:ext cx="2249634" cy="64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017236" y="72381"/>
            <a:ext cx="2524127" cy="747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ЦІННОСТІ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1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4965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ВИШТОВХУЮЧА ВИРОБНИЧА СИСТЕМА </a:t>
            </a:r>
            <a:br>
              <a:rPr lang="uk-UA" sz="2400" b="1" dirty="0"/>
            </a:br>
            <a:endParaRPr lang="uk-UA" sz="2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75510" y="4740652"/>
            <a:ext cx="9665592" cy="1014334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РЕСУРСИ ПОДАЮТЬСЯ НА НАСТУПНУ ОПЕРАЦІЮ ВІДПОВІДНО ДО ГРАФІКІВ ПОСТАВОК. </a:t>
            </a:r>
          </a:p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ВИРОБЛЯЄ ПРОДУКЦІЮ НЕЗАЛЕЖНО ВІД ТОГО ЧИ Є НА НЕЇ ПОПИТ.</a:t>
            </a:r>
          </a:p>
          <a:p>
            <a:endParaRPr lang="uk-UA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51</a:t>
            </a:fld>
            <a:endParaRPr lang="uk-UA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4" y="1170976"/>
            <a:ext cx="9812215" cy="3449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7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344" y="291601"/>
            <a:ext cx="8911687" cy="7699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/>
              <a:t>ВИТЯГАЮЧА ВИРОБНИЧА СИСТЕМА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7254" y="4459831"/>
            <a:ext cx="10698365" cy="831714"/>
          </a:xfrm>
        </p:spPr>
        <p:txBody>
          <a:bodyPr>
            <a:noAutofit/>
          </a:bodyPr>
          <a:lstStyle/>
          <a:p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СИГНАЛ ДЛЯ ПОЧАТКУ ВИРОБНИЧОГО ПРОЦЕСУ ПОДАЄ СПОЖИВАЧ.</a:t>
            </a:r>
          </a:p>
          <a:p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СИГНАЛУ НЕМА - ВИРОБНИЧИЙ ПРОЦЕС ЗУПИНЕНО</a:t>
            </a:r>
            <a:r>
              <a:rPr lang="uk-UA" sz="2200" dirty="0" smtClean="0"/>
              <a:t>.</a:t>
            </a:r>
          </a:p>
          <a:p>
            <a:endParaRPr lang="uk-UA" sz="22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52</a:t>
            </a:fld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64" y="704049"/>
            <a:ext cx="9545782" cy="3471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6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53</a:t>
            </a:fld>
            <a:endParaRPr lang="uk-UA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56" y="710597"/>
            <a:ext cx="8128572" cy="296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77718" y="187377"/>
            <a:ext cx="607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ЯЩИК ВИРІВНЮВАННЯ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75357" y="3530184"/>
            <a:ext cx="1858781" cy="52465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КАНБАН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29002" y="4710655"/>
            <a:ext cx="2271010" cy="54714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tx1"/>
                </a:solidFill>
              </a:rPr>
              <a:t>СУПЕРМАРКЕТ</a:t>
            </a:r>
            <a:endParaRPr lang="ru-RU" sz="2200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>
            <a:stCxn id="17" idx="2"/>
            <a:endCxn id="18" idx="0"/>
          </p:cNvCxnSpPr>
          <p:nvPr/>
        </p:nvCxnSpPr>
        <p:spPr>
          <a:xfrm flipH="1">
            <a:off x="6464507" y="4054839"/>
            <a:ext cx="1540241" cy="6558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779490" y="3642215"/>
            <a:ext cx="1439056" cy="599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ЦЕХ №1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28013" y="3668447"/>
            <a:ext cx="1499016" cy="573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tx1"/>
                </a:solidFill>
              </a:rPr>
              <a:t>ЦЕХ №2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47938" y="3675944"/>
            <a:ext cx="1469036" cy="599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tx1"/>
                </a:solidFill>
              </a:rPr>
              <a:t>ЦЕХ №3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33140" y="4706909"/>
            <a:ext cx="2271010" cy="54714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tx1"/>
                </a:solidFill>
              </a:rPr>
              <a:t>СУПЕРМАРКЕТ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3513" y="4676930"/>
            <a:ext cx="2271010" cy="54714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tx1"/>
                </a:solidFill>
              </a:rPr>
              <a:t>СУПЕРМАРКЕТ</a:t>
            </a:r>
            <a:endParaRPr lang="ru-RU" sz="2200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stCxn id="24" idx="3"/>
            <a:endCxn id="17" idx="1"/>
          </p:cNvCxnSpPr>
          <p:nvPr/>
        </p:nvCxnSpPr>
        <p:spPr>
          <a:xfrm flipV="1">
            <a:off x="6516974" y="3792512"/>
            <a:ext cx="558383" cy="1832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2448">
            <a:off x="5546810" y="4192744"/>
            <a:ext cx="86815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 стрелкой 32"/>
          <p:cNvCxnSpPr/>
          <p:nvPr/>
        </p:nvCxnSpPr>
        <p:spPr>
          <a:xfrm>
            <a:off x="4527029" y="4241822"/>
            <a:ext cx="884420" cy="4688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104152" y="5074594"/>
            <a:ext cx="22485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4106">
            <a:off x="3323943" y="4154755"/>
            <a:ext cx="8350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92" y="4764084"/>
            <a:ext cx="5000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61" y="4192646"/>
            <a:ext cx="11588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61" y="3900941"/>
            <a:ext cx="7556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7374">
            <a:off x="2325315" y="3282971"/>
            <a:ext cx="1034182" cy="131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36" y="3087347"/>
            <a:ext cx="1218244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Скругленный прямоугольник 40"/>
          <p:cNvSpPr/>
          <p:nvPr/>
        </p:nvSpPr>
        <p:spPr>
          <a:xfrm>
            <a:off x="8004746" y="4564915"/>
            <a:ext cx="2638269" cy="101142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tx1"/>
                </a:solidFill>
              </a:rPr>
              <a:t>СКЛАД </a:t>
            </a:r>
            <a:r>
              <a:rPr lang="uk-UA" sz="2200" b="1" dirty="0" smtClean="0">
                <a:solidFill>
                  <a:schemeClr val="tx1"/>
                </a:solidFill>
              </a:rPr>
              <a:t>ГОТОВОЇ </a:t>
            </a:r>
            <a:r>
              <a:rPr lang="uk-UA" sz="2200" b="1" dirty="0">
                <a:solidFill>
                  <a:schemeClr val="tx1"/>
                </a:solidFill>
              </a:rPr>
              <a:t>ПРОДУКЦІЇ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2448">
            <a:off x="8350789" y="3972717"/>
            <a:ext cx="920271" cy="52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496">
            <a:off x="6033858" y="3674684"/>
            <a:ext cx="3189884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9178">
            <a:off x="10217384" y="4024419"/>
            <a:ext cx="2567958" cy="216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5083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ТИПИ ВИТЯГАЮЧИХ ВИРОБНИЧИХ </a:t>
            </a:r>
            <a:r>
              <a:rPr lang="uk-UA" sz="2800" b="1" dirty="0" smtClean="0"/>
              <a:t>СИСТЕМ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71627" y="1304144"/>
            <a:ext cx="8915400" cy="423501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ПРИЙНЯТО ВИДІЛЯТИ 5 БАЗОВИХ ТИПІВ ВИТЯГАЮЧИХ ВИРОБНИЧИХ СИСТЕМ:</a:t>
            </a:r>
          </a:p>
          <a:p>
            <a:pPr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ЗАПОВНЕННЯ "СУПЕРМАРКЕТУ";</a:t>
            </a:r>
          </a:p>
          <a:p>
            <a:pPr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БАРАБАН-БУФЕР-КАНАТ;</a:t>
            </a:r>
          </a:p>
          <a:p>
            <a:pPr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ЛІМІТОВАНІ ЧЕРГИ;</a:t>
            </a:r>
          </a:p>
          <a:p>
            <a:pPr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ЛІМІТ НЕЗАВЕРШЕНОГО ВИРОБНИЦТВА;</a:t>
            </a:r>
          </a:p>
          <a:p>
            <a:pPr>
              <a:spcAft>
                <a:spcPts val="120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МЕТОД ОБЧИСЛЮВАНИХ ПРІОРИТЕТІВ.</a:t>
            </a:r>
          </a:p>
          <a:p>
            <a:pPr>
              <a:spcAft>
                <a:spcPts val="1200"/>
              </a:spcAft>
            </a:pP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54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6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3808" y="271841"/>
            <a:ext cx="8911687" cy="728172"/>
          </a:xfrm>
        </p:spPr>
        <p:txBody>
          <a:bodyPr>
            <a:normAutofit fontScale="90000"/>
          </a:bodyPr>
          <a:lstStyle/>
          <a:p>
            <a:r>
              <a:rPr lang="uk-UA" sz="3100" b="1" dirty="0"/>
              <a:t>ЗАПОВНЕННЯ СУПЕРМАРКЕТУ 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					</a:t>
            </a:r>
            <a:r>
              <a:rPr lang="uk-UA" sz="2400" b="1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ЗАПИТ					</a:t>
            </a:r>
            <a:r>
              <a:rPr lang="uk-UA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uk-UA" sz="2400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ЗАПИТ</a:t>
            </a:r>
            <a:r>
              <a:rPr lang="uk-UA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uk-UA" sz="2400" b="1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ПОПОВНЕННЯ			</a:t>
            </a:r>
            <a:r>
              <a:rPr lang="uk-UA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ПОПОВНЕННЯ</a:t>
            </a:r>
            <a:r>
              <a:rPr lang="uk-UA" sz="24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sz="2400" b="1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uk-UA" sz="2400" b="1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64366" y="2640222"/>
            <a:ext cx="10460637" cy="978794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СПОЖИВАЧ ЗАБИРАЄ ТОВАРИ З ЯЩИЧКІВ ТОДІ, КОЛИ ЙОМУ ЦЕ ПОТРІБНО. </a:t>
            </a:r>
          </a:p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КОЖНОГО ЯЩИЧКА РОЗРАХОВУЄТЬСЯ РІВЕНЬ ТА ОБ’ЄМ ПОПОВНЕННЯ.</a:t>
            </a:r>
          </a:p>
          <a:p>
            <a:pPr marL="0" indent="0">
              <a:buNone/>
            </a:pP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55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1206708" y="5764222"/>
            <a:ext cx="107929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ЯЩИЧКИ ПОПОВНЮЮТЬСЯ, ЯКЩО ДОСЯГНУТО РІВНЯ ПОПОВНЕННЯ</a:t>
            </a:r>
            <a:r>
              <a:rPr lang="uk-UA" dirty="0" smtClean="0"/>
              <a:t>.</a:t>
            </a:r>
            <a:endParaRPr lang="uk-UA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119265" y="973868"/>
            <a:ext cx="10280755" cy="1323439"/>
            <a:chOff x="1119265" y="1446801"/>
            <a:chExt cx="10280755" cy="1323439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119265" y="1446801"/>
              <a:ext cx="3552669" cy="1323439"/>
              <a:chOff x="1771337" y="1499016"/>
              <a:chExt cx="3552669" cy="132343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771337" y="1499016"/>
                <a:ext cx="3552669" cy="1323439"/>
              </a:xfrm>
              <a:prstGeom prst="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ЗАЛ СУПЕРМАРКЕТУ</a:t>
                </a:r>
              </a:p>
              <a:p>
                <a:endParaRPr lang="uk-UA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uk-UA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k-UA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ЯЩИКИ З ПРОДУКТАМИ</a:t>
                </a:r>
                <a:endParaRPr lang="ru-RU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081353" y="1971205"/>
                <a:ext cx="359764" cy="3222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715718" y="1999590"/>
                <a:ext cx="359764" cy="3222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309079" y="1999590"/>
                <a:ext cx="359764" cy="3222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29921" y="1999590"/>
                <a:ext cx="359764" cy="3222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604479" y="2010831"/>
                <a:ext cx="359764" cy="3222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735403" y="1747626"/>
              <a:ext cx="2640247" cy="76944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СКЛАД СУПЕРМАРКЕТУ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86407" y="1747626"/>
              <a:ext cx="2113613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200" b="1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ПЛОДОБАЗА</a:t>
              </a:r>
              <a:endParaRPr lang="ru-RU" sz="2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V="1">
              <a:off x="4671934" y="1888761"/>
              <a:ext cx="1063469" cy="749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 flipV="1">
              <a:off x="4671934" y="2415915"/>
              <a:ext cx="1024328" cy="74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5650" y="1833884"/>
              <a:ext cx="1097224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679" y="2238149"/>
              <a:ext cx="108272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4497049" y="3762531"/>
            <a:ext cx="1431561" cy="1477328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49" y="5239859"/>
            <a:ext cx="1450975" cy="41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Левая фигурная скобка 26"/>
          <p:cNvSpPr/>
          <p:nvPr/>
        </p:nvSpPr>
        <p:spPr>
          <a:xfrm>
            <a:off x="3952407" y="3762531"/>
            <a:ext cx="544642" cy="1891174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5938316" y="3762531"/>
            <a:ext cx="372543" cy="147732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фигурная скобка 28"/>
          <p:cNvSpPr/>
          <p:nvPr/>
        </p:nvSpPr>
        <p:spPr>
          <a:xfrm>
            <a:off x="5948024" y="5239859"/>
            <a:ext cx="372543" cy="41384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506511" y="4452497"/>
            <a:ext cx="2383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ОБ*ЄМ ЯЩИКА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3148" y="5239859"/>
            <a:ext cx="2990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КРИТИЧНИЙ ЗАПАС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6633148" y="4279692"/>
            <a:ext cx="3432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latin typeface="Arial" panose="020B0604020202020204" pitchFamily="34" charset="0"/>
                <a:cs typeface="Arial" panose="020B0604020202020204" pitchFamily="34" charset="0"/>
              </a:rPr>
              <a:t>ОБ*ЄМ ПОПОВНЕННЯ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504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БАРАБАН-БУФЕР-КАНАТ</a:t>
            </a:r>
            <a:endParaRPr lang="ru-RU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87" y="1431561"/>
            <a:ext cx="9960626" cy="463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56</a:t>
            </a:fld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03" y="1366109"/>
            <a:ext cx="19208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539678" y="1634396"/>
            <a:ext cx="834296" cy="2018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2856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0" y="309316"/>
            <a:ext cx="8911687" cy="625141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ЛІМІТОВАНІ ЧЕРГИ 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71993" y="4909616"/>
            <a:ext cx="10792920" cy="1614152"/>
          </a:xfrm>
        </p:spPr>
        <p:txBody>
          <a:bodyPr>
            <a:normAutofit/>
          </a:bodyPr>
          <a:lstStyle/>
          <a:p>
            <a:pPr marL="0" algn="ctr" defTabSz="914400"/>
            <a:r>
              <a:rPr lang="uk-UA" sz="2200" b="1" dirty="0">
                <a:solidFill>
                  <a:schemeClr val="tx1"/>
                </a:solidFill>
              </a:rPr>
              <a:t>ЯКЩО ЧЕРГА ЗАПОВНЕНА, ТО ДІЛЬНИЦЯ ФУНКЦІОНУЄ ШВИДШЕ РЕШТИ СИСТЕМИ. НАЙПОВІЛЬНІША ДІЛЬНИЦЯ УТВОРЮЄ «ЗАВАЛ» НЕЗАВЕРШЕНОГО ВИРОБНИЦТВА. СИСТЕМУ НАЗИВАЮТЬ УПРАВЛІННЯМ "ПО ЗАВАЛАХ" </a:t>
            </a:r>
          </a:p>
          <a:p>
            <a:pPr marL="0" algn="ctr" defTabSz="914400"/>
            <a:endParaRPr lang="uk-UA" sz="2200" b="1" dirty="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57</a:t>
            </a:fld>
            <a:endParaRPr lang="uk-UA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2130476" y="1028901"/>
            <a:ext cx="8915400" cy="495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200" b="1" dirty="0">
                <a:solidFill>
                  <a:schemeClr val="tx1"/>
                </a:solidFill>
              </a:rPr>
              <a:t>ПРИНЦИП: ПЕРШИЙ ПРИЙШОВ - ПЕРШИЙ ОБСЛУЖИВСЯ</a:t>
            </a:r>
          </a:p>
          <a:p>
            <a:pPr algn="ctr"/>
            <a:endParaRPr lang="uk-UA" dirty="0" smtClean="0"/>
          </a:p>
          <a:p>
            <a:pPr marL="0" indent="0" algn="ctr">
              <a:buNone/>
            </a:pP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26629" y="2640766"/>
            <a:ext cx="2593300" cy="98935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ДІЛЬНИЦЯ 1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3560" y="2743200"/>
            <a:ext cx="2315979" cy="88442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tx1"/>
                </a:solidFill>
              </a:rPr>
              <a:t>ДІЛЬНИЦЯ 2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911653" y="2698230"/>
            <a:ext cx="2653260" cy="9293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tx1"/>
                </a:solidFill>
              </a:rPr>
              <a:t>СПОЖИВАЧ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41" y="2300990"/>
            <a:ext cx="7555043" cy="33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2488367" y="2522095"/>
            <a:ext cx="344774" cy="1161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41626" y="1771550"/>
            <a:ext cx="2375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/>
              <a:t>ЗАМОВЛЕННЯ</a:t>
            </a:r>
            <a:endParaRPr lang="ru-RU" sz="2200" b="1" dirty="0"/>
          </a:p>
        </p:txBody>
      </p:sp>
      <p:cxnSp>
        <p:nvCxnSpPr>
          <p:cNvPr id="20" name="Прямая со стрелкой 19"/>
          <p:cNvCxnSpPr>
            <a:stCxn id="9" idx="3"/>
          </p:cNvCxnSpPr>
          <p:nvPr/>
        </p:nvCxnSpPr>
        <p:spPr>
          <a:xfrm>
            <a:off x="8319539" y="3185410"/>
            <a:ext cx="59211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504544" y="2979295"/>
            <a:ext cx="344774" cy="307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174105" y="2978044"/>
            <a:ext cx="344774" cy="307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stCxn id="8" idx="3"/>
          </p:cNvCxnSpPr>
          <p:nvPr/>
        </p:nvCxnSpPr>
        <p:spPr>
          <a:xfrm>
            <a:off x="3919929" y="3135442"/>
            <a:ext cx="6071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859311" y="3120452"/>
            <a:ext cx="31479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518879" y="3120451"/>
            <a:ext cx="484681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Прямоугольник 3076"/>
          <p:cNvSpPr/>
          <p:nvPr/>
        </p:nvSpPr>
        <p:spPr>
          <a:xfrm>
            <a:off x="4090441" y="2415913"/>
            <a:ext cx="1537740" cy="562131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tx1"/>
                </a:solidFill>
              </a:rPr>
              <a:t>ЧЕРГА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079" name="Овал 3078"/>
          <p:cNvSpPr/>
          <p:nvPr/>
        </p:nvSpPr>
        <p:spPr>
          <a:xfrm>
            <a:off x="4287187" y="3904938"/>
            <a:ext cx="389744" cy="359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859311" y="3904938"/>
            <a:ext cx="389744" cy="359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324007" y="3892443"/>
            <a:ext cx="389744" cy="359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1" name="TextBox 3080"/>
          <p:cNvSpPr txBox="1"/>
          <p:nvPr/>
        </p:nvSpPr>
        <p:spPr>
          <a:xfrm>
            <a:off x="4317167" y="4338480"/>
            <a:ext cx="1474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/>
              <a:t>«ЗАВАЛ»</a:t>
            </a:r>
            <a:endParaRPr lang="ru-RU" sz="2200" b="1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3155430" y="3630117"/>
            <a:ext cx="1131757" cy="4422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4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08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/>
              <a:t>ЛІМІТ НЕЗАВЕРШЕНОГО ВИРОБНИЦТВА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9698" y="4555427"/>
            <a:ext cx="8763614" cy="236253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 smtClean="0"/>
              <a:t> </a:t>
            </a:r>
            <a:r>
              <a:rPr lang="uk-UA" sz="2400" b="1" dirty="0"/>
              <a:t>ВСТАНОВЛЮЄТЬСЯ ЛІМІТ НЗВ НА ПРОЦЕС. </a:t>
            </a:r>
            <a:endParaRPr lang="uk-UA" sz="2400" b="1" dirty="0" smtClean="0"/>
          </a:p>
          <a:p>
            <a:pPr marL="0" indent="0" algn="just">
              <a:buNone/>
            </a:pPr>
            <a:r>
              <a:rPr lang="uk-UA" sz="2400" b="1" dirty="0"/>
              <a:t>КОЖНА ДІЛЬНИЦЯ МОЖЕ МАТИ ЗАПАС НЗВ. </a:t>
            </a:r>
          </a:p>
          <a:p>
            <a:pPr marL="0" indent="0" algn="just">
              <a:buNone/>
            </a:pPr>
            <a:r>
              <a:rPr lang="uk-UA" sz="2400" b="1" dirty="0" smtClean="0"/>
              <a:t>ПЛАНУВАННЯ ЗДІЙСНЮЄТЬСЯ ТІЛЬКИ ДЛЯ  БАРАБАНА.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400" b="1" dirty="0"/>
              <a:t>БАРАБАН ЗАДАЄ РИТМ ВИРОБНИЦТВУ</a:t>
            </a:r>
            <a:endParaRPr lang="uk-UA" sz="2400" dirty="0" smtClean="0"/>
          </a:p>
          <a:p>
            <a:pPr marL="0" indent="0">
              <a:buNone/>
            </a:pPr>
            <a:endParaRPr lang="uk-UA" sz="24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58</a:t>
            </a:fld>
            <a:endParaRPr lang="uk-UA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1954168" y="1232135"/>
            <a:ext cx="8911687" cy="687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uk-U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98" y="1029767"/>
            <a:ext cx="9960626" cy="351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3013023" y="3867462"/>
            <a:ext cx="322288" cy="307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56944" y="3867462"/>
            <a:ext cx="322288" cy="307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50" y="3867462"/>
            <a:ext cx="3413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6808033" y="3888776"/>
            <a:ext cx="322288" cy="307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72603" y="3867462"/>
            <a:ext cx="6912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НЗВ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23692" y="3902730"/>
            <a:ext cx="6912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НЗВ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35133" y="3857759"/>
            <a:ext cx="6912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НЗВ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529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МЕТОД ОБЧИСЛЮВАНИХ ПРІОРИТЕТІВ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20009" y="4615962"/>
            <a:ext cx="9465662" cy="1695801"/>
          </a:xfrm>
        </p:spPr>
        <p:txBody>
          <a:bodyPr/>
          <a:lstStyle/>
          <a:p>
            <a:pPr algn="just"/>
            <a:r>
              <a:rPr lang="uk-UA" sz="2200" b="1" dirty="0" smtClean="0"/>
              <a:t>МІСЬКИЙ ТА МІЖНАРОДНИЙ МАРШРУТИ. ОБИДВА АВТОБУСИ НЕСПРАВНІ. РЕМОНТНИК ОДИН. ЯКИЙ АВТОБУС РЕМОНТУВАТИ У ПЕРШУ ЧЕРГУ? ВІДПОВІДЬ: МІЖНАРОДНИЙ. МІСЬКІ ПАСАЖИРИ МОЖУТЬ ПОЇХАТИ ТРОЛЕЙБУСОМ. </a:t>
            </a:r>
          </a:p>
          <a:p>
            <a:pPr algn="just"/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59</a:t>
            </a:fld>
            <a:endParaRPr lang="uk-U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98" y="1029767"/>
            <a:ext cx="9960626" cy="351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296649" y="2698231"/>
            <a:ext cx="674558" cy="12816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79292" y="3997818"/>
            <a:ext cx="337279" cy="404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88564" y="3889948"/>
            <a:ext cx="2600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ПОЗА ЧЕРГОЮ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17" name="Прямая со стрелкой 16"/>
          <p:cNvCxnSpPr>
            <a:stCxn id="13" idx="1"/>
          </p:cNvCxnSpPr>
          <p:nvPr/>
        </p:nvCxnSpPr>
        <p:spPr>
          <a:xfrm flipH="1">
            <a:off x="1491522" y="4120781"/>
            <a:ext cx="697042" cy="79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4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ВНУТРІШНІЙ ЛАНЦЮГ ПОСТАЧАННЯ </a:t>
            </a:r>
            <a:endParaRPr lang="ru-RU" dirty="0"/>
          </a:p>
        </p:txBody>
      </p:sp>
      <p:sp>
        <p:nvSpPr>
          <p:cNvPr id="22" name="Місце для тексту 2"/>
          <p:cNvSpPr txBox="1">
            <a:spLocks noGrp="1"/>
          </p:cNvSpPr>
          <p:nvPr>
            <p:ph type="body" idx="1"/>
          </p:nvPr>
        </p:nvSpPr>
        <p:spPr>
          <a:xfrm>
            <a:off x="1228726" y="1753628"/>
            <a:ext cx="10296524" cy="576262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МАКСИМАЛЬНИЙ ПРИБУТОК, ЯКІСТ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ПЕРЕВЕЗЕНЬ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9754" y="3779225"/>
            <a:ext cx="3999001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6</a:t>
            </a:fld>
            <a:endParaRPr lang="uk-UA"/>
          </a:p>
        </p:txBody>
      </p:sp>
      <p:sp>
        <p:nvSpPr>
          <p:cNvPr id="9" name="Місце для тексту 4"/>
          <p:cNvSpPr txBox="1">
            <a:spLocks/>
          </p:cNvSpPr>
          <p:nvPr/>
        </p:nvSpPr>
        <p:spPr>
          <a:xfrm>
            <a:off x="1056813" y="2526812"/>
            <a:ext cx="10487770" cy="576262"/>
          </a:xfrm>
          <a:prstGeom prst="rect">
            <a:avLst/>
          </a:prstGeom>
          <a:solidFill>
            <a:srgbClr val="92D050"/>
          </a:solidFill>
          <a:ln w="19050" cap="rnd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ЛАНЦЮГ ПОСТАЧААНЯЯ ПРОДУКЦІЇ ВНУТРІШНЬОМУ СПОЖИВАЧЕВІ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842591" y="3089412"/>
            <a:ext cx="11082709" cy="869098"/>
            <a:chOff x="433099" y="5556387"/>
            <a:chExt cx="11082709" cy="869098"/>
          </a:xfrm>
        </p:grpSpPr>
        <p:sp>
          <p:nvSpPr>
            <p:cNvPr id="11" name="TextBox 10"/>
            <p:cNvSpPr txBox="1"/>
            <p:nvPr/>
          </p:nvSpPr>
          <p:spPr>
            <a:xfrm>
              <a:off x="433099" y="5575439"/>
              <a:ext cx="2011680" cy="830997"/>
            </a:xfrm>
            <a:prstGeom prst="rect">
              <a:avLst/>
            </a:prstGeom>
            <a:solidFill>
              <a:srgbClr val="92D05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400" dirty="0" smtClean="0"/>
                <a:t>ДЕМОНТАЖ ДВИГУНА</a:t>
              </a:r>
              <a:endParaRPr lang="ru-RU" sz="2400" dirty="0"/>
            </a:p>
          </p:txBody>
        </p:sp>
        <p:grpSp>
          <p:nvGrpSpPr>
            <p:cNvPr id="12" name="Группа 27"/>
            <p:cNvGrpSpPr/>
            <p:nvPr/>
          </p:nvGrpSpPr>
          <p:grpSpPr>
            <a:xfrm>
              <a:off x="2458768" y="5556387"/>
              <a:ext cx="9057040" cy="869098"/>
              <a:chOff x="2458768" y="5556387"/>
              <a:chExt cx="9057040" cy="86909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771507" y="5565914"/>
                <a:ext cx="1684904" cy="830997"/>
              </a:xfrm>
              <a:prstGeom prst="rect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sz="2400" dirty="0" smtClean="0"/>
                  <a:t>МИЙКА ДВИГУНА</a:t>
                </a:r>
                <a:endParaRPr lang="ru-RU" sz="24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35561" y="5594488"/>
                <a:ext cx="1816908" cy="830997"/>
              </a:xfrm>
              <a:prstGeom prst="rect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sz="2400" dirty="0" smtClean="0"/>
                  <a:t>РЕМОНТ ДВИГУНА</a:t>
                </a:r>
                <a:endParaRPr lang="ru-RU" sz="2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30669" y="5565913"/>
                <a:ext cx="1765190" cy="830997"/>
              </a:xfrm>
              <a:prstGeom prst="rect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sz="2400" dirty="0" smtClean="0"/>
                  <a:t>ОБКАТКА ДВИГУНА</a:t>
                </a:r>
                <a:endParaRPr lang="ru-RU" sz="2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867858" y="5556387"/>
                <a:ext cx="2647950" cy="830997"/>
              </a:xfrm>
              <a:prstGeom prst="rect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sz="2400" dirty="0" smtClean="0"/>
                  <a:t>УСТАНОВКА НА АВТОМОБІЛЬ</a:t>
                </a:r>
                <a:endParaRPr lang="ru-RU" sz="2400" dirty="0"/>
              </a:p>
            </p:txBody>
          </p:sp>
          <p:pic>
            <p:nvPicPr>
              <p:cNvPr id="17" name="Picture 1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8768" y="5862349"/>
                <a:ext cx="274638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0923" y="5897067"/>
                <a:ext cx="274638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6031" y="5869149"/>
                <a:ext cx="274638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1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4696" y="5894729"/>
                <a:ext cx="274638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1" name="Поле 15"/>
          <p:cNvSpPr txBox="1"/>
          <p:nvPr/>
        </p:nvSpPr>
        <p:spPr>
          <a:xfrm>
            <a:off x="1211251" y="1285628"/>
            <a:ext cx="10293362" cy="445716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ВИРОБИТИ ТА ПОСТАВИТИ ПРОДУКЦІЮ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СПОЖИВАЧАМ </a:t>
            </a: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19125" y="4086226"/>
            <a:ext cx="10963275" cy="2771774"/>
            <a:chOff x="600075" y="3800475"/>
            <a:chExt cx="10963275" cy="2771774"/>
          </a:xfrm>
        </p:grpSpPr>
        <p:sp>
          <p:nvSpPr>
            <p:cNvPr id="24" name="TextBox 23"/>
            <p:cNvSpPr txBox="1"/>
            <p:nvPr/>
          </p:nvSpPr>
          <p:spPr>
            <a:xfrm rot="16200000">
              <a:off x="138134" y="5146045"/>
              <a:ext cx="2238344" cy="461665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ДИРЕКТОР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1513409" y="5178294"/>
              <a:ext cx="2250044" cy="461665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БУХГАЛТЕРІЯ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2768545" y="5004735"/>
              <a:ext cx="2304031" cy="830997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ПЛАНОВИЙ ВІДДІЛ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4430144" y="4947075"/>
              <a:ext cx="2209801" cy="830997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ТЕХНІЧНИЙ ВІДДІЛ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6238587" y="4890216"/>
              <a:ext cx="2115129" cy="830997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СЛУЖБА ПЕРЕВЕЗЕНЬ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7986714" y="4947076"/>
              <a:ext cx="2209800" cy="830997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ТЕХНІЧНА СЛУЖБА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0075" y="3800475"/>
              <a:ext cx="10963275" cy="461665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ЛОГІСТИКА</a:t>
              </a: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9812612" y="4979715"/>
              <a:ext cx="2244179" cy="769441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200" dirty="0" smtClean="0"/>
                <a:t>ВІДДІЛ ПОСТАЧАННЯ</a:t>
              </a:r>
              <a:endParaRPr lang="ru-RU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81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ДІЮЧА СИСТЕМА ВИРОБНИЦТВА</a:t>
            </a:r>
            <a:r>
              <a:rPr lang="uk-UA" dirty="0"/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14627" y="4087130"/>
            <a:ext cx="8915400" cy="594014"/>
          </a:xfrm>
        </p:spPr>
        <p:txBody>
          <a:bodyPr/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Тривалість виготовлення одиниці продукції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кожним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цехом – година.</a:t>
            </a:r>
          </a:p>
          <a:p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flipV="1">
            <a:off x="2589212" y="6500933"/>
            <a:ext cx="7619999" cy="13501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60</a:t>
            </a:fld>
            <a:endParaRPr lang="uk-UA"/>
          </a:p>
        </p:txBody>
      </p:sp>
      <p:sp>
        <p:nvSpPr>
          <p:cNvPr id="75" name="Округлений прямокутник 74"/>
          <p:cNvSpPr/>
          <p:nvPr/>
        </p:nvSpPr>
        <p:spPr>
          <a:xfrm>
            <a:off x="1146220" y="4668421"/>
            <a:ext cx="1446705" cy="49062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Цех 1:</a:t>
            </a:r>
            <a:endParaRPr lang="uk-UA" b="1" dirty="0"/>
          </a:p>
        </p:txBody>
      </p:sp>
      <p:sp>
        <p:nvSpPr>
          <p:cNvPr id="78" name="Округлений прямокутник 77"/>
          <p:cNvSpPr/>
          <p:nvPr/>
        </p:nvSpPr>
        <p:spPr>
          <a:xfrm>
            <a:off x="2866596" y="4588986"/>
            <a:ext cx="5620581" cy="64949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Виготовлення для 10 планшетів програмного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забезпечення-10 год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круглений прямокутник 78"/>
          <p:cNvSpPr/>
          <p:nvPr/>
        </p:nvSpPr>
        <p:spPr>
          <a:xfrm>
            <a:off x="2866597" y="5370413"/>
            <a:ext cx="5620581" cy="64949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Виготовлення 10 планшетів – 10 год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Округлений прямокутник 53"/>
          <p:cNvSpPr/>
          <p:nvPr/>
        </p:nvSpPr>
        <p:spPr>
          <a:xfrm>
            <a:off x="2945727" y="6116681"/>
            <a:ext cx="5620580" cy="53548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/>
              <a:t>Тестування 1планшета – 2 год</a:t>
            </a:r>
            <a:endParaRPr lang="uk-UA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10499543" y="4563059"/>
            <a:ext cx="1005068" cy="6490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Склад 15 год</a:t>
            </a:r>
            <a:endParaRPr lang="uk-UA" b="1" dirty="0"/>
          </a:p>
        </p:txBody>
      </p:sp>
      <p:sp>
        <p:nvSpPr>
          <p:cNvPr id="56" name="Прямокутник 55"/>
          <p:cNvSpPr/>
          <p:nvPr/>
        </p:nvSpPr>
        <p:spPr>
          <a:xfrm>
            <a:off x="10499543" y="5354505"/>
            <a:ext cx="1005068" cy="64901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Склад 15 год</a:t>
            </a:r>
            <a:endParaRPr lang="uk-UA" b="1" dirty="0"/>
          </a:p>
        </p:txBody>
      </p:sp>
      <p:sp>
        <p:nvSpPr>
          <p:cNvPr id="58" name="Округлений прямокутник 57"/>
          <p:cNvSpPr/>
          <p:nvPr/>
        </p:nvSpPr>
        <p:spPr>
          <a:xfrm>
            <a:off x="1127517" y="5449848"/>
            <a:ext cx="1446705" cy="49062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Цех 2:</a:t>
            </a:r>
            <a:endParaRPr lang="uk-UA" b="1" dirty="0"/>
          </a:p>
        </p:txBody>
      </p:sp>
      <p:sp>
        <p:nvSpPr>
          <p:cNvPr id="60" name="Округлений прямокутник 59"/>
          <p:cNvSpPr/>
          <p:nvPr/>
        </p:nvSpPr>
        <p:spPr>
          <a:xfrm>
            <a:off x="1127517" y="6145323"/>
            <a:ext cx="1446705" cy="49062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Цех 3:</a:t>
            </a:r>
            <a:endParaRPr lang="uk-UA" b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8779552" y="6145323"/>
            <a:ext cx="982634" cy="5130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52 год</a:t>
            </a:r>
            <a:endParaRPr lang="uk-UA" b="1" dirty="0"/>
          </a:p>
        </p:txBody>
      </p:sp>
      <p:sp>
        <p:nvSpPr>
          <p:cNvPr id="61" name="Прямокутник 60"/>
          <p:cNvSpPr/>
          <p:nvPr/>
        </p:nvSpPr>
        <p:spPr>
          <a:xfrm>
            <a:off x="10327493" y="6127894"/>
            <a:ext cx="1436615" cy="5130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Споживач</a:t>
            </a:r>
            <a:endParaRPr lang="uk-UA" b="1" dirty="0"/>
          </a:p>
        </p:txBody>
      </p:sp>
      <p:cxnSp>
        <p:nvCxnSpPr>
          <p:cNvPr id="20" name="Пряма зі стрілкою 19"/>
          <p:cNvCxnSpPr>
            <a:stCxn id="78" idx="3"/>
            <a:endCxn id="4" idx="1"/>
          </p:cNvCxnSpPr>
          <p:nvPr/>
        </p:nvCxnSpPr>
        <p:spPr>
          <a:xfrm flipV="1">
            <a:off x="8487177" y="4887566"/>
            <a:ext cx="2012366" cy="26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>
            <a:stCxn id="79" idx="3"/>
            <a:endCxn id="56" idx="1"/>
          </p:cNvCxnSpPr>
          <p:nvPr/>
        </p:nvCxnSpPr>
        <p:spPr>
          <a:xfrm flipV="1">
            <a:off x="8487178" y="5679012"/>
            <a:ext cx="2012365" cy="1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зі стрілкою 48"/>
          <p:cNvCxnSpPr>
            <a:stCxn id="54" idx="3"/>
            <a:endCxn id="5" idx="1"/>
          </p:cNvCxnSpPr>
          <p:nvPr/>
        </p:nvCxnSpPr>
        <p:spPr>
          <a:xfrm>
            <a:off x="8566307" y="6384422"/>
            <a:ext cx="213245" cy="17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зі стрілкою 50"/>
          <p:cNvCxnSpPr>
            <a:stCxn id="5" idx="3"/>
            <a:endCxn id="61" idx="1"/>
          </p:cNvCxnSpPr>
          <p:nvPr/>
        </p:nvCxnSpPr>
        <p:spPr>
          <a:xfrm flipV="1">
            <a:off x="9762186" y="6384421"/>
            <a:ext cx="565307" cy="17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14" y="1427719"/>
            <a:ext cx="10010661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105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ВИРОБНИЧИЙ ОСЕРЕДОК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61</a:t>
            </a:fld>
            <a:endParaRPr lang="uk-UA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661376" y="1365161"/>
            <a:ext cx="1073217" cy="2202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91" y="1555593"/>
            <a:ext cx="707586" cy="421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91" y="2167855"/>
            <a:ext cx="707585" cy="524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76" y="2844339"/>
            <a:ext cx="690413" cy="541085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3236890" y="1388168"/>
            <a:ext cx="2859110" cy="6122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Виробничий осередок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 сполучна лінія 12"/>
          <p:cNvCxnSpPr>
            <a:stCxn id="9" idx="1"/>
          </p:cNvCxnSpPr>
          <p:nvPr/>
        </p:nvCxnSpPr>
        <p:spPr>
          <a:xfrm flipH="1">
            <a:off x="2734592" y="1694299"/>
            <a:ext cx="502298" cy="18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75" y="2887915"/>
            <a:ext cx="690413" cy="5410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89" y="2887915"/>
            <a:ext cx="690413" cy="5410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83" y="2879629"/>
            <a:ext cx="690413" cy="5410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86" y="2879628"/>
            <a:ext cx="690413" cy="5410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92" y="2879627"/>
            <a:ext cx="690413" cy="5410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95" y="2879626"/>
            <a:ext cx="690413" cy="5410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20" y="2830515"/>
            <a:ext cx="690413" cy="5410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31" y="2844339"/>
            <a:ext cx="690413" cy="5410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64" y="2877820"/>
            <a:ext cx="690413" cy="541085"/>
          </a:xfrm>
          <a:prstGeom prst="rect">
            <a:avLst/>
          </a:prstGeom>
        </p:spPr>
      </p:pic>
      <p:sp>
        <p:nvSpPr>
          <p:cNvPr id="23" name="Прямокутник 22"/>
          <p:cNvSpPr/>
          <p:nvPr/>
        </p:nvSpPr>
        <p:spPr>
          <a:xfrm>
            <a:off x="3314845" y="3514896"/>
            <a:ext cx="5329331" cy="3745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Готові планшети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круглений прямокутник 23"/>
          <p:cNvSpPr/>
          <p:nvPr/>
        </p:nvSpPr>
        <p:spPr>
          <a:xfrm>
            <a:off x="1287887" y="4308499"/>
            <a:ext cx="1446705" cy="49062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Цех 1:</a:t>
            </a:r>
            <a:endParaRPr lang="uk-UA" b="1" dirty="0"/>
          </a:p>
        </p:txBody>
      </p:sp>
      <p:sp>
        <p:nvSpPr>
          <p:cNvPr id="25" name="Округлений прямокутник 24"/>
          <p:cNvSpPr/>
          <p:nvPr/>
        </p:nvSpPr>
        <p:spPr>
          <a:xfrm>
            <a:off x="1287886" y="5776537"/>
            <a:ext cx="1446705" cy="49062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Цех 3:</a:t>
            </a:r>
            <a:endParaRPr lang="uk-UA" b="1" dirty="0"/>
          </a:p>
        </p:txBody>
      </p:sp>
      <p:sp>
        <p:nvSpPr>
          <p:cNvPr id="26" name="Округлений прямокутник 25"/>
          <p:cNvSpPr/>
          <p:nvPr/>
        </p:nvSpPr>
        <p:spPr>
          <a:xfrm>
            <a:off x="1287886" y="5042518"/>
            <a:ext cx="1446705" cy="49062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Цех 2:</a:t>
            </a:r>
            <a:endParaRPr lang="uk-UA" b="1" dirty="0"/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3039026" y="4260895"/>
            <a:ext cx="5620581" cy="64949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/>
              <a:t>Виготовлення для 1планшета програмного</a:t>
            </a:r>
            <a:endParaRPr lang="en-US" b="1" dirty="0" smtClean="0"/>
          </a:p>
          <a:p>
            <a:pPr algn="just"/>
            <a:r>
              <a:rPr lang="uk-UA" b="1" dirty="0" smtClean="0"/>
              <a:t> забезпечення-1 год</a:t>
            </a:r>
            <a:endParaRPr lang="uk-UA" b="1" dirty="0"/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3023595" y="5042518"/>
            <a:ext cx="5620581" cy="64949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/>
              <a:t>Виготовлення 1 планшета – 1 год</a:t>
            </a:r>
            <a:endParaRPr lang="uk-UA" b="1" dirty="0"/>
          </a:p>
        </p:txBody>
      </p:sp>
      <p:sp>
        <p:nvSpPr>
          <p:cNvPr id="29" name="Округлений прямокутник 28"/>
          <p:cNvSpPr/>
          <p:nvPr/>
        </p:nvSpPr>
        <p:spPr>
          <a:xfrm>
            <a:off x="3023595" y="5824140"/>
            <a:ext cx="5620580" cy="53548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/>
              <a:t>Тестування 1 планшета – 2 год</a:t>
            </a:r>
            <a:endParaRPr lang="uk-UA" b="1" dirty="0"/>
          </a:p>
        </p:txBody>
      </p:sp>
      <p:sp>
        <p:nvSpPr>
          <p:cNvPr id="30" name="Прямокутник 29"/>
          <p:cNvSpPr/>
          <p:nvPr/>
        </p:nvSpPr>
        <p:spPr>
          <a:xfrm>
            <a:off x="9014075" y="5807225"/>
            <a:ext cx="982634" cy="5130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4</a:t>
            </a:r>
            <a:r>
              <a:rPr lang="uk-UA" b="1" dirty="0" smtClean="0"/>
              <a:t> год</a:t>
            </a:r>
            <a:endParaRPr lang="uk-UA" b="1" dirty="0"/>
          </a:p>
        </p:txBody>
      </p:sp>
      <p:sp>
        <p:nvSpPr>
          <p:cNvPr id="31" name="Округлений прямокутник 30"/>
          <p:cNvSpPr/>
          <p:nvPr/>
        </p:nvSpPr>
        <p:spPr>
          <a:xfrm>
            <a:off x="9476644" y="4321597"/>
            <a:ext cx="1446705" cy="4906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Цех 2</a:t>
            </a:r>
            <a:endParaRPr lang="uk-UA" b="1" dirty="0"/>
          </a:p>
        </p:txBody>
      </p:sp>
      <p:sp>
        <p:nvSpPr>
          <p:cNvPr id="32" name="Округлений прямокутник 31"/>
          <p:cNvSpPr/>
          <p:nvPr/>
        </p:nvSpPr>
        <p:spPr>
          <a:xfrm>
            <a:off x="9476643" y="5101603"/>
            <a:ext cx="1446705" cy="4906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Цех 3</a:t>
            </a:r>
            <a:endParaRPr lang="uk-UA" b="1" dirty="0"/>
          </a:p>
        </p:txBody>
      </p:sp>
      <p:sp>
        <p:nvSpPr>
          <p:cNvPr id="33" name="Прямокутник 32"/>
          <p:cNvSpPr/>
          <p:nvPr/>
        </p:nvSpPr>
        <p:spPr>
          <a:xfrm>
            <a:off x="10199996" y="5824140"/>
            <a:ext cx="1504965" cy="5130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Споживач</a:t>
            </a:r>
            <a:endParaRPr lang="uk-UA" b="1" dirty="0"/>
          </a:p>
        </p:txBody>
      </p:sp>
      <p:cxnSp>
        <p:nvCxnSpPr>
          <p:cNvPr id="35" name="Пряма зі стрілкою 34"/>
          <p:cNvCxnSpPr>
            <a:stCxn id="27" idx="3"/>
            <a:endCxn id="31" idx="1"/>
          </p:cNvCxnSpPr>
          <p:nvPr/>
        </p:nvCxnSpPr>
        <p:spPr>
          <a:xfrm flipV="1">
            <a:off x="8659607" y="4566910"/>
            <a:ext cx="817037" cy="18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зі стрілкою 36"/>
          <p:cNvCxnSpPr>
            <a:stCxn id="28" idx="3"/>
            <a:endCxn id="32" idx="1"/>
          </p:cNvCxnSpPr>
          <p:nvPr/>
        </p:nvCxnSpPr>
        <p:spPr>
          <a:xfrm flipV="1">
            <a:off x="8644176" y="5346916"/>
            <a:ext cx="832467" cy="20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/>
          <p:cNvCxnSpPr>
            <a:stCxn id="29" idx="3"/>
            <a:endCxn id="30" idx="1"/>
          </p:cNvCxnSpPr>
          <p:nvPr/>
        </p:nvCxnSpPr>
        <p:spPr>
          <a:xfrm flipV="1">
            <a:off x="8644175" y="6063752"/>
            <a:ext cx="369900" cy="28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зі стрілкою 40"/>
          <p:cNvCxnSpPr>
            <a:stCxn id="30" idx="3"/>
          </p:cNvCxnSpPr>
          <p:nvPr/>
        </p:nvCxnSpPr>
        <p:spPr>
          <a:xfrm>
            <a:off x="9996709" y="6063752"/>
            <a:ext cx="203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0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65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КОМПОНУВАННЯ </a:t>
            </a:r>
            <a:r>
              <a:rPr lang="uk-UA" b="1" dirty="0"/>
              <a:t>ОБЛАДНАННЯ   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3978499"/>
            <a:ext cx="8915400" cy="532327"/>
          </a:xfrm>
        </p:spPr>
        <p:txBody>
          <a:bodyPr/>
          <a:lstStyle/>
          <a:p>
            <a:r>
              <a:rPr lang="uk-UA" b="1" dirty="0"/>
              <a:t>у виробничих осередках</a:t>
            </a:r>
          </a:p>
          <a:p>
            <a:pPr marL="0" indent="0">
              <a:buNone/>
            </a:pPr>
            <a:endParaRPr lang="uk-UA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62</a:t>
            </a:fld>
            <a:endParaRPr lang="uk-UA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2592925" y="1349062"/>
            <a:ext cx="8915400" cy="53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/>
              <a:t>у звичайному виробництві</a:t>
            </a:r>
          </a:p>
          <a:p>
            <a:endParaRPr lang="uk-UA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45" y="1811049"/>
            <a:ext cx="8165825" cy="211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9" y="4431694"/>
            <a:ext cx="8748347" cy="1812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4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УПРАВЛІННЯ ЯКІСТЮ ПРОДУКЦІЇ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1442433"/>
            <a:ext cx="8915400" cy="47651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МЕТА КОНТРОЛЮ – ПОПЕРЕДЖЕННЯ БРАКУ</a:t>
            </a:r>
          </a:p>
          <a:p>
            <a:pPr algn="just"/>
            <a:r>
              <a:rPr lang="uk-UA" b="1" i="1" dirty="0" smtClean="0">
                <a:solidFill>
                  <a:srgbClr val="C00000"/>
                </a:solidFill>
              </a:rPr>
              <a:t>СОРТУВАЛЬНИЙ КОНТРОЛЬ. </a:t>
            </a:r>
            <a:r>
              <a:rPr lang="uk-UA" b="1" dirty="0"/>
              <a:t>Вироби розділяються на дефектні і не дефектні. Перевірка якості постфактум. </a:t>
            </a:r>
          </a:p>
          <a:p>
            <a:pPr algn="just"/>
            <a:r>
              <a:rPr lang="uk-UA" b="1" i="1" dirty="0" smtClean="0">
                <a:solidFill>
                  <a:srgbClr val="C00000"/>
                </a:solidFill>
              </a:rPr>
              <a:t>ІНФОРМАТИВНИЙ КОНТРОЛЬ. </a:t>
            </a:r>
            <a:r>
              <a:rPr lang="uk-UA" b="1" dirty="0" smtClean="0"/>
              <a:t>Інформація </a:t>
            </a:r>
            <a:r>
              <a:rPr lang="uk-UA" b="1" dirty="0"/>
              <a:t>про дефект передається на ділянку обробки чим попереджає виникнення нового дефекту. </a:t>
            </a:r>
          </a:p>
          <a:p>
            <a:pPr algn="just"/>
            <a:r>
              <a:rPr lang="uk-UA" b="1" dirty="0">
                <a:solidFill>
                  <a:srgbClr val="C00000"/>
                </a:solidFill>
              </a:rPr>
              <a:t>САМОКОНТРОЛЬ.</a:t>
            </a:r>
            <a:r>
              <a:rPr lang="uk-UA" b="1" dirty="0" smtClean="0"/>
              <a:t> </a:t>
            </a:r>
            <a:r>
              <a:rPr lang="uk-UA" b="1" dirty="0"/>
              <a:t>Робочий перевіряє оброблені ним вироби. Якість залежить від сумління робітника.</a:t>
            </a:r>
          </a:p>
          <a:p>
            <a:pPr algn="just"/>
            <a:r>
              <a:rPr lang="uk-UA" b="1" i="1" dirty="0" smtClean="0">
                <a:solidFill>
                  <a:srgbClr val="C00000"/>
                </a:solidFill>
              </a:rPr>
              <a:t>ВИБІРКОВИЙ КОНТРОЛЬ. </a:t>
            </a:r>
            <a:r>
              <a:rPr lang="uk-UA" b="1" dirty="0" smtClean="0"/>
              <a:t>Контролюється </a:t>
            </a:r>
            <a:r>
              <a:rPr lang="uk-UA" b="1" dirty="0"/>
              <a:t>частка виробів із усієї сукупності. Не гарантує 100% якості. </a:t>
            </a:r>
          </a:p>
          <a:p>
            <a:pPr algn="just"/>
            <a:r>
              <a:rPr lang="uk-UA" b="1" i="1" dirty="0" smtClean="0">
                <a:solidFill>
                  <a:srgbClr val="C00000"/>
                </a:solidFill>
              </a:rPr>
              <a:t>НАСТУПНИЙ КОНТРОЛЬ.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/>
              <a:t>Робочі перевіряють вироби з попередньої операції. Забезпечує об'єктивність інформації про дефект в момент виникнення.</a:t>
            </a:r>
          </a:p>
          <a:p>
            <a:pPr algn="just"/>
            <a:r>
              <a:rPr lang="uk-UA" b="1" i="1" dirty="0" smtClean="0">
                <a:solidFill>
                  <a:srgbClr val="C00000"/>
                </a:solidFill>
              </a:rPr>
              <a:t>ПОКРАЩЕНИЙ САМОКОНТРОЛЬ. </a:t>
            </a:r>
            <a:r>
              <a:rPr lang="uk-UA" b="1" dirty="0" smtClean="0"/>
              <a:t>Застосування </a:t>
            </a:r>
            <a:r>
              <a:rPr lang="uk-UA" b="1" dirty="0"/>
              <a:t>пристроїв контролю якості. Приклад: турнікет метро пропускає тільки пасажирів з жетонами: «якісних».</a:t>
            </a:r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63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37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544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ДІЗНАТИСЯ ІСТИНУ 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072952"/>
              </p:ext>
            </p:extLst>
          </p:nvPr>
        </p:nvGraphicFramePr>
        <p:xfrm>
          <a:off x="2871989" y="1738646"/>
          <a:ext cx="7946264" cy="4351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7824"/>
                <a:gridCol w="4048440"/>
              </a:tblGrid>
              <a:tr h="363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Чому?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Причина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/>
                </a:tc>
              </a:tr>
              <a:tr h="363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Масло на підлозі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Витік масла із верстата </a:t>
                      </a:r>
                      <a:endParaRPr lang="uk-U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</a:tr>
              <a:tr h="724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Витікає масло із верстата 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Зносився сальник </a:t>
                      </a:r>
                      <a:endParaRPr lang="uk-U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</a:tr>
              <a:tr h="363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Зносився сальник 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Неякісна сировина</a:t>
                      </a:r>
                      <a:endParaRPr lang="uk-U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</a:tr>
              <a:tr h="724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Купили сальник із цієї сировини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Дешево коштує</a:t>
                      </a:r>
                      <a:endParaRPr lang="uk-U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</a:tr>
              <a:tr h="1087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Чому купували дешевий сальник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Праця постачальників оцінюється по собівартості</a:t>
                      </a:r>
                      <a:endParaRPr lang="uk-UA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602" marR="61602" marT="0" marB="0"/>
                </a:tc>
              </a:tr>
              <a:tr h="72492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Результат: змінити політику оцінки праці постачальників.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02" marR="61602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64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73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256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СОРТУВАЛЬНИЙ </a:t>
            </a:r>
            <a:r>
              <a:rPr lang="uk-UA" b="1" dirty="0" smtClean="0"/>
              <a:t>КОНТРОЛЬ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1760113"/>
            <a:ext cx="8915400" cy="10989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Розділяються дефектні і не дефектні вироби і забезпечується перевірка якості постфактум. Джерела дефектів залишаться нез'ясованими.</a:t>
            </a:r>
          </a:p>
          <a:p>
            <a:pPr marL="0" indent="0">
              <a:buNone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Не попереджає повторення дефектів. 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65</a:t>
            </a:fld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4911759" y="3429000"/>
            <a:ext cx="2584382" cy="8854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Готовий продукт</a:t>
            </a:r>
            <a:endParaRPr lang="uk-UA" b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2589212" y="4691128"/>
            <a:ext cx="2584382" cy="6664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Продукт з дефектами</a:t>
            </a:r>
            <a:endParaRPr lang="uk-UA" b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7249217" y="4691127"/>
            <a:ext cx="2584382" cy="6664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Якісний продукт</a:t>
            </a:r>
            <a:endParaRPr lang="uk-UA" b="1" dirty="0"/>
          </a:p>
        </p:txBody>
      </p:sp>
      <p:cxnSp>
        <p:nvCxnSpPr>
          <p:cNvPr id="8" name="Пряма зі стрілкою 7"/>
          <p:cNvCxnSpPr>
            <a:stCxn id="4" idx="2"/>
            <a:endCxn id="5" idx="0"/>
          </p:cNvCxnSpPr>
          <p:nvPr/>
        </p:nvCxnSpPr>
        <p:spPr>
          <a:xfrm flipH="1">
            <a:off x="3881403" y="4314423"/>
            <a:ext cx="2322547" cy="376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>
            <a:stCxn id="4" idx="2"/>
            <a:endCxn id="6" idx="0"/>
          </p:cNvCxnSpPr>
          <p:nvPr/>
        </p:nvCxnSpPr>
        <p:spPr>
          <a:xfrm>
            <a:off x="6203950" y="4314423"/>
            <a:ext cx="2337458" cy="376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8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968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/>
              <a:t>ІНФОРМАТИВНИЙ КОНТРОЛЬ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92998" y="2133600"/>
            <a:ext cx="8915400" cy="1295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Інформація про дефект надходить на ділянку обробки, що попереджує повторення дефекту. Сортувальний контроль виявляє дефекти, а інформативний контроль знижує частоту їх появи.</a:t>
            </a:r>
          </a:p>
          <a:p>
            <a:pPr marL="0" indent="0">
              <a:buNone/>
            </a:pP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66</a:t>
            </a:fld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4378817" y="3710355"/>
            <a:ext cx="3979572" cy="751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Інформація про дефект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228826" y="4827430"/>
            <a:ext cx="3979572" cy="60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Виявлення дефекту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644203" y="4846748"/>
            <a:ext cx="3979572" cy="60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Ділянка обробки</a:t>
            </a:r>
            <a:endParaRPr lang="uk-UA" b="1" dirty="0">
              <a:solidFill>
                <a:schemeClr val="tx1"/>
              </a:solidFill>
            </a:endParaRPr>
          </a:p>
        </p:txBody>
      </p:sp>
      <p:cxnSp>
        <p:nvCxnSpPr>
          <p:cNvPr id="8" name="Пряма зі стрілкою 7"/>
          <p:cNvCxnSpPr>
            <a:stCxn id="4" idx="1"/>
            <a:endCxn id="6" idx="0"/>
          </p:cNvCxnSpPr>
          <p:nvPr/>
        </p:nvCxnSpPr>
        <p:spPr>
          <a:xfrm flipH="1">
            <a:off x="3633989" y="4085906"/>
            <a:ext cx="744828" cy="760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>
            <a:stCxn id="6" idx="3"/>
            <a:endCxn id="5" idx="1"/>
          </p:cNvCxnSpPr>
          <p:nvPr/>
        </p:nvCxnSpPr>
        <p:spPr>
          <a:xfrm flipV="1">
            <a:off x="5623775" y="5130084"/>
            <a:ext cx="1605051" cy="19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stCxn id="5" idx="0"/>
            <a:endCxn id="4" idx="3"/>
          </p:cNvCxnSpPr>
          <p:nvPr/>
        </p:nvCxnSpPr>
        <p:spPr>
          <a:xfrm flipH="1" flipV="1">
            <a:off x="8358389" y="4085906"/>
            <a:ext cx="860223" cy="741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ВИБІРКОВИЙ КОНТРОЛЬ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23426" y="1352281"/>
            <a:ext cx="8915400" cy="95733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b="1" dirty="0"/>
              <a:t>Контролюється частка з усієї продукції, що випускається компанією. Потребує менше контролерів, але не гарантує абсолютної якості. </a:t>
            </a:r>
          </a:p>
          <a:p>
            <a:endParaRPr lang="uk-UA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67</a:t>
            </a:fld>
            <a:endParaRPr lang="uk-UA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2123426" y="2884868"/>
            <a:ext cx="8915400" cy="2575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b="1" dirty="0"/>
              <a:t>До цього виду контролю відносяться </a:t>
            </a:r>
            <a:r>
              <a:rPr lang="uk-UA" b="1" dirty="0">
                <a:solidFill>
                  <a:srgbClr val="C00000"/>
                </a:solidFill>
              </a:rPr>
              <a:t>самоконтроль і наступний контроль</a:t>
            </a:r>
            <a:r>
              <a:rPr lang="uk-UA" b="1" dirty="0"/>
              <a:t>. </a:t>
            </a:r>
            <a:r>
              <a:rPr lang="uk-UA" b="1" dirty="0">
                <a:solidFill>
                  <a:srgbClr val="C00000"/>
                </a:solidFill>
              </a:rPr>
              <a:t>Самоконтроль:</a:t>
            </a:r>
            <a:r>
              <a:rPr lang="uk-UA" b="1" dirty="0"/>
              <a:t> робочий перевіряє оброблені ним вироби. Недоліки: робочий може прийняти вироби, які слід було б відхилити, або ненавмисне помилитися при перевірці. </a:t>
            </a:r>
          </a:p>
          <a:p>
            <a:pPr marL="0" indent="0" algn="just">
              <a:buNone/>
            </a:pPr>
            <a:r>
              <a:rPr lang="uk-UA" b="1" dirty="0">
                <a:solidFill>
                  <a:srgbClr val="C00000"/>
                </a:solidFill>
              </a:rPr>
              <a:t>Наступний контроль: </a:t>
            </a:r>
            <a:r>
              <a:rPr lang="uk-UA" b="1" dirty="0"/>
              <a:t>робочі перевіряють вироби, що прийшли з попередньої операції, до того, як їх обробляти.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96841" y="2034614"/>
            <a:ext cx="8911687" cy="656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 smtClean="0"/>
              <a:t>ПОПЕРЕДЖУВАЛЬНИЙ КОНТРОЛЬ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20" y="4790941"/>
            <a:ext cx="7006107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8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83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ПОКРАЩЕНИЙ САМОКОНТРОЛЬ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3108101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Самоконтроль можна поліпшити застосуванням пристроїв, які автоматично виявляють дефекти або ненавмисні помилки. Гарантує найшвидший зворотний зв'язок. Дозволяє досягти рівня суцільного контролю і попереджати виникнення дефектів.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Приклад: турнікети в метро установлені на початку процесу перевезення пасажирів. Не пропускають не якісних (без жетонів) пасажирів, а якісних (з жетонами) пропускають.</a:t>
            </a:r>
          </a:p>
          <a:p>
            <a:pPr algn="just"/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68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89213" y="850006"/>
            <a:ext cx="8915399" cy="39273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МОДУЛЬ 2</a:t>
            </a:r>
            <a:br>
              <a:rPr lang="uk-UA" dirty="0"/>
            </a:br>
            <a:r>
              <a:rPr lang="uk-UA" dirty="0"/>
              <a:t>ПРОЕКТУВАННЯ СИСТЕМ УПРАВЛІННЯ ПОСТАЧАННЯМИ</a:t>
            </a:r>
            <a:br>
              <a:rPr lang="uk-UA" dirty="0"/>
            </a:b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sz="2800" dirty="0"/>
              <a:t>ЗМ</a:t>
            </a:r>
            <a:r>
              <a:rPr lang="uk-UA" sz="2800" baseline="-25000" dirty="0"/>
              <a:t> </a:t>
            </a:r>
            <a:r>
              <a:rPr lang="uk-UA" sz="2800" dirty="0"/>
              <a:t>4 Методи розробки маркетингових стратегій</a:t>
            </a:r>
          </a:p>
          <a:p>
            <a:r>
              <a:rPr lang="uk-UA" sz="2800" dirty="0"/>
              <a:t>ЗМ 5 Аналіз функціонування ланцюга постачання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32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393" y="666461"/>
            <a:ext cx="8911687" cy="57362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ЗОВНІШНІЙ ЛАНЦЮГ </a:t>
            </a:r>
            <a:r>
              <a:rPr lang="uk-UA" sz="3200" b="1" dirty="0"/>
              <a:t>ПОСТАЧАННЯ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8" name="Поле 14"/>
          <p:cNvSpPr txBox="1"/>
          <p:nvPr/>
        </p:nvSpPr>
        <p:spPr>
          <a:xfrm>
            <a:off x="9172575" y="2525105"/>
            <a:ext cx="2695575" cy="1342045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АТП</a:t>
            </a:r>
          </a:p>
          <a:p>
            <a:pPr algn="ctr">
              <a:lnSpc>
                <a:spcPct val="115000"/>
              </a:lnSpc>
            </a:pPr>
            <a:r>
              <a:rPr lang="uk-UA" sz="2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ПЕРЕВЕПЗЕННЯ ВАНТАЖІВ</a:t>
            </a:r>
          </a:p>
          <a:p>
            <a:pPr algn="just">
              <a:lnSpc>
                <a:spcPct val="115000"/>
              </a:lnSpc>
            </a:pPr>
            <a:endParaRPr lang="uk-UA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 зі стрілкою 9"/>
          <p:cNvCxnSpPr>
            <a:stCxn id="5" idx="3"/>
            <a:endCxn id="6" idx="1"/>
          </p:cNvCxnSpPr>
          <p:nvPr/>
        </p:nvCxnSpPr>
        <p:spPr>
          <a:xfrm>
            <a:off x="3244940" y="3243753"/>
            <a:ext cx="25384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/>
          <p:cNvGrpSpPr/>
          <p:nvPr/>
        </p:nvGrpSpPr>
        <p:grpSpPr>
          <a:xfrm>
            <a:off x="752476" y="2553681"/>
            <a:ext cx="8429624" cy="1380144"/>
            <a:chOff x="752476" y="2553681"/>
            <a:chExt cx="8429624" cy="1380144"/>
          </a:xfrm>
        </p:grpSpPr>
        <p:sp>
          <p:nvSpPr>
            <p:cNvPr id="5" name="Поле 14"/>
            <p:cNvSpPr txBox="1"/>
            <p:nvPr/>
          </p:nvSpPr>
          <p:spPr>
            <a:xfrm>
              <a:off x="752476" y="2553681"/>
              <a:ext cx="2492464" cy="1380144"/>
            </a:xfrm>
            <a:prstGeom prst="rect">
              <a:avLst/>
            </a:prstGeom>
            <a:solidFill>
              <a:srgbClr val="92D05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uk-UA" sz="2400" dirty="0" smtClean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КАР</a:t>
              </a:r>
              <a:r>
                <a:rPr lang="en-US" sz="2400" dirty="0" smtClean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`</a:t>
              </a:r>
              <a:r>
                <a:rPr lang="uk-UA" sz="2400" dirty="0" smtClean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ЄР</a:t>
              </a:r>
            </a:p>
            <a:p>
              <a:pPr algn="ctr">
                <a:lnSpc>
                  <a:spcPct val="115000"/>
                </a:lnSpc>
              </a:pPr>
              <a:r>
                <a:rPr lang="uk-UA" sz="2400" dirty="0" smtClean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ВИДОБУВАННЯ РУДИ</a:t>
              </a:r>
            </a:p>
            <a:p>
              <a:pPr algn="just">
                <a:lnSpc>
                  <a:spcPct val="115000"/>
                </a:lnSpc>
              </a:pPr>
              <a:endPara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е 14"/>
            <p:cNvSpPr txBox="1"/>
            <p:nvPr/>
          </p:nvSpPr>
          <p:spPr>
            <a:xfrm>
              <a:off x="3498784" y="2563206"/>
              <a:ext cx="2397057" cy="1361094"/>
            </a:xfrm>
            <a:prstGeom prst="rect">
              <a:avLst/>
            </a:prstGeom>
            <a:solidFill>
              <a:srgbClr val="92D05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uk-UA" sz="2400" dirty="0" smtClean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АЗОВСТАЛЬ</a:t>
              </a:r>
            </a:p>
            <a:p>
              <a:pPr algn="ctr">
                <a:lnSpc>
                  <a:spcPct val="115000"/>
                </a:lnSpc>
              </a:pPr>
              <a:r>
                <a:rPr lang="uk-UA" sz="2400" dirty="0" smtClean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ВИПЛАВКА МЕТАЛУ</a:t>
              </a:r>
            </a:p>
            <a:p>
              <a:pPr algn="just">
                <a:lnSpc>
                  <a:spcPct val="115000"/>
                </a:lnSpc>
              </a:pPr>
              <a:endParaRPr lang="uk-UA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е 14"/>
            <p:cNvSpPr txBox="1"/>
            <p:nvPr/>
          </p:nvSpPr>
          <p:spPr>
            <a:xfrm>
              <a:off x="6210300" y="2571751"/>
              <a:ext cx="2678001" cy="1323974"/>
            </a:xfrm>
            <a:prstGeom prst="rect">
              <a:avLst/>
            </a:prstGeom>
            <a:solidFill>
              <a:srgbClr val="92D05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uk-UA" sz="2400" dirty="0" smtClean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АВТОЗАВОД</a:t>
              </a:r>
            </a:p>
            <a:p>
              <a:pPr algn="ctr">
                <a:lnSpc>
                  <a:spcPct val="115000"/>
                </a:lnSpc>
              </a:pPr>
              <a:r>
                <a:rPr lang="uk-UA" sz="2400" dirty="0" smtClean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ВИГОТОВЛЕННЯ АВТОМОБІЛЯ</a:t>
              </a:r>
            </a:p>
            <a:p>
              <a:pPr algn="ctr">
                <a:lnSpc>
                  <a:spcPct val="115000"/>
                </a:lnSpc>
              </a:pPr>
              <a:endParaRPr lang="uk-UA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 зі стрілкою 9"/>
            <p:cNvCxnSpPr/>
            <p:nvPr/>
          </p:nvCxnSpPr>
          <p:spPr>
            <a:xfrm flipV="1">
              <a:off x="5940515" y="3319953"/>
              <a:ext cx="253844" cy="9525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зі стрілкою 9"/>
            <p:cNvCxnSpPr/>
            <p:nvPr/>
          </p:nvCxnSpPr>
          <p:spPr>
            <a:xfrm>
              <a:off x="8940890" y="3291379"/>
              <a:ext cx="241210" cy="32846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оле 15"/>
          <p:cNvSpPr txBox="1"/>
          <p:nvPr/>
        </p:nvSpPr>
        <p:spPr>
          <a:xfrm>
            <a:off x="1211251" y="1285628"/>
            <a:ext cx="10293362" cy="445716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ВИРОБИТИ ТА ПОСТАВИТИ ПРОДУКЦІЮ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СПОЖИВАЧАМ </a:t>
            </a: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Місце для тексту 2"/>
          <p:cNvSpPr txBox="1">
            <a:spLocks/>
          </p:cNvSpPr>
          <p:nvPr/>
        </p:nvSpPr>
        <p:spPr>
          <a:xfrm>
            <a:off x="1209675" y="1740869"/>
            <a:ext cx="10352087" cy="459406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МАКСИМАЛЬНИЙ ПРИБУТОК, ЯКІСТ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ПЕРЕВЕЗЕНЬ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866775" y="4324350"/>
            <a:ext cx="10868026" cy="1546146"/>
            <a:chOff x="1076325" y="4314825"/>
            <a:chExt cx="10868026" cy="1546146"/>
          </a:xfrm>
        </p:grpSpPr>
        <p:sp>
          <p:nvSpPr>
            <p:cNvPr id="39" name="TextBox 38"/>
            <p:cNvSpPr txBox="1"/>
            <p:nvPr/>
          </p:nvSpPr>
          <p:spPr>
            <a:xfrm>
              <a:off x="1085851" y="4314825"/>
              <a:ext cx="10858500" cy="461665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ЛОГІСТИКА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76325" y="4752975"/>
              <a:ext cx="1914525" cy="1107996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200" dirty="0" smtClean="0">
                  <a:latin typeface="Times New Roman" pitchFamily="18" charset="0"/>
                  <a:cs typeface="Times New Roman" pitchFamily="18" charset="0"/>
                </a:rPr>
                <a:t>КАБІНЕТ МІНІСТРІВ УКРАЇНИ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33751" y="4752975"/>
              <a:ext cx="1990724" cy="769441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200" dirty="0" smtClean="0">
                  <a:latin typeface="Times New Roman" pitchFamily="18" charset="0"/>
                  <a:cs typeface="Times New Roman" pitchFamily="18" charset="0"/>
                </a:rPr>
                <a:t>ДЕРЖАДМІ - НІСТРАЦІЇ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57825" y="4781550"/>
              <a:ext cx="2495550" cy="769441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200" dirty="0" smtClean="0">
                  <a:latin typeface="Times New Roman" pitchFamily="18" charset="0"/>
                  <a:cs typeface="Times New Roman" pitchFamily="18" charset="0"/>
                </a:rPr>
                <a:t>ОБ</a:t>
              </a:r>
              <a:r>
                <a:rPr lang="en-US" sz="2000" dirty="0" smtClean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`</a:t>
              </a:r>
              <a:r>
                <a:rPr lang="uk-UA" sz="2200" dirty="0" smtClean="0">
                  <a:latin typeface="Times New Roman" pitchFamily="18" charset="0"/>
                  <a:cs typeface="Times New Roman" pitchFamily="18" charset="0"/>
                </a:rPr>
                <a:t>ЄДНАННЯ ПІДПРИЄМСТВ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62925" y="4762500"/>
              <a:ext cx="3762375" cy="769441"/>
            </a:xfrm>
            <a:prstGeom prst="rect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200" dirty="0" smtClean="0">
                  <a:latin typeface="Times New Roman" pitchFamily="18" charset="0"/>
                  <a:cs typeface="Times New Roman" pitchFamily="18" charset="0"/>
                </a:rPr>
                <a:t>ПОСЕРЕДНИКИ: СКЛАДИ, ПОСТАЧАЛЬНИКИ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8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711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ФУНКЦІОНАЛЬНІ ТА ІННОВАТИВНІ </a:t>
            </a:r>
            <a:r>
              <a:rPr lang="uk-UA" b="1" dirty="0" smtClean="0"/>
              <a:t>ПРОДУКТИ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Функціональні продукти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слугують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задоволенню нагальних потреб і купуються часто. На них існує передбачуваний попит. Конкурентам легко їх імітувати, а отже, їх важко зробити високорентабельними. 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Функції: фізична – переробка сировини на вироби. 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Посередницька: на ринок надходить те, що потрібно споживачам. 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Обидві функції виконуються з витратами.</a:t>
            </a:r>
          </a:p>
          <a:p>
            <a:pPr marL="0" indent="0">
              <a:buNone/>
            </a:pP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Інновативні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- це останнє слово техніки або моди. Попит важко передбачити. Свобода від конкуренції і висока рента</a:t>
            </a:r>
            <a:r>
              <a:rPr lang="uk-UA" dirty="0"/>
              <a:t>бельність. 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Витрати пов’язані з ринком.  Потрібні страхові запаси.</a:t>
            </a:r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70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6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089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/>
              <a:t>КОНЦЕПЦІЇ МАРКЕТИНГУ В УКРАЇНІ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1571223"/>
            <a:ext cx="8915400" cy="4610636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Мета</a:t>
            </a:r>
            <a:r>
              <a:rPr lang="uk-UA" b="1" dirty="0"/>
              <a:t> </a:t>
            </a:r>
            <a:r>
              <a:rPr lang="uk-UA" dirty="0"/>
              <a:t>- </a:t>
            </a:r>
            <a:r>
              <a:rPr lang="uk-UA" b="1" dirty="0"/>
              <a:t>це те, чого ми хочемо досягти.</a:t>
            </a:r>
          </a:p>
          <a:p>
            <a:r>
              <a:rPr lang="uk-UA" b="1" dirty="0">
                <a:solidFill>
                  <a:srgbClr val="C00000"/>
                </a:solidFill>
              </a:rPr>
              <a:t>Концепція </a:t>
            </a:r>
            <a:r>
              <a:rPr lang="uk-UA" b="1" dirty="0"/>
              <a:t>- це загальне бачення проблеми та шляхів її вирішення.</a:t>
            </a:r>
          </a:p>
          <a:p>
            <a:r>
              <a:rPr lang="uk-UA" b="1" dirty="0">
                <a:solidFill>
                  <a:srgbClr val="C00000"/>
                </a:solidFill>
              </a:rPr>
              <a:t>Стратегія </a:t>
            </a:r>
            <a:r>
              <a:rPr lang="uk-UA" b="1" dirty="0"/>
              <a:t>- це як ми плануємо чогось досягти.</a:t>
            </a:r>
          </a:p>
          <a:p>
            <a:r>
              <a:rPr lang="uk-UA" b="1" dirty="0">
                <a:solidFill>
                  <a:srgbClr val="C00000"/>
                </a:solidFill>
              </a:rPr>
              <a:t>Тактика</a:t>
            </a:r>
            <a:r>
              <a:rPr lang="uk-UA" b="1" dirty="0"/>
              <a:t> – покрокове досягнення мети.</a:t>
            </a:r>
          </a:p>
          <a:p>
            <a:r>
              <a:rPr lang="uk-UA" b="1" dirty="0">
                <a:solidFill>
                  <a:srgbClr val="C00000"/>
                </a:solidFill>
              </a:rPr>
              <a:t>Товарна концепція </a:t>
            </a:r>
          </a:p>
          <a:p>
            <a:pPr marL="0" indent="0">
              <a:buNone/>
            </a:pPr>
            <a:r>
              <a:rPr lang="uk-UA" b="1" dirty="0"/>
              <a:t>Товар або послуга, які пропонуються на ринку. Переваги - можливість працювати з активними споживачами. Недоліки - тільки цінова конкуренція. </a:t>
            </a:r>
          </a:p>
          <a:p>
            <a:r>
              <a:rPr lang="uk-UA" b="1" dirty="0">
                <a:solidFill>
                  <a:srgbClr val="C00000"/>
                </a:solidFill>
              </a:rPr>
              <a:t>Концепція задоволення потреб</a:t>
            </a:r>
          </a:p>
          <a:p>
            <a:r>
              <a:rPr lang="uk-UA" b="1" dirty="0">
                <a:solidFill>
                  <a:srgbClr val="C00000"/>
                </a:solidFill>
              </a:rPr>
              <a:t>Потреба</a:t>
            </a:r>
            <a:r>
              <a:rPr lang="uk-UA" b="1" dirty="0"/>
              <a:t> — стан людини, що виражає необхідність у чомусь.</a:t>
            </a:r>
          </a:p>
          <a:p>
            <a:pPr marL="0" indent="0">
              <a:buNone/>
            </a:pPr>
            <a:r>
              <a:rPr lang="uk-UA" b="1" dirty="0"/>
              <a:t>Потрібно знайти незадоволену потребу і запропонувати її вирішити.</a:t>
            </a:r>
          </a:p>
          <a:p>
            <a:pPr marL="0" indent="0">
              <a:buNone/>
            </a:pPr>
            <a:r>
              <a:rPr lang="uk-UA" b="1" dirty="0"/>
              <a:t>Два – три роки не буде конкурентів. Ринок високорентабельний до появи конкурентів.</a:t>
            </a:r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71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22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3726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КРИТЕРІЇ ЖИТТЄЗДАТНОСТІ РИНКОВОЇ СТРАТЕГІЇ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1661375"/>
            <a:ext cx="8915400" cy="4906849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Маркетингова стратегія -  що компанія може зробити, щоб  збільшити обсяг продажів.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Маркетингова стратегія повинна відповідати таким критеріям: </a:t>
            </a:r>
          </a:p>
          <a:p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Єдине рішення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має забезпечувати довгостроковий успіх. </a:t>
            </a:r>
          </a:p>
          <a:p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сили: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на ринку перемагає сильніший. </a:t>
            </a:r>
          </a:p>
          <a:p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переможця: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потрібно забезпечити застосування принципу сили. </a:t>
            </a:r>
          </a:p>
          <a:p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 битви: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потрібно враховувати «територію» дії. </a:t>
            </a:r>
          </a:p>
          <a:p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Цілі стратегії: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чого потрібно домогтися? </a:t>
            </a:r>
          </a:p>
          <a:p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Єдиний напрямок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атаки</a:t>
            </a:r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концентрація ресурсів у місці активних дій. 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завдання: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хто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конкурент? Конкурують у спільному сегменті. Сегмент:  географічна чи цінова ознака, атрибути товарів. </a:t>
            </a:r>
          </a:p>
          <a:p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Інформація. 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Реклама.</a:t>
            </a:r>
            <a:endParaRPr lang="uk-U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89212" y="6163408"/>
            <a:ext cx="7619999" cy="3375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72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1150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ТЕХНОЛОГІЯ СТВОРЕННЯ КОНКУРЕНТНОЇ ПЕРЕВАГИ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41483" y="2884868"/>
            <a:ext cx="8915400" cy="3670479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Сегментація.</a:t>
            </a:r>
            <a:r>
              <a:rPr lang="uk-UA" dirty="0"/>
              <a:t> </a:t>
            </a:r>
            <a:r>
              <a:rPr lang="uk-UA" b="1" dirty="0"/>
              <a:t>Сегмент – це споживачі, об'єднані загальним запитом. Приватні особи (В2С): вікові ознаки, рівень доходів, професія, хобі, кількість дітей. Корпоративні клієнти (В2В): виробник, дилер, посередник, магазин. </a:t>
            </a:r>
          </a:p>
          <a:p>
            <a:r>
              <a:rPr lang="uk-UA" b="1" dirty="0">
                <a:solidFill>
                  <a:srgbClr val="C00000"/>
                </a:solidFill>
              </a:rPr>
              <a:t>Спеціалізація.</a:t>
            </a:r>
            <a:r>
              <a:rPr lang="uk-UA" b="1" dirty="0"/>
              <a:t> Необхідно обрати проблему, яку збираємося вирішувати. Усунувши її створимо конкурентну перевагу. </a:t>
            </a:r>
          </a:p>
          <a:p>
            <a:r>
              <a:rPr lang="uk-UA" b="1" dirty="0">
                <a:solidFill>
                  <a:srgbClr val="C00000"/>
                </a:solidFill>
              </a:rPr>
              <a:t>Диференціація</a:t>
            </a:r>
            <a:r>
              <a:rPr lang="uk-UA" b="1" dirty="0"/>
              <a:t>. Реклама своєї конкурентної переваги.</a:t>
            </a:r>
          </a:p>
          <a:p>
            <a:r>
              <a:rPr lang="uk-UA" b="1" dirty="0">
                <a:solidFill>
                  <a:srgbClr val="C00000"/>
                </a:solidFill>
              </a:rPr>
              <a:t>Концентрація. </a:t>
            </a:r>
            <a:r>
              <a:rPr lang="uk-UA" b="1" dirty="0"/>
              <a:t>Сконцентрувати зусилля на вирішенні однієї проблеми. На практиці застосовують наказ керівника фірми. </a:t>
            </a:r>
          </a:p>
          <a:p>
            <a:r>
              <a:rPr lang="uk-UA" b="1" dirty="0">
                <a:solidFill>
                  <a:srgbClr val="C00000"/>
                </a:solidFill>
              </a:rPr>
              <a:t>Повторна сегментація (стрілка). </a:t>
            </a:r>
            <a:r>
              <a:rPr lang="uk-UA" b="1" dirty="0"/>
              <a:t>Звернути увагу на те, що відбувається з обраним раніше сегментом.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73</a:t>
            </a:fld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1396524" y="2009104"/>
            <a:ext cx="2176530" cy="450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Сегментація</a:t>
            </a:r>
            <a:endParaRPr lang="uk-UA" b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4027420" y="2003739"/>
            <a:ext cx="2176530" cy="450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Спеціалізація</a:t>
            </a:r>
            <a:endParaRPr lang="uk-UA" b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6699183" y="2003739"/>
            <a:ext cx="2176530" cy="450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Диференціація</a:t>
            </a:r>
            <a:endParaRPr lang="uk-UA" b="1" dirty="0"/>
          </a:p>
        </p:txBody>
      </p:sp>
      <p:sp>
        <p:nvSpPr>
          <p:cNvPr id="7" name="Прямокутник 6"/>
          <p:cNvSpPr/>
          <p:nvPr/>
        </p:nvSpPr>
        <p:spPr>
          <a:xfrm>
            <a:off x="9391952" y="1993544"/>
            <a:ext cx="2176530" cy="450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Концентрація</a:t>
            </a:r>
            <a:endParaRPr lang="uk-UA" b="1" dirty="0"/>
          </a:p>
        </p:txBody>
      </p:sp>
      <p:cxnSp>
        <p:nvCxnSpPr>
          <p:cNvPr id="11" name="Пряма сполучна лінія 10"/>
          <p:cNvCxnSpPr/>
          <p:nvPr/>
        </p:nvCxnSpPr>
        <p:spPr>
          <a:xfrm flipV="1">
            <a:off x="10470524" y="1841679"/>
            <a:ext cx="0" cy="162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>
            <a:stCxn id="5" idx="3"/>
            <a:endCxn id="6" idx="1"/>
          </p:cNvCxnSpPr>
          <p:nvPr/>
        </p:nvCxnSpPr>
        <p:spPr>
          <a:xfrm>
            <a:off x="6203950" y="2229119"/>
            <a:ext cx="4952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>
            <a:stCxn id="6" idx="3"/>
            <a:endCxn id="7" idx="1"/>
          </p:cNvCxnSpPr>
          <p:nvPr/>
        </p:nvCxnSpPr>
        <p:spPr>
          <a:xfrm flipV="1">
            <a:off x="8875713" y="2218924"/>
            <a:ext cx="516239" cy="10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2484789" y="1841679"/>
            <a:ext cx="7995428" cy="2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>
            <a:endCxn id="4" idx="0"/>
          </p:cNvCxnSpPr>
          <p:nvPr/>
        </p:nvCxnSpPr>
        <p:spPr>
          <a:xfrm>
            <a:off x="2484789" y="1867975"/>
            <a:ext cx="0" cy="141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>
            <a:stCxn id="4" idx="3"/>
            <a:endCxn id="5" idx="1"/>
          </p:cNvCxnSpPr>
          <p:nvPr/>
        </p:nvCxnSpPr>
        <p:spPr>
          <a:xfrm flipV="1">
            <a:off x="3573054" y="2229119"/>
            <a:ext cx="454366" cy="5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5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089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МЕТОДИ ПРОСУВАННЯ ТОВАРІВ НА РИНКУ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1275008"/>
            <a:ext cx="8915400" cy="463621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Ініціювання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замовлень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споживача постачальником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 Не слід чекати, а в потрібний для споживача момент запропонувати послугу.</a:t>
            </a:r>
          </a:p>
          <a:p>
            <a:pPr lvl="0"/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Дрібні партії.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Дрібна партія - це висока рентабельність: мішок цементу в 3 кг. коштує 6 гривень, 25 кг. -  25 гривень або по одній гривні за кілограм.</a:t>
            </a:r>
          </a:p>
          <a:p>
            <a:pPr lvl="0"/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Зручне розташування складів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, зручний час роботи. Зробити покупку самому у себе і вияснити наскільки це зручно для клієнта.</a:t>
            </a:r>
          </a:p>
          <a:p>
            <a:pPr lvl="0"/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Технологічні способи просування.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Консультації фахівця: технолога, інженера, експлуатаційника, енергетика, знайомих з технологією клієнта.</a:t>
            </a:r>
          </a:p>
          <a:p>
            <a:pPr lvl="0"/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семінарів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, конференцій, презентацій, демонстрацій.</a:t>
            </a:r>
          </a:p>
          <a:p>
            <a:pPr lvl="0"/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пресі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Гагаріна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: «Краще бути першим, ніж бути кращим». Щоб правило діяло потрібно ще «крикнути» ринку про свою перевагу.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74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52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226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АВС – АНАЛІЗ</a:t>
            </a:r>
            <a:br>
              <a:rPr lang="uk-UA" b="1" dirty="0"/>
            </a:br>
            <a:endParaRPr lang="uk-U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236371"/>
                <a:ext cx="8915400" cy="560231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uk-UA" b="1" dirty="0" smtClean="0"/>
                  <a:t>Доходи</a:t>
                </a:r>
                <a:r>
                  <a:rPr lang="uk-UA" b="1" dirty="0"/>
                  <a:t>: 10; 9; 8; 7; 6; 5; 4; 3; 2; 1  грн. від кожного клієнта. Усього 55 грн.</a:t>
                </a:r>
              </a:p>
              <a:p>
                <a:pPr marL="0" indent="0">
                  <a:buNone/>
                </a:pPr>
                <a:r>
                  <a:rPr lang="uk-UA" b="1" dirty="0"/>
                  <a:t>Група А:</a:t>
                </a:r>
                <a:r>
                  <a:rPr lang="ru-RU" b="1" dirty="0"/>
                  <a:t> 80% від 55 грн. </a:t>
                </a:r>
                <a:r>
                  <a:rPr lang="ru-RU" b="1" dirty="0" err="1"/>
                  <a:t>Це</a:t>
                </a:r>
                <a:r>
                  <a:rPr lang="ru-RU" b="1" dirty="0"/>
                  <a:t> 45 грн. </a:t>
                </a:r>
                <a:r>
                  <a:rPr lang="ru-RU" b="1" dirty="0" err="1"/>
                  <a:t>Клієнти</a:t>
                </a:r>
                <a:r>
                  <a:rPr lang="ru-RU" b="1" dirty="0"/>
                  <a:t>: </a:t>
                </a:r>
                <a:r>
                  <a:rPr lang="uk-UA" b="1" dirty="0"/>
                  <a:t>10; 9; 8; 7; 6; 5</a:t>
                </a:r>
              </a:p>
              <a:p>
                <a:pPr marL="0" indent="0">
                  <a:buNone/>
                </a:pPr>
                <a:r>
                  <a:rPr lang="uk-UA" b="1" dirty="0"/>
                  <a:t>Група В: 80% від 4 + 3 + 2 + 1, тобто 8 грн. Це клієнти 4; 3.    </a:t>
                </a:r>
              </a:p>
              <a:p>
                <a:pPr marL="0" indent="0">
                  <a:buNone/>
                </a:pPr>
                <a:r>
                  <a:rPr lang="uk-UA" b="1" dirty="0"/>
                  <a:t>Група С: клієнти  2 і 1.</a:t>
                </a:r>
              </a:p>
              <a:p>
                <a:pPr marL="0" indent="0">
                  <a:buNone/>
                </a:pPr>
                <a:r>
                  <a:rPr lang="uk-UA" b="1" dirty="0"/>
                  <a:t> </a:t>
                </a:r>
              </a:p>
              <a:p>
                <a:pPr marL="0" indent="0">
                  <a:buNone/>
                </a:pPr>
                <a:r>
                  <a:rPr lang="uk-UA" b="1" dirty="0"/>
                  <a:t>Коефіцієнт АВ. Потрібно А</a:t>
                </a:r>
                <a:r>
                  <a:rPr lang="uk-UA" b="1" baseline="-25000" dirty="0"/>
                  <a:t>1 </a:t>
                </a:r>
                <a:r>
                  <a:rPr lang="uk-UA" b="1" dirty="0"/>
                  <a:t>поділити на В</a:t>
                </a:r>
                <a:r>
                  <a:rPr lang="uk-UA" b="1" baseline="-25000" dirty="0"/>
                  <a:t>1, </a:t>
                </a:r>
                <a:r>
                  <a:rPr lang="uk-UA" b="1" dirty="0"/>
                  <a:t>тобто АВ = </a:t>
                </a:r>
                <a:r>
                  <a:rPr lang="uk-UA" b="1" dirty="0" smtClean="0"/>
                  <a:t>10/4 </a:t>
                </a:r>
                <a:r>
                  <a:rPr lang="uk-UA" b="1" dirty="0"/>
                  <a:t>= 2.5. </a:t>
                </a:r>
              </a:p>
              <a:p>
                <a:pPr marL="0" indent="0">
                  <a:buNone/>
                </a:pPr>
                <a:r>
                  <a:rPr lang="uk-UA" b="1" dirty="0"/>
                  <a:t>АВ </a:t>
                </a:r>
                <a14:m>
                  <m:oMath xmlns:m="http://schemas.openxmlformats.org/officeDocument/2006/math">
                    <m:r>
                      <a:rPr lang="uk-UA" b="1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uk-UA" b="1" dirty="0"/>
                  <a:t> 1.5 погано: відсутня межа між категоріями А та В.</a:t>
                </a:r>
              </a:p>
              <a:p>
                <a:pPr marL="0" indent="0">
                  <a:buNone/>
                </a:pPr>
                <a:r>
                  <a:rPr lang="uk-UA" b="1" dirty="0"/>
                  <a:t>АВ = від 2,5 до 6: нормально.</a:t>
                </a:r>
              </a:p>
              <a:p>
                <a:pPr marL="0" indent="0">
                  <a:buNone/>
                </a:pPr>
                <a:r>
                  <a:rPr lang="uk-UA" b="1" dirty="0"/>
                  <a:t>АВ </a:t>
                </a:r>
                <a14:m>
                  <m:oMath xmlns:m="http://schemas.openxmlformats.org/officeDocument/2006/math">
                    <m:r>
                      <a:rPr lang="uk-UA" b="1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uk-UA" b="1" dirty="0"/>
                  <a:t> 6 погано: є VIР - клієнти, від яких може залежати існування фірми.</a:t>
                </a:r>
              </a:p>
              <a:p>
                <a:pPr marL="0" indent="0">
                  <a:buNone/>
                </a:pPr>
                <a:r>
                  <a:rPr lang="uk-UA" b="1" dirty="0"/>
                  <a:t>АВ</a:t>
                </a:r>
                <a14:m>
                  <m:oMath xmlns:m="http://schemas.openxmlformats.org/officeDocument/2006/math">
                    <m:r>
                      <a:rPr lang="uk-UA" b="1" i="1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uk-UA" b="1" dirty="0"/>
                  <a:t> 10 дуже погано.  VIР – клієнт визначає фінансовий стан фірми. </a:t>
                </a:r>
              </a:p>
              <a:p>
                <a:pPr marL="0" indent="0">
                  <a:buNone/>
                </a:pPr>
                <a:r>
                  <a:rPr lang="uk-UA" dirty="0"/>
                  <a:t> 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uk-U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Правило для нормування ресурсів: «17 = 10 + 4 + 2 + 1». Від виділеної суми для заохочення VIР – клієнтам дістається 10 часток, клієнтам А 4 частки, клієнтам В 2 частки, клієнтам С 1 частка.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uk-U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Якщо немає VIР – клієнтів: </a:t>
                </a:r>
                <a:r>
                  <a:rPr lang="uk-UA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А: </a:t>
                </a:r>
                <a:r>
                  <a:rPr lang="uk-U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 частки, </a:t>
                </a:r>
                <a:r>
                  <a:rPr lang="uk-UA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В: </a:t>
                </a:r>
                <a:r>
                  <a:rPr lang="uk-U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частки, </a:t>
                </a:r>
                <a:r>
                  <a:rPr lang="uk-UA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С: </a:t>
                </a:r>
                <a:r>
                  <a:rPr lang="uk-U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 частка.</a:t>
                </a: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236371"/>
                <a:ext cx="8915400" cy="5602310"/>
              </a:xfrm>
              <a:blipFill rotWithShape="1">
                <a:blip r:embed="rId2" cstate="print"/>
                <a:stretch>
                  <a:fillRect l="-479" t="-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89212" y="6128238"/>
            <a:ext cx="7619999" cy="37269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75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53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ВІДНОШЕННЯ ДО КЛІЄНТІВ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uk-UA" b="1" dirty="0"/>
              <a:t>Всіх споживачів умовно можна розділити на три великі групи: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uk-UA" b="1" dirty="0">
                <a:solidFill>
                  <a:srgbClr val="C00000"/>
                </a:solidFill>
              </a:rPr>
              <a:t> «Наші клієнти» </a:t>
            </a:r>
            <a:r>
              <a:rPr lang="uk-UA" b="1" dirty="0"/>
              <a:t>- регулярно купують у нас продукцію.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uk-UA" b="1" dirty="0">
                <a:solidFill>
                  <a:srgbClr val="00B050"/>
                </a:solidFill>
              </a:rPr>
              <a:t>Завдання</a:t>
            </a:r>
            <a:r>
              <a:rPr lang="uk-UA" b="1" dirty="0" smtClean="0">
                <a:solidFill>
                  <a:srgbClr val="00B050"/>
                </a:solidFill>
              </a:rPr>
              <a:t>: </a:t>
            </a:r>
            <a:r>
              <a:rPr lang="uk-UA" b="1" dirty="0" smtClean="0"/>
              <a:t>чому </a:t>
            </a:r>
            <a:r>
              <a:rPr lang="uk-UA" b="1" dirty="0"/>
              <a:t>«наші клієнти» купують товар у нас? Утримати клієнтів та збільшити обсяги продажів.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uk-UA" b="1" dirty="0">
                <a:solidFill>
                  <a:srgbClr val="C00000"/>
                </a:solidFill>
              </a:rPr>
              <a:t>«Не наші клієнти» </a:t>
            </a:r>
            <a:r>
              <a:rPr lang="uk-UA" b="1" dirty="0"/>
              <a:t>- не купують у нас, або роблять це нерегулярно.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uk-UA" b="1" dirty="0">
                <a:solidFill>
                  <a:srgbClr val="00B050"/>
                </a:solidFill>
              </a:rPr>
              <a:t>Завдання: </a:t>
            </a:r>
            <a:r>
              <a:rPr lang="uk-UA" b="1" dirty="0"/>
              <a:t>Чому «не наші клієнти» купують товар не у нас, а у конкурентів? Запропонувати вигідніші умови.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uk-UA" b="1" dirty="0">
                <a:solidFill>
                  <a:srgbClr val="C00000"/>
                </a:solidFill>
              </a:rPr>
              <a:t>«Не клієнти» </a:t>
            </a:r>
            <a:r>
              <a:rPr lang="uk-UA" b="1" dirty="0"/>
              <a:t>- могли б але не купують наш товар.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uk-UA" b="1" dirty="0">
                <a:solidFill>
                  <a:srgbClr val="00B050"/>
                </a:solidFill>
              </a:rPr>
              <a:t>Завдання: </a:t>
            </a:r>
            <a:r>
              <a:rPr lang="uk-UA" b="1" dirty="0"/>
              <a:t>«перетягнути» клієнтів. запропонувати свої переваги у порівнянні з конкурентами.</a:t>
            </a:r>
          </a:p>
          <a:p>
            <a:pPr>
              <a:spcAft>
                <a:spcPts val="1200"/>
              </a:spcAft>
            </a:pPr>
            <a:endParaRPr lang="uk-UA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76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17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727141"/>
            <a:ext cx="8911687" cy="75392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/>
              <a:t>ТИПИ </a:t>
            </a:r>
            <a:r>
              <a:rPr lang="uk-UA" sz="3200" b="1" dirty="0" smtClean="0"/>
              <a:t>ВНУТРІШНІХ ЛАНЦЮГІВ ПОСТАЧАННЯ</a:t>
            </a:r>
            <a:endParaRPr lang="uk-UA" sz="3200" b="1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36" y="1574800"/>
            <a:ext cx="2159727" cy="4525963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00549" y="1580624"/>
            <a:ext cx="4003206" cy="449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-ТИПУ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274" y="3044427"/>
            <a:ext cx="256744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694" y="3596640"/>
            <a:ext cx="263602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ПЕРЕДНІЙ МІСТ</a:t>
            </a:r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207" y="4281071"/>
            <a:ext cx="265151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ЗАДНІЙ МІСТ</a:t>
            </a:r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694" y="4884419"/>
            <a:ext cx="2636026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99320" y="3726180"/>
            <a:ext cx="225552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9493" y="942433"/>
            <a:ext cx="3369994" cy="560746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ТИПУ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Місце для вмісту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2518" y="374742"/>
            <a:ext cx="3207583" cy="5948060"/>
          </a:xfrm>
          <a:solidFill>
            <a:schemeClr val="bg2">
              <a:lumMod val="75000"/>
            </a:schemeClr>
          </a:solidFill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4C81-EB33-4817-AE8E-17FA8058903E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937260" y="3446472"/>
            <a:ext cx="134874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НАФТА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2100" y="2628900"/>
            <a:ext cx="151638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2100" y="3215639"/>
            <a:ext cx="162306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СОЛЯРКА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82100" y="3801457"/>
            <a:ext cx="162306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НІГРОЛ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2100" y="4389120"/>
            <a:ext cx="169164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ГАЗОЙЛЬ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6115</TotalTime>
  <Words>3430</Words>
  <Application>Microsoft Office PowerPoint</Application>
  <PresentationFormat>Произвольный</PresentationFormat>
  <Paragraphs>776</Paragraphs>
  <Slides>76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Главная</vt:lpstr>
      <vt:lpstr>МІНІСТЕРСТВО ОСВІТИ  І НАУКИ УКРАЇНИ ЗАПОРІЗЬКИЙ НАЦІОНАЛЬНИЙ УНІВЕРСИТЕТ                УПРАВЛІННЯ ЛАНЦЮГОМ ПОСТАЧАННЯ   </vt:lpstr>
      <vt:lpstr>ПОНЯТТЯ ЛАНЦЮГА ПОСТАЧАННЯ </vt:lpstr>
      <vt:lpstr>ЛАНЦЮГ ПОСТАЧАННЯ НА АВТОТРАНСПОРТІ </vt:lpstr>
      <vt:lpstr>ЛАНЦЮГ ПОСТАЧАННЯ ТА ЛОГІСТИКА НА АТП</vt:lpstr>
      <vt:lpstr>ВНУТРІШНІЙ ЛАНЦЮГ ПОСТАЧАННЯ </vt:lpstr>
      <vt:lpstr>ВНУТРІШНІЙ ЛАНЦЮГ ПОСТАЧАННЯ </vt:lpstr>
      <vt:lpstr>ЗОВНІШНІЙ ЛАНЦЮГ ПОСТАЧАННЯ </vt:lpstr>
      <vt:lpstr>ТИПИ ВНУТРІШНІХ ЛАНЦЮГІВ ПОСТАЧАННЯ</vt:lpstr>
      <vt:lpstr>ПРОЦЕС V-ТИПУ</vt:lpstr>
      <vt:lpstr>ПРОЦЕС Т-ТИПУ</vt:lpstr>
      <vt:lpstr>ПРОЦЕС І-ТИПУ</vt:lpstr>
      <vt:lpstr>СКЛАДОВІ ЛАНЦЮГА ПОСТАЧАННЯ    </vt:lpstr>
      <vt:lpstr>РІВНІ ПОСТАЧАЛЬНИКІВ І СПОЖИВАЧІВ          </vt:lpstr>
      <vt:lpstr>ПОСЕРЕДНИК У ЛАНЦЮГУ    </vt:lpstr>
      <vt:lpstr>ПЕРЕВАГИ ТА НЕДОЛІКИ ЗАСТОСУВАННЯ ЛАНЦЮГІВ    </vt:lpstr>
      <vt:lpstr>СКЛАДИ У ВИРОБНИЧОМУ ПРОЦЕСІ  </vt:lpstr>
      <vt:lpstr>ФОРМУВАННЯ НЕЗАВЕРШЕНОГО ВИРОБНИЦТВА    </vt:lpstr>
      <vt:lpstr>ПРОТИРІЧЧЯ В ЛАНЦЮГАХ   </vt:lpstr>
      <vt:lpstr>КРИТЕРІЇ УПРАВЛІННЯ ЛАНЦЮГОМ  </vt:lpstr>
      <vt:lpstr>ОСНОВИ ТЕОРІЇ ОБМЕЖЕНЬ       (Theory Of Constraints, TOC) </vt:lpstr>
      <vt:lpstr>СЛАБКА ЛАНКА В ЛАНЦЮГУ ПОСТАЧАННЯ   </vt:lpstr>
      <vt:lpstr>ЗАГАЛЬНІ ПОЛОЖЕННЯ ТОС </vt:lpstr>
      <vt:lpstr>ПРИНЦИПИ І ПРАВИЛА ТОС</vt:lpstr>
      <vt:lpstr>П'ЯТЬ КРОКІВ ТОС </vt:lpstr>
      <vt:lpstr>Презентация PowerPoint</vt:lpstr>
      <vt:lpstr>МЕТОД  «БАРАБАН-БУФЕР-КАНАТ» </vt:lpstr>
      <vt:lpstr>ОСНОВИ БЕРЕЖЛИВОГО ВИРОБНИЦТВА   (LEAN MANUFACTURING: ЛІН)   </vt:lpstr>
      <vt:lpstr>ФОРМУЛИ ВИРОБНИЦТВА  </vt:lpstr>
      <vt:lpstr>ОСНОВНІ ПОНЯТТЯ     </vt:lpstr>
      <vt:lpstr>ОСНОВНІ ВИДИ ВТРАТ</vt:lpstr>
      <vt:lpstr>ПЕРЕВИРОБНИЦТВО</vt:lpstr>
      <vt:lpstr>ОЧІКУВАННЯ </vt:lpstr>
      <vt:lpstr>ЗАЙВЕ ТРАНСПОРТУВАННЯ   </vt:lpstr>
      <vt:lpstr>ЗАЙВЕ ТРАНСПОРТУВАННЯ</vt:lpstr>
      <vt:lpstr>ЗАЙВА ОБРОБКА  </vt:lpstr>
      <vt:lpstr>ЗАЙВІ РУХИ   </vt:lpstr>
      <vt:lpstr>НАДЛИШОК ЗАПАСІВ  </vt:lpstr>
      <vt:lpstr>ДЕФЕКТИ </vt:lpstr>
      <vt:lpstr>НЕРЕАЛІЗОВАНИЙ ТВОРЧИЙ ПОТЕНЦІАЛ  </vt:lpstr>
      <vt:lpstr>ПОРЯДОК УСУНЕННЯ ВТРАТ          </vt:lpstr>
      <vt:lpstr>ІНСТРУМЕНТИ БЕРЕЖЛИВОГО ВИРОБНИЦТВА  </vt:lpstr>
      <vt:lpstr>БЕЗПЕРЕРВНЕ ПОЛІПШЕННЯ – КАЙЗЕН  </vt:lpstr>
      <vt:lpstr>БЕЗПЕРЕРВНИЙ ЦИКЛ ДЕМІНГА  ТА КАЙЗЕН   </vt:lpstr>
      <vt:lpstr>ОРГАНІЗАЦІЯ РОБОЧИХ МІСЦЬ – 5S    </vt:lpstr>
      <vt:lpstr>ТЕХНОЛОГІЧНИЙ ПРОЦЕС ВИГОТОВЛЕННЯ ПРОДУКТУ -ДОКУМЕНТ, ЯКИЙ ВИЗНАЧАЄ ПОСЛІДОВНІСТЬ ВИРОБНИЧИХ ОПЕРАЦІЙ</vt:lpstr>
      <vt:lpstr>ТОЧНО В СТРОК        </vt:lpstr>
      <vt:lpstr>КАНБАН  </vt:lpstr>
      <vt:lpstr>ШВИДКЕ ПЕРЕНАЛАГОДЖЕННЯ  </vt:lpstr>
      <vt:lpstr>ВБУДОВАНА ЯКІСТЬ        </vt:lpstr>
      <vt:lpstr>ВТРАТИ</vt:lpstr>
      <vt:lpstr>ВИШТОВХУЮЧА ВИРОБНИЧА СИСТЕМА  </vt:lpstr>
      <vt:lpstr>ВИТЯГАЮЧА ВИРОБНИЧА СИСТЕМА </vt:lpstr>
      <vt:lpstr>Презентация PowerPoint</vt:lpstr>
      <vt:lpstr>ТИПИ ВИТЯГАЮЧИХ ВИРОБНИЧИХ СИСТЕМ </vt:lpstr>
      <vt:lpstr>ЗАПОВНЕННЯ СУПЕРМАРКЕТУ       ЗАПИТ      ЗАПИТ           ПОПОВНЕННЯ    ПОПОВНЕННЯ </vt:lpstr>
      <vt:lpstr>БАРАБАН-БУФЕР-КАНАТ</vt:lpstr>
      <vt:lpstr>ЛІМІТОВАНІ ЧЕРГИ  </vt:lpstr>
      <vt:lpstr>ЛІМІТ НЕЗАВЕРШЕНОГО ВИРОБНИЦТВА  </vt:lpstr>
      <vt:lpstr>МЕТОД ОБЧИСЛЮВАНИХ ПРІОРИТЕТІВ  </vt:lpstr>
      <vt:lpstr>ДІЮЧА СИСТЕМА ВИРОБНИЦТВА  </vt:lpstr>
      <vt:lpstr>ВИРОБНИЧИЙ ОСЕРЕДОК  </vt:lpstr>
      <vt:lpstr>КОМПОНУВАННЯ ОБЛАДНАННЯ     </vt:lpstr>
      <vt:lpstr>УПРАВЛІННЯ ЯКІСТЮ ПРОДУКЦІЇ  </vt:lpstr>
      <vt:lpstr>ДІЗНАТИСЯ ІСТИНУ   </vt:lpstr>
      <vt:lpstr>СОРТУВАЛЬНИЙ КОНТРОЛЬ </vt:lpstr>
      <vt:lpstr>ІНФОРМАТИВНИЙ КОНТРОЛЬ</vt:lpstr>
      <vt:lpstr>ВИБІРКОВИЙ КОНТРОЛЬ </vt:lpstr>
      <vt:lpstr>ПОКРАЩЕНИЙ САМОКОНТРОЛЬ </vt:lpstr>
      <vt:lpstr>МОДУЛЬ 2 ПРОЕКТУВАННЯ СИСТЕМ УПРАВЛІННЯ ПОСТАЧАННЯМИ </vt:lpstr>
      <vt:lpstr>ФУНКЦІОНАЛЬНІ ТА ІННОВАТИВНІ ПРОДУКТИ </vt:lpstr>
      <vt:lpstr>КОНЦЕПЦІЇ МАРКЕТИНГУ В УКРАЇНІ</vt:lpstr>
      <vt:lpstr>КРИТЕРІЇ ЖИТТЄЗДАТНОСТІ РИНКОВОЇ СТРАТЕГІЇ </vt:lpstr>
      <vt:lpstr>ТЕХНОЛОГІЯ СТВОРЕННЯ КОНКУРЕНТНОЇ ПЕРЕВАГИ </vt:lpstr>
      <vt:lpstr>МЕТОДИ ПРОСУВАННЯ ТОВАРІВ НА РИНКУ </vt:lpstr>
      <vt:lpstr>АВС – АНАЛІЗ </vt:lpstr>
      <vt:lpstr>ВІДНОШЕННЯ ДО КЛІЄНТІВ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change me</dc:creator>
  <cp:lastModifiedBy>user</cp:lastModifiedBy>
  <cp:revision>581</cp:revision>
  <cp:lastPrinted>2015-10-07T07:50:41Z</cp:lastPrinted>
  <dcterms:created xsi:type="dcterms:W3CDTF">2015-06-23T09:56:25Z</dcterms:created>
  <dcterms:modified xsi:type="dcterms:W3CDTF">2021-02-08T09:25:49Z</dcterms:modified>
</cp:coreProperties>
</file>