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2" r:id="rId3"/>
    <p:sldId id="258" r:id="rId4"/>
    <p:sldId id="264" r:id="rId5"/>
    <p:sldId id="263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8D3"/>
    <a:srgbClr val="97BFC4"/>
    <a:srgbClr val="9D1D5D"/>
    <a:srgbClr val="E3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636" autoAdjust="0"/>
  </p:normalViewPr>
  <p:slideViewPr>
    <p:cSldViewPr snapToGrid="0">
      <p:cViewPr varScale="1">
        <p:scale>
          <a:sx n="83" d="100"/>
          <a:sy n="83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45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63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94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5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4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83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30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37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18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76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7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B331-FEC5-4371-A3AE-3C63064CCF74}" type="datetimeFigureOut">
              <a:rPr lang="uk-UA" smtClean="0"/>
              <a:t>02.09.2022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2B47-D0EF-43D8-9DF4-037E60E5716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142" y="1222520"/>
            <a:ext cx="7939314" cy="2057708"/>
          </a:xfrm>
          <a:solidFill>
            <a:srgbClr val="D898D3"/>
          </a:solidFill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Структура </a:t>
            </a:r>
            <a:r>
              <a:rPr lang="en-US" sz="7200" dirty="0" smtClean="0"/>
              <a:t>PR-</a:t>
            </a:r>
            <a:r>
              <a:rPr lang="uk-UA" sz="7200" dirty="0" smtClean="0"/>
              <a:t> агенції «</a:t>
            </a:r>
            <a:r>
              <a:rPr lang="en-US" sz="7200" dirty="0" smtClean="0"/>
              <a:t>High-PR</a:t>
            </a:r>
            <a:r>
              <a:rPr lang="uk-UA" sz="7200" dirty="0" smtClean="0"/>
              <a:t>»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3025" y="4621213"/>
            <a:ext cx="5778746" cy="85430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/>
              <a:t>приклад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520" t="16931" r="11059" b="3761"/>
          <a:stretch/>
        </p:blipFill>
        <p:spPr>
          <a:xfrm>
            <a:off x="907141" y="3280228"/>
            <a:ext cx="3556001" cy="35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Стрелка вниз 93"/>
          <p:cNvSpPr/>
          <p:nvPr/>
        </p:nvSpPr>
        <p:spPr>
          <a:xfrm rot="5400000">
            <a:off x="4512398" y="-19500"/>
            <a:ext cx="184391" cy="1238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106A42-EBA5-4A2B-BCC3-1E7EBF233F3B}"/>
              </a:ext>
            </a:extLst>
          </p:cNvPr>
          <p:cNvSpPr/>
          <p:nvPr/>
        </p:nvSpPr>
        <p:spPr>
          <a:xfrm>
            <a:off x="4847542" y="437856"/>
            <a:ext cx="3447150" cy="369332"/>
          </a:xfrm>
          <a:prstGeom prst="rect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FFDAD-ED8A-4910-8962-96C1CC909936}"/>
              </a:ext>
            </a:extLst>
          </p:cNvPr>
          <p:cNvSpPr txBox="1"/>
          <p:nvPr/>
        </p:nvSpPr>
        <p:spPr>
          <a:xfrm>
            <a:off x="5023351" y="423498"/>
            <a:ext cx="317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Генеральний директор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5185E-66CB-42BB-A74A-76A0644589B6}"/>
              </a:ext>
            </a:extLst>
          </p:cNvPr>
          <p:cNvSpPr txBox="1"/>
          <p:nvPr/>
        </p:nvSpPr>
        <p:spPr>
          <a:xfrm>
            <a:off x="1552849" y="320060"/>
            <a:ext cx="2351380" cy="646331"/>
          </a:xfrm>
          <a:prstGeom prst="rect">
            <a:avLst/>
          </a:prstGeom>
          <a:solidFill>
            <a:srgbClr val="D89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Головний виконавчий директор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C42E8-1953-475F-A615-7A1956BEED1E}"/>
              </a:ext>
            </a:extLst>
          </p:cNvPr>
          <p:cNvSpPr txBox="1"/>
          <p:nvPr/>
        </p:nvSpPr>
        <p:spPr>
          <a:xfrm>
            <a:off x="2608466" y="1372311"/>
            <a:ext cx="1330832" cy="646331"/>
          </a:xfrm>
          <a:prstGeom prst="rect">
            <a:avLst/>
          </a:prstGeom>
          <a:solidFill>
            <a:srgbClr val="D89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Фінансовий директор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3EEC6F-4947-4BA9-8DCC-61168FDA6F67}"/>
              </a:ext>
            </a:extLst>
          </p:cNvPr>
          <p:cNvSpPr txBox="1"/>
          <p:nvPr/>
        </p:nvSpPr>
        <p:spPr>
          <a:xfrm>
            <a:off x="6385838" y="1638947"/>
            <a:ext cx="1588392" cy="646331"/>
          </a:xfrm>
          <a:prstGeom prst="rect">
            <a:avLst/>
          </a:prstGeom>
          <a:solidFill>
            <a:srgbClr val="D89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Директор по комунікаціям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A0982F-2343-426C-A4B8-379792F4143F}"/>
              </a:ext>
            </a:extLst>
          </p:cNvPr>
          <p:cNvSpPr txBox="1"/>
          <p:nvPr/>
        </p:nvSpPr>
        <p:spPr>
          <a:xfrm>
            <a:off x="8514494" y="1554813"/>
            <a:ext cx="2001766" cy="369332"/>
          </a:xfrm>
          <a:prstGeom prst="rect">
            <a:avLst/>
          </a:prstGeom>
          <a:solidFill>
            <a:srgbClr val="D898D3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Дирекція </a:t>
            </a:r>
            <a:r>
              <a:rPr lang="uk-UA" dirty="0"/>
              <a:t>продажу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F27217-5030-4306-B3F3-F4860CD811E6}"/>
              </a:ext>
            </a:extLst>
          </p:cNvPr>
          <p:cNvSpPr/>
          <p:nvPr/>
        </p:nvSpPr>
        <p:spPr>
          <a:xfrm>
            <a:off x="9230418" y="469664"/>
            <a:ext cx="1777153" cy="369332"/>
          </a:xfrm>
          <a:prstGeom prst="rect">
            <a:avLst/>
          </a:prstGeom>
          <a:solidFill>
            <a:srgbClr val="D898D3"/>
          </a:solidFill>
        </p:spPr>
        <p:txBody>
          <a:bodyPr wrap="none">
            <a:spAutoFit/>
          </a:bodyPr>
          <a:lstStyle/>
          <a:p>
            <a:r>
              <a:rPr lang="uk-UA" dirty="0"/>
              <a:t>Кадрова служба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5C9B9-3001-4298-A228-7B42727449A6}"/>
              </a:ext>
            </a:extLst>
          </p:cNvPr>
          <p:cNvSpPr txBox="1"/>
          <p:nvPr/>
        </p:nvSpPr>
        <p:spPr>
          <a:xfrm>
            <a:off x="4311962" y="1692943"/>
            <a:ext cx="1888016" cy="646331"/>
          </a:xfrm>
          <a:prstGeom prst="rect">
            <a:avLst/>
          </a:prstGeom>
          <a:solidFill>
            <a:srgbClr val="D89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Креативний директор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2420" y="2682073"/>
            <a:ext cx="1447109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Директор по маркетингу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87942" y="4163843"/>
            <a:ext cx="1509812" cy="923330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Відносини с державними структурами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935327" y="3022702"/>
            <a:ext cx="947176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Прес-служба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406421" y="3139072"/>
            <a:ext cx="1553041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Внутрішні комунікації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455541" y="4526181"/>
            <a:ext cx="1016560" cy="369332"/>
          </a:xfrm>
          <a:prstGeom prst="rect">
            <a:avLst/>
          </a:prstGeom>
          <a:solidFill>
            <a:srgbClr val="97BFC4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Реклама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224716" y="4436351"/>
            <a:ext cx="2011404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Маркетингові комунікації.</a:t>
            </a:r>
            <a:r>
              <a:rPr lang="en-US" dirty="0" smtClean="0"/>
              <a:t> Digital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369512" y="3088577"/>
            <a:ext cx="1152925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Головний художник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3466267" y="4286519"/>
            <a:ext cx="1442446" cy="369332"/>
          </a:xfrm>
          <a:prstGeom prst="rect">
            <a:avLst/>
          </a:prstGeom>
          <a:solidFill>
            <a:srgbClr val="97BFC4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Творча група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420524" y="5259635"/>
            <a:ext cx="2027302" cy="923330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Дизайнер зовнішньої реклами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3014627" y="5898095"/>
            <a:ext cx="1499891" cy="923330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Група графіки та анімації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426410" y="5398135"/>
            <a:ext cx="1661453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Група макетування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368276" y="2760926"/>
            <a:ext cx="2123177" cy="369332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Головний бухгалтер 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2385658" y="3701458"/>
            <a:ext cx="1356975" cy="369332"/>
          </a:xfrm>
          <a:prstGeom prst="rect">
            <a:avLst/>
          </a:prstGeom>
          <a:solidFill>
            <a:srgbClr val="97BFC4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Бухгалтерія 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92746" y="3117443"/>
            <a:ext cx="1702120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Канцелярія, діловодство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-104159" y="4629453"/>
            <a:ext cx="2836213" cy="369332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Виробничі підрозділи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329832" y="1713581"/>
            <a:ext cx="1877529" cy="646331"/>
          </a:xfrm>
          <a:prstGeom prst="rect">
            <a:avLst/>
          </a:prstGeom>
          <a:solidFill>
            <a:srgbClr val="97B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Відділ постачання</a:t>
            </a:r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5994560" y="5429144"/>
            <a:ext cx="1666546" cy="369332"/>
          </a:xfrm>
          <a:prstGeom prst="rect">
            <a:avLst/>
          </a:prstGeom>
          <a:solidFill>
            <a:srgbClr val="97BFC4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Прес-секретар </a:t>
            </a:r>
            <a:endParaRPr lang="ru-RU" dirty="0"/>
          </a:p>
        </p:txBody>
      </p:sp>
      <p:sp>
        <p:nvSpPr>
          <p:cNvPr id="89" name="Стрелка вправо 88"/>
          <p:cNvSpPr/>
          <p:nvPr/>
        </p:nvSpPr>
        <p:spPr>
          <a:xfrm>
            <a:off x="8294692" y="574927"/>
            <a:ext cx="838203" cy="177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 rot="2177078">
            <a:off x="8225771" y="1041354"/>
            <a:ext cx="935726" cy="173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 flipH="1">
            <a:off x="7180034" y="821546"/>
            <a:ext cx="207920" cy="786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низ 91"/>
          <p:cNvSpPr/>
          <p:nvPr/>
        </p:nvSpPr>
        <p:spPr>
          <a:xfrm>
            <a:off x="5615197" y="889763"/>
            <a:ext cx="178771" cy="749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право 92"/>
          <p:cNvSpPr/>
          <p:nvPr/>
        </p:nvSpPr>
        <p:spPr>
          <a:xfrm rot="8524336">
            <a:off x="3841321" y="1016674"/>
            <a:ext cx="1114588" cy="199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10028524" y="1914692"/>
            <a:ext cx="392246" cy="713619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>
            <a:off x="9403050" y="3288653"/>
            <a:ext cx="458923" cy="1090495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низ 97"/>
          <p:cNvSpPr/>
          <p:nvPr/>
        </p:nvSpPr>
        <p:spPr>
          <a:xfrm>
            <a:off x="10516260" y="3345868"/>
            <a:ext cx="562795" cy="1033280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низ 98"/>
          <p:cNvSpPr/>
          <p:nvPr/>
        </p:nvSpPr>
        <p:spPr>
          <a:xfrm>
            <a:off x="6965421" y="2288836"/>
            <a:ext cx="458923" cy="1875007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низ 99"/>
          <p:cNvSpPr/>
          <p:nvPr/>
        </p:nvSpPr>
        <p:spPr>
          <a:xfrm>
            <a:off x="7655841" y="2277179"/>
            <a:ext cx="363974" cy="86189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низ 100"/>
          <p:cNvSpPr/>
          <p:nvPr/>
        </p:nvSpPr>
        <p:spPr>
          <a:xfrm>
            <a:off x="6366356" y="2285278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низ 101"/>
          <p:cNvSpPr/>
          <p:nvPr/>
        </p:nvSpPr>
        <p:spPr>
          <a:xfrm>
            <a:off x="6190113" y="3685393"/>
            <a:ext cx="295683" cy="1671785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низ 102"/>
          <p:cNvSpPr/>
          <p:nvPr/>
        </p:nvSpPr>
        <p:spPr>
          <a:xfrm rot="19775909">
            <a:off x="4963759" y="4490007"/>
            <a:ext cx="470365" cy="9530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трелка вниз 103"/>
          <p:cNvSpPr/>
          <p:nvPr/>
        </p:nvSpPr>
        <p:spPr>
          <a:xfrm rot="2168232">
            <a:off x="2981470" y="4513330"/>
            <a:ext cx="389814" cy="882681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низ 104"/>
          <p:cNvSpPr/>
          <p:nvPr/>
        </p:nvSpPr>
        <p:spPr>
          <a:xfrm>
            <a:off x="4754958" y="3726908"/>
            <a:ext cx="362451" cy="572656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низ 105"/>
          <p:cNvSpPr/>
          <p:nvPr/>
        </p:nvSpPr>
        <p:spPr>
          <a:xfrm>
            <a:off x="4981565" y="2309952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низ 106"/>
          <p:cNvSpPr/>
          <p:nvPr/>
        </p:nvSpPr>
        <p:spPr>
          <a:xfrm>
            <a:off x="3883036" y="4693375"/>
            <a:ext cx="372604" cy="1105101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низ 107"/>
          <p:cNvSpPr/>
          <p:nvPr/>
        </p:nvSpPr>
        <p:spPr>
          <a:xfrm>
            <a:off x="3116510" y="3117443"/>
            <a:ext cx="313355" cy="540838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низ 108"/>
          <p:cNvSpPr/>
          <p:nvPr/>
        </p:nvSpPr>
        <p:spPr>
          <a:xfrm>
            <a:off x="3332457" y="2007292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трелка вниз 109"/>
          <p:cNvSpPr/>
          <p:nvPr/>
        </p:nvSpPr>
        <p:spPr>
          <a:xfrm>
            <a:off x="719176" y="3817109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трелка вниз 110"/>
          <p:cNvSpPr/>
          <p:nvPr/>
        </p:nvSpPr>
        <p:spPr>
          <a:xfrm>
            <a:off x="838204" y="2328489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низ 111"/>
          <p:cNvSpPr/>
          <p:nvPr/>
        </p:nvSpPr>
        <p:spPr>
          <a:xfrm>
            <a:off x="1445402" y="936107"/>
            <a:ext cx="313354" cy="778613"/>
          </a:xfrm>
          <a:prstGeom prst="downArrow">
            <a:avLst/>
          </a:prstGeom>
          <a:solidFill>
            <a:srgbClr val="E325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581DA-8B15-42A9-BA34-48A16BDB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18" y="646331"/>
            <a:ext cx="10701945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C257B9-262A-4272-BD5B-BDC60659E2D1}"/>
              </a:ext>
            </a:extLst>
          </p:cNvPr>
          <p:cNvSpPr/>
          <p:nvPr/>
        </p:nvSpPr>
        <p:spPr>
          <a:xfrm>
            <a:off x="517353" y="5440878"/>
            <a:ext cx="1124494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3. Відділ </a:t>
            </a:r>
            <a:r>
              <a:rPr lang="uk-UA" dirty="0">
                <a:solidFill>
                  <a:srgbClr val="FF0000"/>
                </a:solidFill>
              </a:rPr>
              <a:t>по роботі з клієнтами </a:t>
            </a:r>
            <a:r>
              <a:rPr lang="uk-UA" dirty="0"/>
              <a:t>- виконує загальні функції організаційного забезпечення різного роду </a:t>
            </a:r>
            <a:r>
              <a:rPr lang="en-US" dirty="0"/>
              <a:t>PR-</a:t>
            </a:r>
            <a:r>
              <a:rPr lang="uk-UA" dirty="0"/>
              <a:t>проекту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( Керівник робочих груп (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і є </a:t>
            </a:r>
            <a:r>
              <a:rPr lang="ru-RU" dirty="0" err="1"/>
              <a:t>представником</a:t>
            </a:r>
            <a:r>
              <a:rPr lang="ru-RU" dirty="0"/>
              <a:t> агентства у </a:t>
            </a:r>
            <a:r>
              <a:rPr lang="ru-RU" dirty="0" err="1"/>
              <a:t>взаєминах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замовником</a:t>
            </a:r>
            <a:r>
              <a:rPr lang="ru-RU" dirty="0" smtClean="0"/>
              <a:t>)</a:t>
            </a:r>
            <a:endParaRPr lang="uk-UA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27564" y="0"/>
            <a:ext cx="6723796" cy="646331"/>
          </a:xfrm>
          <a:prstGeom prst="rect">
            <a:avLst/>
          </a:prstGeom>
          <a:solidFill>
            <a:srgbClr val="D89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Відділи в агентстві: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7353" y="801281"/>
            <a:ext cx="1068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1. Адміністративний відділ: </a:t>
            </a:r>
            <a:r>
              <a:rPr lang="uk-UA" sz="2000" dirty="0" smtClean="0"/>
              <a:t>( Генеральний директор, головний виконавчий директор, фінансовий директор, креативний директор, директор по комунікаціям, дирекція продажу, менеджер відділу)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7353" y="4255306"/>
            <a:ext cx="115747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uk-UA" dirty="0" smtClean="0">
                <a:solidFill>
                  <a:srgbClr val="FF0000"/>
                </a:solidFill>
              </a:rPr>
              <a:t>. Фінансовий відділ: </a:t>
            </a:r>
            <a:r>
              <a:rPr lang="uk-UA" dirty="0"/>
              <a:t>розвиток тісних </a:t>
            </a:r>
            <a:r>
              <a:rPr lang="uk-UA" dirty="0" err="1"/>
              <a:t>зв'язків</a:t>
            </a:r>
            <a:r>
              <a:rPr lang="uk-UA" dirty="0"/>
              <a:t> з інвестиційними компаніями, банками, фінансово-промисловими групами, біржами і формування </a:t>
            </a:r>
            <a:r>
              <a:rPr lang="uk-UA" dirty="0" smtClean="0"/>
              <a:t>привабливою </a:t>
            </a:r>
            <a:r>
              <a:rPr lang="uk-UA" dirty="0"/>
              <a:t>ділової репутації своєї компанії;</a:t>
            </a:r>
          </a:p>
          <a:p>
            <a:pPr algn="ctr"/>
            <a:r>
              <a:rPr lang="uk-UA" dirty="0" smtClean="0"/>
              <a:t>(Фінансовий директор, фінансова – аналітична група, головний бухгалтер, бухгалтерія)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2064125"/>
            <a:ext cx="2867025" cy="1862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46" y="2064125"/>
            <a:ext cx="1531585" cy="18627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343" y="2078658"/>
            <a:ext cx="3937170" cy="17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363" y="4549676"/>
            <a:ext cx="1163781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6. Відділ </a:t>
            </a:r>
            <a:r>
              <a:rPr lang="uk-UA" dirty="0">
                <a:solidFill>
                  <a:srgbClr val="FF0000"/>
                </a:solidFill>
              </a:rPr>
              <a:t>зі </a:t>
            </a:r>
            <a:r>
              <a:rPr lang="uk-UA" dirty="0" err="1">
                <a:solidFill>
                  <a:srgbClr val="FF0000"/>
                </a:solidFill>
              </a:rPr>
              <a:t>зв'язків</a:t>
            </a:r>
            <a:r>
              <a:rPr lang="uk-UA" dirty="0">
                <a:solidFill>
                  <a:srgbClr val="FF0000"/>
                </a:solidFill>
              </a:rPr>
              <a:t> із засобами масової інформації </a:t>
            </a:r>
            <a:r>
              <a:rPr lang="uk-UA" dirty="0"/>
              <a:t>- поширення в цільових ЗМІ інформаційних та рекламно-іміджевих матеріалів, організовує різні РК-заходи для журналістів</a:t>
            </a:r>
            <a:r>
              <a:rPr lang="uk-UA" dirty="0" smtClean="0"/>
              <a:t>;</a:t>
            </a:r>
            <a:r>
              <a:rPr lang="en-US" dirty="0"/>
              <a:t> 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вирішення </a:t>
            </a:r>
            <a:r>
              <a:rPr lang="uk-UA" dirty="0"/>
              <a:t>всіх оперативних питань з </a:t>
            </a:r>
            <a:r>
              <a:rPr lang="uk-UA" dirty="0" smtClean="0"/>
              <a:t>майданчиками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бронювання </a:t>
            </a:r>
            <a:r>
              <a:rPr lang="uk-UA" dirty="0"/>
              <a:t>кампаній у відповідності з регламентом </a:t>
            </a:r>
            <a:r>
              <a:rPr lang="uk-UA" dirty="0" smtClean="0"/>
              <a:t>компанії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розвиток </a:t>
            </a:r>
            <a:r>
              <a:rPr lang="uk-UA" dirty="0"/>
              <a:t>відносин з менеджерами та керівниками технічних і комерційних служб ЗМІ.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08364" y="338051"/>
            <a:ext cx="114125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4. Творчий відділ </a:t>
            </a:r>
            <a:r>
              <a:rPr lang="uk-UA" dirty="0" smtClean="0"/>
              <a:t>-</a:t>
            </a:r>
            <a:r>
              <a:rPr lang="ru-RU" dirty="0"/>
              <a:t>Вони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генерування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рекламного </a:t>
            </a:r>
            <a:r>
              <a:rPr lang="ru-RU" dirty="0" err="1"/>
              <a:t>звернення</a:t>
            </a:r>
            <a:r>
              <a:rPr lang="ru-RU" dirty="0"/>
              <a:t>,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вірні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для PR-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велика роль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smtClean="0"/>
              <a:t>фактора</a:t>
            </a:r>
            <a:r>
              <a:rPr lang="uk-UA" dirty="0" smtClean="0"/>
              <a:t>. </a:t>
            </a:r>
          </a:p>
          <a:p>
            <a:pPr algn="ctr"/>
            <a:r>
              <a:rPr lang="uk-UA" dirty="0" smtClean="0"/>
              <a:t>(</a:t>
            </a:r>
            <a:r>
              <a:rPr lang="uk-UA" dirty="0" err="1" smtClean="0"/>
              <a:t>Копірайтрер</a:t>
            </a:r>
            <a:r>
              <a:rPr lang="uk-UA" dirty="0" smtClean="0"/>
              <a:t>, дизайнер, художники, спеціалісти-графіки, режисери, редактори)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5453" y="2769130"/>
            <a:ext cx="11760727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5. Відділ маркетингових комунікацій </a:t>
            </a:r>
            <a:r>
              <a:rPr lang="uk-UA" sz="2000" dirty="0" smtClean="0"/>
              <a:t>-</a:t>
            </a:r>
            <a:r>
              <a:rPr lang="uk-UA" sz="2000" dirty="0"/>
              <a:t>забезпечення інформаційно-комунікаційної підтримки висновку на ринок і просуванню нового продукту або послуги, а також підтримання його привабливого іміджу на всій стадії, формування купівельних переваг і створення клубу довгострокових лояльних клієнтів</a:t>
            </a:r>
            <a:r>
              <a:rPr lang="uk-UA" sz="2000" dirty="0" smtClean="0"/>
              <a:t>;</a:t>
            </a:r>
          </a:p>
          <a:p>
            <a:pPr algn="ctr"/>
            <a:r>
              <a:rPr lang="uk-UA" sz="2000" dirty="0" smtClean="0"/>
              <a:t>( </a:t>
            </a:r>
            <a:r>
              <a:rPr lang="en-US" sz="2000" dirty="0" smtClean="0"/>
              <a:t>PR-</a:t>
            </a:r>
            <a:r>
              <a:rPr lang="ru-RU" sz="2000" dirty="0" smtClean="0"/>
              <a:t> менеджер)</a:t>
            </a:r>
            <a:endParaRPr lang="uk-UA" sz="2000" dirty="0"/>
          </a:p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3" y="1387874"/>
            <a:ext cx="3596986" cy="1254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25" y="1304517"/>
            <a:ext cx="2842952" cy="1421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674" y="1377756"/>
            <a:ext cx="1593272" cy="1369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737" y="1317200"/>
            <a:ext cx="1214477" cy="14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103" y="362292"/>
            <a:ext cx="1160437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7. Відділ </a:t>
            </a:r>
            <a:r>
              <a:rPr lang="uk-UA" dirty="0" err="1" smtClean="0">
                <a:solidFill>
                  <a:srgbClr val="FF0000"/>
                </a:solidFill>
              </a:rPr>
              <a:t>зв'язків</a:t>
            </a:r>
            <a:r>
              <a:rPr lang="uk-UA" dirty="0" smtClean="0">
                <a:solidFill>
                  <a:srgbClr val="FF0000"/>
                </a:solidFill>
              </a:rPr>
              <a:t> з державними установами та організаціями </a:t>
            </a:r>
            <a:r>
              <a:rPr lang="uk-UA" dirty="0" smtClean="0"/>
              <a:t>- забезпечення позитивного ставлення владних структур до компанії і її продукції, на лобіювання її інтересів, на створення комфортного клімату навколо компанії. </a:t>
            </a:r>
          </a:p>
          <a:p>
            <a:pPr algn="ctr"/>
            <a:r>
              <a:rPr lang="uk-UA" dirty="0" smtClean="0"/>
              <a:t>( Директор по комунікаціям та його група)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8691" y="4893208"/>
            <a:ext cx="6096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8. Відділ аналітики, </a:t>
            </a:r>
            <a:r>
              <a:rPr lang="uk-UA" dirty="0"/>
              <a:t>який проводить постійний аналіз всієї зовнішньої середовища, що оточує компанію, оцінює ефективність тих чи інших </a:t>
            </a:r>
            <a:r>
              <a:rPr lang="en-US" dirty="0"/>
              <a:t>PR-</a:t>
            </a:r>
            <a:r>
              <a:rPr lang="uk-UA" dirty="0"/>
              <a:t>акцій і готує свої рекомендації щодо внесення відповідних коректив в </a:t>
            </a:r>
            <a:r>
              <a:rPr lang="en-US" dirty="0"/>
              <a:t>PR-</a:t>
            </a:r>
            <a:r>
              <a:rPr lang="uk-UA" dirty="0"/>
              <a:t>стратегію. (Фахівці-аналітики)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7" y="3989316"/>
            <a:ext cx="3435550" cy="2868684"/>
          </a:xfrm>
          <a:prstGeom prst="rect">
            <a:avLst/>
          </a:prstGeom>
        </p:spPr>
      </p:pic>
      <p:pic>
        <p:nvPicPr>
          <p:cNvPr id="1026" name="Picture 2" descr="ВЕБ-АНАЛІТИКА ᐉ Налаштування Google ANALYTICS, E-comme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1803902"/>
            <a:ext cx="3486889" cy="243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02" y="1814556"/>
            <a:ext cx="3637794" cy="2423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95" y="1863220"/>
            <a:ext cx="3519874" cy="18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373" y="374506"/>
            <a:ext cx="116131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9. </a:t>
            </a:r>
            <a:r>
              <a:rPr lang="uk-UA" dirty="0">
                <a:solidFill>
                  <a:srgbClr val="FF0000"/>
                </a:solidFill>
              </a:rPr>
              <a:t>Літературна група - </a:t>
            </a:r>
            <a:r>
              <a:rPr lang="uk-UA" dirty="0"/>
              <a:t>пошук відповідного видавництва, ведення переговорів про можливість публікації статті/ книги, складання юридично грамотного контракту, відстеження всіх належних автору виплат, продаж прав на переклад, екранізацію, запис </a:t>
            </a:r>
            <a:r>
              <a:rPr lang="uk-UA" dirty="0" err="1"/>
              <a:t>аудіокниг</a:t>
            </a:r>
            <a:r>
              <a:rPr lang="uk-UA" dirty="0"/>
              <a:t>, редакційні послуги.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45232"/>
            <a:ext cx="1198851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10. Технічний відділ </a:t>
            </a:r>
            <a:r>
              <a:rPr lang="uk-UA" dirty="0" smtClean="0"/>
              <a:t>-</a:t>
            </a:r>
            <a:r>
              <a:rPr lang="ru-RU" dirty="0" err="1"/>
              <a:t>координує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макетів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,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і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стежить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та </a:t>
            </a:r>
            <a:r>
              <a:rPr lang="en-US" dirty="0"/>
              <a:t>PR-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інформаційними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до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граничних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.</a:t>
            </a:r>
            <a:r>
              <a:rPr lang="uk-UA" dirty="0" smtClean="0"/>
              <a:t> </a:t>
            </a:r>
          </a:p>
          <a:p>
            <a:pPr algn="ctr"/>
            <a:r>
              <a:rPr lang="uk-UA" dirty="0" smtClean="0"/>
              <a:t>( Менеджер з виробництва друкованої реклами, продюсери, </a:t>
            </a:r>
            <a:r>
              <a:rPr lang="uk-UA" dirty="0" err="1" smtClean="0"/>
              <a:t>режесери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1" y="1588606"/>
            <a:ext cx="3600450" cy="3265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980" y="1588605"/>
            <a:ext cx="3920551" cy="3265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" y="1814430"/>
            <a:ext cx="3774695" cy="30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0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036" y="1125416"/>
            <a:ext cx="871233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розробку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концепції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плану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PR-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заходів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PR-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кампаній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розробку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документів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регламентують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PR-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активність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розробку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взаємодії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ЗМІ,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media relations;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розробку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визначення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ключових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ЗМІ для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PR-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акцій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компанії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підготовку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аналітичних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матеріалів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для ЗМІ;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озробку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тренінгів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завдання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клієнта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підготовку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корпоративних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заходів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(свят,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тренінгів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ювілеїв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).</a:t>
            </a:r>
          </a:p>
          <a:p>
            <a:pPr algn="ctr"/>
            <a:r>
              <a:rPr lang="uk-UA" dirty="0" smtClean="0">
                <a:solidFill>
                  <a:srgbClr val="000000"/>
                </a:solidFill>
                <a:latin typeface="Open Sans"/>
              </a:rPr>
              <a:t>(</a:t>
            </a:r>
            <a:r>
              <a:rPr lang="uk-UA" dirty="0" err="1" smtClean="0">
                <a:solidFill>
                  <a:srgbClr val="000000"/>
                </a:solidFill>
                <a:latin typeface="Open Sans"/>
              </a:rPr>
              <a:t>Маркетенгові</a:t>
            </a:r>
            <a:r>
              <a:rPr lang="uk-UA" dirty="0" smtClean="0">
                <a:solidFill>
                  <a:srgbClr val="000000"/>
                </a:solidFill>
                <a:latin typeface="Open Sans"/>
              </a:rPr>
              <a:t> аналітики)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563" y="437430"/>
            <a:ext cx="68705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11. </a:t>
            </a:r>
            <a:r>
              <a:rPr lang="ru-RU" sz="2400" dirty="0" err="1" smtClean="0">
                <a:solidFill>
                  <a:srgbClr val="FF0000"/>
                </a:solidFill>
              </a:rPr>
              <a:t>Відділ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досліджень</a:t>
            </a:r>
            <a:r>
              <a:rPr lang="ru-RU" sz="2400" dirty="0">
                <a:solidFill>
                  <a:srgbClr val="FF0000"/>
                </a:solidFill>
              </a:rPr>
              <a:t> та </a:t>
            </a:r>
            <a:r>
              <a:rPr lang="ru-RU" sz="2400" dirty="0" err="1">
                <a:solidFill>
                  <a:srgbClr val="FF0000"/>
                </a:solidFill>
              </a:rPr>
              <a:t>стратегічного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планування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675" y="5818641"/>
            <a:ext cx="116561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Open Sans"/>
              </a:rPr>
              <a:t>12. </a:t>
            </a:r>
            <a:r>
              <a:rPr lang="ru-RU" dirty="0" err="1">
                <a:solidFill>
                  <a:srgbClr val="FF0000"/>
                </a:solidFill>
                <a:latin typeface="Open Sans"/>
              </a:rPr>
              <a:t>Г</a:t>
            </a:r>
            <a:r>
              <a:rPr lang="ru-RU" dirty="0" err="1" smtClean="0">
                <a:solidFill>
                  <a:srgbClr val="FF0000"/>
                </a:solidFill>
                <a:latin typeface="Open Sans"/>
              </a:rPr>
              <a:t>осподарський</a:t>
            </a:r>
            <a:r>
              <a:rPr lang="ru-RU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Open Sans"/>
              </a:rPr>
              <a:t>відділ</a:t>
            </a:r>
            <a:r>
              <a:rPr lang="ru-RU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потрібно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вести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свою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фінансово-господарську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відповідну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рівню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матеріально-технічне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постачання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 (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Відділ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постачання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канцелярія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діловодство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0" y="3546900"/>
            <a:ext cx="3809259" cy="2158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93" y="3616036"/>
            <a:ext cx="2693745" cy="2020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041" y="3546900"/>
            <a:ext cx="3812140" cy="21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6D2C81-E608-4E01-B3E8-107885A60B3A}"/>
              </a:ext>
            </a:extLst>
          </p:cNvPr>
          <p:cNvSpPr/>
          <p:nvPr/>
        </p:nvSpPr>
        <p:spPr>
          <a:xfrm>
            <a:off x="0" y="1259581"/>
            <a:ext cx="12191999" cy="4524315"/>
          </a:xfrm>
          <a:prstGeom prst="rect">
            <a:avLst/>
          </a:prstGeom>
          <a:solidFill>
            <a:srgbClr val="D898D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0" i="0" dirty="0" err="1" smtClean="0">
                <a:solidFill>
                  <a:srgbClr val="FF0000"/>
                </a:solidFill>
                <a:effectLst/>
                <a:latin typeface="Roboto"/>
              </a:rPr>
              <a:t>Завдання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Roboto"/>
              </a:rPr>
              <a:t>керівників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Roboto"/>
              </a:rPr>
              <a:t>відділів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Roboto"/>
              </a:rPr>
              <a:t>входять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Roboto"/>
              </a:rPr>
              <a:t>такі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Roboto"/>
              </a:rPr>
              <a:t>основні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Roboto"/>
              </a:rPr>
              <a:t>завдання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/>
              </a:rPr>
              <a:t>: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підготовка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/>
              </a:rPr>
              <a:t>PR-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плану і бюджету на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рік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підготовка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всієї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супутньої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документації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відповідно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до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регламентів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робота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із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засобами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масової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інформації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організація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заходів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проведення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тендерів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та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вибір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підрядників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(у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разі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необхідності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);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розробка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брифів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для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підрядників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для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реалізації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плану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/>
              </a:rPr>
              <a:t>PR-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заході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, 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також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їх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контроль;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складання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звіту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за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підсумками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року.</a:t>
            </a:r>
          </a:p>
          <a:p>
            <a:r>
              <a:rPr lang="ru-RU" sz="2400" b="0" i="0" dirty="0" smtClean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управління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персоналом,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мотивація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, контроль;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формування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фонду оплати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праці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працівників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відділу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;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•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ведення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всієї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/>
              </a:rPr>
              <a:t>HR-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документації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відповідно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до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регламентів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Roboto"/>
              </a:rPr>
              <a:t>компанії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"/>
              </a:rPr>
              <a:t> і т.д.</a:t>
            </a:r>
          </a:p>
        </p:txBody>
      </p:sp>
    </p:spTree>
    <p:extLst>
      <p:ext uri="{BB962C8B-B14F-4D97-AF65-F5344CB8AC3E}">
        <p14:creationId xmlns:p14="http://schemas.microsoft.com/office/powerpoint/2010/main" val="3225523952"/>
      </p:ext>
    </p:extLst>
  </p:cSld>
  <p:clrMapOvr>
    <a:masterClrMapping/>
  </p:clrMapOvr>
</p:sld>
</file>

<file path=ppt/theme/theme1.xml><?xml version="1.0" encoding="utf-8"?>
<a:theme xmlns:a="http://schemas.openxmlformats.org/drawingml/2006/main" name="75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751</Template>
  <TotalTime>2170</TotalTime>
  <Words>680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Roboto</vt:lpstr>
      <vt:lpstr>Wingdings</vt:lpstr>
      <vt:lpstr>751</vt:lpstr>
      <vt:lpstr>Структура PR- агенції «High-PR»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user104</dc:creator>
  <cp:lastModifiedBy>user</cp:lastModifiedBy>
  <cp:revision>28</cp:revision>
  <dcterms:created xsi:type="dcterms:W3CDTF">2021-03-09T16:05:17Z</dcterms:created>
  <dcterms:modified xsi:type="dcterms:W3CDTF">2022-09-02T09:35:51Z</dcterms:modified>
</cp:coreProperties>
</file>