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32755"/>
            <a:ext cx="9448800" cy="213933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4800" dirty="0"/>
              <a:t>УПРАВЛІННЯ РИЗИКОМ СУЇЦИДУ ПОСТРАЖДАЛИХ У ВІЙСЬКОВИХ КОНФЛІКТАХ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19583"/>
            <a:ext cx="9448800" cy="112267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90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72046"/>
            <a:ext cx="10820400" cy="454663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суїцид</a:t>
            </a:r>
            <a:r>
              <a:rPr lang="ru-RU" dirty="0"/>
              <a:t>»? </a:t>
            </a:r>
            <a:r>
              <a:rPr lang="ru-RU" dirty="0" err="1"/>
              <a:t>Передбачити</a:t>
            </a:r>
            <a:r>
              <a:rPr lang="ru-RU" dirty="0"/>
              <a:t> — 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зрозуміти</a:t>
            </a:r>
            <a:r>
              <a:rPr lang="ru-RU" dirty="0"/>
              <a:t>, </a:t>
            </a:r>
            <a:r>
              <a:rPr lang="ru-RU" dirty="0" err="1"/>
              <a:t>базуючись</a:t>
            </a:r>
            <a:r>
              <a:rPr lang="ru-RU" dirty="0"/>
              <a:t> на </a:t>
            </a:r>
            <a:r>
              <a:rPr lang="ru-RU" dirty="0" err="1"/>
              <a:t>спостереженні</a:t>
            </a:r>
            <a:r>
              <a:rPr lang="ru-RU" dirty="0"/>
              <a:t>, </a:t>
            </a:r>
            <a:r>
              <a:rPr lang="ru-RU" dirty="0" err="1"/>
              <a:t>досвіді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знаннях</a:t>
            </a:r>
            <a:r>
              <a:rPr lang="ru-RU" dirty="0"/>
              <a:t>». Таким чином,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суїциду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майбутньої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Очевидно, </a:t>
            </a:r>
            <a:r>
              <a:rPr lang="ru-RU" dirty="0" err="1"/>
              <a:t>що</a:t>
            </a:r>
            <a:r>
              <a:rPr lang="ru-RU" dirty="0"/>
              <a:t> точно знати </a:t>
            </a:r>
            <a:r>
              <a:rPr lang="ru-RU" dirty="0" err="1"/>
              <a:t>майбутнє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прецедентна практика у </a:t>
            </a:r>
            <a:r>
              <a:rPr lang="ru-RU" dirty="0" err="1"/>
              <a:t>судових</a:t>
            </a:r>
            <a:r>
              <a:rPr lang="ru-RU" dirty="0"/>
              <a:t> справах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відповідач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втрутитися</a:t>
            </a:r>
            <a:r>
              <a:rPr lang="ru-RU" dirty="0"/>
              <a:t>, коли </a:t>
            </a:r>
            <a:r>
              <a:rPr lang="ru-RU" dirty="0" err="1"/>
              <a:t>поведінка</a:t>
            </a:r>
            <a:r>
              <a:rPr lang="ru-RU" dirty="0"/>
              <a:t> особи </a:t>
            </a:r>
            <a:r>
              <a:rPr lang="ru-RU" dirty="0" err="1"/>
              <a:t>була</a:t>
            </a:r>
            <a:r>
              <a:rPr lang="ru-RU" dirty="0"/>
              <a:t> «</a:t>
            </a:r>
            <a:r>
              <a:rPr lang="ru-RU" dirty="0" err="1"/>
              <a:t>обґрунтовано</a:t>
            </a:r>
            <a:r>
              <a:rPr lang="ru-RU" dirty="0"/>
              <a:t> </a:t>
            </a:r>
            <a:r>
              <a:rPr lang="ru-RU" dirty="0" err="1"/>
              <a:t>передбачуваною</a:t>
            </a:r>
            <a:r>
              <a:rPr lang="ru-RU" dirty="0"/>
              <a:t>». </a:t>
            </a:r>
          </a:p>
          <a:p>
            <a:pPr algn="just"/>
            <a:r>
              <a:rPr lang="ru-RU" dirty="0" err="1"/>
              <a:t>Звісно</a:t>
            </a:r>
            <a:r>
              <a:rPr lang="ru-RU" dirty="0"/>
              <a:t>, до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входить «</a:t>
            </a:r>
            <a:r>
              <a:rPr lang="ru-RU" dirty="0" err="1"/>
              <a:t>обґрунтоване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». </a:t>
            </a:r>
            <a:r>
              <a:rPr lang="ru-RU" dirty="0" err="1"/>
              <a:t>Пацієнти</a:t>
            </a:r>
            <a:r>
              <a:rPr lang="ru-RU" dirty="0"/>
              <a:t> часто </a:t>
            </a:r>
            <a:r>
              <a:rPr lang="ru-RU" dirty="0" err="1"/>
              <a:t>звертаються</a:t>
            </a:r>
            <a:r>
              <a:rPr lang="ru-RU" dirty="0"/>
              <a:t> до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з </a:t>
            </a:r>
            <a:r>
              <a:rPr lang="ru-RU" dirty="0" err="1"/>
              <a:t>питаннями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. До того ж </a:t>
            </a:r>
            <a:r>
              <a:rPr lang="ru-RU" dirty="0" err="1"/>
              <a:t>командири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США часто </a:t>
            </a:r>
            <a:r>
              <a:rPr lang="ru-RU" dirty="0" err="1"/>
              <a:t>консультуються</a:t>
            </a:r>
            <a:r>
              <a:rPr lang="ru-RU" dirty="0"/>
              <a:t> з психологами на предмет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«</a:t>
            </a:r>
            <a:r>
              <a:rPr lang="ru-RU" dirty="0" err="1"/>
              <a:t>обґрунтованого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»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солдатів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Психологів</a:t>
            </a:r>
            <a:r>
              <a:rPr lang="ru-RU" dirty="0"/>
              <a:t> </a:t>
            </a:r>
            <a:r>
              <a:rPr lang="ru-RU" dirty="0" err="1"/>
              <a:t>просять</a:t>
            </a:r>
            <a:r>
              <a:rPr lang="ru-RU" dirty="0"/>
              <a:t> </a:t>
            </a:r>
            <a:r>
              <a:rPr lang="ru-RU" dirty="0" err="1"/>
              <a:t>передбачити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збирається</a:t>
            </a:r>
            <a:r>
              <a:rPr lang="ru-RU" dirty="0"/>
              <a:t> </a:t>
            </a:r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суїцид</a:t>
            </a:r>
            <a:r>
              <a:rPr lang="ru-RU" dirty="0"/>
              <a:t>, а й коли </a:t>
            </a:r>
            <a:r>
              <a:rPr lang="ru-RU" dirty="0" err="1"/>
              <a:t>саме</a:t>
            </a:r>
            <a:r>
              <a:rPr lang="ru-RU" dirty="0"/>
              <a:t>. </a:t>
            </a:r>
            <a:r>
              <a:rPr lang="ru-RU" dirty="0" err="1"/>
              <a:t>Пацієнт</a:t>
            </a:r>
            <a:r>
              <a:rPr lang="ru-RU" dirty="0"/>
              <a:t> з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неминучої</a:t>
            </a:r>
            <a:r>
              <a:rPr lang="ru-RU" dirty="0"/>
              <a:t> </a:t>
            </a:r>
            <a:r>
              <a:rPr lang="ru-RU" dirty="0" err="1"/>
              <a:t>суїцидальної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хронічними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без </a:t>
            </a:r>
            <a:r>
              <a:rPr lang="ru-RU" dirty="0" err="1"/>
              <a:t>імовірності</a:t>
            </a:r>
            <a:r>
              <a:rPr lang="ru-RU" dirty="0"/>
              <a:t> </a:t>
            </a:r>
            <a:r>
              <a:rPr lang="ru-RU" dirty="0" err="1"/>
              <a:t>покалічення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ключове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з «</a:t>
            </a:r>
            <a:r>
              <a:rPr lang="ru-RU" dirty="0" err="1"/>
              <a:t>обґрунтованим</a:t>
            </a:r>
            <a:r>
              <a:rPr lang="ru-RU" dirty="0"/>
              <a:t> </a:t>
            </a:r>
            <a:r>
              <a:rPr lang="ru-RU" dirty="0" err="1"/>
              <a:t>передбаченням</a:t>
            </a:r>
            <a:r>
              <a:rPr lang="ru-RU" dirty="0"/>
              <a:t>». Яке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суїцидальну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?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зараз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суїцидальну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?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розділ</a:t>
            </a:r>
            <a:r>
              <a:rPr lang="ru-RU" dirty="0"/>
              <a:t> </a:t>
            </a:r>
            <a:r>
              <a:rPr lang="ru-RU" dirty="0" err="1"/>
              <a:t>присвячений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самогубства</a:t>
            </a:r>
            <a:r>
              <a:rPr lang="ru-RU" dirty="0"/>
              <a:t> та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дослідницьких</a:t>
            </a:r>
            <a:r>
              <a:rPr lang="ru-RU" dirty="0"/>
              <a:t> </a:t>
            </a:r>
            <a:r>
              <a:rPr lang="ru-RU" dirty="0" err="1"/>
              <a:t>пріоритетів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2263" y="503115"/>
            <a:ext cx="6463937" cy="972987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ВИЗНАЧЕННЯ ЙМОВІРНОСТІ СУЇЦИДУ </a:t>
            </a:r>
          </a:p>
        </p:txBody>
      </p:sp>
    </p:spTree>
    <p:extLst>
      <p:ext uri="{BB962C8B-B14F-4D97-AF65-F5344CB8AC3E}">
        <p14:creationId xmlns:p14="http://schemas.microsoft.com/office/powerpoint/2010/main" val="70928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58983"/>
            <a:ext cx="10820400" cy="4794067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Чи</a:t>
            </a:r>
            <a:r>
              <a:rPr lang="ru-RU" dirty="0"/>
              <a:t> є 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суїциду</a:t>
            </a:r>
            <a:r>
              <a:rPr lang="ru-RU" dirty="0"/>
              <a:t>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Наразі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для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самогубства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, а </a:t>
            </a:r>
            <a:r>
              <a:rPr lang="ru-RU" dirty="0" err="1"/>
              <a:t>якісний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дорогий</a:t>
            </a:r>
            <a:r>
              <a:rPr lang="ru-RU" dirty="0"/>
              <a:t>, і до того ж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провести, тому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замислитись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. На жаль, </a:t>
            </a:r>
            <a:r>
              <a:rPr lang="ru-RU" dirty="0" err="1"/>
              <a:t>проаналізувавши</a:t>
            </a:r>
            <a:r>
              <a:rPr lang="ru-RU" dirty="0"/>
              <a:t>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дійти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самогубство</a:t>
            </a:r>
            <a:r>
              <a:rPr lang="ru-RU" dirty="0"/>
              <a:t> й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неефективні</a:t>
            </a:r>
            <a:r>
              <a:rPr lang="ru-RU" dirty="0"/>
              <a:t> та </a:t>
            </a:r>
            <a:r>
              <a:rPr lang="ru-RU" dirty="0" err="1"/>
              <a:t>вартісні</a:t>
            </a:r>
            <a:r>
              <a:rPr lang="ru-RU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Передбачення</a:t>
            </a:r>
            <a:r>
              <a:rPr lang="ru-RU" dirty="0"/>
              <a:t> у 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сенсі</a:t>
            </a:r>
            <a:r>
              <a:rPr lang="ru-RU" dirty="0"/>
              <a:t> є 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.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самогубству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б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точністю</a:t>
            </a:r>
            <a:r>
              <a:rPr lang="ru-RU" dirty="0"/>
              <a:t> </a:t>
            </a:r>
            <a:r>
              <a:rPr lang="ru-RU" dirty="0" err="1"/>
              <a:t>передбачити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. Без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заходи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спрямувати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, а </a:t>
            </a:r>
            <a:r>
              <a:rPr lang="ru-RU" dirty="0" err="1"/>
              <a:t>вартість</a:t>
            </a:r>
            <a:r>
              <a:rPr lang="ru-RU" dirty="0"/>
              <a:t> є </a:t>
            </a:r>
            <a:r>
              <a:rPr lang="ru-RU" dirty="0" err="1"/>
              <a:t>значною</a:t>
            </a:r>
            <a:r>
              <a:rPr lang="ru-RU" dirty="0"/>
              <a:t>. </a:t>
            </a:r>
            <a:r>
              <a:rPr lang="ru-RU" dirty="0" err="1"/>
              <a:t>Варіанти</a:t>
            </a:r>
            <a:r>
              <a:rPr lang="ru-RU" dirty="0"/>
              <a:t> для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суїцидам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найбільшими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ресурсами)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імовірно</a:t>
            </a:r>
            <a:r>
              <a:rPr lang="ru-RU" dirty="0"/>
              <a:t> </a:t>
            </a:r>
            <a:r>
              <a:rPr lang="ru-RU" dirty="0" err="1"/>
              <a:t>підпадають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категорію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неприйнятні</a:t>
            </a:r>
            <a:r>
              <a:rPr lang="ru-RU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Очевидно, </a:t>
            </a:r>
            <a:r>
              <a:rPr lang="ru-RU" dirty="0" err="1"/>
              <a:t>що</a:t>
            </a:r>
            <a:r>
              <a:rPr lang="ru-RU" dirty="0"/>
              <a:t> є причини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превентивних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далеке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ідеалу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людей з </a:t>
            </a:r>
            <a:r>
              <a:rPr lang="ru-RU" dirty="0" err="1"/>
              <a:t>достатніми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ресурсами </a:t>
            </a:r>
            <a:r>
              <a:rPr lang="ru-RU" dirty="0" err="1"/>
              <a:t>знецінює</a:t>
            </a:r>
            <a:r>
              <a:rPr lang="ru-RU" dirty="0"/>
              <a:t> </a:t>
            </a:r>
            <a:r>
              <a:rPr lang="ru-RU" dirty="0" err="1"/>
              <a:t>людське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превентивних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до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наражає</a:t>
            </a:r>
            <a:r>
              <a:rPr lang="ru-RU" dirty="0"/>
              <a:t> на </a:t>
            </a:r>
            <a:r>
              <a:rPr lang="ru-RU" dirty="0" err="1"/>
              <a:t>ризик</a:t>
            </a:r>
            <a:r>
              <a:rPr lang="ru-RU" dirty="0"/>
              <a:t> кожного з </a:t>
            </a:r>
            <a:r>
              <a:rPr lang="ru-RU" dirty="0" err="1"/>
              <a:t>учасників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7394" y="352697"/>
            <a:ext cx="6228806" cy="113646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/>
              <a:t>СИСТЕМА ПЕРЕДБАЧЕННЯ СУЇЦИДУ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08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76138"/>
            <a:ext cx="10820400" cy="464254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Інформація</a:t>
            </a:r>
            <a:r>
              <a:rPr lang="ru-RU" dirty="0"/>
              <a:t> з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суїцидів</a:t>
            </a:r>
            <a:r>
              <a:rPr lang="ru-RU" dirty="0"/>
              <a:t> є  </a:t>
            </a:r>
            <a:r>
              <a:rPr lang="ru-RU" dirty="0" err="1"/>
              <a:t>необхідною</a:t>
            </a:r>
            <a:r>
              <a:rPr lang="ru-RU" dirty="0"/>
              <a:t> для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пацієнтам</a:t>
            </a:r>
            <a:r>
              <a:rPr lang="ru-RU" dirty="0"/>
              <a:t> і </a:t>
            </a:r>
            <a:r>
              <a:rPr lang="ru-RU" dirty="0" err="1"/>
              <a:t>збалансування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і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 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слабоумства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точку </a:t>
            </a:r>
            <a:r>
              <a:rPr lang="ru-RU" dirty="0" err="1"/>
              <a:t>зору</a:t>
            </a:r>
            <a:r>
              <a:rPr lang="ru-RU" dirty="0"/>
              <a:t>.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великими дозами антиоксиданту </a:t>
            </a:r>
            <a:r>
              <a:rPr lang="ru-RU" dirty="0" err="1"/>
              <a:t>вітаміну</a:t>
            </a:r>
            <a:r>
              <a:rPr lang="ru-RU" dirty="0"/>
              <a:t> 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уповільнити</a:t>
            </a:r>
            <a:r>
              <a:rPr lang="ru-RU" dirty="0"/>
              <a:t> </a:t>
            </a:r>
            <a:r>
              <a:rPr lang="ru-RU" dirty="0" err="1"/>
              <a:t>прогрес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знизити</a:t>
            </a:r>
            <a:r>
              <a:rPr lang="ru-RU" dirty="0"/>
              <a:t> сферу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слабоумства</a:t>
            </a:r>
            <a:r>
              <a:rPr lang="ru-RU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нещодавно</a:t>
            </a:r>
            <a:r>
              <a:rPr lang="ru-RU" dirty="0"/>
              <a:t> </a:t>
            </a:r>
            <a:r>
              <a:rPr lang="ru-RU" dirty="0" err="1"/>
              <a:t>з’явилося</a:t>
            </a:r>
            <a:r>
              <a:rPr lang="ru-RU" dirty="0"/>
              <a:t> </a:t>
            </a:r>
            <a:r>
              <a:rPr lang="ru-RU" dirty="0" err="1"/>
              <a:t>занепокоєння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дозування</a:t>
            </a:r>
            <a:r>
              <a:rPr lang="ru-RU" dirty="0"/>
              <a:t> </a:t>
            </a:r>
            <a:r>
              <a:rPr lang="ru-RU" dirty="0" err="1"/>
              <a:t>вітаміну</a:t>
            </a:r>
            <a:r>
              <a:rPr lang="ru-RU" dirty="0"/>
              <a:t> Е. </a:t>
            </a:r>
            <a:r>
              <a:rPr lang="ru-RU" dirty="0" err="1"/>
              <a:t>Хоча</a:t>
            </a:r>
            <a:r>
              <a:rPr lang="ru-RU" dirty="0"/>
              <a:t> з </a:t>
            </a:r>
            <a:r>
              <a:rPr lang="ru-RU" dirty="0" err="1"/>
              <a:t>профілактичною</a:t>
            </a:r>
            <a:r>
              <a:rPr lang="ru-RU" dirty="0"/>
              <a:t> метою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людей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пацієнти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потрапити</a:t>
            </a:r>
            <a:r>
              <a:rPr lang="ru-RU" dirty="0"/>
              <a:t> до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Альцгеймера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схильності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).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r>
              <a:rPr lang="ru-RU" dirty="0" err="1"/>
              <a:t>пацієнти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та </a:t>
            </a:r>
            <a:r>
              <a:rPr lang="ru-RU" dirty="0" err="1"/>
              <a:t>ризики</a:t>
            </a:r>
            <a:r>
              <a:rPr lang="ru-RU" dirty="0"/>
              <a:t> і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підтримують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вітаміном</a:t>
            </a:r>
            <a:r>
              <a:rPr lang="ru-RU" dirty="0"/>
              <a:t> Е.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слабоумства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превентивні</a:t>
            </a:r>
            <a:r>
              <a:rPr lang="ru-RU" dirty="0"/>
              <a:t> заходи,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суїциду</a:t>
            </a:r>
            <a:r>
              <a:rPr lang="ru-RU" dirty="0"/>
              <a:t> так само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суїциду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не </a:t>
            </a:r>
            <a:r>
              <a:rPr lang="ru-RU" dirty="0" err="1"/>
              <a:t>з’явитись</a:t>
            </a:r>
            <a:r>
              <a:rPr lang="ru-RU" dirty="0"/>
              <a:t>,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конфіденційність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нашкодити</a:t>
            </a:r>
            <a:r>
              <a:rPr lang="ru-RU" dirty="0"/>
              <a:t> </a:t>
            </a:r>
            <a:r>
              <a:rPr lang="ru-RU" dirty="0" err="1"/>
              <a:t>терапевтичним</a:t>
            </a:r>
            <a:r>
              <a:rPr lang="ru-RU" dirty="0"/>
              <a:t> </a:t>
            </a:r>
            <a:r>
              <a:rPr lang="ru-RU" dirty="0" err="1"/>
              <a:t>взаєминам</a:t>
            </a:r>
            <a:r>
              <a:rPr lang="ru-RU" dirty="0"/>
              <a:t>,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упередження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,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імовірність</a:t>
            </a:r>
            <a:r>
              <a:rPr lang="ru-RU" dirty="0"/>
              <a:t> </a:t>
            </a:r>
            <a:r>
              <a:rPr lang="ru-RU" dirty="0" err="1"/>
              <a:t>відвертих</a:t>
            </a:r>
            <a:r>
              <a:rPr lang="ru-RU" dirty="0"/>
              <a:t> </a:t>
            </a:r>
            <a:r>
              <a:rPr lang="ru-RU" dirty="0" err="1"/>
              <a:t>розмов</a:t>
            </a:r>
            <a:r>
              <a:rPr lang="ru-RU" dirty="0"/>
              <a:t> про </a:t>
            </a:r>
            <a:r>
              <a:rPr lang="ru-RU" dirty="0" err="1"/>
              <a:t>суїцидальні</a:t>
            </a:r>
            <a:r>
              <a:rPr lang="ru-RU" dirty="0"/>
              <a:t> думки,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в  </a:t>
            </a:r>
            <a:r>
              <a:rPr lang="ru-RU" dirty="0" err="1"/>
              <a:t>участі</a:t>
            </a:r>
            <a:r>
              <a:rPr lang="ru-RU" dirty="0"/>
              <a:t> у  </a:t>
            </a:r>
            <a:r>
              <a:rPr lang="ru-RU" dirty="0" err="1"/>
              <a:t>дослідженні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лікувального</a:t>
            </a:r>
            <a:r>
              <a:rPr lang="ru-RU" dirty="0"/>
              <a:t> курсу. </a:t>
            </a:r>
          </a:p>
        </p:txBody>
      </p:sp>
    </p:spTree>
    <p:extLst>
      <p:ext uri="{BB962C8B-B14F-4D97-AF65-F5344CB8AC3E}">
        <p14:creationId xmlns:p14="http://schemas.microsoft.com/office/powerpoint/2010/main" val="289185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1833612"/>
            <a:ext cx="10820400" cy="4807820"/>
          </a:xfrm>
          <a:gradFill flip="none" rotWithShape="1">
            <a:gsLst>
              <a:gs pos="0">
                <a:schemeClr val="accent3">
                  <a:tint val="69000"/>
                  <a:alpha val="100000"/>
                  <a:satMod val="109000"/>
                  <a:lumMod val="110000"/>
                </a:schemeClr>
              </a:gs>
              <a:gs pos="52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проведено ряд </a:t>
            </a:r>
            <a:r>
              <a:rPr lang="ru-RU" dirty="0" err="1"/>
              <a:t>досліджень</a:t>
            </a:r>
            <a:r>
              <a:rPr lang="ru-RU" dirty="0"/>
              <a:t> у  </a:t>
            </a:r>
            <a:r>
              <a:rPr lang="ru-RU" dirty="0" err="1"/>
              <a:t>Сполучених</a:t>
            </a:r>
            <a:r>
              <a:rPr lang="ru-RU" dirty="0"/>
              <a:t> Штатах та </a:t>
            </a:r>
            <a:r>
              <a:rPr lang="ru-RU" dirty="0" err="1"/>
              <a:t>Європі</a:t>
            </a:r>
            <a:r>
              <a:rPr lang="ru-RU" dirty="0"/>
              <a:t> (</a:t>
            </a:r>
            <a:r>
              <a:rPr lang="ru-RU" dirty="0" err="1"/>
              <a:t>Національний</a:t>
            </a:r>
            <a:r>
              <a:rPr lang="ru-RU" dirty="0"/>
              <a:t> центр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нещасним</a:t>
            </a:r>
            <a:r>
              <a:rPr lang="ru-RU" dirty="0"/>
              <a:t> </a:t>
            </a:r>
            <a:r>
              <a:rPr lang="ru-RU" dirty="0" err="1"/>
              <a:t>випадкам</a:t>
            </a:r>
            <a:r>
              <a:rPr lang="ru-RU" dirty="0"/>
              <a:t>, </a:t>
            </a:r>
            <a:r>
              <a:rPr lang="ru-RU" dirty="0" err="1"/>
              <a:t>Всесвітня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регіональний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  [ВООЗ-</a:t>
            </a:r>
            <a:r>
              <a:rPr lang="ru-RU" dirty="0" err="1"/>
              <a:t>Європа</a:t>
            </a:r>
            <a:r>
              <a:rPr lang="ru-RU" dirty="0"/>
              <a:t>], </a:t>
            </a:r>
            <a:r>
              <a:rPr lang="ru-RU" dirty="0" err="1"/>
              <a:t>Мультицентр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парасуїциду</a:t>
            </a:r>
            <a:r>
              <a:rPr lang="ru-RU" dirty="0"/>
              <a:t>),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узагальнювати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США.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Солдати</a:t>
            </a:r>
            <a:r>
              <a:rPr lang="ru-RU" dirty="0"/>
              <a:t> є  </a:t>
            </a:r>
            <a:r>
              <a:rPr lang="ru-RU" dirty="0" err="1"/>
              <a:t>окремою</a:t>
            </a:r>
            <a:r>
              <a:rPr lang="ru-RU" dirty="0"/>
              <a:t> </a:t>
            </a:r>
            <a:r>
              <a:rPr lang="ru-RU" dirty="0" err="1"/>
              <a:t>демографічно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яка </a:t>
            </a:r>
            <a:r>
              <a:rPr lang="ru-RU" dirty="0" err="1"/>
              <a:t>стикається</a:t>
            </a:r>
            <a:r>
              <a:rPr lang="ru-RU" dirty="0"/>
              <a:t> з </a:t>
            </a:r>
            <a:r>
              <a:rPr lang="ru-RU" dirty="0" err="1"/>
              <a:t>унікальним</a:t>
            </a:r>
            <a:r>
              <a:rPr lang="ru-RU" dirty="0"/>
              <a:t> </a:t>
            </a:r>
            <a:r>
              <a:rPr lang="ru-RU" dirty="0" err="1"/>
              <a:t>стресом</a:t>
            </a:r>
            <a:r>
              <a:rPr lang="ru-RU" dirty="0"/>
              <a:t> через роботу. </a:t>
            </a:r>
            <a:r>
              <a:rPr lang="ru-RU" dirty="0" err="1"/>
              <a:t>Армія</a:t>
            </a:r>
            <a:r>
              <a:rPr lang="ru-RU" dirty="0"/>
              <a:t> 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молодша</a:t>
            </a:r>
            <a:r>
              <a:rPr lang="ru-RU" dirty="0"/>
              <a:t>, </a:t>
            </a:r>
            <a:r>
              <a:rPr lang="ru-RU" dirty="0" err="1"/>
              <a:t>етнічно</a:t>
            </a:r>
            <a:r>
              <a:rPr lang="ru-RU" dirty="0"/>
              <a:t> </a:t>
            </a:r>
            <a:r>
              <a:rPr lang="ru-RU" dirty="0" err="1"/>
              <a:t>різноманітніша</a:t>
            </a:r>
            <a:r>
              <a:rPr lang="ru-RU" dirty="0"/>
              <a:t> і </a:t>
            </a:r>
            <a:r>
              <a:rPr lang="ru-RU" dirty="0" err="1"/>
              <a:t>непропорційно</a:t>
            </a:r>
            <a:r>
              <a:rPr lang="ru-RU" dirty="0"/>
              <a:t> </a:t>
            </a:r>
            <a:r>
              <a:rPr lang="ru-RU" dirty="0" err="1"/>
              <a:t>чоловіча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більш</a:t>
            </a:r>
            <a:r>
              <a:rPr lang="ru-RU" dirty="0"/>
              <a:t> широкими </a:t>
            </a:r>
            <a:r>
              <a:rPr lang="ru-RU" dirty="0" err="1"/>
              <a:t>масами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США.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солдатів</a:t>
            </a:r>
            <a:r>
              <a:rPr lang="ru-RU" dirty="0"/>
              <a:t> </a:t>
            </a:r>
            <a:r>
              <a:rPr lang="ru-RU" dirty="0" err="1"/>
              <a:t>переживають</a:t>
            </a:r>
            <a:r>
              <a:rPr lang="ru-RU" dirty="0"/>
              <a:t> </a:t>
            </a:r>
            <a:r>
              <a:rPr lang="ru-RU" dirty="0" err="1"/>
              <a:t>унікальний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і </a:t>
            </a:r>
            <a:r>
              <a:rPr lang="ru-RU" dirty="0" err="1"/>
              <a:t>стрес</a:t>
            </a:r>
            <a:r>
              <a:rPr lang="ru-RU" dirty="0"/>
              <a:t>; </a:t>
            </a:r>
            <a:r>
              <a:rPr lang="ru-RU" dirty="0" err="1"/>
              <a:t>окрім</a:t>
            </a:r>
            <a:r>
              <a:rPr lang="ru-RU" dirty="0"/>
              <a:t> того, </a:t>
            </a:r>
            <a:r>
              <a:rPr lang="ru-RU" dirty="0" err="1"/>
              <a:t>завдання</a:t>
            </a:r>
            <a:r>
              <a:rPr lang="ru-RU" dirty="0"/>
              <a:t> в 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час </a:t>
            </a:r>
            <a:r>
              <a:rPr lang="ru-RU" dirty="0" err="1"/>
              <a:t>від</a:t>
            </a:r>
            <a:r>
              <a:rPr lang="ru-RU" dirty="0"/>
              <a:t> часу, а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змінюються</a:t>
            </a:r>
            <a:r>
              <a:rPr lang="ru-RU" dirty="0"/>
              <a:t> і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. Таким чином, 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з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самогубств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обмеженими</a:t>
            </a:r>
            <a:r>
              <a:rPr lang="ru-RU" dirty="0"/>
              <a:t> у </a:t>
            </a:r>
            <a:r>
              <a:rPr lang="ru-RU" dirty="0" err="1"/>
              <a:t>застосуванні</a:t>
            </a:r>
            <a:r>
              <a:rPr lang="ru-RU" dirty="0"/>
              <a:t>. </a:t>
            </a:r>
            <a:r>
              <a:rPr lang="ru-RU" b="1" dirty="0" err="1"/>
              <a:t>Програма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спостереження</a:t>
            </a:r>
            <a:r>
              <a:rPr lang="ru-RU" b="1" dirty="0"/>
              <a:t> </a:t>
            </a:r>
            <a:r>
              <a:rPr lang="ru-RU" dirty="0" err="1"/>
              <a:t>пропонує</a:t>
            </a:r>
            <a:r>
              <a:rPr lang="ru-RU" dirty="0"/>
              <a:t> ряд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</a:t>
            </a:r>
            <a:r>
              <a:rPr lang="ru-RU" dirty="0" err="1"/>
              <a:t>дадуть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за </a:t>
            </a:r>
            <a:r>
              <a:rPr lang="ru-RU" dirty="0" err="1"/>
              <a:t>тенденціями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місій</a:t>
            </a:r>
            <a:r>
              <a:rPr lang="ru-RU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в  </a:t>
            </a:r>
            <a:r>
              <a:rPr lang="ru-RU" dirty="0" err="1"/>
              <a:t>армії</a:t>
            </a:r>
            <a:r>
              <a:rPr lang="ru-RU" dirty="0"/>
              <a:t>, як-от </a:t>
            </a:r>
            <a:r>
              <a:rPr lang="ru-RU" dirty="0" err="1"/>
              <a:t>передислокації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бойового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, </a:t>
            </a:r>
            <a:r>
              <a:rPr lang="ru-RU" dirty="0" err="1"/>
              <a:t>тренувальні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повторювальні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локації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дослідити</a:t>
            </a:r>
            <a:r>
              <a:rPr lang="ru-RU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По-третє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з </a:t>
            </a:r>
            <a:r>
              <a:rPr lang="ru-RU" dirty="0" err="1"/>
              <a:t>доопрацювання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самогубств</a:t>
            </a:r>
            <a:r>
              <a:rPr lang="ru-RU" dirty="0"/>
              <a:t> в </a:t>
            </a:r>
            <a:r>
              <a:rPr lang="ru-RU" dirty="0" err="1"/>
              <a:t>армії</a:t>
            </a:r>
            <a:r>
              <a:rPr lang="ru-RU" dirty="0"/>
              <a:t>. І,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самогубств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і </a:t>
            </a:r>
            <a:r>
              <a:rPr lang="ru-RU" dirty="0" err="1"/>
              <a:t>напрямів</a:t>
            </a:r>
            <a:r>
              <a:rPr lang="ru-RU" dirty="0"/>
              <a:t> в 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суїцидів</a:t>
            </a:r>
            <a:r>
              <a:rPr lang="ru-RU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самогубства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у  </a:t>
            </a:r>
            <a:r>
              <a:rPr lang="ru-RU" dirty="0" err="1"/>
              <a:t>військових</a:t>
            </a:r>
            <a:r>
              <a:rPr lang="ru-RU" dirty="0"/>
              <a:t> і </a:t>
            </a:r>
            <a:r>
              <a:rPr lang="ru-RU" dirty="0" err="1"/>
              <a:t>цивільних</a:t>
            </a:r>
            <a:r>
              <a:rPr lang="ru-RU" dirty="0"/>
              <a:t> секторах. </a:t>
            </a:r>
            <a:r>
              <a:rPr lang="ru-RU" dirty="0" err="1"/>
              <a:t>Епідеміологічні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  —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до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самогубств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8368" y="896720"/>
            <a:ext cx="8317831" cy="69144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/>
              <a:t>ПРОГРАМИ ЗАПОБІГАННЯ СУЇЦИДАМ.</a:t>
            </a:r>
            <a:br>
              <a:rPr lang="ru-RU" sz="1800" b="1" dirty="0"/>
            </a:br>
            <a:r>
              <a:rPr lang="ru-RU" sz="1800" b="1" dirty="0"/>
              <a:t>ПРОГРАМА </a:t>
            </a:r>
            <a:r>
              <a:rPr lang="ru-RU" sz="1800" b="1" dirty="0" err="1"/>
              <a:t>СистемИ</a:t>
            </a:r>
            <a:r>
              <a:rPr lang="ru-RU" sz="1800" b="1" dirty="0"/>
              <a:t> </a:t>
            </a:r>
            <a:r>
              <a:rPr lang="ru-RU" sz="1800" b="1" dirty="0" err="1"/>
              <a:t>спостереження</a:t>
            </a:r>
            <a:r>
              <a:rPr lang="ru-RU" sz="1800" b="1" dirty="0"/>
              <a:t> </a:t>
            </a:r>
            <a:r>
              <a:rPr lang="ru-RU" sz="1800" b="1" dirty="0" err="1"/>
              <a:t>суїцидів</a:t>
            </a:r>
            <a:r>
              <a:rPr lang="ru-RU" sz="1800" b="1" dirty="0"/>
              <a:t> в </a:t>
            </a:r>
            <a:r>
              <a:rPr lang="ru-RU" sz="1800" b="1" dirty="0" err="1"/>
              <a:t>армії</a:t>
            </a:r>
            <a:r>
              <a:rPr lang="ru-RU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85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37084"/>
            <a:ext cx="10820400" cy="428160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Армії</a:t>
            </a:r>
            <a:r>
              <a:rPr lang="ru-RU" dirty="0">
                <a:solidFill>
                  <a:schemeClr val="tx1"/>
                </a:solidFill>
              </a:rPr>
              <a:t> США створена </a:t>
            </a:r>
            <a:r>
              <a:rPr lang="ru-RU" dirty="0" err="1">
                <a:solidFill>
                  <a:schemeClr val="tx1"/>
                </a:solidFill>
              </a:rPr>
              <a:t>Програма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епідеміологічного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спостереження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застосовує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підхід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розроблення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методів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охорони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можливих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соціальних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наслідків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Місія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Програми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психічного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соціального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PHC(P) </a:t>
            </a:r>
            <a:r>
              <a:rPr lang="ru-RU" dirty="0" err="1">
                <a:solidFill>
                  <a:schemeClr val="tx1"/>
                </a:solidFill>
              </a:rPr>
              <a:t>полягає</a:t>
            </a:r>
            <a:r>
              <a:rPr lang="ru-RU" dirty="0">
                <a:solidFill>
                  <a:schemeClr val="tx1"/>
                </a:solidFill>
              </a:rPr>
              <a:t> в  </a:t>
            </a:r>
            <a:r>
              <a:rPr lang="ru-RU" dirty="0" err="1">
                <a:solidFill>
                  <a:schemeClr val="tx1"/>
                </a:solidFill>
              </a:rPr>
              <a:t>підтримці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бойової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готовності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солдатів</a:t>
            </a:r>
            <a:r>
              <a:rPr lang="ru-RU" dirty="0">
                <a:solidFill>
                  <a:schemeClr val="tx1"/>
                </a:solidFill>
              </a:rPr>
              <a:t> шляхом </a:t>
            </a:r>
            <a:r>
              <a:rPr lang="ru-RU" dirty="0" err="1">
                <a:solidFill>
                  <a:schemeClr val="tx1"/>
                </a:solidFill>
              </a:rPr>
              <a:t>усунення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психологічних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соціальних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загроз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допомогою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нагляду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поглибленого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психічного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фізичного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спостереження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змінами</a:t>
            </a:r>
            <a:r>
              <a:rPr lang="ru-RU" dirty="0">
                <a:solidFill>
                  <a:schemeClr val="tx1"/>
                </a:solidFill>
              </a:rPr>
              <a:t> в  </a:t>
            </a:r>
            <a:r>
              <a:rPr lang="ru-RU" dirty="0" err="1">
                <a:solidFill>
                  <a:schemeClr val="tx1"/>
                </a:solidFill>
              </a:rPr>
              <a:t>розгорнутих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нерозгорнутих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військах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епідеміологічних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Окрім</a:t>
            </a:r>
            <a:r>
              <a:rPr lang="ru-RU" dirty="0">
                <a:solidFill>
                  <a:schemeClr val="tx1"/>
                </a:solidFill>
              </a:rPr>
              <a:t> того, </a:t>
            </a:r>
            <a:r>
              <a:rPr lang="ru-RU" dirty="0" err="1">
                <a:solidFill>
                  <a:schemeClr val="tx1"/>
                </a:solidFill>
              </a:rPr>
              <a:t>завдяки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співпраці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en-US" dirty="0">
                <a:solidFill>
                  <a:schemeClr val="tx1"/>
                </a:solidFill>
              </a:rPr>
              <a:t>Army G-1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профінансовано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проведення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специфіки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самогубств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спостереження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підтримки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ASPP. </a:t>
            </a:r>
            <a:endParaRPr lang="uk-UA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У 2008 </a:t>
            </a:r>
            <a:r>
              <a:rPr lang="ru-RU" dirty="0" err="1">
                <a:solidFill>
                  <a:schemeClr val="tx1"/>
                </a:solidFill>
              </a:rPr>
              <a:t>році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Армія</a:t>
            </a:r>
            <a:r>
              <a:rPr lang="ru-RU" dirty="0">
                <a:solidFill>
                  <a:schemeClr val="tx1"/>
                </a:solidFill>
              </a:rPr>
              <a:t> США почала </a:t>
            </a:r>
            <a:r>
              <a:rPr lang="ru-RU" dirty="0" err="1">
                <a:solidFill>
                  <a:schemeClr val="tx1"/>
                </a:solidFill>
              </a:rPr>
              <a:t>співпрацю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Національним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інститутом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з метою </a:t>
            </a:r>
            <a:r>
              <a:rPr lang="ru-RU" dirty="0" err="1">
                <a:solidFill>
                  <a:schemeClr val="tx1"/>
                </a:solidFill>
              </a:rPr>
              <a:t>допомогти</a:t>
            </a:r>
            <a:r>
              <a:rPr lang="ru-RU" dirty="0">
                <a:solidFill>
                  <a:schemeClr val="tx1"/>
                </a:solidFill>
              </a:rPr>
              <a:t> СВ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детальною </a:t>
            </a:r>
            <a:r>
              <a:rPr lang="ru-RU" dirty="0" err="1">
                <a:solidFill>
                  <a:schemeClr val="tx1"/>
                </a:solidFill>
              </a:rPr>
              <a:t>науково-дослідницькою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роботою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щоби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поліпшити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профілактики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зменшити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самогубств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Цей</a:t>
            </a:r>
            <a:r>
              <a:rPr lang="ru-RU" dirty="0">
                <a:solidFill>
                  <a:schemeClr val="tx1"/>
                </a:solidFill>
              </a:rPr>
              <a:t> меморандум про </a:t>
            </a:r>
            <a:r>
              <a:rPr lang="ru-RU" dirty="0" err="1">
                <a:solidFill>
                  <a:schemeClr val="tx1"/>
                </a:solidFill>
              </a:rPr>
              <a:t>згоду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охоплює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понад</a:t>
            </a:r>
            <a:r>
              <a:rPr lang="ru-RU" dirty="0">
                <a:solidFill>
                  <a:schemeClr val="tx1"/>
                </a:solidFill>
              </a:rPr>
              <a:t> 5 </a:t>
            </a:r>
            <a:r>
              <a:rPr lang="ru-RU" dirty="0" err="1">
                <a:solidFill>
                  <a:schemeClr val="tx1"/>
                </a:solidFill>
              </a:rPr>
              <a:t>років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 і є </a:t>
            </a:r>
            <a:r>
              <a:rPr lang="ru-RU" dirty="0" err="1">
                <a:solidFill>
                  <a:schemeClr val="tx1"/>
                </a:solidFill>
              </a:rPr>
              <a:t>інвестиціями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Армії</a:t>
            </a:r>
            <a:r>
              <a:rPr lang="ru-RU" dirty="0">
                <a:solidFill>
                  <a:schemeClr val="tx1"/>
                </a:solidFill>
              </a:rPr>
              <a:t> США у </a:t>
            </a:r>
            <a:r>
              <a:rPr lang="ru-RU" dirty="0" err="1">
                <a:solidFill>
                  <a:schemeClr val="tx1"/>
                </a:solidFill>
              </a:rPr>
              <a:t>розмірі</a:t>
            </a:r>
            <a:r>
              <a:rPr lang="ru-RU" dirty="0">
                <a:solidFill>
                  <a:schemeClr val="tx1"/>
                </a:solidFill>
              </a:rPr>
              <a:t> 50 млн </a:t>
            </a:r>
            <a:r>
              <a:rPr lang="ru-RU" dirty="0" err="1">
                <a:solidFill>
                  <a:schemeClr val="tx1"/>
                </a:solidFill>
              </a:rPr>
              <a:t>доларів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Програма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психічного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соціального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Національний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інститут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співпрацюють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зібрати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проаналізувати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дані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4053" y="433137"/>
            <a:ext cx="6152147" cy="1275347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err="1"/>
              <a:t>Програма</a:t>
            </a:r>
            <a:r>
              <a:rPr lang="ru-RU" sz="3200" dirty="0"/>
              <a:t> </a:t>
            </a:r>
            <a:r>
              <a:rPr lang="ru-RU" sz="3200" dirty="0" err="1"/>
              <a:t>психічного</a:t>
            </a:r>
            <a:r>
              <a:rPr lang="ru-RU" sz="3200" dirty="0"/>
              <a:t> і </a:t>
            </a:r>
            <a:r>
              <a:rPr lang="ru-RU" sz="3200" dirty="0" err="1"/>
              <a:t>соціального</a:t>
            </a:r>
            <a:r>
              <a:rPr lang="ru-RU" sz="3200" dirty="0"/>
              <a:t> </a:t>
            </a:r>
            <a:r>
              <a:rPr lang="ru-RU" sz="3200" dirty="0" err="1"/>
              <a:t>здоров’я</a:t>
            </a:r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658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768" y="1816768"/>
            <a:ext cx="10820400" cy="48126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err="1"/>
              <a:t>Чинники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характеризують</a:t>
            </a:r>
            <a:r>
              <a:rPr lang="ru-RU" b="1" dirty="0"/>
              <a:t> </a:t>
            </a:r>
            <a:r>
              <a:rPr lang="ru-RU" b="1" dirty="0" err="1"/>
              <a:t>суїциди</a:t>
            </a:r>
            <a:r>
              <a:rPr lang="ru-RU" b="1" dirty="0"/>
              <a:t> в </a:t>
            </a:r>
            <a:r>
              <a:rPr lang="ru-RU" b="1" dirty="0" err="1"/>
              <a:t>Армії</a:t>
            </a:r>
            <a:r>
              <a:rPr lang="ru-RU" b="1" dirty="0"/>
              <a:t> в </a:t>
            </a:r>
            <a:r>
              <a:rPr lang="ru-RU" b="1" dirty="0" err="1"/>
              <a:t>Іраку</a:t>
            </a:r>
            <a:r>
              <a:rPr lang="ru-RU" b="1" dirty="0"/>
              <a:t>: 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Втрата</a:t>
            </a:r>
            <a:r>
              <a:rPr lang="ru-RU" dirty="0"/>
              <a:t> (</a:t>
            </a:r>
            <a:r>
              <a:rPr lang="ru-RU" dirty="0" err="1"/>
              <a:t>родинна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, </a:t>
            </a:r>
            <a:r>
              <a:rPr lang="ru-RU" dirty="0" err="1"/>
              <a:t>робоча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незмінний</a:t>
            </a:r>
            <a:r>
              <a:rPr lang="ru-RU" dirty="0"/>
              <a:t> </a:t>
            </a:r>
            <a:r>
              <a:rPr lang="ru-RU" dirty="0" err="1"/>
              <a:t>ключовий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самогубством</a:t>
            </a:r>
            <a:r>
              <a:rPr lang="ru-RU" dirty="0"/>
              <a:t>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постійні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як </a:t>
            </a:r>
            <a:r>
              <a:rPr lang="ru-RU" dirty="0" err="1"/>
              <a:t>такі</a:t>
            </a:r>
            <a:r>
              <a:rPr lang="ru-RU" dirty="0"/>
              <a:t> не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самогубств</a:t>
            </a:r>
            <a:r>
              <a:rPr lang="ru-RU" dirty="0"/>
              <a:t>, а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вторинним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 у  </a:t>
            </a:r>
            <a:r>
              <a:rPr lang="ru-RU" dirty="0" err="1"/>
              <a:t>розпаді</a:t>
            </a:r>
            <a:r>
              <a:rPr lang="ru-RU" dirty="0"/>
              <a:t> родин і </a:t>
            </a:r>
            <a:r>
              <a:rPr lang="ru-RU" dirty="0" err="1"/>
              <a:t>втраті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. 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Ізоляція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відчуженості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людей. </a:t>
            </a:r>
            <a:r>
              <a:rPr lang="ru-RU" dirty="0" err="1"/>
              <a:t>Пряме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військовослужбовців</a:t>
            </a:r>
            <a:r>
              <a:rPr lang="ru-RU" dirty="0"/>
              <a:t> про «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відчуженості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людей» </a:t>
            </a:r>
            <a:r>
              <a:rPr lang="ru-RU" dirty="0" err="1"/>
              <a:t>засвідчило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51,8 % </a:t>
            </a:r>
            <a:r>
              <a:rPr lang="ru-RU" dirty="0" err="1"/>
              <a:t>опитаних</a:t>
            </a:r>
            <a:r>
              <a:rPr lang="ru-RU" dirty="0"/>
              <a:t> </a:t>
            </a:r>
            <a:r>
              <a:rPr lang="ru-RU" dirty="0" err="1"/>
              <a:t>солдатів</a:t>
            </a:r>
            <a:r>
              <a:rPr lang="ru-RU" dirty="0"/>
              <a:t> </a:t>
            </a:r>
            <a:r>
              <a:rPr lang="ru-RU" dirty="0" err="1"/>
              <a:t>почувалися</a:t>
            </a:r>
            <a:r>
              <a:rPr lang="ru-RU" dirty="0"/>
              <a:t> </a:t>
            </a:r>
            <a:r>
              <a:rPr lang="ru-RU" dirty="0" err="1"/>
              <a:t>ізольованими</a:t>
            </a:r>
            <a:r>
              <a:rPr lang="ru-RU" dirty="0"/>
              <a:t>. </a:t>
            </a:r>
            <a:r>
              <a:rPr lang="ru-RU" dirty="0" err="1"/>
              <a:t>Зусилля</a:t>
            </a:r>
            <a:r>
              <a:rPr lang="ru-RU" dirty="0"/>
              <a:t> з </a:t>
            </a:r>
            <a:r>
              <a:rPr lang="ru-RU" dirty="0" err="1"/>
              <a:t>підйому</a:t>
            </a:r>
            <a:r>
              <a:rPr lang="ru-RU" dirty="0"/>
              <a:t> </a:t>
            </a:r>
            <a:r>
              <a:rPr lang="ru-RU" dirty="0" err="1"/>
              <a:t>бойового</a:t>
            </a:r>
            <a:r>
              <a:rPr lang="ru-RU" dirty="0"/>
              <a:t> духу, </a:t>
            </a:r>
            <a:r>
              <a:rPr lang="ru-RU" dirty="0" err="1"/>
              <a:t>облаштування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 і </a:t>
            </a:r>
            <a:r>
              <a:rPr lang="ru-RU" dirty="0" err="1"/>
              <a:t>відпочинку</a:t>
            </a:r>
            <a:r>
              <a:rPr lang="ru-RU" dirty="0"/>
              <a:t>, як-от доставка </a:t>
            </a:r>
            <a:r>
              <a:rPr lang="ru-RU" dirty="0" err="1"/>
              <a:t>пошти</a:t>
            </a:r>
            <a:r>
              <a:rPr lang="ru-RU" dirty="0"/>
              <a:t>,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інтернет-зв’язку</a:t>
            </a:r>
            <a:r>
              <a:rPr lang="ru-RU" dirty="0"/>
              <a:t> і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мобільного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dirty="0" err="1"/>
              <a:t>імовірно</a:t>
            </a:r>
            <a:r>
              <a:rPr lang="ru-RU" dirty="0"/>
              <a:t>, </a:t>
            </a:r>
            <a:r>
              <a:rPr lang="ru-RU" dirty="0" err="1"/>
              <a:t>допомогли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змінну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моніторити</a:t>
            </a:r>
            <a:r>
              <a:rPr lang="ru-RU" dirty="0"/>
              <a:t> </a:t>
            </a:r>
            <a:r>
              <a:rPr lang="ru-RU" dirty="0" err="1"/>
              <a:t>довгий</a:t>
            </a:r>
            <a:r>
              <a:rPr lang="ru-RU" dirty="0"/>
              <a:t> час і </a:t>
            </a:r>
            <a:r>
              <a:rPr lang="ru-RU" dirty="0" err="1"/>
              <a:t>заохочувати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солдатів</a:t>
            </a:r>
            <a:r>
              <a:rPr lang="ru-RU" dirty="0"/>
              <a:t> </a:t>
            </a:r>
            <a:r>
              <a:rPr lang="ru-RU" dirty="0" err="1"/>
              <a:t>дізнатися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«</a:t>
            </a:r>
            <a:r>
              <a:rPr lang="ru-RU" dirty="0" err="1"/>
              <a:t>вдома</a:t>
            </a:r>
            <a:r>
              <a:rPr lang="ru-RU" dirty="0"/>
              <a:t>». 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Перешкоди</a:t>
            </a:r>
            <a:r>
              <a:rPr lang="ru-RU" dirty="0"/>
              <a:t> на шляху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. Попри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в  </a:t>
            </a:r>
            <a:r>
              <a:rPr lang="ru-RU" dirty="0" err="1"/>
              <a:t>Іраку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в 2006 і 2007 роках </a:t>
            </a:r>
            <a:r>
              <a:rPr lang="ru-RU" dirty="0" err="1"/>
              <a:t>збільшувалася</a:t>
            </a:r>
            <a:r>
              <a:rPr lang="ru-RU" dirty="0"/>
              <a:t> </a:t>
            </a:r>
            <a:r>
              <a:rPr lang="ru-RU" dirty="0" err="1"/>
              <a:t>незначно</a:t>
            </a:r>
            <a:r>
              <a:rPr lang="ru-RU" dirty="0"/>
              <a:t>. 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Вільний</a:t>
            </a:r>
            <a:r>
              <a:rPr lang="ru-RU" dirty="0"/>
              <a:t> доступ до </a:t>
            </a:r>
            <a:r>
              <a:rPr lang="ru-RU" dirty="0" err="1"/>
              <a:t>летальних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вільний</a:t>
            </a:r>
            <a:r>
              <a:rPr lang="ru-RU" dirty="0"/>
              <a:t> доступ до </a:t>
            </a:r>
            <a:r>
              <a:rPr lang="ru-RU" dirty="0" err="1"/>
              <a:t>зброї</a:t>
            </a:r>
            <a:r>
              <a:rPr lang="ru-RU" dirty="0"/>
              <a:t> 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суїциду</a:t>
            </a:r>
            <a:r>
              <a:rPr lang="ru-RU" dirty="0"/>
              <a:t> у </a:t>
            </a:r>
            <a:r>
              <a:rPr lang="ru-RU" dirty="0" err="1"/>
              <a:t>районі</a:t>
            </a:r>
            <a:r>
              <a:rPr lang="ru-RU" dirty="0"/>
              <a:t>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вогнепальна</a:t>
            </a:r>
            <a:r>
              <a:rPr lang="ru-RU" dirty="0"/>
              <a:t> </a:t>
            </a:r>
            <a:r>
              <a:rPr lang="ru-RU" dirty="0" err="1"/>
              <a:t>зброя</a:t>
            </a:r>
            <a:r>
              <a:rPr lang="ru-RU" dirty="0"/>
              <a:t>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імовірність</a:t>
            </a:r>
            <a:r>
              <a:rPr lang="ru-RU" dirty="0"/>
              <a:t> </a:t>
            </a:r>
            <a:r>
              <a:rPr lang="ru-RU" dirty="0" err="1"/>
              <a:t>летальності</a:t>
            </a:r>
            <a:r>
              <a:rPr lang="ru-RU" dirty="0"/>
              <a:t> </a:t>
            </a:r>
            <a:r>
              <a:rPr lang="ru-RU" dirty="0" err="1"/>
              <a:t>суїцидальних</a:t>
            </a:r>
            <a:r>
              <a:rPr lang="ru-RU" dirty="0"/>
              <a:t> </a:t>
            </a:r>
            <a:r>
              <a:rPr lang="ru-RU" dirty="0" err="1"/>
              <a:t>спроб</a:t>
            </a:r>
            <a:r>
              <a:rPr lang="ru-RU" dirty="0"/>
              <a:t>, </a:t>
            </a:r>
            <a:r>
              <a:rPr lang="ru-RU" dirty="0" err="1"/>
              <a:t>епідеміологічні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зброєю</a:t>
            </a:r>
            <a:r>
              <a:rPr lang="ru-RU" dirty="0"/>
              <a:t> (</a:t>
            </a:r>
            <a:r>
              <a:rPr lang="ru-RU" dirty="0" err="1"/>
              <a:t>взагалі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проживання</a:t>
            </a:r>
            <a:r>
              <a:rPr lang="ru-RU" dirty="0"/>
              <a:t> у  </a:t>
            </a:r>
            <a:r>
              <a:rPr lang="ru-RU" dirty="0" err="1"/>
              <a:t>районі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забороняє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зброєю</a:t>
            </a:r>
            <a:r>
              <a:rPr lang="ru-RU" dirty="0"/>
              <a:t>, не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самогубств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того, </a:t>
            </a:r>
            <a:r>
              <a:rPr lang="ru-RU" dirty="0" err="1"/>
              <a:t>війська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дислоковані</a:t>
            </a:r>
            <a:r>
              <a:rPr lang="ru-RU" dirty="0"/>
              <a:t> в </a:t>
            </a:r>
            <a:r>
              <a:rPr lang="ru-RU" dirty="0" err="1"/>
              <a:t>Іраку</a:t>
            </a:r>
            <a:r>
              <a:rPr lang="ru-RU" dirty="0"/>
              <a:t> з 2003 року, </a:t>
            </a:r>
            <a:r>
              <a:rPr lang="ru-RU" dirty="0" err="1"/>
              <a:t>мали</a:t>
            </a:r>
            <a:r>
              <a:rPr lang="ru-RU" dirty="0"/>
              <a:t> легкий доступ до </a:t>
            </a:r>
            <a:r>
              <a:rPr lang="ru-RU" dirty="0" err="1"/>
              <a:t>зброї</a:t>
            </a:r>
            <a:r>
              <a:rPr lang="ru-RU" dirty="0"/>
              <a:t>. Будь-яке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суїцидів</a:t>
            </a:r>
            <a:r>
              <a:rPr lang="ru-RU" dirty="0"/>
              <a:t> в 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віднесено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до </a:t>
            </a:r>
            <a:r>
              <a:rPr lang="ru-RU" dirty="0" err="1"/>
              <a:t>доступності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. 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Небажання</a:t>
            </a:r>
            <a:r>
              <a:rPr lang="ru-RU" dirty="0"/>
              <a:t> </a:t>
            </a:r>
            <a:r>
              <a:rPr lang="ru-RU" dirty="0" err="1"/>
              <a:t>звертатись</a:t>
            </a:r>
            <a:r>
              <a:rPr lang="ru-RU" dirty="0"/>
              <a:t> по </a:t>
            </a:r>
            <a:r>
              <a:rPr lang="ru-RU" dirty="0" err="1"/>
              <a:t>допомогу</a:t>
            </a:r>
            <a:r>
              <a:rPr lang="ru-RU" dirty="0"/>
              <a:t> через </a:t>
            </a:r>
            <a:r>
              <a:rPr lang="ru-RU" dirty="0" err="1"/>
              <a:t>упередженість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 </a:t>
            </a:r>
            <a:r>
              <a:rPr lang="ru-RU" dirty="0" err="1"/>
              <a:t>Упередження</a:t>
            </a:r>
            <a:r>
              <a:rPr lang="ru-RU" dirty="0"/>
              <a:t> є  </a:t>
            </a:r>
            <a:r>
              <a:rPr lang="ru-RU" dirty="0" err="1"/>
              <a:t>серйозною</a:t>
            </a:r>
            <a:r>
              <a:rPr lang="ru-RU" dirty="0"/>
              <a:t> проблемою на шляху </a:t>
            </a:r>
            <a:r>
              <a:rPr lang="ru-RU" dirty="0" err="1"/>
              <a:t>військовослужбовців</a:t>
            </a:r>
            <a:r>
              <a:rPr lang="ru-RU" dirty="0"/>
              <a:t> у 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солдатів</a:t>
            </a:r>
            <a:r>
              <a:rPr lang="ru-RU" dirty="0"/>
              <a:t> і </a:t>
            </a:r>
            <a:r>
              <a:rPr lang="ru-RU" dirty="0" err="1"/>
              <a:t>командування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безпосередні</a:t>
            </a:r>
            <a:r>
              <a:rPr lang="ru-RU" dirty="0"/>
              <a:t> начальники є 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перепонами</a:t>
            </a:r>
            <a:r>
              <a:rPr lang="ru-RU" dirty="0"/>
              <a:t> на шляху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підкріплюється</a:t>
            </a:r>
            <a:r>
              <a:rPr lang="ru-RU" dirty="0"/>
              <a:t> </a:t>
            </a:r>
            <a:r>
              <a:rPr lang="ru-RU" dirty="0" err="1"/>
              <a:t>упередженням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до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сприймається</a:t>
            </a:r>
            <a:r>
              <a:rPr lang="ru-RU" dirty="0"/>
              <a:t> як «</a:t>
            </a:r>
            <a:r>
              <a:rPr lang="ru-RU" dirty="0" err="1"/>
              <a:t>симуляція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537" y="806115"/>
            <a:ext cx="7102641" cy="72189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2400" b="1" dirty="0"/>
              <a:t>ЧИННИКИ РИЗИКУ, ЩО НАЙБІЛЬШ ХАРАКТЕРИЗУЮТЬ СУЇЦИДИ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0468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80674"/>
            <a:ext cx="10820400" cy="48246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400" dirty="0"/>
              <a:t>У 2003 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Управління</a:t>
            </a:r>
            <a:r>
              <a:rPr lang="ru-RU" sz="1400" dirty="0"/>
              <a:t> начальника </a:t>
            </a:r>
            <a:r>
              <a:rPr lang="ru-RU" sz="1400" dirty="0" err="1"/>
              <a:t>військово-медичної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надіслало</a:t>
            </a:r>
            <a:r>
              <a:rPr lang="ru-RU" sz="1400" dirty="0"/>
              <a:t> </a:t>
            </a:r>
            <a:r>
              <a:rPr lang="ru-RU" sz="1400" dirty="0" err="1"/>
              <a:t>Консультаційну</a:t>
            </a:r>
            <a:r>
              <a:rPr lang="ru-RU" sz="1400" dirty="0"/>
              <a:t> команду з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психічного</a:t>
            </a:r>
            <a:r>
              <a:rPr lang="ru-RU" sz="1400" dirty="0"/>
              <a:t> </a:t>
            </a:r>
            <a:r>
              <a:rPr lang="ru-RU" sz="1400" dirty="0" err="1"/>
              <a:t>здоров’я</a:t>
            </a:r>
            <a:r>
              <a:rPr lang="ru-RU" sz="1400" dirty="0"/>
              <a:t> (</a:t>
            </a:r>
            <a:r>
              <a:rPr lang="en-US" sz="1400" dirty="0"/>
              <a:t>MHAT) </a:t>
            </a:r>
            <a:r>
              <a:rPr lang="ru-RU" sz="1400" dirty="0"/>
              <a:t>до Кувейту й </a:t>
            </a:r>
            <a:r>
              <a:rPr lang="ru-RU" sz="1400" dirty="0" err="1"/>
              <a:t>Іраку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оцінити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, </a:t>
            </a:r>
            <a:r>
              <a:rPr lang="ru-RU" sz="1400" dirty="0" err="1"/>
              <a:t>пов’язані</a:t>
            </a:r>
            <a:r>
              <a:rPr lang="ru-RU" sz="1400" dirty="0"/>
              <a:t> з </a:t>
            </a:r>
            <a:r>
              <a:rPr lang="ru-RU" sz="1400" dirty="0" err="1"/>
              <a:t>психічним</a:t>
            </a:r>
            <a:r>
              <a:rPr lang="ru-RU" sz="1400" dirty="0"/>
              <a:t> </a:t>
            </a:r>
            <a:r>
              <a:rPr lang="ru-RU" sz="1400" dirty="0" err="1"/>
              <a:t>здоров’ям</a:t>
            </a:r>
            <a:r>
              <a:rPr lang="ru-RU" sz="1400" dirty="0"/>
              <a:t> </a:t>
            </a:r>
            <a:r>
              <a:rPr lang="ru-RU" sz="1400" dirty="0" err="1"/>
              <a:t>військовослужбовців</a:t>
            </a:r>
            <a:r>
              <a:rPr lang="ru-RU" sz="1400" dirty="0"/>
              <a:t>. </a:t>
            </a:r>
            <a:r>
              <a:rPr lang="ru-RU" sz="1400" dirty="0" err="1"/>
              <a:t>Відтоді</a:t>
            </a:r>
            <a:r>
              <a:rPr lang="ru-RU" sz="1400" dirty="0"/>
              <a:t> </a:t>
            </a:r>
            <a:r>
              <a:rPr lang="ru-RU" sz="1400" dirty="0" err="1"/>
              <a:t>щороку</a:t>
            </a:r>
            <a:r>
              <a:rPr lang="ru-RU" sz="1400" dirty="0"/>
              <a:t> команда </a:t>
            </a:r>
            <a:r>
              <a:rPr lang="en-US" sz="1400" dirty="0"/>
              <a:t>MHAT </a:t>
            </a:r>
            <a:r>
              <a:rPr lang="ru-RU" sz="1400" dirty="0" err="1"/>
              <a:t>відвідує</a:t>
            </a:r>
            <a:r>
              <a:rPr lang="ru-RU" sz="1400" dirty="0"/>
              <a:t> театр </a:t>
            </a:r>
            <a:r>
              <a:rPr lang="ru-RU" sz="1400" dirty="0" err="1"/>
              <a:t>бойових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/>
              <a:t> і </a:t>
            </a:r>
            <a:r>
              <a:rPr lang="ru-RU" sz="1400" dirty="0" err="1"/>
              <a:t>надає</a:t>
            </a:r>
            <a:r>
              <a:rPr lang="ru-RU" sz="1400" dirty="0"/>
              <a:t> </a:t>
            </a:r>
            <a:r>
              <a:rPr lang="ru-RU" sz="1400" dirty="0" err="1"/>
              <a:t>вичерпний</a:t>
            </a:r>
            <a:r>
              <a:rPr lang="ru-RU" sz="1400" dirty="0"/>
              <a:t> </a:t>
            </a:r>
            <a:r>
              <a:rPr lang="ru-RU" sz="1400" dirty="0" err="1"/>
              <a:t>звіт</a:t>
            </a:r>
            <a:r>
              <a:rPr lang="ru-RU" sz="1400" dirty="0"/>
              <a:t>. </a:t>
            </a:r>
            <a:r>
              <a:rPr lang="en-US" sz="1400" dirty="0"/>
              <a:t>MHAT II </a:t>
            </a:r>
            <a:r>
              <a:rPr lang="ru-RU" sz="1400" dirty="0"/>
              <a:t>і </a:t>
            </a:r>
            <a:r>
              <a:rPr lang="en-US" sz="1400" dirty="0"/>
              <a:t>V </a:t>
            </a:r>
            <a:r>
              <a:rPr lang="ru-RU" sz="1400" dirty="0"/>
              <a:t>додали </a:t>
            </a:r>
            <a:r>
              <a:rPr lang="ru-RU" sz="1400" dirty="0" err="1"/>
              <a:t>Афганістан</a:t>
            </a:r>
            <a:r>
              <a:rPr lang="ru-RU" sz="1400" dirty="0"/>
              <a:t>. </a:t>
            </a:r>
            <a:r>
              <a:rPr lang="ru-RU" sz="1400" dirty="0" err="1"/>
              <a:t>Повні</a:t>
            </a:r>
            <a:r>
              <a:rPr lang="ru-RU" sz="1400" dirty="0"/>
              <a:t> </a:t>
            </a:r>
            <a:r>
              <a:rPr lang="ru-RU" sz="1400" dirty="0" err="1"/>
              <a:t>звіти</a:t>
            </a:r>
            <a:r>
              <a:rPr lang="ru-RU" sz="1400" dirty="0"/>
              <a:t> </a:t>
            </a:r>
            <a:r>
              <a:rPr lang="ru-RU" sz="1400" dirty="0" err="1"/>
              <a:t>доступні</a:t>
            </a:r>
            <a:r>
              <a:rPr lang="ru-RU" sz="1400" dirty="0"/>
              <a:t> на веб-</a:t>
            </a:r>
            <a:r>
              <a:rPr lang="ru-RU" sz="1400" dirty="0" err="1"/>
              <a:t>сторінці</a:t>
            </a:r>
            <a:r>
              <a:rPr lang="ru-RU" sz="1400" dirty="0"/>
              <a:t> </a:t>
            </a:r>
            <a:r>
              <a:rPr lang="en-US" sz="1400" dirty="0"/>
              <a:t>www.armymedicine.mil. </a:t>
            </a:r>
            <a:endParaRPr lang="uk-UA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err="1"/>
              <a:t>Рекомендації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важливі</a:t>
            </a:r>
            <a:r>
              <a:rPr lang="ru-RU" sz="1400" dirty="0"/>
              <a:t> при </a:t>
            </a:r>
            <a:r>
              <a:rPr lang="ru-RU" sz="1400" dirty="0" err="1"/>
              <a:t>запобіганні</a:t>
            </a:r>
            <a:r>
              <a:rPr lang="ru-RU" sz="1400" dirty="0"/>
              <a:t> </a:t>
            </a:r>
            <a:r>
              <a:rPr lang="ru-RU" sz="1400" dirty="0" err="1"/>
              <a:t>суїцидам</a:t>
            </a:r>
            <a:r>
              <a:rPr lang="ru-RU" sz="1400" dirty="0"/>
              <a:t>, </a:t>
            </a:r>
            <a:r>
              <a:rPr lang="ru-RU" sz="1400" dirty="0" err="1"/>
              <a:t>містять</a:t>
            </a:r>
            <a:r>
              <a:rPr lang="ru-RU" sz="1400" dirty="0"/>
              <a:t>: </a:t>
            </a:r>
          </a:p>
          <a:p>
            <a:pPr marL="0" indent="0">
              <a:buNone/>
            </a:pPr>
            <a:r>
              <a:rPr lang="ru-RU" sz="1400" dirty="0"/>
              <a:t>1. </a:t>
            </a:r>
            <a:r>
              <a:rPr lang="ru-RU" sz="1400" dirty="0" err="1"/>
              <a:t>Встановлення</a:t>
            </a:r>
            <a:r>
              <a:rPr lang="ru-RU" sz="1400" dirty="0"/>
              <a:t> пункту </a:t>
            </a:r>
            <a:r>
              <a:rPr lang="ru-RU" sz="1400" dirty="0" err="1"/>
              <a:t>психологічної</a:t>
            </a:r>
            <a:r>
              <a:rPr lang="ru-RU" sz="1400" dirty="0"/>
              <a:t> </a:t>
            </a:r>
            <a:r>
              <a:rPr lang="ru-RU" sz="1400" dirty="0" err="1"/>
              <a:t>консультації</a:t>
            </a:r>
            <a:r>
              <a:rPr lang="ru-RU" sz="1400" dirty="0"/>
              <a:t> в </a:t>
            </a:r>
            <a:r>
              <a:rPr lang="ru-RU" sz="1400" dirty="0" err="1"/>
              <a:t>театрі</a:t>
            </a:r>
            <a:r>
              <a:rPr lang="ru-RU" sz="1400" dirty="0"/>
              <a:t> </a:t>
            </a:r>
            <a:r>
              <a:rPr lang="ru-RU" sz="1400" dirty="0" err="1"/>
              <a:t>бойових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синхронізуватиме</a:t>
            </a:r>
            <a:r>
              <a:rPr lang="ru-RU" sz="1400" dirty="0"/>
              <a:t> та </a:t>
            </a:r>
            <a:r>
              <a:rPr lang="ru-RU" sz="1400" dirty="0" err="1"/>
              <a:t>керуватиме</a:t>
            </a:r>
            <a:r>
              <a:rPr lang="ru-RU" sz="1400" dirty="0"/>
              <a:t> </a:t>
            </a:r>
            <a:r>
              <a:rPr lang="ru-RU" sz="1400" dirty="0" err="1"/>
              <a:t>необхідними</a:t>
            </a:r>
            <a:r>
              <a:rPr lang="ru-RU" sz="1400" dirty="0"/>
              <a:t> ресурсами на </a:t>
            </a:r>
            <a:r>
              <a:rPr lang="ru-RU" sz="1400" dirty="0" err="1"/>
              <a:t>території</a:t>
            </a:r>
            <a:r>
              <a:rPr lang="ru-RU" sz="1400" dirty="0"/>
              <a:t>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операцій</a:t>
            </a:r>
            <a:r>
              <a:rPr lang="ru-RU" sz="1400" dirty="0"/>
              <a:t>. </a:t>
            </a:r>
          </a:p>
          <a:p>
            <a:pPr marL="0" indent="0">
              <a:buNone/>
            </a:pPr>
            <a:r>
              <a:rPr lang="ru-RU" sz="1400" dirty="0"/>
              <a:t>2.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помірної</a:t>
            </a:r>
            <a:r>
              <a:rPr lang="ru-RU" sz="1400" dirty="0"/>
              <a:t> </a:t>
            </a:r>
            <a:r>
              <a:rPr lang="ru-RU" sz="1400" dirty="0" err="1"/>
              <a:t>профілактичної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базуватиметься</a:t>
            </a:r>
            <a:r>
              <a:rPr lang="ru-RU" sz="1400" dirty="0"/>
              <a:t> на </a:t>
            </a:r>
            <a:r>
              <a:rPr lang="ru-RU" sz="1400" dirty="0" err="1"/>
              <a:t>рівнях</a:t>
            </a:r>
            <a:r>
              <a:rPr lang="ru-RU" sz="1400" dirty="0"/>
              <a:t> </a:t>
            </a:r>
            <a:r>
              <a:rPr lang="ru-RU" sz="1400" dirty="0" err="1"/>
              <a:t>військових</a:t>
            </a:r>
            <a:r>
              <a:rPr lang="ru-RU" sz="1400" dirty="0"/>
              <a:t> </a:t>
            </a:r>
            <a:r>
              <a:rPr lang="ru-RU" sz="1400" dirty="0" err="1"/>
              <a:t>об’єктів</a:t>
            </a:r>
            <a:r>
              <a:rPr lang="ru-RU" sz="1400" dirty="0"/>
              <a:t> і </a:t>
            </a:r>
            <a:r>
              <a:rPr lang="ru-RU" sz="1400" dirty="0" err="1"/>
              <a:t>набутому</a:t>
            </a:r>
            <a:r>
              <a:rPr lang="ru-RU" sz="1400" dirty="0"/>
              <a:t> </a:t>
            </a:r>
            <a:r>
              <a:rPr lang="ru-RU" sz="1400" dirty="0" err="1"/>
              <a:t>досвіді</a:t>
            </a:r>
            <a:r>
              <a:rPr lang="ru-RU" sz="1400" dirty="0"/>
              <a:t> </a:t>
            </a:r>
            <a:r>
              <a:rPr lang="ru-RU" sz="1400" dirty="0" err="1"/>
              <a:t>епідеміологічних</a:t>
            </a:r>
            <a:r>
              <a:rPr lang="ru-RU" sz="1400" dirty="0"/>
              <a:t> </a:t>
            </a:r>
            <a:r>
              <a:rPr lang="ru-RU" sz="1400" dirty="0" err="1"/>
              <a:t>консультацій</a:t>
            </a:r>
            <a:r>
              <a:rPr lang="ru-RU" sz="1400" dirty="0"/>
              <a:t>, і </a:t>
            </a:r>
            <a:r>
              <a:rPr lang="ru-RU" sz="1400" dirty="0" err="1"/>
              <a:t>візити</a:t>
            </a:r>
            <a:r>
              <a:rPr lang="ru-RU" sz="1400" dirty="0"/>
              <a:t> на </a:t>
            </a:r>
            <a:r>
              <a:rPr lang="ru-RU" sz="1400" dirty="0" err="1"/>
              <a:t>місце</a:t>
            </a:r>
            <a:r>
              <a:rPr lang="ru-RU" sz="1400" dirty="0"/>
              <a:t> </a:t>
            </a:r>
            <a:r>
              <a:rPr lang="ru-RU" sz="1400" dirty="0" err="1"/>
              <a:t>подій</a:t>
            </a:r>
            <a:r>
              <a:rPr lang="ru-RU" sz="1400" dirty="0"/>
              <a:t>.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передбачають</a:t>
            </a:r>
            <a:r>
              <a:rPr lang="ru-RU" sz="1400" dirty="0"/>
              <a:t>: </a:t>
            </a:r>
          </a:p>
          <a:p>
            <a:pPr marL="0" indent="0">
              <a:buNone/>
            </a:pPr>
            <a:r>
              <a:rPr lang="ru-RU" sz="1400" dirty="0"/>
              <a:t>а)  </a:t>
            </a:r>
            <a:r>
              <a:rPr lang="ru-RU" sz="1400" dirty="0" err="1"/>
              <a:t>призначення</a:t>
            </a:r>
            <a:r>
              <a:rPr lang="ru-RU" sz="1400" dirty="0"/>
              <a:t> </a:t>
            </a:r>
            <a:r>
              <a:rPr lang="ru-RU" sz="1400" dirty="0" err="1"/>
              <a:t>ініціаторів</a:t>
            </a:r>
            <a:r>
              <a:rPr lang="ru-RU" sz="1400" dirty="0"/>
              <a:t> на </a:t>
            </a:r>
            <a:r>
              <a:rPr lang="ru-RU" sz="1400" dirty="0" err="1"/>
              <a:t>керівні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профілактики</a:t>
            </a:r>
            <a:r>
              <a:rPr lang="ru-RU" sz="1400" dirty="0"/>
              <a:t> </a:t>
            </a:r>
            <a:r>
              <a:rPr lang="ru-RU" sz="1400" dirty="0" err="1"/>
              <a:t>суїцидів</a:t>
            </a:r>
            <a:r>
              <a:rPr lang="ru-RU" sz="1400" dirty="0"/>
              <a:t> (</a:t>
            </a:r>
            <a:r>
              <a:rPr lang="ru-RU" sz="1400" dirty="0" err="1"/>
              <a:t>ініціаторів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призначено</a:t>
            </a:r>
            <a:r>
              <a:rPr lang="ru-RU" sz="1400" dirty="0"/>
              <a:t> у район </a:t>
            </a:r>
            <a:r>
              <a:rPr lang="ru-RU" sz="1400" dirty="0" err="1"/>
              <a:t>бойових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/>
              <a:t> </a:t>
            </a:r>
            <a:r>
              <a:rPr lang="ru-RU" sz="1400" dirty="0" err="1"/>
              <a:t>операції</a:t>
            </a:r>
            <a:r>
              <a:rPr lang="ru-RU" sz="1400" dirty="0"/>
              <a:t> «</a:t>
            </a:r>
            <a:r>
              <a:rPr lang="ru-RU" sz="1400" dirty="0" err="1"/>
              <a:t>Іракська</a:t>
            </a:r>
            <a:r>
              <a:rPr lang="ru-RU" sz="1400" dirty="0"/>
              <a:t> свобода» у </a:t>
            </a:r>
            <a:r>
              <a:rPr lang="ru-RU" sz="1400" dirty="0" err="1"/>
              <a:t>червні</a:t>
            </a:r>
            <a:r>
              <a:rPr lang="ru-RU" sz="1400" dirty="0"/>
              <a:t> 2006 року); </a:t>
            </a:r>
          </a:p>
          <a:p>
            <a:pPr marL="0" indent="0">
              <a:buNone/>
            </a:pPr>
            <a:r>
              <a:rPr lang="ru-RU" sz="1400" dirty="0"/>
              <a:t>б) 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атмосфери</a:t>
            </a:r>
            <a:r>
              <a:rPr lang="ru-RU" sz="1400" dirty="0"/>
              <a:t> у </a:t>
            </a:r>
            <a:r>
              <a:rPr lang="ru-RU" sz="1400" dirty="0" err="1"/>
              <a:t>команді</a:t>
            </a:r>
            <a:r>
              <a:rPr lang="ru-RU" sz="1400" dirty="0"/>
              <a:t>, яка </a:t>
            </a:r>
            <a:r>
              <a:rPr lang="ru-RU" sz="1400" dirty="0" err="1"/>
              <a:t>заохочує</a:t>
            </a:r>
            <a:r>
              <a:rPr lang="ru-RU" sz="1400" dirty="0"/>
              <a:t> </a:t>
            </a:r>
            <a:r>
              <a:rPr lang="ru-RU" sz="1400" dirty="0" err="1"/>
              <a:t>звернення</a:t>
            </a:r>
            <a:r>
              <a:rPr lang="ru-RU" sz="1400" dirty="0"/>
              <a:t> за </a:t>
            </a:r>
            <a:r>
              <a:rPr lang="ru-RU" sz="1400" dirty="0" err="1"/>
              <a:t>допомогою</a:t>
            </a:r>
            <a:r>
              <a:rPr lang="ru-RU" sz="1400" dirty="0"/>
              <a:t>; </a:t>
            </a:r>
          </a:p>
          <a:p>
            <a:pPr marL="0" indent="0">
              <a:buNone/>
            </a:pPr>
            <a:r>
              <a:rPr lang="ru-RU" sz="1400" dirty="0"/>
              <a:t>в)  </a:t>
            </a:r>
            <a:r>
              <a:rPr lang="ru-RU" sz="1400" dirty="0" err="1"/>
              <a:t>підтримання</a:t>
            </a:r>
            <a:r>
              <a:rPr lang="ru-RU" sz="1400" dirty="0"/>
              <a:t> </a:t>
            </a:r>
            <a:r>
              <a:rPr lang="ru-RU" sz="1400" dirty="0" err="1"/>
              <a:t>пильності</a:t>
            </a:r>
            <a:r>
              <a:rPr lang="ru-RU" sz="1400" dirty="0"/>
              <a:t> </a:t>
            </a:r>
            <a:r>
              <a:rPr lang="ru-RU" sz="1400" dirty="0" err="1"/>
              <a:t>керівників</a:t>
            </a:r>
            <a:r>
              <a:rPr lang="ru-RU" sz="1400" dirty="0"/>
              <a:t> і солдат-</a:t>
            </a:r>
            <a:r>
              <a:rPr lang="ru-RU" sz="1400" dirty="0" err="1"/>
              <a:t>товаришів</a:t>
            </a:r>
            <a:r>
              <a:rPr lang="ru-RU" sz="1400" dirty="0"/>
              <a:t> (догляд за </a:t>
            </a:r>
            <a:r>
              <a:rPr lang="ru-RU" sz="1400" dirty="0" err="1"/>
              <a:t>товаришем</a:t>
            </a:r>
            <a:r>
              <a:rPr lang="ru-RU" sz="1400" dirty="0"/>
              <a:t>); </a:t>
            </a:r>
          </a:p>
          <a:p>
            <a:pPr marL="0" indent="0">
              <a:buNone/>
            </a:pPr>
            <a:r>
              <a:rPr lang="ru-RU" sz="1400" dirty="0"/>
              <a:t>г) 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безперервного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циклу </a:t>
            </a:r>
            <a:r>
              <a:rPr lang="ru-RU" sz="1400" dirty="0" err="1"/>
              <a:t>розгортання</a:t>
            </a:r>
            <a:r>
              <a:rPr lang="ru-RU" sz="1400" dirty="0"/>
              <a:t>; </a:t>
            </a:r>
          </a:p>
          <a:p>
            <a:pPr marL="0" indent="0">
              <a:buNone/>
            </a:pPr>
            <a:r>
              <a:rPr lang="ru-RU" sz="1400" dirty="0"/>
              <a:t>д) 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аналізу</a:t>
            </a:r>
            <a:r>
              <a:rPr lang="ru-RU" sz="1400" dirty="0"/>
              <a:t> </a:t>
            </a:r>
            <a:r>
              <a:rPr lang="ru-RU" sz="1400" dirty="0" err="1"/>
              <a:t>скоєних</a:t>
            </a:r>
            <a:r>
              <a:rPr lang="ru-RU" sz="1400" dirty="0"/>
              <a:t> </a:t>
            </a:r>
            <a:r>
              <a:rPr lang="ru-RU" sz="1400" dirty="0" err="1"/>
              <a:t>суїцидів</a:t>
            </a:r>
            <a:r>
              <a:rPr lang="ru-RU" sz="1400" dirty="0"/>
              <a:t>/ </a:t>
            </a:r>
            <a:r>
              <a:rPr lang="ru-RU" sz="1400" dirty="0" err="1"/>
              <a:t>спроб</a:t>
            </a:r>
            <a:r>
              <a:rPr lang="ru-RU" sz="1400" dirty="0"/>
              <a:t> </a:t>
            </a:r>
            <a:r>
              <a:rPr lang="ru-RU" sz="1400" dirty="0" err="1"/>
              <a:t>самогубства</a:t>
            </a:r>
            <a:r>
              <a:rPr lang="ru-RU" sz="1400" dirty="0"/>
              <a:t> з </a:t>
            </a:r>
            <a:r>
              <a:rPr lang="ru-RU" sz="1400" dirty="0" err="1"/>
              <a:t>використанням</a:t>
            </a:r>
            <a:r>
              <a:rPr lang="ru-RU" sz="1400" dirty="0"/>
              <a:t> </a:t>
            </a:r>
            <a:r>
              <a:rPr lang="ru-RU" sz="1400" dirty="0" err="1"/>
              <a:t>Армійського</a:t>
            </a:r>
            <a:r>
              <a:rPr lang="ru-RU" sz="1400" dirty="0"/>
              <a:t> </a:t>
            </a:r>
            <a:r>
              <a:rPr lang="ru-RU" sz="1400" dirty="0" err="1"/>
              <a:t>звіту</a:t>
            </a:r>
            <a:r>
              <a:rPr lang="ru-RU" sz="1400" dirty="0"/>
              <a:t> про </a:t>
            </a:r>
            <a:r>
              <a:rPr lang="ru-RU" sz="1400" dirty="0" err="1"/>
              <a:t>випадки</a:t>
            </a:r>
            <a:r>
              <a:rPr lang="ru-RU" sz="1400" dirty="0"/>
              <a:t> </a:t>
            </a:r>
            <a:r>
              <a:rPr lang="ru-RU" sz="1400" dirty="0" err="1"/>
              <a:t>самогубства</a:t>
            </a:r>
            <a:r>
              <a:rPr lang="ru-RU" sz="1400" dirty="0"/>
              <a:t>. </a:t>
            </a:r>
            <a:r>
              <a:rPr lang="ru-RU" sz="1400" dirty="0" err="1"/>
              <a:t>Однак</a:t>
            </a:r>
            <a:r>
              <a:rPr lang="ru-RU" sz="1400" dirty="0"/>
              <a:t> </a:t>
            </a:r>
            <a:r>
              <a:rPr lang="ru-RU" sz="1400" dirty="0" err="1"/>
              <a:t>суїциди</a:t>
            </a:r>
            <a:r>
              <a:rPr lang="ru-RU" sz="1400" dirty="0"/>
              <a:t>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військових</a:t>
            </a:r>
            <a:r>
              <a:rPr lang="ru-RU" sz="1400" dirty="0"/>
              <a:t> все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становлять</a:t>
            </a:r>
            <a:r>
              <a:rPr lang="ru-RU" sz="1400" dirty="0"/>
              <a:t> </a:t>
            </a:r>
            <a:r>
              <a:rPr lang="ru-RU" sz="1400" dirty="0" err="1"/>
              <a:t>значну</a:t>
            </a:r>
            <a:r>
              <a:rPr lang="ru-RU" sz="1400" dirty="0"/>
              <a:t> проблему в </a:t>
            </a:r>
            <a:r>
              <a:rPr lang="ru-RU" sz="1400" dirty="0" err="1"/>
              <a:t>Іраку</a:t>
            </a:r>
            <a:r>
              <a:rPr lang="ru-RU" sz="1400" dirty="0"/>
              <a:t>.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суїцидів</a:t>
            </a:r>
            <a:r>
              <a:rPr lang="ru-RU" sz="1400" dirty="0"/>
              <a:t> у </a:t>
            </a:r>
            <a:r>
              <a:rPr lang="ru-RU" sz="1400" dirty="0" err="1"/>
              <a:t>районі</a:t>
            </a:r>
            <a:r>
              <a:rPr lang="ru-RU" sz="1400" dirty="0"/>
              <a:t> </a:t>
            </a:r>
            <a:r>
              <a:rPr lang="ru-RU" sz="1400" dirty="0" err="1"/>
              <a:t>бойових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/>
              <a:t> </a:t>
            </a:r>
            <a:r>
              <a:rPr lang="ru-RU" sz="1400" dirty="0" err="1"/>
              <a:t>зростає</a:t>
            </a:r>
            <a:r>
              <a:rPr lang="ru-RU" sz="1400" dirty="0"/>
              <a:t> з 2004 року і </a:t>
            </a:r>
            <a:r>
              <a:rPr lang="ru-RU" sz="1400" dirty="0" err="1"/>
              <a:t>залишається</a:t>
            </a:r>
            <a:r>
              <a:rPr lang="ru-RU" sz="1400" dirty="0"/>
              <a:t> </a:t>
            </a:r>
            <a:r>
              <a:rPr lang="ru-RU" sz="1400" dirty="0" err="1"/>
              <a:t>високим</a:t>
            </a:r>
            <a:r>
              <a:rPr lang="ru-RU" sz="1400" dirty="0"/>
              <a:t> </a:t>
            </a:r>
            <a:r>
              <a:rPr lang="ru-RU" sz="1400" dirty="0" err="1"/>
              <a:t>порівняно</a:t>
            </a:r>
            <a:r>
              <a:rPr lang="ru-RU" sz="1400" dirty="0"/>
              <a:t> як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загальним</a:t>
            </a:r>
            <a:r>
              <a:rPr lang="ru-RU" sz="1400" dirty="0"/>
              <a:t> </a:t>
            </a:r>
            <a:r>
              <a:rPr lang="ru-RU" sz="1400" dirty="0" err="1"/>
              <a:t>рівнем</a:t>
            </a:r>
            <a:r>
              <a:rPr lang="ru-RU" sz="1400" dirty="0"/>
              <a:t> в </a:t>
            </a:r>
            <a:r>
              <a:rPr lang="ru-RU" sz="1400" dirty="0" err="1"/>
              <a:t>Армії</a:t>
            </a:r>
            <a:r>
              <a:rPr lang="ru-RU" sz="1400" dirty="0"/>
              <a:t>, так і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цивільного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3559" y="625643"/>
            <a:ext cx="7102641" cy="102268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2800" dirty="0"/>
              <a:t>ПРОФІЛАКТИКА СУЇЦИДІВ СЕРЕД ПОСТРАЖДАЛИХ У ВІЙСЬКОВИХ КОНФЛІКТАХ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061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Deputy Chief of Staff for Personnel, US Army. The Pentagon, Washington, DC. </a:t>
            </a:r>
            <a:endParaRPr lang="uk-UA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Durkheim É. Suicide: A Study in Sociology, translated by Spaulding JA, Simpson G. 1897. Reprint, Glencoe, Ill: Free Press; 1951. 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Thompson K. Emile Durkheim. London, UK: </a:t>
            </a:r>
            <a:r>
              <a:rPr lang="en-US" dirty="0" err="1">
                <a:solidFill>
                  <a:schemeClr val="tx1"/>
                </a:solidFill>
              </a:rPr>
              <a:t>Tavistock</a:t>
            </a:r>
            <a:r>
              <a:rPr lang="en-US" dirty="0">
                <a:solidFill>
                  <a:schemeClr val="tx1"/>
                </a:solidFill>
              </a:rPr>
              <a:t> Publications; 1982. </a:t>
            </a:r>
            <a:endParaRPr lang="uk-UA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Menninger K. Man Against Himself. New York, NY: Harcourt, Brace; 1938. </a:t>
            </a:r>
            <a:endParaRPr lang="uk-UA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Shneidman</a:t>
            </a:r>
            <a:r>
              <a:rPr lang="en-US" dirty="0">
                <a:solidFill>
                  <a:schemeClr val="tx1"/>
                </a:solidFill>
              </a:rPr>
              <a:t> ES, </a:t>
            </a:r>
            <a:r>
              <a:rPr lang="en-US" dirty="0" err="1">
                <a:solidFill>
                  <a:schemeClr val="tx1"/>
                </a:solidFill>
              </a:rPr>
              <a:t>Farberow</a:t>
            </a:r>
            <a:r>
              <a:rPr lang="en-US" dirty="0">
                <a:solidFill>
                  <a:schemeClr val="tx1"/>
                </a:solidFill>
              </a:rPr>
              <a:t> NI. Clues to Suicide. New York, NY: McGraw-Hill; 1957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0" y="1118936"/>
            <a:ext cx="3962400" cy="782054"/>
          </a:xfr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ЛІТЕРАТУРА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677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1668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Candara</vt:lpstr>
      <vt:lpstr>Symbol</vt:lpstr>
      <vt:lpstr>Wingdings</vt:lpstr>
      <vt:lpstr>Волна</vt:lpstr>
      <vt:lpstr>УПРАВЛІННЯ РИЗИКОМ СУЇЦИДУ ПОСТРАЖДАЛИХ У ВІЙСЬКОВИХ КОНФЛІКТАХ</vt:lpstr>
      <vt:lpstr>ВИЗНАЧЕННЯ ЙМОВІРНОСТІ СУЇЦИДУ </vt:lpstr>
      <vt:lpstr>СИСТЕМА ПЕРЕДБАЧЕННЯ СУЇЦИДУ</vt:lpstr>
      <vt:lpstr>Презентация PowerPoint</vt:lpstr>
      <vt:lpstr>ПРОГРАМИ ЗАПОБІГАННЯ СУЇЦИДАМ. ПРОГРАМА СистемИ спостереження суїцидів в армії </vt:lpstr>
      <vt:lpstr>Програма психічного і соціального здоров’я </vt:lpstr>
      <vt:lpstr>ЧИННИКИ РИЗИКУ, ЩО НАЙБІЛЬШ ХАРАКТЕРИЗУЮТЬ СУЇЦИДИ</vt:lpstr>
      <vt:lpstr>ПРОФІЛАКТИКА СУЇЦИДІВ СЕРЕД ПОСТРАЖДАЛИХ У ВІЙСЬКОВИХ КОНФЛІКТАХ</vt:lpstr>
      <vt:lpstr>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РИЗИКОМ СУЇЦИДУ ПОСТРАЖДАЛИХ У ВІЙСЬКОВИХ КОНФЛІКТАХ</dc:title>
  <dc:creator>Пользователь</dc:creator>
  <cp:lastModifiedBy>Леся</cp:lastModifiedBy>
  <cp:revision>6</cp:revision>
  <dcterms:created xsi:type="dcterms:W3CDTF">2018-11-15T01:01:24Z</dcterms:created>
  <dcterms:modified xsi:type="dcterms:W3CDTF">2024-09-23T11:10:40Z</dcterms:modified>
</cp:coreProperties>
</file>