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06" r:id="rId3"/>
    <p:sldId id="311" r:id="rId4"/>
    <p:sldId id="310" r:id="rId5"/>
    <p:sldId id="309" r:id="rId6"/>
    <p:sldId id="314" r:id="rId7"/>
    <p:sldId id="313" r:id="rId8"/>
    <p:sldId id="312" r:id="rId9"/>
    <p:sldId id="308" r:id="rId10"/>
    <p:sldId id="307" r:id="rId11"/>
    <p:sldId id="315" r:id="rId12"/>
    <p:sldId id="316" r:id="rId13"/>
    <p:sldId id="29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10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</a:rPr>
              <a:t>Варіаційні методи оптимального керування </a:t>
            </a:r>
            <a:r>
              <a:rPr lang="uk-UA" sz="4400" b="1" i="1" dirty="0" smtClean="0">
                <a:solidFill>
                  <a:schemeClr val="tx1"/>
                </a:solidFill>
              </a:rPr>
              <a:t>машинами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7488833" cy="297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3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573016"/>
            <a:ext cx="7488834" cy="241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714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11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54868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hangingPunct="0"/>
            <a:r>
              <a:rPr lang="ru-RU" sz="2400" b="1" i="1" u="sng" dirty="0" smtClean="0"/>
              <a:t>4.2.2. </a:t>
            </a:r>
            <a:r>
              <a:rPr lang="ru-RU" sz="2400" b="1" i="1" u="sng" dirty="0" err="1" smtClean="0"/>
              <a:t>Проблеми</a:t>
            </a:r>
            <a:r>
              <a:rPr lang="ru-RU" sz="2400" b="1" i="1" u="sng" dirty="0" smtClean="0"/>
              <a:t> </a:t>
            </a:r>
            <a:r>
              <a:rPr lang="ru-RU" sz="2400" b="1" i="1" u="sng" dirty="0" err="1"/>
              <a:t>розв‘язування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варіаційної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задачі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1258" y="1484784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знаходженні</a:t>
            </a:r>
            <a:r>
              <a:rPr lang="ru-RU" dirty="0"/>
              <a:t> оптимального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варіаційними</a:t>
            </a:r>
            <a:r>
              <a:rPr lang="ru-RU" dirty="0"/>
              <a:t> методами доводиться </a:t>
            </a:r>
            <a:r>
              <a:rPr lang="ru-RU" dirty="0" err="1"/>
              <a:t>мати</a:t>
            </a:r>
            <a:r>
              <a:rPr lang="ru-RU" dirty="0"/>
              <a:t> справу з </a:t>
            </a:r>
            <a:r>
              <a:rPr lang="ru-RU" dirty="0" err="1"/>
              <a:t>труднощами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принциповий</a:t>
            </a:r>
            <a:r>
              <a:rPr lang="ru-RU" dirty="0"/>
              <a:t> характер: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508" y="2408114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Варіаційні </a:t>
            </a:r>
            <a:r>
              <a:rPr lang="uk-UA" dirty="0"/>
              <a:t>методи дають можливість знаходити тільки відносні максимуми </a:t>
            </a:r>
            <a:r>
              <a:rPr lang="uk-UA" dirty="0" smtClean="0"/>
              <a:t>функціонала        , </a:t>
            </a:r>
            <a:r>
              <a:rPr lang="uk-UA" dirty="0"/>
              <a:t>тоді як інтерес викликає знаходження абсолютного максимуму або мінімуму</a:t>
            </a:r>
            <a:r>
              <a:rPr lang="uk-UA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Ейлера</a:t>
            </a:r>
            <a:r>
              <a:rPr lang="ru-RU" dirty="0"/>
              <a:t> для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систем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нелі­нійними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часто не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розв‘язок</a:t>
            </a:r>
            <a:r>
              <a:rPr lang="ru-RU" dirty="0"/>
              <a:t> </a:t>
            </a:r>
            <a:r>
              <a:rPr lang="ru-RU" dirty="0" err="1"/>
              <a:t>варіаційної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в явному </a:t>
            </a:r>
            <a:r>
              <a:rPr lang="ru-RU" dirty="0" err="1"/>
              <a:t>вигляді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/>
              <a:t>Часто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системами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. Метод </a:t>
            </a:r>
            <a:r>
              <a:rPr lang="ru-RU" dirty="0" err="1"/>
              <a:t>множників</a:t>
            </a:r>
            <a:r>
              <a:rPr lang="ru-RU" dirty="0"/>
              <a:t> Лагранжа не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і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, і тому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 smtClean="0"/>
              <a:t>.</a:t>
            </a:r>
          </a:p>
          <a:p>
            <a:pPr marL="342900" lvl="0" indent="-342900">
              <a:buFontTx/>
              <a:buAutoNum type="arabicPeriod"/>
            </a:pPr>
            <a:r>
              <a:rPr lang="ru-RU" dirty="0"/>
              <a:t>На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керуючих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і </a:t>
            </a:r>
            <a:r>
              <a:rPr lang="ru-RU" dirty="0" err="1"/>
              <a:t>фазових</a:t>
            </a:r>
            <a:r>
              <a:rPr lang="ru-RU" dirty="0"/>
              <a:t> координат </a:t>
            </a:r>
            <a:r>
              <a:rPr lang="ru-RU" dirty="0" err="1"/>
              <a:t>технічних</a:t>
            </a:r>
            <a:r>
              <a:rPr lang="ru-RU" dirty="0"/>
              <a:t> систем </a:t>
            </a:r>
            <a:r>
              <a:rPr lang="ru-RU" dirty="0" err="1"/>
              <a:t>досить</a:t>
            </a:r>
            <a:r>
              <a:rPr lang="ru-RU" dirty="0"/>
              <a:t> часто </a:t>
            </a:r>
            <a:r>
              <a:rPr lang="ru-RU" dirty="0" err="1"/>
              <a:t>вводяться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нерівностей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змоги</a:t>
            </a:r>
            <a:r>
              <a:rPr lang="ru-RU" dirty="0"/>
              <a:t> </a:t>
            </a:r>
            <a:r>
              <a:rPr lang="ru-RU" dirty="0" err="1"/>
              <a:t>знаходити</a:t>
            </a:r>
            <a:r>
              <a:rPr lang="ru-RU" dirty="0"/>
              <a:t>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варіаційними</a:t>
            </a:r>
            <a:r>
              <a:rPr lang="ru-RU" dirty="0"/>
              <a:t> методами.</a:t>
            </a:r>
            <a:endParaRPr lang="uk-UA" dirty="0"/>
          </a:p>
          <a:p>
            <a:pPr marL="342900" indent="-342900">
              <a:buAutoNum type="arabicPeriod"/>
            </a:pPr>
            <a:endParaRPr lang="uk-UA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11688038"/>
              </p:ext>
            </p:extLst>
          </p:nvPr>
        </p:nvGraphicFramePr>
        <p:xfrm>
          <a:off x="3635896" y="3186013"/>
          <a:ext cx="352425" cy="257175"/>
        </p:xfrm>
        <a:graphic>
          <a:graphicData uri="http://schemas.openxmlformats.org/presentationml/2006/ole">
            <p:oleObj spid="_x0000_s102406" r:id="rId3" imgW="355292" imgH="253780" progId="Equation.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8917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12</a:t>
            </a:fld>
            <a:endParaRPr lang="uk-UA"/>
          </a:p>
        </p:txBody>
      </p:sp>
      <p:pic>
        <p:nvPicPr>
          <p:cNvPr id="10137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4883"/>
            <a:ext cx="6804545" cy="572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47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827584" y="329136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hangingPunct="0"/>
            <a:r>
              <a:rPr lang="ru-RU" sz="2400" b="1" i="1" u="sng" dirty="0" smtClean="0"/>
              <a:t>4.1. </a:t>
            </a:r>
            <a:r>
              <a:rPr lang="ru-RU" sz="2400" b="1" i="1" u="sng" dirty="0" err="1" smtClean="0"/>
              <a:t>Класифікація</a:t>
            </a:r>
            <a:r>
              <a:rPr lang="ru-RU" sz="2400" b="1" i="1" u="sng" dirty="0" smtClean="0"/>
              <a:t> </a:t>
            </a:r>
            <a:r>
              <a:rPr lang="ru-RU" sz="2400" b="1" i="1" u="sng" dirty="0"/>
              <a:t>задач оптимального </a:t>
            </a:r>
            <a:r>
              <a:rPr lang="ru-RU" sz="2400" b="1" i="1" u="sng" dirty="0" err="1" smtClean="0"/>
              <a:t>керування</a:t>
            </a:r>
            <a:endParaRPr lang="uk-UA" sz="2400" b="1" i="1" u="sng" dirty="0"/>
          </a:p>
          <a:p>
            <a:pPr lvl="2" algn="ctr" hangingPunct="0"/>
            <a:r>
              <a:rPr lang="ru-RU" sz="2400" b="1" i="1" u="sng" dirty="0" smtClean="0"/>
              <a:t>4.1.1. </a:t>
            </a:r>
            <a:r>
              <a:rPr lang="ru-RU" sz="2400" b="1" i="1" u="sng" dirty="0" err="1" smtClean="0"/>
              <a:t>Однокрокові</a:t>
            </a:r>
            <a:r>
              <a:rPr lang="ru-RU" sz="2400" b="1" i="1" u="sng" dirty="0" smtClean="0"/>
              <a:t> </a:t>
            </a:r>
            <a:r>
              <a:rPr lang="ru-RU" sz="2400" b="1" i="1" u="sng" dirty="0" err="1"/>
              <a:t>задачі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прийняття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рішень</a:t>
            </a:r>
            <a:endParaRPr lang="uk-UA" sz="2400" b="1" i="1" u="sng" dirty="0"/>
          </a:p>
        </p:txBody>
      </p:sp>
      <p:pic>
        <p:nvPicPr>
          <p:cNvPr id="84034" name="Picture 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2697"/>
            <a:ext cx="667853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pic>
        <p:nvPicPr>
          <p:cNvPr id="9525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840760" cy="533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834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7231673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3717032"/>
            <a:ext cx="7663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Будь-яку задачу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яка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сформульованої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задачею </a:t>
            </a:r>
            <a:r>
              <a:rPr lang="ru-RU" b="1" u="sng" dirty="0" err="1"/>
              <a:t>нелінійного</a:t>
            </a:r>
            <a:r>
              <a:rPr lang="ru-RU" b="1" u="sng" dirty="0"/>
              <a:t> </a:t>
            </a:r>
            <a:r>
              <a:rPr lang="ru-RU" b="1" u="sng" dirty="0" err="1"/>
              <a:t>програмування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581128"/>
            <a:ext cx="7663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Стохастичні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обмеженням</a:t>
            </a:r>
            <a:r>
              <a:rPr lang="ru-RU" dirty="0"/>
              <a:t> (4.5) і </a:t>
            </a:r>
            <a:r>
              <a:rPr lang="ru-RU" dirty="0" err="1"/>
              <a:t>мінімізують</a:t>
            </a:r>
            <a:r>
              <a:rPr lang="ru-RU" dirty="0"/>
              <a:t> </a:t>
            </a:r>
            <a:r>
              <a:rPr lang="ru-RU" dirty="0" err="1"/>
              <a:t>цільову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(4.3), </a:t>
            </a:r>
            <a:r>
              <a:rPr lang="ru-RU" dirty="0" err="1"/>
              <a:t>називають</a:t>
            </a:r>
            <a:r>
              <a:rPr lang="ru-RU" dirty="0"/>
              <a:t> задачами </a:t>
            </a:r>
            <a:r>
              <a:rPr lang="ru-RU" b="1" u="sng" dirty="0"/>
              <a:t>стохастичного </a:t>
            </a:r>
            <a:r>
              <a:rPr lang="ru-RU" b="1" u="sng" dirty="0" err="1"/>
              <a:t>програмування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5291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393820" y="332656"/>
            <a:ext cx="6968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u="sng" dirty="0" smtClean="0"/>
              <a:t>4.1.2.  </a:t>
            </a:r>
            <a:r>
              <a:rPr lang="ru-RU" sz="2400" b="1" i="1" u="sng" dirty="0" err="1" smtClean="0"/>
              <a:t>Динамічні</a:t>
            </a:r>
            <a:r>
              <a:rPr lang="ru-RU" sz="2400" b="1" i="1" u="sng" dirty="0" smtClean="0"/>
              <a:t> </a:t>
            </a:r>
            <a:r>
              <a:rPr lang="ru-RU" sz="2400" b="1" i="1" u="sng" dirty="0" err="1"/>
              <a:t>задачі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оптимізації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керування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76749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 smtClean="0"/>
              <a:t>	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задач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технічна</a:t>
            </a:r>
            <a:r>
              <a:rPr lang="ru-RU" dirty="0"/>
              <a:t> система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неперервного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і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такими </a:t>
            </a:r>
            <a:r>
              <a:rPr lang="ru-RU" dirty="0" err="1"/>
              <a:t>технічними</a:t>
            </a:r>
            <a:r>
              <a:rPr lang="ru-RU" dirty="0"/>
              <a:t> системами </a:t>
            </a:r>
            <a:r>
              <a:rPr lang="ru-RU" dirty="0" err="1"/>
              <a:t>відносяться</a:t>
            </a:r>
            <a:r>
              <a:rPr lang="ru-RU" dirty="0"/>
              <a:t> до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b="1" u="sng" dirty="0" err="1"/>
              <a:t>динамічних</a:t>
            </a:r>
            <a:r>
              <a:rPr lang="ru-RU" b="1" u="sng" dirty="0"/>
              <a:t> задач </a:t>
            </a:r>
            <a:r>
              <a:rPr lang="ru-RU" b="1" u="sng" dirty="0" err="1"/>
              <a:t>керування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97290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852936"/>
            <a:ext cx="7920881" cy="218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695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722453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315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pic>
        <p:nvPicPr>
          <p:cNvPr id="93202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738721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0334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410381"/>
            <a:ext cx="5133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0"/>
            <a:r>
              <a:rPr lang="ru-RU" sz="2400" b="1" i="1" u="sng" dirty="0"/>
              <a:t>4.1.3. </a:t>
            </a:r>
            <a:r>
              <a:rPr lang="ru-RU" sz="2400" b="1" i="1" u="sng" dirty="0" err="1"/>
              <a:t>Керування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кінцевим</a:t>
            </a:r>
            <a:r>
              <a:rPr lang="ru-RU" sz="2400" b="1" i="1" u="sng" dirty="0"/>
              <a:t> станом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96752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/>
              <a:t>	В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характер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не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суттєвого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, а </a:t>
            </a:r>
            <a:r>
              <a:rPr lang="ru-RU" dirty="0" err="1"/>
              <a:t>важливим</a:t>
            </a:r>
            <a:r>
              <a:rPr lang="ru-RU" dirty="0"/>
              <a:t> є </a:t>
            </a:r>
            <a:r>
              <a:rPr lang="ru-RU" dirty="0" err="1"/>
              <a:t>тільки</a:t>
            </a:r>
            <a:r>
              <a:rPr lang="ru-RU" dirty="0"/>
              <a:t> стан,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прийме</a:t>
            </a:r>
            <a:r>
              <a:rPr lang="ru-RU" dirty="0"/>
              <a:t> </a:t>
            </a:r>
            <a:r>
              <a:rPr lang="ru-RU" dirty="0" err="1"/>
              <a:t>технічна</a:t>
            </a:r>
            <a:r>
              <a:rPr lang="ru-RU" dirty="0"/>
              <a:t> система в момент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. Прикладами </a:t>
            </a:r>
            <a:r>
              <a:rPr lang="ru-RU" dirty="0" err="1"/>
              <a:t>подібних</a:t>
            </a:r>
            <a:r>
              <a:rPr lang="ru-RU" dirty="0"/>
              <a:t> задач </a:t>
            </a:r>
            <a:r>
              <a:rPr lang="ru-RU" dirty="0" err="1"/>
              <a:t>може</a:t>
            </a:r>
            <a:r>
              <a:rPr lang="ru-RU" dirty="0"/>
              <a:t> бути доставка </a:t>
            </a:r>
            <a:r>
              <a:rPr lang="ru-RU" dirty="0" err="1"/>
              <a:t>вантажу</a:t>
            </a:r>
            <a:r>
              <a:rPr lang="ru-RU" dirty="0"/>
              <a:t> до </a:t>
            </a:r>
            <a:r>
              <a:rPr lang="ru-RU" dirty="0" err="1"/>
              <a:t>заданого</a:t>
            </a:r>
            <a:r>
              <a:rPr lang="ru-RU" dirty="0"/>
              <a:t> строку в заданий пункт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технічною</a:t>
            </a:r>
            <a:r>
              <a:rPr lang="ru-RU" dirty="0"/>
              <a:t> системою до </a:t>
            </a:r>
            <a:r>
              <a:rPr lang="ru-RU" dirty="0" err="1"/>
              <a:t>назначеного</a:t>
            </a:r>
            <a:r>
              <a:rPr lang="ru-RU" dirty="0"/>
              <a:t> </a:t>
            </a:r>
            <a:r>
              <a:rPr lang="ru-RU" dirty="0" err="1"/>
              <a:t>терміну</a:t>
            </a:r>
            <a:r>
              <a:rPr lang="ru-RU" dirty="0"/>
              <a:t> </a:t>
            </a:r>
            <a:r>
              <a:rPr lang="ru-RU" dirty="0" err="1"/>
              <a:t>заданої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і т. п.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задачами </a:t>
            </a:r>
            <a:r>
              <a:rPr lang="ru-RU" b="1" u="sng" dirty="0" err="1"/>
              <a:t>керування</a:t>
            </a:r>
            <a:r>
              <a:rPr lang="ru-RU" b="1" u="sng" dirty="0"/>
              <a:t> </a:t>
            </a:r>
            <a:r>
              <a:rPr lang="ru-RU" b="1" u="sng" dirty="0" err="1"/>
              <a:t>кінцевим</a:t>
            </a:r>
            <a:r>
              <a:rPr lang="ru-RU" b="1" u="sng" dirty="0"/>
              <a:t> станом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94224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228077"/>
            <a:ext cx="7310951" cy="286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784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37927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/>
              <a:t>4.2. </a:t>
            </a:r>
            <a:r>
              <a:rPr lang="ru-RU" sz="2400" b="1" i="1" u="sng" dirty="0" err="1" smtClean="0"/>
              <a:t>Оптимальне</a:t>
            </a:r>
            <a:r>
              <a:rPr lang="ru-RU" sz="2400" b="1" i="1" u="sng" dirty="0" smtClean="0"/>
              <a:t> </a:t>
            </a:r>
            <a:r>
              <a:rPr lang="ru-RU" sz="2400" b="1" i="1" u="sng" dirty="0" err="1"/>
              <a:t>керування</a:t>
            </a:r>
            <a:r>
              <a:rPr lang="ru-RU" sz="2400" b="1" i="1" u="sng" dirty="0"/>
              <a:t> як </a:t>
            </a:r>
            <a:r>
              <a:rPr lang="ru-RU" sz="2400" b="1" i="1" u="sng" dirty="0" err="1"/>
              <a:t>варіаційна</a:t>
            </a:r>
            <a:r>
              <a:rPr lang="ru-RU" sz="2400" b="1" i="1" u="sng" dirty="0"/>
              <a:t> задача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50223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hangingPunct="0"/>
            <a:r>
              <a:rPr lang="ru-RU" sz="2400" b="1" i="1" u="sng" dirty="0" smtClean="0"/>
              <a:t>4.2.1. </a:t>
            </a:r>
            <a:r>
              <a:rPr lang="ru-RU" sz="2400" b="1" i="1" u="sng" dirty="0" err="1" smtClean="0"/>
              <a:t>Математичне</a:t>
            </a:r>
            <a:r>
              <a:rPr lang="ru-RU" sz="2400" b="1" i="1" u="sng" dirty="0" smtClean="0"/>
              <a:t> </a:t>
            </a:r>
            <a:r>
              <a:rPr lang="ru-RU" sz="2400" b="1" i="1" u="sng" dirty="0" err="1"/>
              <a:t>формулювання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задачі</a:t>
            </a:r>
            <a:r>
              <a:rPr lang="ru-RU" sz="2400" b="1" i="1" u="sng" dirty="0"/>
              <a:t> </a:t>
            </a:r>
            <a:endParaRPr lang="uk-UA" sz="2400" b="1" i="1" u="sng" dirty="0"/>
          </a:p>
          <a:p>
            <a:pPr algn="ctr"/>
            <a:r>
              <a:rPr lang="ru-RU" sz="2400" b="1" i="1" u="sng" dirty="0"/>
              <a:t>оптимального </a:t>
            </a:r>
            <a:r>
              <a:rPr lang="ru-RU" sz="2400" b="1" i="1" u="sng" dirty="0" err="1"/>
              <a:t>керування</a:t>
            </a:r>
            <a:endParaRPr lang="uk-UA" sz="2400" b="1" i="1" u="sng" dirty="0"/>
          </a:p>
        </p:txBody>
      </p:sp>
      <p:pic>
        <p:nvPicPr>
          <p:cNvPr id="98324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1589894"/>
            <a:ext cx="6552728" cy="494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37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575</TotalTime>
  <Words>230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Исполнительная</vt:lpstr>
      <vt:lpstr>Microsoft Equation 2.0</vt:lpstr>
      <vt:lpstr>Лекція № 10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54</cp:revision>
  <dcterms:created xsi:type="dcterms:W3CDTF">2014-05-12T08:14:55Z</dcterms:created>
  <dcterms:modified xsi:type="dcterms:W3CDTF">2016-01-24T22:02:08Z</dcterms:modified>
</cp:coreProperties>
</file>