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EE17-5075-4B7A-ABCC-7EAF249DC9F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F7B249-EC3F-4487-84E2-587A20061584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EE17-5075-4B7A-ABCC-7EAF249DC9F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49-EC3F-4487-84E2-587A20061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EE17-5075-4B7A-ABCC-7EAF249DC9F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49-EC3F-4487-84E2-587A20061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BF7EE17-5075-4B7A-ABCC-7EAF249DC9F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7F7B249-EC3F-4487-84E2-587A20061584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EE17-5075-4B7A-ABCC-7EAF249DC9F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49-EC3F-4487-84E2-587A2006158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EE17-5075-4B7A-ABCC-7EAF249DC9F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49-EC3F-4487-84E2-587A2006158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49-EC3F-4487-84E2-587A20061584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EE17-5075-4B7A-ABCC-7EAF249DC9F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EE17-5075-4B7A-ABCC-7EAF249DC9F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49-EC3F-4487-84E2-587A20061584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EE17-5075-4B7A-ABCC-7EAF249DC9F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F7B249-EC3F-4487-84E2-587A2006158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BF7EE17-5075-4B7A-ABCC-7EAF249DC9F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7F7B249-EC3F-4487-84E2-587A2006158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7EE17-5075-4B7A-ABCC-7EAF249DC9F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7F7B249-EC3F-4487-84E2-587A20061584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BF7EE17-5075-4B7A-ABCC-7EAF249DC9F6}" type="datetimeFigureOut">
              <a:rPr lang="ru-RU" smtClean="0"/>
              <a:t>08.11.2022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7F7B249-EC3F-4487-84E2-587A20061584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/>
              <a:t>РАДІАЦІЙНА НЕБЕЗПЕКА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Лекція 10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Подальша</a:t>
            </a:r>
            <a:r>
              <a:rPr lang="ru-RU" dirty="0"/>
              <a:t> </a:t>
            </a:r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активних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утворюються</a:t>
            </a:r>
            <a:r>
              <a:rPr lang="ru-RU" dirty="0"/>
              <a:t> при </a:t>
            </a:r>
            <a:r>
              <a:rPr lang="ru-RU" dirty="0" err="1"/>
              <a:t>радіолізі</a:t>
            </a:r>
            <a:r>
              <a:rPr lang="ru-RU" dirty="0"/>
              <a:t> води,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пов'язана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рекомбінацією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: </a:t>
            </a:r>
          </a:p>
          <a:p>
            <a:r>
              <a:rPr lang="ru-RU" dirty="0"/>
              <a:t>ОН + ОН →Н2О + О; </a:t>
            </a:r>
          </a:p>
          <a:p>
            <a:r>
              <a:rPr lang="ru-RU" dirty="0"/>
              <a:t>ОН + ОН → Н2О2 </a:t>
            </a:r>
            <a:r>
              <a:rPr lang="ru-RU" dirty="0" err="1"/>
              <a:t>і</a:t>
            </a:r>
            <a:r>
              <a:rPr lang="ru-RU" dirty="0"/>
              <a:t> т.д. </a:t>
            </a:r>
          </a:p>
          <a:p>
            <a:r>
              <a:rPr lang="ru-RU" dirty="0" err="1"/>
              <a:t>Активні</a:t>
            </a:r>
            <a:r>
              <a:rPr lang="ru-RU" dirty="0"/>
              <a:t> </a:t>
            </a:r>
            <a:r>
              <a:rPr lang="ru-RU" dirty="0" err="1"/>
              <a:t>частинки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властивості</a:t>
            </a:r>
            <a:r>
              <a:rPr lang="ru-RU" dirty="0"/>
              <a:t> </a:t>
            </a:r>
            <a:r>
              <a:rPr lang="ru-RU" dirty="0" err="1"/>
              <a:t>сильних</a:t>
            </a:r>
            <a:r>
              <a:rPr lang="ru-RU" dirty="0"/>
              <a:t> </a:t>
            </a:r>
            <a:r>
              <a:rPr lang="ru-RU" dirty="0" err="1"/>
              <a:t>окислювачів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взаємодія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молекулами </a:t>
            </a:r>
            <a:r>
              <a:rPr lang="ru-RU" dirty="0" err="1"/>
              <a:t>білків</a:t>
            </a:r>
            <a:r>
              <a:rPr lang="ru-RU" dirty="0"/>
              <a:t>, </a:t>
            </a:r>
            <a:r>
              <a:rPr lang="ru-RU" dirty="0" err="1"/>
              <a:t>клітинними</a:t>
            </a:r>
            <a:r>
              <a:rPr lang="ru-RU" dirty="0"/>
              <a:t> структурами </a:t>
            </a:r>
            <a:r>
              <a:rPr lang="ru-RU" dirty="0" err="1"/>
              <a:t>викликає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ряд </a:t>
            </a:r>
            <a:r>
              <a:rPr lang="ru-RU" dirty="0" err="1"/>
              <a:t>перетворень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негативно </a:t>
            </a:r>
            <a:r>
              <a:rPr lang="ru-RU" dirty="0" err="1"/>
              <a:t>позначаються</a:t>
            </a:r>
            <a:r>
              <a:rPr lang="ru-RU" dirty="0"/>
              <a:t> на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функціонуванні</a:t>
            </a:r>
            <a:r>
              <a:rPr lang="ru-RU" dirty="0"/>
              <a:t>. </a:t>
            </a:r>
            <a:r>
              <a:rPr lang="ru-RU" dirty="0" err="1"/>
              <a:t>Утворені</a:t>
            </a:r>
            <a:r>
              <a:rPr lang="ru-RU" dirty="0"/>
              <a:t> </a:t>
            </a:r>
            <a:r>
              <a:rPr lang="ru-RU" dirty="0" err="1"/>
              <a:t>пероксиди</a:t>
            </a:r>
            <a:r>
              <a:rPr lang="ru-RU" dirty="0"/>
              <a:t> </a:t>
            </a:r>
            <a:r>
              <a:rPr lang="ru-RU" dirty="0" err="1"/>
              <a:t>окислюють</a:t>
            </a:r>
            <a:r>
              <a:rPr lang="ru-RU" dirty="0"/>
              <a:t> </a:t>
            </a:r>
            <a:r>
              <a:rPr lang="ru-RU" dirty="0" err="1"/>
              <a:t>багато</a:t>
            </a:r>
            <a:r>
              <a:rPr lang="ru-RU" dirty="0"/>
              <a:t> молекул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іонів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іони</a:t>
            </a:r>
            <a:r>
              <a:rPr lang="ru-RU" dirty="0"/>
              <a:t> С</a:t>
            </a:r>
            <a:r>
              <a:rPr lang="en-US" dirty="0"/>
              <a:t>u (I) </a:t>
            </a:r>
            <a:r>
              <a:rPr lang="ru-RU" dirty="0"/>
              <a:t>в С</a:t>
            </a:r>
            <a:r>
              <a:rPr lang="en-US" dirty="0"/>
              <a:t>u (II) </a:t>
            </a:r>
            <a:r>
              <a:rPr lang="ru-RU" dirty="0"/>
              <a:t>у ферментах,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мідь</a:t>
            </a:r>
            <a:r>
              <a:rPr lang="ru-RU" dirty="0"/>
              <a:t>. На </a:t>
            </a:r>
            <a:r>
              <a:rPr lang="ru-RU" dirty="0" err="1"/>
              <a:t>наступному</a:t>
            </a:r>
            <a:r>
              <a:rPr lang="ru-RU" dirty="0"/>
              <a:t> </a:t>
            </a:r>
            <a:r>
              <a:rPr lang="ru-RU" dirty="0" err="1"/>
              <a:t>етапі</a:t>
            </a:r>
            <a:r>
              <a:rPr lang="ru-RU" dirty="0"/>
              <a:t> </a:t>
            </a:r>
            <a:r>
              <a:rPr lang="ru-RU" dirty="0" err="1"/>
              <a:t>порушується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ферменту </a:t>
            </a:r>
            <a:r>
              <a:rPr lang="ru-RU" dirty="0" err="1"/>
              <a:t>цитохромоксидази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перестає</a:t>
            </a:r>
            <a:r>
              <a:rPr lang="ru-RU" dirty="0"/>
              <a:t> </a:t>
            </a:r>
            <a:r>
              <a:rPr lang="ru-RU" dirty="0" err="1"/>
              <a:t>каталізувати</a:t>
            </a:r>
            <a:r>
              <a:rPr lang="ru-RU" dirty="0"/>
              <a:t> </a:t>
            </a:r>
            <a:r>
              <a:rPr lang="ru-RU" dirty="0" err="1"/>
              <a:t>останню</a:t>
            </a:r>
            <a:r>
              <a:rPr lang="ru-RU" dirty="0"/>
              <a:t> </a:t>
            </a:r>
            <a:r>
              <a:rPr lang="ru-RU" dirty="0" err="1"/>
              <a:t>стадію</a:t>
            </a:r>
            <a:r>
              <a:rPr lang="ru-RU" dirty="0"/>
              <a:t> </a:t>
            </a:r>
            <a:r>
              <a:rPr lang="ru-RU" dirty="0" err="1"/>
              <a:t>окислювального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. У </a:t>
            </a:r>
            <a:r>
              <a:rPr lang="ru-RU" dirty="0" err="1"/>
              <a:t>зв'язку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</a:t>
            </a:r>
            <a:r>
              <a:rPr lang="ru-RU" dirty="0" err="1"/>
              <a:t>порушується</a:t>
            </a:r>
            <a:r>
              <a:rPr lang="ru-RU" dirty="0"/>
              <a:t> </a:t>
            </a:r>
            <a:r>
              <a:rPr lang="ru-RU" dirty="0" err="1"/>
              <a:t>нормальне</a:t>
            </a:r>
            <a:r>
              <a:rPr lang="ru-RU" dirty="0"/>
              <a:t> </a:t>
            </a:r>
            <a:r>
              <a:rPr lang="ru-RU" dirty="0" err="1"/>
              <a:t>природне</a:t>
            </a:r>
            <a:r>
              <a:rPr lang="ru-RU" dirty="0"/>
              <a:t> </a:t>
            </a:r>
            <a:r>
              <a:rPr lang="ru-RU" dirty="0" err="1"/>
              <a:t>протікання</a:t>
            </a:r>
            <a:r>
              <a:rPr lang="ru-RU" dirty="0"/>
              <a:t> </a:t>
            </a:r>
            <a:r>
              <a:rPr lang="ru-RU" dirty="0" err="1"/>
              <a:t>біохімічних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обмін</a:t>
            </a:r>
            <a:r>
              <a:rPr lang="ru-RU" dirty="0"/>
              <a:t> </a:t>
            </a:r>
            <a:r>
              <a:rPr lang="ru-RU" dirty="0" err="1"/>
              <a:t>речовин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. </a:t>
            </a:r>
          </a:p>
          <a:p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враховувати</a:t>
            </a:r>
            <a:r>
              <a:rPr lang="ru-RU" dirty="0"/>
              <a:t> </a:t>
            </a:r>
            <a:r>
              <a:rPr lang="ru-RU" dirty="0" err="1"/>
              <a:t>безпосередню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на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тканини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іонізуючого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передається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велика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молекули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різного</a:t>
            </a:r>
            <a:r>
              <a:rPr lang="ru-RU" dirty="0"/>
              <a:t> складу,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й</a:t>
            </a:r>
            <a:r>
              <a:rPr lang="ru-RU" dirty="0"/>
              <a:t> одного виду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участь в </a:t>
            </a:r>
            <a:r>
              <a:rPr lang="ru-RU" dirty="0" err="1"/>
              <a:t>різноманітних</a:t>
            </a:r>
            <a:r>
              <a:rPr lang="ru-RU" dirty="0"/>
              <a:t> </a:t>
            </a:r>
            <a:r>
              <a:rPr lang="ru-RU" dirty="0" err="1"/>
              <a:t>біохімічних</a:t>
            </a:r>
            <a:r>
              <a:rPr lang="ru-RU" dirty="0"/>
              <a:t> </a:t>
            </a:r>
            <a:r>
              <a:rPr lang="ru-RU" dirty="0" err="1"/>
              <a:t>процесах</a:t>
            </a:r>
            <a:r>
              <a:rPr lang="ru-RU" dirty="0"/>
              <a:t>.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можливі</a:t>
            </a:r>
            <a:r>
              <a:rPr lang="ru-RU" dirty="0"/>
              <a:t> як </a:t>
            </a:r>
            <a:r>
              <a:rPr lang="ru-RU" dirty="0" err="1"/>
              <a:t>зшивання</a:t>
            </a:r>
            <a:r>
              <a:rPr lang="ru-RU" dirty="0"/>
              <a:t> </a:t>
            </a:r>
            <a:r>
              <a:rPr lang="ru-RU" dirty="0" err="1"/>
              <a:t>біополімерів</a:t>
            </a:r>
            <a:r>
              <a:rPr lang="ru-RU" dirty="0"/>
              <a:t>, так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розрив</a:t>
            </a:r>
            <a:r>
              <a:rPr lang="ru-RU" dirty="0"/>
              <a:t>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подальшим</a:t>
            </a:r>
            <a:r>
              <a:rPr lang="ru-RU" dirty="0"/>
              <a:t> </a:t>
            </a:r>
            <a:r>
              <a:rPr lang="ru-RU" dirty="0" err="1"/>
              <a:t>відновленням</a:t>
            </a:r>
            <a:r>
              <a:rPr lang="ru-RU" dirty="0"/>
              <a:t> </a:t>
            </a:r>
            <a:r>
              <a:rPr lang="ru-RU" dirty="0" err="1"/>
              <a:t>первісної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, </a:t>
            </a:r>
            <a:r>
              <a:rPr lang="ru-RU" dirty="0" err="1"/>
              <a:t>але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порушенням</a:t>
            </a:r>
            <a:r>
              <a:rPr lang="ru-RU" dirty="0"/>
              <a:t>. </a:t>
            </a:r>
          </a:p>
          <a:p>
            <a:r>
              <a:rPr lang="ru-RU" dirty="0"/>
              <a:t>При </a:t>
            </a:r>
            <a:r>
              <a:rPr lang="ru-RU" dirty="0" err="1"/>
              <a:t>радіаційному</a:t>
            </a:r>
            <a:r>
              <a:rPr lang="ru-RU" dirty="0"/>
              <a:t> </a:t>
            </a:r>
            <a:r>
              <a:rPr lang="ru-RU" dirty="0" err="1"/>
              <a:t>ураженні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відбуватися</a:t>
            </a:r>
            <a:r>
              <a:rPr lang="ru-RU" dirty="0"/>
              <a:t> </a:t>
            </a:r>
            <a:r>
              <a:rPr lang="ru-RU" dirty="0" err="1"/>
              <a:t>розрив</a:t>
            </a:r>
            <a:r>
              <a:rPr lang="ru-RU" dirty="0"/>
              <a:t> хромосом, </a:t>
            </a:r>
            <a:r>
              <a:rPr lang="ru-RU" dirty="0" err="1"/>
              <a:t>гальмування</a:t>
            </a:r>
            <a:r>
              <a:rPr lang="ru-RU" dirty="0"/>
              <a:t> синтезу </a:t>
            </a:r>
            <a:r>
              <a:rPr lang="ru-RU" dirty="0" err="1"/>
              <a:t>нуклеїнових</a:t>
            </a:r>
            <a:r>
              <a:rPr lang="ru-RU" dirty="0"/>
              <a:t> кислот, синтез </a:t>
            </a:r>
            <a:r>
              <a:rPr lang="ru-RU" dirty="0" err="1"/>
              <a:t>чужорідних</a:t>
            </a:r>
            <a:r>
              <a:rPr lang="ru-RU" dirty="0"/>
              <a:t> </a:t>
            </a:r>
            <a:r>
              <a:rPr lang="ru-RU" dirty="0" err="1"/>
              <a:t>білків</a:t>
            </a:r>
            <a:r>
              <a:rPr lang="ru-RU" dirty="0"/>
              <a:t>. У </a:t>
            </a:r>
            <a:r>
              <a:rPr lang="ru-RU" dirty="0" err="1"/>
              <a:t>результаті</a:t>
            </a:r>
            <a:r>
              <a:rPr lang="ru-RU" dirty="0"/>
              <a:t> в </a:t>
            </a:r>
            <a:r>
              <a:rPr lang="ru-RU" dirty="0" err="1"/>
              <a:t>організмі</a:t>
            </a:r>
            <a:r>
              <a:rPr lang="ru-RU" dirty="0"/>
              <a:t>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на генному </a:t>
            </a:r>
            <a:r>
              <a:rPr lang="ru-RU" dirty="0" err="1"/>
              <a:t>рівні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буде </a:t>
            </a:r>
            <a:r>
              <a:rPr lang="ru-RU" dirty="0" err="1"/>
              <a:t>відображатися</a:t>
            </a:r>
            <a:r>
              <a:rPr lang="ru-RU" dirty="0"/>
              <a:t> на </a:t>
            </a:r>
            <a:r>
              <a:rPr lang="ru-RU" dirty="0" err="1"/>
              <a:t>наступних</a:t>
            </a:r>
            <a:r>
              <a:rPr lang="ru-RU" dirty="0"/>
              <a:t> </a:t>
            </a:r>
            <a:r>
              <a:rPr lang="ru-RU" dirty="0" err="1"/>
              <a:t>поколіннях</a:t>
            </a:r>
            <a:r>
              <a:rPr lang="ru-RU" dirty="0"/>
              <a:t>. </a:t>
            </a:r>
            <a:r>
              <a:rPr lang="ru-RU" dirty="0" err="1"/>
              <a:t>Радіонукліди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потрапили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, </a:t>
            </a:r>
            <a:r>
              <a:rPr lang="ru-RU" dirty="0" err="1"/>
              <a:t>надають</a:t>
            </a:r>
            <a:r>
              <a:rPr lang="ru-RU" dirty="0"/>
              <a:t> </a:t>
            </a:r>
            <a:r>
              <a:rPr lang="ru-RU" dirty="0" err="1"/>
              <a:t>деструктивну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на </a:t>
            </a:r>
            <a:r>
              <a:rPr lang="ru-RU" dirty="0" err="1"/>
              <a:t>клітини</a:t>
            </a:r>
            <a:r>
              <a:rPr lang="ru-RU" dirty="0"/>
              <a:t> та </a:t>
            </a:r>
            <a:r>
              <a:rPr lang="ru-RU" dirty="0" err="1"/>
              <a:t>органи</a:t>
            </a:r>
            <a:r>
              <a:rPr lang="ru-RU" dirty="0"/>
              <a:t>, </a:t>
            </a:r>
            <a:r>
              <a:rPr lang="ru-RU" dirty="0" err="1"/>
              <a:t>руйнують</a:t>
            </a:r>
            <a:r>
              <a:rPr lang="ru-RU" dirty="0"/>
              <a:t> комплекс </a:t>
            </a:r>
            <a:r>
              <a:rPr lang="ru-RU" dirty="0" err="1"/>
              <a:t>ферментів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захищають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старіння</a:t>
            </a:r>
            <a:r>
              <a:rPr lang="ru-RU" dirty="0"/>
              <a:t>, </a:t>
            </a:r>
            <a:r>
              <a:rPr lang="ru-RU" dirty="0" err="1"/>
              <a:t>погіршують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травних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</a:t>
            </a:r>
            <a:r>
              <a:rPr lang="ru-RU" dirty="0" err="1"/>
              <a:t>Радіонукліди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володіти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загальнотоксичною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уран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сполуки</a:t>
            </a:r>
            <a:r>
              <a:rPr lang="ru-RU" dirty="0"/>
              <a:t>).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В </a:t>
            </a:r>
            <a:r>
              <a:rPr lang="ru-RU" sz="1600" dirty="0" err="1"/>
              <a:t>залежності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поглиненої</a:t>
            </a:r>
            <a:r>
              <a:rPr lang="ru-RU" sz="1600" dirty="0"/>
              <a:t> </a:t>
            </a:r>
            <a:r>
              <a:rPr lang="ru-RU" sz="1600" dirty="0" err="1"/>
              <a:t>дози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 та </a:t>
            </a:r>
            <a:r>
              <a:rPr lang="ru-RU" sz="1600" dirty="0" err="1"/>
              <a:t>індивідуальних</a:t>
            </a:r>
            <a:r>
              <a:rPr lang="ru-RU" sz="1600" dirty="0"/>
              <a:t> </a:t>
            </a:r>
            <a:r>
              <a:rPr lang="ru-RU" sz="1600" dirty="0" err="1"/>
              <a:t>особливостей</a:t>
            </a:r>
            <a:r>
              <a:rPr lang="ru-RU" sz="1600" dirty="0"/>
              <a:t> </a:t>
            </a:r>
            <a:r>
              <a:rPr lang="ru-RU" sz="1600" dirty="0" err="1"/>
              <a:t>організму</a:t>
            </a:r>
            <a:r>
              <a:rPr lang="ru-RU" sz="1600" dirty="0"/>
              <a:t> </a:t>
            </a:r>
            <a:r>
              <a:rPr lang="ru-RU" sz="1600" dirty="0" err="1"/>
              <a:t>викликані</a:t>
            </a:r>
            <a:r>
              <a:rPr lang="ru-RU" sz="1600" dirty="0"/>
              <a:t> </a:t>
            </a:r>
            <a:r>
              <a:rPr lang="ru-RU" sz="1600" dirty="0" err="1"/>
              <a:t>зміни</a:t>
            </a:r>
            <a:r>
              <a:rPr lang="ru-RU" sz="1600" dirty="0"/>
              <a:t> </a:t>
            </a:r>
            <a:r>
              <a:rPr lang="ru-RU" sz="1600" dirty="0" err="1"/>
              <a:t>можуть</a:t>
            </a:r>
            <a:r>
              <a:rPr lang="ru-RU" sz="1600" dirty="0"/>
              <a:t> бути </a:t>
            </a:r>
            <a:r>
              <a:rPr lang="ru-RU" sz="1600" dirty="0" err="1"/>
              <a:t>оборотними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необоротними</a:t>
            </a:r>
            <a:r>
              <a:rPr lang="ru-RU" sz="1600" dirty="0"/>
              <a:t>. При невеликих дозах </a:t>
            </a:r>
            <a:r>
              <a:rPr lang="ru-RU" sz="1600" dirty="0" err="1"/>
              <a:t>уражена</a:t>
            </a:r>
            <a:r>
              <a:rPr lang="ru-RU" sz="1600" dirty="0"/>
              <a:t> тканина </a:t>
            </a:r>
            <a:r>
              <a:rPr lang="ru-RU" sz="1600" dirty="0" err="1"/>
              <a:t>відновлює</a:t>
            </a:r>
            <a:r>
              <a:rPr lang="ru-RU" sz="1600" dirty="0"/>
              <a:t> свою </a:t>
            </a:r>
            <a:r>
              <a:rPr lang="ru-RU" sz="1600" dirty="0" err="1"/>
              <a:t>функціональну</a:t>
            </a:r>
            <a:r>
              <a:rPr lang="ru-RU" sz="1600" dirty="0"/>
              <a:t> </a:t>
            </a:r>
            <a:r>
              <a:rPr lang="ru-RU" sz="1600" dirty="0" err="1"/>
              <a:t>діяльність</a:t>
            </a:r>
            <a:r>
              <a:rPr lang="ru-RU" sz="1600" dirty="0"/>
              <a:t>. </a:t>
            </a:r>
            <a:r>
              <a:rPr lang="ru-RU" sz="1600" dirty="0" err="1"/>
              <a:t>Великі</a:t>
            </a:r>
            <a:r>
              <a:rPr lang="ru-RU" sz="1600" dirty="0"/>
              <a:t> </a:t>
            </a:r>
            <a:r>
              <a:rPr lang="ru-RU" sz="1600" dirty="0" err="1"/>
              <a:t>дози</a:t>
            </a:r>
            <a:r>
              <a:rPr lang="ru-RU" sz="1600" dirty="0"/>
              <a:t> при </a:t>
            </a:r>
            <a:r>
              <a:rPr lang="ru-RU" sz="1600" dirty="0" err="1"/>
              <a:t>тривалому</a:t>
            </a:r>
            <a:r>
              <a:rPr lang="ru-RU" sz="1600" dirty="0"/>
              <a:t> </a:t>
            </a:r>
            <a:r>
              <a:rPr lang="ru-RU" sz="1600" dirty="0" err="1"/>
              <a:t>впливі</a:t>
            </a:r>
            <a:r>
              <a:rPr lang="ru-RU" sz="1600" dirty="0"/>
              <a:t> </a:t>
            </a:r>
            <a:r>
              <a:rPr lang="ru-RU" sz="1600" dirty="0" err="1"/>
              <a:t>можуть</a:t>
            </a:r>
            <a:r>
              <a:rPr lang="ru-RU" sz="1600" dirty="0"/>
              <a:t> </a:t>
            </a:r>
            <a:r>
              <a:rPr lang="ru-RU" sz="1600" dirty="0" err="1"/>
              <a:t>викликати</a:t>
            </a:r>
            <a:r>
              <a:rPr lang="ru-RU" sz="1600" dirty="0"/>
              <a:t> </a:t>
            </a:r>
            <a:r>
              <a:rPr lang="ru-RU" sz="1600" dirty="0" err="1"/>
              <a:t>необоротне</a:t>
            </a:r>
            <a:r>
              <a:rPr lang="ru-RU" sz="1600" dirty="0"/>
              <a:t> </a:t>
            </a:r>
            <a:r>
              <a:rPr lang="ru-RU" sz="1600" dirty="0" err="1"/>
              <a:t>ураження</a:t>
            </a:r>
            <a:r>
              <a:rPr lang="ru-RU" sz="1600" dirty="0"/>
              <a:t> </a:t>
            </a:r>
            <a:r>
              <a:rPr lang="ru-RU" sz="1600" dirty="0" err="1"/>
              <a:t>окремих</a:t>
            </a:r>
            <a:r>
              <a:rPr lang="ru-RU" sz="1600" dirty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всього</a:t>
            </a:r>
            <a:r>
              <a:rPr lang="ru-RU" sz="1600" dirty="0"/>
              <a:t> </a:t>
            </a:r>
            <a:r>
              <a:rPr lang="ru-RU" sz="1600" dirty="0" err="1"/>
              <a:t>організму</a:t>
            </a:r>
            <a:r>
              <a:rPr lang="ru-RU" sz="1600" dirty="0"/>
              <a:t>. </a:t>
            </a:r>
            <a:r>
              <a:rPr lang="ru-RU" sz="1600" dirty="0" err="1"/>
              <a:t>Біологічний</a:t>
            </a:r>
            <a:r>
              <a:rPr lang="ru-RU" sz="1600" dirty="0"/>
              <a:t> </a:t>
            </a:r>
            <a:r>
              <a:rPr lang="ru-RU" sz="1600" dirty="0" err="1"/>
              <a:t>ефект</a:t>
            </a:r>
            <a:r>
              <a:rPr lang="ru-RU" sz="1600" dirty="0"/>
              <a:t> </a:t>
            </a:r>
            <a:r>
              <a:rPr lang="ru-RU" sz="1600" dirty="0" err="1"/>
              <a:t>іонізуючого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 </a:t>
            </a:r>
            <a:r>
              <a:rPr lang="ru-RU" sz="1600" dirty="0" err="1"/>
              <a:t>залежить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сумарної</a:t>
            </a:r>
            <a:r>
              <a:rPr lang="ru-RU" sz="1600" dirty="0"/>
              <a:t> </a:t>
            </a:r>
            <a:r>
              <a:rPr lang="ru-RU" sz="1600" dirty="0" err="1"/>
              <a:t>дози</a:t>
            </a:r>
            <a:r>
              <a:rPr lang="ru-RU" sz="1600" dirty="0"/>
              <a:t> </a:t>
            </a:r>
            <a:r>
              <a:rPr lang="ru-RU" sz="1600" dirty="0" err="1"/>
              <a:t>й</a:t>
            </a:r>
            <a:r>
              <a:rPr lang="ru-RU" sz="1600" dirty="0"/>
              <a:t> часу </a:t>
            </a:r>
            <a:r>
              <a:rPr lang="ru-RU" sz="1600" dirty="0" err="1"/>
              <a:t>опромінення</a:t>
            </a:r>
            <a:r>
              <a:rPr lang="ru-RU" sz="1600" dirty="0"/>
              <a:t>, виду </a:t>
            </a:r>
            <a:r>
              <a:rPr lang="ru-RU" sz="1600" dirty="0" err="1"/>
              <a:t>випромінювання</a:t>
            </a:r>
            <a:r>
              <a:rPr lang="ru-RU" sz="1600" dirty="0"/>
              <a:t>, </a:t>
            </a:r>
            <a:r>
              <a:rPr lang="ru-RU" sz="1600" dirty="0" err="1"/>
              <a:t>розмірів</a:t>
            </a:r>
            <a:r>
              <a:rPr lang="ru-RU" sz="1600" dirty="0"/>
              <a:t> </a:t>
            </a:r>
            <a:r>
              <a:rPr lang="ru-RU" sz="1600" dirty="0" err="1"/>
              <a:t>опромінюваної</a:t>
            </a:r>
            <a:r>
              <a:rPr lang="ru-RU" sz="1600" dirty="0"/>
              <a:t> </a:t>
            </a:r>
            <a:r>
              <a:rPr lang="ru-RU" sz="1600" dirty="0" err="1"/>
              <a:t>поверхні</a:t>
            </a:r>
            <a:r>
              <a:rPr lang="ru-RU" sz="1600" dirty="0"/>
              <a:t> та </a:t>
            </a:r>
            <a:r>
              <a:rPr lang="ru-RU" sz="1600" dirty="0" err="1"/>
              <a:t>індивідуальних</a:t>
            </a:r>
            <a:r>
              <a:rPr lang="ru-RU" sz="1600" dirty="0"/>
              <a:t> </a:t>
            </a:r>
            <a:r>
              <a:rPr lang="ru-RU" sz="1600" dirty="0" err="1"/>
              <a:t>особливостей</a:t>
            </a:r>
            <a:r>
              <a:rPr lang="ru-RU" sz="1600" dirty="0"/>
              <a:t> </a:t>
            </a:r>
            <a:r>
              <a:rPr lang="ru-RU" sz="1600" dirty="0" err="1"/>
              <a:t>організму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Будь-який</a:t>
            </a:r>
            <a:r>
              <a:rPr lang="ru-RU" sz="1600" dirty="0"/>
              <a:t> вид </a:t>
            </a:r>
            <a:r>
              <a:rPr lang="ru-RU" sz="1600" dirty="0" err="1"/>
              <a:t>іонізуючого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 </a:t>
            </a:r>
            <a:r>
              <a:rPr lang="ru-RU" sz="1600" dirty="0" err="1"/>
              <a:t>викликає</a:t>
            </a:r>
            <a:r>
              <a:rPr lang="ru-RU" sz="1600" dirty="0"/>
              <a:t> </a:t>
            </a:r>
            <a:r>
              <a:rPr lang="ru-RU" sz="1600" dirty="0" err="1"/>
              <a:t>біологічні</a:t>
            </a:r>
            <a:r>
              <a:rPr lang="ru-RU" sz="1600" dirty="0"/>
              <a:t> </a:t>
            </a:r>
            <a:r>
              <a:rPr lang="ru-RU" sz="1600" dirty="0" err="1"/>
              <a:t>зміни</a:t>
            </a:r>
            <a:r>
              <a:rPr lang="ru-RU" sz="1600" dirty="0"/>
              <a:t> в </a:t>
            </a:r>
            <a:r>
              <a:rPr lang="ru-RU" sz="1600" dirty="0" err="1"/>
              <a:t>організмі</a:t>
            </a:r>
            <a:r>
              <a:rPr lang="ru-RU" sz="1600" dirty="0"/>
              <a:t> як при </a:t>
            </a:r>
            <a:r>
              <a:rPr lang="ru-RU" sz="1600" dirty="0" err="1"/>
              <a:t>зовнішньому</a:t>
            </a:r>
            <a:r>
              <a:rPr lang="ru-RU" sz="1600" dirty="0"/>
              <a:t> (</a:t>
            </a:r>
            <a:r>
              <a:rPr lang="ru-RU" sz="1600" dirty="0" err="1"/>
              <a:t>джерело</a:t>
            </a:r>
            <a:r>
              <a:rPr lang="ru-RU" sz="1600" dirty="0"/>
              <a:t> </a:t>
            </a:r>
            <a:r>
              <a:rPr lang="ru-RU" sz="1600" dirty="0" err="1"/>
              <a:t>перебуває</a:t>
            </a:r>
            <a:r>
              <a:rPr lang="ru-RU" sz="1600" dirty="0"/>
              <a:t> поза </a:t>
            </a:r>
            <a:r>
              <a:rPr lang="ru-RU" sz="1600" dirty="0" err="1"/>
              <a:t>організмом</a:t>
            </a:r>
            <a:r>
              <a:rPr lang="ru-RU" sz="1600" dirty="0"/>
              <a:t>), так </a:t>
            </a:r>
            <a:r>
              <a:rPr lang="ru-RU" sz="1600" dirty="0" err="1"/>
              <a:t>і</a:t>
            </a:r>
            <a:r>
              <a:rPr lang="ru-RU" sz="1600" dirty="0"/>
              <a:t> при </a:t>
            </a:r>
            <a:r>
              <a:rPr lang="ru-RU" sz="1600" dirty="0" err="1"/>
              <a:t>внутрішньому</a:t>
            </a:r>
            <a:r>
              <a:rPr lang="ru-RU" sz="1600" dirty="0"/>
              <a:t> </a:t>
            </a:r>
            <a:r>
              <a:rPr lang="ru-RU" sz="1600" dirty="0" err="1"/>
              <a:t>опроміненні</a:t>
            </a:r>
            <a:r>
              <a:rPr lang="ru-RU" sz="1600" dirty="0"/>
              <a:t> (</a:t>
            </a:r>
            <a:r>
              <a:rPr lang="ru-RU" sz="1600" dirty="0" err="1"/>
              <a:t>радіоактивні</a:t>
            </a:r>
            <a:r>
              <a:rPr lang="ru-RU" sz="1600" dirty="0"/>
              <a:t> </a:t>
            </a:r>
            <a:r>
              <a:rPr lang="ru-RU" sz="1600" dirty="0" err="1"/>
              <a:t>речовини</a:t>
            </a:r>
            <a:r>
              <a:rPr lang="ru-RU" sz="1600" dirty="0"/>
              <a:t> </a:t>
            </a:r>
            <a:r>
              <a:rPr lang="ru-RU" sz="1600" dirty="0" err="1"/>
              <a:t>потрапляють</a:t>
            </a:r>
            <a:r>
              <a:rPr lang="ru-RU" sz="1600" dirty="0"/>
              <a:t> </a:t>
            </a:r>
            <a:r>
              <a:rPr lang="ru-RU" sz="1600" dirty="0" err="1"/>
              <a:t>всередину</a:t>
            </a:r>
            <a:r>
              <a:rPr lang="ru-RU" sz="1600" dirty="0"/>
              <a:t> </a:t>
            </a:r>
            <a:r>
              <a:rPr lang="ru-RU" sz="1600" dirty="0" err="1"/>
              <a:t>організму</a:t>
            </a:r>
            <a:r>
              <a:rPr lang="ru-RU" sz="1600" dirty="0"/>
              <a:t>, </a:t>
            </a:r>
            <a:r>
              <a:rPr lang="ru-RU" sz="1600" dirty="0" err="1"/>
              <a:t>наприклад</a:t>
            </a:r>
            <a:r>
              <a:rPr lang="ru-RU" sz="1600" dirty="0"/>
              <a:t>, </a:t>
            </a:r>
            <a:r>
              <a:rPr lang="ru-RU" sz="1600" dirty="0" err="1"/>
              <a:t>пероральним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інгаляційним</a:t>
            </a:r>
            <a:r>
              <a:rPr lang="ru-RU" sz="1600" dirty="0"/>
              <a:t> шляхом).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2433077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Ступінь</a:t>
            </a:r>
            <a:r>
              <a:rPr lang="ru-RU" sz="1600" dirty="0"/>
              <a:t> </a:t>
            </a:r>
            <a:r>
              <a:rPr lang="ru-RU" sz="1600" dirty="0" err="1"/>
              <a:t>чутливості</a:t>
            </a:r>
            <a:r>
              <a:rPr lang="ru-RU" sz="1600" dirty="0"/>
              <a:t> </a:t>
            </a:r>
            <a:r>
              <a:rPr lang="ru-RU" sz="1600" dirty="0" err="1"/>
              <a:t>різних</a:t>
            </a:r>
            <a:r>
              <a:rPr lang="ru-RU" sz="1600" dirty="0"/>
              <a:t> тканин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 до </a:t>
            </a:r>
            <a:r>
              <a:rPr lang="ru-RU" sz="1600" dirty="0" err="1"/>
              <a:t>дії</a:t>
            </a:r>
            <a:r>
              <a:rPr lang="ru-RU" sz="1600" dirty="0"/>
              <a:t> </a:t>
            </a:r>
            <a:r>
              <a:rPr lang="ru-RU" sz="1600" dirty="0" err="1"/>
              <a:t>опромінення</a:t>
            </a:r>
            <a:r>
              <a:rPr lang="ru-RU" sz="1600" dirty="0"/>
              <a:t> не </a:t>
            </a:r>
            <a:r>
              <a:rPr lang="ru-RU" sz="1600" dirty="0" err="1"/>
              <a:t>однакова</a:t>
            </a:r>
            <a:r>
              <a:rPr lang="ru-RU" sz="1600" dirty="0"/>
              <a:t>. У порядку </a:t>
            </a:r>
            <a:r>
              <a:rPr lang="ru-RU" sz="1600" dirty="0" err="1"/>
              <a:t>збільшення</a:t>
            </a:r>
            <a:r>
              <a:rPr lang="ru-RU" sz="1600" dirty="0"/>
              <a:t> </a:t>
            </a:r>
            <a:r>
              <a:rPr lang="ru-RU" sz="1600" dirty="0" err="1"/>
              <a:t>чутливості</a:t>
            </a:r>
            <a:r>
              <a:rPr lang="ru-RU" sz="1600" dirty="0"/>
              <a:t> </a:t>
            </a:r>
            <a:r>
              <a:rPr lang="ru-RU" sz="1600" dirty="0" err="1"/>
              <a:t>органи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тканини</a:t>
            </a:r>
            <a:r>
              <a:rPr lang="ru-RU" sz="1600" dirty="0"/>
              <a:t> </a:t>
            </a:r>
            <a:r>
              <a:rPr lang="ru-RU" sz="1600" dirty="0" err="1"/>
              <a:t>можна</a:t>
            </a:r>
            <a:r>
              <a:rPr lang="ru-RU" sz="1600" dirty="0"/>
              <a:t> </a:t>
            </a:r>
            <a:r>
              <a:rPr lang="ru-RU" sz="1600" dirty="0" err="1"/>
              <a:t>розташувати</a:t>
            </a:r>
            <a:r>
              <a:rPr lang="ru-RU" sz="1600" dirty="0"/>
              <a:t> в </a:t>
            </a:r>
            <a:r>
              <a:rPr lang="ru-RU" sz="1600" dirty="0" err="1"/>
              <a:t>наступній</a:t>
            </a:r>
            <a:r>
              <a:rPr lang="ru-RU" sz="1600" dirty="0"/>
              <a:t> </a:t>
            </a:r>
            <a:r>
              <a:rPr lang="ru-RU" sz="1600" dirty="0" err="1"/>
              <a:t>послідовності</a:t>
            </a:r>
            <a:r>
              <a:rPr lang="ru-RU" sz="1600" dirty="0"/>
              <a:t>: </a:t>
            </a:r>
            <a:r>
              <a:rPr lang="ru-RU" sz="1600" dirty="0" err="1"/>
              <a:t>лімфатична</a:t>
            </a:r>
            <a:r>
              <a:rPr lang="ru-RU" sz="1600" dirty="0"/>
              <a:t> тканина, </a:t>
            </a:r>
            <a:r>
              <a:rPr lang="ru-RU" sz="1600" dirty="0" err="1"/>
              <a:t>лімфатичні</a:t>
            </a:r>
            <a:r>
              <a:rPr lang="ru-RU" sz="1600" dirty="0"/>
              <a:t> </a:t>
            </a:r>
            <a:r>
              <a:rPr lang="ru-RU" sz="1600" dirty="0" err="1"/>
              <a:t>вузли</a:t>
            </a:r>
            <a:r>
              <a:rPr lang="ru-RU" sz="1600" dirty="0"/>
              <a:t>, </a:t>
            </a:r>
            <a:r>
              <a:rPr lang="ru-RU" sz="1600" dirty="0" err="1"/>
              <a:t>селезінка</a:t>
            </a:r>
            <a:r>
              <a:rPr lang="ru-RU" sz="1600" dirty="0"/>
              <a:t>, </a:t>
            </a:r>
            <a:r>
              <a:rPr lang="ru-RU" sz="1600" dirty="0" err="1"/>
              <a:t>зобна</a:t>
            </a:r>
            <a:r>
              <a:rPr lang="ru-RU" sz="1600" dirty="0"/>
              <a:t> </a:t>
            </a:r>
            <a:r>
              <a:rPr lang="ru-RU" sz="1600" dirty="0" err="1"/>
              <a:t>залоза</a:t>
            </a:r>
            <a:r>
              <a:rPr lang="ru-RU" sz="1600" dirty="0"/>
              <a:t>, </a:t>
            </a:r>
            <a:r>
              <a:rPr lang="ru-RU" sz="1600" dirty="0" err="1"/>
              <a:t>кістковий</a:t>
            </a:r>
            <a:r>
              <a:rPr lang="ru-RU" sz="1600" dirty="0"/>
              <a:t> </a:t>
            </a:r>
            <a:r>
              <a:rPr lang="ru-RU" sz="1600" dirty="0" err="1"/>
              <a:t>мозок</a:t>
            </a:r>
            <a:r>
              <a:rPr lang="ru-RU" sz="1600" dirty="0"/>
              <a:t>, </a:t>
            </a:r>
            <a:r>
              <a:rPr lang="ru-RU" sz="1600" dirty="0" err="1"/>
              <a:t>зародкові</a:t>
            </a:r>
            <a:r>
              <a:rPr lang="ru-RU" sz="1600" dirty="0"/>
              <a:t> </a:t>
            </a:r>
            <a:r>
              <a:rPr lang="ru-RU" sz="1600" dirty="0" err="1"/>
              <a:t>клітини</a:t>
            </a:r>
            <a:r>
              <a:rPr lang="ru-RU" sz="1600" dirty="0"/>
              <a:t>. </a:t>
            </a:r>
          </a:p>
          <a:p>
            <a:r>
              <a:rPr lang="ru-RU" sz="1600" dirty="0"/>
              <a:t>По </a:t>
            </a:r>
            <a:r>
              <a:rPr lang="ru-RU" sz="1600" dirty="0" err="1"/>
              <a:t>відношенню</a:t>
            </a:r>
            <a:r>
              <a:rPr lang="ru-RU" sz="1600" dirty="0"/>
              <a:t> до </a:t>
            </a:r>
            <a:r>
              <a:rPr lang="ru-RU" sz="1600" dirty="0" err="1"/>
              <a:t>дії</a:t>
            </a:r>
            <a:r>
              <a:rPr lang="ru-RU" sz="1600" dirty="0"/>
              <a:t> </a:t>
            </a:r>
            <a:r>
              <a:rPr lang="ru-RU" sz="1600" dirty="0" err="1"/>
              <a:t>випромінювань</a:t>
            </a:r>
            <a:r>
              <a:rPr lang="ru-RU" sz="1600" dirty="0"/>
              <a:t> </a:t>
            </a:r>
            <a:r>
              <a:rPr lang="ru-RU" sz="1600" dirty="0" err="1"/>
              <a:t>виділяють</a:t>
            </a:r>
            <a:r>
              <a:rPr lang="ru-RU" sz="1600" dirty="0"/>
              <a:t> три </a:t>
            </a:r>
            <a:r>
              <a:rPr lang="ru-RU" sz="1600" dirty="0" err="1"/>
              <a:t>групи</a:t>
            </a:r>
            <a:r>
              <a:rPr lang="ru-RU" sz="1600" dirty="0"/>
              <a:t> </a:t>
            </a:r>
            <a:r>
              <a:rPr lang="ru-RU" sz="1600" dirty="0" err="1"/>
              <a:t>критичних</a:t>
            </a:r>
            <a:r>
              <a:rPr lang="ru-RU" sz="1600" dirty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 у порядку </a:t>
            </a:r>
            <a:r>
              <a:rPr lang="ru-RU" sz="1600" dirty="0" err="1"/>
              <a:t>убування</a:t>
            </a:r>
            <a:r>
              <a:rPr lang="ru-RU" sz="1600" dirty="0"/>
              <a:t> </a:t>
            </a:r>
            <a:r>
              <a:rPr lang="ru-RU" sz="1600" dirty="0" err="1"/>
              <a:t>радіаційної</a:t>
            </a:r>
            <a:r>
              <a:rPr lang="ru-RU" sz="1600" dirty="0"/>
              <a:t> </a:t>
            </a:r>
            <a:r>
              <a:rPr lang="ru-RU" sz="1600" dirty="0" err="1"/>
              <a:t>чутливості</a:t>
            </a:r>
            <a:r>
              <a:rPr lang="ru-RU" sz="1600" dirty="0"/>
              <a:t>: </a:t>
            </a:r>
          </a:p>
          <a:p>
            <a:r>
              <a:rPr lang="ru-RU" sz="1600" dirty="0"/>
              <a:t>I </a:t>
            </a:r>
            <a:r>
              <a:rPr lang="ru-RU" sz="1600" dirty="0" err="1"/>
              <a:t>група</a:t>
            </a:r>
            <a:r>
              <a:rPr lang="ru-RU" sz="1600" dirty="0"/>
              <a:t> - все </a:t>
            </a:r>
            <a:r>
              <a:rPr lang="ru-RU" sz="1600" dirty="0" err="1"/>
              <a:t>тіло</a:t>
            </a:r>
            <a:r>
              <a:rPr lang="ru-RU" sz="1600" dirty="0"/>
              <a:t>, </a:t>
            </a:r>
            <a:r>
              <a:rPr lang="ru-RU" sz="1600" dirty="0" err="1"/>
              <a:t>гонади</a:t>
            </a:r>
            <a:r>
              <a:rPr lang="ru-RU" sz="1600" dirty="0"/>
              <a:t> (</a:t>
            </a:r>
            <a:r>
              <a:rPr lang="ru-RU" sz="1600" dirty="0" err="1"/>
              <a:t>статеві</a:t>
            </a:r>
            <a:r>
              <a:rPr lang="ru-RU" sz="1600" dirty="0"/>
              <a:t> </a:t>
            </a:r>
            <a:r>
              <a:rPr lang="ru-RU" sz="1600" dirty="0" err="1"/>
              <a:t>залози</a:t>
            </a:r>
            <a:r>
              <a:rPr lang="ru-RU" sz="1600" dirty="0"/>
              <a:t>), </a:t>
            </a:r>
            <a:r>
              <a:rPr lang="ru-RU" sz="1600" dirty="0" err="1"/>
              <a:t>червоний</a:t>
            </a:r>
            <a:r>
              <a:rPr lang="ru-RU" sz="1600" dirty="0"/>
              <a:t> </a:t>
            </a:r>
            <a:r>
              <a:rPr lang="ru-RU" sz="1600" dirty="0" err="1"/>
              <a:t>кістковий</a:t>
            </a:r>
            <a:r>
              <a:rPr lang="ru-RU" sz="1600" dirty="0"/>
              <a:t> </a:t>
            </a:r>
            <a:r>
              <a:rPr lang="ru-RU" sz="1600" dirty="0" err="1"/>
              <a:t>мозок</a:t>
            </a:r>
            <a:r>
              <a:rPr lang="ru-RU" sz="1600" dirty="0"/>
              <a:t>; </a:t>
            </a:r>
          </a:p>
          <a:p>
            <a:r>
              <a:rPr lang="ru-RU" sz="1600" dirty="0"/>
              <a:t>II </a:t>
            </a:r>
            <a:r>
              <a:rPr lang="ru-RU" sz="1600" dirty="0" err="1"/>
              <a:t>група</a:t>
            </a:r>
            <a:r>
              <a:rPr lang="ru-RU" sz="1600" dirty="0"/>
              <a:t> - </a:t>
            </a:r>
            <a:r>
              <a:rPr lang="ru-RU" sz="1600" dirty="0" err="1"/>
              <a:t>м'язи</a:t>
            </a:r>
            <a:r>
              <a:rPr lang="ru-RU" sz="1600" dirty="0"/>
              <a:t>, щитовидна </a:t>
            </a:r>
            <a:r>
              <a:rPr lang="ru-RU" sz="1600" dirty="0" err="1"/>
              <a:t>залоза</a:t>
            </a:r>
            <a:r>
              <a:rPr lang="ru-RU" sz="1600" dirty="0"/>
              <a:t>, </a:t>
            </a:r>
            <a:r>
              <a:rPr lang="ru-RU" sz="1600" dirty="0" err="1"/>
              <a:t>жирова</a:t>
            </a:r>
            <a:r>
              <a:rPr lang="ru-RU" sz="1600" dirty="0"/>
              <a:t> тканина, </a:t>
            </a:r>
            <a:r>
              <a:rPr lang="ru-RU" sz="1600" dirty="0" err="1"/>
              <a:t>печінка</a:t>
            </a:r>
            <a:r>
              <a:rPr lang="ru-RU" sz="1600" dirty="0"/>
              <a:t>, </a:t>
            </a:r>
            <a:r>
              <a:rPr lang="ru-RU" sz="1600" dirty="0" err="1"/>
              <a:t>нирки</a:t>
            </a:r>
            <a:r>
              <a:rPr lang="ru-RU" sz="1600" dirty="0"/>
              <a:t>, </a:t>
            </a:r>
            <a:r>
              <a:rPr lang="ru-RU" sz="1600" dirty="0" err="1"/>
              <a:t>селезінка</a:t>
            </a:r>
            <a:r>
              <a:rPr lang="ru-RU" sz="1600" dirty="0"/>
              <a:t>, </a:t>
            </a:r>
            <a:r>
              <a:rPr lang="ru-RU" sz="1600" dirty="0" err="1"/>
              <a:t>шлунково-кишковий</a:t>
            </a:r>
            <a:r>
              <a:rPr lang="ru-RU" sz="1600" dirty="0"/>
              <a:t> тракт, </a:t>
            </a:r>
            <a:r>
              <a:rPr lang="ru-RU" sz="1600" dirty="0" err="1"/>
              <a:t>кришталик</a:t>
            </a:r>
            <a:r>
              <a:rPr lang="ru-RU" sz="1600" dirty="0"/>
              <a:t> ока та </a:t>
            </a:r>
            <a:r>
              <a:rPr lang="ru-RU" sz="1600" dirty="0" err="1"/>
              <a:t>інші</a:t>
            </a:r>
            <a:r>
              <a:rPr lang="ru-RU" sz="1600" dirty="0"/>
              <a:t> </a:t>
            </a:r>
            <a:r>
              <a:rPr lang="ru-RU" sz="1600" dirty="0" err="1"/>
              <a:t>органи</a:t>
            </a:r>
            <a:r>
              <a:rPr lang="ru-RU" sz="1600" dirty="0"/>
              <a:t>, за </a:t>
            </a:r>
            <a:r>
              <a:rPr lang="ru-RU" sz="1600" dirty="0" err="1"/>
              <a:t>винятком</a:t>
            </a:r>
            <a:r>
              <a:rPr lang="ru-RU" sz="1600" dirty="0"/>
              <a:t> тих, </a:t>
            </a:r>
            <a:r>
              <a:rPr lang="ru-RU" sz="1600" dirty="0" err="1"/>
              <a:t>які</a:t>
            </a:r>
            <a:r>
              <a:rPr lang="ru-RU" sz="1600" dirty="0"/>
              <a:t> </a:t>
            </a:r>
            <a:r>
              <a:rPr lang="ru-RU" sz="1600" dirty="0" err="1"/>
              <a:t>відносяться</a:t>
            </a:r>
            <a:r>
              <a:rPr lang="ru-RU" sz="1600" dirty="0"/>
              <a:t> до I та III </a:t>
            </a:r>
            <a:r>
              <a:rPr lang="ru-RU" sz="1600" dirty="0" err="1"/>
              <a:t>груп</a:t>
            </a:r>
            <a:r>
              <a:rPr lang="ru-RU" sz="1600" dirty="0"/>
              <a:t>; </a:t>
            </a:r>
          </a:p>
          <a:p>
            <a:r>
              <a:rPr lang="ru-RU" sz="1600" dirty="0"/>
              <a:t>III </a:t>
            </a:r>
            <a:r>
              <a:rPr lang="ru-RU" sz="1600" dirty="0" err="1"/>
              <a:t>група</a:t>
            </a:r>
            <a:r>
              <a:rPr lang="ru-RU" sz="1600" dirty="0"/>
              <a:t> - </a:t>
            </a:r>
            <a:r>
              <a:rPr lang="ru-RU" sz="1600" dirty="0" err="1"/>
              <a:t>шкірний</a:t>
            </a:r>
            <a:r>
              <a:rPr lang="ru-RU" sz="1600" dirty="0"/>
              <a:t> </a:t>
            </a:r>
            <a:r>
              <a:rPr lang="ru-RU" sz="1600" dirty="0" err="1"/>
              <a:t>покрив</a:t>
            </a:r>
            <a:r>
              <a:rPr lang="ru-RU" sz="1600" dirty="0"/>
              <a:t>, </a:t>
            </a:r>
            <a:r>
              <a:rPr lang="ru-RU" sz="1600" dirty="0" err="1"/>
              <a:t>кісткова</a:t>
            </a:r>
            <a:r>
              <a:rPr lang="ru-RU" sz="1600" dirty="0"/>
              <a:t> тканина, </a:t>
            </a:r>
            <a:r>
              <a:rPr lang="ru-RU" sz="1600" dirty="0" err="1"/>
              <a:t>кисті</a:t>
            </a:r>
            <a:r>
              <a:rPr lang="ru-RU" sz="1600" dirty="0"/>
              <a:t>, </a:t>
            </a:r>
            <a:r>
              <a:rPr lang="ru-RU" sz="1600" dirty="0" err="1"/>
              <a:t>передпліччя</a:t>
            </a:r>
            <a:r>
              <a:rPr lang="ru-RU" sz="1600" dirty="0"/>
              <a:t>, </a:t>
            </a:r>
            <a:r>
              <a:rPr lang="ru-RU" sz="1600" dirty="0" err="1"/>
              <a:t>лодижка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стопи. </a:t>
            </a:r>
          </a:p>
          <a:p>
            <a:r>
              <a:rPr lang="ru-RU" sz="1600" dirty="0"/>
              <a:t>Велика </a:t>
            </a:r>
            <a:r>
              <a:rPr lang="ru-RU" sz="1600" dirty="0" err="1"/>
              <a:t>чутливість</a:t>
            </a:r>
            <a:r>
              <a:rPr lang="ru-RU" sz="1600" dirty="0"/>
              <a:t> </a:t>
            </a:r>
            <a:r>
              <a:rPr lang="ru-RU" sz="1600" dirty="0" err="1"/>
              <a:t>кровотворних</a:t>
            </a:r>
            <a:r>
              <a:rPr lang="ru-RU" sz="1600" dirty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 до </a:t>
            </a:r>
            <a:r>
              <a:rPr lang="ru-RU" sz="1600" dirty="0" err="1"/>
              <a:t>радіації</a:t>
            </a:r>
            <a:r>
              <a:rPr lang="ru-RU" sz="1600" dirty="0"/>
              <a:t> </a:t>
            </a:r>
            <a:r>
              <a:rPr lang="ru-RU" sz="1600" dirty="0" err="1"/>
              <a:t>лежить</a:t>
            </a:r>
            <a:r>
              <a:rPr lang="ru-RU" sz="1600" dirty="0"/>
              <a:t> в </a:t>
            </a:r>
            <a:r>
              <a:rPr lang="ru-RU" sz="1600" dirty="0" err="1"/>
              <a:t>основі</a:t>
            </a:r>
            <a:r>
              <a:rPr lang="ru-RU" sz="1600" dirty="0"/>
              <a:t> </a:t>
            </a:r>
            <a:r>
              <a:rPr lang="ru-RU" sz="1600" dirty="0" err="1"/>
              <a:t>визначення</a:t>
            </a:r>
            <a:r>
              <a:rPr lang="ru-RU" sz="1600" dirty="0"/>
              <a:t> характеру </a:t>
            </a:r>
            <a:r>
              <a:rPr lang="ru-RU" sz="1600" dirty="0" err="1"/>
              <a:t>променевої</a:t>
            </a:r>
            <a:r>
              <a:rPr lang="ru-RU" sz="1600" dirty="0"/>
              <a:t> </a:t>
            </a:r>
            <a:r>
              <a:rPr lang="ru-RU" sz="1600" dirty="0" err="1"/>
              <a:t>хвороби</a:t>
            </a:r>
            <a:r>
              <a:rPr lang="ru-RU" sz="1600" dirty="0"/>
              <a:t>. При одноразовому </a:t>
            </a:r>
            <a:r>
              <a:rPr lang="ru-RU" sz="1600" dirty="0" err="1"/>
              <a:t>опроміненні</a:t>
            </a:r>
            <a:r>
              <a:rPr lang="ru-RU" sz="1600" dirty="0"/>
              <a:t> </a:t>
            </a:r>
            <a:r>
              <a:rPr lang="ru-RU" sz="1600" dirty="0" err="1"/>
              <a:t>всього</a:t>
            </a:r>
            <a:r>
              <a:rPr lang="ru-RU" sz="1600" dirty="0"/>
              <a:t> </a:t>
            </a:r>
            <a:r>
              <a:rPr lang="ru-RU" sz="1600" dirty="0" err="1"/>
              <a:t>тіла</a:t>
            </a:r>
            <a:r>
              <a:rPr lang="ru-RU" sz="1600" dirty="0"/>
              <a:t> </a:t>
            </a:r>
            <a:r>
              <a:rPr lang="ru-RU" sz="1600" dirty="0" err="1"/>
              <a:t>поглиненою</a:t>
            </a:r>
            <a:r>
              <a:rPr lang="ru-RU" sz="1600" dirty="0"/>
              <a:t> дозою 0,5 Гр через </a:t>
            </a:r>
            <a:r>
              <a:rPr lang="ru-RU" sz="1600" dirty="0" err="1"/>
              <a:t>добу</a:t>
            </a:r>
            <a:r>
              <a:rPr lang="ru-RU" sz="1600" dirty="0"/>
              <a:t> </a:t>
            </a:r>
            <a:r>
              <a:rPr lang="ru-RU" sz="1600" dirty="0" err="1"/>
              <a:t>після</a:t>
            </a:r>
            <a:r>
              <a:rPr lang="ru-RU" sz="1600" dirty="0"/>
              <a:t> </a:t>
            </a:r>
            <a:r>
              <a:rPr lang="ru-RU" sz="1600" dirty="0" err="1"/>
              <a:t>опромінення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різко</a:t>
            </a:r>
            <a:r>
              <a:rPr lang="ru-RU" sz="1600" dirty="0"/>
              <a:t> </a:t>
            </a:r>
            <a:r>
              <a:rPr lang="ru-RU" sz="1600" dirty="0" err="1"/>
              <a:t>скоротитися</a:t>
            </a:r>
            <a:r>
              <a:rPr lang="ru-RU" sz="1600" dirty="0"/>
              <a:t> число </a:t>
            </a:r>
            <a:r>
              <a:rPr lang="ru-RU" sz="1600" dirty="0" err="1"/>
              <a:t>лімфоцитів</a:t>
            </a:r>
            <a:r>
              <a:rPr lang="ru-RU" sz="1600" dirty="0"/>
              <a:t> (</a:t>
            </a:r>
            <a:r>
              <a:rPr lang="ru-RU" sz="1600" dirty="0" err="1"/>
              <a:t>білих</a:t>
            </a:r>
            <a:r>
              <a:rPr lang="ru-RU" sz="1600" dirty="0"/>
              <a:t> </a:t>
            </a:r>
            <a:r>
              <a:rPr lang="ru-RU" sz="1600" dirty="0" err="1"/>
              <a:t>кров'яних</a:t>
            </a:r>
            <a:r>
              <a:rPr lang="ru-RU" sz="1600" dirty="0"/>
              <a:t> </a:t>
            </a:r>
            <a:r>
              <a:rPr lang="ru-RU" sz="1600" dirty="0" err="1"/>
              <a:t>тілець</a:t>
            </a:r>
            <a:r>
              <a:rPr lang="ru-RU" sz="1600" dirty="0"/>
              <a:t>), </a:t>
            </a:r>
            <a:r>
              <a:rPr lang="ru-RU" sz="1600" dirty="0" err="1"/>
              <a:t>тривалість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без того </a:t>
            </a:r>
            <a:r>
              <a:rPr lang="ru-RU" sz="1600" dirty="0" err="1"/>
              <a:t>незначна</a:t>
            </a:r>
            <a:r>
              <a:rPr lang="ru-RU" sz="1600" dirty="0"/>
              <a:t> - </a:t>
            </a:r>
            <a:r>
              <a:rPr lang="ru-RU" sz="1600" dirty="0" err="1"/>
              <a:t>менше</a:t>
            </a:r>
            <a:r>
              <a:rPr lang="ru-RU" sz="1600" dirty="0"/>
              <a:t> </a:t>
            </a:r>
            <a:r>
              <a:rPr lang="ru-RU" sz="1600" dirty="0" err="1"/>
              <a:t>доби</a:t>
            </a:r>
            <a:r>
              <a:rPr lang="ru-RU" sz="1600" dirty="0"/>
              <a:t>. </a:t>
            </a:r>
            <a:r>
              <a:rPr lang="ru-RU" sz="1600" dirty="0" err="1"/>
              <a:t>Зменшиться</a:t>
            </a:r>
            <a:r>
              <a:rPr lang="ru-RU" sz="1600" dirty="0"/>
              <a:t>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кількість</a:t>
            </a:r>
            <a:r>
              <a:rPr lang="ru-RU" sz="1600" dirty="0"/>
              <a:t> </a:t>
            </a:r>
            <a:r>
              <a:rPr lang="ru-RU" sz="1600" dirty="0" err="1"/>
              <a:t>еритроцитів</a:t>
            </a:r>
            <a:r>
              <a:rPr lang="ru-RU" sz="1600" dirty="0"/>
              <a:t> (</a:t>
            </a:r>
            <a:r>
              <a:rPr lang="ru-RU" sz="1600" dirty="0" err="1"/>
              <a:t>червоних</a:t>
            </a:r>
            <a:r>
              <a:rPr lang="ru-RU" sz="1600" dirty="0"/>
              <a:t> </a:t>
            </a:r>
            <a:r>
              <a:rPr lang="ru-RU" sz="1600" dirty="0" err="1"/>
              <a:t>кров'яних</a:t>
            </a:r>
            <a:r>
              <a:rPr lang="ru-RU" sz="1600" dirty="0"/>
              <a:t> </a:t>
            </a:r>
            <a:r>
              <a:rPr lang="ru-RU" sz="1600" dirty="0" err="1"/>
              <a:t>тілець</a:t>
            </a:r>
            <a:r>
              <a:rPr lang="ru-RU" sz="1600" dirty="0"/>
              <a:t>) </a:t>
            </a:r>
            <a:r>
              <a:rPr lang="ru-RU" sz="1600" dirty="0" err="1"/>
              <a:t>після</a:t>
            </a:r>
            <a:r>
              <a:rPr lang="ru-RU" sz="1600" dirty="0"/>
              <a:t> </a:t>
            </a:r>
            <a:r>
              <a:rPr lang="ru-RU" sz="1600" dirty="0" err="1"/>
              <a:t>двох</a:t>
            </a:r>
            <a:r>
              <a:rPr lang="ru-RU" sz="1600" dirty="0"/>
              <a:t> </a:t>
            </a:r>
            <a:r>
              <a:rPr lang="ru-RU" sz="1600" dirty="0" err="1"/>
              <a:t>тижнів</a:t>
            </a:r>
            <a:r>
              <a:rPr lang="ru-RU" sz="1600" dirty="0"/>
              <a:t> </a:t>
            </a:r>
            <a:r>
              <a:rPr lang="ru-RU" sz="1600" dirty="0" err="1"/>
              <a:t>після</a:t>
            </a:r>
            <a:r>
              <a:rPr lang="ru-RU" sz="1600" dirty="0"/>
              <a:t> </a:t>
            </a:r>
            <a:r>
              <a:rPr lang="ru-RU" sz="1600" dirty="0" err="1"/>
              <a:t>опромінення</a:t>
            </a:r>
            <a:r>
              <a:rPr lang="ru-RU" sz="1600" dirty="0"/>
              <a:t> (</a:t>
            </a:r>
            <a:r>
              <a:rPr lang="ru-RU" sz="1600" dirty="0" err="1"/>
              <a:t>тривалість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 </a:t>
            </a:r>
            <a:r>
              <a:rPr lang="ru-RU" sz="1600" dirty="0" err="1"/>
              <a:t>еритроцитів</a:t>
            </a:r>
            <a:r>
              <a:rPr lang="ru-RU" sz="1600" dirty="0"/>
              <a:t> </a:t>
            </a:r>
            <a:r>
              <a:rPr lang="ru-RU" sz="1600" dirty="0" err="1"/>
              <a:t>приблизно</a:t>
            </a:r>
            <a:r>
              <a:rPr lang="ru-RU" sz="1600" dirty="0"/>
              <a:t> 100 </a:t>
            </a:r>
            <a:r>
              <a:rPr lang="ru-RU" sz="1600" dirty="0" err="1"/>
              <a:t>діб</a:t>
            </a:r>
            <a:r>
              <a:rPr lang="ru-RU" sz="1600" dirty="0"/>
              <a:t>). У </a:t>
            </a:r>
            <a:r>
              <a:rPr lang="ru-RU" sz="1600" dirty="0" err="1"/>
              <a:t>здорової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 </a:t>
            </a:r>
            <a:r>
              <a:rPr lang="ru-RU" sz="1600" dirty="0" err="1"/>
              <a:t>налічується</a:t>
            </a:r>
            <a:r>
              <a:rPr lang="ru-RU" sz="1600" dirty="0"/>
              <a:t> порядку 1014 </a:t>
            </a:r>
            <a:r>
              <a:rPr lang="ru-RU" sz="1600" dirty="0" err="1"/>
              <a:t>червоних</a:t>
            </a:r>
            <a:r>
              <a:rPr lang="ru-RU" sz="1600" dirty="0"/>
              <a:t> </a:t>
            </a:r>
            <a:r>
              <a:rPr lang="ru-RU" sz="1600" dirty="0" err="1"/>
              <a:t>кров'яних</a:t>
            </a:r>
            <a:r>
              <a:rPr lang="ru-RU" sz="1600" dirty="0"/>
              <a:t> </a:t>
            </a:r>
            <a:r>
              <a:rPr lang="ru-RU" sz="1600" dirty="0" err="1"/>
              <a:t>тілець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при </a:t>
            </a:r>
            <a:r>
              <a:rPr lang="ru-RU" sz="1600" dirty="0" err="1"/>
              <a:t>щоденному</a:t>
            </a:r>
            <a:r>
              <a:rPr lang="ru-RU" sz="1600" dirty="0"/>
              <a:t> </a:t>
            </a:r>
            <a:r>
              <a:rPr lang="ru-RU" sz="1600" dirty="0" err="1"/>
              <a:t>відтворенні</a:t>
            </a:r>
            <a:r>
              <a:rPr lang="ru-RU" sz="1600" dirty="0"/>
              <a:t> (в </a:t>
            </a:r>
            <a:r>
              <a:rPr lang="ru-RU" sz="1600" dirty="0" err="1"/>
              <a:t>середньому</a:t>
            </a:r>
            <a:r>
              <a:rPr lang="ru-RU" sz="1600" dirty="0"/>
              <a:t> 1012) у хворого </a:t>
            </a:r>
            <a:r>
              <a:rPr lang="ru-RU" sz="1600" dirty="0" err="1"/>
              <a:t>променевою</a:t>
            </a:r>
            <a:r>
              <a:rPr lang="ru-RU" sz="1600" dirty="0"/>
              <a:t> хворобою </a:t>
            </a:r>
            <a:r>
              <a:rPr lang="ru-RU" sz="1600" dirty="0" err="1"/>
              <a:t>таке</a:t>
            </a:r>
            <a:r>
              <a:rPr lang="ru-RU" sz="1600" dirty="0"/>
              <a:t> </a:t>
            </a:r>
            <a:r>
              <a:rPr lang="ru-RU" sz="1600" dirty="0" err="1"/>
              <a:t>співвідношення</a:t>
            </a:r>
            <a:r>
              <a:rPr lang="ru-RU" sz="1600" dirty="0"/>
              <a:t> </a:t>
            </a:r>
            <a:r>
              <a:rPr lang="ru-RU" sz="1600" dirty="0" err="1"/>
              <a:t>порушується</a:t>
            </a:r>
            <a:r>
              <a:rPr lang="ru-RU" sz="1600" dirty="0"/>
              <a:t>, </a:t>
            </a:r>
            <a:r>
              <a:rPr lang="ru-RU" sz="1600" dirty="0" err="1"/>
              <a:t>і</a:t>
            </a:r>
            <a:r>
              <a:rPr lang="ru-RU" sz="1600" dirty="0"/>
              <a:t> в </a:t>
            </a:r>
            <a:r>
              <a:rPr lang="ru-RU" sz="1600" dirty="0" err="1"/>
              <a:t>результаті</a:t>
            </a:r>
            <a:r>
              <a:rPr lang="ru-RU" sz="1600" dirty="0"/>
              <a:t> </a:t>
            </a:r>
            <a:r>
              <a:rPr lang="ru-RU" sz="1600" dirty="0" err="1"/>
              <a:t>організм</a:t>
            </a:r>
            <a:r>
              <a:rPr lang="ru-RU" sz="1600" dirty="0"/>
              <a:t>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загинути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поразки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опромінюваної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.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зменшенням</a:t>
            </a:r>
            <a:r>
              <a:rPr lang="ru-RU" dirty="0"/>
              <a:t> </a:t>
            </a:r>
            <a:r>
              <a:rPr lang="ru-RU" dirty="0" err="1"/>
              <a:t>опромінюваної</a:t>
            </a:r>
            <a:r>
              <a:rPr lang="ru-RU" dirty="0"/>
              <a:t> </a:t>
            </a:r>
            <a:r>
              <a:rPr lang="ru-RU" dirty="0" err="1"/>
              <a:t>поверхні</a:t>
            </a:r>
            <a:r>
              <a:rPr lang="ru-RU" dirty="0"/>
              <a:t> </a:t>
            </a:r>
            <a:r>
              <a:rPr lang="ru-RU" dirty="0" err="1"/>
              <a:t>зменшується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біологічний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. З практики,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відомо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при </a:t>
            </a:r>
            <a:r>
              <a:rPr lang="ru-RU" dirty="0" err="1"/>
              <a:t>опроміненні</a:t>
            </a:r>
            <a:r>
              <a:rPr lang="ru-RU" dirty="0"/>
              <a:t> фотонами (</a:t>
            </a:r>
            <a:r>
              <a:rPr lang="el-GR" dirty="0"/>
              <a:t>γ-</a:t>
            </a:r>
            <a:r>
              <a:rPr lang="ru-RU" dirty="0"/>
              <a:t>квантами) </a:t>
            </a:r>
            <a:r>
              <a:rPr lang="ru-RU" dirty="0" err="1"/>
              <a:t>поглиненою</a:t>
            </a:r>
            <a:r>
              <a:rPr lang="ru-RU" dirty="0"/>
              <a:t> дозою 4,5 Гр </a:t>
            </a:r>
            <a:r>
              <a:rPr lang="ru-RU" dirty="0" err="1"/>
              <a:t>ділянки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площею</a:t>
            </a:r>
            <a:r>
              <a:rPr lang="ru-RU" dirty="0"/>
              <a:t> 6 см2 </a:t>
            </a:r>
            <a:r>
              <a:rPr lang="ru-RU" dirty="0" err="1"/>
              <a:t>помітного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не </a:t>
            </a:r>
            <a:r>
              <a:rPr lang="ru-RU" dirty="0" err="1"/>
              <a:t>спостерігалося</a:t>
            </a:r>
            <a:r>
              <a:rPr lang="ru-RU" dirty="0"/>
              <a:t>, а при </a:t>
            </a:r>
            <a:r>
              <a:rPr lang="ru-RU" dirty="0" err="1"/>
              <a:t>опроміненні</a:t>
            </a:r>
            <a:r>
              <a:rPr lang="ru-RU" dirty="0"/>
              <a:t> такою ж дозою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реєструвалося</a:t>
            </a:r>
            <a:r>
              <a:rPr lang="ru-RU" dirty="0"/>
              <a:t> до 50% </a:t>
            </a:r>
            <a:r>
              <a:rPr lang="ru-RU" dirty="0" err="1"/>
              <a:t>смертельних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. </a:t>
            </a:r>
          </a:p>
          <a:p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смертельні</a:t>
            </a:r>
            <a:r>
              <a:rPr lang="ru-RU" dirty="0"/>
              <a:t> </a:t>
            </a:r>
            <a:r>
              <a:rPr lang="ru-RU" dirty="0" err="1"/>
              <a:t>поглинені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для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: </a:t>
            </a:r>
          </a:p>
          <a:p>
            <a:r>
              <a:rPr lang="ru-RU" dirty="0"/>
              <a:t>- Голова - 20 Гр; </a:t>
            </a:r>
          </a:p>
          <a:p>
            <a:r>
              <a:rPr lang="ru-RU" dirty="0"/>
              <a:t>- </a:t>
            </a:r>
            <a:r>
              <a:rPr lang="ru-RU" dirty="0" err="1"/>
              <a:t>Нижня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живота - 30 Гр; </a:t>
            </a:r>
          </a:p>
          <a:p>
            <a:r>
              <a:rPr lang="ru-RU" dirty="0"/>
              <a:t>- </a:t>
            </a:r>
            <a:r>
              <a:rPr lang="ru-RU" dirty="0" err="1"/>
              <a:t>Верхня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живота - 50 Гр; </a:t>
            </a:r>
          </a:p>
          <a:p>
            <a:r>
              <a:rPr lang="ru-RU" dirty="0"/>
              <a:t>- </a:t>
            </a:r>
            <a:r>
              <a:rPr lang="ru-RU" dirty="0" err="1"/>
              <a:t>Грудна</a:t>
            </a:r>
            <a:r>
              <a:rPr lang="ru-RU" dirty="0"/>
              <a:t> </a:t>
            </a:r>
            <a:r>
              <a:rPr lang="ru-RU" dirty="0" err="1"/>
              <a:t>клітка</a:t>
            </a:r>
            <a:r>
              <a:rPr lang="ru-RU" dirty="0"/>
              <a:t> - 100 Гр; </a:t>
            </a:r>
          </a:p>
          <a:p>
            <a:r>
              <a:rPr lang="ru-RU" dirty="0"/>
              <a:t>- </a:t>
            </a:r>
            <a:r>
              <a:rPr lang="ru-RU" dirty="0" err="1"/>
              <a:t>Кінцівки</a:t>
            </a:r>
            <a:r>
              <a:rPr lang="ru-RU" dirty="0"/>
              <a:t> - 200 Г р. </a:t>
            </a:r>
          </a:p>
          <a:p>
            <a:r>
              <a:rPr lang="ru-RU" dirty="0"/>
              <a:t>При </a:t>
            </a:r>
            <a:r>
              <a:rPr lang="ru-RU" dirty="0" err="1"/>
              <a:t>опроміненні</a:t>
            </a:r>
            <a:r>
              <a:rPr lang="ru-RU" dirty="0"/>
              <a:t> дозами, </a:t>
            </a:r>
            <a:r>
              <a:rPr lang="ru-RU" dirty="0" err="1"/>
              <a:t>які</a:t>
            </a:r>
            <a:r>
              <a:rPr lang="ru-RU" dirty="0"/>
              <a:t> в 100 - 1000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перевищують</a:t>
            </a:r>
            <a:r>
              <a:rPr lang="ru-RU" dirty="0"/>
              <a:t> </a:t>
            </a:r>
            <a:r>
              <a:rPr lang="ru-RU" dirty="0" err="1"/>
              <a:t>смертельну</a:t>
            </a:r>
            <a:r>
              <a:rPr lang="ru-RU" dirty="0"/>
              <a:t>, </a:t>
            </a:r>
            <a:r>
              <a:rPr lang="ru-RU" dirty="0" err="1"/>
              <a:t>людина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загинути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опромінення</a:t>
            </a:r>
            <a:r>
              <a:rPr lang="ru-RU" dirty="0"/>
              <a:t>. </a:t>
            </a:r>
            <a:r>
              <a:rPr lang="ru-RU" dirty="0" err="1"/>
              <a:t>Поглинута</a:t>
            </a:r>
            <a:r>
              <a:rPr lang="ru-RU" dirty="0"/>
              <a:t> доза </a:t>
            </a:r>
            <a:r>
              <a:rPr lang="ru-RU" dirty="0" err="1"/>
              <a:t>випромінювання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викликає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частин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, а </a:t>
            </a:r>
            <a:r>
              <a:rPr lang="ru-RU" dirty="0" err="1"/>
              <a:t>потім</a:t>
            </a:r>
            <a:r>
              <a:rPr lang="ru-RU" dirty="0"/>
              <a:t> смерть, </a:t>
            </a:r>
            <a:r>
              <a:rPr lang="ru-RU" dirty="0" err="1"/>
              <a:t>перевищує</a:t>
            </a:r>
            <a:r>
              <a:rPr lang="ru-RU" dirty="0"/>
              <a:t> </a:t>
            </a:r>
            <a:r>
              <a:rPr lang="ru-RU" dirty="0" err="1"/>
              <a:t>смертельну</a:t>
            </a:r>
            <a:r>
              <a:rPr lang="ru-RU" dirty="0"/>
              <a:t> </a:t>
            </a:r>
            <a:r>
              <a:rPr lang="ru-RU" dirty="0" err="1"/>
              <a:t>поглинену</a:t>
            </a:r>
            <a:r>
              <a:rPr lang="ru-RU" dirty="0"/>
              <a:t> дозу </a:t>
            </a:r>
            <a:r>
              <a:rPr lang="ru-RU" dirty="0" err="1"/>
              <a:t>опромінення</a:t>
            </a:r>
            <a:r>
              <a:rPr lang="ru-RU" dirty="0"/>
              <a:t> </a:t>
            </a:r>
            <a:r>
              <a:rPr lang="ru-RU" dirty="0" err="1"/>
              <a:t>всього</a:t>
            </a:r>
            <a:r>
              <a:rPr lang="ru-RU" dirty="0"/>
              <a:t> </a:t>
            </a:r>
            <a:r>
              <a:rPr lang="ru-RU" dirty="0" err="1"/>
              <a:t>тіла</a:t>
            </a:r>
            <a:r>
              <a:rPr lang="ru-RU" dirty="0"/>
              <a:t>. </a:t>
            </a:r>
          </a:p>
          <a:p>
            <a:r>
              <a:rPr lang="ru-RU" dirty="0" err="1"/>
              <a:t>Радіоактивні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потрапити</a:t>
            </a:r>
            <a:r>
              <a:rPr lang="ru-RU" dirty="0"/>
              <a:t> </a:t>
            </a:r>
            <a:r>
              <a:rPr lang="ru-RU" dirty="0" err="1"/>
              <a:t>усередину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 при </a:t>
            </a:r>
            <a:r>
              <a:rPr lang="ru-RU" dirty="0" err="1"/>
              <a:t>вдиханні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, </a:t>
            </a:r>
            <a:r>
              <a:rPr lang="ru-RU" dirty="0" err="1"/>
              <a:t>зараженого</a:t>
            </a:r>
            <a:r>
              <a:rPr lang="ru-RU" dirty="0"/>
              <a:t> </a:t>
            </a:r>
            <a:r>
              <a:rPr lang="ru-RU" dirty="0" err="1"/>
              <a:t>радіоактивними</a:t>
            </a:r>
            <a:r>
              <a:rPr lang="ru-RU" dirty="0"/>
              <a:t> </a:t>
            </a:r>
            <a:r>
              <a:rPr lang="ru-RU" dirty="0" err="1"/>
              <a:t>речовинами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зараженою</a:t>
            </a:r>
            <a:r>
              <a:rPr lang="ru-RU" dirty="0"/>
              <a:t> </a:t>
            </a:r>
            <a:r>
              <a:rPr lang="ru-RU" dirty="0" err="1"/>
              <a:t>їжею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водою, через </a:t>
            </a:r>
            <a:r>
              <a:rPr lang="ru-RU" dirty="0" err="1"/>
              <a:t>шкіру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через </a:t>
            </a:r>
            <a:r>
              <a:rPr lang="ru-RU" dirty="0" err="1"/>
              <a:t>відкриті</a:t>
            </a:r>
            <a:r>
              <a:rPr lang="ru-RU" dirty="0"/>
              <a:t> рани. </a:t>
            </a:r>
            <a:r>
              <a:rPr lang="ru-RU" dirty="0" err="1"/>
              <a:t>Слід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на </a:t>
            </a:r>
            <a:r>
              <a:rPr lang="ru-RU" dirty="0" err="1"/>
              <a:t>увазі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засвоєння</a:t>
            </a:r>
            <a:r>
              <a:rPr lang="ru-RU" dirty="0"/>
              <a:t> </a:t>
            </a:r>
            <a:r>
              <a:rPr lang="ru-RU" dirty="0" err="1"/>
              <a:t>радіонуклідів</a:t>
            </a:r>
            <a:r>
              <a:rPr lang="ru-RU" dirty="0"/>
              <a:t> через </a:t>
            </a:r>
            <a:r>
              <a:rPr lang="ru-RU" dirty="0" err="1"/>
              <a:t>неушкоджену</a:t>
            </a:r>
            <a:r>
              <a:rPr lang="ru-RU" dirty="0"/>
              <a:t> </a:t>
            </a:r>
            <a:r>
              <a:rPr lang="ru-RU" dirty="0" err="1"/>
              <a:t>шкіру</a:t>
            </a:r>
            <a:r>
              <a:rPr lang="ru-RU" dirty="0"/>
              <a:t> в 200-300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через кишечник (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оксид </a:t>
            </a:r>
            <a:r>
              <a:rPr lang="ru-RU" dirty="0" err="1"/>
              <a:t>тритію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ізотопи</a:t>
            </a:r>
            <a:r>
              <a:rPr lang="ru-RU" dirty="0"/>
              <a:t> йоду). </a:t>
            </a:r>
          </a:p>
          <a:p>
            <a:r>
              <a:rPr lang="ru-RU" dirty="0"/>
              <a:t>Через </a:t>
            </a:r>
            <a:r>
              <a:rPr lang="ru-RU" dirty="0" err="1"/>
              <a:t>шкіру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активно </a:t>
            </a:r>
            <a:r>
              <a:rPr lang="ru-RU" dirty="0" err="1"/>
              <a:t>проникають</a:t>
            </a:r>
            <a:r>
              <a:rPr lang="ru-RU" dirty="0"/>
              <a:t> </a:t>
            </a:r>
            <a:r>
              <a:rPr lang="ru-RU" dirty="0" err="1"/>
              <a:t>ізотопи</a:t>
            </a:r>
            <a:r>
              <a:rPr lang="ru-RU" dirty="0"/>
              <a:t> йоду, </a:t>
            </a:r>
            <a:r>
              <a:rPr lang="ru-RU" dirty="0" err="1"/>
              <a:t>молібдену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рідкоземельних</a:t>
            </a:r>
            <a:r>
              <a:rPr lang="ru-RU" dirty="0"/>
              <a:t> </a:t>
            </a:r>
            <a:r>
              <a:rPr lang="ru-RU" dirty="0" err="1"/>
              <a:t>елементів</a:t>
            </a:r>
            <a:r>
              <a:rPr lang="ru-RU" dirty="0"/>
              <a:t>. У </a:t>
            </a:r>
            <a:r>
              <a:rPr lang="ru-RU" dirty="0" err="1"/>
              <a:t>значно</a:t>
            </a:r>
            <a:r>
              <a:rPr lang="ru-RU" dirty="0"/>
              <a:t> </a:t>
            </a:r>
            <a:r>
              <a:rPr lang="ru-RU" dirty="0" err="1"/>
              <a:t>менших</a:t>
            </a:r>
            <a:r>
              <a:rPr lang="ru-RU" dirty="0"/>
              <a:t> </a:t>
            </a:r>
            <a:r>
              <a:rPr lang="ru-RU" dirty="0" err="1"/>
              <a:t>кількостях</a:t>
            </a:r>
            <a:r>
              <a:rPr lang="ru-RU" dirty="0"/>
              <a:t> - </a:t>
            </a:r>
            <a:r>
              <a:rPr lang="ru-RU" dirty="0" err="1"/>
              <a:t>цезій</a:t>
            </a:r>
            <a:r>
              <a:rPr lang="ru-RU" dirty="0"/>
              <a:t>, </a:t>
            </a:r>
            <a:r>
              <a:rPr lang="ru-RU" dirty="0" err="1"/>
              <a:t>стронцій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особливо </a:t>
            </a:r>
            <a:r>
              <a:rPr lang="ru-RU" dirty="0" err="1"/>
              <a:t>трансуранові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60648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Проникнення</a:t>
            </a:r>
            <a:r>
              <a:rPr lang="ru-RU" dirty="0"/>
              <a:t> </a:t>
            </a:r>
            <a:r>
              <a:rPr lang="ru-RU" dirty="0" err="1"/>
              <a:t>твердих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 у </a:t>
            </a:r>
            <a:r>
              <a:rPr lang="ru-RU" dirty="0" err="1"/>
              <a:t>дихальні</a:t>
            </a:r>
            <a:r>
              <a:rPr lang="ru-RU" dirty="0"/>
              <a:t>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 </a:t>
            </a:r>
            <a:r>
              <a:rPr lang="ru-RU" dirty="0" err="1"/>
              <a:t>дисперсності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. </a:t>
            </a:r>
            <a:r>
              <a:rPr lang="ru-RU" dirty="0" err="1"/>
              <a:t>Встановлено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пилу </a:t>
            </a:r>
            <a:r>
              <a:rPr lang="ru-RU" dirty="0" err="1"/>
              <a:t>розміром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0,1 мкм </a:t>
            </a:r>
            <a:r>
              <a:rPr lang="ru-RU" dirty="0" err="1"/>
              <a:t>поводяться</a:t>
            </a:r>
            <a:r>
              <a:rPr lang="ru-RU" dirty="0"/>
              <a:t> так само, як </a:t>
            </a:r>
            <a:r>
              <a:rPr lang="ru-RU" dirty="0" err="1"/>
              <a:t>молекули</a:t>
            </a:r>
            <a:r>
              <a:rPr lang="ru-RU" dirty="0"/>
              <a:t> газу, </a:t>
            </a:r>
            <a:r>
              <a:rPr lang="ru-RU" dirty="0" err="1"/>
              <a:t>тобто</a:t>
            </a:r>
            <a:r>
              <a:rPr lang="ru-RU" dirty="0"/>
              <a:t> при </a:t>
            </a:r>
            <a:r>
              <a:rPr lang="ru-RU" dirty="0" err="1"/>
              <a:t>вдиху</a:t>
            </a:r>
            <a:r>
              <a:rPr lang="ru-RU" dirty="0"/>
              <a:t> вони </a:t>
            </a:r>
            <a:r>
              <a:rPr lang="ru-RU" dirty="0" err="1"/>
              <a:t>попадають</a:t>
            </a:r>
            <a:r>
              <a:rPr lang="ru-RU" dirty="0"/>
              <a:t> разом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повітрям</a:t>
            </a:r>
            <a:r>
              <a:rPr lang="ru-RU" dirty="0"/>
              <a:t> у </a:t>
            </a:r>
            <a:r>
              <a:rPr lang="ru-RU" dirty="0" err="1"/>
              <a:t>легені</a:t>
            </a:r>
            <a:r>
              <a:rPr lang="ru-RU" dirty="0"/>
              <a:t>, а при </a:t>
            </a:r>
            <a:r>
              <a:rPr lang="ru-RU" dirty="0" err="1"/>
              <a:t>видиху</a:t>
            </a:r>
            <a:r>
              <a:rPr lang="ru-RU" dirty="0"/>
              <a:t> разом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повітрям</a:t>
            </a:r>
            <a:r>
              <a:rPr lang="ru-RU" dirty="0"/>
              <a:t> </a:t>
            </a:r>
            <a:r>
              <a:rPr lang="ru-RU" dirty="0" err="1"/>
              <a:t>видаляються</a:t>
            </a:r>
            <a:r>
              <a:rPr lang="ru-RU" dirty="0"/>
              <a:t>. У </a:t>
            </a:r>
            <a:r>
              <a:rPr lang="ru-RU" dirty="0" err="1"/>
              <a:t>легенях</a:t>
            </a:r>
            <a:r>
              <a:rPr lang="ru-RU" dirty="0"/>
              <a:t> при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залишатися</a:t>
            </a:r>
            <a:r>
              <a:rPr lang="ru-RU" dirty="0"/>
              <a:t> </a:t>
            </a:r>
            <a:r>
              <a:rPr lang="ru-RU" dirty="0" err="1"/>
              <a:t>незначна</a:t>
            </a:r>
            <a:r>
              <a:rPr lang="ru-RU" dirty="0"/>
              <a:t>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твердих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 такого </a:t>
            </a:r>
            <a:r>
              <a:rPr lang="ru-RU" dirty="0" err="1"/>
              <a:t>розміру</a:t>
            </a:r>
            <a:r>
              <a:rPr lang="ru-RU" dirty="0"/>
              <a:t>. </a:t>
            </a:r>
            <a:r>
              <a:rPr lang="ru-RU" dirty="0" err="1"/>
              <a:t>Великі</a:t>
            </a:r>
            <a:r>
              <a:rPr lang="ru-RU" dirty="0"/>
              <a:t>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розміром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5 мкм </a:t>
            </a:r>
            <a:r>
              <a:rPr lang="ru-RU" dirty="0" err="1"/>
              <a:t>майже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затримуються</a:t>
            </a:r>
            <a:r>
              <a:rPr lang="ru-RU" dirty="0"/>
              <a:t> носовою </a:t>
            </a:r>
            <a:r>
              <a:rPr lang="ru-RU" dirty="0" err="1"/>
              <a:t>і</a:t>
            </a:r>
            <a:r>
              <a:rPr lang="ru-RU" dirty="0"/>
              <a:t> ротовою </a:t>
            </a:r>
            <a:r>
              <a:rPr lang="ru-RU" dirty="0" err="1"/>
              <a:t>порожнинами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2333685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Через </a:t>
            </a:r>
            <a:r>
              <a:rPr lang="ru-RU" sz="1600" dirty="0" err="1"/>
              <a:t>травний</a:t>
            </a:r>
            <a:r>
              <a:rPr lang="ru-RU" sz="1600" dirty="0"/>
              <a:t> тракт </a:t>
            </a:r>
            <a:r>
              <a:rPr lang="ru-RU" sz="1600" dirty="0" err="1"/>
              <a:t>радіоактивні</a:t>
            </a:r>
            <a:r>
              <a:rPr lang="ru-RU" sz="1600" dirty="0"/>
              <a:t> </a:t>
            </a:r>
            <a:r>
              <a:rPr lang="ru-RU" sz="1600" dirty="0" err="1"/>
              <a:t>речовини</a:t>
            </a:r>
            <a:r>
              <a:rPr lang="ru-RU" sz="1600" dirty="0"/>
              <a:t> </a:t>
            </a:r>
            <a:r>
              <a:rPr lang="ru-RU" sz="1600" dirty="0" err="1"/>
              <a:t>найчастіше</a:t>
            </a:r>
            <a:r>
              <a:rPr lang="ru-RU" sz="1600" dirty="0"/>
              <a:t> </a:t>
            </a:r>
            <a:r>
              <a:rPr lang="ru-RU" sz="1600" dirty="0" err="1"/>
              <a:t>попадають</a:t>
            </a:r>
            <a:r>
              <a:rPr lang="ru-RU" sz="1600" dirty="0"/>
              <a:t> </a:t>
            </a:r>
            <a:r>
              <a:rPr lang="ru-RU" sz="1600" dirty="0" err="1"/>
              <a:t>внаслідок</a:t>
            </a:r>
            <a:r>
              <a:rPr lang="ru-RU" sz="1600" dirty="0"/>
              <a:t> </a:t>
            </a:r>
            <a:r>
              <a:rPr lang="ru-RU" sz="1600" dirty="0" err="1"/>
              <a:t>недотримання</a:t>
            </a:r>
            <a:r>
              <a:rPr lang="ru-RU" sz="1600" dirty="0"/>
              <a:t> правил </a:t>
            </a:r>
            <a:r>
              <a:rPr lang="ru-RU" sz="1600" dirty="0" err="1"/>
              <a:t>техніки</a:t>
            </a:r>
            <a:r>
              <a:rPr lang="ru-RU" sz="1600" dirty="0"/>
              <a:t> </a:t>
            </a:r>
            <a:r>
              <a:rPr lang="ru-RU" sz="1600" dirty="0" err="1"/>
              <a:t>безпеки</a:t>
            </a:r>
            <a:r>
              <a:rPr lang="ru-RU" sz="1600" dirty="0"/>
              <a:t>. </a:t>
            </a:r>
            <a:r>
              <a:rPr lang="ru-RU" sz="1600" dirty="0" err="1"/>
              <a:t>Проникнення</a:t>
            </a:r>
            <a:r>
              <a:rPr lang="ru-RU" sz="1600" dirty="0"/>
              <a:t> </a:t>
            </a:r>
            <a:r>
              <a:rPr lang="ru-RU" sz="1600" dirty="0" err="1"/>
              <a:t>радіоактивних</a:t>
            </a:r>
            <a:r>
              <a:rPr lang="ru-RU" sz="1600" dirty="0"/>
              <a:t> </a:t>
            </a:r>
            <a:r>
              <a:rPr lang="ru-RU" sz="1600" dirty="0" err="1"/>
              <a:t>забруднень</a:t>
            </a:r>
            <a:r>
              <a:rPr lang="ru-RU" sz="1600" dirty="0"/>
              <a:t> через рани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шкіру</a:t>
            </a:r>
            <a:r>
              <a:rPr lang="ru-RU" sz="1600" dirty="0"/>
              <a:t> </a:t>
            </a:r>
            <a:r>
              <a:rPr lang="ru-RU" sz="1600" dirty="0" err="1"/>
              <a:t>можна</a:t>
            </a:r>
            <a:r>
              <a:rPr lang="ru-RU" sz="1600" dirty="0"/>
              <a:t> </a:t>
            </a:r>
            <a:r>
              <a:rPr lang="ru-RU" sz="1600" dirty="0" err="1"/>
              <a:t>попередити</a:t>
            </a:r>
            <a:r>
              <a:rPr lang="ru-RU" sz="1600" dirty="0"/>
              <a:t>, </a:t>
            </a:r>
            <a:r>
              <a:rPr lang="ru-RU" sz="1600" dirty="0" err="1"/>
              <a:t>якщо</a:t>
            </a:r>
            <a:r>
              <a:rPr lang="ru-RU" sz="1600" dirty="0"/>
              <a:t> </a:t>
            </a:r>
            <a:r>
              <a:rPr lang="ru-RU" sz="1600" dirty="0" err="1"/>
              <a:t>дотримуватись</a:t>
            </a:r>
            <a:r>
              <a:rPr lang="ru-RU" sz="1600" dirty="0"/>
              <a:t> </a:t>
            </a:r>
            <a:r>
              <a:rPr lang="ru-RU" sz="1600" dirty="0" err="1"/>
              <a:t>відповідних</a:t>
            </a:r>
            <a:r>
              <a:rPr lang="ru-RU" sz="1600" dirty="0"/>
              <a:t> </a:t>
            </a:r>
            <a:r>
              <a:rPr lang="ru-RU" sz="1600" dirty="0" err="1"/>
              <a:t>застережних</a:t>
            </a:r>
            <a:r>
              <a:rPr lang="ru-RU" sz="1600" dirty="0"/>
              <a:t> </a:t>
            </a:r>
            <a:r>
              <a:rPr lang="ru-RU" sz="1600" dirty="0" err="1"/>
              <a:t>заходів</a:t>
            </a:r>
            <a:r>
              <a:rPr lang="ru-RU" sz="1600" dirty="0"/>
              <a:t>. </a:t>
            </a:r>
            <a:r>
              <a:rPr lang="ru-RU" sz="1600" dirty="0" err="1"/>
              <a:t>Небезпечність</a:t>
            </a:r>
            <a:r>
              <a:rPr lang="ru-RU" sz="1600" dirty="0"/>
              <a:t> </a:t>
            </a:r>
            <a:r>
              <a:rPr lang="ru-RU" sz="1600" dirty="0" err="1"/>
              <a:t>радіоактивних</a:t>
            </a:r>
            <a:r>
              <a:rPr lang="ru-RU" sz="1600" dirty="0"/>
              <a:t> </a:t>
            </a:r>
            <a:r>
              <a:rPr lang="ru-RU" sz="1600" dirty="0" err="1"/>
              <a:t>елементів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потрапляють</a:t>
            </a:r>
            <a:r>
              <a:rPr lang="ru-RU" sz="1600" dirty="0"/>
              <a:t> в </a:t>
            </a:r>
            <a:r>
              <a:rPr lang="ru-RU" sz="1600" dirty="0" err="1"/>
              <a:t>організм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, </a:t>
            </a:r>
            <a:r>
              <a:rPr lang="ru-RU" sz="1600" dirty="0" err="1"/>
              <a:t>тим</a:t>
            </a:r>
            <a:r>
              <a:rPr lang="ru-RU" sz="1600" dirty="0"/>
              <a:t> </a:t>
            </a:r>
            <a:r>
              <a:rPr lang="ru-RU" sz="1600" dirty="0" err="1"/>
              <a:t>більше</a:t>
            </a:r>
            <a:r>
              <a:rPr lang="ru-RU" sz="1600" dirty="0"/>
              <a:t>, </a:t>
            </a:r>
            <a:r>
              <a:rPr lang="ru-RU" sz="1600" dirty="0" err="1"/>
              <a:t>чим</a:t>
            </a:r>
            <a:r>
              <a:rPr lang="ru-RU" sz="1600" dirty="0"/>
              <a:t> </a:t>
            </a:r>
            <a:r>
              <a:rPr lang="ru-RU" sz="1600" dirty="0" err="1"/>
              <a:t>вища</a:t>
            </a:r>
            <a:r>
              <a:rPr lang="ru-RU" sz="1600" dirty="0"/>
              <a:t> </a:t>
            </a:r>
            <a:r>
              <a:rPr lang="ru-RU" sz="1600" dirty="0" err="1"/>
              <a:t>активність</a:t>
            </a:r>
            <a:r>
              <a:rPr lang="ru-RU" sz="1600" dirty="0"/>
              <a:t> </a:t>
            </a:r>
            <a:r>
              <a:rPr lang="ru-RU" sz="1600" dirty="0" err="1"/>
              <a:t>відповідного</a:t>
            </a:r>
            <a:r>
              <a:rPr lang="ru-RU" sz="1600" dirty="0"/>
              <a:t> </a:t>
            </a:r>
            <a:r>
              <a:rPr lang="ru-RU" sz="1600" dirty="0" err="1"/>
              <a:t>радіонукліда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чим</a:t>
            </a:r>
            <a:r>
              <a:rPr lang="ru-RU" sz="1600" dirty="0"/>
              <a:t> </a:t>
            </a:r>
            <a:r>
              <a:rPr lang="ru-RU" sz="1600" dirty="0" err="1"/>
              <a:t>більша</a:t>
            </a:r>
            <a:r>
              <a:rPr lang="ru-RU" sz="1600" dirty="0"/>
              <a:t> </a:t>
            </a:r>
            <a:r>
              <a:rPr lang="ru-RU" sz="1600" dirty="0" err="1"/>
              <a:t>іонізуюча</a:t>
            </a:r>
            <a:r>
              <a:rPr lang="ru-RU" sz="1600" dirty="0"/>
              <a:t> </a:t>
            </a:r>
            <a:r>
              <a:rPr lang="ru-RU" sz="1600" dirty="0" err="1"/>
              <a:t>здатність</a:t>
            </a:r>
            <a:r>
              <a:rPr lang="ru-RU" sz="1600" dirty="0"/>
              <a:t> </a:t>
            </a:r>
            <a:r>
              <a:rPr lang="ru-RU" sz="1600" dirty="0" err="1"/>
              <a:t>певного</a:t>
            </a:r>
            <a:r>
              <a:rPr lang="ru-RU" sz="1600" dirty="0"/>
              <a:t> виду </a:t>
            </a:r>
            <a:r>
              <a:rPr lang="ru-RU" sz="1600" dirty="0" err="1"/>
              <a:t>випромінювання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Розподіл</a:t>
            </a:r>
            <a:r>
              <a:rPr lang="ru-RU" sz="1600" dirty="0"/>
              <a:t> </a:t>
            </a:r>
            <a:r>
              <a:rPr lang="ru-RU" sz="1600" dirty="0" err="1"/>
              <a:t>радіонуклідів</a:t>
            </a:r>
            <a:r>
              <a:rPr lang="ru-RU" sz="1600" dirty="0"/>
              <a:t> в </a:t>
            </a:r>
            <a:r>
              <a:rPr lang="ru-RU" sz="1600" dirty="0" err="1"/>
              <a:t>організмі</a:t>
            </a:r>
            <a:r>
              <a:rPr lang="ru-RU" sz="1600" dirty="0"/>
              <a:t> </a:t>
            </a:r>
            <a:r>
              <a:rPr lang="ru-RU" sz="1600" dirty="0" err="1"/>
              <a:t>обумовлено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біологічною</a:t>
            </a:r>
            <a:r>
              <a:rPr lang="ru-RU" sz="1600" dirty="0"/>
              <a:t> </a:t>
            </a:r>
            <a:r>
              <a:rPr lang="ru-RU" sz="1600" dirty="0" err="1"/>
              <a:t>активністю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фізико-хімічними</a:t>
            </a:r>
            <a:r>
              <a:rPr lang="ru-RU" sz="1600" dirty="0"/>
              <a:t> </a:t>
            </a:r>
            <a:r>
              <a:rPr lang="ru-RU" sz="1600" dirty="0" err="1"/>
              <a:t>властивостями</a:t>
            </a:r>
            <a:r>
              <a:rPr lang="ru-RU" sz="1600" dirty="0"/>
              <a:t>, </a:t>
            </a:r>
            <a:r>
              <a:rPr lang="ru-RU" sz="1600" dirty="0" err="1"/>
              <a:t>в</a:t>
            </a:r>
            <a:r>
              <a:rPr lang="ru-RU" sz="1600" dirty="0"/>
              <a:t> тому </a:t>
            </a:r>
            <a:r>
              <a:rPr lang="ru-RU" sz="1600" dirty="0" err="1"/>
              <a:t>числі</a:t>
            </a:r>
            <a:r>
              <a:rPr lang="ru-RU" sz="1600" dirty="0"/>
              <a:t> </a:t>
            </a:r>
            <a:r>
              <a:rPr lang="ru-RU" sz="1600" dirty="0" err="1"/>
              <a:t>здатністю</a:t>
            </a:r>
            <a:r>
              <a:rPr lang="ru-RU" sz="1600" dirty="0"/>
              <a:t> </a:t>
            </a:r>
            <a:r>
              <a:rPr lang="ru-RU" sz="1600" dirty="0" err="1"/>
              <a:t>утворювати</a:t>
            </a:r>
            <a:r>
              <a:rPr lang="ru-RU" sz="1600" dirty="0"/>
              <a:t> </a:t>
            </a:r>
            <a:r>
              <a:rPr lang="ru-RU" sz="1600" dirty="0" err="1"/>
              <a:t>колоїди</a:t>
            </a:r>
            <a:r>
              <a:rPr lang="ru-RU" sz="1600" dirty="0"/>
              <a:t>, </a:t>
            </a:r>
            <a:r>
              <a:rPr lang="ru-RU" sz="1600" dirty="0" err="1"/>
              <a:t>гідролізуватися</a:t>
            </a:r>
            <a:r>
              <a:rPr lang="ru-RU" sz="1600" dirty="0"/>
              <a:t>, </a:t>
            </a:r>
            <a:r>
              <a:rPr lang="ru-RU" sz="1600" dirty="0" err="1"/>
              <a:t>знаходитися</a:t>
            </a:r>
            <a:r>
              <a:rPr lang="ru-RU" sz="1600" dirty="0"/>
              <a:t> в </a:t>
            </a:r>
            <a:r>
              <a:rPr lang="ru-RU" sz="1600" dirty="0" err="1"/>
              <a:t>дисперсійному</a:t>
            </a:r>
            <a:r>
              <a:rPr lang="ru-RU" sz="1600" dirty="0"/>
              <a:t> </a:t>
            </a:r>
            <a:r>
              <a:rPr lang="ru-RU" sz="1600" dirty="0" err="1"/>
              <a:t>стані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т.д. </a:t>
            </a:r>
            <a:r>
              <a:rPr lang="ru-RU" sz="1600" dirty="0" err="1"/>
              <a:t>Знання</a:t>
            </a:r>
            <a:r>
              <a:rPr lang="ru-RU" sz="1600" dirty="0"/>
              <a:t> характеру </a:t>
            </a:r>
            <a:r>
              <a:rPr lang="ru-RU" sz="1600" dirty="0" err="1"/>
              <a:t>розподілу</a:t>
            </a:r>
            <a:r>
              <a:rPr lang="ru-RU" sz="1600" dirty="0"/>
              <a:t> </a:t>
            </a:r>
            <a:r>
              <a:rPr lang="ru-RU" sz="1600" dirty="0" err="1"/>
              <a:t>радіонуклідів</a:t>
            </a:r>
            <a:r>
              <a:rPr lang="ru-RU" sz="1600" dirty="0"/>
              <a:t> </a:t>
            </a:r>
            <a:r>
              <a:rPr lang="ru-RU" sz="1600" dirty="0" err="1"/>
              <a:t>необхідно</a:t>
            </a:r>
            <a:r>
              <a:rPr lang="ru-RU" sz="1600" dirty="0"/>
              <a:t> для </a:t>
            </a:r>
            <a:r>
              <a:rPr lang="ru-RU" sz="1600" dirty="0" err="1"/>
              <a:t>оцінки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біологічної</a:t>
            </a:r>
            <a:r>
              <a:rPr lang="ru-RU" sz="1600" dirty="0"/>
              <a:t> </a:t>
            </a:r>
            <a:r>
              <a:rPr lang="ru-RU" sz="1600" dirty="0" err="1"/>
              <a:t>активності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ступеня</a:t>
            </a:r>
            <a:r>
              <a:rPr lang="ru-RU" sz="1600" dirty="0"/>
              <a:t> </a:t>
            </a:r>
            <a:r>
              <a:rPr lang="ru-RU" sz="1600" dirty="0" err="1"/>
              <a:t>опромінення</a:t>
            </a:r>
            <a:r>
              <a:rPr lang="ru-RU" sz="1600" dirty="0"/>
              <a:t> </a:t>
            </a:r>
            <a:r>
              <a:rPr lang="ru-RU" sz="1600" dirty="0" err="1"/>
              <a:t>організму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Всі</a:t>
            </a:r>
            <a:r>
              <a:rPr lang="ru-RU" sz="1600" dirty="0"/>
              <a:t> </a:t>
            </a:r>
            <a:r>
              <a:rPr lang="ru-RU" sz="1600" dirty="0" err="1"/>
              <a:t>радіонукліди</a:t>
            </a:r>
            <a:r>
              <a:rPr lang="ru-RU" sz="1600" dirty="0"/>
              <a:t> за характером </a:t>
            </a:r>
            <a:r>
              <a:rPr lang="ru-RU" sz="1600" dirty="0" err="1"/>
              <a:t>свого</a:t>
            </a:r>
            <a:r>
              <a:rPr lang="ru-RU" sz="1600" dirty="0"/>
              <a:t> </a:t>
            </a:r>
            <a:r>
              <a:rPr lang="ru-RU" sz="1600" dirty="0" err="1"/>
              <a:t>розподілу</a:t>
            </a:r>
            <a:r>
              <a:rPr lang="ru-RU" sz="1600" dirty="0"/>
              <a:t> в </a:t>
            </a:r>
            <a:r>
              <a:rPr lang="ru-RU" sz="1600" dirty="0" err="1"/>
              <a:t>організмі</a:t>
            </a:r>
            <a:r>
              <a:rPr lang="ru-RU" sz="1600" dirty="0"/>
              <a:t> </a:t>
            </a:r>
            <a:r>
              <a:rPr lang="ru-RU" sz="1600" dirty="0" err="1"/>
              <a:t>умовно</a:t>
            </a:r>
            <a:r>
              <a:rPr lang="ru-RU" sz="1600" dirty="0"/>
              <a:t> </a:t>
            </a:r>
            <a:r>
              <a:rPr lang="ru-RU" sz="1600" dirty="0" err="1"/>
              <a:t>ділять</a:t>
            </a:r>
            <a:r>
              <a:rPr lang="ru-RU" sz="1600" dirty="0"/>
              <a:t> на </a:t>
            </a:r>
            <a:r>
              <a:rPr lang="ru-RU" sz="1600" dirty="0" err="1"/>
              <a:t>чотири</a:t>
            </a:r>
            <a:r>
              <a:rPr lang="ru-RU" sz="1600" dirty="0"/>
              <a:t> </a:t>
            </a:r>
            <a:r>
              <a:rPr lang="ru-RU" sz="1600" dirty="0" err="1"/>
              <a:t>групи</a:t>
            </a:r>
            <a:r>
              <a:rPr lang="ru-RU" sz="1600" dirty="0"/>
              <a:t>: </a:t>
            </a:r>
          </a:p>
          <a:p>
            <a:r>
              <a:rPr lang="ru-RU" sz="1600" dirty="0"/>
              <a:t>1) </a:t>
            </a:r>
            <a:r>
              <a:rPr lang="ru-RU" sz="1600" dirty="0" err="1"/>
              <a:t>остеотропні</a:t>
            </a:r>
            <a:r>
              <a:rPr lang="ru-RU" sz="1600" dirty="0"/>
              <a:t> (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накопичуються</a:t>
            </a:r>
            <a:r>
              <a:rPr lang="ru-RU" sz="1600" dirty="0"/>
              <a:t> в </a:t>
            </a:r>
            <a:r>
              <a:rPr lang="ru-RU" sz="1600" dirty="0" err="1"/>
              <a:t>скелеті</a:t>
            </a:r>
            <a:r>
              <a:rPr lang="ru-RU" sz="1600" dirty="0"/>
              <a:t>) - 32Р, 45Са, 90</a:t>
            </a:r>
            <a:r>
              <a:rPr lang="en-US" sz="1600" dirty="0" err="1"/>
              <a:t>Sr</a:t>
            </a:r>
            <a:r>
              <a:rPr lang="en-US" sz="1600" dirty="0"/>
              <a:t>, 90Y, 95Zr, 140</a:t>
            </a:r>
            <a:r>
              <a:rPr lang="ru-RU" sz="1600" dirty="0" err="1"/>
              <a:t>Ва</a:t>
            </a:r>
            <a:r>
              <a:rPr lang="ru-RU" sz="1600" dirty="0"/>
              <a:t>, 226</a:t>
            </a:r>
            <a:r>
              <a:rPr lang="en-US" sz="1600" dirty="0"/>
              <a:t>R</a:t>
            </a:r>
            <a:r>
              <a:rPr lang="ru-RU" sz="1600" dirty="0"/>
              <a:t>а, 238</a:t>
            </a:r>
            <a:r>
              <a:rPr lang="en-US" sz="1600" dirty="0"/>
              <a:t>U, 239</a:t>
            </a:r>
            <a:r>
              <a:rPr lang="ru-RU" sz="1600" dirty="0"/>
              <a:t>Р</a:t>
            </a:r>
            <a:r>
              <a:rPr lang="en-US" sz="1600" dirty="0"/>
              <a:t>u (</a:t>
            </a:r>
            <a:r>
              <a:rPr lang="ru-RU" sz="1600" dirty="0"/>
              <a:t>цитрат); </a:t>
            </a:r>
          </a:p>
          <a:p>
            <a:r>
              <a:rPr lang="ru-RU" sz="1600" dirty="0"/>
              <a:t>2) </a:t>
            </a:r>
            <a:r>
              <a:rPr lang="ru-RU" sz="1600" dirty="0" err="1"/>
              <a:t>переважно</a:t>
            </a:r>
            <a:r>
              <a:rPr lang="ru-RU" sz="1600" dirty="0"/>
              <a:t> </a:t>
            </a:r>
            <a:r>
              <a:rPr lang="ru-RU" sz="1600" dirty="0" err="1"/>
              <a:t>накопичуються</a:t>
            </a:r>
            <a:r>
              <a:rPr lang="ru-RU" sz="1600" dirty="0"/>
              <a:t> в органах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ретикулоендетеліальною</a:t>
            </a:r>
            <a:r>
              <a:rPr lang="ru-RU" sz="1600" dirty="0"/>
              <a:t> тканиною (</a:t>
            </a:r>
            <a:r>
              <a:rPr lang="ru-RU" sz="1600" dirty="0" err="1"/>
              <a:t>сукупність</a:t>
            </a:r>
            <a:r>
              <a:rPr lang="ru-RU" sz="1600" dirty="0"/>
              <a:t> </a:t>
            </a:r>
            <a:r>
              <a:rPr lang="ru-RU" sz="1600" dirty="0" err="1"/>
              <a:t>захисних</a:t>
            </a:r>
            <a:r>
              <a:rPr lang="ru-RU" sz="1600" dirty="0"/>
              <a:t> </a:t>
            </a:r>
            <a:r>
              <a:rPr lang="ru-RU" sz="1600" dirty="0" err="1"/>
              <a:t>клітин</a:t>
            </a:r>
            <a:r>
              <a:rPr lang="ru-RU" sz="1600" dirty="0"/>
              <a:t>) – 140La, 144Се, 147Рm, 227Ас, 239Тh, 239Рu (</a:t>
            </a:r>
            <a:r>
              <a:rPr lang="ru-RU" sz="1600" dirty="0" err="1"/>
              <a:t>нітрат</a:t>
            </a:r>
            <a:r>
              <a:rPr lang="ru-RU" sz="1600" dirty="0"/>
              <a:t>); </a:t>
            </a:r>
          </a:p>
          <a:p>
            <a:r>
              <a:rPr lang="ru-RU" sz="1600" dirty="0"/>
              <a:t>3) </a:t>
            </a:r>
            <a:r>
              <a:rPr lang="ru-RU" sz="1600" dirty="0" err="1"/>
              <a:t>специфічно</a:t>
            </a:r>
            <a:r>
              <a:rPr lang="ru-RU" sz="1600" dirty="0"/>
              <a:t> </a:t>
            </a:r>
            <a:r>
              <a:rPr lang="ru-RU" sz="1600" dirty="0" err="1"/>
              <a:t>беруть</a:t>
            </a:r>
            <a:r>
              <a:rPr lang="ru-RU" sz="1600" dirty="0"/>
              <a:t> участь в </a:t>
            </a:r>
            <a:r>
              <a:rPr lang="ru-RU" sz="1600" dirty="0" err="1"/>
              <a:t>обміні</a:t>
            </a:r>
            <a:r>
              <a:rPr lang="ru-RU" sz="1600" dirty="0"/>
              <a:t> </a:t>
            </a:r>
            <a:r>
              <a:rPr lang="ru-RU" sz="1600" dirty="0" err="1"/>
              <a:t>речовин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вибірково</a:t>
            </a:r>
            <a:r>
              <a:rPr lang="ru-RU" sz="1600" dirty="0"/>
              <a:t> </a:t>
            </a:r>
            <a:r>
              <a:rPr lang="ru-RU" sz="1600" dirty="0" err="1"/>
              <a:t>накопичуються</a:t>
            </a:r>
            <a:r>
              <a:rPr lang="ru-RU" sz="1600" dirty="0"/>
              <a:t> </a:t>
            </a:r>
            <a:r>
              <a:rPr lang="ru-RU" sz="1600" dirty="0" err="1"/>
              <a:t>в</a:t>
            </a:r>
            <a:r>
              <a:rPr lang="ru-RU" sz="1600" dirty="0"/>
              <a:t> </a:t>
            </a:r>
            <a:r>
              <a:rPr lang="ru-RU" sz="1600" dirty="0" err="1"/>
              <a:t>окремих</a:t>
            </a:r>
            <a:r>
              <a:rPr lang="ru-RU" sz="1600" dirty="0"/>
              <a:t> органах </a:t>
            </a:r>
            <a:r>
              <a:rPr lang="ru-RU" sz="1600" dirty="0" err="1"/>
              <a:t>і</a:t>
            </a:r>
            <a:r>
              <a:rPr lang="ru-RU" sz="1600" dirty="0"/>
              <a:t> тканинах – 131І в </a:t>
            </a:r>
            <a:r>
              <a:rPr lang="ru-RU" sz="1600" dirty="0" err="1"/>
              <a:t>щитовидній</a:t>
            </a:r>
            <a:r>
              <a:rPr lang="ru-RU" sz="1600" dirty="0"/>
              <a:t> </a:t>
            </a:r>
            <a:r>
              <a:rPr lang="ru-RU" sz="1600" dirty="0" err="1"/>
              <a:t>залозі</a:t>
            </a:r>
            <a:r>
              <a:rPr lang="ru-RU" sz="1600" dirty="0"/>
              <a:t>, 59</a:t>
            </a:r>
            <a:r>
              <a:rPr lang="en-US" sz="1600" dirty="0"/>
              <a:t>F</a:t>
            </a:r>
            <a:r>
              <a:rPr lang="ru-RU" sz="1600" dirty="0"/>
              <a:t>е в </a:t>
            </a:r>
            <a:r>
              <a:rPr lang="ru-RU" sz="1600" dirty="0" err="1"/>
              <a:t>еритроцитах</a:t>
            </a:r>
            <a:r>
              <a:rPr lang="ru-RU" sz="1600" dirty="0"/>
              <a:t>, 65</a:t>
            </a:r>
            <a:r>
              <a:rPr lang="en-US" sz="1600" dirty="0"/>
              <a:t>Zn </a:t>
            </a:r>
            <a:r>
              <a:rPr lang="ru-RU" sz="1600" dirty="0"/>
              <a:t>в </a:t>
            </a:r>
            <a:r>
              <a:rPr lang="ru-RU" sz="1600" dirty="0" err="1"/>
              <a:t>підшлунковій</a:t>
            </a:r>
            <a:r>
              <a:rPr lang="ru-RU" sz="1600" dirty="0"/>
              <a:t> </a:t>
            </a:r>
            <a:r>
              <a:rPr lang="ru-RU" sz="1600" dirty="0" err="1"/>
              <a:t>залозі</a:t>
            </a:r>
            <a:r>
              <a:rPr lang="ru-RU" sz="1600" dirty="0"/>
              <a:t>, 99Мо в </a:t>
            </a:r>
            <a:r>
              <a:rPr lang="ru-RU" sz="1600" dirty="0" err="1"/>
              <a:t>райдужній</a:t>
            </a:r>
            <a:r>
              <a:rPr lang="ru-RU" sz="1600" dirty="0"/>
              <a:t> </a:t>
            </a:r>
            <a:r>
              <a:rPr lang="ru-RU" sz="1600" dirty="0" err="1"/>
              <a:t>оболонці</a:t>
            </a:r>
            <a:r>
              <a:rPr lang="ru-RU" sz="1600" dirty="0"/>
              <a:t> ока; </a:t>
            </a:r>
          </a:p>
          <a:p>
            <a:r>
              <a:rPr lang="ru-RU" sz="1600" dirty="0"/>
              <a:t>4) </a:t>
            </a:r>
            <a:r>
              <a:rPr lang="ru-RU" sz="1600" dirty="0" err="1"/>
              <a:t>рівномірно</a:t>
            </a:r>
            <a:r>
              <a:rPr lang="ru-RU" sz="1600" dirty="0"/>
              <a:t> </a:t>
            </a:r>
            <a:r>
              <a:rPr lang="ru-RU" sz="1600" dirty="0" err="1"/>
              <a:t>розподіляються</a:t>
            </a:r>
            <a:r>
              <a:rPr lang="ru-RU" sz="1600" dirty="0"/>
              <a:t> по </a:t>
            </a:r>
            <a:r>
              <a:rPr lang="ru-RU" sz="1600" dirty="0" err="1"/>
              <a:t>всіх</a:t>
            </a:r>
            <a:r>
              <a:rPr lang="ru-RU" sz="1600" dirty="0"/>
              <a:t> органах </a:t>
            </a:r>
            <a:r>
              <a:rPr lang="ru-RU" sz="1600" dirty="0" err="1"/>
              <a:t>і</a:t>
            </a:r>
            <a:r>
              <a:rPr lang="ru-RU" sz="1600" dirty="0"/>
              <a:t> тканинах -3Н, 40К, 86Rb, 95Nb, 106Ru, 137Сs.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25415"/>
            <a:ext cx="9144000" cy="6632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700" dirty="0"/>
              <a:t>Ю.І. </a:t>
            </a:r>
            <a:r>
              <a:rPr lang="ru-RU" sz="1700" dirty="0" err="1"/>
              <a:t>Москальов</a:t>
            </a:r>
            <a:r>
              <a:rPr lang="ru-RU" sz="1700" dirty="0"/>
              <a:t> показав, </a:t>
            </a:r>
            <a:r>
              <a:rPr lang="ru-RU" sz="1700" dirty="0" err="1"/>
              <a:t>що</a:t>
            </a:r>
            <a:r>
              <a:rPr lang="ru-RU" sz="1700" dirty="0"/>
              <a:t> </a:t>
            </a:r>
            <a:r>
              <a:rPr lang="ru-RU" sz="1700" dirty="0" err="1"/>
              <a:t>існує</a:t>
            </a:r>
            <a:r>
              <a:rPr lang="ru-RU" sz="1700" dirty="0"/>
              <a:t> </a:t>
            </a:r>
            <a:r>
              <a:rPr lang="ru-RU" sz="1700" dirty="0" err="1"/>
              <a:t>певний</a:t>
            </a:r>
            <a:r>
              <a:rPr lang="ru-RU" sz="1700" dirty="0"/>
              <a:t> </a:t>
            </a:r>
            <a:r>
              <a:rPr lang="ru-RU" sz="1700" dirty="0" err="1"/>
              <a:t>зв'язок</a:t>
            </a:r>
            <a:r>
              <a:rPr lang="ru-RU" sz="1700" dirty="0"/>
              <a:t> </a:t>
            </a:r>
            <a:r>
              <a:rPr lang="ru-RU" sz="1700" dirty="0" err="1"/>
              <a:t>між</a:t>
            </a:r>
            <a:r>
              <a:rPr lang="ru-RU" sz="1700" dirty="0"/>
              <a:t> </a:t>
            </a:r>
            <a:r>
              <a:rPr lang="ru-RU" sz="1700" dirty="0" err="1"/>
              <a:t>валентністю</a:t>
            </a:r>
            <a:r>
              <a:rPr lang="ru-RU" sz="1700" dirty="0"/>
              <a:t> </a:t>
            </a:r>
            <a:r>
              <a:rPr lang="ru-RU" sz="1700" dirty="0" err="1"/>
              <a:t>елементів</a:t>
            </a:r>
            <a:r>
              <a:rPr lang="ru-RU" sz="1700" dirty="0"/>
              <a:t>, </a:t>
            </a:r>
            <a:r>
              <a:rPr lang="ru-RU" sz="1700" dirty="0" err="1"/>
              <a:t>атомним</a:t>
            </a:r>
            <a:r>
              <a:rPr lang="ru-RU" sz="1700" dirty="0"/>
              <a:t> </a:t>
            </a:r>
            <a:r>
              <a:rPr lang="ru-RU" sz="1700" dirty="0" err="1"/>
              <a:t>радіусом</a:t>
            </a:r>
            <a:r>
              <a:rPr lang="ru-RU" sz="1700" dirty="0"/>
              <a:t>, </a:t>
            </a:r>
            <a:r>
              <a:rPr lang="ru-RU" sz="1700" dirty="0" err="1"/>
              <a:t>біохімічною</a:t>
            </a:r>
            <a:r>
              <a:rPr lang="ru-RU" sz="1700" dirty="0"/>
              <a:t> </a:t>
            </a:r>
            <a:r>
              <a:rPr lang="ru-RU" sz="1700" dirty="0" err="1"/>
              <a:t>активністю</a:t>
            </a:r>
            <a:r>
              <a:rPr lang="ru-RU" sz="1700" dirty="0"/>
              <a:t> </a:t>
            </a:r>
            <a:r>
              <a:rPr lang="ru-RU" sz="1700" dirty="0" err="1"/>
              <a:t>елементів</a:t>
            </a:r>
            <a:r>
              <a:rPr lang="ru-RU" sz="1700" dirty="0"/>
              <a:t> </a:t>
            </a:r>
            <a:r>
              <a:rPr lang="ru-RU" sz="1700" dirty="0" err="1"/>
              <a:t>і</a:t>
            </a:r>
            <a:r>
              <a:rPr lang="ru-RU" sz="1700" dirty="0"/>
              <a:t> </a:t>
            </a:r>
            <a:r>
              <a:rPr lang="ru-RU" sz="1700" dirty="0" err="1"/>
              <a:t>їх</a:t>
            </a:r>
            <a:r>
              <a:rPr lang="ru-RU" sz="1700" dirty="0"/>
              <a:t> </a:t>
            </a:r>
            <a:r>
              <a:rPr lang="ru-RU" sz="1700" dirty="0" err="1"/>
              <a:t>розподілом</a:t>
            </a:r>
            <a:r>
              <a:rPr lang="ru-RU" sz="1700" dirty="0"/>
              <a:t> в </a:t>
            </a:r>
            <a:r>
              <a:rPr lang="ru-RU" sz="1700" dirty="0" err="1"/>
              <a:t>організмі</a:t>
            </a:r>
            <a:r>
              <a:rPr lang="ru-RU" sz="1700" dirty="0"/>
              <a:t>. </a:t>
            </a:r>
            <a:r>
              <a:rPr lang="ru-RU" sz="1700" dirty="0" err="1"/>
              <a:t>Одновалентні</a:t>
            </a:r>
            <a:r>
              <a:rPr lang="ru-RU" sz="1700" dirty="0"/>
              <a:t> </a:t>
            </a:r>
            <a:r>
              <a:rPr lang="ru-RU" sz="1700" dirty="0" err="1"/>
              <a:t>катіони</a:t>
            </a:r>
            <a:r>
              <a:rPr lang="ru-RU" sz="1700" dirty="0"/>
              <a:t> (</a:t>
            </a:r>
            <a:r>
              <a:rPr lang="ru-RU" sz="1700" dirty="0" err="1"/>
              <a:t>літий</a:t>
            </a:r>
            <a:r>
              <a:rPr lang="ru-RU" sz="1700" dirty="0"/>
              <a:t>, </a:t>
            </a:r>
            <a:r>
              <a:rPr lang="ru-RU" sz="1700" dirty="0" err="1"/>
              <a:t>натрій</a:t>
            </a:r>
            <a:r>
              <a:rPr lang="ru-RU" sz="1700" dirty="0"/>
              <a:t>, </a:t>
            </a:r>
            <a:r>
              <a:rPr lang="ru-RU" sz="1700" dirty="0" err="1"/>
              <a:t>калій</a:t>
            </a:r>
            <a:r>
              <a:rPr lang="ru-RU" sz="1700" dirty="0"/>
              <a:t>, </a:t>
            </a:r>
            <a:r>
              <a:rPr lang="ru-RU" sz="1700" dirty="0" err="1"/>
              <a:t>рубідій</a:t>
            </a:r>
            <a:r>
              <a:rPr lang="ru-RU" sz="1700" dirty="0"/>
              <a:t>, </a:t>
            </a:r>
            <a:r>
              <a:rPr lang="ru-RU" sz="1700" dirty="0" err="1"/>
              <a:t>цезій</a:t>
            </a:r>
            <a:r>
              <a:rPr lang="ru-RU" sz="1700" dirty="0"/>
              <a:t>) </a:t>
            </a:r>
            <a:r>
              <a:rPr lang="ru-RU" sz="1700" dirty="0" err="1"/>
              <a:t>рівномірно</a:t>
            </a:r>
            <a:r>
              <a:rPr lang="ru-RU" sz="1700" dirty="0"/>
              <a:t> </a:t>
            </a:r>
            <a:r>
              <a:rPr lang="ru-RU" sz="1700" dirty="0" err="1"/>
              <a:t>розподіляються</a:t>
            </a:r>
            <a:r>
              <a:rPr lang="ru-RU" sz="1700" dirty="0"/>
              <a:t> в </a:t>
            </a:r>
            <a:r>
              <a:rPr lang="ru-RU" sz="1700" dirty="0" err="1"/>
              <a:t>організмі</a:t>
            </a:r>
            <a:r>
              <a:rPr lang="ru-RU" sz="1700" dirty="0"/>
              <a:t>, </a:t>
            </a:r>
            <a:r>
              <a:rPr lang="ru-RU" sz="1700" dirty="0" err="1"/>
              <a:t>двовалентні</a:t>
            </a:r>
            <a:r>
              <a:rPr lang="ru-RU" sz="1700" dirty="0"/>
              <a:t> (</a:t>
            </a:r>
            <a:r>
              <a:rPr lang="ru-RU" sz="1700" dirty="0" err="1"/>
              <a:t>берилій</a:t>
            </a:r>
            <a:r>
              <a:rPr lang="ru-RU" sz="1700" dirty="0"/>
              <a:t>, </a:t>
            </a:r>
            <a:r>
              <a:rPr lang="ru-RU" sz="1700" dirty="0" err="1"/>
              <a:t>кальцій</a:t>
            </a:r>
            <a:r>
              <a:rPr lang="ru-RU" sz="1700" dirty="0"/>
              <a:t>, </a:t>
            </a:r>
            <a:r>
              <a:rPr lang="ru-RU" sz="1700" dirty="0" err="1"/>
              <a:t>стронцій</a:t>
            </a:r>
            <a:r>
              <a:rPr lang="ru-RU" sz="1700" dirty="0"/>
              <a:t>, </a:t>
            </a:r>
            <a:r>
              <a:rPr lang="ru-RU" sz="1700" dirty="0" err="1"/>
              <a:t>барій</a:t>
            </a:r>
            <a:r>
              <a:rPr lang="ru-RU" sz="1700" dirty="0"/>
              <a:t>, </a:t>
            </a:r>
            <a:r>
              <a:rPr lang="ru-RU" sz="1700" dirty="0" err="1"/>
              <a:t>радій</a:t>
            </a:r>
            <a:r>
              <a:rPr lang="ru-RU" sz="1700" dirty="0"/>
              <a:t>) </a:t>
            </a:r>
            <a:r>
              <a:rPr lang="ru-RU" sz="1700" dirty="0" err="1"/>
              <a:t>переважно</a:t>
            </a:r>
            <a:r>
              <a:rPr lang="ru-RU" sz="1700" dirty="0"/>
              <a:t> </a:t>
            </a:r>
            <a:r>
              <a:rPr lang="ru-RU" sz="1700" dirty="0" err="1"/>
              <a:t>накопичуються</a:t>
            </a:r>
            <a:r>
              <a:rPr lang="ru-RU" sz="1700" dirty="0"/>
              <a:t> </a:t>
            </a:r>
            <a:r>
              <a:rPr lang="ru-RU" sz="1700" dirty="0" err="1"/>
              <a:t>в</a:t>
            </a:r>
            <a:r>
              <a:rPr lang="ru-RU" sz="1700" dirty="0"/>
              <a:t> </a:t>
            </a:r>
            <a:r>
              <a:rPr lang="ru-RU" sz="1700" dirty="0" err="1"/>
              <a:t>скелеті</a:t>
            </a:r>
            <a:r>
              <a:rPr lang="ru-RU" sz="1700" dirty="0"/>
              <a:t>, </a:t>
            </a:r>
            <a:r>
              <a:rPr lang="ru-RU" sz="1700" dirty="0" err="1"/>
              <a:t>трьох</a:t>
            </a:r>
            <a:r>
              <a:rPr lang="ru-RU" sz="1700" dirty="0"/>
              <a:t>- </a:t>
            </a:r>
            <a:r>
              <a:rPr lang="ru-RU" sz="1700" dirty="0" err="1"/>
              <a:t>і</a:t>
            </a:r>
            <a:r>
              <a:rPr lang="ru-RU" sz="1700" dirty="0"/>
              <a:t> </a:t>
            </a:r>
            <a:r>
              <a:rPr lang="ru-RU" sz="1700" dirty="0" err="1"/>
              <a:t>чотирьохвалентні</a:t>
            </a:r>
            <a:r>
              <a:rPr lang="ru-RU" sz="1700" dirty="0"/>
              <a:t> (лантан, </a:t>
            </a:r>
            <a:r>
              <a:rPr lang="ru-RU" sz="1700" dirty="0" err="1"/>
              <a:t>церій</a:t>
            </a:r>
            <a:r>
              <a:rPr lang="ru-RU" sz="1700" dirty="0"/>
              <a:t>, </a:t>
            </a:r>
            <a:r>
              <a:rPr lang="ru-RU" sz="1700" dirty="0" err="1"/>
              <a:t>прометій</a:t>
            </a:r>
            <a:r>
              <a:rPr lang="ru-RU" sz="1700" dirty="0"/>
              <a:t>, </a:t>
            </a:r>
            <a:r>
              <a:rPr lang="ru-RU" sz="1700" dirty="0" err="1"/>
              <a:t>гафній</a:t>
            </a:r>
            <a:r>
              <a:rPr lang="ru-RU" sz="1700" dirty="0"/>
              <a:t>, </a:t>
            </a:r>
            <a:r>
              <a:rPr lang="ru-RU" sz="1700" dirty="0" err="1"/>
              <a:t>торій</a:t>
            </a:r>
            <a:r>
              <a:rPr lang="ru-RU" sz="1700" dirty="0"/>
              <a:t>, </a:t>
            </a:r>
            <a:r>
              <a:rPr lang="ru-RU" sz="1700" dirty="0" err="1"/>
              <a:t>америцій</a:t>
            </a:r>
            <a:r>
              <a:rPr lang="ru-RU" sz="1700" dirty="0"/>
              <a:t>) - в </a:t>
            </a:r>
            <a:r>
              <a:rPr lang="ru-RU" sz="1700" dirty="0" err="1"/>
              <a:t>печінці</a:t>
            </a:r>
            <a:r>
              <a:rPr lang="ru-RU" sz="1700" dirty="0"/>
              <a:t>, </a:t>
            </a:r>
            <a:r>
              <a:rPr lang="ru-RU" sz="1700" dirty="0" err="1"/>
              <a:t>селезінці</a:t>
            </a:r>
            <a:r>
              <a:rPr lang="ru-RU" sz="1700" dirty="0"/>
              <a:t>, </a:t>
            </a:r>
            <a:r>
              <a:rPr lang="ru-RU" sz="1700" dirty="0" err="1"/>
              <a:t>лімфатичних</a:t>
            </a:r>
            <a:r>
              <a:rPr lang="ru-RU" sz="1700" dirty="0"/>
              <a:t> </a:t>
            </a:r>
            <a:r>
              <a:rPr lang="ru-RU" sz="1700" dirty="0" err="1"/>
              <a:t>вузлах</a:t>
            </a:r>
            <a:r>
              <a:rPr lang="ru-RU" sz="1700" dirty="0"/>
              <a:t>, </a:t>
            </a:r>
            <a:r>
              <a:rPr lang="ru-RU" sz="1700" dirty="0" err="1"/>
              <a:t>п'яти</a:t>
            </a:r>
            <a:r>
              <a:rPr lang="ru-RU" sz="1700" dirty="0"/>
              <a:t>-, </a:t>
            </a:r>
            <a:r>
              <a:rPr lang="ru-RU" sz="1700" dirty="0" err="1"/>
              <a:t>шести-і</a:t>
            </a:r>
            <a:r>
              <a:rPr lang="ru-RU" sz="1700" dirty="0"/>
              <a:t> </a:t>
            </a:r>
            <a:r>
              <a:rPr lang="ru-RU" sz="1700" dirty="0" err="1"/>
              <a:t>семивалентні</a:t>
            </a:r>
            <a:r>
              <a:rPr lang="ru-RU" sz="1700" dirty="0"/>
              <a:t> </a:t>
            </a:r>
            <a:r>
              <a:rPr lang="ru-RU" sz="1700" dirty="0" err="1"/>
              <a:t>елементи</a:t>
            </a:r>
            <a:r>
              <a:rPr lang="ru-RU" sz="1700" dirty="0"/>
              <a:t> (фтор, хлор, бром, </a:t>
            </a:r>
            <a:r>
              <a:rPr lang="ru-RU" sz="1700" dirty="0" err="1"/>
              <a:t>телур</a:t>
            </a:r>
            <a:r>
              <a:rPr lang="ru-RU" sz="1700" dirty="0"/>
              <a:t>, </a:t>
            </a:r>
            <a:r>
              <a:rPr lang="ru-RU" sz="1700" dirty="0" err="1"/>
              <a:t>ніобій</a:t>
            </a:r>
            <a:r>
              <a:rPr lang="ru-RU" sz="1700" dirty="0"/>
              <a:t>, </a:t>
            </a:r>
            <a:r>
              <a:rPr lang="ru-RU" sz="1700" dirty="0" err="1"/>
              <a:t>сурма</a:t>
            </a:r>
            <a:r>
              <a:rPr lang="ru-RU" sz="1700" dirty="0"/>
              <a:t>, </a:t>
            </a:r>
            <a:r>
              <a:rPr lang="ru-RU" sz="1700" dirty="0" err="1"/>
              <a:t>полоній</a:t>
            </a:r>
            <a:r>
              <a:rPr lang="ru-RU" sz="1700" dirty="0"/>
              <a:t>) </a:t>
            </a:r>
            <a:r>
              <a:rPr lang="ru-RU" sz="1700" dirty="0" err="1"/>
              <a:t>відкладаються</a:t>
            </a:r>
            <a:r>
              <a:rPr lang="ru-RU" sz="1700" dirty="0"/>
              <a:t> в </a:t>
            </a:r>
            <a:r>
              <a:rPr lang="ru-RU" sz="1700" dirty="0" err="1"/>
              <a:t>нирках</a:t>
            </a:r>
            <a:r>
              <a:rPr lang="ru-RU" sz="1700" dirty="0"/>
              <a:t> </a:t>
            </a:r>
            <a:r>
              <a:rPr lang="ru-RU" sz="1700" dirty="0" err="1"/>
              <a:t>або</a:t>
            </a:r>
            <a:r>
              <a:rPr lang="ru-RU" sz="1700" dirty="0"/>
              <a:t> </a:t>
            </a:r>
            <a:r>
              <a:rPr lang="ru-RU" sz="1700" dirty="0" err="1"/>
              <a:t>розподіляються</a:t>
            </a:r>
            <a:r>
              <a:rPr lang="ru-RU" sz="1700" dirty="0"/>
              <a:t> </a:t>
            </a:r>
            <a:r>
              <a:rPr lang="ru-RU" sz="1700" dirty="0" err="1"/>
              <a:t>рівномірно</a:t>
            </a:r>
            <a:r>
              <a:rPr lang="ru-RU" sz="1700" dirty="0"/>
              <a:t> . </a:t>
            </a:r>
          </a:p>
          <a:p>
            <a:r>
              <a:rPr lang="ru-RU" sz="1700" dirty="0" err="1"/>
              <a:t>Остеотропні</a:t>
            </a:r>
            <a:r>
              <a:rPr lang="ru-RU" sz="1700" dirty="0"/>
              <a:t> </a:t>
            </a:r>
            <a:r>
              <a:rPr lang="ru-RU" sz="1700" dirty="0" err="1"/>
              <a:t>елементи</a:t>
            </a:r>
            <a:r>
              <a:rPr lang="ru-RU" sz="1700" dirty="0"/>
              <a:t> </a:t>
            </a:r>
            <a:r>
              <a:rPr lang="ru-RU" sz="1700" dirty="0" err="1"/>
              <a:t>хімічно</a:t>
            </a:r>
            <a:r>
              <a:rPr lang="ru-RU" sz="1700" dirty="0"/>
              <a:t> </a:t>
            </a:r>
            <a:r>
              <a:rPr lang="ru-RU" sz="1700" dirty="0" err="1"/>
              <a:t>зв'язуються</a:t>
            </a:r>
            <a:r>
              <a:rPr lang="ru-RU" sz="1700" dirty="0"/>
              <a:t> </a:t>
            </a:r>
            <a:r>
              <a:rPr lang="ru-RU" sz="1700" dirty="0" err="1"/>
              <a:t>з</a:t>
            </a:r>
            <a:r>
              <a:rPr lang="ru-RU" sz="1700" dirty="0"/>
              <a:t> </a:t>
            </a:r>
            <a:r>
              <a:rPr lang="ru-RU" sz="1700" dirty="0" err="1"/>
              <a:t>кістковою</a:t>
            </a:r>
            <a:r>
              <a:rPr lang="ru-RU" sz="1700" dirty="0"/>
              <a:t> тканиною </a:t>
            </a:r>
            <a:r>
              <a:rPr lang="ru-RU" sz="1700" dirty="0" err="1"/>
              <a:t>і</a:t>
            </a:r>
            <a:r>
              <a:rPr lang="ru-RU" sz="1700" dirty="0"/>
              <a:t> тому </a:t>
            </a:r>
            <a:r>
              <a:rPr lang="ru-RU" sz="1700" dirty="0" err="1"/>
              <a:t>дуже</a:t>
            </a:r>
            <a:r>
              <a:rPr lang="ru-RU" sz="1700" dirty="0"/>
              <a:t> </a:t>
            </a:r>
            <a:r>
              <a:rPr lang="ru-RU" sz="1700" dirty="0" err="1"/>
              <a:t>важко</a:t>
            </a:r>
            <a:r>
              <a:rPr lang="ru-RU" sz="1700" dirty="0"/>
              <a:t> </a:t>
            </a:r>
            <a:r>
              <a:rPr lang="ru-RU" sz="1700" dirty="0" err="1"/>
              <a:t>виводяться</a:t>
            </a:r>
            <a:r>
              <a:rPr lang="ru-RU" sz="1700" dirty="0"/>
              <a:t> </a:t>
            </a:r>
            <a:r>
              <a:rPr lang="ru-RU" sz="1700" dirty="0" err="1"/>
              <a:t>з</a:t>
            </a:r>
            <a:r>
              <a:rPr lang="ru-RU" sz="1700" dirty="0"/>
              <a:t> </a:t>
            </a:r>
            <a:r>
              <a:rPr lang="ru-RU" sz="1700" dirty="0" err="1"/>
              <a:t>організму</a:t>
            </a:r>
            <a:r>
              <a:rPr lang="ru-RU" sz="1700" dirty="0"/>
              <a:t>. </a:t>
            </a:r>
            <a:r>
              <a:rPr lang="ru-RU" sz="1700" dirty="0" err="1"/>
              <a:t>Стронцій</a:t>
            </a:r>
            <a:r>
              <a:rPr lang="ru-RU" sz="1700" dirty="0"/>
              <a:t> </a:t>
            </a:r>
            <a:r>
              <a:rPr lang="ru-RU" sz="1700" dirty="0" err="1"/>
              <a:t>відноситься</a:t>
            </a:r>
            <a:r>
              <a:rPr lang="ru-RU" sz="1700" dirty="0"/>
              <a:t> до </a:t>
            </a:r>
            <a:r>
              <a:rPr lang="ru-RU" sz="1700" dirty="0" err="1"/>
              <a:t>типових</a:t>
            </a:r>
            <a:r>
              <a:rPr lang="ru-RU" sz="1700" dirty="0"/>
              <a:t> </a:t>
            </a:r>
            <a:r>
              <a:rPr lang="ru-RU" sz="1700" dirty="0" err="1"/>
              <a:t>остеотропних</a:t>
            </a:r>
            <a:r>
              <a:rPr lang="ru-RU" sz="1700" dirty="0"/>
              <a:t> (</a:t>
            </a:r>
            <a:r>
              <a:rPr lang="ru-RU" sz="1700" dirty="0" err="1"/>
              <a:t>накопичується</a:t>
            </a:r>
            <a:r>
              <a:rPr lang="ru-RU" sz="1700" dirty="0"/>
              <a:t> в </a:t>
            </a:r>
            <a:r>
              <a:rPr lang="ru-RU" sz="1700" dirty="0" err="1"/>
              <a:t>кістках</a:t>
            </a:r>
            <a:r>
              <a:rPr lang="ru-RU" sz="1700" dirty="0"/>
              <a:t>) </a:t>
            </a:r>
            <a:r>
              <a:rPr lang="ru-RU" sz="1700" dirty="0" err="1"/>
              <a:t>нуклідів</a:t>
            </a:r>
            <a:r>
              <a:rPr lang="ru-RU" sz="1700" dirty="0"/>
              <a:t> - </a:t>
            </a:r>
            <a:r>
              <a:rPr lang="ru-RU" sz="1700" dirty="0" err="1"/>
              <a:t>основна</a:t>
            </a:r>
            <a:r>
              <a:rPr lang="ru-RU" sz="1700" dirty="0"/>
              <a:t> </a:t>
            </a:r>
            <a:r>
              <a:rPr lang="ru-RU" sz="1700" dirty="0" err="1"/>
              <a:t>частина</a:t>
            </a:r>
            <a:r>
              <a:rPr lang="ru-RU" sz="1700" dirty="0"/>
              <a:t> </a:t>
            </a:r>
            <a:r>
              <a:rPr lang="ru-RU" sz="1700" dirty="0" err="1"/>
              <a:t>стронцію</a:t>
            </a:r>
            <a:r>
              <a:rPr lang="ru-RU" sz="1700" dirty="0"/>
              <a:t> </a:t>
            </a:r>
            <a:r>
              <a:rPr lang="ru-RU" sz="1700" dirty="0" err="1"/>
              <a:t>в</a:t>
            </a:r>
            <a:r>
              <a:rPr lang="ru-RU" sz="1700" dirty="0"/>
              <a:t> </a:t>
            </a:r>
            <a:r>
              <a:rPr lang="ru-RU" sz="1700" dirty="0" err="1"/>
              <a:t>організмі</a:t>
            </a:r>
            <a:r>
              <a:rPr lang="ru-RU" sz="1700" dirty="0"/>
              <a:t> </a:t>
            </a:r>
            <a:r>
              <a:rPr lang="ru-RU" sz="1700" dirty="0" err="1"/>
              <a:t>знаходиться</a:t>
            </a:r>
            <a:r>
              <a:rPr lang="ru-RU" sz="1700" dirty="0"/>
              <a:t> </a:t>
            </a:r>
            <a:r>
              <a:rPr lang="ru-RU" sz="1700" dirty="0" err="1"/>
              <a:t>в</a:t>
            </a:r>
            <a:r>
              <a:rPr lang="ru-RU" sz="1700" dirty="0"/>
              <a:t> </a:t>
            </a:r>
            <a:r>
              <a:rPr lang="ru-RU" sz="1700" dirty="0" err="1"/>
              <a:t>скелеті</a:t>
            </a:r>
            <a:r>
              <a:rPr lang="ru-RU" sz="1700" dirty="0"/>
              <a:t>, </a:t>
            </a:r>
            <a:r>
              <a:rPr lang="ru-RU" sz="1700" dirty="0" err="1"/>
              <a:t>причому</a:t>
            </a:r>
            <a:r>
              <a:rPr lang="ru-RU" sz="1700" dirty="0"/>
              <a:t> </a:t>
            </a:r>
            <a:r>
              <a:rPr lang="ru-RU" sz="1700" dirty="0" err="1"/>
              <a:t>накопичення</a:t>
            </a:r>
            <a:r>
              <a:rPr lang="ru-RU" sz="1700" dirty="0"/>
              <a:t> </a:t>
            </a:r>
            <a:r>
              <a:rPr lang="ru-RU" sz="1700" dirty="0" err="1"/>
              <a:t>відбувається</a:t>
            </a:r>
            <a:r>
              <a:rPr lang="ru-RU" sz="1700" dirty="0"/>
              <a:t> </a:t>
            </a:r>
            <a:r>
              <a:rPr lang="ru-RU" sz="1700" dirty="0" err="1"/>
              <a:t>нерівномірно</a:t>
            </a:r>
            <a:r>
              <a:rPr lang="ru-RU" sz="1700" dirty="0"/>
              <a:t> </a:t>
            </a:r>
            <a:r>
              <a:rPr lang="ru-RU" sz="1700" dirty="0" err="1"/>
              <a:t>і</a:t>
            </a:r>
            <a:r>
              <a:rPr lang="ru-RU" sz="1700" dirty="0"/>
              <a:t> </a:t>
            </a:r>
            <a:r>
              <a:rPr lang="ru-RU" sz="1700" dirty="0" err="1"/>
              <a:t>в</a:t>
            </a:r>
            <a:r>
              <a:rPr lang="ru-RU" sz="1700" dirty="0"/>
              <a:t> </a:t>
            </a:r>
            <a:r>
              <a:rPr lang="ru-RU" sz="1700" dirty="0" err="1"/>
              <a:t>різних</a:t>
            </a:r>
            <a:r>
              <a:rPr lang="ru-RU" sz="1700" dirty="0"/>
              <a:t> </a:t>
            </a:r>
            <a:r>
              <a:rPr lang="ru-RU" sz="1700" dirty="0" err="1"/>
              <a:t>кістках</a:t>
            </a:r>
            <a:r>
              <a:rPr lang="ru-RU" sz="1700" dirty="0"/>
              <a:t> </a:t>
            </a:r>
            <a:r>
              <a:rPr lang="ru-RU" sz="1700" dirty="0" err="1"/>
              <a:t>може</a:t>
            </a:r>
            <a:r>
              <a:rPr lang="ru-RU" sz="1700" dirty="0"/>
              <a:t> </a:t>
            </a:r>
            <a:r>
              <a:rPr lang="ru-RU" sz="1700" dirty="0" err="1"/>
              <a:t>розрізнятися</a:t>
            </a:r>
            <a:r>
              <a:rPr lang="ru-RU" sz="1700" dirty="0"/>
              <a:t> </a:t>
            </a:r>
            <a:r>
              <a:rPr lang="ru-RU" sz="1700" dirty="0" err="1"/>
              <a:t>в</a:t>
            </a:r>
            <a:r>
              <a:rPr lang="ru-RU" sz="1700" dirty="0"/>
              <a:t> два-три рази. </a:t>
            </a:r>
          </a:p>
          <a:p>
            <a:r>
              <a:rPr lang="ru-RU" sz="1700" dirty="0" err="1"/>
              <a:t>Вміст</a:t>
            </a:r>
            <a:r>
              <a:rPr lang="ru-RU" sz="1700" dirty="0"/>
              <a:t> йоду в </a:t>
            </a:r>
            <a:r>
              <a:rPr lang="ru-RU" sz="1700" dirty="0" err="1"/>
              <a:t>щитовидній</a:t>
            </a:r>
            <a:r>
              <a:rPr lang="ru-RU" sz="1700" dirty="0"/>
              <a:t> </a:t>
            </a:r>
            <a:r>
              <a:rPr lang="ru-RU" sz="1700" dirty="0" err="1"/>
              <a:t>залозі</a:t>
            </a:r>
            <a:r>
              <a:rPr lang="ru-RU" sz="1700" dirty="0"/>
              <a:t> </a:t>
            </a:r>
            <a:r>
              <a:rPr lang="ru-RU" sz="1700" dirty="0" err="1"/>
              <a:t>в</a:t>
            </a:r>
            <a:r>
              <a:rPr lang="ru-RU" sz="1700" dirty="0"/>
              <a:t> </a:t>
            </a:r>
            <a:r>
              <a:rPr lang="ru-RU" sz="1700" dirty="0" err="1"/>
              <a:t>тисячі</a:t>
            </a:r>
            <a:r>
              <a:rPr lang="ru-RU" sz="1700" dirty="0"/>
              <a:t> </a:t>
            </a:r>
            <a:r>
              <a:rPr lang="ru-RU" sz="1700" dirty="0" err="1"/>
              <a:t>разів</a:t>
            </a:r>
            <a:r>
              <a:rPr lang="ru-RU" sz="1700" dirty="0"/>
              <a:t> </a:t>
            </a:r>
            <a:r>
              <a:rPr lang="ru-RU" sz="1700" dirty="0" err="1"/>
              <a:t>перевищує</a:t>
            </a:r>
            <a:r>
              <a:rPr lang="ru-RU" sz="1700" dirty="0"/>
              <a:t> </a:t>
            </a:r>
            <a:r>
              <a:rPr lang="ru-RU" sz="1700" dirty="0" err="1"/>
              <a:t>середньотканинну</a:t>
            </a:r>
            <a:r>
              <a:rPr lang="ru-RU" sz="1700" dirty="0"/>
              <a:t> дозу. </a:t>
            </a:r>
          </a:p>
          <a:p>
            <a:r>
              <a:rPr lang="ru-RU" sz="1700" dirty="0" err="1"/>
              <a:t>Зазначений</a:t>
            </a:r>
            <a:r>
              <a:rPr lang="ru-RU" sz="1700" dirty="0"/>
              <a:t> характер </a:t>
            </a:r>
            <a:r>
              <a:rPr lang="ru-RU" sz="1700" dirty="0" err="1"/>
              <a:t>розподілу</a:t>
            </a:r>
            <a:r>
              <a:rPr lang="ru-RU" sz="1700" dirty="0"/>
              <a:t> в </a:t>
            </a:r>
            <a:r>
              <a:rPr lang="ru-RU" sz="1700" dirty="0" err="1"/>
              <a:t>значній</a:t>
            </a:r>
            <a:r>
              <a:rPr lang="ru-RU" sz="1700" dirty="0"/>
              <a:t> </a:t>
            </a:r>
            <a:r>
              <a:rPr lang="ru-RU" sz="1700" dirty="0" err="1"/>
              <a:t>мірі</a:t>
            </a:r>
            <a:r>
              <a:rPr lang="ru-RU" sz="1700" dirty="0"/>
              <a:t> </a:t>
            </a:r>
            <a:r>
              <a:rPr lang="ru-RU" sz="1700" dirty="0" err="1"/>
              <a:t>умовний</a:t>
            </a:r>
            <a:r>
              <a:rPr lang="ru-RU" sz="1700" dirty="0"/>
              <a:t>, так як </a:t>
            </a:r>
            <a:r>
              <a:rPr lang="ru-RU" sz="1700" dirty="0" err="1"/>
              <a:t>локалізація</a:t>
            </a:r>
            <a:r>
              <a:rPr lang="ru-RU" sz="1700" dirty="0"/>
              <a:t> </a:t>
            </a:r>
            <a:r>
              <a:rPr lang="ru-RU" sz="1700" dirty="0" err="1"/>
              <a:t>нуклідів</a:t>
            </a:r>
            <a:r>
              <a:rPr lang="ru-RU" sz="1700" dirty="0"/>
              <a:t> </a:t>
            </a:r>
            <a:r>
              <a:rPr lang="ru-RU" sz="1700" dirty="0" err="1"/>
              <a:t>залежить</a:t>
            </a:r>
            <a:r>
              <a:rPr lang="ru-RU" sz="1700" dirty="0"/>
              <a:t> </a:t>
            </a:r>
            <a:r>
              <a:rPr lang="ru-RU" sz="1700" dirty="0" err="1"/>
              <a:t>від</a:t>
            </a:r>
            <a:r>
              <a:rPr lang="ru-RU" sz="1700" dirty="0"/>
              <a:t> </a:t>
            </a:r>
            <a:r>
              <a:rPr lang="ru-RU" sz="1700" dirty="0" err="1"/>
              <a:t>їх</a:t>
            </a:r>
            <a:r>
              <a:rPr lang="ru-RU" sz="1700" dirty="0"/>
              <a:t> </a:t>
            </a:r>
            <a:r>
              <a:rPr lang="ru-RU" sz="1700" dirty="0" err="1"/>
              <a:t>фізико-хімічних</a:t>
            </a:r>
            <a:r>
              <a:rPr lang="ru-RU" sz="1700" dirty="0"/>
              <a:t> </a:t>
            </a:r>
            <a:r>
              <a:rPr lang="ru-RU" sz="1700" dirty="0" err="1"/>
              <a:t>властивостей</a:t>
            </a:r>
            <a:r>
              <a:rPr lang="ru-RU" sz="1700" dirty="0"/>
              <a:t>, </a:t>
            </a:r>
            <a:r>
              <a:rPr lang="ru-RU" sz="1700" dirty="0" err="1"/>
              <a:t>функціонального</a:t>
            </a:r>
            <a:r>
              <a:rPr lang="ru-RU" sz="1700" dirty="0"/>
              <a:t> стану </a:t>
            </a:r>
            <a:r>
              <a:rPr lang="ru-RU" sz="1700" dirty="0" err="1"/>
              <a:t>організму</a:t>
            </a:r>
            <a:r>
              <a:rPr lang="ru-RU" sz="1700" dirty="0"/>
              <a:t> та </a:t>
            </a:r>
            <a:r>
              <a:rPr lang="ru-RU" sz="1700" dirty="0" err="1"/>
              <a:t>інших</a:t>
            </a:r>
            <a:r>
              <a:rPr lang="ru-RU" sz="1700" dirty="0"/>
              <a:t> </a:t>
            </a:r>
            <a:r>
              <a:rPr lang="ru-RU" sz="1700" dirty="0" err="1"/>
              <a:t>факторів</a:t>
            </a:r>
            <a:r>
              <a:rPr lang="ru-RU" sz="1700" dirty="0"/>
              <a:t>. </a:t>
            </a:r>
            <a:r>
              <a:rPr lang="ru-RU" sz="1700" dirty="0" err="1"/>
              <a:t>Важлива</a:t>
            </a:r>
            <a:r>
              <a:rPr lang="ru-RU" sz="1700" dirty="0"/>
              <a:t> </a:t>
            </a:r>
            <a:r>
              <a:rPr lang="ru-RU" sz="1700" dirty="0" err="1"/>
              <a:t>також</a:t>
            </a:r>
            <a:r>
              <a:rPr lang="ru-RU" sz="1700" dirty="0"/>
              <a:t> </a:t>
            </a:r>
            <a:r>
              <a:rPr lang="ru-RU" sz="1700" dirty="0" err="1"/>
              <a:t>життєва</a:t>
            </a:r>
            <a:r>
              <a:rPr lang="ru-RU" sz="1700" dirty="0"/>
              <a:t> потреба </a:t>
            </a:r>
            <a:r>
              <a:rPr lang="ru-RU" sz="1700" dirty="0" err="1"/>
              <a:t>організму</a:t>
            </a:r>
            <a:r>
              <a:rPr lang="ru-RU" sz="1700" dirty="0"/>
              <a:t> в тому </a:t>
            </a:r>
            <a:r>
              <a:rPr lang="ru-RU" sz="1700" dirty="0" err="1"/>
              <a:t>чи</a:t>
            </a:r>
            <a:r>
              <a:rPr lang="ru-RU" sz="1700" dirty="0"/>
              <a:t> </a:t>
            </a:r>
            <a:r>
              <a:rPr lang="ru-RU" sz="1700" dirty="0" err="1"/>
              <a:t>іншому</a:t>
            </a:r>
            <a:r>
              <a:rPr lang="ru-RU" sz="1700" dirty="0"/>
              <a:t> </a:t>
            </a:r>
            <a:r>
              <a:rPr lang="ru-RU" sz="1700" dirty="0" err="1"/>
              <a:t>елементі</a:t>
            </a:r>
            <a:r>
              <a:rPr lang="ru-RU" sz="1700" dirty="0"/>
              <a:t>. </a:t>
            </a:r>
            <a:r>
              <a:rPr lang="ru-RU" sz="1700" dirty="0" err="1"/>
              <a:t>Продукти</a:t>
            </a:r>
            <a:r>
              <a:rPr lang="ru-RU" sz="1700" dirty="0"/>
              <a:t> ядерного </a:t>
            </a:r>
            <a:r>
              <a:rPr lang="ru-RU" sz="1700" dirty="0" err="1"/>
              <a:t>поділу</a:t>
            </a:r>
            <a:r>
              <a:rPr lang="ru-RU" sz="1700" dirty="0"/>
              <a:t> (ПЯП) в </a:t>
            </a:r>
            <a:r>
              <a:rPr lang="ru-RU" sz="1700" dirty="0" err="1"/>
              <a:t>організмі</a:t>
            </a:r>
            <a:r>
              <a:rPr lang="ru-RU" sz="1700" dirty="0"/>
              <a:t> </a:t>
            </a:r>
            <a:r>
              <a:rPr lang="ru-RU" sz="1700" dirty="0" err="1"/>
              <a:t>розподіляються</a:t>
            </a:r>
            <a:r>
              <a:rPr lang="ru-RU" sz="1700" dirty="0"/>
              <a:t> </a:t>
            </a:r>
            <a:r>
              <a:rPr lang="ru-RU" sz="1700" dirty="0" err="1"/>
              <a:t>вкрай</a:t>
            </a:r>
            <a:r>
              <a:rPr lang="ru-RU" sz="1700" dirty="0"/>
              <a:t> </a:t>
            </a:r>
            <a:r>
              <a:rPr lang="ru-RU" sz="1700" dirty="0" err="1"/>
              <a:t>нерівномірно</a:t>
            </a:r>
            <a:r>
              <a:rPr lang="ru-RU" sz="1700" dirty="0"/>
              <a:t> </a:t>
            </a:r>
            <a:r>
              <a:rPr lang="ru-RU" sz="1700" dirty="0" err="1"/>
              <a:t>в</a:t>
            </a:r>
            <a:r>
              <a:rPr lang="ru-RU" sz="1700" dirty="0"/>
              <a:t> силу </a:t>
            </a:r>
            <a:r>
              <a:rPr lang="ru-RU" sz="1700" dirty="0" err="1"/>
              <a:t>значної</a:t>
            </a:r>
            <a:r>
              <a:rPr lang="ru-RU" sz="1700" dirty="0"/>
              <a:t> </a:t>
            </a:r>
            <a:r>
              <a:rPr lang="ru-RU" sz="1700" dirty="0" err="1"/>
              <a:t>різниці</a:t>
            </a:r>
            <a:r>
              <a:rPr lang="ru-RU" sz="1700" dirty="0"/>
              <a:t> </a:t>
            </a:r>
            <a:r>
              <a:rPr lang="ru-RU" sz="1700" dirty="0" err="1"/>
              <a:t>їх</a:t>
            </a:r>
            <a:r>
              <a:rPr lang="ru-RU" sz="1700" dirty="0"/>
              <a:t> </a:t>
            </a:r>
            <a:r>
              <a:rPr lang="ru-RU" sz="1700" dirty="0" err="1"/>
              <a:t>властивостей</a:t>
            </a:r>
            <a:r>
              <a:rPr lang="ru-RU" sz="1700" dirty="0"/>
              <a:t>. </a:t>
            </a:r>
            <a:r>
              <a:rPr lang="ru-RU" sz="1700" dirty="0" err="1"/>
              <a:t>Ці</a:t>
            </a:r>
            <a:r>
              <a:rPr lang="ru-RU" sz="1700" dirty="0"/>
              <a:t> </a:t>
            </a:r>
            <a:r>
              <a:rPr lang="ru-RU" sz="1700" dirty="0" err="1"/>
              <a:t>обставини</a:t>
            </a:r>
            <a:r>
              <a:rPr lang="ru-RU" sz="1700" dirty="0"/>
              <a:t> </a:t>
            </a:r>
            <a:r>
              <a:rPr lang="ru-RU" sz="1700" dirty="0" err="1"/>
              <a:t>обумовлені</a:t>
            </a:r>
            <a:r>
              <a:rPr lang="ru-RU" sz="1700" dirty="0"/>
              <a:t> </a:t>
            </a:r>
            <a:r>
              <a:rPr lang="ru-RU" sz="1700" dirty="0" err="1"/>
              <a:t>і</a:t>
            </a:r>
            <a:r>
              <a:rPr lang="ru-RU" sz="1700" dirty="0"/>
              <a:t> </a:t>
            </a:r>
            <a:r>
              <a:rPr lang="ru-RU" sz="1700" dirty="0" err="1"/>
              <a:t>нерівномірністю</a:t>
            </a:r>
            <a:r>
              <a:rPr lang="ru-RU" sz="1700" dirty="0"/>
              <a:t> </a:t>
            </a:r>
            <a:r>
              <a:rPr lang="ru-RU" sz="1700" dirty="0" err="1"/>
              <a:t>опромінення</a:t>
            </a:r>
            <a:r>
              <a:rPr lang="ru-RU" sz="1700" dirty="0"/>
              <a:t> </a:t>
            </a:r>
            <a:r>
              <a:rPr lang="ru-RU" sz="1700" dirty="0" err="1"/>
              <a:t>органів</a:t>
            </a:r>
            <a:r>
              <a:rPr lang="ru-RU" sz="1700" dirty="0"/>
              <a:t> </a:t>
            </a:r>
            <a:r>
              <a:rPr lang="ru-RU" sz="1700" dirty="0" err="1"/>
              <a:t>і</a:t>
            </a:r>
            <a:r>
              <a:rPr lang="ru-RU" sz="1700" dirty="0"/>
              <a:t> тканин, </a:t>
            </a:r>
            <a:r>
              <a:rPr lang="ru-RU" sz="1700" dirty="0" err="1"/>
              <a:t>що</a:t>
            </a:r>
            <a:r>
              <a:rPr lang="ru-RU" sz="1700" dirty="0"/>
              <a:t> </a:t>
            </a:r>
            <a:r>
              <a:rPr lang="ru-RU" sz="1700" dirty="0" err="1"/>
              <a:t>має</a:t>
            </a:r>
            <a:r>
              <a:rPr lang="ru-RU" sz="1700" dirty="0"/>
              <a:t> </a:t>
            </a:r>
            <a:r>
              <a:rPr lang="ru-RU" sz="1700" dirty="0" err="1"/>
              <a:t>біль</a:t>
            </a:r>
            <a:r>
              <a:rPr lang="ru-RU" sz="1700" dirty="0"/>
              <a:t> ¬ </a:t>
            </a:r>
            <a:r>
              <a:rPr lang="ru-RU" sz="1700" dirty="0" err="1"/>
              <a:t>велике</a:t>
            </a:r>
            <a:r>
              <a:rPr lang="ru-RU" sz="1700" dirty="0"/>
              <a:t> </a:t>
            </a:r>
            <a:r>
              <a:rPr lang="ru-RU" sz="1700" dirty="0" err="1"/>
              <a:t>значення</a:t>
            </a:r>
            <a:r>
              <a:rPr lang="ru-RU" sz="1700" dirty="0"/>
              <a:t> в </a:t>
            </a:r>
            <a:r>
              <a:rPr lang="ru-RU" sz="1700" dirty="0" err="1"/>
              <a:t>генезі</a:t>
            </a:r>
            <a:r>
              <a:rPr lang="ru-RU" sz="1700" dirty="0"/>
              <a:t> </a:t>
            </a:r>
            <a:r>
              <a:rPr lang="ru-RU" sz="1700" dirty="0" err="1"/>
              <a:t>пошкоджень</a:t>
            </a:r>
            <a:r>
              <a:rPr lang="ru-RU" sz="1700" dirty="0"/>
              <a:t> ПЯП. </a:t>
            </a:r>
          </a:p>
          <a:p>
            <a:r>
              <a:rPr lang="ru-RU" sz="1700" dirty="0" err="1"/>
              <a:t>Ступінь</a:t>
            </a:r>
            <a:r>
              <a:rPr lang="ru-RU" sz="1700" dirty="0"/>
              <a:t> </a:t>
            </a:r>
            <a:r>
              <a:rPr lang="ru-RU" sz="1700" dirty="0" err="1"/>
              <a:t>небезпеки</a:t>
            </a:r>
            <a:r>
              <a:rPr lang="ru-RU" sz="1700" dirty="0"/>
              <a:t> </a:t>
            </a:r>
            <a:r>
              <a:rPr lang="ru-RU" sz="1700" dirty="0" err="1"/>
              <a:t>радіоактивного</a:t>
            </a:r>
            <a:r>
              <a:rPr lang="ru-RU" sz="1700" dirty="0"/>
              <a:t> </a:t>
            </a:r>
            <a:r>
              <a:rPr lang="ru-RU" sz="1700" dirty="0" err="1"/>
              <a:t>опромінення</a:t>
            </a:r>
            <a:r>
              <a:rPr lang="ru-RU" sz="1700" dirty="0"/>
              <a:t> </a:t>
            </a:r>
            <a:r>
              <a:rPr lang="ru-RU" sz="1700" dirty="0" err="1"/>
              <a:t>залежить</a:t>
            </a:r>
            <a:r>
              <a:rPr lang="ru-RU" sz="1700" dirty="0"/>
              <a:t> </a:t>
            </a:r>
            <a:r>
              <a:rPr lang="ru-RU" sz="1700" dirty="0" err="1"/>
              <a:t>також</a:t>
            </a:r>
            <a:r>
              <a:rPr lang="ru-RU" sz="1700" dirty="0"/>
              <a:t> </a:t>
            </a:r>
            <a:r>
              <a:rPr lang="ru-RU" sz="1700" dirty="0" err="1"/>
              <a:t>від</a:t>
            </a:r>
            <a:r>
              <a:rPr lang="ru-RU" sz="1700" dirty="0"/>
              <a:t> </a:t>
            </a:r>
            <a:r>
              <a:rPr lang="ru-RU" sz="1700" dirty="0" err="1"/>
              <a:t>швидкості</a:t>
            </a:r>
            <a:r>
              <a:rPr lang="ru-RU" sz="1700" dirty="0"/>
              <a:t> </a:t>
            </a:r>
            <a:r>
              <a:rPr lang="ru-RU" sz="1700" dirty="0" err="1"/>
              <a:t>виведення</a:t>
            </a:r>
            <a:r>
              <a:rPr lang="ru-RU" sz="1700" dirty="0"/>
              <a:t> </a:t>
            </a:r>
            <a:r>
              <a:rPr lang="ru-RU" sz="1700" dirty="0" err="1"/>
              <a:t>речовини</a:t>
            </a:r>
            <a:r>
              <a:rPr lang="ru-RU" sz="1700" dirty="0"/>
              <a:t> </a:t>
            </a:r>
            <a:r>
              <a:rPr lang="ru-RU" sz="1700" dirty="0" err="1"/>
              <a:t>з</a:t>
            </a:r>
            <a:r>
              <a:rPr lang="ru-RU" sz="1700" dirty="0"/>
              <a:t> </a:t>
            </a:r>
            <a:r>
              <a:rPr lang="ru-RU" sz="1700" dirty="0" err="1"/>
              <a:t>організму</a:t>
            </a:r>
            <a:r>
              <a:rPr lang="ru-RU" sz="1700" dirty="0"/>
              <a:t>. </a:t>
            </a:r>
            <a:r>
              <a:rPr lang="ru-RU" sz="1700" dirty="0" err="1"/>
              <a:t>Елементи</a:t>
            </a:r>
            <a:r>
              <a:rPr lang="ru-RU" sz="1700" dirty="0"/>
              <a:t>, </a:t>
            </a:r>
            <a:r>
              <a:rPr lang="ru-RU" sz="1700" dirty="0" err="1"/>
              <a:t>що</a:t>
            </a:r>
            <a:r>
              <a:rPr lang="ru-RU" sz="1700" dirty="0"/>
              <a:t> </a:t>
            </a:r>
            <a:r>
              <a:rPr lang="ru-RU" sz="1700" dirty="0" err="1"/>
              <a:t>утворюють</a:t>
            </a:r>
            <a:r>
              <a:rPr lang="ru-RU" sz="1700" dirty="0"/>
              <a:t> в </a:t>
            </a:r>
            <a:r>
              <a:rPr lang="ru-RU" sz="1700" dirty="0" err="1"/>
              <a:t>організмі</a:t>
            </a:r>
            <a:r>
              <a:rPr lang="ru-RU" sz="1700" dirty="0"/>
              <a:t> легко </a:t>
            </a:r>
            <a:r>
              <a:rPr lang="ru-RU" sz="1700" dirty="0" err="1"/>
              <a:t>розчинні</a:t>
            </a:r>
            <a:r>
              <a:rPr lang="ru-RU" sz="1700" dirty="0"/>
              <a:t> </a:t>
            </a:r>
            <a:r>
              <a:rPr lang="ru-RU" sz="1700" dirty="0" err="1"/>
              <a:t>солі</a:t>
            </a:r>
            <a:r>
              <a:rPr lang="ru-RU" sz="1700" dirty="0"/>
              <a:t> </a:t>
            </a:r>
            <a:r>
              <a:rPr lang="ru-RU" sz="1700" dirty="0" err="1"/>
              <a:t>і</a:t>
            </a:r>
            <a:r>
              <a:rPr lang="ru-RU" sz="1700" dirty="0"/>
              <a:t> </a:t>
            </a:r>
            <a:r>
              <a:rPr lang="ru-RU" sz="1700" dirty="0" err="1"/>
              <a:t>накопичуються</a:t>
            </a:r>
            <a:r>
              <a:rPr lang="ru-RU" sz="1700" dirty="0"/>
              <a:t> в </a:t>
            </a:r>
            <a:r>
              <a:rPr lang="ru-RU" sz="1700" dirty="0" err="1"/>
              <a:t>м'яких</a:t>
            </a:r>
            <a:r>
              <a:rPr lang="ru-RU" sz="1700" dirty="0"/>
              <a:t> тканинах, легко </a:t>
            </a:r>
            <a:r>
              <a:rPr lang="ru-RU" sz="1700" dirty="0" err="1"/>
              <a:t>і</a:t>
            </a:r>
            <a:r>
              <a:rPr lang="ru-RU" sz="1700" dirty="0"/>
              <a:t> </a:t>
            </a:r>
            <a:r>
              <a:rPr lang="ru-RU" sz="1700" dirty="0" err="1"/>
              <a:t>швидко</a:t>
            </a:r>
            <a:r>
              <a:rPr lang="ru-RU" sz="1700" dirty="0"/>
              <a:t> </a:t>
            </a:r>
            <a:r>
              <a:rPr lang="ru-RU" sz="1700" dirty="0" err="1"/>
              <a:t>видаляються</a:t>
            </a:r>
            <a:r>
              <a:rPr lang="ru-RU" sz="1700" dirty="0"/>
              <a:t> </a:t>
            </a:r>
            <a:r>
              <a:rPr lang="ru-RU" sz="1700" dirty="0" err="1"/>
              <a:t>з</a:t>
            </a:r>
            <a:r>
              <a:rPr lang="ru-RU" sz="1700" dirty="0"/>
              <a:t> </a:t>
            </a:r>
            <a:r>
              <a:rPr lang="ru-RU" sz="1700" dirty="0" err="1"/>
              <a:t>організму</a:t>
            </a:r>
            <a:r>
              <a:rPr lang="ru-RU" sz="1700" dirty="0"/>
              <a:t>. </a:t>
            </a:r>
            <a:r>
              <a:rPr lang="ru-RU" sz="1700" dirty="0" err="1"/>
              <a:t>Наприклад</a:t>
            </a:r>
            <a:r>
              <a:rPr lang="ru-RU" sz="1700" dirty="0"/>
              <a:t>, </a:t>
            </a:r>
            <a:r>
              <a:rPr lang="ru-RU" sz="1700" dirty="0" err="1"/>
              <a:t>натрій</a:t>
            </a:r>
            <a:r>
              <a:rPr lang="ru-RU" sz="1700" dirty="0"/>
              <a:t>, </a:t>
            </a:r>
            <a:r>
              <a:rPr lang="ru-RU" sz="1700" dirty="0" err="1"/>
              <a:t>калій</a:t>
            </a:r>
            <a:r>
              <a:rPr lang="ru-RU" sz="1700" dirty="0"/>
              <a:t>, хлор та </a:t>
            </a:r>
            <a:r>
              <a:rPr lang="ru-RU" sz="1700" dirty="0" err="1"/>
              <a:t>інші</a:t>
            </a:r>
            <a:r>
              <a:rPr lang="ru-RU" sz="1700" dirty="0"/>
              <a:t> </a:t>
            </a:r>
            <a:r>
              <a:rPr lang="ru-RU" sz="1700" dirty="0" err="1"/>
              <a:t>елементи</a:t>
            </a:r>
            <a:r>
              <a:rPr lang="ru-RU" sz="1700" dirty="0"/>
              <a:t>, </a:t>
            </a:r>
            <a:r>
              <a:rPr lang="ru-RU" sz="1700" dirty="0" err="1"/>
              <a:t>що</a:t>
            </a:r>
            <a:r>
              <a:rPr lang="ru-RU" sz="1700" dirty="0"/>
              <a:t> </a:t>
            </a:r>
            <a:r>
              <a:rPr lang="ru-RU" sz="1700" dirty="0" err="1"/>
              <a:t>вживаються</a:t>
            </a:r>
            <a:r>
              <a:rPr lang="ru-RU" sz="1700" dirty="0"/>
              <a:t> </a:t>
            </a:r>
            <a:r>
              <a:rPr lang="ru-RU" sz="1700" dirty="0" err="1"/>
              <a:t>людиною</a:t>
            </a:r>
            <a:r>
              <a:rPr lang="ru-RU" sz="1700" dirty="0"/>
              <a:t> </a:t>
            </a:r>
            <a:r>
              <a:rPr lang="ru-RU" sz="1700" dirty="0" err="1"/>
              <a:t>з</a:t>
            </a:r>
            <a:r>
              <a:rPr lang="ru-RU" sz="1700" dirty="0"/>
              <a:t> </a:t>
            </a:r>
            <a:r>
              <a:rPr lang="ru-RU" sz="1700" dirty="0" err="1"/>
              <a:t>їжею</a:t>
            </a:r>
            <a:r>
              <a:rPr lang="ru-RU" sz="1700" dirty="0"/>
              <a:t>, не </a:t>
            </a:r>
            <a:r>
              <a:rPr lang="ru-RU" sz="1700" dirty="0" err="1"/>
              <a:t>затримуються</a:t>
            </a:r>
            <a:r>
              <a:rPr lang="ru-RU" sz="1700" dirty="0"/>
              <a:t> на </a:t>
            </a:r>
            <a:r>
              <a:rPr lang="ru-RU" sz="1700" dirty="0" err="1"/>
              <a:t>тривалий</a:t>
            </a:r>
            <a:r>
              <a:rPr lang="ru-RU" sz="1700" dirty="0"/>
              <a:t> час в </a:t>
            </a:r>
            <a:r>
              <a:rPr lang="ru-RU" sz="1700" dirty="0" err="1"/>
              <a:t>організмі</a:t>
            </a:r>
            <a:r>
              <a:rPr lang="ru-RU" sz="1700" dirty="0"/>
              <a:t>.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Радіоактивні</a:t>
            </a:r>
            <a:r>
              <a:rPr lang="ru-RU" sz="1600" dirty="0"/>
              <a:t> </a:t>
            </a:r>
            <a:r>
              <a:rPr lang="ru-RU" sz="1600" dirty="0" err="1"/>
              <a:t>ізотопи</a:t>
            </a:r>
            <a:r>
              <a:rPr lang="ru-RU" sz="1600" dirty="0"/>
              <a:t> </a:t>
            </a:r>
            <a:r>
              <a:rPr lang="ru-RU" sz="1600" dirty="0" err="1"/>
              <a:t>благородних</a:t>
            </a:r>
            <a:r>
              <a:rPr lang="ru-RU" sz="1600" dirty="0"/>
              <a:t> </a:t>
            </a:r>
            <a:r>
              <a:rPr lang="ru-RU" sz="1600" dirty="0" err="1"/>
              <a:t>газів</a:t>
            </a:r>
            <a:r>
              <a:rPr lang="ru-RU" sz="1600" dirty="0"/>
              <a:t> (аргону, ксенону, криптону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ін</a:t>
            </a:r>
            <a:r>
              <a:rPr lang="ru-RU" sz="1600" dirty="0"/>
              <a:t>.) </a:t>
            </a:r>
            <a:r>
              <a:rPr lang="ru-RU" sz="1600" dirty="0" err="1"/>
              <a:t>є</a:t>
            </a:r>
            <a:r>
              <a:rPr lang="ru-RU" sz="1600" dirty="0"/>
              <a:t> </a:t>
            </a:r>
            <a:r>
              <a:rPr lang="ru-RU" sz="1600" dirty="0" err="1"/>
              <a:t>хімічно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біологічно</a:t>
            </a:r>
            <a:r>
              <a:rPr lang="ru-RU" sz="1600" dirty="0"/>
              <a:t> </a:t>
            </a:r>
            <a:r>
              <a:rPr lang="ru-RU" sz="1600" dirty="0" err="1"/>
              <a:t>неактивними</a:t>
            </a:r>
            <a:r>
              <a:rPr lang="ru-RU" sz="1600" dirty="0"/>
              <a:t>, не </a:t>
            </a:r>
            <a:r>
              <a:rPr lang="ru-RU" sz="1600" dirty="0" err="1"/>
              <a:t>входять</a:t>
            </a:r>
            <a:r>
              <a:rPr lang="ru-RU" sz="1600" dirty="0"/>
              <a:t> до складу </a:t>
            </a:r>
            <a:r>
              <a:rPr lang="ru-RU" sz="1600" dirty="0" err="1"/>
              <a:t>з'єднань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утворюють</a:t>
            </a:r>
            <a:r>
              <a:rPr lang="ru-RU" sz="1600" dirty="0"/>
              <a:t> тканину, тому </a:t>
            </a:r>
            <a:r>
              <a:rPr lang="ru-RU" sz="1600" dirty="0" err="1"/>
              <a:t>також</a:t>
            </a:r>
            <a:r>
              <a:rPr lang="ru-RU" sz="1600" dirty="0"/>
              <a:t> </a:t>
            </a:r>
            <a:r>
              <a:rPr lang="ru-RU" sz="1600" dirty="0" err="1"/>
              <a:t>швидко</a:t>
            </a:r>
            <a:r>
              <a:rPr lang="ru-RU" sz="1600" dirty="0"/>
              <a:t> </a:t>
            </a:r>
            <a:r>
              <a:rPr lang="ru-RU" sz="1600" dirty="0" err="1"/>
              <a:t>виводяться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організму</a:t>
            </a:r>
            <a:r>
              <a:rPr lang="ru-RU" sz="1600" dirty="0"/>
              <a:t> </a:t>
            </a:r>
            <a:r>
              <a:rPr lang="ru-RU" sz="1600" dirty="0" err="1"/>
              <a:t>природним</a:t>
            </a:r>
            <a:r>
              <a:rPr lang="ru-RU" sz="1600" dirty="0"/>
              <a:t> шляхом. </a:t>
            </a:r>
            <a:r>
              <a:rPr lang="ru-RU" sz="1600" dirty="0" err="1"/>
              <a:t>Найбільш</a:t>
            </a:r>
            <a:r>
              <a:rPr lang="ru-RU" sz="1600" dirty="0"/>
              <a:t> </a:t>
            </a:r>
            <a:r>
              <a:rPr lang="ru-RU" sz="1600" dirty="0" err="1"/>
              <a:t>небезпечні</a:t>
            </a:r>
            <a:r>
              <a:rPr lang="ru-RU" sz="1600" dirty="0"/>
              <a:t> в </a:t>
            </a:r>
            <a:r>
              <a:rPr lang="ru-RU" sz="1600" dirty="0" err="1"/>
              <a:t>цьому</a:t>
            </a:r>
            <a:r>
              <a:rPr lang="ru-RU" sz="1600" dirty="0"/>
              <a:t> </a:t>
            </a:r>
            <a:r>
              <a:rPr lang="ru-RU" sz="1600" dirty="0" err="1"/>
              <a:t>відношенні</a:t>
            </a:r>
            <a:r>
              <a:rPr lang="ru-RU" sz="1600" dirty="0"/>
              <a:t> </a:t>
            </a:r>
            <a:r>
              <a:rPr lang="ru-RU" sz="1600" dirty="0" err="1"/>
              <a:t>радіонукліди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великими (</a:t>
            </a:r>
            <a:r>
              <a:rPr lang="ru-RU" sz="1600" dirty="0" err="1"/>
              <a:t>більше</a:t>
            </a:r>
            <a:r>
              <a:rPr lang="ru-RU" sz="1600" dirty="0"/>
              <a:t> 100 </a:t>
            </a:r>
            <a:r>
              <a:rPr lang="ru-RU" sz="1600" dirty="0" err="1"/>
              <a:t>років</a:t>
            </a:r>
            <a:r>
              <a:rPr lang="ru-RU" sz="1600" dirty="0"/>
              <a:t>)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середніми</a:t>
            </a:r>
            <a:r>
              <a:rPr lang="ru-RU" sz="1600" dirty="0"/>
              <a:t> (30-50 </a:t>
            </a:r>
            <a:r>
              <a:rPr lang="ru-RU" sz="1600" dirty="0" err="1"/>
              <a:t>років</a:t>
            </a:r>
            <a:r>
              <a:rPr lang="ru-RU" sz="1600" dirty="0"/>
              <a:t>) </a:t>
            </a:r>
            <a:r>
              <a:rPr lang="ru-RU" sz="1600" dirty="0" err="1"/>
              <a:t>періодами</a:t>
            </a:r>
            <a:r>
              <a:rPr lang="ru-RU" sz="1600" dirty="0"/>
              <a:t> </a:t>
            </a:r>
            <a:r>
              <a:rPr lang="ru-RU" sz="1600" dirty="0" err="1"/>
              <a:t>напіврозпаду</a:t>
            </a:r>
            <a:r>
              <a:rPr lang="ru-RU" sz="1600" dirty="0"/>
              <a:t>. </a:t>
            </a:r>
            <a:r>
              <a:rPr lang="ru-RU" sz="1600" dirty="0" err="1"/>
              <a:t>Радіоактивний</a:t>
            </a:r>
            <a:r>
              <a:rPr lang="ru-RU" sz="1600" dirty="0"/>
              <a:t> </a:t>
            </a:r>
            <a:r>
              <a:rPr lang="ru-RU" sz="1600" dirty="0" err="1"/>
              <a:t>розпад</a:t>
            </a:r>
            <a:r>
              <a:rPr lang="ru-RU" sz="1600" dirty="0"/>
              <a:t> </a:t>
            </a:r>
            <a:r>
              <a:rPr lang="ru-RU" sz="1600" dirty="0" err="1"/>
              <a:t>підпорядковується</a:t>
            </a:r>
            <a:r>
              <a:rPr lang="ru-RU" sz="1600" dirty="0"/>
              <a:t> </a:t>
            </a:r>
            <a:r>
              <a:rPr lang="ru-RU" sz="1600" dirty="0" err="1"/>
              <a:t>експоненціальним</a:t>
            </a:r>
            <a:r>
              <a:rPr lang="ru-RU" sz="1600" dirty="0"/>
              <a:t> законам, тому </a:t>
            </a:r>
            <a:r>
              <a:rPr lang="ru-RU" sz="1600" dirty="0" err="1"/>
              <a:t>можна</a:t>
            </a:r>
            <a:r>
              <a:rPr lang="ru-RU" sz="1600" dirty="0"/>
              <a:t> </a:t>
            </a:r>
            <a:r>
              <a:rPr lang="ru-RU" sz="1600" dirty="0" err="1"/>
              <a:t>вважати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основна</a:t>
            </a:r>
            <a:r>
              <a:rPr lang="ru-RU" sz="1600" dirty="0"/>
              <a:t> </a:t>
            </a:r>
            <a:r>
              <a:rPr lang="ru-RU" sz="1600" dirty="0" err="1"/>
              <a:t>маса</a:t>
            </a:r>
            <a:r>
              <a:rPr lang="ru-RU" sz="1600" dirty="0"/>
              <a:t> </a:t>
            </a:r>
            <a:r>
              <a:rPr lang="ru-RU" sz="1600" dirty="0" err="1"/>
              <a:t>нукліда</a:t>
            </a:r>
            <a:r>
              <a:rPr lang="ru-RU" sz="1600" dirty="0"/>
              <a:t> </a:t>
            </a:r>
            <a:r>
              <a:rPr lang="ru-RU" sz="1600" dirty="0" err="1"/>
              <a:t>розпадається</a:t>
            </a:r>
            <a:r>
              <a:rPr lang="ru-RU" sz="1600" dirty="0"/>
              <a:t> за 10 </a:t>
            </a:r>
            <a:r>
              <a:rPr lang="ru-RU" sz="1600" dirty="0" err="1"/>
              <a:t>періодів</a:t>
            </a:r>
            <a:r>
              <a:rPr lang="ru-RU" sz="1600" dirty="0"/>
              <a:t> </a:t>
            </a:r>
            <a:r>
              <a:rPr lang="ru-RU" sz="1600" dirty="0" err="1"/>
              <a:t>напіврозпаду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Узагальнюючи</a:t>
            </a:r>
            <a:r>
              <a:rPr lang="ru-RU" sz="1600" dirty="0"/>
              <a:t> </a:t>
            </a:r>
            <a:r>
              <a:rPr lang="ru-RU" sz="1600" dirty="0" err="1"/>
              <a:t>сказане</a:t>
            </a:r>
            <a:r>
              <a:rPr lang="ru-RU" sz="1600" dirty="0"/>
              <a:t> </a:t>
            </a:r>
            <a:r>
              <a:rPr lang="ru-RU" sz="1600" dirty="0" err="1"/>
              <a:t>вище</a:t>
            </a:r>
            <a:r>
              <a:rPr lang="ru-RU" sz="1600" dirty="0"/>
              <a:t>, </a:t>
            </a:r>
            <a:r>
              <a:rPr lang="ru-RU" sz="1600" dirty="0" err="1"/>
              <a:t>наведемо</a:t>
            </a:r>
            <a:r>
              <a:rPr lang="ru-RU" sz="1600" dirty="0"/>
              <a:t> </a:t>
            </a:r>
            <a:r>
              <a:rPr lang="ru-RU" sz="1600" dirty="0" err="1"/>
              <a:t>характерні</a:t>
            </a:r>
            <a:r>
              <a:rPr lang="ru-RU" sz="1600" dirty="0"/>
              <a:t> </a:t>
            </a:r>
            <a:r>
              <a:rPr lang="ru-RU" sz="1600" dirty="0" err="1"/>
              <a:t>особливості</a:t>
            </a:r>
            <a:r>
              <a:rPr lang="ru-RU" sz="1600" dirty="0"/>
              <a:t> </a:t>
            </a:r>
            <a:r>
              <a:rPr lang="ru-RU" sz="1600" dirty="0" err="1"/>
              <a:t>дії</a:t>
            </a:r>
            <a:r>
              <a:rPr lang="ru-RU" sz="1600" dirty="0"/>
              <a:t> </a:t>
            </a:r>
            <a:r>
              <a:rPr lang="ru-RU" sz="1600" dirty="0" err="1"/>
              <a:t>іонізуючих</a:t>
            </a:r>
            <a:r>
              <a:rPr lang="ru-RU" sz="1600" dirty="0"/>
              <a:t> </a:t>
            </a:r>
            <a:r>
              <a:rPr lang="ru-RU" sz="1600" dirty="0" err="1"/>
              <a:t>випромінювань</a:t>
            </a:r>
            <a:r>
              <a:rPr lang="ru-RU" sz="1600" dirty="0"/>
              <a:t> на </a:t>
            </a:r>
            <a:r>
              <a:rPr lang="ru-RU" sz="1600" dirty="0" err="1"/>
              <a:t>біологічний</a:t>
            </a:r>
            <a:r>
              <a:rPr lang="ru-RU" sz="1600" dirty="0"/>
              <a:t> </a:t>
            </a:r>
            <a:r>
              <a:rPr lang="ru-RU" sz="1600" dirty="0" err="1"/>
              <a:t>об'єкт</a:t>
            </a:r>
            <a:r>
              <a:rPr lang="ru-RU" sz="1600" dirty="0"/>
              <a:t>. </a:t>
            </a:r>
          </a:p>
          <a:p>
            <a:r>
              <a:rPr lang="ru-RU" sz="1600" dirty="0"/>
              <a:t>1. </a:t>
            </a:r>
            <a:r>
              <a:rPr lang="ru-RU" sz="1600" dirty="0" err="1"/>
              <a:t>Дія</a:t>
            </a:r>
            <a:r>
              <a:rPr lang="ru-RU" sz="1600" dirty="0"/>
              <a:t> </a:t>
            </a:r>
            <a:r>
              <a:rPr lang="ru-RU" sz="1600" dirty="0" err="1"/>
              <a:t>іонізуючих</a:t>
            </a:r>
            <a:r>
              <a:rPr lang="ru-RU" sz="1600" dirty="0"/>
              <a:t> </a:t>
            </a:r>
            <a:r>
              <a:rPr lang="ru-RU" sz="1600" dirty="0" err="1"/>
              <a:t>випромінювань</a:t>
            </a:r>
            <a:r>
              <a:rPr lang="ru-RU" sz="1600" dirty="0"/>
              <a:t> на </a:t>
            </a:r>
            <a:r>
              <a:rPr lang="ru-RU" sz="1600" dirty="0" err="1"/>
              <a:t>організм</a:t>
            </a:r>
            <a:r>
              <a:rPr lang="ru-RU" sz="1600" dirty="0"/>
              <a:t> не </a:t>
            </a:r>
            <a:r>
              <a:rPr lang="ru-RU" sz="1600" dirty="0" err="1"/>
              <a:t>відчутна</a:t>
            </a:r>
            <a:r>
              <a:rPr lang="ru-RU" sz="1600" dirty="0"/>
              <a:t> </a:t>
            </a:r>
            <a:r>
              <a:rPr lang="ru-RU" sz="1600" dirty="0" err="1"/>
              <a:t>людиною</a:t>
            </a:r>
            <a:r>
              <a:rPr lang="ru-RU" sz="1600" dirty="0"/>
              <a:t>. У людей </a:t>
            </a:r>
            <a:r>
              <a:rPr lang="ru-RU" sz="1600" dirty="0" err="1"/>
              <a:t>відсутній</a:t>
            </a:r>
            <a:r>
              <a:rPr lang="ru-RU" sz="1600" dirty="0"/>
              <a:t> орган </a:t>
            </a:r>
            <a:r>
              <a:rPr lang="ru-RU" sz="1600" dirty="0" err="1"/>
              <a:t>почуттів</a:t>
            </a:r>
            <a:r>
              <a:rPr lang="ru-RU" sz="1600" dirty="0"/>
              <a:t>, </a:t>
            </a:r>
            <a:r>
              <a:rPr lang="ru-RU" sz="1600" dirty="0" err="1"/>
              <a:t>який</a:t>
            </a:r>
            <a:r>
              <a:rPr lang="ru-RU" sz="1600" dirty="0"/>
              <a:t> </a:t>
            </a:r>
            <a:r>
              <a:rPr lang="ru-RU" sz="1600" dirty="0" err="1"/>
              <a:t>сприймав</a:t>
            </a:r>
            <a:r>
              <a:rPr lang="ru-RU" sz="1600" dirty="0"/>
              <a:t> </a:t>
            </a:r>
            <a:r>
              <a:rPr lang="ru-RU" sz="1600" dirty="0" err="1"/>
              <a:t>би</a:t>
            </a:r>
            <a:r>
              <a:rPr lang="ru-RU" sz="1600" dirty="0"/>
              <a:t> </a:t>
            </a:r>
            <a:r>
              <a:rPr lang="ru-RU" sz="1600" dirty="0" err="1"/>
              <a:t>іонізуюче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. Людина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проковтнути</a:t>
            </a:r>
            <a:r>
              <a:rPr lang="ru-RU" sz="1600" dirty="0"/>
              <a:t>, </a:t>
            </a:r>
            <a:r>
              <a:rPr lang="ru-RU" sz="1600" dirty="0" err="1"/>
              <a:t>вдихнути</a:t>
            </a:r>
            <a:r>
              <a:rPr lang="ru-RU" sz="1600" dirty="0"/>
              <a:t> </a:t>
            </a:r>
            <a:r>
              <a:rPr lang="ru-RU" sz="1600" dirty="0" err="1"/>
              <a:t>радіоактивну</a:t>
            </a:r>
            <a:r>
              <a:rPr lang="ru-RU" sz="1600" dirty="0"/>
              <a:t> </a:t>
            </a:r>
            <a:r>
              <a:rPr lang="ru-RU" sz="1600" dirty="0" err="1"/>
              <a:t>речовину</a:t>
            </a:r>
            <a:r>
              <a:rPr lang="ru-RU" sz="1600" dirty="0"/>
              <a:t> </a:t>
            </a:r>
            <a:r>
              <a:rPr lang="ru-RU" sz="1600" dirty="0" err="1"/>
              <a:t>або</a:t>
            </a:r>
            <a:r>
              <a:rPr lang="ru-RU" sz="1600" dirty="0"/>
              <a:t> </a:t>
            </a:r>
            <a:r>
              <a:rPr lang="ru-RU" sz="1600" dirty="0" err="1"/>
              <a:t>отримати</a:t>
            </a:r>
            <a:r>
              <a:rPr lang="ru-RU" sz="1600" dirty="0"/>
              <a:t> </a:t>
            </a:r>
            <a:r>
              <a:rPr lang="ru-RU" sz="1600" dirty="0" err="1"/>
              <a:t>зовнішнє</a:t>
            </a:r>
            <a:r>
              <a:rPr lang="ru-RU" sz="1600" dirty="0"/>
              <a:t> </a:t>
            </a:r>
            <a:r>
              <a:rPr lang="ru-RU" sz="1600" dirty="0" err="1"/>
              <a:t>опромінення</a:t>
            </a:r>
            <a:r>
              <a:rPr lang="ru-RU" sz="1600" dirty="0"/>
              <a:t> без всяких </a:t>
            </a:r>
            <a:r>
              <a:rPr lang="ru-RU" sz="1600" dirty="0" err="1"/>
              <a:t>первинних</a:t>
            </a:r>
            <a:r>
              <a:rPr lang="ru-RU" sz="1600" dirty="0"/>
              <a:t> </a:t>
            </a:r>
            <a:r>
              <a:rPr lang="ru-RU" sz="1600" dirty="0" err="1"/>
              <a:t>відчуттів</a:t>
            </a:r>
            <a:r>
              <a:rPr lang="ru-RU" sz="1600" dirty="0"/>
              <a:t>. </a:t>
            </a:r>
            <a:r>
              <a:rPr lang="ru-RU" sz="1600" dirty="0" err="1"/>
              <a:t>Однак</a:t>
            </a:r>
            <a:r>
              <a:rPr lang="ru-RU" sz="1600" dirty="0"/>
              <a:t> при </a:t>
            </a:r>
            <a:r>
              <a:rPr lang="ru-RU" sz="1600" dirty="0" err="1"/>
              <a:t>дуже</a:t>
            </a:r>
            <a:r>
              <a:rPr lang="ru-RU" sz="1600" dirty="0"/>
              <a:t> великих дозах </a:t>
            </a:r>
            <a:r>
              <a:rPr lang="ru-RU" sz="1600" dirty="0" err="1"/>
              <a:t>можуть</a:t>
            </a:r>
            <a:r>
              <a:rPr lang="ru-RU" sz="1600" dirty="0"/>
              <a:t> </a:t>
            </a:r>
            <a:r>
              <a:rPr lang="ru-RU" sz="1600" dirty="0" err="1"/>
              <a:t>виникнути</a:t>
            </a:r>
            <a:r>
              <a:rPr lang="ru-RU" sz="1600" dirty="0"/>
              <a:t> </a:t>
            </a:r>
            <a:r>
              <a:rPr lang="ru-RU" sz="1600" dirty="0" err="1"/>
              <a:t>опіки</a:t>
            </a:r>
            <a:r>
              <a:rPr lang="ru-RU" sz="1600" dirty="0"/>
              <a:t> та </a:t>
            </a:r>
            <a:r>
              <a:rPr lang="ru-RU" sz="1600" dirty="0" err="1"/>
              <a:t>інші</a:t>
            </a:r>
            <a:r>
              <a:rPr lang="ru-RU" sz="1600" dirty="0"/>
              <a:t> </a:t>
            </a:r>
            <a:r>
              <a:rPr lang="ru-RU" sz="1600" dirty="0" err="1"/>
              <a:t>пошкодження</a:t>
            </a:r>
            <a:r>
              <a:rPr lang="ru-RU" sz="1600" dirty="0"/>
              <a:t> </a:t>
            </a:r>
            <a:r>
              <a:rPr lang="ru-RU" sz="1600" dirty="0" err="1"/>
              <a:t>шкірних</a:t>
            </a:r>
            <a:r>
              <a:rPr lang="ru-RU" sz="1600" dirty="0"/>
              <a:t> </a:t>
            </a:r>
            <a:r>
              <a:rPr lang="ru-RU" sz="1600" dirty="0" err="1"/>
              <a:t>покривів</a:t>
            </a:r>
            <a:r>
              <a:rPr lang="ru-RU" sz="1600" dirty="0"/>
              <a:t> аж до </a:t>
            </a:r>
            <a:r>
              <a:rPr lang="ru-RU" sz="1600" dirty="0" err="1"/>
              <a:t>смертельних</a:t>
            </a:r>
            <a:r>
              <a:rPr lang="ru-RU" sz="1600" dirty="0"/>
              <a:t> </a:t>
            </a:r>
            <a:r>
              <a:rPr lang="ru-RU" sz="1600" dirty="0" err="1"/>
              <a:t>результатів</a:t>
            </a:r>
            <a:r>
              <a:rPr lang="ru-RU" sz="1600" dirty="0"/>
              <a:t>. </a:t>
            </a:r>
            <a:r>
              <a:rPr lang="ru-RU" sz="1600" dirty="0" err="1"/>
              <a:t>Дозиметричні</a:t>
            </a:r>
            <a:r>
              <a:rPr lang="ru-RU" sz="1600" dirty="0"/>
              <a:t> </a:t>
            </a:r>
            <a:r>
              <a:rPr lang="ru-RU" sz="1600" dirty="0" err="1"/>
              <a:t>прилади</a:t>
            </a:r>
            <a:r>
              <a:rPr lang="ru-RU" sz="1600" dirty="0"/>
              <a:t> </a:t>
            </a:r>
            <a:r>
              <a:rPr lang="ru-RU" sz="1600" dirty="0" err="1"/>
              <a:t>грають</a:t>
            </a:r>
            <a:r>
              <a:rPr lang="ru-RU" sz="1600" dirty="0"/>
              <a:t> роль </a:t>
            </a:r>
            <a:r>
              <a:rPr lang="ru-RU" sz="1600" dirty="0" err="1"/>
              <a:t>додаткових</a:t>
            </a:r>
            <a:r>
              <a:rPr lang="ru-RU" sz="1600" dirty="0"/>
              <a:t> </a:t>
            </a:r>
            <a:r>
              <a:rPr lang="ru-RU" sz="1600" dirty="0" err="1"/>
              <a:t>органів</a:t>
            </a:r>
            <a:r>
              <a:rPr lang="ru-RU" sz="1600" dirty="0"/>
              <a:t> </a:t>
            </a:r>
            <a:r>
              <a:rPr lang="ru-RU" sz="1600" dirty="0" err="1"/>
              <a:t>чуття</a:t>
            </a:r>
            <a:r>
              <a:rPr lang="ru-RU" sz="1600" dirty="0"/>
              <a:t>, </a:t>
            </a:r>
            <a:r>
              <a:rPr lang="ru-RU" sz="1600" dirty="0" err="1"/>
              <a:t>призначених</a:t>
            </a:r>
            <a:r>
              <a:rPr lang="ru-RU" sz="1600" dirty="0"/>
              <a:t> для </a:t>
            </a:r>
            <a:r>
              <a:rPr lang="ru-RU" sz="1600" dirty="0" err="1"/>
              <a:t>сприйняття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кількісної</a:t>
            </a:r>
            <a:r>
              <a:rPr lang="ru-RU" sz="1600" dirty="0"/>
              <a:t> </a:t>
            </a:r>
            <a:r>
              <a:rPr lang="ru-RU" sz="1600" dirty="0" err="1"/>
              <a:t>оцінки</a:t>
            </a:r>
            <a:r>
              <a:rPr lang="ru-RU" sz="1600" dirty="0"/>
              <a:t> </a:t>
            </a:r>
            <a:r>
              <a:rPr lang="ru-RU" sz="1600" dirty="0" err="1"/>
              <a:t>іонізуючого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. </a:t>
            </a:r>
          </a:p>
          <a:p>
            <a:r>
              <a:rPr lang="ru-RU" sz="1600" dirty="0"/>
              <a:t>2. </a:t>
            </a:r>
            <a:r>
              <a:rPr lang="ru-RU" sz="1600" dirty="0" err="1"/>
              <a:t>Дія</a:t>
            </a:r>
            <a:r>
              <a:rPr lang="ru-RU" sz="1600" dirty="0"/>
              <a:t> </a:t>
            </a:r>
            <a:r>
              <a:rPr lang="ru-RU" sz="1600" dirty="0" err="1"/>
              <a:t>іонізуючого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 </a:t>
            </a:r>
            <a:r>
              <a:rPr lang="ru-RU" sz="1600" dirty="0" err="1"/>
              <a:t>проявляється</a:t>
            </a:r>
            <a:r>
              <a:rPr lang="ru-RU" sz="1600" dirty="0"/>
              <a:t> в </a:t>
            </a:r>
            <a:r>
              <a:rPr lang="ru-RU" sz="1600" dirty="0" err="1"/>
              <a:t>плині</a:t>
            </a:r>
            <a:r>
              <a:rPr lang="ru-RU" sz="1600" dirty="0"/>
              <a:t> </a:t>
            </a:r>
            <a:r>
              <a:rPr lang="ru-RU" sz="1600" dirty="0" err="1"/>
              <a:t>прихованого</a:t>
            </a:r>
            <a:r>
              <a:rPr lang="ru-RU" sz="1600" dirty="0"/>
              <a:t> (</a:t>
            </a:r>
            <a:r>
              <a:rPr lang="ru-RU" sz="1600" dirty="0" err="1"/>
              <a:t>інкубаційного</a:t>
            </a:r>
            <a:r>
              <a:rPr lang="ru-RU" sz="1600" dirty="0"/>
              <a:t>) </a:t>
            </a:r>
            <a:r>
              <a:rPr lang="ru-RU" sz="1600" dirty="0" err="1"/>
              <a:t>періоду</a:t>
            </a:r>
            <a:r>
              <a:rPr lang="ru-RU" sz="1600" dirty="0"/>
              <a:t>. Цей </a:t>
            </a:r>
            <a:r>
              <a:rPr lang="ru-RU" sz="1600" dirty="0" err="1"/>
              <a:t>період</a:t>
            </a:r>
            <a:r>
              <a:rPr lang="ru-RU" sz="1600" dirty="0"/>
              <a:t> часто </a:t>
            </a:r>
            <a:r>
              <a:rPr lang="ru-RU" sz="1600" dirty="0" err="1"/>
              <a:t>називають</a:t>
            </a:r>
            <a:r>
              <a:rPr lang="ru-RU" sz="1600" dirty="0"/>
              <a:t> </a:t>
            </a:r>
            <a:r>
              <a:rPr lang="ru-RU" sz="1600" dirty="0" err="1"/>
              <a:t>періодом</a:t>
            </a:r>
            <a:r>
              <a:rPr lang="ru-RU" sz="1600" dirty="0"/>
              <a:t> мнимого </a:t>
            </a:r>
            <a:r>
              <a:rPr lang="ru-RU" sz="1600" dirty="0" err="1"/>
              <a:t>благополуччя</a:t>
            </a:r>
            <a:r>
              <a:rPr lang="ru-RU" sz="1600" dirty="0"/>
              <a:t>. </a:t>
            </a:r>
            <a:r>
              <a:rPr lang="ru-RU" sz="1600" dirty="0" err="1"/>
              <a:t>Тривалість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тим</a:t>
            </a:r>
            <a:r>
              <a:rPr lang="ru-RU" sz="1600" dirty="0"/>
              <a:t> </a:t>
            </a:r>
            <a:r>
              <a:rPr lang="ru-RU" sz="1600" dirty="0" err="1"/>
              <a:t>менше</a:t>
            </a:r>
            <a:r>
              <a:rPr lang="ru-RU" sz="1600" dirty="0"/>
              <a:t>, </a:t>
            </a:r>
            <a:r>
              <a:rPr lang="ru-RU" sz="1600" dirty="0" err="1"/>
              <a:t>чим</a:t>
            </a:r>
            <a:r>
              <a:rPr lang="ru-RU" sz="1600" dirty="0"/>
              <a:t> </a:t>
            </a:r>
            <a:r>
              <a:rPr lang="ru-RU" sz="1600" dirty="0" err="1"/>
              <a:t>більше</a:t>
            </a:r>
            <a:r>
              <a:rPr lang="ru-RU" sz="1600" dirty="0"/>
              <a:t> доза </a:t>
            </a:r>
            <a:r>
              <a:rPr lang="ru-RU" sz="1600" dirty="0" err="1"/>
              <a:t>опромінення</a:t>
            </a:r>
            <a:r>
              <a:rPr lang="ru-RU" sz="1600" dirty="0"/>
              <a:t>. </a:t>
            </a:r>
          </a:p>
          <a:p>
            <a:r>
              <a:rPr lang="ru-RU" sz="1600" dirty="0"/>
              <a:t>3. В </a:t>
            </a:r>
            <a:r>
              <a:rPr lang="ru-RU" sz="1600" dirty="0" err="1"/>
              <a:t>організмі</a:t>
            </a:r>
            <a:r>
              <a:rPr lang="ru-RU" sz="1600" dirty="0"/>
              <a:t> </a:t>
            </a:r>
            <a:r>
              <a:rPr lang="ru-RU" sz="1600" dirty="0" err="1"/>
              <a:t>відбувається</a:t>
            </a:r>
            <a:r>
              <a:rPr lang="ru-RU" sz="1600" dirty="0"/>
              <a:t> </a:t>
            </a:r>
            <a:r>
              <a:rPr lang="ru-RU" sz="1600" dirty="0" err="1"/>
              <a:t>приховане</a:t>
            </a:r>
            <a:r>
              <a:rPr lang="ru-RU" sz="1600" dirty="0"/>
              <a:t> </a:t>
            </a:r>
            <a:r>
              <a:rPr lang="ru-RU" sz="1600" dirty="0" err="1"/>
              <a:t>підсумовування</a:t>
            </a:r>
            <a:r>
              <a:rPr lang="ru-RU" sz="1600" dirty="0"/>
              <a:t> доз </a:t>
            </a:r>
            <a:r>
              <a:rPr lang="ru-RU" sz="1600" dirty="0" err="1"/>
              <a:t>опромінення</a:t>
            </a:r>
            <a:r>
              <a:rPr lang="ru-RU" sz="1600" dirty="0"/>
              <a:t>, </a:t>
            </a:r>
            <a:r>
              <a:rPr lang="ru-RU" sz="1600" dirty="0" err="1"/>
              <a:t>згодом</a:t>
            </a:r>
            <a:r>
              <a:rPr lang="ru-RU" sz="1600" dirty="0"/>
              <a:t> неминуче приводить до </a:t>
            </a:r>
            <a:r>
              <a:rPr lang="ru-RU" sz="1600" dirty="0" err="1"/>
              <a:t>променевих</a:t>
            </a:r>
            <a:r>
              <a:rPr lang="ru-RU" sz="1600" dirty="0"/>
              <a:t> </a:t>
            </a:r>
            <a:r>
              <a:rPr lang="ru-RU" sz="1600" dirty="0" err="1"/>
              <a:t>захворювань</a:t>
            </a:r>
            <a:r>
              <a:rPr lang="ru-RU" sz="1600" dirty="0"/>
              <a:t>. </a:t>
            </a:r>
          </a:p>
          <a:p>
            <a:r>
              <a:rPr lang="ru-RU" sz="1600" dirty="0"/>
              <a:t>При </a:t>
            </a:r>
            <a:r>
              <a:rPr lang="ru-RU" sz="1600" dirty="0" err="1"/>
              <a:t>щоденному</a:t>
            </a:r>
            <a:r>
              <a:rPr lang="ru-RU" sz="1600" dirty="0"/>
              <a:t> </a:t>
            </a:r>
            <a:r>
              <a:rPr lang="ru-RU" sz="1600" dirty="0" err="1"/>
              <a:t>впливі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 дозою 0,002-0,005 Гр </a:t>
            </a:r>
            <a:r>
              <a:rPr lang="ru-RU" sz="1600" dirty="0" err="1"/>
              <a:t>наступають</a:t>
            </a:r>
            <a:r>
              <a:rPr lang="ru-RU" sz="1600" dirty="0"/>
              <a:t> </a:t>
            </a:r>
            <a:r>
              <a:rPr lang="ru-RU" sz="1600" dirty="0" err="1"/>
              <a:t>зміни</a:t>
            </a:r>
            <a:r>
              <a:rPr lang="ru-RU" sz="1600" dirty="0"/>
              <a:t> в </a:t>
            </a:r>
            <a:r>
              <a:rPr lang="ru-RU" sz="1600" dirty="0" err="1"/>
              <a:t>крові</a:t>
            </a:r>
            <a:r>
              <a:rPr lang="ru-RU" sz="1600" dirty="0"/>
              <a:t>. </a:t>
            </a:r>
          </a:p>
          <a:p>
            <a:r>
              <a:rPr lang="ru-RU" sz="1600" dirty="0"/>
              <a:t>4. </a:t>
            </a:r>
            <a:r>
              <a:rPr lang="ru-RU" sz="1600" dirty="0" err="1"/>
              <a:t>Випромінювання</a:t>
            </a:r>
            <a:r>
              <a:rPr lang="ru-RU" sz="1600" dirty="0"/>
              <a:t> </a:t>
            </a:r>
            <a:r>
              <a:rPr lang="ru-RU" sz="1600" dirty="0" err="1"/>
              <a:t>впливає</a:t>
            </a:r>
            <a:r>
              <a:rPr lang="ru-RU" sz="1600" dirty="0"/>
              <a:t> не </a:t>
            </a:r>
            <a:r>
              <a:rPr lang="ru-RU" sz="1600" dirty="0" err="1"/>
              <a:t>тільки</a:t>
            </a:r>
            <a:r>
              <a:rPr lang="ru-RU" sz="1600" dirty="0"/>
              <a:t> на </a:t>
            </a:r>
            <a:r>
              <a:rPr lang="ru-RU" sz="1600" dirty="0" err="1"/>
              <a:t>даний</a:t>
            </a:r>
            <a:r>
              <a:rPr lang="ru-RU" sz="1600" dirty="0"/>
              <a:t> </a:t>
            </a:r>
            <a:r>
              <a:rPr lang="ru-RU" sz="1600" dirty="0" err="1"/>
              <a:t>організм</a:t>
            </a:r>
            <a:r>
              <a:rPr lang="ru-RU" sz="1600" dirty="0"/>
              <a:t>, </a:t>
            </a:r>
            <a:r>
              <a:rPr lang="ru-RU" sz="1600" dirty="0" err="1"/>
              <a:t>але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на</a:t>
            </a:r>
            <a:r>
              <a:rPr lang="ru-RU" sz="1600" dirty="0"/>
              <a:t> </a:t>
            </a:r>
            <a:r>
              <a:rPr lang="ru-RU" sz="1600" dirty="0" err="1"/>
              <a:t>його</a:t>
            </a:r>
            <a:r>
              <a:rPr lang="ru-RU" sz="1600" dirty="0"/>
              <a:t> потомство (так званий </a:t>
            </a:r>
            <a:r>
              <a:rPr lang="ru-RU" sz="1600" dirty="0" err="1"/>
              <a:t>генетичний</a:t>
            </a:r>
            <a:r>
              <a:rPr lang="ru-RU" sz="1600" dirty="0"/>
              <a:t> </a:t>
            </a:r>
            <a:r>
              <a:rPr lang="ru-RU" sz="1600" dirty="0" err="1"/>
              <a:t>ефект</a:t>
            </a:r>
            <a:r>
              <a:rPr lang="ru-RU" sz="1600" dirty="0"/>
              <a:t>). </a:t>
            </a:r>
          </a:p>
          <a:p>
            <a:r>
              <a:rPr lang="ru-RU" sz="1600" dirty="0"/>
              <a:t>5. </a:t>
            </a:r>
            <a:r>
              <a:rPr lang="ru-RU" sz="1600" dirty="0" err="1"/>
              <a:t>Різні</a:t>
            </a:r>
            <a:r>
              <a:rPr lang="ru-RU" sz="1600" dirty="0"/>
              <a:t> </a:t>
            </a:r>
            <a:r>
              <a:rPr lang="ru-RU" sz="1600" dirty="0" err="1"/>
              <a:t>органи</a:t>
            </a:r>
            <a:r>
              <a:rPr lang="ru-RU" sz="1600" dirty="0"/>
              <a:t> живого </a:t>
            </a:r>
            <a:r>
              <a:rPr lang="ru-RU" sz="1600" dirty="0" err="1"/>
              <a:t>організму</a:t>
            </a:r>
            <a:r>
              <a:rPr lang="ru-RU" sz="1600" dirty="0"/>
              <a:t> </a:t>
            </a:r>
            <a:r>
              <a:rPr lang="ru-RU" sz="1600" dirty="0" err="1"/>
              <a:t>мають</a:t>
            </a:r>
            <a:r>
              <a:rPr lang="ru-RU" sz="1600" dirty="0"/>
              <a:t> свою </a:t>
            </a:r>
            <a:r>
              <a:rPr lang="ru-RU" sz="1600" dirty="0" err="1"/>
              <a:t>чутливість</a:t>
            </a:r>
            <a:r>
              <a:rPr lang="ru-RU" sz="1600" dirty="0"/>
              <a:t> до </a:t>
            </a:r>
            <a:r>
              <a:rPr lang="ru-RU" sz="1600" dirty="0" err="1"/>
              <a:t>іонізуючого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. </a:t>
            </a:r>
          </a:p>
          <a:p>
            <a:r>
              <a:rPr lang="ru-RU" sz="1600" dirty="0"/>
              <a:t>6. Не </a:t>
            </a:r>
            <a:r>
              <a:rPr lang="ru-RU" sz="1600" dirty="0" err="1"/>
              <a:t>кожен</a:t>
            </a:r>
            <a:r>
              <a:rPr lang="ru-RU" sz="1600" dirty="0"/>
              <a:t> </a:t>
            </a:r>
            <a:r>
              <a:rPr lang="ru-RU" sz="1600" dirty="0" err="1"/>
              <a:t>організм</a:t>
            </a:r>
            <a:r>
              <a:rPr lang="ru-RU" sz="1600" dirty="0"/>
              <a:t> у </a:t>
            </a:r>
            <a:r>
              <a:rPr lang="ru-RU" sz="1600" dirty="0" err="1"/>
              <a:t>цілому</a:t>
            </a:r>
            <a:r>
              <a:rPr lang="ru-RU" sz="1600" dirty="0"/>
              <a:t> </a:t>
            </a:r>
            <a:r>
              <a:rPr lang="ru-RU" sz="1600" dirty="0" err="1"/>
              <a:t>однаково</a:t>
            </a:r>
            <a:r>
              <a:rPr lang="ru-RU" sz="1600" dirty="0"/>
              <a:t> </a:t>
            </a:r>
            <a:r>
              <a:rPr lang="ru-RU" sz="1600" dirty="0" err="1"/>
              <a:t>реагує</a:t>
            </a:r>
            <a:r>
              <a:rPr lang="ru-RU" sz="1600" dirty="0"/>
              <a:t> на </a:t>
            </a:r>
            <a:r>
              <a:rPr lang="ru-RU" sz="1600" dirty="0" err="1"/>
              <a:t>опромінення</a:t>
            </a:r>
            <a:r>
              <a:rPr lang="ru-RU" sz="1600" dirty="0"/>
              <a:t>. </a:t>
            </a:r>
          </a:p>
          <a:p>
            <a:r>
              <a:rPr lang="ru-RU" sz="1600" dirty="0"/>
              <a:t>7. </a:t>
            </a:r>
            <a:r>
              <a:rPr lang="ru-RU" sz="1600" dirty="0" err="1"/>
              <a:t>Біологічний</a:t>
            </a:r>
            <a:r>
              <a:rPr lang="ru-RU" sz="1600" dirty="0"/>
              <a:t> </a:t>
            </a:r>
            <a:r>
              <a:rPr lang="ru-RU" sz="1600" dirty="0" err="1"/>
              <a:t>ефект</a:t>
            </a:r>
            <a:r>
              <a:rPr lang="ru-RU" sz="1600" dirty="0"/>
              <a:t> </a:t>
            </a:r>
            <a:r>
              <a:rPr lang="ru-RU" sz="1600" dirty="0" err="1"/>
              <a:t>іонізуючого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 </a:t>
            </a:r>
            <a:r>
              <a:rPr lang="ru-RU" sz="1600" dirty="0" err="1"/>
              <a:t>залежить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частоти</a:t>
            </a:r>
            <a:r>
              <a:rPr lang="ru-RU" sz="1600" dirty="0"/>
              <a:t> </a:t>
            </a:r>
            <a:r>
              <a:rPr lang="ru-RU" sz="1600" dirty="0" err="1"/>
              <a:t>опромінення</a:t>
            </a:r>
            <a:r>
              <a:rPr lang="ru-RU" sz="1600" dirty="0"/>
              <a:t>. </a:t>
            </a:r>
            <a:r>
              <a:rPr lang="ru-RU" sz="1600" dirty="0" err="1"/>
              <a:t>Одноразове</a:t>
            </a:r>
            <a:r>
              <a:rPr lang="ru-RU" sz="1600" dirty="0"/>
              <a:t> </a:t>
            </a:r>
            <a:r>
              <a:rPr lang="ru-RU" sz="1600" dirty="0" err="1"/>
              <a:t>опромінення</a:t>
            </a:r>
            <a:r>
              <a:rPr lang="ru-RU" sz="1600" dirty="0"/>
              <a:t> у </a:t>
            </a:r>
            <a:r>
              <a:rPr lang="ru-RU" sz="1600" dirty="0" err="1"/>
              <a:t>великій</a:t>
            </a:r>
            <a:r>
              <a:rPr lang="ru-RU" sz="1600" dirty="0"/>
              <a:t> </a:t>
            </a:r>
            <a:r>
              <a:rPr lang="ru-RU" sz="1600" dirty="0" err="1"/>
              <a:t>дозі</a:t>
            </a:r>
            <a:r>
              <a:rPr lang="ru-RU" sz="1600" dirty="0"/>
              <a:t> </a:t>
            </a:r>
            <a:r>
              <a:rPr lang="ru-RU" sz="1600" dirty="0" err="1"/>
              <a:t>викликає</a:t>
            </a:r>
            <a:r>
              <a:rPr lang="ru-RU" sz="1600" dirty="0"/>
              <a:t> </a:t>
            </a:r>
            <a:r>
              <a:rPr lang="ru-RU" sz="1600" dirty="0" err="1"/>
              <a:t>великі</a:t>
            </a:r>
            <a:r>
              <a:rPr lang="ru-RU" sz="1600" dirty="0"/>
              <a:t> </a:t>
            </a:r>
            <a:r>
              <a:rPr lang="ru-RU" sz="1600" dirty="0" err="1"/>
              <a:t>наслідки</a:t>
            </a:r>
            <a:r>
              <a:rPr lang="ru-RU" sz="1600" dirty="0"/>
              <a:t>, </a:t>
            </a:r>
            <a:r>
              <a:rPr lang="ru-RU" sz="1600" dirty="0" err="1"/>
              <a:t>ніж</a:t>
            </a:r>
            <a:r>
              <a:rPr lang="ru-RU" sz="1600" dirty="0"/>
              <a:t> </a:t>
            </a:r>
            <a:r>
              <a:rPr lang="ru-RU" sz="1600" dirty="0" err="1"/>
              <a:t>фракціоноване</a:t>
            </a:r>
            <a:r>
              <a:rPr lang="ru-RU" sz="1600" dirty="0"/>
              <a:t>. </a:t>
            </a:r>
          </a:p>
          <a:p>
            <a:r>
              <a:rPr lang="ru-RU" sz="1600" dirty="0"/>
              <a:t>8. </a:t>
            </a:r>
            <a:r>
              <a:rPr lang="ru-RU" sz="1600" dirty="0" err="1"/>
              <a:t>Накопичення</a:t>
            </a:r>
            <a:r>
              <a:rPr lang="ru-RU" sz="1600" dirty="0"/>
              <a:t> та </a:t>
            </a:r>
            <a:r>
              <a:rPr lang="ru-RU" sz="1600" dirty="0" err="1"/>
              <a:t>розподіл</a:t>
            </a:r>
            <a:r>
              <a:rPr lang="ru-RU" sz="1600" dirty="0"/>
              <a:t> </a:t>
            </a:r>
            <a:r>
              <a:rPr lang="ru-RU" sz="1600" dirty="0" err="1"/>
              <a:t>радіонуклідів</a:t>
            </a:r>
            <a:r>
              <a:rPr lang="ru-RU" sz="1600" dirty="0"/>
              <a:t> в </a:t>
            </a:r>
            <a:r>
              <a:rPr lang="ru-RU" sz="1600" dirty="0" err="1"/>
              <a:t>організмі</a:t>
            </a:r>
            <a:r>
              <a:rPr lang="ru-RU" sz="1600" dirty="0"/>
              <a:t> </a:t>
            </a:r>
            <a:r>
              <a:rPr lang="ru-RU" sz="1600" dirty="0" err="1"/>
              <a:t>залежить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фізико-хімічних</a:t>
            </a:r>
            <a:r>
              <a:rPr lang="ru-RU" sz="1600" dirty="0"/>
              <a:t> </a:t>
            </a:r>
            <a:r>
              <a:rPr lang="ru-RU" sz="1600" dirty="0" err="1"/>
              <a:t>властивостей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багатьох</a:t>
            </a:r>
            <a:r>
              <a:rPr lang="ru-RU" sz="1600" dirty="0"/>
              <a:t> </a:t>
            </a:r>
            <a:r>
              <a:rPr lang="ru-RU" sz="1600" dirty="0" err="1"/>
              <a:t>інших</a:t>
            </a:r>
            <a:r>
              <a:rPr lang="ru-RU" sz="1600" dirty="0"/>
              <a:t> </a:t>
            </a:r>
            <a:r>
              <a:rPr lang="ru-RU" sz="1600" dirty="0" err="1"/>
              <a:t>факторів</a:t>
            </a:r>
            <a:r>
              <a:rPr lang="ru-RU" sz="1600" dirty="0"/>
              <a:t>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4</a:t>
            </a:r>
            <a:r>
              <a:rPr lang="ru-RU" b="1" dirty="0"/>
              <a:t>. </a:t>
            </a:r>
            <a:r>
              <a:rPr lang="ru-RU" b="1" dirty="0" err="1"/>
              <a:t>Нормування</a:t>
            </a:r>
            <a:r>
              <a:rPr lang="ru-RU" b="1" dirty="0"/>
              <a:t> </a:t>
            </a:r>
            <a:r>
              <a:rPr lang="ru-RU" b="1" dirty="0" err="1"/>
              <a:t>опромінення</a:t>
            </a:r>
            <a:r>
              <a:rPr lang="ru-RU" b="1" dirty="0"/>
              <a:t> </a:t>
            </a:r>
            <a:r>
              <a:rPr lang="ru-RU" b="1" dirty="0" err="1"/>
              <a:t>населення</a:t>
            </a:r>
            <a:r>
              <a:rPr lang="ru-RU" b="1" dirty="0"/>
              <a:t> </a:t>
            </a:r>
          </a:p>
          <a:p>
            <a:r>
              <a:rPr lang="ru-RU" dirty="0" err="1"/>
              <a:t>Антропогенне</a:t>
            </a:r>
            <a:r>
              <a:rPr lang="ru-RU" dirty="0"/>
              <a:t> </a:t>
            </a:r>
            <a:r>
              <a:rPr lang="ru-RU" dirty="0" err="1"/>
              <a:t>забруднення</a:t>
            </a:r>
            <a:r>
              <a:rPr lang="ru-RU" dirty="0"/>
              <a:t> </a:t>
            </a:r>
            <a:r>
              <a:rPr lang="ru-RU" dirty="0" err="1"/>
              <a:t>навколишнього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радіонуклідами</a:t>
            </a:r>
            <a:r>
              <a:rPr lang="ru-RU" dirty="0"/>
              <a:t> </a:t>
            </a:r>
            <a:r>
              <a:rPr lang="ru-RU" dirty="0" err="1"/>
              <a:t>вимагало</a:t>
            </a:r>
            <a:r>
              <a:rPr lang="ru-RU" dirty="0"/>
              <a:t> </a:t>
            </a:r>
            <a:r>
              <a:rPr lang="ru-RU" dirty="0" err="1"/>
              <a:t>регламентації</a:t>
            </a:r>
            <a:r>
              <a:rPr lang="ru-RU" dirty="0"/>
              <a:t> </a:t>
            </a:r>
            <a:r>
              <a:rPr lang="ru-RU" dirty="0" err="1"/>
              <a:t>опромінення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та </a:t>
            </a:r>
            <a:r>
              <a:rPr lang="ru-RU" dirty="0" err="1"/>
              <a:t>розробки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</a:t>
            </a:r>
            <a:r>
              <a:rPr lang="ru-RU" dirty="0" err="1"/>
              <a:t>захисту</a:t>
            </a:r>
            <a:r>
              <a:rPr lang="ru-RU" dirty="0"/>
              <a:t>. </a:t>
            </a:r>
            <a:r>
              <a:rPr lang="ru-RU" dirty="0" err="1"/>
              <a:t>Цією</a:t>
            </a:r>
            <a:r>
              <a:rPr lang="ru-RU" dirty="0"/>
              <a:t> </a:t>
            </a:r>
            <a:r>
              <a:rPr lang="ru-RU" dirty="0" err="1"/>
              <a:t>складної</a:t>
            </a:r>
            <a:r>
              <a:rPr lang="ru-RU" dirty="0"/>
              <a:t> проблемою </a:t>
            </a:r>
            <a:r>
              <a:rPr lang="ru-RU" dirty="0" err="1"/>
              <a:t>займаються</a:t>
            </a:r>
            <a:r>
              <a:rPr lang="ru-RU" dirty="0"/>
              <a:t> </a:t>
            </a:r>
            <a:r>
              <a:rPr lang="ru-RU" dirty="0" err="1"/>
              <a:t>вчені</a:t>
            </a:r>
            <a:r>
              <a:rPr lang="ru-RU" dirty="0"/>
              <a:t> </a:t>
            </a:r>
            <a:r>
              <a:rPr lang="ru-RU" dirty="0" err="1"/>
              <a:t>багатьох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. </a:t>
            </a:r>
          </a:p>
          <a:p>
            <a:r>
              <a:rPr lang="ru-RU" dirty="0"/>
              <a:t>При </a:t>
            </a:r>
            <a:r>
              <a:rPr lang="ru-RU" dirty="0" err="1"/>
              <a:t>розробці</a:t>
            </a:r>
            <a:r>
              <a:rPr lang="ru-RU" dirty="0"/>
              <a:t> норм </a:t>
            </a:r>
            <a:r>
              <a:rPr lang="ru-RU" dirty="0" err="1"/>
              <a:t>безпеки</a:t>
            </a:r>
            <a:r>
              <a:rPr lang="ru-RU" dirty="0"/>
              <a:t> </a:t>
            </a:r>
            <a:r>
              <a:rPr lang="ru-RU" dirty="0" err="1"/>
              <a:t>виходять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концепції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абсолютно </a:t>
            </a:r>
            <a:r>
              <a:rPr lang="ru-RU" dirty="0" err="1"/>
              <a:t>безпечних</a:t>
            </a:r>
            <a:r>
              <a:rPr lang="ru-RU" dirty="0"/>
              <a:t> </a:t>
            </a:r>
            <a:r>
              <a:rPr lang="ru-RU" dirty="0" err="1"/>
              <a:t>рівнів</a:t>
            </a:r>
            <a:r>
              <a:rPr lang="ru-RU" dirty="0"/>
              <a:t> </a:t>
            </a:r>
            <a:r>
              <a:rPr lang="ru-RU" dirty="0" err="1"/>
              <a:t>опромінювання</a:t>
            </a:r>
            <a:r>
              <a:rPr lang="ru-RU" dirty="0"/>
              <a:t> </a:t>
            </a:r>
            <a:r>
              <a:rPr lang="ru-RU" dirty="0" err="1"/>
              <a:t>немає</a:t>
            </a:r>
            <a:r>
              <a:rPr lang="ru-RU" dirty="0"/>
              <a:t>. </a:t>
            </a:r>
            <a:r>
              <a:rPr lang="ru-RU" dirty="0" err="1"/>
              <a:t>Нормативи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виключати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детермінованих</a:t>
            </a:r>
            <a:r>
              <a:rPr lang="ru-RU" dirty="0"/>
              <a:t> (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поріг</a:t>
            </a:r>
            <a:r>
              <a:rPr lang="ru-RU" dirty="0"/>
              <a:t>) </a:t>
            </a:r>
            <a:r>
              <a:rPr lang="ru-RU" dirty="0" err="1"/>
              <a:t>ефектів</a:t>
            </a:r>
            <a:r>
              <a:rPr lang="ru-RU" dirty="0"/>
              <a:t> (</a:t>
            </a:r>
            <a:r>
              <a:rPr lang="ru-RU" dirty="0" err="1"/>
              <a:t>променева</a:t>
            </a:r>
            <a:r>
              <a:rPr lang="ru-RU" dirty="0"/>
              <a:t> хвороба, </a:t>
            </a:r>
            <a:r>
              <a:rPr lang="ru-RU" dirty="0" err="1"/>
              <a:t>порушення</a:t>
            </a:r>
            <a:r>
              <a:rPr lang="ru-RU" dirty="0"/>
              <a:t> </a:t>
            </a:r>
            <a:r>
              <a:rPr lang="ru-RU" dirty="0" err="1"/>
              <a:t>кровотворення</a:t>
            </a:r>
            <a:r>
              <a:rPr lang="ru-RU" dirty="0"/>
              <a:t>, катаракта, </a:t>
            </a:r>
            <a:r>
              <a:rPr lang="ru-RU" dirty="0" err="1"/>
              <a:t>променеві</a:t>
            </a:r>
            <a:r>
              <a:rPr lang="ru-RU" dirty="0"/>
              <a:t> </a:t>
            </a:r>
            <a:r>
              <a:rPr lang="ru-RU" dirty="0" err="1"/>
              <a:t>опіки</a:t>
            </a:r>
            <a:r>
              <a:rPr lang="ru-RU" dirty="0"/>
              <a:t> та </a:t>
            </a:r>
            <a:r>
              <a:rPr lang="ru-RU" dirty="0" err="1"/>
              <a:t>ін</a:t>
            </a:r>
            <a:r>
              <a:rPr lang="ru-RU" dirty="0"/>
              <a:t>.)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обмежити</a:t>
            </a:r>
            <a:r>
              <a:rPr lang="ru-RU" dirty="0"/>
              <a:t> (</a:t>
            </a:r>
            <a:r>
              <a:rPr lang="ru-RU" dirty="0" err="1"/>
              <a:t>звести</a:t>
            </a:r>
            <a:r>
              <a:rPr lang="ru-RU" dirty="0"/>
              <a:t> до </a:t>
            </a:r>
            <a:r>
              <a:rPr lang="ru-RU" dirty="0" err="1"/>
              <a:t>прийнятного</a:t>
            </a:r>
            <a:r>
              <a:rPr lang="ru-RU" dirty="0"/>
              <a:t> для </a:t>
            </a:r>
            <a:r>
              <a:rPr lang="ru-RU" dirty="0" err="1"/>
              <a:t>індівідумума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суспільства</a:t>
            </a:r>
            <a:r>
              <a:rPr lang="ru-RU" dirty="0"/>
              <a:t>)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стохастичних</a:t>
            </a:r>
            <a:r>
              <a:rPr lang="ru-RU" dirty="0"/>
              <a:t> </a:t>
            </a:r>
            <a:r>
              <a:rPr lang="ru-RU" dirty="0" err="1"/>
              <a:t>ефектів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виявлені</a:t>
            </a:r>
            <a:r>
              <a:rPr lang="ru-RU" dirty="0"/>
              <a:t> </a:t>
            </a:r>
            <a:r>
              <a:rPr lang="ru-RU" dirty="0" err="1"/>
              <a:t>сучасними</a:t>
            </a:r>
            <a:r>
              <a:rPr lang="ru-RU" dirty="0"/>
              <a:t> методами </a:t>
            </a:r>
            <a:r>
              <a:rPr lang="ru-RU" dirty="0" err="1"/>
              <a:t>досліджень</a:t>
            </a:r>
            <a:r>
              <a:rPr lang="ru-RU" dirty="0"/>
              <a:t> на </a:t>
            </a:r>
            <a:r>
              <a:rPr lang="ru-RU" dirty="0" err="1"/>
              <a:t>тлі</a:t>
            </a:r>
            <a:r>
              <a:rPr lang="ru-RU" dirty="0"/>
              <a:t> </a:t>
            </a:r>
            <a:r>
              <a:rPr lang="ru-RU" dirty="0" err="1"/>
              <a:t>існуючого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. </a:t>
            </a:r>
          </a:p>
          <a:p>
            <a:r>
              <a:rPr lang="ru-RU" i="1" dirty="0" err="1"/>
              <a:t>Радіаційна</a:t>
            </a:r>
            <a:r>
              <a:rPr lang="ru-RU" i="1" dirty="0"/>
              <a:t> </a:t>
            </a:r>
            <a:r>
              <a:rPr lang="ru-RU" i="1" dirty="0" err="1"/>
              <a:t>безпека</a:t>
            </a:r>
            <a:r>
              <a:rPr lang="ru-RU" i="1" dirty="0"/>
              <a:t> </a:t>
            </a:r>
            <a:r>
              <a:rPr lang="ru-RU" i="1" dirty="0" err="1"/>
              <a:t>населення</a:t>
            </a:r>
            <a:r>
              <a:rPr lang="ru-RU" i="1" dirty="0"/>
              <a:t> (РБН) </a:t>
            </a:r>
            <a:r>
              <a:rPr lang="ru-RU" i="1" dirty="0" err="1"/>
              <a:t>визначається</a:t>
            </a:r>
            <a:r>
              <a:rPr lang="ru-RU" i="1" dirty="0"/>
              <a:t> як стан </a:t>
            </a:r>
            <a:r>
              <a:rPr lang="ru-RU" i="1" dirty="0" err="1"/>
              <a:t>захищеності</a:t>
            </a:r>
            <a:r>
              <a:rPr lang="ru-RU" i="1" dirty="0"/>
              <a:t> </a:t>
            </a:r>
            <a:r>
              <a:rPr lang="ru-RU" i="1" dirty="0" err="1"/>
              <a:t>сьогодення</a:t>
            </a:r>
            <a:r>
              <a:rPr lang="ru-RU" i="1" dirty="0"/>
              <a:t> </a:t>
            </a:r>
            <a:r>
              <a:rPr lang="ru-RU" i="1" dirty="0" err="1"/>
              <a:t>і</a:t>
            </a:r>
            <a:r>
              <a:rPr lang="ru-RU" i="1" dirty="0"/>
              <a:t> </a:t>
            </a:r>
            <a:r>
              <a:rPr lang="ru-RU" i="1" dirty="0" err="1"/>
              <a:t>майбутнього</a:t>
            </a:r>
            <a:r>
              <a:rPr lang="ru-RU" i="1" dirty="0"/>
              <a:t> </a:t>
            </a:r>
            <a:r>
              <a:rPr lang="ru-RU" i="1" dirty="0" err="1"/>
              <a:t>поколінь</a:t>
            </a:r>
            <a:r>
              <a:rPr lang="ru-RU" i="1" dirty="0"/>
              <a:t> людей </a:t>
            </a:r>
            <a:r>
              <a:rPr lang="ru-RU" i="1" dirty="0" err="1"/>
              <a:t>від</a:t>
            </a:r>
            <a:r>
              <a:rPr lang="ru-RU" i="1" dirty="0"/>
              <a:t> </a:t>
            </a:r>
            <a:r>
              <a:rPr lang="ru-RU" i="1" dirty="0" err="1"/>
              <a:t>шкідливого</a:t>
            </a:r>
            <a:r>
              <a:rPr lang="ru-RU" i="1" dirty="0"/>
              <a:t> для </a:t>
            </a:r>
            <a:r>
              <a:rPr lang="ru-RU" i="1" dirty="0" err="1"/>
              <a:t>їх</a:t>
            </a:r>
            <a:r>
              <a:rPr lang="ru-RU" i="1" dirty="0"/>
              <a:t> </a:t>
            </a:r>
            <a:r>
              <a:rPr lang="ru-RU" i="1" dirty="0" err="1"/>
              <a:t>здоров'я</a:t>
            </a:r>
            <a:r>
              <a:rPr lang="ru-RU" i="1" dirty="0"/>
              <a:t> </a:t>
            </a:r>
            <a:r>
              <a:rPr lang="ru-RU" i="1" dirty="0" err="1"/>
              <a:t>впливу</a:t>
            </a:r>
            <a:r>
              <a:rPr lang="ru-RU" i="1" dirty="0"/>
              <a:t> </a:t>
            </a:r>
            <a:r>
              <a:rPr lang="ru-RU" i="1" dirty="0" err="1"/>
              <a:t>іонізуючих</a:t>
            </a:r>
            <a:r>
              <a:rPr lang="ru-RU" i="1" dirty="0"/>
              <a:t> </a:t>
            </a:r>
            <a:r>
              <a:rPr lang="ru-RU" i="1" dirty="0" err="1"/>
              <a:t>випромінювань</a:t>
            </a:r>
            <a:r>
              <a:rPr lang="ru-RU" i="1" dirty="0"/>
              <a:t>. </a:t>
            </a:r>
            <a:r>
              <a:rPr lang="ru-RU" dirty="0"/>
              <a:t>Нормами </a:t>
            </a:r>
            <a:r>
              <a:rPr lang="ru-RU" dirty="0" err="1"/>
              <a:t>радіаційної</a:t>
            </a:r>
            <a:r>
              <a:rPr lang="ru-RU" dirty="0"/>
              <a:t> </a:t>
            </a:r>
            <a:r>
              <a:rPr lang="ru-RU" dirty="0" err="1"/>
              <a:t>безпеки</a:t>
            </a:r>
            <a:r>
              <a:rPr lang="ru-RU" dirty="0"/>
              <a:t> (НРБ-99)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слідуючі</a:t>
            </a:r>
            <a:r>
              <a:rPr lang="ru-RU" dirty="0"/>
              <a:t> </a:t>
            </a:r>
            <a:r>
              <a:rPr lang="ru-RU" dirty="0" err="1"/>
              <a:t>категорії</a:t>
            </a:r>
            <a:r>
              <a:rPr lang="ru-RU" dirty="0"/>
              <a:t> </a:t>
            </a:r>
            <a:r>
              <a:rPr lang="ru-RU" dirty="0" err="1"/>
              <a:t>опромінюваних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: </a:t>
            </a:r>
            <a:r>
              <a:rPr lang="ru-RU" dirty="0" smtClean="0"/>
              <a:t>- </a:t>
            </a:r>
            <a:r>
              <a:rPr lang="ru-RU" dirty="0"/>
              <a:t>Персонал (</a:t>
            </a:r>
            <a:r>
              <a:rPr lang="ru-RU" dirty="0" err="1"/>
              <a:t>групи</a:t>
            </a:r>
            <a:r>
              <a:rPr lang="ru-RU" dirty="0"/>
              <a:t> А </a:t>
            </a:r>
            <a:r>
              <a:rPr lang="ru-RU" dirty="0" err="1"/>
              <a:t>і</a:t>
            </a:r>
            <a:r>
              <a:rPr lang="ru-RU" dirty="0"/>
              <a:t> Б); </a:t>
            </a:r>
            <a:r>
              <a:rPr lang="ru-RU" dirty="0" smtClean="0"/>
              <a:t>- </a:t>
            </a:r>
            <a:r>
              <a:rPr lang="ru-RU" dirty="0"/>
              <a:t>Все </a:t>
            </a:r>
            <a:r>
              <a:rPr lang="ru-RU" dirty="0" err="1"/>
              <a:t>населення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персоналу, поза сферою </a:t>
            </a:r>
            <a:r>
              <a:rPr lang="ru-RU" dirty="0" err="1"/>
              <a:t>і</a:t>
            </a:r>
            <a:r>
              <a:rPr lang="ru-RU" dirty="0"/>
              <a:t> умов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виробничої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. </a:t>
            </a:r>
            <a:r>
              <a:rPr lang="ru-RU" dirty="0" smtClean="0"/>
              <a:t>Для </a:t>
            </a:r>
            <a:r>
              <a:rPr lang="ru-RU" dirty="0" err="1"/>
              <a:t>категорій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опромінюються</a:t>
            </a:r>
            <a:r>
              <a:rPr lang="ru-RU" dirty="0"/>
              <a:t> </a:t>
            </a:r>
            <a:r>
              <a:rPr lang="ru-RU" dirty="0" err="1"/>
              <a:t>встановлені</a:t>
            </a:r>
            <a:r>
              <a:rPr lang="ru-RU" dirty="0"/>
              <a:t>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межі</a:t>
            </a:r>
            <a:r>
              <a:rPr lang="ru-RU" dirty="0"/>
              <a:t> доз (табл. </a:t>
            </a:r>
            <a:r>
              <a:rPr lang="ru-RU" dirty="0" smtClean="0"/>
              <a:t>3</a:t>
            </a:r>
            <a:r>
              <a:rPr lang="ru-RU" dirty="0"/>
              <a:t>). </a:t>
            </a:r>
          </a:p>
          <a:p>
            <a:r>
              <a:rPr lang="ru-RU" i="1" dirty="0" err="1"/>
              <a:t>Таблиця</a:t>
            </a:r>
            <a:r>
              <a:rPr lang="ru-RU" i="1" dirty="0"/>
              <a:t> </a:t>
            </a:r>
            <a:r>
              <a:rPr lang="ru-RU" i="1" dirty="0" smtClean="0"/>
              <a:t>3</a:t>
            </a:r>
            <a:r>
              <a:rPr lang="ru-RU" i="1" dirty="0"/>
              <a:t>. </a:t>
            </a:r>
            <a:r>
              <a:rPr lang="ru-RU" b="1" dirty="0" err="1" smtClean="0"/>
              <a:t>Основні</a:t>
            </a:r>
            <a:r>
              <a:rPr lang="ru-RU" b="1" dirty="0" smtClean="0"/>
              <a:t> </a:t>
            </a:r>
            <a:r>
              <a:rPr lang="ru-RU" b="1" dirty="0" err="1"/>
              <a:t>межі</a:t>
            </a:r>
            <a:r>
              <a:rPr lang="ru-RU" b="1" dirty="0"/>
              <a:t> доз для </a:t>
            </a:r>
            <a:r>
              <a:rPr lang="ru-RU" b="1" dirty="0" err="1"/>
              <a:t>категорій</a:t>
            </a:r>
            <a:r>
              <a:rPr lang="ru-RU" b="1" dirty="0"/>
              <a:t> </a:t>
            </a:r>
            <a:r>
              <a:rPr lang="ru-RU" b="1" dirty="0" err="1"/>
              <a:t>осіб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опромінюються</a:t>
            </a:r>
            <a:r>
              <a:rPr lang="ru-RU" b="1" dirty="0"/>
              <a:t> </a:t>
            </a:r>
            <a:endParaRPr lang="ru-RU" i="1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4725145"/>
            <a:ext cx="5688632" cy="21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176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/>
              <a:t>Норми</a:t>
            </a:r>
            <a:r>
              <a:rPr lang="ru-RU" sz="1600" dirty="0"/>
              <a:t> </a:t>
            </a:r>
            <a:r>
              <a:rPr lang="ru-RU" sz="1600" dirty="0" err="1"/>
              <a:t>опромінення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 </a:t>
            </a:r>
            <a:r>
              <a:rPr lang="ru-RU" sz="1600" dirty="0" err="1"/>
              <a:t>поширюються</a:t>
            </a:r>
            <a:r>
              <a:rPr lang="ru-RU" sz="1600" dirty="0"/>
              <a:t> на </a:t>
            </a:r>
            <a:r>
              <a:rPr lang="ru-RU" sz="1600" dirty="0" err="1"/>
              <a:t>такі</a:t>
            </a:r>
            <a:r>
              <a:rPr lang="ru-RU" sz="1600" dirty="0"/>
              <a:t> </a:t>
            </a:r>
            <a:r>
              <a:rPr lang="ru-RU" sz="1600" dirty="0" err="1"/>
              <a:t>види</a:t>
            </a:r>
            <a:r>
              <a:rPr lang="ru-RU" sz="1600" dirty="0"/>
              <a:t> </a:t>
            </a:r>
            <a:r>
              <a:rPr lang="ru-RU" sz="1600" dirty="0" err="1"/>
              <a:t>впливу</a:t>
            </a:r>
            <a:r>
              <a:rPr lang="ru-RU" sz="1600" dirty="0"/>
              <a:t> </a:t>
            </a:r>
            <a:r>
              <a:rPr lang="ru-RU" sz="1600" dirty="0" err="1"/>
              <a:t>іонізуючого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: </a:t>
            </a:r>
          </a:p>
          <a:p>
            <a:r>
              <a:rPr lang="ru-RU" sz="1600" dirty="0"/>
              <a:t>- В </a:t>
            </a:r>
            <a:r>
              <a:rPr lang="ru-RU" sz="1600" dirty="0" err="1"/>
              <a:t>умовах</a:t>
            </a:r>
            <a:r>
              <a:rPr lang="ru-RU" sz="1600" dirty="0"/>
              <a:t> </a:t>
            </a:r>
            <a:r>
              <a:rPr lang="ru-RU" sz="1600" dirty="0" err="1"/>
              <a:t>нормальної</a:t>
            </a:r>
            <a:r>
              <a:rPr lang="ru-RU" sz="1600" dirty="0"/>
              <a:t> </a:t>
            </a:r>
            <a:r>
              <a:rPr lang="ru-RU" sz="1600" dirty="0" err="1"/>
              <a:t>експлуатації</a:t>
            </a:r>
            <a:r>
              <a:rPr lang="ru-RU" sz="1600" dirty="0"/>
              <a:t> </a:t>
            </a:r>
            <a:r>
              <a:rPr lang="ru-RU" sz="1600" dirty="0" err="1"/>
              <a:t>техногенних</a:t>
            </a:r>
            <a:r>
              <a:rPr lang="ru-RU" sz="1600" dirty="0"/>
              <a:t> </a:t>
            </a:r>
            <a:r>
              <a:rPr lang="ru-RU" sz="1600" dirty="0" err="1"/>
              <a:t>джерел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; </a:t>
            </a:r>
          </a:p>
          <a:p>
            <a:r>
              <a:rPr lang="ru-RU" sz="1600" dirty="0"/>
              <a:t>- В </a:t>
            </a:r>
            <a:r>
              <a:rPr lang="ru-RU" sz="1600" dirty="0" err="1"/>
              <a:t>результаті</a:t>
            </a:r>
            <a:r>
              <a:rPr lang="ru-RU" sz="1600" dirty="0"/>
              <a:t> </a:t>
            </a:r>
            <a:r>
              <a:rPr lang="ru-RU" sz="1600" dirty="0" err="1"/>
              <a:t>радіаційної</a:t>
            </a:r>
            <a:r>
              <a:rPr lang="ru-RU" sz="1600" dirty="0"/>
              <a:t> </a:t>
            </a:r>
            <a:r>
              <a:rPr lang="ru-RU" sz="1600" dirty="0" err="1"/>
              <a:t>аварії</a:t>
            </a:r>
            <a:r>
              <a:rPr lang="ru-RU" sz="1600" dirty="0"/>
              <a:t>; </a:t>
            </a:r>
          </a:p>
          <a:p>
            <a:r>
              <a:rPr lang="ru-RU" sz="1600" dirty="0"/>
              <a:t>-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природних</a:t>
            </a:r>
            <a:r>
              <a:rPr lang="ru-RU" sz="1600" dirty="0"/>
              <a:t> </a:t>
            </a:r>
            <a:r>
              <a:rPr lang="ru-RU" sz="1600" dirty="0" err="1"/>
              <a:t>джерел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; </a:t>
            </a:r>
          </a:p>
          <a:p>
            <a:r>
              <a:rPr lang="ru-RU" sz="1600" dirty="0"/>
              <a:t>- При </a:t>
            </a:r>
            <a:r>
              <a:rPr lang="ru-RU" sz="1600" dirty="0" err="1"/>
              <a:t>медичному</a:t>
            </a:r>
            <a:r>
              <a:rPr lang="ru-RU" sz="1600" dirty="0"/>
              <a:t> </a:t>
            </a:r>
            <a:r>
              <a:rPr lang="ru-RU" sz="1600" dirty="0" err="1"/>
              <a:t>опроміненні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Зазначені</a:t>
            </a:r>
            <a:r>
              <a:rPr lang="ru-RU" sz="1600" dirty="0"/>
              <a:t> </a:t>
            </a:r>
            <a:r>
              <a:rPr lang="ru-RU" sz="1600" dirty="0" err="1"/>
              <a:t>вимоги</a:t>
            </a:r>
            <a:r>
              <a:rPr lang="ru-RU" sz="1600" dirty="0"/>
              <a:t> не </a:t>
            </a:r>
            <a:r>
              <a:rPr lang="ru-RU" sz="1600" dirty="0" err="1"/>
              <a:t>поширюються</a:t>
            </a:r>
            <a:r>
              <a:rPr lang="ru-RU" sz="1600" dirty="0"/>
              <a:t> на </a:t>
            </a:r>
            <a:r>
              <a:rPr lang="ru-RU" sz="1600" dirty="0" err="1"/>
              <a:t>джерела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створюють</a:t>
            </a:r>
            <a:r>
              <a:rPr lang="ru-RU" sz="1600" dirty="0"/>
              <a:t> при </a:t>
            </a:r>
            <a:r>
              <a:rPr lang="ru-RU" sz="1600" dirty="0" err="1"/>
              <a:t>будь-яких</a:t>
            </a:r>
            <a:r>
              <a:rPr lang="ru-RU" sz="1600" dirty="0"/>
              <a:t> </a:t>
            </a:r>
            <a:r>
              <a:rPr lang="ru-RU" sz="1600" dirty="0" err="1"/>
              <a:t>умовах</a:t>
            </a:r>
            <a:r>
              <a:rPr lang="ru-RU" sz="1600" dirty="0"/>
              <a:t> </a:t>
            </a:r>
            <a:r>
              <a:rPr lang="ru-RU" sz="1600" dirty="0" err="1"/>
              <a:t>поводження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ними: </a:t>
            </a:r>
          </a:p>
          <a:p>
            <a:r>
              <a:rPr lang="ru-RU" sz="1600" dirty="0"/>
              <a:t>- </a:t>
            </a:r>
            <a:r>
              <a:rPr lang="ru-RU" sz="1600" dirty="0" err="1"/>
              <a:t>Індивідуальну</a:t>
            </a:r>
            <a:r>
              <a:rPr lang="ru-RU" sz="1600" dirty="0"/>
              <a:t> </a:t>
            </a:r>
            <a:r>
              <a:rPr lang="ru-RU" sz="1600" dirty="0" err="1"/>
              <a:t>річну</a:t>
            </a:r>
            <a:r>
              <a:rPr lang="ru-RU" sz="1600" dirty="0"/>
              <a:t> </a:t>
            </a:r>
            <a:r>
              <a:rPr lang="ru-RU" sz="1600" dirty="0" err="1"/>
              <a:t>ефективну</a:t>
            </a:r>
            <a:r>
              <a:rPr lang="ru-RU" sz="1600" dirty="0"/>
              <a:t> дозу не </a:t>
            </a:r>
            <a:r>
              <a:rPr lang="ru-RU" sz="1600" dirty="0" err="1"/>
              <a:t>більше</a:t>
            </a:r>
            <a:r>
              <a:rPr lang="ru-RU" sz="1600" dirty="0"/>
              <a:t> 10 </a:t>
            </a:r>
            <a:r>
              <a:rPr lang="ru-RU" sz="1600" dirty="0" err="1"/>
              <a:t>мкЗв</a:t>
            </a:r>
            <a:r>
              <a:rPr lang="ru-RU" sz="1600" dirty="0"/>
              <a:t>; </a:t>
            </a:r>
          </a:p>
          <a:p>
            <a:r>
              <a:rPr lang="ru-RU" sz="1600" dirty="0"/>
              <a:t>- </a:t>
            </a:r>
            <a:r>
              <a:rPr lang="ru-RU" sz="1600" dirty="0" err="1"/>
              <a:t>Індивідуальну</a:t>
            </a:r>
            <a:r>
              <a:rPr lang="ru-RU" sz="1600" dirty="0"/>
              <a:t> </a:t>
            </a:r>
            <a:r>
              <a:rPr lang="ru-RU" sz="1600" dirty="0" err="1"/>
              <a:t>річну</a:t>
            </a:r>
            <a:r>
              <a:rPr lang="ru-RU" sz="1600" dirty="0"/>
              <a:t> </a:t>
            </a:r>
            <a:r>
              <a:rPr lang="ru-RU" sz="1600" dirty="0" err="1"/>
              <a:t>еквівалентну</a:t>
            </a:r>
            <a:r>
              <a:rPr lang="ru-RU" sz="1600" dirty="0"/>
              <a:t> дозу в </a:t>
            </a:r>
            <a:r>
              <a:rPr lang="ru-RU" sz="1600" dirty="0" err="1"/>
              <a:t>шкірі</a:t>
            </a:r>
            <a:r>
              <a:rPr lang="ru-RU" sz="1600" dirty="0"/>
              <a:t> не </a:t>
            </a:r>
            <a:r>
              <a:rPr lang="ru-RU" sz="1600" dirty="0" err="1"/>
              <a:t>більше</a:t>
            </a:r>
            <a:r>
              <a:rPr lang="ru-RU" sz="1600" dirty="0"/>
              <a:t> 50 </a:t>
            </a:r>
            <a:r>
              <a:rPr lang="ru-RU" sz="1600" dirty="0" err="1"/>
              <a:t>мкЗв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в </a:t>
            </a:r>
            <a:r>
              <a:rPr lang="ru-RU" sz="1600" dirty="0" err="1"/>
              <a:t>кришталику</a:t>
            </a:r>
            <a:r>
              <a:rPr lang="ru-RU" sz="1600" dirty="0"/>
              <a:t> не </a:t>
            </a:r>
            <a:r>
              <a:rPr lang="ru-RU" sz="1600" dirty="0" err="1"/>
              <a:t>більше</a:t>
            </a:r>
            <a:r>
              <a:rPr lang="ru-RU" sz="1600" dirty="0"/>
              <a:t> 15 </a:t>
            </a:r>
            <a:r>
              <a:rPr lang="ru-RU" sz="1600" dirty="0" err="1"/>
              <a:t>мкЗв</a:t>
            </a:r>
            <a:r>
              <a:rPr lang="ru-RU" sz="1600" dirty="0"/>
              <a:t>; </a:t>
            </a:r>
          </a:p>
          <a:p>
            <a:r>
              <a:rPr lang="ru-RU" sz="1600" dirty="0"/>
              <a:t>- </a:t>
            </a:r>
            <a:r>
              <a:rPr lang="ru-RU" sz="1600" dirty="0" err="1"/>
              <a:t>Колективну</a:t>
            </a:r>
            <a:r>
              <a:rPr lang="ru-RU" sz="1600" dirty="0"/>
              <a:t> </a:t>
            </a:r>
            <a:r>
              <a:rPr lang="ru-RU" sz="1600" dirty="0" err="1"/>
              <a:t>ефективну</a:t>
            </a:r>
            <a:r>
              <a:rPr lang="ru-RU" sz="1600" dirty="0"/>
              <a:t> </a:t>
            </a:r>
            <a:r>
              <a:rPr lang="ru-RU" sz="1600" dirty="0" err="1"/>
              <a:t>річну</a:t>
            </a:r>
            <a:r>
              <a:rPr lang="ru-RU" sz="1600" dirty="0"/>
              <a:t> дозу не </a:t>
            </a:r>
            <a:r>
              <a:rPr lang="ru-RU" sz="1600" dirty="0" err="1"/>
              <a:t>більше</a:t>
            </a:r>
            <a:r>
              <a:rPr lang="ru-RU" sz="1600" dirty="0"/>
              <a:t> 1 чел.·Зв. </a:t>
            </a:r>
          </a:p>
          <a:p>
            <a:r>
              <a:rPr lang="ru-RU" sz="1600" dirty="0" err="1"/>
              <a:t>Вимоги</a:t>
            </a:r>
            <a:r>
              <a:rPr lang="ru-RU" sz="1600" dirty="0"/>
              <a:t> не </a:t>
            </a:r>
            <a:r>
              <a:rPr lang="ru-RU" sz="1600" dirty="0" err="1"/>
              <a:t>поширюються</a:t>
            </a:r>
            <a:r>
              <a:rPr lang="ru-RU" sz="1600" dirty="0"/>
              <a:t> </a:t>
            </a:r>
            <a:r>
              <a:rPr lang="ru-RU" sz="1600" dirty="0" err="1"/>
              <a:t>також</a:t>
            </a:r>
            <a:r>
              <a:rPr lang="ru-RU" sz="1600" dirty="0"/>
              <a:t> на </a:t>
            </a:r>
            <a:r>
              <a:rPr lang="ru-RU" sz="1600" dirty="0" err="1"/>
              <a:t>космічне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 </a:t>
            </a:r>
            <a:r>
              <a:rPr lang="ru-RU" sz="1600" dirty="0" err="1"/>
              <a:t>на</a:t>
            </a:r>
            <a:r>
              <a:rPr lang="ru-RU" sz="1600" dirty="0"/>
              <a:t> </a:t>
            </a:r>
            <a:r>
              <a:rPr lang="ru-RU" sz="1600" dirty="0" err="1"/>
              <a:t>поверхні</a:t>
            </a:r>
            <a:r>
              <a:rPr lang="ru-RU" sz="1600" dirty="0"/>
              <a:t> </a:t>
            </a:r>
            <a:r>
              <a:rPr lang="ru-RU" sz="1600" dirty="0" err="1"/>
              <a:t>Землі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внутрішнє</a:t>
            </a:r>
            <a:r>
              <a:rPr lang="ru-RU" sz="1600" dirty="0"/>
              <a:t> </a:t>
            </a:r>
            <a:r>
              <a:rPr lang="ru-RU" sz="1600" dirty="0" err="1"/>
              <a:t>опромінення</a:t>
            </a:r>
            <a:r>
              <a:rPr lang="ru-RU" sz="1600" dirty="0"/>
              <a:t> </a:t>
            </a:r>
            <a:r>
              <a:rPr lang="ru-RU" sz="1600" dirty="0" err="1"/>
              <a:t>людини</a:t>
            </a:r>
            <a:r>
              <a:rPr lang="ru-RU" sz="1600" dirty="0"/>
              <a:t>, </a:t>
            </a:r>
            <a:r>
              <a:rPr lang="ru-RU" sz="1600" dirty="0" err="1"/>
              <a:t>створюване</a:t>
            </a:r>
            <a:r>
              <a:rPr lang="ru-RU" sz="1600" dirty="0"/>
              <a:t> </a:t>
            </a:r>
            <a:r>
              <a:rPr lang="ru-RU" sz="1600" dirty="0" err="1"/>
              <a:t>природним</a:t>
            </a:r>
            <a:r>
              <a:rPr lang="ru-RU" sz="1600" dirty="0"/>
              <a:t> </a:t>
            </a:r>
            <a:r>
              <a:rPr lang="ru-RU" sz="1600" dirty="0" err="1"/>
              <a:t>калієм</a:t>
            </a:r>
            <a:r>
              <a:rPr lang="ru-RU" sz="1600" dirty="0"/>
              <a:t>. </a:t>
            </a:r>
          </a:p>
          <a:p>
            <a:r>
              <a:rPr lang="ru-RU" sz="1600" dirty="0"/>
              <a:t>У </a:t>
            </a:r>
            <a:r>
              <a:rPr lang="ru-RU" sz="1600" dirty="0" err="1"/>
              <a:t>будинках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експлуатуються</a:t>
            </a:r>
            <a:r>
              <a:rPr lang="ru-RU" sz="1600" dirty="0"/>
              <a:t> </a:t>
            </a:r>
            <a:r>
              <a:rPr lang="ru-RU" sz="1600" dirty="0" err="1"/>
              <a:t>середньорічна</a:t>
            </a:r>
            <a:r>
              <a:rPr lang="ru-RU" sz="1600" dirty="0"/>
              <a:t> </a:t>
            </a:r>
            <a:r>
              <a:rPr lang="ru-RU" sz="1600" dirty="0" err="1"/>
              <a:t>еквівалентна</a:t>
            </a:r>
            <a:r>
              <a:rPr lang="ru-RU" sz="1600" dirty="0"/>
              <a:t> </a:t>
            </a:r>
            <a:r>
              <a:rPr lang="ru-RU" sz="1600" dirty="0" err="1"/>
              <a:t>рівноважна</a:t>
            </a:r>
            <a:r>
              <a:rPr lang="ru-RU" sz="1600" dirty="0"/>
              <a:t> </a:t>
            </a:r>
            <a:r>
              <a:rPr lang="ru-RU" sz="1600" dirty="0" err="1"/>
              <a:t>об'ємна</a:t>
            </a:r>
            <a:r>
              <a:rPr lang="ru-RU" sz="1600" dirty="0"/>
              <a:t> </a:t>
            </a:r>
            <a:r>
              <a:rPr lang="ru-RU" sz="1600" dirty="0" err="1"/>
              <a:t>активність</a:t>
            </a:r>
            <a:r>
              <a:rPr lang="ru-RU" sz="1600" dirty="0"/>
              <a:t> </a:t>
            </a:r>
            <a:r>
              <a:rPr lang="ru-RU" sz="1600" dirty="0" err="1"/>
              <a:t>дочірніх</a:t>
            </a:r>
            <a:r>
              <a:rPr lang="ru-RU" sz="1600" dirty="0"/>
              <a:t> </a:t>
            </a:r>
            <a:r>
              <a:rPr lang="ru-RU" sz="1600" dirty="0" err="1"/>
              <a:t>продуктів</a:t>
            </a:r>
            <a:r>
              <a:rPr lang="ru-RU" sz="1600" dirty="0"/>
              <a:t> радону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торону</a:t>
            </a:r>
            <a:r>
              <a:rPr lang="ru-RU" sz="1600" dirty="0"/>
              <a:t> в </a:t>
            </a:r>
            <a:r>
              <a:rPr lang="ru-RU" sz="1600" dirty="0" err="1"/>
              <a:t>повітрі</a:t>
            </a:r>
            <a:r>
              <a:rPr lang="ru-RU" sz="1600" dirty="0"/>
              <a:t> </a:t>
            </a:r>
            <a:r>
              <a:rPr lang="ru-RU" sz="1600" dirty="0" err="1"/>
              <a:t>жилих</a:t>
            </a:r>
            <a:r>
              <a:rPr lang="ru-RU" sz="1600" dirty="0"/>
              <a:t> </a:t>
            </a:r>
            <a:r>
              <a:rPr lang="ru-RU" sz="1600" dirty="0" err="1"/>
              <a:t>приміщень</a:t>
            </a:r>
            <a:r>
              <a:rPr lang="ru-RU" sz="1600" dirty="0"/>
              <a:t> не повинна </a:t>
            </a:r>
            <a:r>
              <a:rPr lang="ru-RU" sz="1600" dirty="0" err="1"/>
              <a:t>перевищувати</a:t>
            </a:r>
            <a:r>
              <a:rPr lang="ru-RU" sz="1600" dirty="0"/>
              <a:t> 200 Бк/м3. </a:t>
            </a:r>
          </a:p>
          <a:p>
            <a:r>
              <a:rPr lang="ru-RU" sz="1600" dirty="0"/>
              <a:t>При </a:t>
            </a:r>
            <a:r>
              <a:rPr lang="ru-RU" sz="1600" dirty="0" err="1"/>
              <a:t>вмісті</a:t>
            </a:r>
            <a:r>
              <a:rPr lang="ru-RU" sz="1600" dirty="0"/>
              <a:t> в </a:t>
            </a:r>
            <a:r>
              <a:rPr lang="ru-RU" sz="1600" dirty="0" err="1"/>
              <a:t>питній</a:t>
            </a:r>
            <a:r>
              <a:rPr lang="ru-RU" sz="1600" dirty="0"/>
              <a:t> </a:t>
            </a:r>
            <a:r>
              <a:rPr lang="ru-RU" sz="1600" dirty="0" err="1"/>
              <a:t>воді</a:t>
            </a:r>
            <a:r>
              <a:rPr lang="ru-RU" sz="1600" dirty="0"/>
              <a:t> </a:t>
            </a:r>
            <a:r>
              <a:rPr lang="ru-RU" sz="1600" dirty="0" err="1"/>
              <a:t>природних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штучних</a:t>
            </a:r>
            <a:r>
              <a:rPr lang="ru-RU" sz="1600" dirty="0"/>
              <a:t> </a:t>
            </a:r>
            <a:r>
              <a:rPr lang="ru-RU" sz="1600" dirty="0" err="1"/>
              <a:t>радіонуклідів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створюють</a:t>
            </a:r>
            <a:r>
              <a:rPr lang="ru-RU" sz="1600" dirty="0"/>
              <a:t> </a:t>
            </a:r>
            <a:r>
              <a:rPr lang="ru-RU" sz="1600" dirty="0" err="1"/>
              <a:t>ефективну</a:t>
            </a:r>
            <a:r>
              <a:rPr lang="ru-RU" sz="1600" dirty="0"/>
              <a:t> дозу </a:t>
            </a:r>
            <a:r>
              <a:rPr lang="ru-RU" sz="1600" dirty="0" err="1"/>
              <a:t>менше</a:t>
            </a:r>
            <a:r>
              <a:rPr lang="ru-RU" sz="1600" dirty="0"/>
              <a:t> 0,4 </a:t>
            </a:r>
            <a:r>
              <a:rPr lang="ru-RU" sz="1600" dirty="0" err="1"/>
              <a:t>мЗв</a:t>
            </a:r>
            <a:r>
              <a:rPr lang="ru-RU" sz="1600" dirty="0"/>
              <a:t> за </a:t>
            </a:r>
            <a:r>
              <a:rPr lang="ru-RU" sz="1600" dirty="0" err="1"/>
              <a:t>рік</a:t>
            </a:r>
            <a:r>
              <a:rPr lang="ru-RU" sz="1600" dirty="0"/>
              <a:t>, не </a:t>
            </a:r>
            <a:r>
              <a:rPr lang="ru-RU" sz="1600" dirty="0" err="1"/>
              <a:t>требується</a:t>
            </a:r>
            <a:r>
              <a:rPr lang="ru-RU" sz="1600" dirty="0"/>
              <a:t> </a:t>
            </a:r>
            <a:r>
              <a:rPr lang="ru-RU" sz="1600" dirty="0" err="1"/>
              <a:t>заходів</a:t>
            </a:r>
            <a:r>
              <a:rPr lang="ru-RU" sz="1600" dirty="0"/>
              <a:t> </a:t>
            </a:r>
            <a:r>
              <a:rPr lang="ru-RU" sz="1600" dirty="0" err="1"/>
              <a:t>щодо</a:t>
            </a:r>
            <a:r>
              <a:rPr lang="ru-RU" sz="1600" dirty="0"/>
              <a:t> </a:t>
            </a:r>
            <a:r>
              <a:rPr lang="ru-RU" sz="1600" dirty="0" err="1"/>
              <a:t>зниження</a:t>
            </a:r>
            <a:r>
              <a:rPr lang="ru-RU" sz="1600" dirty="0"/>
              <a:t> </a:t>
            </a:r>
            <a:r>
              <a:rPr lang="ru-RU" sz="1600" dirty="0" err="1"/>
              <a:t>її</a:t>
            </a:r>
            <a:r>
              <a:rPr lang="ru-RU" sz="1600" dirty="0"/>
              <a:t> </a:t>
            </a:r>
            <a:r>
              <a:rPr lang="ru-RU" sz="1600" dirty="0" err="1"/>
              <a:t>радіоактивності</a:t>
            </a:r>
            <a:r>
              <a:rPr lang="ru-RU" sz="1600" dirty="0"/>
              <a:t>. </a:t>
            </a:r>
          </a:p>
          <a:p>
            <a:r>
              <a:rPr lang="ru-RU" sz="1600" dirty="0"/>
              <a:t>При </a:t>
            </a:r>
            <a:r>
              <a:rPr lang="ru-RU" sz="1600" dirty="0" err="1"/>
              <a:t>проведенні</a:t>
            </a:r>
            <a:r>
              <a:rPr lang="ru-RU" sz="1600" dirty="0"/>
              <a:t> </a:t>
            </a:r>
            <a:r>
              <a:rPr lang="ru-RU" sz="1600" dirty="0" err="1"/>
              <a:t>профілактичних</a:t>
            </a:r>
            <a:r>
              <a:rPr lang="ru-RU" sz="1600" dirty="0"/>
              <a:t> </a:t>
            </a:r>
            <a:r>
              <a:rPr lang="ru-RU" sz="1600" dirty="0" err="1"/>
              <a:t>медичних</a:t>
            </a:r>
            <a:r>
              <a:rPr lang="ru-RU" sz="1600" dirty="0"/>
              <a:t> </a:t>
            </a:r>
            <a:r>
              <a:rPr lang="ru-RU" sz="1600" dirty="0" err="1"/>
              <a:t>рентгенологічних</a:t>
            </a:r>
            <a:r>
              <a:rPr lang="ru-RU" sz="1600" dirty="0"/>
              <a:t> </a:t>
            </a:r>
            <a:r>
              <a:rPr lang="ru-RU" sz="1600" dirty="0" err="1"/>
              <a:t>досліджень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наукових</a:t>
            </a:r>
            <a:r>
              <a:rPr lang="ru-RU" sz="1600" dirty="0"/>
              <a:t> </a:t>
            </a:r>
            <a:r>
              <a:rPr lang="ru-RU" sz="1600" dirty="0" err="1"/>
              <a:t>досліджень</a:t>
            </a:r>
            <a:r>
              <a:rPr lang="ru-RU" sz="1600" dirty="0"/>
              <a:t> практично </a:t>
            </a:r>
            <a:r>
              <a:rPr lang="ru-RU" sz="1600" dirty="0" err="1"/>
              <a:t>здорових</a:t>
            </a:r>
            <a:r>
              <a:rPr lang="ru-RU" sz="1600" dirty="0"/>
              <a:t> </a:t>
            </a:r>
            <a:r>
              <a:rPr lang="ru-RU" sz="1600" dirty="0" err="1"/>
              <a:t>осіб</a:t>
            </a:r>
            <a:r>
              <a:rPr lang="ru-RU" sz="1600" dirty="0"/>
              <a:t> </a:t>
            </a:r>
            <a:r>
              <a:rPr lang="ru-RU" sz="1600" dirty="0" err="1"/>
              <a:t>річна</a:t>
            </a:r>
            <a:r>
              <a:rPr lang="ru-RU" sz="1600" dirty="0"/>
              <a:t> </a:t>
            </a:r>
            <a:r>
              <a:rPr lang="ru-RU" sz="1600" dirty="0" err="1"/>
              <a:t>ефективна</a:t>
            </a:r>
            <a:r>
              <a:rPr lang="ru-RU" sz="1600" dirty="0"/>
              <a:t> доза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опромінення</a:t>
            </a:r>
            <a:r>
              <a:rPr lang="ru-RU" sz="1600" dirty="0"/>
              <a:t> не повинна </a:t>
            </a:r>
            <a:r>
              <a:rPr lang="ru-RU" sz="1600" dirty="0" err="1"/>
              <a:t>перевищувати</a:t>
            </a:r>
            <a:r>
              <a:rPr lang="ru-RU" sz="1600" dirty="0"/>
              <a:t> 1 </a:t>
            </a:r>
            <a:r>
              <a:rPr lang="ru-RU" sz="1600" dirty="0" err="1"/>
              <a:t>мЗв</a:t>
            </a:r>
            <a:r>
              <a:rPr lang="ru-RU" sz="1600" dirty="0"/>
              <a:t>. </a:t>
            </a:r>
          </a:p>
          <a:p>
            <a:r>
              <a:rPr lang="ru-RU" sz="1600" dirty="0"/>
              <a:t>У </a:t>
            </a:r>
            <a:r>
              <a:rPr lang="ru-RU" sz="1600" dirty="0" err="1"/>
              <a:t>разі</a:t>
            </a:r>
            <a:r>
              <a:rPr lang="ru-RU" sz="1600" dirty="0"/>
              <a:t> </a:t>
            </a:r>
            <a:r>
              <a:rPr lang="ru-RU" sz="1600" dirty="0" err="1"/>
              <a:t>виникнення</a:t>
            </a:r>
            <a:r>
              <a:rPr lang="ru-RU" sz="1600" dirty="0"/>
              <a:t> </a:t>
            </a:r>
            <a:r>
              <a:rPr lang="ru-RU" sz="1600" dirty="0" err="1"/>
              <a:t>радіаційної</a:t>
            </a:r>
            <a:r>
              <a:rPr lang="ru-RU" sz="1600" dirty="0"/>
              <a:t> </a:t>
            </a:r>
            <a:r>
              <a:rPr lang="ru-RU" sz="1600" dirty="0" err="1"/>
              <a:t>аварії</a:t>
            </a:r>
            <a:r>
              <a:rPr lang="ru-RU" sz="1600" dirty="0"/>
              <a:t> </a:t>
            </a:r>
            <a:r>
              <a:rPr lang="ru-RU" sz="1600" dirty="0" err="1"/>
              <a:t>мають</a:t>
            </a:r>
            <a:r>
              <a:rPr lang="ru-RU" sz="1600" dirty="0"/>
              <a:t> бути </a:t>
            </a:r>
            <a:r>
              <a:rPr lang="ru-RU" sz="1600" dirty="0" err="1"/>
              <a:t>вжиті</a:t>
            </a:r>
            <a:r>
              <a:rPr lang="ru-RU" sz="1600" dirty="0"/>
              <a:t> </a:t>
            </a:r>
            <a:r>
              <a:rPr lang="ru-RU" sz="1600" dirty="0" err="1"/>
              <a:t>практичні</a:t>
            </a:r>
            <a:r>
              <a:rPr lang="ru-RU" sz="1600" dirty="0"/>
              <a:t> заходи для </a:t>
            </a:r>
            <a:r>
              <a:rPr lang="ru-RU" sz="1600" dirty="0" err="1"/>
              <a:t>відновлення</a:t>
            </a:r>
            <a:r>
              <a:rPr lang="ru-RU" sz="1600" dirty="0"/>
              <a:t> контролю над </a:t>
            </a:r>
            <a:r>
              <a:rPr lang="ru-RU" sz="1600" dirty="0" err="1"/>
              <a:t>джерелом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зведення</a:t>
            </a:r>
            <a:r>
              <a:rPr lang="ru-RU" sz="1600" dirty="0"/>
              <a:t> до </a:t>
            </a:r>
            <a:r>
              <a:rPr lang="ru-RU" sz="1600" dirty="0" err="1"/>
              <a:t>мінімуму</a:t>
            </a:r>
            <a:r>
              <a:rPr lang="ru-RU" sz="1600" dirty="0"/>
              <a:t> доз </a:t>
            </a:r>
            <a:r>
              <a:rPr lang="ru-RU" sz="1600" dirty="0" err="1"/>
              <a:t>опромінення</a:t>
            </a:r>
            <a:r>
              <a:rPr lang="ru-RU" sz="1600" dirty="0"/>
              <a:t>, числа </a:t>
            </a:r>
            <a:r>
              <a:rPr lang="ru-RU" sz="1600" dirty="0" err="1"/>
              <a:t>піддаються</a:t>
            </a:r>
            <a:r>
              <a:rPr lang="ru-RU" sz="1600" dirty="0"/>
              <a:t> </a:t>
            </a:r>
            <a:r>
              <a:rPr lang="ru-RU" sz="1600" dirty="0" err="1"/>
              <a:t>опроміненню</a:t>
            </a:r>
            <a:r>
              <a:rPr lang="ru-RU" sz="1600" dirty="0"/>
              <a:t> людей, </a:t>
            </a:r>
            <a:r>
              <a:rPr lang="ru-RU" sz="1600" dirty="0" err="1"/>
              <a:t>радіоактивного</a:t>
            </a:r>
            <a:r>
              <a:rPr lang="ru-RU" sz="1600" dirty="0"/>
              <a:t> </a:t>
            </a:r>
            <a:r>
              <a:rPr lang="ru-RU" sz="1600" dirty="0" err="1"/>
              <a:t>забруднення</a:t>
            </a:r>
            <a:r>
              <a:rPr lang="ru-RU" sz="1600" dirty="0"/>
              <a:t> </a:t>
            </a:r>
            <a:r>
              <a:rPr lang="ru-RU" sz="1600" dirty="0" err="1"/>
              <a:t>навколишнього</a:t>
            </a:r>
            <a:r>
              <a:rPr lang="ru-RU" sz="1600" dirty="0"/>
              <a:t> </a:t>
            </a:r>
            <a:r>
              <a:rPr lang="ru-RU" sz="1600" dirty="0" err="1"/>
              <a:t>середовища</a:t>
            </a:r>
            <a:r>
              <a:rPr lang="ru-RU" sz="1600" dirty="0"/>
              <a:t>, </a:t>
            </a:r>
            <a:r>
              <a:rPr lang="ru-RU" sz="1600" dirty="0" err="1"/>
              <a:t>економічних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соціальних</a:t>
            </a:r>
            <a:r>
              <a:rPr lang="ru-RU" sz="1600" dirty="0"/>
              <a:t> </a:t>
            </a:r>
            <a:r>
              <a:rPr lang="ru-RU" sz="1600" dirty="0" err="1"/>
              <a:t>втрат</a:t>
            </a:r>
            <a:r>
              <a:rPr lang="ru-RU" sz="1600" dirty="0"/>
              <a:t>, </a:t>
            </a:r>
            <a:r>
              <a:rPr lang="ru-RU" sz="1600" dirty="0" err="1"/>
              <a:t>викликаних</a:t>
            </a:r>
            <a:r>
              <a:rPr lang="ru-RU" sz="1600" dirty="0"/>
              <a:t> </a:t>
            </a:r>
            <a:r>
              <a:rPr lang="ru-RU" sz="1600" dirty="0" err="1"/>
              <a:t>радіоактивним</a:t>
            </a:r>
            <a:r>
              <a:rPr lang="ru-RU" sz="1600" dirty="0"/>
              <a:t> </a:t>
            </a:r>
            <a:r>
              <a:rPr lang="ru-RU" sz="1600" dirty="0" err="1"/>
              <a:t>забрудненням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Якщо</a:t>
            </a:r>
            <a:r>
              <a:rPr lang="ru-RU" sz="1600" dirty="0"/>
              <a:t> </a:t>
            </a:r>
            <a:r>
              <a:rPr lang="ru-RU" sz="1600" dirty="0" err="1"/>
              <a:t>передбачувана</a:t>
            </a:r>
            <a:r>
              <a:rPr lang="ru-RU" sz="1600" dirty="0"/>
              <a:t> доза </a:t>
            </a:r>
            <a:r>
              <a:rPr lang="ru-RU" sz="1600" dirty="0" err="1"/>
              <a:t>випромінювання</a:t>
            </a:r>
            <a:r>
              <a:rPr lang="ru-RU" sz="1600" dirty="0"/>
              <a:t> за короткий </a:t>
            </a:r>
            <a:r>
              <a:rPr lang="ru-RU" sz="1600" dirty="0" err="1"/>
              <a:t>термін</a:t>
            </a:r>
            <a:r>
              <a:rPr lang="ru-RU" sz="1600" dirty="0"/>
              <a:t> (</a:t>
            </a:r>
            <a:r>
              <a:rPr lang="ru-RU" sz="1600" dirty="0" err="1"/>
              <a:t>дві</a:t>
            </a:r>
            <a:r>
              <a:rPr lang="ru-RU" sz="1600" dirty="0"/>
              <a:t> </a:t>
            </a:r>
            <a:r>
              <a:rPr lang="ru-RU" sz="1600" dirty="0" err="1"/>
              <a:t>доби</a:t>
            </a:r>
            <a:r>
              <a:rPr lang="ru-RU" sz="1600" dirty="0"/>
              <a:t>) </a:t>
            </a:r>
            <a:r>
              <a:rPr lang="ru-RU" sz="1600" dirty="0" err="1"/>
              <a:t>досягає</a:t>
            </a:r>
            <a:r>
              <a:rPr lang="ru-RU" sz="1600" dirty="0"/>
              <a:t> </a:t>
            </a:r>
            <a:r>
              <a:rPr lang="ru-RU" sz="1600" dirty="0" err="1"/>
              <a:t>рівня</a:t>
            </a:r>
            <a:r>
              <a:rPr lang="ru-RU" sz="1600" dirty="0"/>
              <a:t>, при </a:t>
            </a:r>
            <a:r>
              <a:rPr lang="ru-RU" sz="1600" dirty="0" err="1"/>
              <a:t>перевищенні</a:t>
            </a:r>
            <a:r>
              <a:rPr lang="ru-RU" sz="1600" dirty="0"/>
              <a:t> </a:t>
            </a:r>
            <a:r>
              <a:rPr lang="ru-RU" sz="1600" dirty="0" err="1"/>
              <a:t>якого</a:t>
            </a:r>
            <a:r>
              <a:rPr lang="ru-RU" sz="1600" dirty="0"/>
              <a:t> </a:t>
            </a:r>
            <a:r>
              <a:rPr lang="ru-RU" sz="1600" dirty="0" err="1"/>
              <a:t>можливі</a:t>
            </a:r>
            <a:r>
              <a:rPr lang="ru-RU" sz="1600" dirty="0"/>
              <a:t> </a:t>
            </a:r>
            <a:r>
              <a:rPr lang="ru-RU" sz="1600" dirty="0" err="1"/>
              <a:t>клінічно</a:t>
            </a:r>
            <a:r>
              <a:rPr lang="ru-RU" sz="1600" dirty="0"/>
              <a:t> </a:t>
            </a:r>
            <a:r>
              <a:rPr lang="ru-RU" sz="1600" dirty="0" err="1"/>
              <a:t>визначені</a:t>
            </a:r>
            <a:r>
              <a:rPr lang="ru-RU" sz="1600" dirty="0"/>
              <a:t> </a:t>
            </a:r>
            <a:r>
              <a:rPr lang="ru-RU" sz="1600" dirty="0" err="1"/>
              <a:t>детерміновані</a:t>
            </a:r>
            <a:r>
              <a:rPr lang="ru-RU" sz="1600" dirty="0"/>
              <a:t> </a:t>
            </a:r>
            <a:r>
              <a:rPr lang="ru-RU" sz="1600" dirty="0" err="1"/>
              <a:t>ефекти</a:t>
            </a:r>
            <a:r>
              <a:rPr lang="ru-RU" sz="1600" dirty="0"/>
              <a:t> (табл. </a:t>
            </a:r>
            <a:r>
              <a:rPr lang="ru-RU" sz="1600" dirty="0" smtClean="0"/>
              <a:t>4</a:t>
            </a:r>
            <a:r>
              <a:rPr lang="ru-RU" sz="1600" dirty="0"/>
              <a:t>), </a:t>
            </a:r>
            <a:r>
              <a:rPr lang="ru-RU" sz="1600" dirty="0" err="1"/>
              <a:t>необхідне</a:t>
            </a:r>
            <a:r>
              <a:rPr lang="ru-RU" sz="1600" dirty="0"/>
              <a:t> </a:t>
            </a:r>
            <a:r>
              <a:rPr lang="ru-RU" sz="1600" dirty="0" err="1"/>
              <a:t>термінове</a:t>
            </a:r>
            <a:r>
              <a:rPr lang="ru-RU" sz="1600" dirty="0"/>
              <a:t> </a:t>
            </a:r>
            <a:r>
              <a:rPr lang="ru-RU" sz="1600" dirty="0" err="1"/>
              <a:t>втручання</a:t>
            </a:r>
            <a:r>
              <a:rPr lang="ru-RU" sz="1600" dirty="0"/>
              <a:t> (заходи </a:t>
            </a:r>
            <a:r>
              <a:rPr lang="ru-RU" sz="1600" dirty="0" err="1"/>
              <a:t>захисту</a:t>
            </a:r>
            <a:r>
              <a:rPr lang="ru-RU" sz="1600" dirty="0"/>
              <a:t>).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Таблиця</a:t>
            </a:r>
            <a:r>
              <a:rPr lang="ru-RU" i="1" dirty="0"/>
              <a:t> </a:t>
            </a:r>
            <a:r>
              <a:rPr lang="ru-RU" i="1" dirty="0" smtClean="0"/>
              <a:t>4 </a:t>
            </a:r>
            <a:endParaRPr lang="ru-RU" i="1" dirty="0"/>
          </a:p>
          <a:p>
            <a:r>
              <a:rPr lang="ru-RU" b="1" dirty="0" err="1"/>
              <a:t>Прогнозовані</a:t>
            </a:r>
            <a:r>
              <a:rPr lang="ru-RU" b="1" dirty="0"/>
              <a:t> </a:t>
            </a:r>
            <a:r>
              <a:rPr lang="ru-RU" b="1" dirty="0" err="1"/>
              <a:t>рівні</a:t>
            </a:r>
            <a:r>
              <a:rPr lang="ru-RU" b="1" dirty="0"/>
              <a:t> </a:t>
            </a:r>
            <a:r>
              <a:rPr lang="ru-RU" b="1" dirty="0" err="1"/>
              <a:t>опромінення</a:t>
            </a:r>
            <a:r>
              <a:rPr lang="ru-RU" b="1" dirty="0"/>
              <a:t>, при </a:t>
            </a:r>
            <a:r>
              <a:rPr lang="ru-RU" b="1" dirty="0" err="1"/>
              <a:t>яких</a:t>
            </a:r>
            <a:r>
              <a:rPr lang="ru-RU" b="1" dirty="0"/>
              <a:t> </a:t>
            </a:r>
            <a:r>
              <a:rPr lang="ru-RU" b="1" dirty="0" err="1"/>
              <a:t>необхідне</a:t>
            </a:r>
            <a:r>
              <a:rPr lang="ru-RU" b="1" dirty="0"/>
              <a:t> </a:t>
            </a:r>
            <a:r>
              <a:rPr lang="ru-RU" b="1" dirty="0" err="1"/>
              <a:t>термінове</a:t>
            </a:r>
            <a:r>
              <a:rPr lang="ru-RU" b="1" dirty="0"/>
              <a:t> </a:t>
            </a:r>
            <a:r>
              <a:rPr lang="ru-RU" b="1" dirty="0" err="1"/>
              <a:t>втручання</a:t>
            </a:r>
            <a:r>
              <a:rPr lang="ru-RU" b="1" dirty="0"/>
              <a:t> </a:t>
            </a:r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548680"/>
            <a:ext cx="4248630" cy="179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2276872"/>
            <a:ext cx="91440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При </a:t>
            </a:r>
            <a:r>
              <a:rPr lang="ru-RU" sz="1600" dirty="0" err="1"/>
              <a:t>багаторазовому</a:t>
            </a:r>
            <a:r>
              <a:rPr lang="ru-RU" sz="1600" dirty="0"/>
              <a:t> </a:t>
            </a:r>
            <a:r>
              <a:rPr lang="ru-RU" sz="1600" dirty="0" err="1"/>
              <a:t>опроміненні</a:t>
            </a:r>
            <a:r>
              <a:rPr lang="ru-RU" sz="1600" dirty="0"/>
              <a:t> </a:t>
            </a:r>
            <a:r>
              <a:rPr lang="ru-RU" sz="1600" dirty="0" err="1"/>
              <a:t>протягом</a:t>
            </a:r>
            <a:r>
              <a:rPr lang="ru-RU" sz="1600" dirty="0"/>
              <a:t> </a:t>
            </a:r>
            <a:r>
              <a:rPr lang="ru-RU" sz="1600" dirty="0" err="1"/>
              <a:t>життя</a:t>
            </a:r>
            <a:r>
              <a:rPr lang="ru-RU" sz="1600" dirty="0"/>
              <a:t> </a:t>
            </a:r>
            <a:r>
              <a:rPr lang="ru-RU" sz="1600" dirty="0" err="1"/>
              <a:t>захисні</a:t>
            </a:r>
            <a:r>
              <a:rPr lang="ru-RU" sz="1600" dirty="0"/>
              <a:t> заходи </a:t>
            </a:r>
            <a:r>
              <a:rPr lang="ru-RU" sz="1600" dirty="0" err="1"/>
              <a:t>стають</a:t>
            </a:r>
            <a:r>
              <a:rPr lang="ru-RU" sz="1600" dirty="0"/>
              <a:t> </a:t>
            </a:r>
            <a:r>
              <a:rPr lang="ru-RU" sz="1600" dirty="0" err="1"/>
              <a:t>обов'язковими</a:t>
            </a:r>
            <a:r>
              <a:rPr lang="ru-RU" sz="1600" dirty="0"/>
              <a:t>, </a:t>
            </a:r>
            <a:r>
              <a:rPr lang="ru-RU" sz="1600" dirty="0" err="1"/>
              <a:t>якщо</a:t>
            </a:r>
            <a:r>
              <a:rPr lang="ru-RU" sz="1600" dirty="0"/>
              <a:t> </a:t>
            </a:r>
            <a:r>
              <a:rPr lang="ru-RU" sz="1600" dirty="0" err="1"/>
              <a:t>річні</a:t>
            </a:r>
            <a:r>
              <a:rPr lang="ru-RU" sz="1600" dirty="0"/>
              <a:t> </a:t>
            </a:r>
            <a:r>
              <a:rPr lang="ru-RU" sz="1600" dirty="0" err="1"/>
              <a:t>поглинені</a:t>
            </a:r>
            <a:r>
              <a:rPr lang="ru-RU" sz="1600" dirty="0"/>
              <a:t> </a:t>
            </a:r>
            <a:r>
              <a:rPr lang="ru-RU" sz="1600" dirty="0" err="1"/>
              <a:t>дози</a:t>
            </a:r>
            <a:r>
              <a:rPr lang="ru-RU" sz="1600" dirty="0"/>
              <a:t> </a:t>
            </a:r>
            <a:r>
              <a:rPr lang="ru-RU" sz="1600" dirty="0" err="1"/>
              <a:t>перевищують</a:t>
            </a:r>
            <a:r>
              <a:rPr lang="ru-RU" sz="1600" dirty="0"/>
              <a:t> </a:t>
            </a:r>
            <a:r>
              <a:rPr lang="ru-RU" sz="1600" dirty="0" err="1"/>
              <a:t>значення</a:t>
            </a:r>
            <a:r>
              <a:rPr lang="ru-RU" sz="1600" dirty="0"/>
              <a:t>, </a:t>
            </a:r>
            <a:r>
              <a:rPr lang="ru-RU" sz="1600" dirty="0" err="1"/>
              <a:t>наведені</a:t>
            </a:r>
            <a:r>
              <a:rPr lang="ru-RU" sz="1600" dirty="0"/>
              <a:t> в табл. 10.5. </a:t>
            </a:r>
            <a:r>
              <a:rPr lang="ru-RU" sz="1600" dirty="0" err="1"/>
              <a:t>Перевищення</a:t>
            </a:r>
            <a:r>
              <a:rPr lang="ru-RU" sz="1600" dirty="0"/>
              <a:t> </a:t>
            </a:r>
            <a:r>
              <a:rPr lang="ru-RU" sz="1600" dirty="0" err="1"/>
              <a:t>цих</a:t>
            </a:r>
            <a:r>
              <a:rPr lang="ru-RU" sz="1600" dirty="0"/>
              <a:t> доз </a:t>
            </a:r>
            <a:r>
              <a:rPr lang="ru-RU" sz="1600" dirty="0" err="1"/>
              <a:t>призводить</a:t>
            </a:r>
            <a:r>
              <a:rPr lang="ru-RU" sz="1600" dirty="0"/>
              <a:t> до </a:t>
            </a:r>
            <a:r>
              <a:rPr lang="ru-RU" sz="1600" dirty="0" err="1"/>
              <a:t>серйозних</a:t>
            </a:r>
            <a:r>
              <a:rPr lang="ru-RU" sz="1600" dirty="0"/>
              <a:t> </a:t>
            </a:r>
            <a:r>
              <a:rPr lang="ru-RU" sz="1600" dirty="0" err="1"/>
              <a:t>детермінованих</a:t>
            </a:r>
            <a:r>
              <a:rPr lang="ru-RU" sz="1600" dirty="0"/>
              <a:t> </a:t>
            </a:r>
            <a:r>
              <a:rPr lang="ru-RU" sz="1600" dirty="0" err="1"/>
              <a:t>ефектів</a:t>
            </a:r>
            <a:r>
              <a:rPr lang="ru-RU" sz="1600" dirty="0"/>
              <a:t>. </a:t>
            </a:r>
          </a:p>
          <a:p>
            <a:r>
              <a:rPr lang="ru-RU" sz="1600" dirty="0"/>
              <a:t>При </a:t>
            </a:r>
            <a:r>
              <a:rPr lang="ru-RU" sz="1600" dirty="0" err="1"/>
              <a:t>аварії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спричинила</a:t>
            </a:r>
            <a:r>
              <a:rPr lang="ru-RU" sz="1600" dirty="0"/>
              <a:t> за собою </a:t>
            </a:r>
            <a:r>
              <a:rPr lang="ru-RU" sz="1600" dirty="0" err="1"/>
              <a:t>радіоактивне</a:t>
            </a:r>
            <a:r>
              <a:rPr lang="ru-RU" sz="1600" dirty="0"/>
              <a:t> </a:t>
            </a:r>
            <a:r>
              <a:rPr lang="ru-RU" sz="1600" dirty="0" err="1"/>
              <a:t>забруднення</a:t>
            </a:r>
            <a:r>
              <a:rPr lang="ru-RU" sz="1600" dirty="0"/>
              <a:t> </a:t>
            </a:r>
            <a:r>
              <a:rPr lang="ru-RU" sz="1600" dirty="0" err="1"/>
              <a:t>великої</a:t>
            </a:r>
            <a:r>
              <a:rPr lang="ru-RU" sz="1600" dirty="0"/>
              <a:t> </a:t>
            </a:r>
            <a:r>
              <a:rPr lang="ru-RU" sz="1600" dirty="0" err="1"/>
              <a:t>території</a:t>
            </a:r>
            <a:r>
              <a:rPr lang="ru-RU" sz="1600" dirty="0"/>
              <a:t>, на </a:t>
            </a:r>
            <a:r>
              <a:rPr lang="ru-RU" sz="1600" dirty="0" err="1"/>
              <a:t>основі</a:t>
            </a:r>
            <a:r>
              <a:rPr lang="ru-RU" sz="1600" dirty="0"/>
              <a:t> контролю </a:t>
            </a:r>
            <a:r>
              <a:rPr lang="ru-RU" sz="1600" dirty="0" err="1"/>
              <a:t>і</a:t>
            </a:r>
            <a:r>
              <a:rPr lang="ru-RU" sz="1600" dirty="0"/>
              <a:t> прогнозу </a:t>
            </a:r>
            <a:r>
              <a:rPr lang="ru-RU" sz="1600" dirty="0" err="1"/>
              <a:t>радіаційної</a:t>
            </a:r>
            <a:r>
              <a:rPr lang="ru-RU" sz="1600" dirty="0"/>
              <a:t> обстановки </a:t>
            </a:r>
            <a:r>
              <a:rPr lang="ru-RU" sz="1600" dirty="0" err="1"/>
              <a:t>встановлюють</a:t>
            </a:r>
            <a:r>
              <a:rPr lang="ru-RU" sz="1600" dirty="0"/>
              <a:t> зону </a:t>
            </a:r>
            <a:r>
              <a:rPr lang="ru-RU" sz="1600" dirty="0" err="1"/>
              <a:t>радіаційної</a:t>
            </a:r>
            <a:r>
              <a:rPr lang="ru-RU" sz="1600" dirty="0"/>
              <a:t> </a:t>
            </a:r>
            <a:r>
              <a:rPr lang="ru-RU" sz="1600" dirty="0" err="1"/>
              <a:t>аварії</a:t>
            </a:r>
            <a:r>
              <a:rPr lang="ru-RU" sz="1600" dirty="0"/>
              <a:t>. У </a:t>
            </a:r>
            <a:r>
              <a:rPr lang="ru-RU" sz="1600" dirty="0" err="1"/>
              <a:t>цій</a:t>
            </a:r>
            <a:r>
              <a:rPr lang="ru-RU" sz="1600" dirty="0"/>
              <a:t> </a:t>
            </a:r>
            <a:r>
              <a:rPr lang="ru-RU" sz="1600" dirty="0" err="1"/>
              <a:t>зоні</a:t>
            </a:r>
            <a:r>
              <a:rPr lang="ru-RU" sz="1600" dirty="0"/>
              <a:t> </a:t>
            </a:r>
            <a:r>
              <a:rPr lang="ru-RU" sz="1600" dirty="0" err="1"/>
              <a:t>проводять</a:t>
            </a:r>
            <a:r>
              <a:rPr lang="ru-RU" sz="1600" dirty="0"/>
              <a:t> контроль </a:t>
            </a:r>
            <a:r>
              <a:rPr lang="ru-RU" sz="1600" dirty="0" err="1"/>
              <a:t>радіаційної</a:t>
            </a:r>
            <a:r>
              <a:rPr lang="ru-RU" sz="1600" dirty="0"/>
              <a:t> обстановки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здійснюють</a:t>
            </a:r>
            <a:r>
              <a:rPr lang="ru-RU" sz="1600" dirty="0"/>
              <a:t> заходи </a:t>
            </a:r>
            <a:r>
              <a:rPr lang="ru-RU" sz="1600" dirty="0" err="1"/>
              <a:t>щодо</a:t>
            </a:r>
            <a:r>
              <a:rPr lang="ru-RU" sz="1600" dirty="0"/>
              <a:t> </a:t>
            </a:r>
            <a:r>
              <a:rPr lang="ru-RU" sz="1600" dirty="0" err="1"/>
              <a:t>зниження</a:t>
            </a:r>
            <a:r>
              <a:rPr lang="ru-RU" sz="1600" dirty="0"/>
              <a:t> </a:t>
            </a:r>
            <a:r>
              <a:rPr lang="ru-RU" sz="1600" dirty="0" err="1"/>
              <a:t>рівнів</a:t>
            </a:r>
            <a:r>
              <a:rPr lang="ru-RU" sz="1600" dirty="0"/>
              <a:t> </a:t>
            </a:r>
            <a:r>
              <a:rPr lang="ru-RU" sz="1600" dirty="0" err="1"/>
              <a:t>опромінення</a:t>
            </a:r>
            <a:r>
              <a:rPr lang="ru-RU" sz="1600" dirty="0"/>
              <a:t> </a:t>
            </a:r>
            <a:r>
              <a:rPr lang="ru-RU" sz="1600" dirty="0" err="1"/>
              <a:t>населення</a:t>
            </a:r>
            <a:r>
              <a:rPr lang="ru-RU" sz="1600" dirty="0"/>
              <a:t>. </a:t>
            </a:r>
            <a:r>
              <a:rPr lang="ru-RU" sz="1600" dirty="0" err="1"/>
              <a:t>Захисні</a:t>
            </a:r>
            <a:r>
              <a:rPr lang="ru-RU" sz="1600" dirty="0"/>
              <a:t> заходи </a:t>
            </a:r>
            <a:r>
              <a:rPr lang="ru-RU" sz="1600" dirty="0" err="1"/>
              <a:t>проводяться</a:t>
            </a:r>
            <a:r>
              <a:rPr lang="ru-RU" sz="1600" dirty="0"/>
              <a:t> на </a:t>
            </a:r>
            <a:r>
              <a:rPr lang="ru-RU" sz="1600" dirty="0" err="1"/>
              <a:t>основі</a:t>
            </a:r>
            <a:r>
              <a:rPr lang="ru-RU" sz="1600" dirty="0"/>
              <a:t> </a:t>
            </a:r>
            <a:r>
              <a:rPr lang="ru-RU" sz="1600" dirty="0" err="1"/>
              <a:t>зонування</a:t>
            </a:r>
            <a:r>
              <a:rPr lang="ru-RU" sz="1600" dirty="0"/>
              <a:t> </a:t>
            </a:r>
            <a:r>
              <a:rPr lang="ru-RU" sz="1600" dirty="0" err="1"/>
              <a:t>забруднених</a:t>
            </a:r>
            <a:r>
              <a:rPr lang="ru-RU" sz="1600" dirty="0"/>
              <a:t> </a:t>
            </a:r>
            <a:r>
              <a:rPr lang="ru-RU" sz="1600" dirty="0" err="1"/>
              <a:t>територій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урахуванням</a:t>
            </a:r>
            <a:r>
              <a:rPr lang="ru-RU" sz="1600" dirty="0"/>
              <a:t> </a:t>
            </a:r>
            <a:r>
              <a:rPr lang="ru-RU" sz="1600" dirty="0" err="1"/>
              <a:t>величини</a:t>
            </a:r>
            <a:r>
              <a:rPr lang="ru-RU" sz="1600" dirty="0"/>
              <a:t> </a:t>
            </a:r>
            <a:r>
              <a:rPr lang="ru-RU" sz="1600" dirty="0" err="1"/>
              <a:t>річної</a:t>
            </a:r>
            <a:r>
              <a:rPr lang="ru-RU" sz="1600" dirty="0"/>
              <a:t> </a:t>
            </a:r>
            <a:r>
              <a:rPr lang="ru-RU" sz="1600" dirty="0" err="1"/>
              <a:t>ефективності</a:t>
            </a:r>
            <a:r>
              <a:rPr lang="ru-RU" sz="1600" dirty="0"/>
              <a:t> </a:t>
            </a:r>
            <a:r>
              <a:rPr lang="ru-RU" sz="1600" dirty="0" err="1"/>
              <a:t>дози</a:t>
            </a:r>
            <a:r>
              <a:rPr lang="ru-RU" sz="1600" dirty="0"/>
              <a:t>, яка </a:t>
            </a:r>
            <a:r>
              <a:rPr lang="ru-RU" sz="1600" dirty="0" err="1"/>
              <a:t>може</a:t>
            </a:r>
            <a:r>
              <a:rPr lang="ru-RU" sz="1600" dirty="0"/>
              <a:t> бути </a:t>
            </a:r>
            <a:r>
              <a:rPr lang="ru-RU" sz="1600" dirty="0" err="1"/>
              <a:t>отримана</a:t>
            </a:r>
            <a:r>
              <a:rPr lang="ru-RU" sz="1600" dirty="0"/>
              <a:t> жителями в </a:t>
            </a:r>
            <a:r>
              <a:rPr lang="ru-RU" sz="1600" dirty="0" err="1"/>
              <a:t>відсутність</a:t>
            </a:r>
            <a:r>
              <a:rPr lang="ru-RU" sz="1600" dirty="0"/>
              <a:t> </a:t>
            </a:r>
            <a:r>
              <a:rPr lang="ru-RU" sz="1600" dirty="0" err="1"/>
              <a:t>заходів</a:t>
            </a:r>
            <a:r>
              <a:rPr lang="ru-RU" sz="1600" dirty="0"/>
              <a:t> </a:t>
            </a:r>
            <a:r>
              <a:rPr lang="ru-RU" sz="1600" dirty="0" err="1"/>
              <a:t>радіаційного</a:t>
            </a:r>
            <a:r>
              <a:rPr lang="ru-RU" sz="1600" dirty="0"/>
              <a:t> </a:t>
            </a:r>
            <a:r>
              <a:rPr lang="ru-RU" sz="1600" dirty="0" err="1"/>
              <a:t>захисту</a:t>
            </a:r>
            <a:r>
              <a:rPr lang="ru-RU" sz="1600" dirty="0"/>
              <a:t>. </a:t>
            </a:r>
            <a:r>
              <a:rPr lang="ru-RU" sz="1600" dirty="0" err="1"/>
              <a:t>Під</a:t>
            </a:r>
            <a:r>
              <a:rPr lang="ru-RU" sz="1600" dirty="0"/>
              <a:t> </a:t>
            </a:r>
            <a:r>
              <a:rPr lang="ru-RU" sz="1600" dirty="0" err="1"/>
              <a:t>річною</a:t>
            </a:r>
            <a:r>
              <a:rPr lang="ru-RU" sz="1600" dirty="0"/>
              <a:t> дозою тут </a:t>
            </a:r>
            <a:r>
              <a:rPr lang="ru-RU" sz="1600" dirty="0" err="1"/>
              <a:t>розуміється</a:t>
            </a:r>
            <a:r>
              <a:rPr lang="ru-RU" sz="1600" dirty="0"/>
              <a:t> </a:t>
            </a:r>
            <a:r>
              <a:rPr lang="ru-RU" sz="1600" dirty="0" err="1"/>
              <a:t>ефективна</a:t>
            </a:r>
            <a:r>
              <a:rPr lang="ru-RU" sz="1600" dirty="0"/>
              <a:t> доза, </a:t>
            </a:r>
            <a:r>
              <a:rPr lang="ru-RU" sz="1600" dirty="0" err="1"/>
              <a:t>середня</a:t>
            </a:r>
            <a:r>
              <a:rPr lang="ru-RU" sz="1600" dirty="0"/>
              <a:t> у </a:t>
            </a:r>
            <a:r>
              <a:rPr lang="ru-RU" sz="1600" dirty="0" err="1"/>
              <a:t>жителів</a:t>
            </a:r>
            <a:r>
              <a:rPr lang="ru-RU" sz="1600" dirty="0"/>
              <a:t> </a:t>
            </a:r>
            <a:r>
              <a:rPr lang="ru-RU" sz="1600" dirty="0" err="1"/>
              <a:t>населеного</a:t>
            </a:r>
            <a:r>
              <a:rPr lang="ru-RU" sz="1600" dirty="0"/>
              <a:t> пункту за </a:t>
            </a:r>
            <a:r>
              <a:rPr lang="ru-RU" sz="1600" dirty="0" err="1"/>
              <a:t>поточний</a:t>
            </a:r>
            <a:r>
              <a:rPr lang="ru-RU" sz="1600" dirty="0"/>
              <a:t> </a:t>
            </a:r>
            <a:r>
              <a:rPr lang="ru-RU" sz="1600" dirty="0" err="1"/>
              <a:t>рік</a:t>
            </a:r>
            <a:r>
              <a:rPr lang="ru-RU" sz="1600" dirty="0"/>
              <a:t>, </a:t>
            </a:r>
            <a:r>
              <a:rPr lang="ru-RU" sz="1600" dirty="0" err="1"/>
              <a:t>обумовлена</a:t>
            </a:r>
            <a:r>
              <a:rPr lang="ru-RU" sz="1600" dirty="0"/>
              <a:t> </a:t>
            </a:r>
            <a:r>
              <a:rPr lang="ru-RU" sz="1600" dirty="0" err="1"/>
              <a:t>штучними</a:t>
            </a:r>
            <a:r>
              <a:rPr lang="ru-RU" sz="1600" dirty="0"/>
              <a:t> </a:t>
            </a:r>
            <a:r>
              <a:rPr lang="ru-RU" sz="1600" dirty="0" err="1"/>
              <a:t>радіонуклідами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надійшли</a:t>
            </a:r>
            <a:r>
              <a:rPr lang="ru-RU" sz="1600" dirty="0"/>
              <a:t> в </a:t>
            </a:r>
            <a:r>
              <a:rPr lang="ru-RU" sz="1600" dirty="0" err="1"/>
              <a:t>навколишнє</a:t>
            </a:r>
            <a:r>
              <a:rPr lang="ru-RU" sz="1600" dirty="0"/>
              <a:t> </a:t>
            </a:r>
            <a:r>
              <a:rPr lang="ru-RU" sz="1600" dirty="0" err="1"/>
              <a:t>середовище</a:t>
            </a:r>
            <a:r>
              <a:rPr lang="ru-RU" sz="1600" dirty="0"/>
              <a:t> </a:t>
            </a:r>
            <a:r>
              <a:rPr lang="ru-RU" sz="1600" dirty="0" err="1"/>
              <a:t>в</a:t>
            </a:r>
            <a:r>
              <a:rPr lang="ru-RU" sz="1600" dirty="0"/>
              <a:t> </a:t>
            </a:r>
            <a:r>
              <a:rPr lang="ru-RU" sz="1600" dirty="0" err="1"/>
              <a:t>результаті</a:t>
            </a:r>
            <a:r>
              <a:rPr lang="ru-RU" sz="1600" dirty="0"/>
              <a:t> </a:t>
            </a:r>
            <a:r>
              <a:rPr lang="ru-RU" sz="1600" dirty="0" err="1"/>
              <a:t>радіаційної</a:t>
            </a:r>
            <a:r>
              <a:rPr lang="ru-RU" sz="1600" dirty="0"/>
              <a:t> </a:t>
            </a:r>
            <a:r>
              <a:rPr lang="ru-RU" sz="1600" dirty="0" err="1"/>
              <a:t>аварії</a:t>
            </a:r>
            <a:r>
              <a:rPr lang="ru-RU" sz="1600" dirty="0"/>
              <a:t>. </a:t>
            </a:r>
          </a:p>
          <a:p>
            <a:r>
              <a:rPr lang="ru-RU" sz="1600" dirty="0" err="1"/>
              <a:t>Постраждалим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err="1"/>
              <a:t>радіоактивного</a:t>
            </a:r>
            <a:r>
              <a:rPr lang="ru-RU" sz="1600" dirty="0"/>
              <a:t> </a:t>
            </a:r>
            <a:r>
              <a:rPr lang="ru-RU" sz="1600" dirty="0" err="1"/>
              <a:t>опромінення</a:t>
            </a:r>
            <a:r>
              <a:rPr lang="ru-RU" sz="1600" dirty="0"/>
              <a:t> </a:t>
            </a:r>
            <a:r>
              <a:rPr lang="ru-RU" sz="1600" dirty="0" err="1"/>
              <a:t>необхідно</a:t>
            </a:r>
            <a:r>
              <a:rPr lang="ru-RU" sz="1600" dirty="0"/>
              <a:t> </a:t>
            </a:r>
            <a:r>
              <a:rPr lang="ru-RU" sz="1600" dirty="0" err="1"/>
              <a:t>надати</a:t>
            </a:r>
            <a:r>
              <a:rPr lang="ru-RU" sz="1600" dirty="0"/>
              <a:t> </a:t>
            </a:r>
            <a:r>
              <a:rPr lang="ru-RU" sz="1600" dirty="0" err="1"/>
              <a:t>термінову</a:t>
            </a:r>
            <a:r>
              <a:rPr lang="ru-RU" sz="1600" dirty="0"/>
              <a:t> </a:t>
            </a:r>
            <a:r>
              <a:rPr lang="ru-RU" sz="1600" dirty="0" err="1"/>
              <a:t>допомогу</a:t>
            </a:r>
            <a:r>
              <a:rPr lang="ru-RU" sz="1600" dirty="0"/>
              <a:t>. Особи, </a:t>
            </a:r>
            <a:r>
              <a:rPr lang="ru-RU" sz="1600" dirty="0" err="1"/>
              <a:t>які</a:t>
            </a:r>
            <a:r>
              <a:rPr lang="ru-RU" sz="1600" dirty="0"/>
              <a:t> одержали </a:t>
            </a:r>
            <a:r>
              <a:rPr lang="ru-RU" sz="1600" dirty="0" err="1"/>
              <a:t>дози</a:t>
            </a:r>
            <a:r>
              <a:rPr lang="ru-RU" sz="1600" dirty="0"/>
              <a:t> 2 Гр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більше</a:t>
            </a:r>
            <a:r>
              <a:rPr lang="ru-RU" sz="1600" dirty="0"/>
              <a:t>, </a:t>
            </a:r>
            <a:r>
              <a:rPr lang="ru-RU" sz="1600" dirty="0" err="1"/>
              <a:t>мають</a:t>
            </a:r>
            <a:r>
              <a:rPr lang="ru-RU" sz="1600" dirty="0"/>
              <a:t> потребу в </a:t>
            </a:r>
            <a:r>
              <a:rPr lang="ru-RU" sz="1600" dirty="0" err="1"/>
              <a:t>першочерговій</a:t>
            </a:r>
            <a:r>
              <a:rPr lang="ru-RU" sz="1600" dirty="0"/>
              <a:t> </a:t>
            </a:r>
            <a:r>
              <a:rPr lang="ru-RU" sz="1600" dirty="0" err="1"/>
              <a:t>медичній</a:t>
            </a:r>
            <a:r>
              <a:rPr lang="ru-RU" sz="1600" dirty="0"/>
              <a:t> </a:t>
            </a:r>
            <a:r>
              <a:rPr lang="ru-RU" sz="1600" dirty="0" err="1"/>
              <a:t>допомоги</a:t>
            </a:r>
            <a:r>
              <a:rPr lang="ru-RU" sz="1600" dirty="0"/>
              <a:t>; у них через 0,5-3 год. </a:t>
            </a:r>
            <a:r>
              <a:rPr lang="ru-RU" sz="1600" dirty="0" err="1"/>
              <a:t>виникають</a:t>
            </a:r>
            <a:r>
              <a:rPr lang="ru-RU" sz="1600" dirty="0"/>
              <a:t> </a:t>
            </a:r>
            <a:r>
              <a:rPr lang="ru-RU" sz="1600" dirty="0" err="1"/>
              <a:t>блювота</a:t>
            </a:r>
            <a:r>
              <a:rPr lang="ru-RU" sz="1600" dirty="0"/>
              <a:t>, </a:t>
            </a:r>
            <a:r>
              <a:rPr lang="ru-RU" sz="1600" dirty="0" err="1"/>
              <a:t>загальна</a:t>
            </a:r>
            <a:r>
              <a:rPr lang="ru-RU" sz="1600" dirty="0"/>
              <a:t> </a:t>
            </a:r>
            <a:r>
              <a:rPr lang="ru-RU" sz="1600" dirty="0" err="1"/>
              <a:t>слабкість</a:t>
            </a:r>
            <a:r>
              <a:rPr lang="ru-RU" sz="1600" dirty="0"/>
              <a:t>, </a:t>
            </a:r>
            <a:r>
              <a:rPr lang="ru-RU" sz="1600" dirty="0" err="1"/>
              <a:t>головний</a:t>
            </a:r>
            <a:r>
              <a:rPr lang="ru-RU" sz="1600" dirty="0"/>
              <a:t> </a:t>
            </a:r>
            <a:r>
              <a:rPr lang="ru-RU" sz="1600" dirty="0" err="1"/>
              <a:t>біль</a:t>
            </a:r>
            <a:r>
              <a:rPr lang="ru-RU" sz="1600" dirty="0"/>
              <a:t>. </a:t>
            </a:r>
            <a:r>
              <a:rPr lang="ru-RU" sz="1600" dirty="0" err="1"/>
              <a:t>Насторожує</a:t>
            </a:r>
            <a:r>
              <a:rPr lang="ru-RU" sz="1600" dirty="0"/>
              <a:t> </a:t>
            </a:r>
            <a:r>
              <a:rPr lang="ru-RU" sz="1600" dirty="0" err="1"/>
              <a:t>також</a:t>
            </a:r>
            <a:r>
              <a:rPr lang="ru-RU" sz="1600" dirty="0"/>
              <a:t> легка </a:t>
            </a:r>
            <a:r>
              <a:rPr lang="ru-RU" sz="1600" dirty="0" err="1"/>
              <a:t>загальмованість</a:t>
            </a:r>
            <a:r>
              <a:rPr lang="ru-RU" sz="1600" dirty="0"/>
              <a:t>, </a:t>
            </a:r>
            <a:r>
              <a:rPr lang="ru-RU" sz="1600" dirty="0" err="1"/>
              <a:t>гіперемія</a:t>
            </a:r>
            <a:r>
              <a:rPr lang="ru-RU" sz="1600" dirty="0"/>
              <a:t> </a:t>
            </a:r>
            <a:r>
              <a:rPr lang="ru-RU" sz="1600" dirty="0" err="1"/>
              <a:t>шкіри</a:t>
            </a:r>
            <a:r>
              <a:rPr lang="ru-RU" sz="1600" dirty="0"/>
              <a:t> та склер, </a:t>
            </a:r>
            <a:r>
              <a:rPr lang="ru-RU" sz="1600" dirty="0" err="1"/>
              <a:t>тобто</a:t>
            </a:r>
            <a:r>
              <a:rPr lang="ru-RU" sz="1600" dirty="0"/>
              <a:t> </a:t>
            </a:r>
            <a:r>
              <a:rPr lang="ru-RU" sz="1600" dirty="0" err="1"/>
              <a:t>характерні</a:t>
            </a:r>
            <a:r>
              <a:rPr lang="ru-RU" sz="1600" dirty="0"/>
              <a:t> </a:t>
            </a:r>
            <a:r>
              <a:rPr lang="ru-RU" sz="1600" dirty="0" err="1"/>
              <a:t>ознаки</a:t>
            </a:r>
            <a:r>
              <a:rPr lang="ru-RU" sz="1600" dirty="0"/>
              <a:t> </a:t>
            </a:r>
            <a:r>
              <a:rPr lang="ru-RU" sz="1600" dirty="0" err="1"/>
              <a:t>променевої</a:t>
            </a:r>
            <a:r>
              <a:rPr lang="ru-RU" sz="1600" dirty="0"/>
              <a:t> </a:t>
            </a:r>
            <a:r>
              <a:rPr lang="ru-RU" sz="1600" dirty="0" err="1"/>
              <a:t>хвороби</a:t>
            </a:r>
            <a:r>
              <a:rPr lang="ru-RU" sz="1600" dirty="0"/>
              <a:t>. Таким </a:t>
            </a:r>
            <a:r>
              <a:rPr lang="ru-RU" sz="1600" dirty="0" err="1"/>
              <a:t>постраждалим</a:t>
            </a:r>
            <a:r>
              <a:rPr lang="ru-RU" sz="1600" dirty="0"/>
              <a:t> </a:t>
            </a:r>
            <a:r>
              <a:rPr lang="ru-RU" sz="1600" dirty="0" err="1"/>
              <a:t>необхідно</a:t>
            </a:r>
            <a:r>
              <a:rPr lang="ru-RU" sz="1600" dirty="0"/>
              <a:t> </a:t>
            </a:r>
            <a:r>
              <a:rPr lang="ru-RU" sz="1600" dirty="0" err="1"/>
              <a:t>забезпечити</a:t>
            </a:r>
            <a:r>
              <a:rPr lang="ru-RU" sz="1600" dirty="0"/>
              <a:t> </a:t>
            </a:r>
            <a:r>
              <a:rPr lang="ru-RU" sz="1600" dirty="0" err="1"/>
              <a:t>спокій</a:t>
            </a:r>
            <a:r>
              <a:rPr lang="ru-RU" sz="1600" dirty="0"/>
              <a:t>, тепло, </a:t>
            </a:r>
            <a:r>
              <a:rPr lang="ru-RU" sz="1600" dirty="0" err="1"/>
              <a:t>розстебнути</a:t>
            </a:r>
            <a:r>
              <a:rPr lang="ru-RU" sz="1600" dirty="0"/>
              <a:t> </a:t>
            </a:r>
            <a:r>
              <a:rPr lang="ru-RU" sz="1600" dirty="0" err="1"/>
              <a:t>одяг</a:t>
            </a:r>
            <a:r>
              <a:rPr lang="ru-RU" sz="1600" dirty="0"/>
              <a:t>, яка </a:t>
            </a:r>
            <a:r>
              <a:rPr lang="ru-RU" sz="1600" dirty="0" err="1"/>
              <a:t>утруднює</a:t>
            </a:r>
            <a:r>
              <a:rPr lang="ru-RU" sz="1600" dirty="0"/>
              <a:t> </a:t>
            </a:r>
            <a:r>
              <a:rPr lang="ru-RU" sz="1600" dirty="0" err="1"/>
              <a:t>дихання</a:t>
            </a:r>
            <a:r>
              <a:rPr lang="ru-RU" sz="1600" dirty="0"/>
              <a:t>, </a:t>
            </a:r>
            <a:r>
              <a:rPr lang="ru-RU" sz="1600" dirty="0" err="1"/>
              <a:t>після</a:t>
            </a:r>
            <a:r>
              <a:rPr lang="ru-RU" sz="1600" dirty="0"/>
              <a:t> </a:t>
            </a:r>
            <a:r>
              <a:rPr lang="ru-RU" sz="1600" dirty="0" err="1"/>
              <a:t>чого</a:t>
            </a:r>
            <a:r>
              <a:rPr lang="ru-RU" sz="1600" dirty="0"/>
              <a:t> </a:t>
            </a:r>
            <a:r>
              <a:rPr lang="ru-RU" sz="1600" dirty="0" err="1"/>
              <a:t>терміново</a:t>
            </a:r>
            <a:r>
              <a:rPr lang="ru-RU" sz="1600" dirty="0"/>
              <a:t> </a:t>
            </a:r>
            <a:r>
              <a:rPr lang="ru-RU" sz="1600" dirty="0" err="1"/>
              <a:t>госпіталізувати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найбільш</a:t>
            </a:r>
            <a:r>
              <a:rPr lang="ru-RU" sz="1600" dirty="0"/>
              <a:t> </a:t>
            </a:r>
            <a:r>
              <a:rPr lang="ru-RU" sz="1600" dirty="0" err="1"/>
              <a:t>щадним</a:t>
            </a:r>
            <a:r>
              <a:rPr lang="ru-RU" sz="1600" dirty="0"/>
              <a:t> транспортом.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89644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Таблиця</a:t>
            </a:r>
            <a:r>
              <a:rPr lang="ru-RU" i="1" dirty="0"/>
              <a:t> </a:t>
            </a:r>
            <a:r>
              <a:rPr lang="ru-RU" i="1" dirty="0" smtClean="0"/>
              <a:t>5 </a:t>
            </a:r>
            <a:endParaRPr lang="ru-RU" i="1" dirty="0"/>
          </a:p>
          <a:p>
            <a:r>
              <a:rPr lang="ru-RU" b="1" dirty="0" err="1"/>
              <a:t>Рівні</a:t>
            </a:r>
            <a:r>
              <a:rPr lang="ru-RU" b="1" dirty="0"/>
              <a:t> </a:t>
            </a:r>
            <a:r>
              <a:rPr lang="ru-RU" b="1" dirty="0" err="1"/>
              <a:t>втручання</a:t>
            </a:r>
            <a:r>
              <a:rPr lang="ru-RU" b="1" dirty="0"/>
              <a:t> при </a:t>
            </a:r>
            <a:r>
              <a:rPr lang="ru-RU" b="1" dirty="0" err="1"/>
              <a:t>тривалому</a:t>
            </a:r>
            <a:r>
              <a:rPr lang="ru-RU" b="1" dirty="0"/>
              <a:t> </a:t>
            </a:r>
            <a:r>
              <a:rPr lang="ru-RU" b="1" dirty="0" err="1"/>
              <a:t>опроміненні</a:t>
            </a:r>
            <a:r>
              <a:rPr lang="ru-RU" b="1" dirty="0"/>
              <a:t> </a:t>
            </a:r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764704"/>
            <a:ext cx="6208715" cy="1164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/>
              <a:t>1</a:t>
            </a:r>
            <a:r>
              <a:rPr lang="ru-RU" sz="1400" b="1" dirty="0"/>
              <a:t>. </a:t>
            </a:r>
            <a:r>
              <a:rPr lang="ru-RU" sz="1400" b="1" dirty="0" err="1"/>
              <a:t>Радіаційний</a:t>
            </a:r>
            <a:r>
              <a:rPr lang="ru-RU" sz="1400" b="1" dirty="0"/>
              <a:t> фон </a:t>
            </a:r>
          </a:p>
          <a:p>
            <a:r>
              <a:rPr lang="ru-RU" sz="1400" b="1" dirty="0" err="1"/>
              <a:t>Природний</a:t>
            </a:r>
            <a:r>
              <a:rPr lang="ru-RU" sz="1400" b="1" dirty="0"/>
              <a:t> </a:t>
            </a:r>
            <a:r>
              <a:rPr lang="ru-RU" sz="1400" b="1" dirty="0" err="1"/>
              <a:t>радіаційний</a:t>
            </a:r>
            <a:r>
              <a:rPr lang="ru-RU" sz="1400" b="1" dirty="0"/>
              <a:t> фон. На </a:t>
            </a:r>
            <a:r>
              <a:rPr lang="ru-RU" sz="1400" b="1" dirty="0" err="1"/>
              <a:t>населення</a:t>
            </a:r>
            <a:r>
              <a:rPr lang="ru-RU" sz="1400" b="1" dirty="0"/>
              <a:t> </a:t>
            </a:r>
            <a:r>
              <a:rPr lang="ru-RU" sz="1400" b="1" dirty="0" err="1"/>
              <a:t>земної</a:t>
            </a:r>
            <a:r>
              <a:rPr lang="ru-RU" sz="1400" b="1" dirty="0"/>
              <a:t> </a:t>
            </a:r>
            <a:r>
              <a:rPr lang="ru-RU" sz="1400" b="1" dirty="0" err="1"/>
              <a:t>кулі</a:t>
            </a:r>
            <a:r>
              <a:rPr lang="ru-RU" sz="1400" b="1" dirty="0"/>
              <a:t> </a:t>
            </a:r>
            <a:r>
              <a:rPr lang="ru-RU" sz="1400" b="1" dirty="0" err="1"/>
              <a:t>безперервно</a:t>
            </a:r>
            <a:r>
              <a:rPr lang="ru-RU" sz="1400" b="1" dirty="0"/>
              <a:t> </a:t>
            </a:r>
            <a:r>
              <a:rPr lang="ru-RU" sz="1400" b="1" dirty="0" err="1"/>
              <a:t>діє</a:t>
            </a:r>
            <a:r>
              <a:rPr lang="ru-RU" sz="1400" b="1" dirty="0"/>
              <a:t> </a:t>
            </a:r>
            <a:r>
              <a:rPr lang="ru-RU" sz="1400" b="1" dirty="0" err="1"/>
              <a:t>природний</a:t>
            </a:r>
            <a:r>
              <a:rPr lang="ru-RU" sz="1400" b="1" dirty="0"/>
              <a:t> </a:t>
            </a:r>
            <a:r>
              <a:rPr lang="ru-RU" sz="1400" b="1" dirty="0" err="1"/>
              <a:t>радіаційний</a:t>
            </a:r>
            <a:r>
              <a:rPr lang="ru-RU" sz="1400" b="1" dirty="0"/>
              <a:t> фон. </a:t>
            </a:r>
            <a:r>
              <a:rPr lang="ru-RU" sz="1400" b="1" dirty="0" err="1"/>
              <a:t>Це</a:t>
            </a:r>
            <a:r>
              <a:rPr lang="ru-RU" sz="1400" b="1" dirty="0"/>
              <a:t> </a:t>
            </a:r>
            <a:r>
              <a:rPr lang="ru-RU" sz="1400" b="1" dirty="0" err="1"/>
              <a:t>постійний</a:t>
            </a:r>
            <a:r>
              <a:rPr lang="ru-RU" sz="1400" b="1" dirty="0"/>
              <a:t> компонент </a:t>
            </a:r>
            <a:r>
              <a:rPr lang="ru-RU" sz="1400" b="1" dirty="0" err="1"/>
              <a:t>проживання</a:t>
            </a:r>
            <a:r>
              <a:rPr lang="ru-RU" sz="1400" b="1" dirty="0"/>
              <a:t> в </a:t>
            </a:r>
            <a:r>
              <a:rPr lang="ru-RU" sz="1400" b="1" dirty="0" err="1"/>
              <a:t>біосфері</a:t>
            </a:r>
            <a:r>
              <a:rPr lang="ru-RU" sz="1400" b="1" dirty="0"/>
              <a:t>, до </a:t>
            </a:r>
            <a:r>
              <a:rPr lang="ru-RU" sz="1400" b="1" dirty="0" err="1"/>
              <a:t>дії</a:t>
            </a:r>
            <a:r>
              <a:rPr lang="ru-RU" sz="1400" b="1" dirty="0"/>
              <a:t> </a:t>
            </a:r>
            <a:r>
              <a:rPr lang="ru-RU" sz="1400" b="1" dirty="0" err="1"/>
              <a:t>якого</a:t>
            </a:r>
            <a:r>
              <a:rPr lang="ru-RU" sz="1400" b="1" dirty="0"/>
              <a:t> </a:t>
            </a:r>
            <a:r>
              <a:rPr lang="ru-RU" sz="1400" b="1" dirty="0" err="1"/>
              <a:t>людина</a:t>
            </a:r>
            <a:r>
              <a:rPr lang="ru-RU" sz="1400" b="1" dirty="0"/>
              <a:t> </a:t>
            </a:r>
            <a:r>
              <a:rPr lang="ru-RU" sz="1400" b="1" dirty="0" err="1"/>
              <a:t>і</a:t>
            </a:r>
            <a:r>
              <a:rPr lang="ru-RU" sz="1400" b="1" dirty="0"/>
              <a:t> </a:t>
            </a:r>
            <a:r>
              <a:rPr lang="ru-RU" sz="1400" b="1" dirty="0" err="1"/>
              <a:t>всі</a:t>
            </a:r>
            <a:r>
              <a:rPr lang="ru-RU" sz="1400" b="1" dirty="0"/>
              <a:t> </a:t>
            </a:r>
            <a:r>
              <a:rPr lang="ru-RU" sz="1400" b="1" dirty="0" err="1"/>
              <a:t>живі</a:t>
            </a:r>
            <a:r>
              <a:rPr lang="ru-RU" sz="1400" b="1" dirty="0"/>
              <a:t> </a:t>
            </a:r>
            <a:r>
              <a:rPr lang="ru-RU" sz="1400" b="1" dirty="0" err="1"/>
              <a:t>організми</a:t>
            </a:r>
            <a:r>
              <a:rPr lang="ru-RU" sz="1400" b="1" dirty="0"/>
              <a:t> </a:t>
            </a:r>
            <a:r>
              <a:rPr lang="ru-RU" sz="1400" b="1" dirty="0" err="1"/>
              <a:t>пристосувалися</a:t>
            </a:r>
            <a:r>
              <a:rPr lang="ru-RU" sz="1400" b="1" dirty="0"/>
              <a:t>. </a:t>
            </a:r>
            <a:r>
              <a:rPr lang="ru-RU" sz="1400" b="1" dirty="0" err="1"/>
              <a:t>Природний</a:t>
            </a:r>
            <a:r>
              <a:rPr lang="ru-RU" sz="1400" b="1" dirty="0"/>
              <a:t> </a:t>
            </a:r>
            <a:r>
              <a:rPr lang="ru-RU" sz="1400" b="1" dirty="0" err="1"/>
              <a:t>радіаційний</a:t>
            </a:r>
            <a:r>
              <a:rPr lang="ru-RU" sz="1400" b="1" dirty="0"/>
              <a:t> фон </a:t>
            </a:r>
            <a:r>
              <a:rPr lang="ru-RU" sz="1400" b="1" dirty="0" err="1"/>
              <a:t>складається</a:t>
            </a:r>
            <a:r>
              <a:rPr lang="ru-RU" sz="1400" b="1" dirty="0"/>
              <a:t> </a:t>
            </a:r>
            <a:r>
              <a:rPr lang="ru-RU" sz="1400" b="1" dirty="0" err="1"/>
              <a:t>з</a:t>
            </a:r>
            <a:r>
              <a:rPr lang="ru-RU" sz="1400" b="1" dirty="0"/>
              <a:t> </a:t>
            </a:r>
            <a:r>
              <a:rPr lang="ru-RU" sz="1400" b="1" dirty="0" err="1"/>
              <a:t>трьох</a:t>
            </a:r>
            <a:r>
              <a:rPr lang="ru-RU" sz="1400" b="1" dirty="0"/>
              <a:t> </a:t>
            </a:r>
            <a:r>
              <a:rPr lang="ru-RU" sz="1400" b="1" dirty="0" err="1"/>
              <a:t>складових</a:t>
            </a:r>
            <a:r>
              <a:rPr lang="ru-RU" sz="1400" b="1" dirty="0"/>
              <a:t>: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Космічна</a:t>
            </a:r>
            <a:r>
              <a:rPr lang="ru-RU" sz="1400" dirty="0"/>
              <a:t> </a:t>
            </a:r>
            <a:r>
              <a:rPr lang="ru-RU" sz="1400" dirty="0" err="1"/>
              <a:t>радіація</a:t>
            </a:r>
            <a:r>
              <a:rPr lang="ru-RU" sz="1400" dirty="0"/>
              <a:t> (</a:t>
            </a:r>
            <a:r>
              <a:rPr lang="ru-RU" sz="1400" dirty="0" err="1"/>
              <a:t>протони</a:t>
            </a:r>
            <a:r>
              <a:rPr lang="ru-RU" sz="1400" dirty="0"/>
              <a:t>, </a:t>
            </a:r>
            <a:r>
              <a:rPr lang="el-GR" sz="1400" dirty="0"/>
              <a:t>α-, β-, γ-</a:t>
            </a:r>
            <a:r>
              <a:rPr lang="ru-RU" sz="1400" dirty="0" err="1"/>
              <a:t>випромінювання</a:t>
            </a:r>
            <a:r>
              <a:rPr lang="ru-RU" sz="1400" dirty="0"/>
              <a:t>, </a:t>
            </a:r>
            <a:r>
              <a:rPr lang="ru-RU" sz="1400" dirty="0" err="1"/>
              <a:t>електромагнітне</a:t>
            </a:r>
            <a:r>
              <a:rPr lang="ru-RU" sz="1400" dirty="0"/>
              <a:t> </a:t>
            </a:r>
            <a:r>
              <a:rPr lang="ru-RU" sz="1400" dirty="0" err="1"/>
              <a:t>випромінювання</a:t>
            </a:r>
            <a:r>
              <a:rPr lang="ru-RU" sz="1400" dirty="0"/>
              <a:t>);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Випромінювання</a:t>
            </a:r>
            <a:r>
              <a:rPr lang="ru-RU" sz="1400" dirty="0"/>
              <a:t> </a:t>
            </a:r>
            <a:r>
              <a:rPr lang="ru-RU" sz="1400" dirty="0" err="1"/>
              <a:t>природних</a:t>
            </a:r>
            <a:r>
              <a:rPr lang="ru-RU" sz="1400" dirty="0"/>
              <a:t> </a:t>
            </a:r>
            <a:r>
              <a:rPr lang="ru-RU" sz="1400" dirty="0" err="1"/>
              <a:t>радіоактивних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, </a:t>
            </a:r>
            <a:r>
              <a:rPr lang="ru-RU" sz="1400" dirty="0" err="1"/>
              <a:t>присутніх</a:t>
            </a:r>
            <a:r>
              <a:rPr lang="ru-RU" sz="1400" dirty="0"/>
              <a:t> в </a:t>
            </a:r>
            <a:r>
              <a:rPr lang="ru-RU" sz="1400" dirty="0" err="1"/>
              <a:t>ґрунті</a:t>
            </a:r>
            <a:r>
              <a:rPr lang="ru-RU" sz="1400" dirty="0"/>
              <a:t>; 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Випромінювання</a:t>
            </a:r>
            <a:r>
              <a:rPr lang="ru-RU" sz="1400" dirty="0"/>
              <a:t> </a:t>
            </a:r>
            <a:r>
              <a:rPr lang="ru-RU" sz="1400" dirty="0" err="1"/>
              <a:t>радіоактивних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знаходяться</a:t>
            </a:r>
            <a:r>
              <a:rPr lang="ru-RU" sz="1400" dirty="0"/>
              <a:t> в </a:t>
            </a:r>
            <a:r>
              <a:rPr lang="ru-RU" sz="1400" dirty="0" err="1"/>
              <a:t>організмі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потрапляють</a:t>
            </a:r>
            <a:r>
              <a:rPr lang="ru-RU" sz="1400" dirty="0"/>
              <a:t> </a:t>
            </a:r>
            <a:r>
              <a:rPr lang="ru-RU" sz="1400" dirty="0" err="1"/>
              <a:t>в</a:t>
            </a:r>
            <a:r>
              <a:rPr lang="ru-RU" sz="1400" dirty="0"/>
              <a:t> </a:t>
            </a:r>
            <a:r>
              <a:rPr lang="ru-RU" sz="1400" dirty="0" err="1"/>
              <a:t>організм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повітрям</a:t>
            </a:r>
            <a:r>
              <a:rPr lang="ru-RU" sz="1400" dirty="0"/>
              <a:t>, </a:t>
            </a:r>
            <a:r>
              <a:rPr lang="ru-RU" sz="1400" dirty="0" err="1"/>
              <a:t>їжею</a:t>
            </a:r>
            <a:r>
              <a:rPr lang="ru-RU" sz="1400" dirty="0"/>
              <a:t>, водою. </a:t>
            </a:r>
            <a:r>
              <a:rPr lang="ru-RU" sz="1400" dirty="0" err="1" smtClean="0"/>
              <a:t>Сумарна</a:t>
            </a:r>
            <a:r>
              <a:rPr lang="ru-RU" sz="1400" dirty="0" smtClean="0"/>
              <a:t> </a:t>
            </a:r>
            <a:r>
              <a:rPr lang="ru-RU" sz="1400" dirty="0"/>
              <a:t>доза, </a:t>
            </a:r>
            <a:r>
              <a:rPr lang="ru-RU" sz="1400" dirty="0" err="1"/>
              <a:t>створювана</a:t>
            </a:r>
            <a:r>
              <a:rPr lang="ru-RU" sz="1400" dirty="0"/>
              <a:t> </a:t>
            </a:r>
            <a:r>
              <a:rPr lang="ru-RU" sz="1400" dirty="0" err="1"/>
              <a:t>природним</a:t>
            </a:r>
            <a:r>
              <a:rPr lang="ru-RU" sz="1400" dirty="0"/>
              <a:t> </a:t>
            </a:r>
            <a:r>
              <a:rPr lang="ru-RU" sz="1400" dirty="0" err="1"/>
              <a:t>випромінюванням</a:t>
            </a:r>
            <a:r>
              <a:rPr lang="ru-RU" sz="1400" dirty="0"/>
              <a:t>, </a:t>
            </a:r>
            <a:r>
              <a:rPr lang="ru-RU" sz="1400" dirty="0" err="1"/>
              <a:t>варіює</a:t>
            </a:r>
            <a:r>
              <a:rPr lang="ru-RU" sz="1400" dirty="0"/>
              <a:t> в </a:t>
            </a:r>
            <a:r>
              <a:rPr lang="ru-RU" sz="1400" dirty="0" err="1"/>
              <a:t>досить</a:t>
            </a:r>
            <a:r>
              <a:rPr lang="ru-RU" sz="1400" dirty="0"/>
              <a:t> широких межах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залежить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сонячної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космічної</a:t>
            </a:r>
            <a:r>
              <a:rPr lang="ru-RU" sz="1400" dirty="0"/>
              <a:t> </a:t>
            </a:r>
            <a:r>
              <a:rPr lang="ru-RU" sz="1400" dirty="0" err="1"/>
              <a:t>активності</a:t>
            </a:r>
            <a:r>
              <a:rPr lang="ru-RU" sz="1400" dirty="0"/>
              <a:t>, </a:t>
            </a:r>
            <a:r>
              <a:rPr lang="ru-RU" sz="1400" dirty="0" err="1"/>
              <a:t>природних</a:t>
            </a:r>
            <a:r>
              <a:rPr lang="ru-RU" sz="1400" dirty="0"/>
              <a:t> умов. </a:t>
            </a:r>
            <a:r>
              <a:rPr lang="ru-RU" sz="1400" dirty="0" err="1"/>
              <a:t>Природний</a:t>
            </a:r>
            <a:r>
              <a:rPr lang="ru-RU" sz="1400" dirty="0"/>
              <a:t> </a:t>
            </a:r>
            <a:r>
              <a:rPr lang="ru-RU" sz="1400" dirty="0" err="1"/>
              <a:t>радіаційний</a:t>
            </a:r>
            <a:r>
              <a:rPr lang="ru-RU" sz="1400" dirty="0"/>
              <a:t> фон </a:t>
            </a:r>
            <a:r>
              <a:rPr lang="ru-RU" sz="1400" dirty="0" err="1"/>
              <a:t>дає</a:t>
            </a:r>
            <a:r>
              <a:rPr lang="ru-RU" sz="1400" dirty="0"/>
              <a:t> </a:t>
            </a:r>
            <a:r>
              <a:rPr lang="ru-RU" sz="1400" dirty="0" err="1"/>
              <a:t>приблизно</a:t>
            </a:r>
            <a:r>
              <a:rPr lang="ru-RU" sz="1400" dirty="0"/>
              <a:t> </a:t>
            </a:r>
            <a:r>
              <a:rPr lang="ru-RU" sz="1400" dirty="0" err="1"/>
              <a:t>третину</a:t>
            </a:r>
            <a:r>
              <a:rPr lang="ru-RU" sz="1400" dirty="0"/>
              <a:t> так </a:t>
            </a:r>
            <a:r>
              <a:rPr lang="ru-RU" sz="1400" dirty="0" err="1"/>
              <a:t>званої</a:t>
            </a:r>
            <a:r>
              <a:rPr lang="ru-RU" sz="1400" dirty="0"/>
              <a:t> </a:t>
            </a:r>
            <a:r>
              <a:rPr lang="ru-RU" sz="1400" dirty="0" err="1"/>
              <a:t>популяційної</a:t>
            </a:r>
            <a:r>
              <a:rPr lang="ru-RU" sz="1400" dirty="0"/>
              <a:t> </a:t>
            </a:r>
            <a:r>
              <a:rPr lang="ru-RU" sz="1400" dirty="0" err="1"/>
              <a:t>дози</a:t>
            </a:r>
            <a:r>
              <a:rPr lang="ru-RU" sz="1400" dirty="0"/>
              <a:t> </a:t>
            </a:r>
            <a:r>
              <a:rPr lang="ru-RU" sz="1400" dirty="0" err="1"/>
              <a:t>загального</a:t>
            </a:r>
            <a:r>
              <a:rPr lang="ru-RU" sz="1400" dirty="0"/>
              <a:t> фону, </a:t>
            </a:r>
            <a:r>
              <a:rPr lang="ru-RU" sz="1400" dirty="0" err="1"/>
              <a:t>тобто</a:t>
            </a:r>
            <a:r>
              <a:rPr lang="ru-RU" sz="1400" dirty="0"/>
              <a:t> </a:t>
            </a:r>
            <a:r>
              <a:rPr lang="ru-RU" sz="1400" dirty="0" err="1"/>
              <a:t>середню</a:t>
            </a:r>
            <a:r>
              <a:rPr lang="ru-RU" sz="1400" dirty="0"/>
              <a:t> дозу </a:t>
            </a:r>
            <a:r>
              <a:rPr lang="ru-RU" sz="1400" dirty="0" err="1"/>
              <a:t>іонізуючого</a:t>
            </a:r>
            <a:r>
              <a:rPr lang="ru-RU" sz="1400" dirty="0"/>
              <a:t> </a:t>
            </a:r>
            <a:r>
              <a:rPr lang="ru-RU" sz="1400" dirty="0" err="1"/>
              <a:t>випромінювання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припадає</a:t>
            </a:r>
            <a:r>
              <a:rPr lang="ru-RU" sz="1400" dirty="0"/>
              <a:t> на </a:t>
            </a:r>
            <a:r>
              <a:rPr lang="ru-RU" sz="1400" dirty="0" err="1"/>
              <a:t>частку</a:t>
            </a:r>
            <a:r>
              <a:rPr lang="ru-RU" sz="1400" dirty="0"/>
              <a:t> кожного жителя </a:t>
            </a:r>
            <a:r>
              <a:rPr lang="ru-RU" sz="1400" dirty="0" err="1"/>
              <a:t>країни</a:t>
            </a:r>
            <a:r>
              <a:rPr lang="ru-RU" sz="1400" dirty="0"/>
              <a:t>, континенту за </a:t>
            </a:r>
            <a:r>
              <a:rPr lang="ru-RU" sz="1400" dirty="0" err="1"/>
              <a:t>рік</a:t>
            </a:r>
            <a:r>
              <a:rPr lang="ru-RU" sz="1400" dirty="0"/>
              <a:t>. </a:t>
            </a:r>
          </a:p>
          <a:p>
            <a:r>
              <a:rPr lang="ru-RU" sz="1400" b="1" dirty="0" err="1"/>
              <a:t>Техногенно</a:t>
            </a:r>
            <a:r>
              <a:rPr lang="ru-RU" sz="1400" b="1" dirty="0"/>
              <a:t> </a:t>
            </a:r>
            <a:r>
              <a:rPr lang="ru-RU" sz="1400" b="1" dirty="0" err="1"/>
              <a:t>посилений</a:t>
            </a:r>
            <a:r>
              <a:rPr lang="ru-RU" sz="1400" b="1" dirty="0"/>
              <a:t> </a:t>
            </a:r>
            <a:r>
              <a:rPr lang="ru-RU" sz="1400" b="1" dirty="0" err="1"/>
              <a:t>радіаційний</a:t>
            </a:r>
            <a:r>
              <a:rPr lang="ru-RU" sz="1400" b="1" dirty="0"/>
              <a:t> фон. </a:t>
            </a:r>
            <a:r>
              <a:rPr lang="ru-RU" sz="1400" b="1" dirty="0" err="1"/>
              <a:t>Ще</a:t>
            </a:r>
            <a:r>
              <a:rPr lang="ru-RU" sz="1400" b="1" dirty="0"/>
              <a:t> одну </a:t>
            </a:r>
            <a:r>
              <a:rPr lang="ru-RU" sz="1400" b="1" dirty="0" err="1"/>
              <a:t>третину</a:t>
            </a:r>
            <a:r>
              <a:rPr lang="ru-RU" sz="1400" b="1" dirty="0"/>
              <a:t> </a:t>
            </a:r>
            <a:r>
              <a:rPr lang="ru-RU" sz="1400" b="1" dirty="0" err="1"/>
              <a:t>дози</a:t>
            </a:r>
            <a:r>
              <a:rPr lang="ru-RU" sz="1400" b="1" dirty="0"/>
              <a:t> </a:t>
            </a:r>
            <a:r>
              <a:rPr lang="ru-RU" sz="1400" b="1" dirty="0" err="1"/>
              <a:t>отримує</a:t>
            </a:r>
            <a:r>
              <a:rPr lang="ru-RU" sz="1400" b="1" dirty="0"/>
              <a:t> </a:t>
            </a:r>
            <a:r>
              <a:rPr lang="ru-RU" sz="1400" b="1" dirty="0" err="1"/>
              <a:t>людина</a:t>
            </a:r>
            <a:r>
              <a:rPr lang="ru-RU" sz="1400" b="1" dirty="0"/>
              <a:t> при </a:t>
            </a:r>
            <a:r>
              <a:rPr lang="ru-RU" sz="1400" b="1" dirty="0" err="1"/>
              <a:t>медичних</a:t>
            </a:r>
            <a:r>
              <a:rPr lang="ru-RU" sz="1400" b="1" dirty="0"/>
              <a:t> процедурах - </a:t>
            </a:r>
            <a:r>
              <a:rPr lang="ru-RU" sz="1400" b="1" dirty="0" err="1"/>
              <a:t>рентгенографії</a:t>
            </a:r>
            <a:r>
              <a:rPr lang="ru-RU" sz="1400" b="1" dirty="0"/>
              <a:t>, </a:t>
            </a:r>
            <a:r>
              <a:rPr lang="ru-RU" sz="1400" b="1" dirty="0" err="1"/>
              <a:t>флюрографії</a:t>
            </a:r>
            <a:r>
              <a:rPr lang="ru-RU" sz="1400" b="1" dirty="0"/>
              <a:t>, </a:t>
            </a:r>
            <a:r>
              <a:rPr lang="ru-RU" sz="1400" b="1" dirty="0" err="1"/>
              <a:t>просвічування</a:t>
            </a:r>
            <a:r>
              <a:rPr lang="ru-RU" sz="1400" b="1" dirty="0"/>
              <a:t> </a:t>
            </a:r>
            <a:r>
              <a:rPr lang="ru-RU" sz="1400" b="1" dirty="0" err="1"/>
              <a:t>і</a:t>
            </a:r>
            <a:r>
              <a:rPr lang="ru-RU" sz="1400" b="1" dirty="0"/>
              <a:t> т.д. </a:t>
            </a:r>
            <a:r>
              <a:rPr lang="ru-RU" sz="1400" b="1" dirty="0" err="1"/>
              <a:t>Іншу</a:t>
            </a:r>
            <a:r>
              <a:rPr lang="ru-RU" sz="1400" b="1" dirty="0"/>
              <a:t> </a:t>
            </a:r>
            <a:r>
              <a:rPr lang="ru-RU" sz="1400" b="1" dirty="0" err="1"/>
              <a:t>частину</a:t>
            </a:r>
            <a:r>
              <a:rPr lang="ru-RU" sz="1400" b="1" dirty="0"/>
              <a:t> </a:t>
            </a:r>
            <a:r>
              <a:rPr lang="ru-RU" sz="1400" b="1" dirty="0" err="1"/>
              <a:t>популяційної</a:t>
            </a:r>
            <a:r>
              <a:rPr lang="ru-RU" sz="1400" b="1" dirty="0"/>
              <a:t> </a:t>
            </a:r>
            <a:r>
              <a:rPr lang="ru-RU" sz="1400" b="1" dirty="0" err="1"/>
              <a:t>дози</a:t>
            </a:r>
            <a:r>
              <a:rPr lang="ru-RU" sz="1400" b="1" dirty="0"/>
              <a:t> </a:t>
            </a:r>
            <a:r>
              <a:rPr lang="ru-RU" sz="1400" b="1" dirty="0" err="1"/>
              <a:t>дає</a:t>
            </a:r>
            <a:r>
              <a:rPr lang="ru-RU" sz="1400" b="1" dirty="0"/>
              <a:t> </a:t>
            </a:r>
            <a:r>
              <a:rPr lang="ru-RU" sz="1400" b="1" dirty="0" err="1"/>
              <a:t>перебування</a:t>
            </a:r>
            <a:r>
              <a:rPr lang="ru-RU" sz="1400" b="1" dirty="0"/>
              <a:t> </a:t>
            </a:r>
            <a:r>
              <a:rPr lang="ru-RU" sz="1400" b="1" dirty="0" err="1"/>
              <a:t>людини</a:t>
            </a:r>
            <a:r>
              <a:rPr lang="ru-RU" sz="1400" b="1" dirty="0"/>
              <a:t> в </a:t>
            </a:r>
            <a:r>
              <a:rPr lang="ru-RU" sz="1400" b="1" dirty="0" err="1"/>
              <a:t>сучасних</a:t>
            </a:r>
            <a:r>
              <a:rPr lang="ru-RU" sz="1400" b="1" dirty="0"/>
              <a:t> </a:t>
            </a:r>
            <a:r>
              <a:rPr lang="ru-RU" sz="1400" b="1" dirty="0" err="1"/>
              <a:t>будинках</a:t>
            </a:r>
            <a:r>
              <a:rPr lang="ru-RU" sz="1400" b="1" dirty="0"/>
              <a:t>. У </a:t>
            </a:r>
            <a:r>
              <a:rPr lang="ru-RU" sz="1400" b="1" dirty="0" err="1"/>
              <a:t>будівельних</a:t>
            </a:r>
            <a:r>
              <a:rPr lang="ru-RU" sz="1400" b="1" dirty="0"/>
              <a:t> </a:t>
            </a:r>
            <a:r>
              <a:rPr lang="ru-RU" sz="1400" b="1" dirty="0" err="1"/>
              <a:t>матеріалах</a:t>
            </a:r>
            <a:r>
              <a:rPr lang="ru-RU" sz="1400" b="1" dirty="0"/>
              <a:t> (</a:t>
            </a:r>
            <a:r>
              <a:rPr lang="ru-RU" sz="1400" b="1" dirty="0" err="1"/>
              <a:t>цеглі</a:t>
            </a:r>
            <a:r>
              <a:rPr lang="ru-RU" sz="1400" b="1" dirty="0"/>
              <a:t>, </a:t>
            </a:r>
            <a:r>
              <a:rPr lang="ru-RU" sz="1400" b="1" dirty="0" err="1"/>
              <a:t>бетоні</a:t>
            </a:r>
            <a:r>
              <a:rPr lang="ru-RU" sz="1400" b="1" dirty="0"/>
              <a:t> </a:t>
            </a:r>
            <a:r>
              <a:rPr lang="ru-RU" sz="1400" b="1" dirty="0" err="1"/>
              <a:t>і</a:t>
            </a:r>
            <a:r>
              <a:rPr lang="ru-RU" sz="1400" b="1" dirty="0"/>
              <a:t> </a:t>
            </a:r>
            <a:r>
              <a:rPr lang="ru-RU" sz="1400" b="1" dirty="0" err="1"/>
              <a:t>ін</a:t>
            </a:r>
            <a:r>
              <a:rPr lang="ru-RU" sz="1400" b="1" dirty="0"/>
              <a:t>.) </a:t>
            </a:r>
            <a:r>
              <a:rPr lang="ru-RU" sz="1400" b="1" dirty="0" err="1"/>
              <a:t>присутні</a:t>
            </a:r>
            <a:r>
              <a:rPr lang="ru-RU" sz="1400" b="1" dirty="0"/>
              <a:t>, </a:t>
            </a:r>
            <a:r>
              <a:rPr lang="ru-RU" sz="1400" b="1" dirty="0" err="1"/>
              <a:t>хоча</a:t>
            </a:r>
            <a:r>
              <a:rPr lang="ru-RU" sz="1400" b="1" dirty="0"/>
              <a:t> </a:t>
            </a:r>
            <a:r>
              <a:rPr lang="ru-RU" sz="1400" b="1" dirty="0" err="1"/>
              <a:t>і</a:t>
            </a:r>
            <a:r>
              <a:rPr lang="ru-RU" sz="1400" b="1" dirty="0"/>
              <a:t> в </a:t>
            </a:r>
            <a:r>
              <a:rPr lang="ru-RU" sz="1400" b="1" dirty="0" err="1"/>
              <a:t>малих</a:t>
            </a:r>
            <a:r>
              <a:rPr lang="ru-RU" sz="1400" b="1" dirty="0"/>
              <a:t> </a:t>
            </a:r>
            <a:r>
              <a:rPr lang="ru-RU" sz="1400" b="1" dirty="0" err="1"/>
              <a:t>кількостях</a:t>
            </a:r>
            <a:r>
              <a:rPr lang="ru-RU" sz="1400" b="1" dirty="0"/>
              <a:t> (</a:t>
            </a:r>
            <a:r>
              <a:rPr lang="ru-RU" sz="1400" b="1" dirty="0" err="1"/>
              <a:t>іноді</a:t>
            </a:r>
            <a:r>
              <a:rPr lang="ru-RU" sz="1400" b="1" dirty="0"/>
              <a:t> - </a:t>
            </a:r>
            <a:r>
              <a:rPr lang="ru-RU" sz="1400" b="1" dirty="0" err="1"/>
              <a:t>в</a:t>
            </a:r>
            <a:r>
              <a:rPr lang="ru-RU" sz="1400" b="1" dirty="0"/>
              <a:t> </a:t>
            </a:r>
            <a:r>
              <a:rPr lang="ru-RU" sz="1400" b="1" dirty="0" err="1"/>
              <a:t>значних</a:t>
            </a:r>
            <a:r>
              <a:rPr lang="ru-RU" sz="1400" b="1" dirty="0"/>
              <a:t>), </a:t>
            </a:r>
            <a:r>
              <a:rPr lang="ru-RU" sz="1400" b="1" dirty="0" err="1"/>
              <a:t>радіоактивні</a:t>
            </a:r>
            <a:r>
              <a:rPr lang="ru-RU" sz="1400" b="1" dirty="0"/>
              <a:t> </a:t>
            </a:r>
            <a:r>
              <a:rPr lang="ru-RU" sz="1400" b="1" dirty="0" err="1"/>
              <a:t>елементи</a:t>
            </a:r>
            <a:r>
              <a:rPr lang="ru-RU" sz="1400" b="1" dirty="0"/>
              <a:t>, </a:t>
            </a:r>
            <a:r>
              <a:rPr lang="ru-RU" sz="1400" b="1" dirty="0" err="1"/>
              <a:t>наприклад</a:t>
            </a:r>
            <a:r>
              <a:rPr lang="ru-RU" sz="1400" b="1" dirty="0"/>
              <a:t> уран, </a:t>
            </a:r>
            <a:r>
              <a:rPr lang="ru-RU" sz="1400" b="1" dirty="0" err="1"/>
              <a:t>торій</a:t>
            </a:r>
            <a:r>
              <a:rPr lang="ru-RU" sz="1400" b="1" dirty="0"/>
              <a:t>, радон, </a:t>
            </a:r>
            <a:r>
              <a:rPr lang="ru-RU" sz="1400" b="1" dirty="0" err="1"/>
              <a:t>радіоактивний</a:t>
            </a:r>
            <a:r>
              <a:rPr lang="ru-RU" sz="1400" b="1" dirty="0"/>
              <a:t> </a:t>
            </a:r>
            <a:r>
              <a:rPr lang="ru-RU" sz="1400" b="1" dirty="0" err="1"/>
              <a:t>ізотоп</a:t>
            </a:r>
            <a:r>
              <a:rPr lang="ru-RU" sz="1400" b="1" dirty="0"/>
              <a:t> </a:t>
            </a:r>
            <a:r>
              <a:rPr lang="ru-RU" sz="1400" b="1" dirty="0" err="1"/>
              <a:t>калію</a:t>
            </a:r>
            <a:r>
              <a:rPr lang="ru-RU" sz="1400" b="1" dirty="0"/>
              <a:t> та </a:t>
            </a:r>
            <a:r>
              <a:rPr lang="ru-RU" sz="1400" b="1" dirty="0" err="1"/>
              <a:t>ін</a:t>
            </a:r>
            <a:r>
              <a:rPr lang="ru-RU" sz="1400" b="1" dirty="0"/>
              <a:t>. </a:t>
            </a:r>
          </a:p>
          <a:p>
            <a:r>
              <a:rPr lang="ru-RU" sz="1400" dirty="0" err="1"/>
              <a:t>Додатковий</a:t>
            </a:r>
            <a:r>
              <a:rPr lang="ru-RU" sz="1400" dirty="0"/>
              <a:t> </a:t>
            </a:r>
            <a:r>
              <a:rPr lang="ru-RU" sz="1400" dirty="0" err="1"/>
              <a:t>внесок</a:t>
            </a:r>
            <a:r>
              <a:rPr lang="ru-RU" sz="1400" dirty="0"/>
              <a:t> у </a:t>
            </a:r>
            <a:r>
              <a:rPr lang="ru-RU" sz="1400" dirty="0" err="1"/>
              <a:t>техногенно</a:t>
            </a:r>
            <a:r>
              <a:rPr lang="ru-RU" sz="1400" dirty="0"/>
              <a:t> </a:t>
            </a:r>
            <a:r>
              <a:rPr lang="ru-RU" sz="1400" dirty="0" err="1"/>
              <a:t>посилений</a:t>
            </a:r>
            <a:r>
              <a:rPr lang="ru-RU" sz="1400" dirty="0"/>
              <a:t> фон </a:t>
            </a:r>
            <a:r>
              <a:rPr lang="ru-RU" sz="1400" dirty="0" err="1"/>
              <a:t>вносять</a:t>
            </a:r>
            <a:r>
              <a:rPr lang="ru-RU" sz="1400" dirty="0"/>
              <a:t> </a:t>
            </a:r>
            <a:r>
              <a:rPr lang="ru-RU" sz="1400" dirty="0" err="1"/>
              <a:t>викиди</a:t>
            </a:r>
            <a:r>
              <a:rPr lang="ru-RU" sz="1400" dirty="0"/>
              <a:t> </a:t>
            </a:r>
            <a:r>
              <a:rPr lang="ru-RU" sz="1400" dirty="0" err="1"/>
              <a:t>сучасних</a:t>
            </a:r>
            <a:r>
              <a:rPr lang="ru-RU" sz="1400" dirty="0"/>
              <a:t> </a:t>
            </a:r>
            <a:r>
              <a:rPr lang="ru-RU" sz="1400" dirty="0" err="1"/>
              <a:t>теплових</a:t>
            </a:r>
            <a:r>
              <a:rPr lang="ru-RU" sz="1400" dirty="0"/>
              <a:t> </a:t>
            </a:r>
            <a:r>
              <a:rPr lang="ru-RU" sz="1400" dirty="0" err="1"/>
              <a:t>станцій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працюють</a:t>
            </a:r>
            <a:r>
              <a:rPr lang="ru-RU" sz="1400" dirty="0"/>
              <a:t> на </a:t>
            </a:r>
            <a:r>
              <a:rPr lang="ru-RU" sz="1400" dirty="0" err="1"/>
              <a:t>вугіллі</a:t>
            </a:r>
            <a:r>
              <a:rPr lang="ru-RU" sz="1400" dirty="0"/>
              <a:t>, </a:t>
            </a:r>
            <a:r>
              <a:rPr lang="ru-RU" sz="1400" dirty="0" err="1"/>
              <a:t>оскільки</a:t>
            </a:r>
            <a:r>
              <a:rPr lang="ru-RU" sz="1400" dirty="0"/>
              <a:t> </a:t>
            </a:r>
            <a:r>
              <a:rPr lang="ru-RU" sz="1400" dirty="0" err="1"/>
              <a:t>вугілля</a:t>
            </a:r>
            <a:r>
              <a:rPr lang="ru-RU" sz="1400" dirty="0"/>
              <a:t> </a:t>
            </a:r>
            <a:r>
              <a:rPr lang="ru-RU" sz="1400" dirty="0" err="1"/>
              <a:t>містить</a:t>
            </a:r>
            <a:r>
              <a:rPr lang="ru-RU" sz="1400" dirty="0"/>
              <a:t> </a:t>
            </a:r>
            <a:r>
              <a:rPr lang="ru-RU" sz="1400" dirty="0" err="1"/>
              <a:t>розсіяні</a:t>
            </a:r>
            <a:r>
              <a:rPr lang="ru-RU" sz="1400" dirty="0"/>
              <a:t> </a:t>
            </a:r>
            <a:r>
              <a:rPr lang="ru-RU" sz="1400" dirty="0" err="1"/>
              <a:t>радіоактивні</a:t>
            </a:r>
            <a:r>
              <a:rPr lang="ru-RU" sz="1400" dirty="0"/>
              <a:t> </a:t>
            </a:r>
            <a:r>
              <a:rPr lang="ru-RU" sz="1400" dirty="0" err="1"/>
              <a:t>елементи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концентруються</a:t>
            </a:r>
            <a:r>
              <a:rPr lang="ru-RU" sz="1400" dirty="0"/>
              <a:t> при </a:t>
            </a:r>
            <a:r>
              <a:rPr lang="ru-RU" sz="1400" dirty="0" err="1"/>
              <a:t>спалюванні</a:t>
            </a:r>
            <a:r>
              <a:rPr lang="ru-RU" sz="1400" dirty="0"/>
              <a:t> </a:t>
            </a:r>
            <a:r>
              <a:rPr lang="ru-RU" sz="1400" dirty="0" err="1"/>
              <a:t>палива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розсіюються</a:t>
            </a:r>
            <a:r>
              <a:rPr lang="ru-RU" sz="1400" dirty="0"/>
              <a:t> в атмосферу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наступним</a:t>
            </a:r>
            <a:r>
              <a:rPr lang="ru-RU" sz="1400" dirty="0"/>
              <a:t> </a:t>
            </a:r>
            <a:r>
              <a:rPr lang="ru-RU" sz="1400" dirty="0" err="1"/>
              <a:t>випадання</a:t>
            </a:r>
            <a:r>
              <a:rPr lang="ru-RU" sz="1400" dirty="0"/>
              <a:t> </a:t>
            </a:r>
            <a:r>
              <a:rPr lang="ru-RU" sz="1400" dirty="0" err="1"/>
              <a:t>їх</a:t>
            </a:r>
            <a:r>
              <a:rPr lang="ru-RU" sz="1400" dirty="0"/>
              <a:t> на грунт. </a:t>
            </a:r>
          </a:p>
          <a:p>
            <a:r>
              <a:rPr lang="ru-RU" sz="1400" dirty="0"/>
              <a:t>При </a:t>
            </a:r>
            <a:r>
              <a:rPr lang="ru-RU" sz="1400" dirty="0" err="1"/>
              <a:t>польотах</a:t>
            </a:r>
            <a:r>
              <a:rPr lang="ru-RU" sz="1400" dirty="0"/>
              <a:t> на </a:t>
            </a:r>
            <a:r>
              <a:rPr lang="ru-RU" sz="1400" dirty="0" err="1"/>
              <a:t>літаках</a:t>
            </a:r>
            <a:r>
              <a:rPr lang="ru-RU" sz="1400" dirty="0"/>
              <a:t> </a:t>
            </a:r>
            <a:r>
              <a:rPr lang="ru-RU" sz="1400" dirty="0" err="1"/>
              <a:t>людина</a:t>
            </a:r>
            <a:r>
              <a:rPr lang="ru-RU" sz="1400" dirty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отримує</a:t>
            </a:r>
            <a:r>
              <a:rPr lang="ru-RU" sz="1400" dirty="0"/>
              <a:t> </a:t>
            </a:r>
            <a:r>
              <a:rPr lang="ru-RU" sz="1400" dirty="0" err="1"/>
              <a:t>підвищену</a:t>
            </a:r>
            <a:r>
              <a:rPr lang="ru-RU" sz="1400" dirty="0"/>
              <a:t> дозу </a:t>
            </a:r>
            <a:r>
              <a:rPr lang="ru-RU" sz="1400" dirty="0" err="1"/>
              <a:t>іонізуючого</a:t>
            </a:r>
            <a:r>
              <a:rPr lang="ru-RU" sz="1400" dirty="0"/>
              <a:t> </a:t>
            </a:r>
            <a:r>
              <a:rPr lang="ru-RU" sz="1400" dirty="0" err="1"/>
              <a:t>випромінювання</a:t>
            </a:r>
            <a:r>
              <a:rPr lang="ru-RU" sz="1400" dirty="0"/>
              <a:t>. На </a:t>
            </a:r>
            <a:r>
              <a:rPr lang="ru-RU" sz="1400" dirty="0" err="1"/>
              <a:t>висоті</a:t>
            </a:r>
            <a:r>
              <a:rPr lang="ru-RU" sz="1400" dirty="0"/>
              <a:t> 12000 м </a:t>
            </a:r>
            <a:r>
              <a:rPr lang="ru-RU" sz="1400" dirty="0" err="1"/>
              <a:t>природний</a:t>
            </a:r>
            <a:r>
              <a:rPr lang="ru-RU" sz="1400" dirty="0"/>
              <a:t> </a:t>
            </a:r>
            <a:r>
              <a:rPr lang="ru-RU" sz="1400" dirty="0" err="1"/>
              <a:t>радіаційний</a:t>
            </a:r>
            <a:r>
              <a:rPr lang="ru-RU" sz="1400" dirty="0"/>
              <a:t> фон </a:t>
            </a:r>
            <a:r>
              <a:rPr lang="ru-RU" sz="1400" dirty="0" err="1"/>
              <a:t>збільшується</a:t>
            </a:r>
            <a:r>
              <a:rPr lang="ru-RU" sz="1400" dirty="0"/>
              <a:t> в 1,5-2 рази, а в </a:t>
            </a:r>
            <a:r>
              <a:rPr lang="ru-RU" sz="1400" dirty="0" err="1"/>
              <a:t>зв'язку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цим</a:t>
            </a:r>
            <a:r>
              <a:rPr lang="ru-RU" sz="1400" dirty="0"/>
              <a:t> </a:t>
            </a:r>
            <a:r>
              <a:rPr lang="ru-RU" sz="1400" dirty="0" err="1"/>
              <a:t>відповідно</a:t>
            </a:r>
            <a:r>
              <a:rPr lang="ru-RU" sz="1400" dirty="0"/>
              <a:t> </a:t>
            </a:r>
            <a:r>
              <a:rPr lang="ru-RU" sz="1400" dirty="0" err="1"/>
              <a:t>збільшується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доза </a:t>
            </a:r>
            <a:r>
              <a:rPr lang="ru-RU" sz="1400" dirty="0" err="1"/>
              <a:t>опромінення</a:t>
            </a:r>
            <a:r>
              <a:rPr lang="ru-RU" sz="1400" dirty="0"/>
              <a:t> </a:t>
            </a:r>
            <a:r>
              <a:rPr lang="ru-RU" sz="1400" dirty="0" err="1"/>
              <a:t>людини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Потенційну</a:t>
            </a:r>
            <a:r>
              <a:rPr lang="ru-RU" sz="1400" dirty="0"/>
              <a:t> </a:t>
            </a:r>
            <a:r>
              <a:rPr lang="ru-RU" sz="1400" dirty="0" err="1"/>
              <a:t>небезпеку</a:t>
            </a:r>
            <a:r>
              <a:rPr lang="ru-RU" sz="1400" dirty="0"/>
              <a:t> як </a:t>
            </a:r>
            <a:r>
              <a:rPr lang="ru-RU" sz="1400" dirty="0" err="1"/>
              <a:t>зовнішнього</a:t>
            </a:r>
            <a:r>
              <a:rPr lang="ru-RU" sz="1400" dirty="0"/>
              <a:t>, так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внутрішнього</a:t>
            </a:r>
            <a:r>
              <a:rPr lang="ru-RU" sz="1400" dirty="0"/>
              <a:t> </a:t>
            </a:r>
            <a:r>
              <a:rPr lang="ru-RU" sz="1400" dirty="0" err="1"/>
              <a:t>опромінення</a:t>
            </a:r>
            <a:r>
              <a:rPr lang="ru-RU" sz="1400" dirty="0"/>
              <a:t> </a:t>
            </a:r>
            <a:r>
              <a:rPr lang="ru-RU" sz="1400" dirty="0" err="1"/>
              <a:t>представляє</a:t>
            </a:r>
            <a:r>
              <a:rPr lang="ru-RU" sz="1400" dirty="0"/>
              <a:t> </a:t>
            </a:r>
            <a:r>
              <a:rPr lang="ru-RU" sz="1400" dirty="0" err="1"/>
              <a:t>перевезення</a:t>
            </a:r>
            <a:r>
              <a:rPr lang="ru-RU" sz="1400" dirty="0"/>
              <a:t> </a:t>
            </a:r>
            <a:r>
              <a:rPr lang="ru-RU" sz="1400" dirty="0" err="1"/>
              <a:t>залізничним</a:t>
            </a:r>
            <a:r>
              <a:rPr lang="ru-RU" sz="1400" dirty="0"/>
              <a:t> та </a:t>
            </a:r>
            <a:r>
              <a:rPr lang="ru-RU" sz="1400" dirty="0" err="1"/>
              <a:t>іншими</a:t>
            </a:r>
            <a:r>
              <a:rPr lang="ru-RU" sz="1400" dirty="0"/>
              <a:t> видами транспорту </a:t>
            </a:r>
            <a:r>
              <a:rPr lang="ru-RU" sz="1400" dirty="0" err="1"/>
              <a:t>небезпечних</a:t>
            </a:r>
            <a:r>
              <a:rPr lang="ru-RU" sz="1400" dirty="0"/>
              <a:t> </a:t>
            </a:r>
            <a:r>
              <a:rPr lang="ru-RU" sz="1400" dirty="0" err="1"/>
              <a:t>вантажів</a:t>
            </a:r>
            <a:r>
              <a:rPr lang="ru-RU" sz="1400" dirty="0"/>
              <a:t> </a:t>
            </a:r>
            <a:r>
              <a:rPr lang="ru-RU" sz="1400" dirty="0" err="1"/>
              <a:t>класу</a:t>
            </a:r>
            <a:r>
              <a:rPr lang="ru-RU" sz="1400" dirty="0"/>
              <a:t> 7 (</a:t>
            </a:r>
            <a:r>
              <a:rPr lang="ru-RU" sz="1400" dirty="0" err="1"/>
              <a:t>радіоактивні</a:t>
            </a:r>
            <a:r>
              <a:rPr lang="ru-RU" sz="1400" dirty="0"/>
              <a:t> </a:t>
            </a:r>
            <a:r>
              <a:rPr lang="ru-RU" sz="1400" dirty="0" err="1"/>
              <a:t>матеріали</a:t>
            </a:r>
            <a:r>
              <a:rPr lang="ru-RU" sz="1400" dirty="0"/>
              <a:t>). До типу таких </a:t>
            </a:r>
            <a:r>
              <a:rPr lang="ru-RU" sz="1400" dirty="0" err="1"/>
              <a:t>вантажів</a:t>
            </a:r>
            <a:r>
              <a:rPr lang="ru-RU" sz="1400" dirty="0"/>
              <a:t> належать: </a:t>
            </a:r>
            <a:r>
              <a:rPr lang="ru-RU" sz="1400" dirty="0" err="1"/>
              <a:t>радіоактивна</a:t>
            </a:r>
            <a:r>
              <a:rPr lang="ru-RU" sz="1400" dirty="0"/>
              <a:t> </a:t>
            </a:r>
            <a:r>
              <a:rPr lang="ru-RU" sz="1400" dirty="0" err="1"/>
              <a:t>сировина</a:t>
            </a:r>
            <a:r>
              <a:rPr lang="ru-RU" sz="1400" dirty="0"/>
              <a:t> (</a:t>
            </a:r>
            <a:r>
              <a:rPr lang="ru-RU" sz="1400" dirty="0" err="1"/>
              <a:t>руди</a:t>
            </a:r>
            <a:r>
              <a:rPr lang="ru-RU" sz="1400" dirty="0"/>
              <a:t> урану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торію</a:t>
            </a:r>
            <a:r>
              <a:rPr lang="ru-RU" sz="1400" dirty="0"/>
              <a:t>), </a:t>
            </a:r>
            <a:r>
              <a:rPr lang="ru-RU" sz="1400" dirty="0" err="1"/>
              <a:t>ядерне</a:t>
            </a:r>
            <a:r>
              <a:rPr lang="ru-RU" sz="1400" dirty="0"/>
              <a:t> </a:t>
            </a:r>
            <a:r>
              <a:rPr lang="ru-RU" sz="1400" dirty="0" err="1"/>
              <a:t>паливо</a:t>
            </a:r>
            <a:r>
              <a:rPr lang="ru-RU" sz="1400" dirty="0"/>
              <a:t>, </a:t>
            </a:r>
            <a:r>
              <a:rPr lang="ru-RU" sz="1400" dirty="0" err="1"/>
              <a:t>радіоактивні</a:t>
            </a:r>
            <a:r>
              <a:rPr lang="ru-RU" sz="1400" dirty="0"/>
              <a:t> </a:t>
            </a:r>
            <a:r>
              <a:rPr lang="ru-RU" sz="1400" dirty="0" err="1"/>
              <a:t>відходи</a:t>
            </a:r>
            <a:r>
              <a:rPr lang="ru-RU" sz="1400" dirty="0"/>
              <a:t> та </a:t>
            </a:r>
            <a:r>
              <a:rPr lang="ru-RU" sz="1400" dirty="0" err="1"/>
              <a:t>ізотопна</a:t>
            </a:r>
            <a:r>
              <a:rPr lang="ru-RU" sz="1400" dirty="0"/>
              <a:t> </a:t>
            </a:r>
            <a:r>
              <a:rPr lang="ru-RU" sz="1400" dirty="0" err="1"/>
              <a:t>продукція</a:t>
            </a:r>
            <a:r>
              <a:rPr lang="ru-RU" sz="1400" dirty="0"/>
              <a:t>. </a:t>
            </a:r>
          </a:p>
          <a:p>
            <a:r>
              <a:rPr lang="ru-RU" sz="1400" dirty="0" err="1"/>
              <a:t>Викид</a:t>
            </a:r>
            <a:r>
              <a:rPr lang="ru-RU" sz="1400" dirty="0"/>
              <a:t> </a:t>
            </a:r>
            <a:r>
              <a:rPr lang="ru-RU" sz="1400" dirty="0" err="1"/>
              <a:t>радіоактивних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матеріалів</a:t>
            </a:r>
            <a:r>
              <a:rPr lang="ru-RU" sz="1400" dirty="0"/>
              <a:t> в </a:t>
            </a:r>
            <a:r>
              <a:rPr lang="ru-RU" sz="1400" dirty="0" err="1"/>
              <a:t>навколишнє</a:t>
            </a:r>
            <a:r>
              <a:rPr lang="ru-RU" sz="1400" dirty="0"/>
              <a:t> </a:t>
            </a:r>
            <a:r>
              <a:rPr lang="ru-RU" sz="1400" dirty="0" err="1"/>
              <a:t>середовище</a:t>
            </a:r>
            <a:r>
              <a:rPr lang="ru-RU" sz="1400" dirty="0"/>
              <a:t> </a:t>
            </a:r>
            <a:r>
              <a:rPr lang="ru-RU" sz="1400" dirty="0" err="1"/>
              <a:t>можливий</a:t>
            </a:r>
            <a:r>
              <a:rPr lang="ru-RU" sz="1400" dirty="0"/>
              <a:t> </a:t>
            </a:r>
            <a:r>
              <a:rPr lang="ru-RU" sz="1400" dirty="0" err="1"/>
              <a:t>в</a:t>
            </a:r>
            <a:r>
              <a:rPr lang="ru-RU" sz="1400" dirty="0"/>
              <a:t> </a:t>
            </a:r>
            <a:r>
              <a:rPr lang="ru-RU" sz="1400" dirty="0" err="1"/>
              <a:t>результаті</a:t>
            </a:r>
            <a:r>
              <a:rPr lang="ru-RU" sz="1400" dirty="0"/>
              <a:t> </a:t>
            </a:r>
            <a:r>
              <a:rPr lang="ru-RU" sz="1400" dirty="0" err="1"/>
              <a:t>аварій</a:t>
            </a:r>
            <a:r>
              <a:rPr lang="ru-RU" sz="1400" dirty="0"/>
              <a:t> на </a:t>
            </a:r>
            <a:r>
              <a:rPr lang="ru-RU" sz="1400" dirty="0" err="1"/>
              <a:t>атомних</a:t>
            </a:r>
            <a:r>
              <a:rPr lang="ru-RU" sz="1400" dirty="0"/>
              <a:t> </a:t>
            </a:r>
            <a:r>
              <a:rPr lang="ru-RU" sz="1400" dirty="0" err="1"/>
              <a:t>електростанціях</a:t>
            </a:r>
            <a:r>
              <a:rPr lang="ru-RU" sz="1400" dirty="0"/>
              <a:t>, а </a:t>
            </a:r>
            <a:r>
              <a:rPr lang="ru-RU" sz="1400" dirty="0" err="1"/>
              <a:t>також</a:t>
            </a:r>
            <a:r>
              <a:rPr lang="ru-RU" sz="1400" dirty="0"/>
              <a:t> при </a:t>
            </a:r>
            <a:r>
              <a:rPr lang="ru-RU" sz="1400" dirty="0" err="1"/>
              <a:t>порушенні</a:t>
            </a:r>
            <a:r>
              <a:rPr lang="ru-RU" sz="1400" dirty="0"/>
              <a:t> </a:t>
            </a:r>
            <a:r>
              <a:rPr lang="ru-RU" sz="1400" dirty="0" err="1"/>
              <a:t>вимог</a:t>
            </a:r>
            <a:r>
              <a:rPr lang="ru-RU" sz="1400" dirty="0"/>
              <a:t> </a:t>
            </a:r>
            <a:r>
              <a:rPr lang="ru-RU" sz="1400" dirty="0" err="1"/>
              <a:t>техніки</a:t>
            </a:r>
            <a:r>
              <a:rPr lang="ru-RU" sz="1400" dirty="0"/>
              <a:t> </a:t>
            </a:r>
            <a:r>
              <a:rPr lang="ru-RU" sz="1400" dirty="0" err="1"/>
              <a:t>безпеки</a:t>
            </a:r>
            <a:r>
              <a:rPr lang="ru-RU" sz="1400" dirty="0"/>
              <a:t> </a:t>
            </a:r>
            <a:r>
              <a:rPr lang="ru-RU" sz="1400" dirty="0" err="1"/>
              <a:t>переробки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умов </a:t>
            </a:r>
            <a:r>
              <a:rPr lang="ru-RU" sz="1400" dirty="0" err="1"/>
              <a:t>захороненнях</a:t>
            </a:r>
            <a:r>
              <a:rPr lang="ru-RU" sz="1400" dirty="0"/>
              <a:t> </a:t>
            </a:r>
            <a:r>
              <a:rPr lang="ru-RU" sz="1400" dirty="0" err="1"/>
              <a:t>радіоактивних</a:t>
            </a:r>
            <a:r>
              <a:rPr lang="ru-RU" sz="1400" dirty="0"/>
              <a:t> </a:t>
            </a:r>
            <a:r>
              <a:rPr lang="ru-RU" sz="1400" dirty="0" err="1"/>
              <a:t>відходів</a:t>
            </a:r>
            <a:r>
              <a:rPr lang="ru-RU" sz="1400" dirty="0"/>
              <a:t>. Є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певна</a:t>
            </a:r>
            <a:r>
              <a:rPr lang="ru-RU" sz="1400" dirty="0"/>
              <a:t> </a:t>
            </a:r>
            <a:r>
              <a:rPr lang="ru-RU" sz="1400" dirty="0" err="1"/>
              <a:t>ймовірність</a:t>
            </a:r>
            <a:r>
              <a:rPr lang="ru-RU" sz="1400" dirty="0"/>
              <a:t> </a:t>
            </a:r>
            <a:r>
              <a:rPr lang="ru-RU" sz="1400" dirty="0" err="1"/>
              <a:t>опромінювання</a:t>
            </a:r>
            <a:r>
              <a:rPr lang="ru-RU" sz="1400" dirty="0"/>
              <a:t> при </a:t>
            </a:r>
            <a:r>
              <a:rPr lang="ru-RU" sz="1400" dirty="0" err="1"/>
              <a:t>виробництві</a:t>
            </a:r>
            <a:r>
              <a:rPr lang="ru-RU" sz="1400" dirty="0"/>
              <a:t> та </a:t>
            </a:r>
            <a:r>
              <a:rPr lang="ru-RU" sz="1400" dirty="0" err="1"/>
              <a:t>використанні</a:t>
            </a:r>
            <a:r>
              <a:rPr lang="ru-RU" sz="1400" dirty="0"/>
              <a:t> </a:t>
            </a:r>
            <a:r>
              <a:rPr lang="ru-RU" sz="1400" dirty="0" err="1"/>
              <a:t>різних</a:t>
            </a:r>
            <a:r>
              <a:rPr lang="ru-RU" sz="1400" dirty="0"/>
              <a:t> </a:t>
            </a:r>
            <a:r>
              <a:rPr lang="ru-RU" sz="1400" dirty="0" err="1"/>
              <a:t>радіонуклідів</a:t>
            </a:r>
            <a:r>
              <a:rPr lang="ru-RU" sz="1400" dirty="0"/>
              <a:t> в </a:t>
            </a:r>
            <a:r>
              <a:rPr lang="ru-RU" sz="1400" dirty="0" err="1"/>
              <a:t>техніці</a:t>
            </a:r>
            <a:r>
              <a:rPr lang="ru-RU" sz="1400" dirty="0"/>
              <a:t>, </a:t>
            </a:r>
            <a:r>
              <a:rPr lang="ru-RU" sz="1400" dirty="0" err="1"/>
              <a:t>науці</a:t>
            </a:r>
            <a:r>
              <a:rPr lang="ru-RU" sz="1400" dirty="0"/>
              <a:t> </a:t>
            </a:r>
            <a:r>
              <a:rPr lang="ru-RU" sz="1400" dirty="0" err="1"/>
              <a:t>й</a:t>
            </a:r>
            <a:r>
              <a:rPr lang="ru-RU" sz="1400" dirty="0"/>
              <a:t> </a:t>
            </a:r>
            <a:r>
              <a:rPr lang="ru-RU" sz="1400" dirty="0" err="1"/>
              <a:t>медицині</a:t>
            </a:r>
            <a:r>
              <a:rPr lang="ru-RU" sz="1400" dirty="0"/>
              <a:t>. Таким чином, </a:t>
            </a:r>
            <a:r>
              <a:rPr lang="ru-RU" sz="1400" dirty="0" err="1"/>
              <a:t>існує</a:t>
            </a:r>
            <a:r>
              <a:rPr lang="ru-RU" sz="1400" dirty="0"/>
              <a:t> не </a:t>
            </a:r>
            <a:r>
              <a:rPr lang="ru-RU" sz="1400" dirty="0" err="1"/>
              <a:t>тільки</a:t>
            </a:r>
            <a:r>
              <a:rPr lang="ru-RU" sz="1400" dirty="0"/>
              <a:t> </a:t>
            </a:r>
            <a:r>
              <a:rPr lang="ru-RU" sz="1400" dirty="0" err="1"/>
              <a:t>потенціальна</a:t>
            </a:r>
            <a:r>
              <a:rPr lang="ru-RU" sz="1400" dirty="0"/>
              <a:t>, а </a:t>
            </a:r>
            <a:r>
              <a:rPr lang="ru-RU" sz="1400" dirty="0" err="1"/>
              <a:t>й</a:t>
            </a:r>
            <a:r>
              <a:rPr lang="ru-RU" sz="1400" dirty="0"/>
              <a:t> реальна </a:t>
            </a:r>
            <a:r>
              <a:rPr lang="ru-RU" sz="1400" dirty="0" err="1"/>
              <a:t>небезпека</a:t>
            </a:r>
            <a:r>
              <a:rPr lang="ru-RU" sz="1400" dirty="0"/>
              <a:t> </a:t>
            </a:r>
            <a:r>
              <a:rPr lang="ru-RU" sz="1400" dirty="0" err="1"/>
              <a:t>опромінення</a:t>
            </a:r>
            <a:r>
              <a:rPr lang="ru-RU" sz="1400" dirty="0"/>
              <a:t> як персоналу,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має</a:t>
            </a:r>
            <a:r>
              <a:rPr lang="ru-RU" sz="1400" dirty="0"/>
              <a:t> </a:t>
            </a:r>
            <a:r>
              <a:rPr lang="ru-RU" sz="1400" dirty="0" err="1"/>
              <a:t>пряме</a:t>
            </a:r>
            <a:r>
              <a:rPr lang="ru-RU" sz="1400" dirty="0"/>
              <a:t> </a:t>
            </a:r>
            <a:r>
              <a:rPr lang="ru-RU" sz="1400" dirty="0" err="1"/>
              <a:t>ставлення</a:t>
            </a:r>
            <a:r>
              <a:rPr lang="ru-RU" sz="1400" dirty="0"/>
              <a:t> до </a:t>
            </a:r>
            <a:r>
              <a:rPr lang="ru-RU" sz="1400" dirty="0" err="1"/>
              <a:t>роботи</a:t>
            </a:r>
            <a:r>
              <a:rPr lang="ru-RU" sz="1400" dirty="0"/>
              <a:t> </a:t>
            </a:r>
            <a:r>
              <a:rPr lang="ru-RU" sz="1400" dirty="0" err="1"/>
              <a:t>з</a:t>
            </a:r>
            <a:r>
              <a:rPr lang="ru-RU" sz="1400" dirty="0"/>
              <a:t> </a:t>
            </a:r>
            <a:r>
              <a:rPr lang="ru-RU" sz="1400" dirty="0" err="1"/>
              <a:t>радіоактивним</a:t>
            </a:r>
            <a:r>
              <a:rPr lang="ru-RU" sz="1400" dirty="0"/>
              <a:t> </a:t>
            </a:r>
            <a:r>
              <a:rPr lang="ru-RU" sz="1400" dirty="0" err="1"/>
              <a:t>речовинами</a:t>
            </a:r>
            <a:r>
              <a:rPr lang="ru-RU" sz="1400" dirty="0"/>
              <a:t>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матеріалами</a:t>
            </a:r>
            <a:r>
              <a:rPr lang="ru-RU" sz="1400" dirty="0"/>
              <a:t>, так </a:t>
            </a:r>
            <a:r>
              <a:rPr lang="ru-RU" sz="1400" dirty="0" err="1"/>
              <a:t>і</a:t>
            </a:r>
            <a:r>
              <a:rPr lang="ru-RU" sz="1400" dirty="0"/>
              <a:t> </a:t>
            </a:r>
            <a:r>
              <a:rPr lang="ru-RU" sz="1400" dirty="0" err="1"/>
              <a:t>населення</a:t>
            </a:r>
            <a:r>
              <a:rPr lang="ru-RU" sz="1400" dirty="0"/>
              <a:t> </a:t>
            </a:r>
            <a:r>
              <a:rPr lang="ru-RU" sz="1400" dirty="0" err="1"/>
              <a:t>певного</a:t>
            </a:r>
            <a:r>
              <a:rPr lang="ru-RU" sz="1400" dirty="0"/>
              <a:t> </a:t>
            </a:r>
            <a:r>
              <a:rPr lang="ru-RU" sz="1400" dirty="0" err="1"/>
              <a:t>регіону</a:t>
            </a:r>
            <a:r>
              <a:rPr lang="ru-RU" sz="1400" dirty="0"/>
              <a:t>, </a:t>
            </a:r>
            <a:r>
              <a:rPr lang="ru-RU" sz="1400" dirty="0" err="1"/>
              <a:t>країни</a:t>
            </a:r>
            <a:r>
              <a:rPr lang="ru-RU" sz="1400" dirty="0"/>
              <a:t>, континенту.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/>
              <a:t>5</a:t>
            </a:r>
            <a:r>
              <a:rPr lang="ru-RU" sz="1600" b="1" dirty="0"/>
              <a:t>. </a:t>
            </a:r>
            <a:r>
              <a:rPr lang="ru-RU" sz="1600" b="1" dirty="0" err="1"/>
              <a:t>Виведення</a:t>
            </a:r>
            <a:r>
              <a:rPr lang="ru-RU" sz="1600" b="1" dirty="0"/>
              <a:t> </a:t>
            </a:r>
            <a:r>
              <a:rPr lang="ru-RU" sz="1600" b="1" dirty="0" err="1"/>
              <a:t>радіонуклідів</a:t>
            </a:r>
            <a:r>
              <a:rPr lang="ru-RU" sz="1600" b="1" dirty="0"/>
              <a:t> </a:t>
            </a:r>
            <a:r>
              <a:rPr lang="ru-RU" sz="1600" b="1" dirty="0" err="1"/>
              <a:t>з</a:t>
            </a:r>
            <a:r>
              <a:rPr lang="ru-RU" sz="1600" b="1" dirty="0"/>
              <a:t> </a:t>
            </a:r>
            <a:r>
              <a:rPr lang="ru-RU" sz="1600" b="1" dirty="0" err="1"/>
              <a:t>організму</a:t>
            </a:r>
            <a:r>
              <a:rPr lang="ru-RU" sz="1600" b="1" dirty="0"/>
              <a:t> </a:t>
            </a:r>
          </a:p>
          <a:p>
            <a:r>
              <a:rPr lang="ru-RU" sz="1600" dirty="0" err="1"/>
              <a:t>Шкідлива</a:t>
            </a:r>
            <a:r>
              <a:rPr lang="ru-RU" sz="1600" dirty="0"/>
              <a:t> </a:t>
            </a:r>
            <a:r>
              <a:rPr lang="ru-RU" sz="1600" dirty="0" err="1"/>
              <a:t>дія</a:t>
            </a:r>
            <a:r>
              <a:rPr lang="ru-RU" sz="1600" dirty="0"/>
              <a:t> </a:t>
            </a:r>
            <a:r>
              <a:rPr lang="ru-RU" sz="1600" dirty="0" err="1"/>
              <a:t>іонізуючого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 особливо </a:t>
            </a:r>
            <a:r>
              <a:rPr lang="ru-RU" sz="1600" dirty="0" err="1"/>
              <a:t>відображається</a:t>
            </a:r>
            <a:r>
              <a:rPr lang="ru-RU" sz="1600" dirty="0"/>
              <a:t> на </a:t>
            </a:r>
            <a:r>
              <a:rPr lang="ru-RU" sz="1600" dirty="0" err="1"/>
              <a:t>стовбурових</a:t>
            </a:r>
            <a:r>
              <a:rPr lang="ru-RU" sz="1600" dirty="0"/>
              <a:t> </a:t>
            </a:r>
            <a:r>
              <a:rPr lang="ru-RU" sz="1600" dirty="0" err="1"/>
              <a:t>клітинах</a:t>
            </a:r>
            <a:r>
              <a:rPr lang="ru-RU" sz="1600" dirty="0"/>
              <a:t> </a:t>
            </a:r>
            <a:r>
              <a:rPr lang="ru-RU" sz="1600" dirty="0" err="1"/>
              <a:t>кровотворної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 </a:t>
            </a:r>
            <a:r>
              <a:rPr lang="ru-RU" sz="1600" dirty="0" err="1"/>
              <a:t>кісткового</a:t>
            </a:r>
            <a:r>
              <a:rPr lang="ru-RU" sz="1600" dirty="0"/>
              <a:t> </a:t>
            </a:r>
            <a:r>
              <a:rPr lang="ru-RU" sz="1600" dirty="0" err="1"/>
              <a:t>мозку</a:t>
            </a:r>
            <a:r>
              <a:rPr lang="ru-RU" sz="1600" dirty="0"/>
              <a:t> </a:t>
            </a:r>
            <a:r>
              <a:rPr lang="ru-RU" sz="1600" dirty="0" err="1"/>
              <a:t>і</a:t>
            </a:r>
            <a:r>
              <a:rPr lang="ru-RU" sz="1600" dirty="0"/>
              <a:t> тканинах кишечника. У </a:t>
            </a:r>
            <a:r>
              <a:rPr lang="ru-RU" sz="1600" dirty="0" err="1"/>
              <a:t>організмі</a:t>
            </a:r>
            <a:r>
              <a:rPr lang="ru-RU" sz="1600" dirty="0"/>
              <a:t> </a:t>
            </a:r>
            <a:r>
              <a:rPr lang="ru-RU" sz="1600" dirty="0" err="1"/>
              <a:t>відбуваються</a:t>
            </a:r>
            <a:r>
              <a:rPr lang="ru-RU" sz="1600" dirty="0"/>
              <a:t> </a:t>
            </a:r>
            <a:r>
              <a:rPr lang="ru-RU" sz="1600" dirty="0" err="1"/>
              <a:t>зміни</a:t>
            </a:r>
            <a:r>
              <a:rPr lang="ru-RU" sz="1600" dirty="0"/>
              <a:t> на молекулярному </a:t>
            </a:r>
            <a:r>
              <a:rPr lang="ru-RU" sz="1600" dirty="0" err="1"/>
              <a:t>рівні</a:t>
            </a:r>
            <a:r>
              <a:rPr lang="ru-RU" sz="1600" dirty="0"/>
              <a:t>, при </a:t>
            </a:r>
            <a:r>
              <a:rPr lang="ru-RU" sz="1600" dirty="0" err="1"/>
              <a:t>цьому</a:t>
            </a:r>
            <a:r>
              <a:rPr lang="ru-RU" sz="1600" dirty="0"/>
              <a:t> </a:t>
            </a:r>
            <a:r>
              <a:rPr lang="ru-RU" sz="1600" dirty="0" err="1"/>
              <a:t>утворюються</a:t>
            </a:r>
            <a:r>
              <a:rPr lang="ru-RU" sz="1600" dirty="0"/>
              <a:t> </a:t>
            </a:r>
            <a:r>
              <a:rPr lang="ru-RU" sz="1600" dirty="0" err="1"/>
              <a:t>хімічно</a:t>
            </a:r>
            <a:r>
              <a:rPr lang="ru-RU" sz="1600" dirty="0"/>
              <a:t> </a:t>
            </a:r>
            <a:r>
              <a:rPr lang="ru-RU" sz="1600" dirty="0" err="1"/>
              <a:t>активні</a:t>
            </a:r>
            <a:r>
              <a:rPr lang="ru-RU" sz="1600" dirty="0"/>
              <a:t> </a:t>
            </a:r>
            <a:r>
              <a:rPr lang="ru-RU" sz="1600" dirty="0" err="1"/>
              <a:t>сполуки</a:t>
            </a:r>
            <a:r>
              <a:rPr lang="ru-RU" sz="1600" dirty="0"/>
              <a:t> та </a:t>
            </a:r>
            <a:r>
              <a:rPr lang="ru-RU" sz="1600" dirty="0" err="1"/>
              <a:t>радикали</a:t>
            </a:r>
            <a:r>
              <a:rPr lang="ru-RU" sz="1600" dirty="0"/>
              <a:t> в тканинах </a:t>
            </a:r>
            <a:r>
              <a:rPr lang="ru-RU" sz="1600" dirty="0" err="1"/>
              <a:t>і</a:t>
            </a:r>
            <a:r>
              <a:rPr lang="ru-RU" sz="1600" dirty="0"/>
              <a:t> </a:t>
            </a:r>
            <a:r>
              <a:rPr lang="ru-RU" sz="1600" dirty="0" err="1"/>
              <a:t>рідких</a:t>
            </a:r>
            <a:r>
              <a:rPr lang="ru-RU" sz="1600" dirty="0"/>
              <a:t> </a:t>
            </a:r>
            <a:r>
              <a:rPr lang="ru-RU" sz="1600" dirty="0" err="1"/>
              <a:t>середовищах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веде</a:t>
            </a:r>
            <a:r>
              <a:rPr lang="ru-RU" sz="1600" dirty="0"/>
              <a:t> до </a:t>
            </a:r>
            <a:r>
              <a:rPr lang="ru-RU" sz="1600" dirty="0" err="1"/>
              <a:t>появи</a:t>
            </a:r>
            <a:r>
              <a:rPr lang="ru-RU" sz="1600" dirty="0"/>
              <a:t> в </a:t>
            </a:r>
            <a:r>
              <a:rPr lang="ru-RU" sz="1600" dirty="0" err="1"/>
              <a:t>крові</a:t>
            </a:r>
            <a:r>
              <a:rPr lang="ru-RU" sz="1600" dirty="0"/>
              <a:t> </a:t>
            </a:r>
            <a:r>
              <a:rPr lang="ru-RU" sz="1600" dirty="0" err="1"/>
              <a:t>продуктів</a:t>
            </a:r>
            <a:r>
              <a:rPr lang="ru-RU" sz="1600" dirty="0"/>
              <a:t> </a:t>
            </a:r>
            <a:r>
              <a:rPr lang="ru-RU" sz="1600" dirty="0" err="1"/>
              <a:t>патологічного</a:t>
            </a:r>
            <a:r>
              <a:rPr lang="ru-RU" sz="1600" dirty="0"/>
              <a:t> </a:t>
            </a:r>
            <a:r>
              <a:rPr lang="ru-RU" sz="1600" dirty="0" err="1"/>
              <a:t>обміну</a:t>
            </a:r>
            <a:r>
              <a:rPr lang="ru-RU" sz="1600" dirty="0"/>
              <a:t> - </a:t>
            </a:r>
            <a:r>
              <a:rPr lang="ru-RU" sz="1600" dirty="0" err="1"/>
              <a:t>токсинів</a:t>
            </a:r>
            <a:r>
              <a:rPr lang="ru-RU" sz="1600" dirty="0"/>
              <a:t>. </a:t>
            </a:r>
            <a:r>
              <a:rPr lang="ru-RU" sz="1600" dirty="0" err="1"/>
              <a:t>Подальша</a:t>
            </a:r>
            <a:r>
              <a:rPr lang="ru-RU" sz="1600" dirty="0"/>
              <a:t> </a:t>
            </a:r>
            <a:r>
              <a:rPr lang="ru-RU" sz="1600" dirty="0" err="1"/>
              <a:t>дія</a:t>
            </a:r>
            <a:r>
              <a:rPr lang="ru-RU" sz="1600" dirty="0"/>
              <a:t> </a:t>
            </a:r>
            <a:r>
              <a:rPr lang="ru-RU" sz="1600" dirty="0" err="1"/>
              <a:t>випромінювання</a:t>
            </a:r>
            <a:r>
              <a:rPr lang="ru-RU" sz="1600" dirty="0"/>
              <a:t> </a:t>
            </a:r>
            <a:r>
              <a:rPr lang="ru-RU" sz="1600" dirty="0" err="1"/>
              <a:t>супроводжується</a:t>
            </a:r>
            <a:r>
              <a:rPr lang="ru-RU" sz="1600" dirty="0"/>
              <a:t> </a:t>
            </a:r>
            <a:r>
              <a:rPr lang="ru-RU" sz="1600" dirty="0" err="1"/>
              <a:t>зміною</a:t>
            </a:r>
            <a:r>
              <a:rPr lang="ru-RU" sz="1600" dirty="0"/>
              <a:t> </a:t>
            </a:r>
            <a:r>
              <a:rPr lang="ru-RU" sz="1600" dirty="0" err="1"/>
              <a:t>функцій</a:t>
            </a:r>
            <a:r>
              <a:rPr lang="ru-RU" sz="1600" dirty="0"/>
              <a:t> </a:t>
            </a:r>
            <a:r>
              <a:rPr lang="ru-RU" sz="1600" dirty="0" err="1"/>
              <a:t>нервової</a:t>
            </a:r>
            <a:r>
              <a:rPr lang="ru-RU" sz="1600" dirty="0"/>
              <a:t> та </a:t>
            </a:r>
            <a:r>
              <a:rPr lang="ru-RU" sz="1600" dirty="0" err="1"/>
              <a:t>ендокринної</a:t>
            </a:r>
            <a:r>
              <a:rPr lang="ru-RU" sz="1600" dirty="0"/>
              <a:t> систем, </a:t>
            </a:r>
            <a:r>
              <a:rPr lang="ru-RU" sz="1600" dirty="0" err="1"/>
              <a:t>порушенням</a:t>
            </a:r>
            <a:r>
              <a:rPr lang="ru-RU" sz="1600" dirty="0"/>
              <a:t> </a:t>
            </a:r>
            <a:r>
              <a:rPr lang="ru-RU" sz="1600" dirty="0" err="1"/>
              <a:t>регуляції</a:t>
            </a:r>
            <a:r>
              <a:rPr lang="ru-RU" sz="1600" dirty="0"/>
              <a:t> </a:t>
            </a:r>
            <a:r>
              <a:rPr lang="ru-RU" sz="1600" dirty="0" err="1"/>
              <a:t>діяльності</a:t>
            </a:r>
            <a:r>
              <a:rPr lang="ru-RU" sz="1600" dirty="0"/>
              <a:t> </a:t>
            </a:r>
            <a:r>
              <a:rPr lang="ru-RU" sz="1600" dirty="0" err="1"/>
              <a:t>інших</a:t>
            </a:r>
            <a:r>
              <a:rPr lang="ru-RU" sz="1600" dirty="0"/>
              <a:t> систем </a:t>
            </a:r>
            <a:r>
              <a:rPr lang="ru-RU" sz="1600" dirty="0" err="1"/>
              <a:t>організму</a:t>
            </a:r>
            <a:r>
              <a:rPr lang="ru-RU" sz="1600" dirty="0"/>
              <a:t>, тому при </a:t>
            </a:r>
            <a:r>
              <a:rPr lang="ru-RU" sz="1600" dirty="0" err="1"/>
              <a:t>попаданні</a:t>
            </a:r>
            <a:r>
              <a:rPr lang="ru-RU" sz="1600" dirty="0"/>
              <a:t> </a:t>
            </a:r>
            <a:r>
              <a:rPr lang="ru-RU" sz="1600" dirty="0" err="1"/>
              <a:t>радіонуклідів</a:t>
            </a:r>
            <a:r>
              <a:rPr lang="ru-RU" sz="1600" dirty="0"/>
              <a:t> в </a:t>
            </a:r>
            <a:r>
              <a:rPr lang="ru-RU" sz="1600" dirty="0" err="1"/>
              <a:t>організм</a:t>
            </a:r>
            <a:r>
              <a:rPr lang="ru-RU" sz="1600" dirty="0"/>
              <a:t> </a:t>
            </a:r>
            <a:r>
              <a:rPr lang="ru-RU" sz="1600" dirty="0" err="1"/>
              <a:t>їх</a:t>
            </a:r>
            <a:r>
              <a:rPr lang="ru-RU" sz="1600" dirty="0"/>
              <a:t> </a:t>
            </a:r>
            <a:r>
              <a:rPr lang="ru-RU" sz="1600" dirty="0" err="1"/>
              <a:t>необхідно</a:t>
            </a:r>
            <a:r>
              <a:rPr lang="ru-RU" sz="1600" dirty="0"/>
              <a:t> </a:t>
            </a:r>
            <a:r>
              <a:rPr lang="ru-RU" sz="1600" dirty="0" err="1"/>
              <a:t>якнайшвидше</a:t>
            </a:r>
            <a:r>
              <a:rPr lang="ru-RU" sz="1600" dirty="0"/>
              <a:t> </a:t>
            </a:r>
            <a:r>
              <a:rPr lang="ru-RU" sz="1600" dirty="0" err="1"/>
              <a:t>вивести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нього</a:t>
            </a:r>
            <a:r>
              <a:rPr lang="ru-RU" sz="1600" dirty="0"/>
              <a:t>. </a:t>
            </a:r>
          </a:p>
          <a:p>
            <a:r>
              <a:rPr lang="ru-RU" sz="1600" dirty="0"/>
              <a:t>Для </a:t>
            </a:r>
            <a:r>
              <a:rPr lang="ru-RU" sz="1600" dirty="0" err="1"/>
              <a:t>виведення</a:t>
            </a:r>
            <a:r>
              <a:rPr lang="ru-RU" sz="1600" dirty="0"/>
              <a:t> </a:t>
            </a:r>
            <a:r>
              <a:rPr lang="ru-RU" sz="1600" dirty="0" err="1"/>
              <a:t>радіонуклідів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організму</a:t>
            </a:r>
            <a:r>
              <a:rPr lang="ru-RU" sz="1600" dirty="0"/>
              <a:t> </a:t>
            </a:r>
            <a:r>
              <a:rPr lang="ru-RU" sz="1600" dirty="0" err="1"/>
              <a:t>застосовують</a:t>
            </a:r>
            <a:r>
              <a:rPr lang="ru-RU" sz="1600" dirty="0"/>
              <a:t> </a:t>
            </a:r>
            <a:r>
              <a:rPr lang="ru-RU" sz="1600" dirty="0" err="1"/>
              <a:t>потогінні</a:t>
            </a:r>
            <a:r>
              <a:rPr lang="ru-RU" sz="1600" dirty="0"/>
              <a:t> </a:t>
            </a:r>
            <a:r>
              <a:rPr lang="ru-RU" sz="1600" dirty="0" err="1"/>
              <a:t>й</a:t>
            </a:r>
            <a:r>
              <a:rPr lang="ru-RU" sz="1600" dirty="0"/>
              <a:t> </a:t>
            </a:r>
            <a:r>
              <a:rPr lang="ru-RU" sz="1600" dirty="0" err="1"/>
              <a:t>сечогінні</a:t>
            </a:r>
            <a:r>
              <a:rPr lang="ru-RU" sz="1600" dirty="0"/>
              <a:t> </a:t>
            </a:r>
            <a:r>
              <a:rPr lang="ru-RU" sz="1600" dirty="0" err="1"/>
              <a:t>засоби</a:t>
            </a:r>
            <a:r>
              <a:rPr lang="ru-RU" sz="1600" dirty="0"/>
              <a:t>, пересадку </a:t>
            </a:r>
            <a:r>
              <a:rPr lang="ru-RU" sz="1600" dirty="0" err="1"/>
              <a:t>кісткового</a:t>
            </a:r>
            <a:r>
              <a:rPr lang="ru-RU" sz="1600" dirty="0"/>
              <a:t> </a:t>
            </a:r>
            <a:r>
              <a:rPr lang="ru-RU" sz="1600" dirty="0" err="1"/>
              <a:t>мозку</a:t>
            </a:r>
            <a:r>
              <a:rPr lang="ru-RU" sz="1600" dirty="0"/>
              <a:t>, </a:t>
            </a:r>
            <a:r>
              <a:rPr lang="ru-RU" sz="1600" dirty="0" err="1"/>
              <a:t>спеціальні</a:t>
            </a:r>
            <a:r>
              <a:rPr lang="ru-RU" sz="1600" dirty="0"/>
              <a:t> </a:t>
            </a:r>
            <a:r>
              <a:rPr lang="ru-RU" sz="1600" dirty="0" err="1"/>
              <a:t>хімічні</a:t>
            </a:r>
            <a:r>
              <a:rPr lang="ru-RU" sz="1600" dirty="0"/>
              <a:t> </a:t>
            </a:r>
            <a:r>
              <a:rPr lang="ru-RU" sz="1600" dirty="0" err="1"/>
              <a:t>препарати</a:t>
            </a:r>
            <a:r>
              <a:rPr lang="ru-RU" sz="1600" dirty="0"/>
              <a:t>. </a:t>
            </a:r>
          </a:p>
          <a:p>
            <a:r>
              <a:rPr lang="ru-RU" sz="1600" dirty="0" smtClean="0"/>
              <a:t>У </a:t>
            </a:r>
            <a:r>
              <a:rPr lang="ru-RU" sz="1600" dirty="0" err="1" smtClean="0"/>
              <a:t>якості</a:t>
            </a:r>
            <a:r>
              <a:rPr lang="ru-RU" sz="1600" dirty="0" smtClean="0"/>
              <a:t> </a:t>
            </a:r>
            <a:r>
              <a:rPr lang="ru-RU" sz="1600" dirty="0" err="1" smtClean="0"/>
              <a:t>сорбентів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радіонуклідів</a:t>
            </a:r>
            <a:r>
              <a:rPr lang="ru-RU" sz="1600" dirty="0" smtClean="0"/>
              <a:t> добре </a:t>
            </a:r>
            <a:r>
              <a:rPr lang="ru-RU" sz="1600" dirty="0" err="1" smtClean="0"/>
              <a:t>зарекомендували</a:t>
            </a:r>
            <a:r>
              <a:rPr lang="ru-RU" sz="1600" dirty="0" smtClean="0"/>
              <a:t> себе </a:t>
            </a:r>
            <a:r>
              <a:rPr lang="ru-RU" sz="1600" b="1" i="1" dirty="0" err="1" smtClean="0"/>
              <a:t>активоване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вугілля</a:t>
            </a:r>
            <a:r>
              <a:rPr lang="ru-RU" sz="1600" b="1" i="1" dirty="0" smtClean="0"/>
              <a:t>, </a:t>
            </a:r>
            <a:r>
              <a:rPr lang="ru-RU" sz="1600" b="1" i="1" dirty="0" err="1" smtClean="0"/>
              <a:t>углен</a:t>
            </a:r>
            <a:r>
              <a:rPr lang="ru-RU" sz="1600" b="1" i="1" dirty="0" smtClean="0"/>
              <a:t> (</a:t>
            </a:r>
            <a:r>
              <a:rPr lang="ru-RU" sz="1600" b="1" i="1" dirty="0" err="1" smtClean="0"/>
              <a:t>жаростійке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електропровідне</a:t>
            </a:r>
            <a:r>
              <a:rPr lang="ru-RU" sz="1600" b="1" i="1" dirty="0" smtClean="0"/>
              <a:t> волокно), </a:t>
            </a:r>
            <a:r>
              <a:rPr lang="ru-RU" sz="1600" b="1" i="1" dirty="0" err="1" smtClean="0"/>
              <a:t>ентеродез</a:t>
            </a:r>
            <a:r>
              <a:rPr lang="ru-RU" sz="1600" b="1" i="1" dirty="0" smtClean="0"/>
              <a:t>, АУВМ (</a:t>
            </a:r>
            <a:r>
              <a:rPr lang="ru-RU" sz="1600" b="1" i="1" dirty="0" err="1" smtClean="0"/>
              <a:t>активований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вуглецевий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волокнистий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матеріал</a:t>
            </a:r>
            <a:r>
              <a:rPr lang="ru-RU" sz="1600" b="1" i="1" dirty="0" smtClean="0"/>
              <a:t>) та </a:t>
            </a:r>
            <a:r>
              <a:rPr lang="ru-RU" sz="1600" b="1" i="1" dirty="0" err="1" smtClean="0"/>
              <a:t>ін</a:t>
            </a:r>
            <a:r>
              <a:rPr lang="ru-RU" sz="1600" b="1" i="1" dirty="0" smtClean="0"/>
              <a:t>. </a:t>
            </a:r>
            <a:r>
              <a:rPr lang="ru-RU" sz="1600" b="1" i="1" dirty="0" err="1" smtClean="0"/>
              <a:t>Наприклад</a:t>
            </a:r>
            <a:r>
              <a:rPr lang="ru-RU" sz="1600" b="1" i="1" dirty="0" smtClean="0"/>
              <a:t>, для </a:t>
            </a:r>
            <a:r>
              <a:rPr lang="ru-RU" sz="1600" b="1" i="1" dirty="0" err="1" smtClean="0"/>
              <a:t>виведення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з</a:t>
            </a:r>
            <a:r>
              <a:rPr lang="ru-RU" sz="1600" b="1" i="1" dirty="0" smtClean="0"/>
              <a:t> </a:t>
            </a:r>
            <a:r>
              <a:rPr lang="ru-RU" sz="1600" dirty="0" err="1" smtClean="0"/>
              <a:t>організму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запобігання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всмоктування</a:t>
            </a:r>
            <a:r>
              <a:rPr lang="ru-RU" sz="1600" dirty="0" smtClean="0"/>
              <a:t> цезію-137 (Т1/2 = 30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), стронцію-90 (Т1/2 = 27,7 року), Берилію-10 (Т1/2 = 1,6·106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), Берилію-7 (Т1/2 = 53,3 </a:t>
            </a:r>
            <a:r>
              <a:rPr lang="ru-RU" sz="1600" dirty="0" err="1" smtClean="0"/>
              <a:t>діб</a:t>
            </a:r>
            <a:r>
              <a:rPr lang="ru-RU" sz="1600" dirty="0" smtClean="0"/>
              <a:t>) </a:t>
            </a:r>
            <a:r>
              <a:rPr lang="ru-RU" sz="1600" dirty="0" err="1" smtClean="0"/>
              <a:t>застосовують</a:t>
            </a:r>
            <a:r>
              <a:rPr lang="ru-RU" sz="1600" dirty="0" smtClean="0"/>
              <a:t> </a:t>
            </a:r>
            <a:r>
              <a:rPr lang="ru-RU" sz="1600" b="1" i="1" dirty="0" err="1" smtClean="0"/>
              <a:t>фероцин</a:t>
            </a:r>
            <a:r>
              <a:rPr lang="ru-RU" sz="1600" b="1" i="1" dirty="0" smtClean="0"/>
              <a:t>. Для </a:t>
            </a:r>
            <a:r>
              <a:rPr lang="ru-RU" sz="1600" b="1" i="1" dirty="0" err="1" smtClean="0"/>
              <a:t>виведення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лантанідів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актинідів</a:t>
            </a:r>
            <a:r>
              <a:rPr lang="ru-RU" sz="1600" b="1" i="1" dirty="0" smtClean="0"/>
              <a:t> - </a:t>
            </a:r>
            <a:r>
              <a:rPr lang="ru-RU" sz="1600" b="1" i="1" dirty="0" err="1" smtClean="0"/>
              <a:t>пентацин</a:t>
            </a:r>
            <a:r>
              <a:rPr lang="ru-RU" sz="1600" b="1" i="1" dirty="0" smtClean="0"/>
              <a:t>. </a:t>
            </a:r>
            <a:r>
              <a:rPr lang="ru-RU" sz="1600" b="1" i="1" dirty="0" err="1" smtClean="0"/>
              <a:t>Ці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препарати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застосовують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внутрівенно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інгаляційно</a:t>
            </a:r>
            <a:r>
              <a:rPr lang="ru-RU" sz="1600" b="1" i="1" dirty="0" smtClean="0"/>
              <a:t>. </a:t>
            </a:r>
            <a:r>
              <a:rPr lang="ru-RU" sz="1600" b="1" i="1" dirty="0" err="1" smtClean="0"/>
              <a:t>Радіозахисними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є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цистамін</a:t>
            </a:r>
            <a:r>
              <a:rPr lang="ru-RU" sz="1600" b="1" i="1" dirty="0" smtClean="0"/>
              <a:t> (</a:t>
            </a:r>
            <a:r>
              <a:rPr lang="ru-RU" sz="1600" b="1" i="1" dirty="0" err="1" smtClean="0"/>
              <a:t>шість</a:t>
            </a:r>
            <a:r>
              <a:rPr lang="ru-RU" sz="1600" b="1" i="1" dirty="0" smtClean="0"/>
              <a:t> таблеток на один </a:t>
            </a:r>
            <a:r>
              <a:rPr lang="ru-RU" sz="1600" b="1" i="1" dirty="0" err="1" smtClean="0"/>
              <a:t>прийом</a:t>
            </a:r>
            <a:r>
              <a:rPr lang="ru-RU" sz="1600" b="1" i="1" dirty="0" smtClean="0"/>
              <a:t>) </a:t>
            </a:r>
            <a:r>
              <a:rPr lang="ru-RU" sz="1600" b="1" i="1" dirty="0" err="1" smtClean="0"/>
              <a:t>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калію</a:t>
            </a:r>
            <a:r>
              <a:rPr lang="ru-RU" sz="1600" b="1" i="1" dirty="0" smtClean="0"/>
              <a:t> йодид (по </a:t>
            </a:r>
            <a:r>
              <a:rPr lang="ru-RU" sz="1600" b="1" i="1" dirty="0" err="1" smtClean="0"/>
              <a:t>одній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таблетці</a:t>
            </a:r>
            <a:r>
              <a:rPr lang="ru-RU" sz="1600" b="1" i="1" dirty="0" smtClean="0"/>
              <a:t> в день </a:t>
            </a:r>
            <a:r>
              <a:rPr lang="ru-RU" sz="1600" b="1" i="1" dirty="0" err="1" smtClean="0"/>
              <a:t>протягом</a:t>
            </a:r>
            <a:r>
              <a:rPr lang="ru-RU" sz="1600" b="1" i="1" dirty="0" smtClean="0"/>
              <a:t> 10 </a:t>
            </a:r>
            <a:r>
              <a:rPr lang="ru-RU" sz="1600" b="1" i="1" dirty="0" err="1" smtClean="0"/>
              <a:t>днів</a:t>
            </a:r>
            <a:r>
              <a:rPr lang="ru-RU" sz="1600" b="1" i="1" dirty="0" smtClean="0"/>
              <a:t>), </a:t>
            </a:r>
            <a:r>
              <a:rPr lang="ru-RU" sz="1600" b="1" i="1" dirty="0" err="1" smtClean="0"/>
              <a:t>протиблювотним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засобом</a:t>
            </a:r>
            <a:r>
              <a:rPr lang="ru-RU" sz="1600" b="1" i="1" dirty="0" smtClean="0"/>
              <a:t> - </a:t>
            </a:r>
            <a:r>
              <a:rPr lang="ru-RU" sz="1600" b="1" i="1" dirty="0" err="1" smtClean="0"/>
              <a:t>етаперазін</a:t>
            </a:r>
            <a:r>
              <a:rPr lang="ru-RU" sz="1600" b="1" i="1" dirty="0" smtClean="0"/>
              <a:t> (по </a:t>
            </a:r>
            <a:r>
              <a:rPr lang="ru-RU" sz="1600" b="1" i="1" dirty="0" err="1" smtClean="0"/>
              <a:t>одній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таблетці</a:t>
            </a:r>
            <a:r>
              <a:rPr lang="ru-RU" sz="1600" b="1" i="1" dirty="0" smtClean="0"/>
              <a:t> на </a:t>
            </a:r>
            <a:r>
              <a:rPr lang="ru-RU" sz="1600" b="1" i="1" dirty="0" err="1" smtClean="0"/>
              <a:t>прийом</a:t>
            </a:r>
            <a:r>
              <a:rPr lang="ru-RU" sz="1600" b="1" i="1" dirty="0" smtClean="0"/>
              <a:t>). Кнут </a:t>
            </a:r>
            <a:r>
              <a:rPr lang="ru-RU" sz="1600" b="1" i="1" dirty="0" err="1" smtClean="0"/>
              <a:t>Ховен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запропонував</a:t>
            </a:r>
            <a:r>
              <a:rPr lang="ru-RU" sz="1600" b="1" i="1" dirty="0" smtClean="0"/>
              <a:t> препарат «</a:t>
            </a:r>
            <a:r>
              <a:rPr lang="ru-RU" sz="1600" b="1" i="1" dirty="0" err="1" smtClean="0"/>
              <a:t>берлінська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лазур</a:t>
            </a:r>
            <a:r>
              <a:rPr lang="ru-RU" sz="1600" b="1" i="1" dirty="0" smtClean="0"/>
              <a:t>», </a:t>
            </a:r>
            <a:r>
              <a:rPr lang="ru-RU" sz="1600" b="1" i="1" dirty="0" err="1" smtClean="0"/>
              <a:t>який</a:t>
            </a:r>
            <a:r>
              <a:rPr lang="ru-RU" sz="1600" b="1" i="1" dirty="0" smtClean="0"/>
              <a:t> не </a:t>
            </a:r>
            <a:r>
              <a:rPr lang="ru-RU" sz="1600" b="1" i="1" dirty="0" err="1" smtClean="0"/>
              <a:t>виводиться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зі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шлунка</a:t>
            </a:r>
            <a:r>
              <a:rPr lang="ru-RU" sz="1600" b="1" i="1" dirty="0" smtClean="0"/>
              <a:t> три </a:t>
            </a:r>
            <a:r>
              <a:rPr lang="ru-RU" sz="1600" b="1" i="1" dirty="0" err="1" smtClean="0"/>
              <a:t>місяці</a:t>
            </a:r>
            <a:r>
              <a:rPr lang="ru-RU" sz="1600" b="1" i="1" dirty="0" smtClean="0"/>
              <a:t>, не </a:t>
            </a:r>
            <a:r>
              <a:rPr lang="ru-RU" sz="1600" b="1" i="1" dirty="0" err="1" smtClean="0"/>
              <a:t>руйнуючись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зберігаючи</a:t>
            </a:r>
            <a:r>
              <a:rPr lang="ru-RU" sz="1600" b="1" i="1" dirty="0" smtClean="0"/>
              <a:t> свою </a:t>
            </a:r>
            <a:r>
              <a:rPr lang="ru-RU" sz="1600" b="1" i="1" dirty="0" err="1" smtClean="0"/>
              <a:t>дію</a:t>
            </a:r>
            <a:r>
              <a:rPr lang="ru-RU" sz="1600" b="1" i="1" dirty="0" smtClean="0"/>
              <a:t>. </a:t>
            </a:r>
            <a:r>
              <a:rPr lang="ru-RU" sz="1600" b="1" i="1" dirty="0" err="1" smtClean="0"/>
              <a:t>Препарт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ентеросгель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знижує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вміст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радіонуклідів</a:t>
            </a:r>
            <a:r>
              <a:rPr lang="ru-RU" sz="1600" b="1" i="1" dirty="0" smtClean="0"/>
              <a:t> в </a:t>
            </a:r>
            <a:r>
              <a:rPr lang="ru-RU" sz="1600" b="1" i="1" dirty="0" err="1" smtClean="0"/>
              <a:t>організмі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людини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в</a:t>
            </a:r>
            <a:r>
              <a:rPr lang="ru-RU" sz="1600" b="1" i="1" dirty="0" smtClean="0"/>
              <a:t> 500-800 </a:t>
            </a:r>
            <a:r>
              <a:rPr lang="ru-RU" sz="1600" b="1" i="1" dirty="0" err="1" smtClean="0"/>
              <a:t>разів</a:t>
            </a:r>
            <a:r>
              <a:rPr lang="ru-RU" sz="1600" b="1" i="1" dirty="0" smtClean="0"/>
              <a:t> за два </a:t>
            </a:r>
            <a:r>
              <a:rPr lang="ru-RU" sz="1600" b="1" i="1" dirty="0" err="1" smtClean="0"/>
              <a:t>тижні</a:t>
            </a:r>
            <a:r>
              <a:rPr lang="ru-RU" sz="1600" b="1" i="1" dirty="0" smtClean="0"/>
              <a:t>. </a:t>
            </a:r>
          </a:p>
          <a:p>
            <a:r>
              <a:rPr lang="ru-RU" sz="1600" dirty="0" err="1" smtClean="0"/>
              <a:t>Встановлено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видалення</a:t>
            </a:r>
            <a:r>
              <a:rPr lang="ru-RU" sz="1600" dirty="0"/>
              <a:t> </a:t>
            </a:r>
            <a:r>
              <a:rPr lang="ru-RU" sz="1600" dirty="0" err="1"/>
              <a:t>радіонуклідів</a:t>
            </a:r>
            <a:r>
              <a:rPr lang="ru-RU" sz="1600" dirty="0"/>
              <a:t> </a:t>
            </a:r>
            <a:r>
              <a:rPr lang="ru-RU" sz="1600" dirty="0" err="1"/>
              <a:t>з</a:t>
            </a:r>
            <a:r>
              <a:rPr lang="ru-RU" sz="1600" dirty="0"/>
              <a:t> </a:t>
            </a:r>
            <a:r>
              <a:rPr lang="ru-RU" sz="1600" dirty="0" err="1"/>
              <a:t>організму</a:t>
            </a:r>
            <a:r>
              <a:rPr lang="ru-RU" sz="1600" dirty="0"/>
              <a:t> </a:t>
            </a:r>
            <a:r>
              <a:rPr lang="ru-RU" sz="1600" dirty="0" err="1"/>
              <a:t>можна</a:t>
            </a:r>
            <a:r>
              <a:rPr lang="ru-RU" sz="1600" dirty="0"/>
              <a:t> </a:t>
            </a:r>
            <a:r>
              <a:rPr lang="ru-RU" sz="1600" dirty="0" err="1"/>
              <a:t>проводити</a:t>
            </a:r>
            <a:r>
              <a:rPr lang="ru-RU" sz="1600" dirty="0"/>
              <a:t> як </a:t>
            </a:r>
            <a:r>
              <a:rPr lang="ru-RU" sz="1600" dirty="0" err="1"/>
              <a:t>медикаментозними</a:t>
            </a:r>
            <a:r>
              <a:rPr lang="ru-RU" sz="1600" dirty="0"/>
              <a:t>, так </a:t>
            </a:r>
            <a:r>
              <a:rPr lang="ru-RU" sz="1600" dirty="0" err="1"/>
              <a:t>і</a:t>
            </a:r>
            <a:r>
              <a:rPr lang="ru-RU" sz="1600" dirty="0"/>
              <a:t> не </a:t>
            </a:r>
            <a:r>
              <a:rPr lang="ru-RU" sz="1600" dirty="0" err="1"/>
              <a:t>медикаментозними</a:t>
            </a:r>
            <a:r>
              <a:rPr lang="ru-RU" sz="1600" dirty="0"/>
              <a:t> способами. Для </a:t>
            </a:r>
            <a:r>
              <a:rPr lang="ru-RU" sz="1600" dirty="0" err="1"/>
              <a:t>цих</a:t>
            </a:r>
            <a:r>
              <a:rPr lang="ru-RU" sz="1600" dirty="0"/>
              <a:t> </a:t>
            </a:r>
            <a:r>
              <a:rPr lang="ru-RU" sz="1600" dirty="0" err="1"/>
              <a:t>цілей</a:t>
            </a:r>
            <a:r>
              <a:rPr lang="ru-RU" sz="1600" dirty="0"/>
              <a:t> добре </a:t>
            </a:r>
            <a:r>
              <a:rPr lang="ru-RU" sz="1600" dirty="0" err="1"/>
              <a:t>зарекомендували</a:t>
            </a:r>
            <a:r>
              <a:rPr lang="ru-RU" sz="1600" dirty="0"/>
              <a:t> себе </a:t>
            </a:r>
            <a:r>
              <a:rPr lang="ru-RU" sz="1600" dirty="0" err="1"/>
              <a:t>препарати</a:t>
            </a:r>
            <a:r>
              <a:rPr lang="ru-RU" sz="1600" dirty="0"/>
              <a:t> на </a:t>
            </a:r>
            <a:r>
              <a:rPr lang="ru-RU" sz="1600" dirty="0" err="1"/>
              <a:t>бджолиному</a:t>
            </a:r>
            <a:r>
              <a:rPr lang="ru-RU" sz="1600" dirty="0"/>
              <a:t> </a:t>
            </a:r>
            <a:r>
              <a:rPr lang="ru-RU" sz="1600" dirty="0" err="1"/>
              <a:t>меді</a:t>
            </a:r>
            <a:r>
              <a:rPr lang="ru-RU" sz="1600" dirty="0"/>
              <a:t> </a:t>
            </a:r>
            <a:r>
              <a:rPr lang="ru-RU" sz="1600" b="1" i="1" dirty="0"/>
              <a:t>(</a:t>
            </a:r>
            <a:r>
              <a:rPr lang="ru-RU" sz="1600" b="1" i="1" dirty="0" err="1"/>
              <a:t>апілактоза</a:t>
            </a:r>
            <a:r>
              <a:rPr lang="ru-RU" sz="1600" b="1" i="1" dirty="0"/>
              <a:t>, </a:t>
            </a:r>
            <a:r>
              <a:rPr lang="ru-RU" sz="1600" b="1" i="1" dirty="0" err="1"/>
              <a:t>екстрамед</a:t>
            </a:r>
            <a:r>
              <a:rPr lang="ru-RU" sz="1600" b="1" i="1" dirty="0"/>
              <a:t>, </a:t>
            </a:r>
            <a:r>
              <a:rPr lang="ru-RU" sz="1600" b="1" i="1" dirty="0" err="1"/>
              <a:t>колострол</a:t>
            </a:r>
            <a:r>
              <a:rPr lang="ru-RU" sz="1600" b="1" i="1" dirty="0"/>
              <a:t>), </a:t>
            </a:r>
            <a:r>
              <a:rPr lang="ru-RU" sz="1600" b="1" i="1" dirty="0" err="1"/>
              <a:t>мумійо</a:t>
            </a:r>
            <a:r>
              <a:rPr lang="ru-RU" sz="1600" b="1" i="1" dirty="0"/>
              <a:t>, </a:t>
            </a:r>
            <a:r>
              <a:rPr lang="ru-RU" sz="1600" b="1" i="1" dirty="0" err="1"/>
              <a:t>різного</a:t>
            </a:r>
            <a:r>
              <a:rPr lang="ru-RU" sz="1600" b="1" i="1" dirty="0"/>
              <a:t> роду </a:t>
            </a:r>
            <a:r>
              <a:rPr lang="ru-RU" sz="1600" b="1" i="1" dirty="0" err="1"/>
              <a:t>пектини</a:t>
            </a:r>
            <a:r>
              <a:rPr lang="ru-RU" sz="1600" b="1" i="1" dirty="0"/>
              <a:t> </a:t>
            </a:r>
            <a:r>
              <a:rPr lang="ru-RU" sz="1600" b="1" i="1" dirty="0" err="1"/>
              <a:t>і</a:t>
            </a:r>
            <a:r>
              <a:rPr lang="ru-RU" sz="1600" b="1" i="1" dirty="0"/>
              <a:t> ряд </a:t>
            </a:r>
            <a:r>
              <a:rPr lang="ru-RU" sz="1600" b="1" i="1" dirty="0" err="1"/>
              <a:t>інших</a:t>
            </a:r>
            <a:r>
              <a:rPr lang="ru-RU" sz="1600" b="1" i="1" dirty="0"/>
              <a:t>. </a:t>
            </a:r>
            <a:endParaRPr lang="ru-RU" sz="16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32656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Високу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цілеспрямоване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 та </a:t>
            </a:r>
            <a:r>
              <a:rPr lang="ru-RU" dirty="0" err="1"/>
              <a:t>періодичне</a:t>
            </a:r>
            <a:r>
              <a:rPr lang="ru-RU" dirty="0"/>
              <a:t> </a:t>
            </a:r>
            <a:r>
              <a:rPr lang="ru-RU" dirty="0" err="1"/>
              <a:t>голодування</a:t>
            </a:r>
            <a:r>
              <a:rPr lang="ru-RU" dirty="0"/>
              <a:t>. Для </a:t>
            </a:r>
            <a:r>
              <a:rPr lang="ru-RU" dirty="0" err="1"/>
              <a:t>видалення</a:t>
            </a:r>
            <a:r>
              <a:rPr lang="ru-RU" dirty="0"/>
              <a:t> </a:t>
            </a:r>
            <a:r>
              <a:rPr lang="ru-RU" dirty="0" err="1"/>
              <a:t>радіонуклідів</a:t>
            </a:r>
            <a:r>
              <a:rPr lang="ru-RU" dirty="0"/>
              <a:t> в </a:t>
            </a:r>
            <a:r>
              <a:rPr lang="ru-RU" dirty="0" err="1"/>
              <a:t>раціон</a:t>
            </a:r>
            <a:r>
              <a:rPr lang="ru-RU" dirty="0"/>
              <a:t> </a:t>
            </a:r>
            <a:r>
              <a:rPr lang="ru-RU" dirty="0" err="1"/>
              <a:t>харчування</a:t>
            </a:r>
            <a:r>
              <a:rPr lang="ru-RU" dirty="0"/>
              <a:t>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включати</a:t>
            </a:r>
            <a:r>
              <a:rPr lang="ru-RU" dirty="0"/>
              <a:t> </a:t>
            </a:r>
            <a:r>
              <a:rPr lang="ru-RU" dirty="0" err="1"/>
              <a:t>якомога</a:t>
            </a:r>
            <a:r>
              <a:rPr lang="ru-RU" dirty="0"/>
              <a:t>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овочів</a:t>
            </a:r>
            <a:r>
              <a:rPr lang="ru-RU" dirty="0"/>
              <a:t>, </a:t>
            </a:r>
            <a:r>
              <a:rPr lang="ru-RU" dirty="0" err="1"/>
              <a:t>фруктів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ягід</a:t>
            </a:r>
            <a:r>
              <a:rPr lang="ru-RU" dirty="0"/>
              <a:t>.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корисні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відношенні</a:t>
            </a:r>
            <a:r>
              <a:rPr lang="ru-RU" dirty="0"/>
              <a:t> </a:t>
            </a:r>
            <a:r>
              <a:rPr lang="ru-RU" dirty="0" err="1"/>
              <a:t>морква</a:t>
            </a:r>
            <a:r>
              <a:rPr lang="ru-RU" dirty="0"/>
              <a:t>, редька, </a:t>
            </a:r>
            <a:r>
              <a:rPr lang="ru-RU" dirty="0" err="1"/>
              <a:t>гранати</a:t>
            </a:r>
            <a:r>
              <a:rPr lang="ru-RU" dirty="0"/>
              <a:t>, </a:t>
            </a:r>
            <a:r>
              <a:rPr lang="ru-RU" dirty="0" err="1"/>
              <a:t>родзинки</a:t>
            </a:r>
            <a:r>
              <a:rPr lang="ru-RU" dirty="0"/>
              <a:t>, </a:t>
            </a:r>
            <a:r>
              <a:rPr lang="ru-RU" dirty="0" err="1"/>
              <a:t>чорноплідна</a:t>
            </a:r>
            <a:r>
              <a:rPr lang="ru-RU" dirty="0"/>
              <a:t> </a:t>
            </a:r>
            <a:r>
              <a:rPr lang="ru-RU" dirty="0" err="1"/>
              <a:t>горобина</a:t>
            </a:r>
            <a:r>
              <a:rPr lang="ru-RU" dirty="0"/>
              <a:t>, </a:t>
            </a:r>
            <a:r>
              <a:rPr lang="ru-RU" dirty="0" err="1"/>
              <a:t>журавлина</a:t>
            </a:r>
            <a:r>
              <a:rPr lang="ru-RU" dirty="0"/>
              <a:t>, </a:t>
            </a:r>
            <a:r>
              <a:rPr lang="ru-RU" dirty="0" err="1"/>
              <a:t>горіхи</a:t>
            </a:r>
            <a:r>
              <a:rPr lang="ru-RU" dirty="0"/>
              <a:t>, </a:t>
            </a:r>
            <a:r>
              <a:rPr lang="ru-RU" dirty="0" err="1"/>
              <a:t>хрін</a:t>
            </a:r>
            <a:r>
              <a:rPr lang="ru-RU" dirty="0"/>
              <a:t>, </a:t>
            </a:r>
            <a:r>
              <a:rPr lang="ru-RU" dirty="0" err="1"/>
              <a:t>часник</a:t>
            </a:r>
            <a:r>
              <a:rPr lang="ru-RU" dirty="0"/>
              <a:t>, цибуля, </a:t>
            </a:r>
            <a:r>
              <a:rPr lang="ru-RU" dirty="0" err="1"/>
              <a:t>буряк</a:t>
            </a:r>
            <a:r>
              <a:rPr lang="ru-RU" dirty="0"/>
              <a:t>, </a:t>
            </a:r>
            <a:r>
              <a:rPr lang="ru-RU" dirty="0" err="1"/>
              <a:t>картопля</a:t>
            </a:r>
            <a:r>
              <a:rPr lang="ru-RU" dirty="0"/>
              <a:t>, капуста </a:t>
            </a:r>
            <a:r>
              <a:rPr lang="ru-RU" dirty="0" err="1"/>
              <a:t>білокачанна</a:t>
            </a:r>
            <a:r>
              <a:rPr lang="ru-RU" dirty="0"/>
              <a:t>, урюк, курага. </a:t>
            </a:r>
            <a:r>
              <a:rPr lang="ru-RU" dirty="0" err="1"/>
              <a:t>Рекомендуються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молочні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: сметана, вершки, сир. </a:t>
            </a:r>
            <a:r>
              <a:rPr lang="ru-RU" dirty="0" err="1"/>
              <a:t>Кальцій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них </a:t>
            </a:r>
            <a:r>
              <a:rPr lang="ru-RU" dirty="0" err="1"/>
              <a:t>міститься</a:t>
            </a:r>
            <a:r>
              <a:rPr lang="ru-RU" dirty="0"/>
              <a:t> </a:t>
            </a:r>
            <a:r>
              <a:rPr lang="ru-RU" dirty="0" err="1"/>
              <a:t>зменшує</a:t>
            </a:r>
            <a:r>
              <a:rPr lang="ru-RU" dirty="0"/>
              <a:t> </a:t>
            </a:r>
            <a:r>
              <a:rPr lang="ru-RU" dirty="0" err="1"/>
              <a:t>накопичення</a:t>
            </a:r>
            <a:r>
              <a:rPr lang="ru-RU" dirty="0"/>
              <a:t> </a:t>
            </a:r>
            <a:r>
              <a:rPr lang="ru-RU" dirty="0" err="1"/>
              <a:t>радіоактивного</a:t>
            </a:r>
            <a:r>
              <a:rPr lang="ru-RU" dirty="0"/>
              <a:t> стронцію-90,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відкладається</a:t>
            </a:r>
            <a:r>
              <a:rPr lang="ru-RU" dirty="0"/>
              <a:t> в </a:t>
            </a:r>
            <a:r>
              <a:rPr lang="ru-RU" dirty="0" err="1"/>
              <a:t>кістках</a:t>
            </a:r>
            <a:r>
              <a:rPr lang="ru-RU" dirty="0"/>
              <a:t>. З </a:t>
            </a:r>
            <a:r>
              <a:rPr lang="ru-RU" dirty="0" err="1"/>
              <a:t>м'ясних</a:t>
            </a:r>
            <a:r>
              <a:rPr lang="ru-RU" dirty="0"/>
              <a:t> </a:t>
            </a:r>
            <a:r>
              <a:rPr lang="ru-RU" dirty="0" err="1"/>
              <a:t>продуктів</a:t>
            </a:r>
            <a:r>
              <a:rPr lang="ru-RU" dirty="0"/>
              <a:t> </a:t>
            </a:r>
            <a:r>
              <a:rPr lang="ru-RU" dirty="0" err="1"/>
              <a:t>найкраще</a:t>
            </a:r>
            <a:r>
              <a:rPr lang="ru-RU" dirty="0"/>
              <a:t> </a:t>
            </a:r>
            <a:r>
              <a:rPr lang="ru-RU" dirty="0" err="1"/>
              <a:t>вживати</a:t>
            </a:r>
            <a:r>
              <a:rPr lang="ru-RU" dirty="0"/>
              <a:t> </a:t>
            </a:r>
            <a:r>
              <a:rPr lang="ru-RU" dirty="0" err="1"/>
              <a:t>птицю</a:t>
            </a:r>
            <a:r>
              <a:rPr lang="ru-RU" dirty="0"/>
              <a:t>; </a:t>
            </a:r>
            <a:r>
              <a:rPr lang="ru-RU" dirty="0" err="1"/>
              <a:t>корисні</a:t>
            </a:r>
            <a:r>
              <a:rPr lang="ru-RU" dirty="0"/>
              <a:t> </a:t>
            </a:r>
            <a:r>
              <a:rPr lang="ru-RU" dirty="0" err="1"/>
              <a:t>риба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морські</a:t>
            </a:r>
            <a:r>
              <a:rPr lang="ru-RU" dirty="0"/>
              <a:t> </a:t>
            </a:r>
            <a:r>
              <a:rPr lang="ru-RU" dirty="0" err="1"/>
              <a:t>продукти</a:t>
            </a:r>
            <a:r>
              <a:rPr lang="ru-RU" dirty="0"/>
              <a:t> (</a:t>
            </a:r>
            <a:r>
              <a:rPr lang="ru-RU" dirty="0" err="1"/>
              <a:t>морська</a:t>
            </a:r>
            <a:r>
              <a:rPr lang="ru-RU" dirty="0"/>
              <a:t> капуста, </a:t>
            </a:r>
            <a:r>
              <a:rPr lang="ru-RU" dirty="0" err="1"/>
              <a:t>кальмари</a:t>
            </a:r>
            <a:r>
              <a:rPr lang="ru-RU" dirty="0"/>
              <a:t>, </a:t>
            </a:r>
            <a:r>
              <a:rPr lang="ru-RU" dirty="0" err="1"/>
              <a:t>чорна</a:t>
            </a:r>
            <a:r>
              <a:rPr lang="ru-RU" dirty="0"/>
              <a:t> </a:t>
            </a:r>
            <a:r>
              <a:rPr lang="ru-RU" dirty="0" err="1"/>
              <a:t>ікра</a:t>
            </a:r>
            <a:r>
              <a:rPr lang="ru-RU" dirty="0"/>
              <a:t>). </a:t>
            </a:r>
          </a:p>
          <a:p>
            <a:r>
              <a:rPr lang="ru-RU" dirty="0" err="1"/>
              <a:t>Антирадіаційною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рослинна</a:t>
            </a:r>
            <a:r>
              <a:rPr lang="ru-RU" dirty="0"/>
              <a:t> </a:t>
            </a:r>
            <a:r>
              <a:rPr lang="ru-RU" dirty="0" err="1"/>
              <a:t>олія</a:t>
            </a:r>
            <a:r>
              <a:rPr lang="ru-RU" dirty="0"/>
              <a:t>. У невеликих </a:t>
            </a:r>
            <a:r>
              <a:rPr lang="ru-RU" dirty="0" err="1"/>
              <a:t>кількостях</a:t>
            </a:r>
            <a:r>
              <a:rPr lang="ru-RU" dirty="0"/>
              <a:t> </a:t>
            </a:r>
            <a:r>
              <a:rPr lang="ru-RU" dirty="0" err="1"/>
              <a:t>рекомендуються</a:t>
            </a:r>
            <a:r>
              <a:rPr lang="ru-RU" dirty="0"/>
              <a:t> </a:t>
            </a:r>
            <a:r>
              <a:rPr lang="ru-RU" dirty="0" err="1"/>
              <a:t>етиловий</a:t>
            </a:r>
            <a:r>
              <a:rPr lang="ru-RU" dirty="0"/>
              <a:t> спирт (</a:t>
            </a:r>
            <a:r>
              <a:rPr lang="ru-RU" dirty="0" err="1"/>
              <a:t>горілка</a:t>
            </a:r>
            <a:r>
              <a:rPr lang="ru-RU" dirty="0"/>
              <a:t>), таблетки </a:t>
            </a:r>
            <a:r>
              <a:rPr lang="ru-RU" dirty="0" err="1"/>
              <a:t>глюконата</a:t>
            </a:r>
            <a:r>
              <a:rPr lang="ru-RU" dirty="0"/>
              <a:t> </a:t>
            </a:r>
            <a:r>
              <a:rPr lang="ru-RU" dirty="0" err="1"/>
              <a:t>кальцію</a:t>
            </a:r>
            <a:r>
              <a:rPr lang="ru-RU" dirty="0"/>
              <a:t>. З </a:t>
            </a:r>
            <a:r>
              <a:rPr lang="ru-RU" dirty="0" err="1"/>
              <a:t>круп'яних</a:t>
            </a:r>
            <a:r>
              <a:rPr lang="ru-RU" dirty="0"/>
              <a:t> </a:t>
            </a:r>
            <a:r>
              <a:rPr lang="ru-RU" dirty="0" err="1"/>
              <a:t>страв</a:t>
            </a:r>
            <a:r>
              <a:rPr lang="ru-RU" dirty="0"/>
              <a:t> </a:t>
            </a:r>
            <a:r>
              <a:rPr lang="ru-RU" dirty="0" err="1"/>
              <a:t>найбільш</a:t>
            </a:r>
            <a:r>
              <a:rPr lang="ru-RU" dirty="0"/>
              <a:t> </a:t>
            </a:r>
            <a:r>
              <a:rPr lang="ru-RU" dirty="0" err="1"/>
              <a:t>ефективні</a:t>
            </a:r>
            <a:r>
              <a:rPr lang="ru-RU" dirty="0"/>
              <a:t> </a:t>
            </a:r>
            <a:r>
              <a:rPr lang="ru-RU" dirty="0" err="1"/>
              <a:t>вівсяна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гречана</a:t>
            </a:r>
            <a:r>
              <a:rPr lang="ru-RU" dirty="0"/>
              <a:t> </a:t>
            </a:r>
            <a:r>
              <a:rPr lang="ru-RU" dirty="0" err="1"/>
              <a:t>каші</a:t>
            </a:r>
            <a:r>
              <a:rPr lang="ru-RU" dirty="0"/>
              <a:t>. </a:t>
            </a:r>
            <a:r>
              <a:rPr lang="ru-RU" dirty="0" err="1"/>
              <a:t>Рекомендується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пити</a:t>
            </a:r>
            <a:r>
              <a:rPr lang="ru-RU" dirty="0"/>
              <a:t> </a:t>
            </a:r>
            <a:r>
              <a:rPr lang="ru-RU" dirty="0" err="1"/>
              <a:t>відвари</a:t>
            </a:r>
            <a:r>
              <a:rPr lang="ru-RU" dirty="0"/>
              <a:t> </a:t>
            </a:r>
            <a:r>
              <a:rPr lang="ru-RU" dirty="0" err="1"/>
              <a:t>чорносливу</a:t>
            </a:r>
            <a:r>
              <a:rPr lang="ru-RU" dirty="0"/>
              <a:t>, </a:t>
            </a:r>
            <a:r>
              <a:rPr lang="ru-RU" dirty="0" err="1"/>
              <a:t>кропиви</a:t>
            </a:r>
            <a:r>
              <a:rPr lang="ru-RU" dirty="0"/>
              <a:t>, </a:t>
            </a:r>
            <a:r>
              <a:rPr lang="ru-RU" dirty="0" err="1"/>
              <a:t>проносних</a:t>
            </a:r>
            <a:r>
              <a:rPr lang="ru-RU" dirty="0"/>
              <a:t> трав, соки (</a:t>
            </a:r>
            <a:r>
              <a:rPr lang="ru-RU" dirty="0" err="1"/>
              <a:t>виноградний</a:t>
            </a:r>
            <a:r>
              <a:rPr lang="ru-RU" dirty="0"/>
              <a:t>, </a:t>
            </a:r>
            <a:r>
              <a:rPr lang="ru-RU" dirty="0" err="1"/>
              <a:t>гранатовий</a:t>
            </a:r>
            <a:r>
              <a:rPr lang="ru-RU" dirty="0"/>
              <a:t>, </a:t>
            </a:r>
            <a:r>
              <a:rPr lang="ru-RU" dirty="0" err="1"/>
              <a:t>буряковий</a:t>
            </a:r>
            <a:r>
              <a:rPr lang="ru-RU" dirty="0"/>
              <a:t>, </a:t>
            </a:r>
            <a:r>
              <a:rPr lang="ru-RU" dirty="0" err="1"/>
              <a:t>томатний</a:t>
            </a:r>
            <a:r>
              <a:rPr lang="ru-RU" dirty="0"/>
              <a:t>), </a:t>
            </a:r>
            <a:r>
              <a:rPr lang="ru-RU" dirty="0" err="1"/>
              <a:t>хлібний</a:t>
            </a:r>
            <a:r>
              <a:rPr lang="ru-RU" dirty="0"/>
              <a:t> квас.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напої</a:t>
            </a:r>
            <a:r>
              <a:rPr lang="ru-RU" dirty="0"/>
              <a:t>, особливо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м'якоттю</a:t>
            </a:r>
            <a:r>
              <a:rPr lang="ru-RU" dirty="0"/>
              <a:t>, добре </a:t>
            </a:r>
            <a:r>
              <a:rPr lang="ru-RU" dirty="0" err="1"/>
              <a:t>сорбують</a:t>
            </a:r>
            <a:r>
              <a:rPr lang="ru-RU" dirty="0"/>
              <a:t> </a:t>
            </a:r>
            <a:r>
              <a:rPr lang="ru-RU" dirty="0" err="1"/>
              <a:t>шкідливі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сприяють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самим </a:t>
            </a:r>
            <a:r>
              <a:rPr lang="ru-RU" dirty="0" err="1"/>
              <a:t>прискореному</a:t>
            </a:r>
            <a:r>
              <a:rPr lang="ru-RU" dirty="0"/>
              <a:t> </a:t>
            </a:r>
            <a:r>
              <a:rPr lang="ru-RU" dirty="0" err="1"/>
              <a:t>виведенню</a:t>
            </a:r>
            <a:r>
              <a:rPr lang="ru-RU" dirty="0"/>
              <a:t> </a:t>
            </a:r>
            <a:r>
              <a:rPr lang="ru-RU" dirty="0" err="1"/>
              <a:t>радіонуклідів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Перед </a:t>
            </a:r>
            <a:r>
              <a:rPr lang="ru-RU" dirty="0" err="1"/>
              <a:t>їжею</a:t>
            </a:r>
            <a:r>
              <a:rPr lang="ru-RU" dirty="0"/>
              <a:t> </a:t>
            </a:r>
            <a:r>
              <a:rPr lang="ru-RU" dirty="0" err="1"/>
              <a:t>доцільно</a:t>
            </a:r>
            <a:r>
              <a:rPr lang="ru-RU" dirty="0"/>
              <a:t> </a:t>
            </a:r>
            <a:r>
              <a:rPr lang="ru-RU" dirty="0" err="1"/>
              <a:t>приймати</a:t>
            </a:r>
            <a:r>
              <a:rPr lang="ru-RU" dirty="0"/>
              <a:t> </a:t>
            </a:r>
            <a:r>
              <a:rPr lang="ru-RU" dirty="0" err="1"/>
              <a:t>одну-дві</a:t>
            </a:r>
            <a:r>
              <a:rPr lang="ru-RU" dirty="0"/>
              <a:t> таблетки </a:t>
            </a:r>
            <a:r>
              <a:rPr lang="ru-RU" dirty="0" err="1"/>
              <a:t>активованого</a:t>
            </a:r>
            <a:r>
              <a:rPr lang="ru-RU" dirty="0"/>
              <a:t> </a:t>
            </a:r>
            <a:r>
              <a:rPr lang="ru-RU" dirty="0" err="1"/>
              <a:t>вугілля</a:t>
            </a:r>
            <a:r>
              <a:rPr lang="ru-RU" dirty="0"/>
              <a:t>. </a:t>
            </a:r>
          </a:p>
          <a:p>
            <a:r>
              <a:rPr lang="ru-RU" dirty="0"/>
              <a:t>До </a:t>
            </a:r>
            <a:r>
              <a:rPr lang="ru-RU" dirty="0" err="1"/>
              <a:t>продуктів</a:t>
            </a:r>
            <a:r>
              <a:rPr lang="ru-RU" dirty="0"/>
              <a:t>, </a:t>
            </a:r>
            <a:r>
              <a:rPr lang="ru-RU" dirty="0" err="1"/>
              <a:t>небезпечних</a:t>
            </a:r>
            <a:r>
              <a:rPr lang="ru-RU" dirty="0"/>
              <a:t> для </a:t>
            </a:r>
            <a:r>
              <a:rPr lang="ru-RU" dirty="0" err="1"/>
              <a:t>здоров'я</a:t>
            </a:r>
            <a:r>
              <a:rPr lang="ru-RU" dirty="0"/>
              <a:t>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підвищеної</a:t>
            </a:r>
            <a:r>
              <a:rPr lang="ru-RU" dirty="0"/>
              <a:t> </a:t>
            </a:r>
            <a:r>
              <a:rPr lang="ru-RU" dirty="0" err="1"/>
              <a:t>радіації</a:t>
            </a:r>
            <a:r>
              <a:rPr lang="ru-RU" dirty="0"/>
              <a:t>, </a:t>
            </a:r>
            <a:r>
              <a:rPr lang="ru-RU" dirty="0" err="1"/>
              <a:t>відносяться</a:t>
            </a:r>
            <a:r>
              <a:rPr lang="ru-RU" dirty="0"/>
              <a:t> </a:t>
            </a:r>
            <a:r>
              <a:rPr lang="ru-RU" dirty="0" err="1"/>
              <a:t>кава</a:t>
            </a:r>
            <a:r>
              <a:rPr lang="ru-RU" dirty="0"/>
              <a:t>, </a:t>
            </a:r>
            <a:r>
              <a:rPr lang="ru-RU" dirty="0" err="1"/>
              <a:t>холодець</a:t>
            </a:r>
            <a:r>
              <a:rPr lang="ru-RU" dirty="0"/>
              <a:t>, </a:t>
            </a:r>
            <a:r>
              <a:rPr lang="ru-RU" dirty="0" err="1"/>
              <a:t>кістковий</a:t>
            </a:r>
            <a:r>
              <a:rPr lang="ru-RU" dirty="0"/>
              <a:t> жир, </a:t>
            </a:r>
            <a:r>
              <a:rPr lang="ru-RU" dirty="0" err="1"/>
              <a:t>яловичина</a:t>
            </a:r>
            <a:r>
              <a:rPr lang="ru-RU" dirty="0"/>
              <a:t>; </a:t>
            </a:r>
            <a:r>
              <a:rPr lang="ru-RU" dirty="0" err="1"/>
              <a:t>варені</a:t>
            </a:r>
            <a:r>
              <a:rPr lang="ru-RU" dirty="0"/>
              <a:t> </a:t>
            </a:r>
            <a:r>
              <a:rPr lang="ru-RU" dirty="0" err="1"/>
              <a:t>яйця</a:t>
            </a:r>
            <a:r>
              <a:rPr lang="ru-RU" dirty="0"/>
              <a:t>, так як </a:t>
            </a:r>
            <a:r>
              <a:rPr lang="ru-RU" dirty="0" err="1"/>
              <a:t>стронцій</a:t>
            </a:r>
            <a:r>
              <a:rPr lang="ru-RU" dirty="0"/>
              <a:t> (в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радіоактивний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міститься</a:t>
            </a:r>
            <a:r>
              <a:rPr lang="ru-RU" dirty="0"/>
              <a:t> в </a:t>
            </a:r>
            <a:r>
              <a:rPr lang="ru-RU" dirty="0" err="1"/>
              <a:t>шкаралупі</a:t>
            </a:r>
            <a:r>
              <a:rPr lang="ru-RU" dirty="0"/>
              <a:t>, </a:t>
            </a:r>
            <a:r>
              <a:rPr lang="ru-RU" dirty="0" err="1"/>
              <a:t>частино</a:t>
            </a:r>
            <a:r>
              <a:rPr lang="ru-RU" dirty="0"/>
              <a:t> переходить при </a:t>
            </a:r>
            <a:r>
              <a:rPr lang="ru-RU" dirty="0" err="1"/>
              <a:t>варінні</a:t>
            </a:r>
            <a:r>
              <a:rPr lang="ru-RU" dirty="0"/>
              <a:t> в </a:t>
            </a:r>
            <a:r>
              <a:rPr lang="ru-RU" dirty="0" err="1"/>
              <a:t>білок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2</a:t>
            </a:r>
            <a:r>
              <a:rPr lang="ru-RU" b="1" dirty="0"/>
              <a:t>. </a:t>
            </a:r>
            <a:r>
              <a:rPr lang="ru-RU" b="1" dirty="0" err="1"/>
              <a:t>Одиниці</a:t>
            </a:r>
            <a:r>
              <a:rPr lang="ru-RU" b="1" dirty="0"/>
              <a:t> </a:t>
            </a:r>
            <a:r>
              <a:rPr lang="ru-RU" b="1" dirty="0" err="1"/>
              <a:t>радіоактивності</a:t>
            </a:r>
            <a:r>
              <a:rPr lang="ru-RU" b="1" dirty="0"/>
              <a:t> </a:t>
            </a:r>
          </a:p>
          <a:p>
            <a:r>
              <a:rPr lang="ru-RU" dirty="0"/>
              <a:t>Для </a:t>
            </a:r>
            <a:r>
              <a:rPr lang="ru-RU" dirty="0" err="1"/>
              <a:t>кількісної</a:t>
            </a:r>
            <a:r>
              <a:rPr lang="ru-RU" dirty="0"/>
              <a:t> характеристики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біологічні</a:t>
            </a:r>
            <a:r>
              <a:rPr lang="ru-RU" dirty="0"/>
              <a:t> </a:t>
            </a:r>
            <a:r>
              <a:rPr lang="ru-RU" dirty="0" err="1"/>
              <a:t>об'єкти</a:t>
            </a:r>
            <a:r>
              <a:rPr lang="ru-RU" dirty="0"/>
              <a:t> </a:t>
            </a:r>
            <a:r>
              <a:rPr lang="ru-RU" dirty="0" err="1"/>
              <a:t>використовують</a:t>
            </a:r>
            <a:r>
              <a:rPr lang="ru-RU" dirty="0"/>
              <a:t>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одиниць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обставина</a:t>
            </a:r>
            <a:r>
              <a:rPr lang="ru-RU" dirty="0"/>
              <a:t> </a:t>
            </a:r>
            <a:r>
              <a:rPr lang="ru-RU" dirty="0" err="1"/>
              <a:t>пов'язана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існуванням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випромінювань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особливостями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на </a:t>
            </a:r>
            <a:r>
              <a:rPr lang="ru-RU" dirty="0" err="1"/>
              <a:t>живі</a:t>
            </a:r>
            <a:r>
              <a:rPr lang="ru-RU" dirty="0"/>
              <a:t> </a:t>
            </a:r>
            <a:r>
              <a:rPr lang="ru-RU" dirty="0" err="1"/>
              <a:t>організми</a:t>
            </a:r>
            <a:r>
              <a:rPr lang="ru-RU" dirty="0"/>
              <a:t>. </a:t>
            </a:r>
          </a:p>
          <a:p>
            <a:r>
              <a:rPr lang="ru-RU" dirty="0" err="1"/>
              <a:t>Активність</a:t>
            </a:r>
            <a:r>
              <a:rPr lang="ru-RU" dirty="0"/>
              <a:t>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числом </a:t>
            </a:r>
            <a:r>
              <a:rPr lang="ru-RU" dirty="0" err="1"/>
              <a:t>розпадів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за </a:t>
            </a:r>
            <a:r>
              <a:rPr lang="ru-RU" dirty="0" err="1"/>
              <a:t>одиницю</a:t>
            </a:r>
            <a:r>
              <a:rPr lang="ru-RU" dirty="0"/>
              <a:t> часу,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висловлюють</a:t>
            </a:r>
            <a:r>
              <a:rPr lang="ru-RU" dirty="0"/>
              <a:t> </a:t>
            </a:r>
            <a:r>
              <a:rPr lang="ru-RU" i="1" dirty="0"/>
              <a:t>в беккерелях (Бк): 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1700808"/>
            <a:ext cx="2196094" cy="536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2204864"/>
            <a:ext cx="9144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Активність</a:t>
            </a:r>
            <a:r>
              <a:rPr lang="ru-RU" dirty="0"/>
              <a:t> </a:t>
            </a:r>
            <a:r>
              <a:rPr lang="ru-RU" dirty="0" err="1"/>
              <a:t>тієї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ізотопу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</a:t>
            </a:r>
            <a:r>
              <a:rPr lang="ru-RU" dirty="0" err="1"/>
              <a:t>кількістю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розпадаються</a:t>
            </a:r>
            <a:r>
              <a:rPr lang="ru-RU" dirty="0"/>
              <a:t> за </a:t>
            </a:r>
            <a:r>
              <a:rPr lang="ru-RU" dirty="0" err="1"/>
              <a:t>одиницю</a:t>
            </a:r>
            <a:r>
              <a:rPr lang="ru-RU" dirty="0"/>
              <a:t> часу, </a:t>
            </a:r>
            <a:r>
              <a:rPr lang="ru-RU" dirty="0" err="1"/>
              <a:t>і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, число </a:t>
            </a:r>
            <a:r>
              <a:rPr lang="ru-RU" dirty="0" err="1"/>
              <a:t>частинок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випускаються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el-GR" dirty="0"/>
              <a:t>γ-</a:t>
            </a:r>
            <a:r>
              <a:rPr lang="ru-RU" dirty="0" err="1"/>
              <a:t>квантів</a:t>
            </a:r>
            <a:r>
              <a:rPr lang="ru-RU" dirty="0"/>
              <a:t> </a:t>
            </a:r>
            <a:r>
              <a:rPr lang="ru-RU" dirty="0" err="1"/>
              <a:t>іонізуючого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прямо </a:t>
            </a:r>
            <a:r>
              <a:rPr lang="ru-RU" dirty="0" err="1"/>
              <a:t>пропорційно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. </a:t>
            </a:r>
          </a:p>
          <a:p>
            <a:r>
              <a:rPr lang="ru-RU" dirty="0"/>
              <a:t>В </a:t>
            </a:r>
            <a:r>
              <a:rPr lang="ru-RU" dirty="0" err="1"/>
              <a:t>результаті</a:t>
            </a:r>
            <a:r>
              <a:rPr lang="ru-RU" dirty="0"/>
              <a:t> </a:t>
            </a:r>
            <a:r>
              <a:rPr lang="ru-RU" dirty="0" err="1"/>
              <a:t>розпаду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радіоактивних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зменшується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плином</a:t>
            </a:r>
            <a:r>
              <a:rPr lang="ru-RU" dirty="0"/>
              <a:t> часу. </a:t>
            </a:r>
            <a:r>
              <a:rPr lang="ru-RU" dirty="0" err="1"/>
              <a:t>Відповідно</a:t>
            </a:r>
            <a:r>
              <a:rPr lang="ru-RU" dirty="0"/>
              <a:t> </a:t>
            </a:r>
            <a:r>
              <a:rPr lang="ru-RU" dirty="0" err="1"/>
              <a:t>знижується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активність</a:t>
            </a:r>
            <a:r>
              <a:rPr lang="ru-RU" dirty="0"/>
              <a:t>.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активності</a:t>
            </a:r>
            <a:r>
              <a:rPr lang="ru-RU" dirty="0"/>
              <a:t> </a:t>
            </a:r>
            <a:r>
              <a:rPr lang="ru-RU" dirty="0" err="1"/>
              <a:t>підпорядковується</a:t>
            </a:r>
            <a:r>
              <a:rPr lang="ru-RU" dirty="0"/>
              <a:t> </a:t>
            </a:r>
            <a:r>
              <a:rPr lang="ru-RU" dirty="0" err="1"/>
              <a:t>експоненціальному</a:t>
            </a:r>
            <a:r>
              <a:rPr lang="ru-RU" dirty="0"/>
              <a:t> закону: 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4149080"/>
            <a:ext cx="2848854" cy="3785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79512" y="4549676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 </a:t>
            </a:r>
            <a:r>
              <a:rPr lang="ru-RU" dirty="0" err="1"/>
              <a:t>Сt</a:t>
            </a:r>
            <a:r>
              <a:rPr lang="ru-RU" dirty="0"/>
              <a:t> - </a:t>
            </a:r>
            <a:r>
              <a:rPr lang="ru-RU" dirty="0" err="1"/>
              <a:t>активність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часу </a:t>
            </a:r>
            <a:r>
              <a:rPr lang="ru-RU" dirty="0" err="1"/>
              <a:t>t</a:t>
            </a:r>
            <a:r>
              <a:rPr lang="ru-RU" dirty="0"/>
              <a:t>; </a:t>
            </a:r>
          </a:p>
          <a:p>
            <a:r>
              <a:rPr lang="ru-RU" dirty="0"/>
              <a:t>С0 - </a:t>
            </a:r>
            <a:r>
              <a:rPr lang="ru-RU" dirty="0" err="1"/>
              <a:t>активність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 в </a:t>
            </a:r>
            <a:r>
              <a:rPr lang="ru-RU" dirty="0" err="1"/>
              <a:t>початковий</a:t>
            </a:r>
            <a:r>
              <a:rPr lang="ru-RU" dirty="0"/>
              <a:t> момент; </a:t>
            </a:r>
          </a:p>
          <a:p>
            <a:r>
              <a:rPr lang="ru-RU" dirty="0"/>
              <a:t>Т -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напіврозпаду</a:t>
            </a:r>
            <a:r>
              <a:rPr lang="ru-RU" dirty="0"/>
              <a:t>. </a:t>
            </a:r>
          </a:p>
          <a:p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напіврозпаду</a:t>
            </a:r>
            <a:r>
              <a:rPr lang="ru-RU" dirty="0"/>
              <a:t> Т1/2 </a:t>
            </a:r>
            <a:r>
              <a:rPr lang="ru-RU" dirty="0" err="1"/>
              <a:t>характеризується</a:t>
            </a:r>
            <a:r>
              <a:rPr lang="ru-RU" dirty="0"/>
              <a:t> часом, за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ізотопу</a:t>
            </a:r>
            <a:r>
              <a:rPr lang="ru-RU" dirty="0"/>
              <a:t> </a:t>
            </a:r>
            <a:r>
              <a:rPr lang="ru-RU" dirty="0" err="1"/>
              <a:t>зменшується</a:t>
            </a:r>
            <a:r>
              <a:rPr lang="ru-RU" dirty="0"/>
              <a:t> на половину.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напіврозпаду</a:t>
            </a:r>
            <a:r>
              <a:rPr lang="ru-RU" dirty="0"/>
              <a:t> для кожного </a:t>
            </a:r>
            <a:r>
              <a:rPr lang="ru-RU" dirty="0" err="1"/>
              <a:t>радіонукліда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певне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становитьь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 </a:t>
            </a:r>
            <a:r>
              <a:rPr lang="ru-RU" dirty="0" err="1"/>
              <a:t>секунди</a:t>
            </a:r>
            <a:r>
              <a:rPr lang="ru-RU" dirty="0"/>
              <a:t> до </a:t>
            </a:r>
            <a:r>
              <a:rPr lang="ru-RU" dirty="0" err="1"/>
              <a:t>мільярдів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 Так, </a:t>
            </a:r>
            <a:r>
              <a:rPr lang="ru-RU" dirty="0" err="1"/>
              <a:t>періоди</a:t>
            </a:r>
            <a:r>
              <a:rPr lang="ru-RU" dirty="0"/>
              <a:t> </a:t>
            </a:r>
            <a:r>
              <a:rPr lang="ru-RU" dirty="0" err="1"/>
              <a:t>напіврозпаду</a:t>
            </a:r>
            <a:r>
              <a:rPr lang="ru-RU" dirty="0"/>
              <a:t> </a:t>
            </a:r>
            <a:r>
              <a:rPr lang="ru-RU" dirty="0" err="1"/>
              <a:t>нуклідів</a:t>
            </a:r>
            <a:r>
              <a:rPr lang="ru-RU" dirty="0"/>
              <a:t> 238</a:t>
            </a:r>
            <a:r>
              <a:rPr lang="en-US" dirty="0"/>
              <a:t>U, 60</a:t>
            </a:r>
            <a:r>
              <a:rPr lang="ru-RU" dirty="0"/>
              <a:t>Со </a:t>
            </a:r>
            <a:r>
              <a:rPr lang="ru-RU" dirty="0" err="1"/>
              <a:t>і</a:t>
            </a:r>
            <a:r>
              <a:rPr lang="ru-RU" dirty="0"/>
              <a:t> 215</a:t>
            </a:r>
            <a:r>
              <a:rPr lang="en-US" dirty="0"/>
              <a:t>At </a:t>
            </a:r>
            <a:r>
              <a:rPr lang="ru-RU" dirty="0" err="1"/>
              <a:t>рівні</a:t>
            </a:r>
            <a:r>
              <a:rPr lang="ru-RU" dirty="0"/>
              <a:t> 4,468 109 </a:t>
            </a:r>
            <a:r>
              <a:rPr lang="ru-RU" dirty="0" err="1"/>
              <a:t>років</a:t>
            </a:r>
            <a:r>
              <a:rPr lang="ru-RU" dirty="0"/>
              <a:t>, 5,271 року </a:t>
            </a:r>
            <a:r>
              <a:rPr lang="ru-RU" dirty="0" err="1"/>
              <a:t>і</a:t>
            </a:r>
            <a:r>
              <a:rPr lang="ru-RU" dirty="0"/>
              <a:t> 1·10-4с </a:t>
            </a:r>
            <a:r>
              <a:rPr lang="ru-RU" dirty="0" err="1"/>
              <a:t>відповідно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випромінювань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випускаються</a:t>
            </a:r>
            <a:r>
              <a:rPr lang="ru-RU" dirty="0"/>
              <a:t> </a:t>
            </a:r>
            <a:r>
              <a:rPr lang="ru-RU" dirty="0" err="1"/>
              <a:t>радіоактивними</a:t>
            </a:r>
            <a:r>
              <a:rPr lang="ru-RU" dirty="0"/>
              <a:t> </a:t>
            </a:r>
            <a:r>
              <a:rPr lang="ru-RU" dirty="0" err="1"/>
              <a:t>ізотопами</a:t>
            </a:r>
            <a:r>
              <a:rPr lang="ru-RU" dirty="0"/>
              <a:t>, в </a:t>
            </a:r>
            <a:r>
              <a:rPr lang="ru-RU" dirty="0" err="1"/>
              <a:t>опроміненому</a:t>
            </a:r>
            <a:r>
              <a:rPr lang="ru-RU" dirty="0"/>
              <a:t> </a:t>
            </a:r>
            <a:r>
              <a:rPr lang="ru-RU" dirty="0" err="1"/>
              <a:t>об'єкті</a:t>
            </a:r>
            <a:r>
              <a:rPr lang="ru-RU" dirty="0"/>
              <a:t> </a:t>
            </a:r>
            <a:r>
              <a:rPr lang="ru-RU" dirty="0" err="1"/>
              <a:t>виникають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накопичуються</a:t>
            </a:r>
            <a:r>
              <a:rPr lang="ru-RU" dirty="0"/>
              <a:t> </a:t>
            </a:r>
            <a:r>
              <a:rPr lang="ru-RU" dirty="0" err="1"/>
              <a:t>різні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.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(</a:t>
            </a:r>
            <a:r>
              <a:rPr lang="ru-RU" dirty="0" err="1"/>
              <a:t>хоча</a:t>
            </a:r>
            <a:r>
              <a:rPr lang="ru-RU" dirty="0"/>
              <a:t> в </a:t>
            </a:r>
            <a:r>
              <a:rPr lang="ru-RU" dirty="0" err="1"/>
              <a:t>даний</a:t>
            </a:r>
            <a:r>
              <a:rPr lang="ru-RU" dirty="0"/>
              <a:t> час все </a:t>
            </a:r>
            <a:r>
              <a:rPr lang="ru-RU" dirty="0" err="1"/>
              <a:t>частіше</a:t>
            </a:r>
            <a:r>
              <a:rPr lang="ru-RU" dirty="0"/>
              <a:t> </a:t>
            </a:r>
            <a:r>
              <a:rPr lang="ru-RU" dirty="0" err="1"/>
              <a:t>піддається</a:t>
            </a:r>
            <a:r>
              <a:rPr lang="ru-RU" dirty="0"/>
              <a:t> </a:t>
            </a:r>
            <a:r>
              <a:rPr lang="ru-RU" dirty="0" err="1"/>
              <a:t>сумніву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в </a:t>
            </a:r>
            <a:r>
              <a:rPr lang="ru-RU" dirty="0" err="1"/>
              <a:t>опроміненій</a:t>
            </a:r>
            <a:r>
              <a:rPr lang="ru-RU" dirty="0"/>
              <a:t> </a:t>
            </a:r>
            <a:r>
              <a:rPr lang="ru-RU" dirty="0" err="1"/>
              <a:t>речовині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організмі</a:t>
            </a:r>
            <a:r>
              <a:rPr lang="ru-RU" dirty="0"/>
              <a:t>,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визначаються</a:t>
            </a:r>
            <a:r>
              <a:rPr lang="ru-RU" dirty="0"/>
              <a:t> </a:t>
            </a:r>
            <a:r>
              <a:rPr lang="ru-RU" dirty="0" err="1"/>
              <a:t>поглиненою</a:t>
            </a:r>
            <a:r>
              <a:rPr lang="ru-RU" dirty="0"/>
              <a:t> </a:t>
            </a:r>
            <a:r>
              <a:rPr lang="ru-RU" dirty="0" err="1"/>
              <a:t>енергією</a:t>
            </a:r>
            <a:r>
              <a:rPr lang="ru-RU" dirty="0"/>
              <a:t> </a:t>
            </a:r>
            <a:r>
              <a:rPr lang="ru-RU" dirty="0" err="1"/>
              <a:t>радіоактивного</a:t>
            </a:r>
            <a:r>
              <a:rPr lang="ru-RU" dirty="0"/>
              <a:t> </a:t>
            </a:r>
            <a:r>
              <a:rPr lang="ru-RU" dirty="0" err="1"/>
              <a:t>випромінення</a:t>
            </a:r>
            <a:r>
              <a:rPr lang="ru-RU" dirty="0"/>
              <a:t>. </a:t>
            </a:r>
            <a:r>
              <a:rPr lang="ru-RU" dirty="0" err="1"/>
              <a:t>Поглинена</a:t>
            </a:r>
            <a:r>
              <a:rPr lang="ru-RU" dirty="0"/>
              <a:t> </a:t>
            </a:r>
            <a:r>
              <a:rPr lang="ru-RU" dirty="0" err="1"/>
              <a:t>енергія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служить </a:t>
            </a:r>
            <a:r>
              <a:rPr lang="ru-RU" dirty="0" err="1"/>
              <a:t>зручною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величиною,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ru-RU" dirty="0" err="1"/>
              <a:t>радіації</a:t>
            </a:r>
            <a:r>
              <a:rPr lang="ru-RU" dirty="0"/>
              <a:t> на </a:t>
            </a:r>
            <a:r>
              <a:rPr lang="ru-RU" dirty="0" err="1"/>
              <a:t>організми</a:t>
            </a:r>
            <a:r>
              <a:rPr lang="ru-RU" dirty="0"/>
              <a:t>. </a:t>
            </a:r>
          </a:p>
          <a:p>
            <a:r>
              <a:rPr lang="ru-RU" dirty="0"/>
              <a:t>На VII </a:t>
            </a:r>
            <a:r>
              <a:rPr lang="ru-RU" dirty="0" err="1"/>
              <a:t>Міжнародному</a:t>
            </a:r>
            <a:r>
              <a:rPr lang="ru-RU" dirty="0"/>
              <a:t> </a:t>
            </a:r>
            <a:r>
              <a:rPr lang="ru-RU" dirty="0" err="1"/>
              <a:t>конгресі</a:t>
            </a:r>
            <a:r>
              <a:rPr lang="ru-RU" dirty="0"/>
              <a:t> </a:t>
            </a:r>
            <a:r>
              <a:rPr lang="ru-RU" dirty="0" err="1"/>
              <a:t>радіологів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відбувся</a:t>
            </a:r>
            <a:r>
              <a:rPr lang="ru-RU" dirty="0"/>
              <a:t> в 1953 р. в </a:t>
            </a:r>
            <a:r>
              <a:rPr lang="ru-RU" dirty="0" err="1"/>
              <a:t>Копенгагені</a:t>
            </a:r>
            <a:r>
              <a:rPr lang="ru-RU" dirty="0"/>
              <a:t>, </a:t>
            </a:r>
            <a:r>
              <a:rPr lang="ru-RU" dirty="0" err="1"/>
              <a:t>енергію</a:t>
            </a:r>
            <a:r>
              <a:rPr lang="ru-RU" dirty="0"/>
              <a:t> </a:t>
            </a:r>
            <a:r>
              <a:rPr lang="ru-RU" dirty="0" err="1"/>
              <a:t>будь-якого</a:t>
            </a:r>
            <a:r>
              <a:rPr lang="ru-RU" dirty="0"/>
              <a:t> виду </a:t>
            </a:r>
            <a:r>
              <a:rPr lang="ru-RU" dirty="0" err="1"/>
              <a:t>випромінювання</a:t>
            </a:r>
            <a:r>
              <a:rPr lang="ru-RU" dirty="0"/>
              <a:t>, </a:t>
            </a:r>
            <a:r>
              <a:rPr lang="ru-RU" dirty="0" err="1"/>
              <a:t>поглиненого</a:t>
            </a:r>
            <a:r>
              <a:rPr lang="ru-RU" dirty="0"/>
              <a:t> в одному </a:t>
            </a:r>
            <a:r>
              <a:rPr lang="ru-RU" dirty="0" err="1"/>
              <a:t>кілограмі</a:t>
            </a:r>
            <a:r>
              <a:rPr lang="ru-RU" dirty="0"/>
              <a:t> </a:t>
            </a:r>
            <a:r>
              <a:rPr lang="ru-RU" dirty="0" err="1"/>
              <a:t>речовини</a:t>
            </a:r>
            <a:r>
              <a:rPr lang="ru-RU" dirty="0"/>
              <a:t>, рекомендовано </a:t>
            </a:r>
            <a:r>
              <a:rPr lang="ru-RU" dirty="0" err="1"/>
              <a:t>називати</a:t>
            </a:r>
            <a:r>
              <a:rPr lang="ru-RU" dirty="0"/>
              <a:t> </a:t>
            </a:r>
            <a:r>
              <a:rPr lang="ru-RU" b="1" dirty="0" err="1"/>
              <a:t>поглиненою</a:t>
            </a:r>
            <a:r>
              <a:rPr lang="ru-RU" b="1" dirty="0"/>
              <a:t> дозою: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492896"/>
            <a:ext cx="1977368" cy="52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3140968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Одиниця</a:t>
            </a:r>
            <a:r>
              <a:rPr lang="ru-RU" dirty="0"/>
              <a:t> </a:t>
            </a:r>
            <a:r>
              <a:rPr lang="ru-RU" dirty="0" err="1"/>
              <a:t>поглиненої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- </a:t>
            </a:r>
            <a:r>
              <a:rPr lang="ru-RU" i="1" dirty="0"/>
              <a:t>грей (Гр) </a:t>
            </a:r>
            <a:r>
              <a:rPr lang="ru-RU" i="1" dirty="0" err="1"/>
              <a:t>відповідає</a:t>
            </a:r>
            <a:r>
              <a:rPr lang="ru-RU" i="1" dirty="0"/>
              <a:t> </a:t>
            </a:r>
            <a:r>
              <a:rPr lang="ru-RU" i="1" dirty="0" err="1"/>
              <a:t>поглинанню</a:t>
            </a:r>
            <a:r>
              <a:rPr lang="ru-RU" i="1" dirty="0"/>
              <a:t> 1 Дж </a:t>
            </a:r>
            <a:r>
              <a:rPr lang="ru-RU" i="1" dirty="0" err="1"/>
              <a:t>енергії</a:t>
            </a:r>
            <a:r>
              <a:rPr lang="ru-RU" i="1" dirty="0"/>
              <a:t> </a:t>
            </a:r>
            <a:r>
              <a:rPr lang="ru-RU" i="1" dirty="0" err="1"/>
              <a:t>будь-якого</a:t>
            </a:r>
            <a:r>
              <a:rPr lang="ru-RU" i="1" dirty="0"/>
              <a:t> виду </a:t>
            </a:r>
            <a:r>
              <a:rPr lang="ru-RU" i="1" dirty="0" err="1"/>
              <a:t>іонізуючого</a:t>
            </a:r>
            <a:r>
              <a:rPr lang="ru-RU" i="1" dirty="0"/>
              <a:t> </a:t>
            </a:r>
            <a:r>
              <a:rPr lang="ru-RU" i="1" dirty="0" err="1"/>
              <a:t>випромінювання</a:t>
            </a:r>
            <a:r>
              <a:rPr lang="ru-RU" i="1" dirty="0"/>
              <a:t> 1 кг </a:t>
            </a:r>
            <a:r>
              <a:rPr lang="ru-RU" i="1" dirty="0" err="1"/>
              <a:t>опроміненої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. </a:t>
            </a:r>
          </a:p>
          <a:p>
            <a:r>
              <a:rPr lang="ru-RU" dirty="0"/>
              <a:t>На </a:t>
            </a:r>
            <a:r>
              <a:rPr lang="ru-RU" dirty="0" err="1"/>
              <a:t>практиці</a:t>
            </a:r>
            <a:r>
              <a:rPr lang="ru-RU" dirty="0"/>
              <a:t> часто </a:t>
            </a:r>
            <a:r>
              <a:rPr lang="ru-RU" dirty="0" err="1"/>
              <a:t>використовується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застаріла</a:t>
            </a:r>
            <a:r>
              <a:rPr lang="ru-RU" dirty="0"/>
              <a:t> </a:t>
            </a:r>
            <a:r>
              <a:rPr lang="ru-RU" dirty="0" err="1"/>
              <a:t>одиниця</a:t>
            </a:r>
            <a:r>
              <a:rPr lang="ru-RU" dirty="0"/>
              <a:t> </a:t>
            </a:r>
            <a:r>
              <a:rPr lang="ru-RU" dirty="0" err="1"/>
              <a:t>поглиненої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- </a:t>
            </a:r>
            <a:r>
              <a:rPr lang="ru-RU" i="1" dirty="0"/>
              <a:t>рад (</a:t>
            </a:r>
            <a:r>
              <a:rPr lang="en-US" i="1" dirty="0" err="1"/>
              <a:t>rad</a:t>
            </a:r>
            <a:r>
              <a:rPr lang="en-US" i="1" dirty="0"/>
              <a:t>, </a:t>
            </a:r>
            <a:r>
              <a:rPr lang="ru-RU" i="1" dirty="0"/>
              <a:t>за першими </a:t>
            </a:r>
            <a:r>
              <a:rPr lang="ru-RU" i="1" dirty="0" err="1"/>
              <a:t>літерами</a:t>
            </a:r>
            <a:r>
              <a:rPr lang="ru-RU" i="1" dirty="0"/>
              <a:t> </a:t>
            </a:r>
            <a:r>
              <a:rPr lang="ru-RU" i="1" dirty="0" err="1"/>
              <a:t>англійського</a:t>
            </a:r>
            <a:r>
              <a:rPr lang="ru-RU" i="1" dirty="0"/>
              <a:t> </a:t>
            </a:r>
            <a:r>
              <a:rPr lang="ru-RU" i="1" dirty="0" err="1"/>
              <a:t>словосполучення</a:t>
            </a:r>
            <a:r>
              <a:rPr lang="ru-RU" i="1" dirty="0"/>
              <a:t> </a:t>
            </a:r>
            <a:r>
              <a:rPr lang="en-US" i="1" dirty="0"/>
              <a:t>radiation absorbed dose - </a:t>
            </a:r>
            <a:r>
              <a:rPr lang="ru-RU" i="1" dirty="0" err="1"/>
              <a:t>поглинена</a:t>
            </a:r>
            <a:r>
              <a:rPr lang="ru-RU" i="1" dirty="0"/>
              <a:t> доза </a:t>
            </a:r>
            <a:r>
              <a:rPr lang="ru-RU" i="1" dirty="0" err="1"/>
              <a:t>випромінювання</a:t>
            </a:r>
            <a:r>
              <a:rPr lang="ru-RU" i="1" dirty="0"/>
              <a:t>). Один рад </a:t>
            </a:r>
            <a:r>
              <a:rPr lang="ru-RU" i="1" dirty="0" err="1"/>
              <a:t>відповідає</a:t>
            </a:r>
            <a:r>
              <a:rPr lang="ru-RU" i="1" dirty="0"/>
              <a:t> </a:t>
            </a:r>
            <a:r>
              <a:rPr lang="ru-RU" i="1" dirty="0" err="1"/>
              <a:t>такій</a:t>
            </a:r>
            <a:r>
              <a:rPr lang="ru-RU" i="1" dirty="0"/>
              <a:t> </a:t>
            </a:r>
            <a:r>
              <a:rPr lang="ru-RU" i="1" dirty="0" err="1"/>
              <a:t>поглиненій</a:t>
            </a:r>
            <a:r>
              <a:rPr lang="ru-RU" i="1" dirty="0"/>
              <a:t> </a:t>
            </a:r>
            <a:r>
              <a:rPr lang="ru-RU" i="1" dirty="0" err="1"/>
              <a:t>дозі</a:t>
            </a:r>
            <a:r>
              <a:rPr lang="ru-RU" i="1" dirty="0"/>
              <a:t>, при </a:t>
            </a:r>
            <a:r>
              <a:rPr lang="ru-RU" i="1" dirty="0" err="1"/>
              <a:t>якій</a:t>
            </a:r>
            <a:r>
              <a:rPr lang="ru-RU" i="1" dirty="0"/>
              <a:t> </a:t>
            </a:r>
            <a:r>
              <a:rPr lang="ru-RU" i="1" dirty="0" err="1"/>
              <a:t>кількість</a:t>
            </a:r>
            <a:r>
              <a:rPr lang="ru-RU" i="1" dirty="0"/>
              <a:t> </a:t>
            </a:r>
            <a:r>
              <a:rPr lang="ru-RU" i="1" dirty="0" err="1"/>
              <a:t>енергії</a:t>
            </a:r>
            <a:r>
              <a:rPr lang="ru-RU" i="1" dirty="0"/>
              <a:t>, яка </a:t>
            </a:r>
            <a:r>
              <a:rPr lang="ru-RU" i="1" dirty="0" err="1"/>
              <a:t>виділяється</a:t>
            </a:r>
            <a:r>
              <a:rPr lang="ru-RU" i="1" dirty="0"/>
              <a:t> 1 г </a:t>
            </a:r>
            <a:r>
              <a:rPr lang="ru-RU" i="1" dirty="0" err="1"/>
              <a:t>будь-якої</a:t>
            </a:r>
            <a:r>
              <a:rPr lang="ru-RU" i="1" dirty="0"/>
              <a:t> </a:t>
            </a:r>
            <a:r>
              <a:rPr lang="ru-RU" i="1" dirty="0" err="1"/>
              <a:t>речовини</a:t>
            </a:r>
            <a:r>
              <a:rPr lang="ru-RU" i="1" dirty="0"/>
              <a:t>, </a:t>
            </a:r>
            <a:r>
              <a:rPr lang="ru-RU" i="1" dirty="0" err="1"/>
              <a:t>рівна</a:t>
            </a:r>
            <a:r>
              <a:rPr lang="ru-RU" i="1" dirty="0"/>
              <a:t> 100 </a:t>
            </a:r>
            <a:r>
              <a:rPr lang="ru-RU" i="1" dirty="0" err="1"/>
              <a:t>ерг</a:t>
            </a:r>
            <a:r>
              <a:rPr lang="ru-RU" i="1" dirty="0"/>
              <a:t>, </a:t>
            </a:r>
            <a:r>
              <a:rPr lang="ru-RU" i="1" dirty="0" err="1"/>
              <a:t>незалежно</a:t>
            </a:r>
            <a:r>
              <a:rPr lang="ru-RU" i="1" dirty="0"/>
              <a:t> </a:t>
            </a:r>
            <a:r>
              <a:rPr lang="ru-RU" i="1" dirty="0" err="1"/>
              <a:t>від</a:t>
            </a:r>
            <a:r>
              <a:rPr lang="ru-RU" i="1" dirty="0"/>
              <a:t> виду та </a:t>
            </a:r>
            <a:r>
              <a:rPr lang="ru-RU" i="1" dirty="0" err="1"/>
              <a:t>енергії</a:t>
            </a:r>
            <a:r>
              <a:rPr lang="ru-RU" i="1" dirty="0"/>
              <a:t> </a:t>
            </a:r>
            <a:r>
              <a:rPr lang="ru-RU" i="1" dirty="0" err="1"/>
              <a:t>іонізуючого</a:t>
            </a:r>
            <a:r>
              <a:rPr lang="ru-RU" i="1" dirty="0"/>
              <a:t> </a:t>
            </a:r>
            <a:r>
              <a:rPr lang="ru-RU" i="1" dirty="0" err="1"/>
              <a:t>випромінювання</a:t>
            </a:r>
            <a:r>
              <a:rPr lang="ru-RU" i="1" dirty="0"/>
              <a:t>. Таким чином, для </a:t>
            </a:r>
            <a:r>
              <a:rPr lang="ru-RU" i="1" dirty="0" err="1"/>
              <a:t>будь-якого</a:t>
            </a:r>
            <a:r>
              <a:rPr lang="ru-RU" i="1" dirty="0"/>
              <a:t> </a:t>
            </a:r>
            <a:r>
              <a:rPr lang="ru-RU" i="1" dirty="0" err="1"/>
              <a:t>опроміненого</a:t>
            </a:r>
            <a:r>
              <a:rPr lang="ru-RU" i="1" dirty="0"/>
              <a:t> </a:t>
            </a:r>
            <a:r>
              <a:rPr lang="ru-RU" i="1" dirty="0" err="1"/>
              <a:t>матеріалу</a:t>
            </a:r>
            <a:r>
              <a:rPr lang="ru-RU" i="1" dirty="0"/>
              <a:t>: </a:t>
            </a:r>
            <a:endParaRPr lang="ru-RU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5733256"/>
            <a:ext cx="3752999" cy="392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Відгук</a:t>
            </a:r>
            <a:r>
              <a:rPr lang="ru-RU" dirty="0"/>
              <a:t> живого </a:t>
            </a:r>
            <a:r>
              <a:rPr lang="ru-RU" dirty="0" err="1"/>
              <a:t>організму</a:t>
            </a:r>
            <a:r>
              <a:rPr lang="ru-RU" dirty="0"/>
              <a:t> на </a:t>
            </a:r>
            <a:r>
              <a:rPr lang="ru-RU" dirty="0" err="1"/>
              <a:t>опромінення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не </a:t>
            </a:r>
            <a:r>
              <a:rPr lang="ru-RU" dirty="0" err="1"/>
              <a:t>стільки</a:t>
            </a:r>
            <a:r>
              <a:rPr lang="ru-RU" dirty="0"/>
              <a:t> </a:t>
            </a:r>
            <a:r>
              <a:rPr lang="ru-RU" dirty="0" err="1"/>
              <a:t>поглинаненою</a:t>
            </a:r>
            <a:r>
              <a:rPr lang="ru-RU" dirty="0"/>
              <a:t> дозою, </a:t>
            </a:r>
            <a:r>
              <a:rPr lang="ru-RU" dirty="0" err="1"/>
              <a:t>скільки</a:t>
            </a:r>
            <a:r>
              <a:rPr lang="ru-RU" dirty="0"/>
              <a:t> </a:t>
            </a:r>
            <a:r>
              <a:rPr lang="ru-RU" dirty="0" err="1"/>
              <a:t>мікроскопічним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на </a:t>
            </a:r>
            <a:r>
              <a:rPr lang="ru-RU" dirty="0" err="1"/>
              <a:t>рівні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молекул) </a:t>
            </a:r>
            <a:r>
              <a:rPr lang="ru-RU" dirty="0" err="1"/>
              <a:t>розподілом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по </a:t>
            </a:r>
            <a:r>
              <a:rPr lang="ru-RU" dirty="0" err="1"/>
              <a:t>чутливих</a:t>
            </a:r>
            <a:r>
              <a:rPr lang="ru-RU" dirty="0"/>
              <a:t> структурах </a:t>
            </a:r>
            <a:r>
              <a:rPr lang="ru-RU" dirty="0" err="1"/>
              <a:t>живих</a:t>
            </a:r>
            <a:r>
              <a:rPr lang="ru-RU" dirty="0"/>
              <a:t> </a:t>
            </a:r>
            <a:r>
              <a:rPr lang="ru-RU" dirty="0" err="1"/>
              <a:t>клітин</a:t>
            </a:r>
            <a:r>
              <a:rPr lang="ru-RU" dirty="0"/>
              <a:t>. Тому </a:t>
            </a:r>
            <a:r>
              <a:rPr lang="ru-RU" dirty="0" err="1"/>
              <a:t>виникла</a:t>
            </a:r>
            <a:r>
              <a:rPr lang="ru-RU" dirty="0"/>
              <a:t> </a:t>
            </a:r>
            <a:r>
              <a:rPr lang="ru-RU" dirty="0" err="1"/>
              <a:t>необхідність</a:t>
            </a:r>
            <a:r>
              <a:rPr lang="ru-RU" dirty="0"/>
              <a:t> ввести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вимірювальну</a:t>
            </a:r>
            <a:r>
              <a:rPr lang="ru-RU" dirty="0"/>
              <a:t> величину, яка </a:t>
            </a:r>
            <a:r>
              <a:rPr lang="ru-RU" dirty="0" err="1"/>
              <a:t>враховувала</a:t>
            </a:r>
            <a:r>
              <a:rPr lang="ru-RU" dirty="0"/>
              <a:t> б не </a:t>
            </a:r>
            <a:r>
              <a:rPr lang="ru-RU" dirty="0" err="1"/>
              <a:t>тільки</a:t>
            </a:r>
            <a:r>
              <a:rPr lang="ru-RU" dirty="0"/>
              <a:t> </a:t>
            </a:r>
            <a:r>
              <a:rPr lang="ru-RU" dirty="0" err="1"/>
              <a:t>виділення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, а </a:t>
            </a:r>
            <a:r>
              <a:rPr lang="ru-RU" dirty="0" err="1"/>
              <a:t>й</a:t>
            </a:r>
            <a:r>
              <a:rPr lang="ru-RU" dirty="0"/>
              <a:t> </a:t>
            </a:r>
            <a:r>
              <a:rPr lang="ru-RU" dirty="0" err="1"/>
              <a:t>біологічні</a:t>
            </a:r>
            <a:r>
              <a:rPr lang="ru-RU" dirty="0"/>
              <a:t> </a:t>
            </a:r>
            <a:r>
              <a:rPr lang="ru-RU" dirty="0" err="1"/>
              <a:t>наслідки</a:t>
            </a:r>
            <a:r>
              <a:rPr lang="ru-RU" dirty="0"/>
              <a:t> </a:t>
            </a:r>
            <a:r>
              <a:rPr lang="ru-RU" dirty="0" err="1"/>
              <a:t>опромінення</a:t>
            </a:r>
            <a:r>
              <a:rPr lang="ru-RU" dirty="0"/>
              <a:t>. З </a:t>
            </a:r>
            <a:r>
              <a:rPr lang="ru-RU" dirty="0" err="1"/>
              <a:t>міркувань</a:t>
            </a:r>
            <a:r>
              <a:rPr lang="ru-RU" dirty="0"/>
              <a:t> </a:t>
            </a:r>
            <a:r>
              <a:rPr lang="ru-RU" dirty="0" err="1"/>
              <a:t>простоти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зручності</a:t>
            </a:r>
            <a:r>
              <a:rPr lang="ru-RU" dirty="0"/>
              <a:t> </a:t>
            </a:r>
            <a:r>
              <a:rPr lang="ru-RU" dirty="0" err="1"/>
              <a:t>біологічні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, </a:t>
            </a:r>
            <a:r>
              <a:rPr lang="ru-RU" dirty="0" err="1"/>
              <a:t>викликані</a:t>
            </a:r>
            <a:r>
              <a:rPr lang="ru-RU" dirty="0"/>
              <a:t> </a:t>
            </a:r>
            <a:r>
              <a:rPr lang="ru-RU" dirty="0" err="1"/>
              <a:t>будь-якими</a:t>
            </a:r>
            <a:r>
              <a:rPr lang="ru-RU" dirty="0"/>
              <a:t> </a:t>
            </a:r>
            <a:r>
              <a:rPr lang="ru-RU" dirty="0" err="1"/>
              <a:t>іонізуючими</a:t>
            </a:r>
            <a:r>
              <a:rPr lang="ru-RU" dirty="0"/>
              <a:t> </a:t>
            </a:r>
            <a:r>
              <a:rPr lang="ru-RU" dirty="0" err="1"/>
              <a:t>випромінюваннями</a:t>
            </a:r>
            <a:r>
              <a:rPr lang="ru-RU" dirty="0"/>
              <a:t>, </a:t>
            </a:r>
            <a:r>
              <a:rPr lang="ru-RU" dirty="0" err="1"/>
              <a:t>прийнято</a:t>
            </a:r>
            <a:r>
              <a:rPr lang="ru-RU" dirty="0"/>
              <a:t> </a:t>
            </a:r>
            <a:r>
              <a:rPr lang="ru-RU" dirty="0" err="1"/>
              <a:t>порівнювати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рентгенівського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el-GR" dirty="0"/>
              <a:t>γ-</a:t>
            </a:r>
            <a:r>
              <a:rPr lang="ru-RU" dirty="0" err="1"/>
              <a:t>випромінювання</a:t>
            </a:r>
            <a:r>
              <a:rPr lang="ru-RU" dirty="0"/>
              <a:t>. </a:t>
            </a:r>
            <a:r>
              <a:rPr lang="ru-RU" dirty="0" err="1"/>
              <a:t>Зручність</a:t>
            </a:r>
            <a:r>
              <a:rPr lang="ru-RU" dirty="0"/>
              <a:t> в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тому, </a:t>
            </a:r>
            <a:r>
              <a:rPr lang="ru-RU" dirty="0" err="1"/>
              <a:t>що</a:t>
            </a:r>
            <a:r>
              <a:rPr lang="ru-RU" dirty="0"/>
              <a:t> для </a:t>
            </a:r>
            <a:r>
              <a:rPr lang="ru-RU" dirty="0" err="1"/>
              <a:t>рентгенівського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задані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просто </a:t>
            </a:r>
            <a:r>
              <a:rPr lang="ru-RU" dirty="0" err="1"/>
              <a:t>виходять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каліброваних</a:t>
            </a:r>
            <a:r>
              <a:rPr lang="ru-RU" dirty="0"/>
              <a:t> </a:t>
            </a:r>
            <a:r>
              <a:rPr lang="ru-RU" dirty="0" err="1"/>
              <a:t>джерел</a:t>
            </a:r>
            <a:r>
              <a:rPr lang="ru-RU" dirty="0"/>
              <a:t> </a:t>
            </a:r>
            <a:r>
              <a:rPr lang="ru-RU" dirty="0" err="1"/>
              <a:t>рентгенівського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), добре </a:t>
            </a:r>
            <a:r>
              <a:rPr lang="ru-RU" dirty="0" err="1"/>
              <a:t>відтворюються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надійно</a:t>
            </a:r>
            <a:r>
              <a:rPr lang="ru-RU" dirty="0"/>
              <a:t> </a:t>
            </a:r>
            <a:r>
              <a:rPr lang="ru-RU" dirty="0" err="1"/>
              <a:t>вимірюються</a:t>
            </a:r>
            <a:r>
              <a:rPr lang="ru-RU" dirty="0"/>
              <a:t>. </a:t>
            </a:r>
          </a:p>
          <a:p>
            <a:r>
              <a:rPr lang="ru-RU" dirty="0" err="1"/>
              <a:t>Щоб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порівнювати</a:t>
            </a:r>
            <a:r>
              <a:rPr lang="ru-RU" dirty="0"/>
              <a:t> </a:t>
            </a:r>
            <a:r>
              <a:rPr lang="ru-RU" dirty="0" err="1"/>
              <a:t>вплив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рентгенівським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el-GR" dirty="0"/>
              <a:t>γ-</a:t>
            </a:r>
            <a:r>
              <a:rPr lang="ru-RU" dirty="0" err="1"/>
              <a:t>випромінюванням</a:t>
            </a:r>
            <a:r>
              <a:rPr lang="ru-RU" dirty="0"/>
              <a:t>, введена так звана </a:t>
            </a:r>
            <a:r>
              <a:rPr lang="ru-RU" dirty="0" err="1"/>
              <a:t>еквівалентна</a:t>
            </a:r>
            <a:r>
              <a:rPr lang="ru-RU" dirty="0"/>
              <a:t> доза. </a:t>
            </a:r>
          </a:p>
          <a:p>
            <a:r>
              <a:rPr lang="ru-RU" b="1" dirty="0" err="1"/>
              <a:t>Еквівалентна</a:t>
            </a:r>
            <a:r>
              <a:rPr lang="ru-RU" b="1" dirty="0"/>
              <a:t> доза </a:t>
            </a:r>
            <a:r>
              <a:rPr lang="ru-RU" b="1" dirty="0" err="1"/>
              <a:t>визначається</a:t>
            </a:r>
            <a:r>
              <a:rPr lang="ru-RU" b="1" dirty="0"/>
              <a:t> як </a:t>
            </a:r>
            <a:r>
              <a:rPr lang="ru-RU" b="1" dirty="0" err="1"/>
              <a:t>добуток</a:t>
            </a:r>
            <a:r>
              <a:rPr lang="ru-RU" b="1" dirty="0"/>
              <a:t> </a:t>
            </a:r>
            <a:r>
              <a:rPr lang="ru-RU" b="1" dirty="0" err="1"/>
              <a:t>поглиненої</a:t>
            </a:r>
            <a:r>
              <a:rPr lang="ru-RU" b="1" dirty="0"/>
              <a:t> </a:t>
            </a:r>
            <a:r>
              <a:rPr lang="ru-RU" b="1" dirty="0" err="1"/>
              <a:t>дози</a:t>
            </a:r>
            <a:r>
              <a:rPr lang="ru-RU" b="1" dirty="0"/>
              <a:t> на </a:t>
            </a:r>
            <a:r>
              <a:rPr lang="ru-RU" b="1" dirty="0" err="1"/>
              <a:t>деякий</a:t>
            </a:r>
            <a:r>
              <a:rPr lang="ru-RU" b="1" dirty="0"/>
              <a:t> </a:t>
            </a:r>
            <a:r>
              <a:rPr lang="ru-RU" b="1" dirty="0" err="1"/>
              <a:t>коефіцієнт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(К),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залежить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виду </a:t>
            </a:r>
            <a:r>
              <a:rPr lang="ru-RU" b="1" dirty="0" err="1"/>
              <a:t>випромінювання</a:t>
            </a:r>
            <a:r>
              <a:rPr lang="ru-RU" b="1" dirty="0"/>
              <a:t>: 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861049"/>
            <a:ext cx="189413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0" y="4272677"/>
            <a:ext cx="91440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Одиницею</a:t>
            </a:r>
            <a:r>
              <a:rPr lang="ru-RU" dirty="0"/>
              <a:t> </a:t>
            </a:r>
            <a:r>
              <a:rPr lang="ru-RU" dirty="0" err="1"/>
              <a:t>еквівалентної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будь-якого</a:t>
            </a:r>
            <a:r>
              <a:rPr lang="ru-RU" dirty="0"/>
              <a:t> виду </a:t>
            </a:r>
            <a:r>
              <a:rPr lang="ru-RU" dirty="0" err="1"/>
              <a:t>випромінювання</a:t>
            </a:r>
            <a:r>
              <a:rPr lang="ru-RU" dirty="0"/>
              <a:t> в </a:t>
            </a:r>
            <a:r>
              <a:rPr lang="ru-RU" dirty="0" err="1"/>
              <a:t>біологічній</a:t>
            </a:r>
            <a:r>
              <a:rPr lang="ru-RU" dirty="0"/>
              <a:t> </a:t>
            </a:r>
            <a:r>
              <a:rPr lang="ru-RU" dirty="0" err="1"/>
              <a:t>тканині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створює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же </a:t>
            </a:r>
            <a:r>
              <a:rPr lang="ru-RU" dirty="0" err="1"/>
              <a:t>біологічний</a:t>
            </a:r>
            <a:r>
              <a:rPr lang="ru-RU" dirty="0"/>
              <a:t> </a:t>
            </a:r>
            <a:r>
              <a:rPr lang="ru-RU" dirty="0" err="1"/>
              <a:t>ефект</a:t>
            </a:r>
            <a:r>
              <a:rPr lang="ru-RU" dirty="0"/>
              <a:t>, як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поглинена</a:t>
            </a:r>
            <a:r>
              <a:rPr lang="ru-RU" dirty="0"/>
              <a:t> доза в 1 Гр </a:t>
            </a:r>
            <a:r>
              <a:rPr lang="ru-RU" dirty="0" err="1"/>
              <a:t>зразкового</a:t>
            </a:r>
            <a:r>
              <a:rPr lang="ru-RU" dirty="0"/>
              <a:t> </a:t>
            </a:r>
            <a:r>
              <a:rPr lang="ru-RU" dirty="0" err="1"/>
              <a:t>рентгенівського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el-GR" dirty="0"/>
              <a:t>γ-</a:t>
            </a:r>
            <a:r>
              <a:rPr lang="ru-RU" dirty="0" err="1"/>
              <a:t>випромінювання</a:t>
            </a:r>
            <a:r>
              <a:rPr lang="ru-RU" dirty="0"/>
              <a:t>,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i="1" dirty="0" err="1"/>
              <a:t>зіверт</a:t>
            </a:r>
            <a:r>
              <a:rPr lang="ru-RU" i="1" dirty="0"/>
              <a:t> (Зв). </a:t>
            </a:r>
          </a:p>
          <a:p>
            <a:r>
              <a:rPr lang="ru-RU" dirty="0" err="1"/>
              <a:t>Коефіцієнт</a:t>
            </a:r>
            <a:r>
              <a:rPr lang="ru-RU" dirty="0"/>
              <a:t> </a:t>
            </a:r>
            <a:r>
              <a:rPr lang="ru-RU" dirty="0" err="1"/>
              <a:t>якості</a:t>
            </a:r>
            <a:r>
              <a:rPr lang="ru-RU" dirty="0"/>
              <a:t> для </a:t>
            </a:r>
            <a:r>
              <a:rPr lang="el-GR" dirty="0"/>
              <a:t>γ-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прийнятий</a:t>
            </a:r>
            <a:r>
              <a:rPr lang="ru-RU" dirty="0"/>
              <a:t> </a:t>
            </a:r>
            <a:r>
              <a:rPr lang="ru-RU" dirty="0" err="1"/>
              <a:t>рівним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; для </a:t>
            </a:r>
            <a:r>
              <a:rPr lang="ru-RU" dirty="0" err="1"/>
              <a:t>теплових</a:t>
            </a:r>
            <a:r>
              <a:rPr lang="ru-RU" dirty="0"/>
              <a:t> </a:t>
            </a:r>
            <a:r>
              <a:rPr lang="ru-RU" dirty="0" err="1"/>
              <a:t>нейтронів</a:t>
            </a:r>
            <a:r>
              <a:rPr lang="ru-RU" dirty="0"/>
              <a:t> К = 1; для </a:t>
            </a:r>
            <a:r>
              <a:rPr lang="ru-RU" dirty="0" err="1"/>
              <a:t>швидких</a:t>
            </a:r>
            <a:r>
              <a:rPr lang="ru-RU" dirty="0"/>
              <a:t> </a:t>
            </a:r>
            <a:r>
              <a:rPr lang="ru-RU" dirty="0" err="1"/>
              <a:t>нейтронів</a:t>
            </a:r>
            <a:r>
              <a:rPr lang="ru-RU" dirty="0"/>
              <a:t> К = 10; для </a:t>
            </a:r>
            <a:r>
              <a:rPr lang="el-GR" dirty="0"/>
              <a:t>α-</a:t>
            </a:r>
            <a:r>
              <a:rPr lang="ru-RU" dirty="0" err="1"/>
              <a:t>частинок</a:t>
            </a:r>
            <a:r>
              <a:rPr lang="ru-RU" dirty="0"/>
              <a:t> К = 20.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означає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останньому</a:t>
            </a:r>
            <a:r>
              <a:rPr lang="ru-RU" dirty="0"/>
              <a:t> </a:t>
            </a:r>
            <a:r>
              <a:rPr lang="ru-RU" dirty="0" err="1"/>
              <a:t>випадку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порівняно</a:t>
            </a:r>
            <a:r>
              <a:rPr lang="ru-RU" dirty="0"/>
              <a:t> </a:t>
            </a:r>
            <a:r>
              <a:rPr lang="ru-RU" dirty="0" err="1"/>
              <a:t>малі</a:t>
            </a:r>
            <a:r>
              <a:rPr lang="ru-RU" dirty="0"/>
              <a:t> </a:t>
            </a:r>
            <a:r>
              <a:rPr lang="ru-RU" dirty="0" err="1"/>
              <a:t>поглинені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серйозні</a:t>
            </a:r>
            <a:r>
              <a:rPr lang="ru-RU" dirty="0"/>
              <a:t> </a:t>
            </a:r>
            <a:r>
              <a:rPr lang="ru-RU" dirty="0" err="1"/>
              <a:t>ураження</a:t>
            </a:r>
            <a:r>
              <a:rPr lang="ru-RU" dirty="0"/>
              <a:t> </a:t>
            </a:r>
            <a:r>
              <a:rPr lang="ru-RU" dirty="0" err="1"/>
              <a:t>організму</a:t>
            </a:r>
            <a:r>
              <a:rPr lang="ru-RU" dirty="0"/>
              <a:t>. </a:t>
            </a:r>
          </a:p>
          <a:p>
            <a:r>
              <a:rPr lang="ru-RU" dirty="0" err="1"/>
              <a:t>Еквівалентну</a:t>
            </a:r>
            <a:r>
              <a:rPr lang="ru-RU" dirty="0"/>
              <a:t> дозу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виражати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в </a:t>
            </a:r>
            <a:r>
              <a:rPr lang="ru-RU" i="1" dirty="0" err="1"/>
              <a:t>берах</a:t>
            </a:r>
            <a:r>
              <a:rPr lang="ru-RU" i="1" dirty="0"/>
              <a:t> (</a:t>
            </a:r>
            <a:r>
              <a:rPr lang="ru-RU" i="1" dirty="0" err="1"/>
              <a:t>бер</a:t>
            </a:r>
            <a:r>
              <a:rPr lang="ru-RU" i="1" dirty="0"/>
              <a:t> - </a:t>
            </a:r>
            <a:r>
              <a:rPr lang="ru-RU" i="1" dirty="0" err="1"/>
              <a:t>біологічний</a:t>
            </a:r>
            <a:r>
              <a:rPr lang="ru-RU" i="1" dirty="0"/>
              <a:t> </a:t>
            </a:r>
            <a:r>
              <a:rPr lang="ru-RU" i="1" dirty="0" err="1"/>
              <a:t>еквівалент</a:t>
            </a:r>
            <a:r>
              <a:rPr lang="ru-RU" i="1" dirty="0"/>
              <a:t> рентгена): </a:t>
            </a:r>
          </a:p>
          <a:p>
            <a:r>
              <a:rPr lang="ru-RU" dirty="0"/>
              <a:t>1 Зв = 100 </a:t>
            </a:r>
            <a:r>
              <a:rPr lang="ru-RU" dirty="0" err="1"/>
              <a:t>бер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чуттів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зафіксувати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радіації</a:t>
            </a:r>
            <a:r>
              <a:rPr lang="ru-RU" dirty="0"/>
              <a:t>. Тому без </a:t>
            </a:r>
            <a:r>
              <a:rPr lang="ru-RU" dirty="0" err="1"/>
              <a:t>спеціальних</a:t>
            </a:r>
            <a:r>
              <a:rPr lang="ru-RU" dirty="0"/>
              <a:t> </a:t>
            </a:r>
            <a:r>
              <a:rPr lang="ru-RU" dirty="0" err="1"/>
              <a:t>приладів</a:t>
            </a:r>
            <a:r>
              <a:rPr lang="ru-RU" dirty="0"/>
              <a:t> ми не </a:t>
            </a:r>
            <a:r>
              <a:rPr lang="ru-RU" dirty="0" err="1"/>
              <a:t>можемо</a:t>
            </a:r>
            <a:r>
              <a:rPr lang="ru-RU" dirty="0"/>
              <a:t> </a:t>
            </a:r>
            <a:r>
              <a:rPr lang="ru-RU" dirty="0" err="1"/>
              <a:t>судити</a:t>
            </a:r>
            <a:r>
              <a:rPr lang="ru-RU" dirty="0"/>
              <a:t> </a:t>
            </a:r>
            <a:r>
              <a:rPr lang="ru-RU" dirty="0" err="1"/>
              <a:t>ні</a:t>
            </a:r>
            <a:r>
              <a:rPr lang="ru-RU" dirty="0"/>
              <a:t> про </a:t>
            </a:r>
            <a:r>
              <a:rPr lang="ru-RU" dirty="0" err="1"/>
              <a:t>рівень</a:t>
            </a:r>
            <a:r>
              <a:rPr lang="ru-RU" dirty="0"/>
              <a:t> </a:t>
            </a:r>
            <a:r>
              <a:rPr lang="ru-RU" dirty="0" err="1"/>
              <a:t>радіації</a:t>
            </a:r>
            <a:r>
              <a:rPr lang="ru-RU" dirty="0"/>
              <a:t>, </a:t>
            </a:r>
            <a:r>
              <a:rPr lang="ru-RU" dirty="0" err="1"/>
              <a:t>ні</a:t>
            </a:r>
            <a:r>
              <a:rPr lang="ru-RU" dirty="0"/>
              <a:t> </a:t>
            </a:r>
            <a:r>
              <a:rPr lang="ru-RU" dirty="0" err="1"/>
              <a:t>про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відсутність</a:t>
            </a:r>
            <a:r>
              <a:rPr lang="ru-RU" dirty="0"/>
              <a:t>, а </a:t>
            </a:r>
            <a:r>
              <a:rPr lang="ru-RU" dirty="0" err="1"/>
              <a:t>отже</a:t>
            </a:r>
            <a:r>
              <a:rPr lang="ru-RU" dirty="0"/>
              <a:t>, </a:t>
            </a:r>
            <a:r>
              <a:rPr lang="ru-RU" dirty="0" err="1"/>
              <a:t>і</a:t>
            </a:r>
            <a:r>
              <a:rPr lang="ru-RU" dirty="0"/>
              <a:t> про </a:t>
            </a:r>
            <a:r>
              <a:rPr lang="ru-RU" dirty="0" err="1"/>
              <a:t>небезпеку</a:t>
            </a:r>
            <a:r>
              <a:rPr lang="ru-RU" dirty="0"/>
              <a:t>. В </a:t>
            </a:r>
            <a:r>
              <a:rPr lang="ru-RU" dirty="0" err="1"/>
              <a:t>приладах</a:t>
            </a:r>
            <a:r>
              <a:rPr lang="ru-RU" dirty="0"/>
              <a:t> для </a:t>
            </a:r>
            <a:r>
              <a:rPr lang="ru-RU" dirty="0" err="1"/>
              <a:t>виявлення</a:t>
            </a:r>
            <a:r>
              <a:rPr lang="ru-RU" dirty="0"/>
              <a:t> </a:t>
            </a:r>
            <a:r>
              <a:rPr lang="ru-RU" dirty="0" err="1"/>
              <a:t>радіації</a:t>
            </a:r>
            <a:r>
              <a:rPr lang="ru-RU" dirty="0"/>
              <a:t>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використовуватися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ж </a:t>
            </a:r>
            <a:r>
              <a:rPr lang="ru-RU" dirty="0" err="1"/>
              <a:t>радіаційні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завдають</a:t>
            </a:r>
            <a:r>
              <a:rPr lang="ru-RU" dirty="0"/>
              <a:t> </a:t>
            </a:r>
            <a:r>
              <a:rPr lang="ru-RU" dirty="0" err="1"/>
              <a:t>шкоди</a:t>
            </a:r>
            <a:r>
              <a:rPr lang="ru-RU" dirty="0"/>
              <a:t> живим </a:t>
            </a:r>
            <a:r>
              <a:rPr lang="ru-RU" dirty="0" err="1"/>
              <a:t>організмам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 </a:t>
            </a:r>
            <a:r>
              <a:rPr lang="ru-RU" dirty="0" err="1"/>
              <a:t>іонізація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 </a:t>
            </a:r>
            <a:r>
              <a:rPr lang="ru-RU" dirty="0" err="1"/>
              <a:t>повітря</a:t>
            </a:r>
            <a:r>
              <a:rPr lang="ru-RU" dirty="0"/>
              <a:t>. В </a:t>
            </a:r>
            <a:r>
              <a:rPr lang="ru-RU" dirty="0" err="1"/>
              <a:t>якості</a:t>
            </a:r>
            <a:r>
              <a:rPr lang="ru-RU" dirty="0"/>
              <a:t>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в</a:t>
            </a:r>
            <a:r>
              <a:rPr lang="ru-RU" dirty="0"/>
              <a:t> 1928 р. </a:t>
            </a:r>
            <a:r>
              <a:rPr lang="ru-RU" dirty="0" err="1"/>
              <a:t>був</a:t>
            </a:r>
            <a:r>
              <a:rPr lang="ru-RU" dirty="0"/>
              <a:t> </a:t>
            </a:r>
            <a:r>
              <a:rPr lang="ru-RU" dirty="0" err="1"/>
              <a:t>прийнятий</a:t>
            </a:r>
            <a:r>
              <a:rPr lang="ru-RU" dirty="0"/>
              <a:t> рентген (Р). </a:t>
            </a:r>
          </a:p>
          <a:p>
            <a:r>
              <a:rPr lang="ru-RU" dirty="0"/>
              <a:t>У </a:t>
            </a:r>
            <a:r>
              <a:rPr lang="ru-RU" dirty="0" err="1"/>
              <a:t>сучасній</a:t>
            </a:r>
            <a:r>
              <a:rPr lang="ru-RU" dirty="0"/>
              <a:t> </a:t>
            </a:r>
            <a:r>
              <a:rPr lang="ru-RU" dirty="0" err="1"/>
              <a:t>дозиметрії</a:t>
            </a:r>
            <a:r>
              <a:rPr lang="ru-RU" dirty="0"/>
              <a:t> рентген </a:t>
            </a:r>
            <a:r>
              <a:rPr lang="ru-RU" dirty="0" err="1"/>
              <a:t>розглядається</a:t>
            </a:r>
            <a:r>
              <a:rPr lang="ru-RU" dirty="0"/>
              <a:t> не як </a:t>
            </a:r>
            <a:r>
              <a:rPr lang="ru-RU" dirty="0" err="1"/>
              <a:t>одиниця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характеризує</a:t>
            </a:r>
            <a:r>
              <a:rPr lang="ru-RU" dirty="0"/>
              <a:t> </a:t>
            </a:r>
            <a:r>
              <a:rPr lang="ru-RU" dirty="0" err="1"/>
              <a:t>поглинену</a:t>
            </a:r>
            <a:r>
              <a:rPr lang="ru-RU" dirty="0"/>
              <a:t> </a:t>
            </a:r>
            <a:r>
              <a:rPr lang="ru-RU" dirty="0" err="1"/>
              <a:t>енергію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тим</a:t>
            </a:r>
            <a:r>
              <a:rPr lang="ru-RU" dirty="0"/>
              <a:t> самим </a:t>
            </a:r>
            <a:r>
              <a:rPr lang="ru-RU" dirty="0" err="1"/>
              <a:t>безпосередньо</a:t>
            </a:r>
            <a:r>
              <a:rPr lang="ru-RU" dirty="0"/>
              <a:t> </a:t>
            </a:r>
            <a:r>
              <a:rPr lang="ru-RU" dirty="0" err="1"/>
              <a:t>пов'язаний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біологічним</a:t>
            </a:r>
            <a:r>
              <a:rPr lang="ru-RU" dirty="0"/>
              <a:t> </a:t>
            </a:r>
            <a:r>
              <a:rPr lang="ru-RU" dirty="0" err="1"/>
              <a:t>ефектом</a:t>
            </a:r>
            <a:r>
              <a:rPr lang="ru-RU" dirty="0"/>
              <a:t>, а як </a:t>
            </a:r>
            <a:r>
              <a:rPr lang="ru-RU" dirty="0" err="1"/>
              <a:t>одиниця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іонізуючу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рентгенівського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el-GR" dirty="0"/>
              <a:t>α-</a:t>
            </a:r>
            <a:r>
              <a:rPr lang="ru-RU" dirty="0" err="1"/>
              <a:t>випромінювань</a:t>
            </a:r>
            <a:r>
              <a:rPr lang="ru-RU" dirty="0"/>
              <a:t> в 1см3 </a:t>
            </a:r>
            <a:r>
              <a:rPr lang="ru-RU" dirty="0" err="1"/>
              <a:t>повітря</a:t>
            </a:r>
            <a:r>
              <a:rPr lang="ru-RU" dirty="0"/>
              <a:t>. </a:t>
            </a:r>
          </a:p>
          <a:p>
            <a:r>
              <a:rPr lang="ru-RU" b="1" dirty="0" err="1"/>
              <a:t>Експозиційна</a:t>
            </a:r>
            <a:r>
              <a:rPr lang="ru-RU" b="1" dirty="0"/>
              <a:t> доза (Кл/кг) </a:t>
            </a:r>
            <a:r>
              <a:rPr lang="ru-RU" b="1" dirty="0" err="1"/>
              <a:t>визначається</a:t>
            </a:r>
            <a:r>
              <a:rPr lang="ru-RU" b="1" dirty="0"/>
              <a:t> за </a:t>
            </a:r>
            <a:r>
              <a:rPr lang="ru-RU" b="1" dirty="0" err="1"/>
              <a:t>іонізацією</a:t>
            </a:r>
            <a:r>
              <a:rPr lang="ru-RU" b="1" dirty="0"/>
              <a:t> </a:t>
            </a:r>
            <a:r>
              <a:rPr lang="ru-RU" b="1" dirty="0" err="1"/>
              <a:t>повітря</a:t>
            </a:r>
            <a:r>
              <a:rPr lang="ru-RU" b="1" dirty="0"/>
              <a:t> </a:t>
            </a:r>
            <a:r>
              <a:rPr lang="ru-RU" b="1" dirty="0" err="1"/>
              <a:t>і</a:t>
            </a:r>
            <a:r>
              <a:rPr lang="ru-RU" b="1" dirty="0"/>
              <a:t> </a:t>
            </a:r>
            <a:r>
              <a:rPr lang="ru-RU" b="1" dirty="0" err="1"/>
              <a:t>представляє</a:t>
            </a:r>
            <a:r>
              <a:rPr lang="ru-RU" b="1" dirty="0"/>
              <a:t> собою </a:t>
            </a:r>
            <a:r>
              <a:rPr lang="ru-RU" b="1" dirty="0" err="1"/>
              <a:t>відношенням</a:t>
            </a:r>
            <a:r>
              <a:rPr lang="ru-RU" b="1" dirty="0"/>
              <a:t> </a:t>
            </a:r>
            <a:r>
              <a:rPr lang="ru-RU" b="1" dirty="0" err="1"/>
              <a:t>сумарного</a:t>
            </a:r>
            <a:r>
              <a:rPr lang="ru-RU" b="1" dirty="0"/>
              <a:t> заряду </a:t>
            </a:r>
            <a:r>
              <a:rPr lang="ru-RU" b="1" dirty="0" err="1"/>
              <a:t>всіх</a:t>
            </a:r>
            <a:r>
              <a:rPr lang="ru-RU" b="1" dirty="0"/>
              <a:t> </a:t>
            </a:r>
            <a:r>
              <a:rPr lang="ru-RU" b="1" dirty="0" err="1"/>
              <a:t>іонів</a:t>
            </a:r>
            <a:r>
              <a:rPr lang="ru-RU" b="1" dirty="0"/>
              <a:t> одного знака, </a:t>
            </a:r>
            <a:r>
              <a:rPr lang="ru-RU" b="1" dirty="0" err="1"/>
              <a:t>створених</a:t>
            </a:r>
            <a:r>
              <a:rPr lang="ru-RU" b="1" dirty="0"/>
              <a:t> в </a:t>
            </a:r>
            <a:r>
              <a:rPr lang="ru-RU" b="1" dirty="0" err="1"/>
              <a:t>повітряному</a:t>
            </a:r>
            <a:r>
              <a:rPr lang="ru-RU" b="1" dirty="0"/>
              <a:t> </a:t>
            </a:r>
            <a:r>
              <a:rPr lang="ru-RU" b="1" dirty="0" err="1"/>
              <a:t>об'ємі</a:t>
            </a:r>
            <a:r>
              <a:rPr lang="ru-RU" b="1" dirty="0"/>
              <a:t> </a:t>
            </a:r>
            <a:r>
              <a:rPr lang="ru-RU" b="1" dirty="0" err="1"/>
              <a:t>іонізуючим</a:t>
            </a:r>
            <a:r>
              <a:rPr lang="ru-RU" b="1" dirty="0"/>
              <a:t> агентом, до </a:t>
            </a:r>
            <a:r>
              <a:rPr lang="ru-RU" b="1" dirty="0" err="1"/>
              <a:t>маси</a:t>
            </a:r>
            <a:r>
              <a:rPr lang="ru-RU" b="1" dirty="0"/>
              <a:t> </a:t>
            </a:r>
            <a:r>
              <a:rPr lang="ru-RU" b="1" dirty="0" err="1"/>
              <a:t>повітря</a:t>
            </a:r>
            <a:r>
              <a:rPr lang="ru-RU" b="1" dirty="0"/>
              <a:t> в </a:t>
            </a:r>
            <a:r>
              <a:rPr lang="ru-RU" b="1" dirty="0" err="1"/>
              <a:t>цьому</a:t>
            </a:r>
            <a:r>
              <a:rPr lang="ru-RU" b="1" dirty="0"/>
              <a:t> </a:t>
            </a:r>
            <a:r>
              <a:rPr lang="ru-RU" b="1" dirty="0" err="1"/>
              <a:t>об'ємі</a:t>
            </a:r>
            <a:r>
              <a:rPr lang="ru-RU" b="1" dirty="0"/>
              <a:t>: </a:t>
            </a:r>
          </a:p>
          <a:p>
            <a:r>
              <a:rPr lang="en-US" b="1" i="1" dirty="0"/>
              <a:t>D</a:t>
            </a:r>
            <a:r>
              <a:rPr lang="ru-RU" b="1" i="1" dirty="0" err="1"/>
              <a:t>екс</a:t>
            </a:r>
            <a:r>
              <a:rPr lang="ru-RU" b="1" i="1" dirty="0"/>
              <a:t> = </a:t>
            </a:r>
            <a:r>
              <a:rPr lang="en-US" b="1" i="1" dirty="0" err="1"/>
              <a:t>dQ</a:t>
            </a:r>
            <a:r>
              <a:rPr lang="en-US" b="1" i="1" dirty="0"/>
              <a:t> / dm </a:t>
            </a:r>
          </a:p>
          <a:p>
            <a:r>
              <a:rPr lang="ru-RU" dirty="0"/>
              <a:t>1Кл/кг = 3,88·103 Р. </a:t>
            </a:r>
          </a:p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</a:t>
            </a:r>
            <a:r>
              <a:rPr lang="ru-RU" dirty="0" err="1"/>
              <a:t>радіоактивності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розмірності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позасистемні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 (</a:t>
            </a:r>
            <a:r>
              <a:rPr lang="ru-RU" dirty="0" err="1"/>
              <a:t>кюрі</a:t>
            </a:r>
            <a:r>
              <a:rPr lang="ru-RU" dirty="0"/>
              <a:t>, рад, </a:t>
            </a:r>
            <a:r>
              <a:rPr lang="ru-RU" dirty="0" err="1"/>
              <a:t>бер</a:t>
            </a:r>
            <a:r>
              <a:rPr lang="ru-RU" dirty="0"/>
              <a:t>, рентген) </a:t>
            </a:r>
            <a:r>
              <a:rPr lang="ru-RU" dirty="0" err="1"/>
              <a:t>наведені</a:t>
            </a:r>
            <a:r>
              <a:rPr lang="ru-RU" dirty="0"/>
              <a:t> в табл. </a:t>
            </a:r>
            <a:r>
              <a:rPr lang="ru-RU" dirty="0" smtClean="0"/>
              <a:t>1</a:t>
            </a:r>
            <a:r>
              <a:rPr lang="ru-RU" dirty="0"/>
              <a:t>.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563888" y="4437112"/>
            <a:ext cx="75243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Таблиця</a:t>
            </a:r>
            <a:r>
              <a:rPr lang="ru-RU" i="1" dirty="0"/>
              <a:t> </a:t>
            </a:r>
            <a:r>
              <a:rPr lang="ru-RU" i="1" dirty="0" smtClean="0"/>
              <a:t>1  </a:t>
            </a:r>
            <a:r>
              <a:rPr lang="ru-RU" b="1" dirty="0" err="1" smtClean="0"/>
              <a:t>Одиниці</a:t>
            </a:r>
            <a:r>
              <a:rPr lang="ru-RU" b="1" dirty="0" smtClean="0"/>
              <a:t> </a:t>
            </a:r>
            <a:r>
              <a:rPr lang="ru-RU" b="1" dirty="0" err="1"/>
              <a:t>радіоактивності</a:t>
            </a:r>
            <a:r>
              <a:rPr lang="ru-RU" b="1" dirty="0"/>
              <a:t> 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74032" y="4725145"/>
            <a:ext cx="4882320" cy="213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3</a:t>
            </a:r>
            <a:r>
              <a:rPr lang="ru-RU" b="1" dirty="0"/>
              <a:t>. </a:t>
            </a:r>
            <a:r>
              <a:rPr lang="ru-RU" b="1" dirty="0" err="1"/>
              <a:t>Дія</a:t>
            </a:r>
            <a:r>
              <a:rPr lang="ru-RU" b="1" dirty="0"/>
              <a:t> </a:t>
            </a:r>
            <a:r>
              <a:rPr lang="ru-RU" b="1" dirty="0" err="1"/>
              <a:t>іонізуючого</a:t>
            </a:r>
            <a:r>
              <a:rPr lang="ru-RU" b="1" dirty="0"/>
              <a:t> </a:t>
            </a:r>
            <a:r>
              <a:rPr lang="ru-RU" b="1" dirty="0" err="1"/>
              <a:t>випромінювання</a:t>
            </a:r>
            <a:r>
              <a:rPr lang="ru-RU" b="1" dirty="0"/>
              <a:t> на </a:t>
            </a:r>
            <a:r>
              <a:rPr lang="ru-RU" b="1" dirty="0" err="1"/>
              <a:t>організм</a:t>
            </a:r>
            <a:r>
              <a:rPr lang="ru-RU" b="1" dirty="0"/>
              <a:t> </a:t>
            </a:r>
            <a:endParaRPr lang="ru-RU" b="1" dirty="0" smtClean="0"/>
          </a:p>
          <a:p>
            <a:endParaRPr lang="ru-RU" b="1" dirty="0"/>
          </a:p>
          <a:p>
            <a:r>
              <a:rPr lang="ru-RU" dirty="0" err="1"/>
              <a:t>Енергія</a:t>
            </a:r>
            <a:r>
              <a:rPr lang="ru-RU" dirty="0"/>
              <a:t>, яка </a:t>
            </a:r>
            <a:r>
              <a:rPr lang="ru-RU" dirty="0" err="1"/>
              <a:t>випромінюється</a:t>
            </a:r>
            <a:r>
              <a:rPr lang="ru-RU" dirty="0"/>
              <a:t> </a:t>
            </a:r>
            <a:r>
              <a:rPr lang="ru-RU" dirty="0" err="1"/>
              <a:t>радіоактивними</a:t>
            </a:r>
            <a:r>
              <a:rPr lang="ru-RU" dirty="0"/>
              <a:t> </a:t>
            </a:r>
            <a:r>
              <a:rPr lang="ru-RU" dirty="0" err="1" smtClean="0"/>
              <a:t>речовинами</a:t>
            </a:r>
            <a:r>
              <a:rPr lang="ru-RU" dirty="0"/>
              <a:t>, </a:t>
            </a:r>
            <a:r>
              <a:rPr lang="ru-RU" dirty="0" err="1"/>
              <a:t>поглинається</a:t>
            </a:r>
            <a:r>
              <a:rPr lang="ru-RU" dirty="0"/>
              <a:t> </a:t>
            </a:r>
            <a:r>
              <a:rPr lang="ru-RU" dirty="0" err="1"/>
              <a:t>навколишнім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, в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людиною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тваринами</a:t>
            </a:r>
            <a:r>
              <a:rPr lang="ru-RU" dirty="0"/>
              <a:t>. </a:t>
            </a:r>
            <a:r>
              <a:rPr lang="ru-RU" dirty="0" err="1"/>
              <a:t>Іонізуюче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при </a:t>
            </a:r>
            <a:r>
              <a:rPr lang="ru-RU" dirty="0" err="1"/>
              <a:t>впливі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два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ефектів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клінічною</a:t>
            </a:r>
            <a:r>
              <a:rPr lang="ru-RU" dirty="0"/>
              <a:t> медициною </a:t>
            </a:r>
            <a:r>
              <a:rPr lang="ru-RU" dirty="0" err="1"/>
              <a:t>відносяться</a:t>
            </a:r>
            <a:r>
              <a:rPr lang="ru-RU" dirty="0"/>
              <a:t> до хвороб: </a:t>
            </a:r>
            <a:r>
              <a:rPr lang="ru-RU" dirty="0" err="1"/>
              <a:t>детерміновані</a:t>
            </a:r>
            <a:r>
              <a:rPr lang="ru-RU" dirty="0"/>
              <a:t> </a:t>
            </a:r>
            <a:r>
              <a:rPr lang="ru-RU" dirty="0" err="1"/>
              <a:t>порогові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 (</a:t>
            </a:r>
            <a:r>
              <a:rPr lang="ru-RU" dirty="0" err="1"/>
              <a:t>променева</a:t>
            </a:r>
            <a:r>
              <a:rPr lang="ru-RU" dirty="0"/>
              <a:t> хвороба, </a:t>
            </a:r>
            <a:r>
              <a:rPr lang="ru-RU" dirty="0" err="1"/>
              <a:t>променевий</a:t>
            </a:r>
            <a:r>
              <a:rPr lang="ru-RU" dirty="0"/>
              <a:t> дерматит, </a:t>
            </a:r>
            <a:r>
              <a:rPr lang="ru-RU" dirty="0" err="1"/>
              <a:t>променева</a:t>
            </a:r>
            <a:r>
              <a:rPr lang="ru-RU" dirty="0"/>
              <a:t> катаракта, </a:t>
            </a:r>
            <a:r>
              <a:rPr lang="ru-RU" dirty="0" err="1"/>
              <a:t>променеве</a:t>
            </a:r>
            <a:r>
              <a:rPr lang="ru-RU" dirty="0"/>
              <a:t> </a:t>
            </a:r>
            <a:r>
              <a:rPr lang="ru-RU" dirty="0" err="1"/>
              <a:t>безпліддя</a:t>
            </a:r>
            <a:r>
              <a:rPr lang="ru-RU" dirty="0"/>
              <a:t>, </a:t>
            </a:r>
            <a:r>
              <a:rPr lang="ru-RU" dirty="0" err="1"/>
              <a:t>аномалії</a:t>
            </a:r>
            <a:r>
              <a:rPr lang="ru-RU" dirty="0"/>
              <a:t> у </a:t>
            </a:r>
            <a:r>
              <a:rPr lang="ru-RU" dirty="0" err="1"/>
              <a:t>розвитку</a:t>
            </a:r>
            <a:r>
              <a:rPr lang="ru-RU" dirty="0"/>
              <a:t> плоду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</a:t>
            </a:r>
            <a:r>
              <a:rPr lang="ru-RU" dirty="0"/>
              <a:t>.)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стохастичні</a:t>
            </a:r>
            <a:r>
              <a:rPr lang="ru-RU" dirty="0"/>
              <a:t> (</a:t>
            </a:r>
            <a:r>
              <a:rPr lang="ru-RU" dirty="0" err="1"/>
              <a:t>ймовірнісні</a:t>
            </a:r>
            <a:r>
              <a:rPr lang="ru-RU" dirty="0"/>
              <a:t>) </a:t>
            </a:r>
            <a:r>
              <a:rPr lang="ru-RU" dirty="0" err="1"/>
              <a:t>безпорогові</a:t>
            </a:r>
            <a:r>
              <a:rPr lang="ru-RU" dirty="0"/>
              <a:t> </a:t>
            </a:r>
            <a:r>
              <a:rPr lang="ru-RU" dirty="0" err="1"/>
              <a:t>ефекти</a:t>
            </a:r>
            <a:r>
              <a:rPr lang="ru-RU" dirty="0"/>
              <a:t> (</a:t>
            </a:r>
            <a:r>
              <a:rPr lang="ru-RU" dirty="0" err="1"/>
              <a:t>злоякісні</a:t>
            </a:r>
            <a:r>
              <a:rPr lang="ru-RU" dirty="0"/>
              <a:t> </a:t>
            </a:r>
            <a:r>
              <a:rPr lang="ru-RU" dirty="0" err="1"/>
              <a:t>пухлини</a:t>
            </a:r>
            <a:r>
              <a:rPr lang="ru-RU" dirty="0"/>
              <a:t>, </a:t>
            </a:r>
            <a:r>
              <a:rPr lang="ru-RU" dirty="0" err="1"/>
              <a:t>лейкози</a:t>
            </a:r>
            <a:r>
              <a:rPr lang="ru-RU" dirty="0"/>
              <a:t>, </a:t>
            </a:r>
            <a:r>
              <a:rPr lang="ru-RU" dirty="0" err="1"/>
              <a:t>спадкові</a:t>
            </a:r>
            <a:r>
              <a:rPr lang="ru-RU" dirty="0"/>
              <a:t> </a:t>
            </a:r>
            <a:r>
              <a:rPr lang="ru-RU" dirty="0" err="1"/>
              <a:t>хвороби</a:t>
            </a:r>
            <a:r>
              <a:rPr lang="ru-RU" dirty="0"/>
              <a:t>). </a:t>
            </a:r>
          </a:p>
          <a:p>
            <a:r>
              <a:rPr lang="ru-RU" dirty="0" err="1"/>
              <a:t>Первинна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випромінювань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у </a:t>
            </a:r>
            <a:r>
              <a:rPr lang="ru-RU" dirty="0" err="1"/>
              <a:t>взаємодії</a:t>
            </a:r>
            <a:r>
              <a:rPr lang="ru-RU" dirty="0"/>
              <a:t> </a:t>
            </a:r>
            <a:r>
              <a:rPr lang="ru-RU" dirty="0" err="1"/>
              <a:t>заряджених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 (</a:t>
            </a:r>
            <a:r>
              <a:rPr lang="el-GR" dirty="0"/>
              <a:t>α-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el-GR" dirty="0"/>
              <a:t>α-</a:t>
            </a:r>
            <a:r>
              <a:rPr lang="ru-RU" dirty="0" err="1"/>
              <a:t>випромінювання</a:t>
            </a:r>
            <a:r>
              <a:rPr lang="ru-RU" dirty="0"/>
              <a:t>)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електронними</a:t>
            </a:r>
            <a:r>
              <a:rPr lang="ru-RU" dirty="0"/>
              <a:t> </a:t>
            </a:r>
            <a:r>
              <a:rPr lang="ru-RU" dirty="0" err="1"/>
              <a:t>хмарами</a:t>
            </a:r>
            <a:r>
              <a:rPr lang="ru-RU" dirty="0"/>
              <a:t> </a:t>
            </a:r>
            <a:r>
              <a:rPr lang="ru-RU" dirty="0" err="1"/>
              <a:t>атомів</a:t>
            </a:r>
            <a:r>
              <a:rPr lang="ru-RU" dirty="0"/>
              <a:t> </a:t>
            </a:r>
            <a:r>
              <a:rPr lang="ru-RU" dirty="0" err="1"/>
              <a:t>сполук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живої</a:t>
            </a:r>
            <a:r>
              <a:rPr lang="ru-RU" dirty="0"/>
              <a:t> </a:t>
            </a:r>
            <a:r>
              <a:rPr lang="ru-RU" dirty="0" err="1"/>
              <a:t>клітини</a:t>
            </a:r>
            <a:r>
              <a:rPr lang="ru-RU" dirty="0"/>
              <a:t>. </a:t>
            </a:r>
          </a:p>
          <a:p>
            <a:r>
              <a:rPr lang="el-GR" dirty="0"/>
              <a:t>γ-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вибиває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атома </a:t>
            </a:r>
            <a:r>
              <a:rPr lang="ru-RU" dirty="0" err="1"/>
              <a:t>електрон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потім</a:t>
            </a:r>
            <a:r>
              <a:rPr lang="ru-RU" dirty="0"/>
              <a:t> </a:t>
            </a:r>
            <a:r>
              <a:rPr lang="ru-RU" dirty="0" err="1"/>
              <a:t>веде</a:t>
            </a:r>
            <a:r>
              <a:rPr lang="ru-RU" dirty="0"/>
              <a:t> себе </a:t>
            </a:r>
            <a:r>
              <a:rPr lang="ru-RU" dirty="0" err="1"/>
              <a:t>подібно</a:t>
            </a:r>
            <a:r>
              <a:rPr lang="ru-RU" dirty="0"/>
              <a:t> до </a:t>
            </a:r>
            <a:r>
              <a:rPr lang="el-GR" dirty="0"/>
              <a:t>β-</a:t>
            </a:r>
            <a:r>
              <a:rPr lang="ru-RU" dirty="0" err="1"/>
              <a:t>частки</a:t>
            </a:r>
            <a:r>
              <a:rPr lang="ru-RU" dirty="0"/>
              <a:t>. </a:t>
            </a:r>
            <a:r>
              <a:rPr lang="ru-RU" dirty="0" err="1"/>
              <a:t>Рентгенівське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відрізняється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el-GR" dirty="0"/>
              <a:t>γ-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довжиною</a:t>
            </a:r>
            <a:r>
              <a:rPr lang="ru-RU" dirty="0"/>
              <a:t> </a:t>
            </a:r>
            <a:r>
              <a:rPr lang="ru-RU" dirty="0" err="1"/>
              <a:t>хвилі</a:t>
            </a:r>
            <a:r>
              <a:rPr lang="ru-RU" dirty="0"/>
              <a:t>,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подібною</a:t>
            </a:r>
            <a:r>
              <a:rPr lang="ru-RU" dirty="0"/>
              <a:t> </a:t>
            </a:r>
            <a:r>
              <a:rPr lang="ru-RU" dirty="0" err="1"/>
              <a:t>біологічною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на </a:t>
            </a:r>
            <a:r>
              <a:rPr lang="ru-RU" dirty="0" err="1"/>
              <a:t>живий</a:t>
            </a:r>
            <a:r>
              <a:rPr lang="ru-RU" dirty="0"/>
              <a:t> </a:t>
            </a:r>
            <a:r>
              <a:rPr lang="ru-RU" dirty="0" err="1"/>
              <a:t>об'єкт</a:t>
            </a:r>
            <a:r>
              <a:rPr lang="ru-RU" dirty="0"/>
              <a:t>.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дозою, </a:t>
            </a:r>
            <a:r>
              <a:rPr lang="ru-RU" dirty="0" err="1"/>
              <a:t>проникною</a:t>
            </a:r>
            <a:r>
              <a:rPr lang="ru-RU" dirty="0"/>
              <a:t> та </a:t>
            </a:r>
            <a:r>
              <a:rPr lang="ru-RU" dirty="0" err="1"/>
              <a:t>іонізуючою</a:t>
            </a:r>
            <a:r>
              <a:rPr lang="ru-RU" dirty="0"/>
              <a:t> </a:t>
            </a:r>
            <a:r>
              <a:rPr lang="ru-RU" dirty="0" err="1"/>
              <a:t>здатностями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природи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енергії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виду </a:t>
            </a:r>
            <a:r>
              <a:rPr lang="ru-RU" dirty="0" err="1"/>
              <a:t>опромінюваного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el-GR" dirty="0"/>
              <a:t>γ-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володіє</a:t>
            </a:r>
            <a:r>
              <a:rPr lang="ru-RU" dirty="0"/>
              <a:t> </a:t>
            </a:r>
            <a:r>
              <a:rPr lang="ru-RU" dirty="0" err="1"/>
              <a:t>найбільшою</a:t>
            </a:r>
            <a:r>
              <a:rPr lang="ru-RU" dirty="0"/>
              <a:t> </a:t>
            </a:r>
            <a:r>
              <a:rPr lang="ru-RU" dirty="0" err="1"/>
              <a:t>проникаючою</a:t>
            </a:r>
            <a:r>
              <a:rPr lang="ru-RU" dirty="0"/>
              <a:t> </a:t>
            </a:r>
            <a:r>
              <a:rPr lang="ru-RU" dirty="0" err="1"/>
              <a:t>здатністю</a:t>
            </a:r>
            <a:r>
              <a:rPr lang="ru-RU" dirty="0"/>
              <a:t>. </a:t>
            </a:r>
          </a:p>
          <a:p>
            <a:r>
              <a:rPr lang="ru-RU" dirty="0"/>
              <a:t>Для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з</a:t>
            </a:r>
            <a:r>
              <a:rPr lang="ru-RU" dirty="0"/>
              <a:t> </a:t>
            </a:r>
            <a:r>
              <a:rPr lang="ru-RU" dirty="0" err="1"/>
              <a:t>енергією</a:t>
            </a:r>
            <a:r>
              <a:rPr lang="ru-RU" dirty="0"/>
              <a:t> 1 </a:t>
            </a:r>
            <a:r>
              <a:rPr lang="ru-RU" dirty="0" err="1"/>
              <a:t>МеВ</a:t>
            </a:r>
            <a:r>
              <a:rPr lang="ru-RU" dirty="0"/>
              <a:t> </a:t>
            </a:r>
            <a:r>
              <a:rPr lang="ru-RU" dirty="0" err="1"/>
              <a:t>пробіг</a:t>
            </a:r>
            <a:r>
              <a:rPr lang="ru-RU" dirty="0"/>
              <a:t> у </a:t>
            </a:r>
            <a:r>
              <a:rPr lang="ru-RU" dirty="0" err="1"/>
              <a:t>повітрі</a:t>
            </a:r>
            <a:r>
              <a:rPr lang="ru-RU" dirty="0"/>
              <a:t> </a:t>
            </a:r>
            <a:r>
              <a:rPr lang="ru-RU" dirty="0" err="1"/>
              <a:t>висловлюється</a:t>
            </a:r>
            <a:r>
              <a:rPr lang="ru-RU" dirty="0"/>
              <a:t> </a:t>
            </a:r>
            <a:r>
              <a:rPr lang="ru-RU" dirty="0" err="1"/>
              <a:t>наступними</a:t>
            </a:r>
            <a:r>
              <a:rPr lang="ru-RU" dirty="0"/>
              <a:t> </a:t>
            </a:r>
            <a:r>
              <a:rPr lang="ru-RU" dirty="0" err="1"/>
              <a:t>відстанями</a:t>
            </a:r>
            <a:r>
              <a:rPr lang="ru-RU" dirty="0"/>
              <a:t>: </a:t>
            </a:r>
            <a:r>
              <a:rPr lang="el-GR" dirty="0"/>
              <a:t>α-</a:t>
            </a:r>
            <a:r>
              <a:rPr lang="ru-RU" dirty="0" err="1"/>
              <a:t>частинки</a:t>
            </a:r>
            <a:r>
              <a:rPr lang="ru-RU" dirty="0"/>
              <a:t> - </a:t>
            </a:r>
            <a:r>
              <a:rPr lang="ru-RU" dirty="0" err="1"/>
              <a:t>близько</a:t>
            </a:r>
            <a:r>
              <a:rPr lang="ru-RU" dirty="0"/>
              <a:t> 1 см, </a:t>
            </a:r>
            <a:r>
              <a:rPr lang="el-GR" dirty="0"/>
              <a:t>β-</a:t>
            </a:r>
            <a:r>
              <a:rPr lang="ru-RU" dirty="0" err="1"/>
              <a:t>частинки</a:t>
            </a:r>
            <a:r>
              <a:rPr lang="ru-RU" dirty="0"/>
              <a:t> - </a:t>
            </a:r>
            <a:r>
              <a:rPr lang="ru-RU" dirty="0" err="1"/>
              <a:t>приблизно</a:t>
            </a:r>
            <a:r>
              <a:rPr lang="ru-RU" dirty="0"/>
              <a:t> 4 м, </a:t>
            </a:r>
            <a:r>
              <a:rPr lang="el-GR" dirty="0"/>
              <a:t>γ-</a:t>
            </a:r>
            <a:r>
              <a:rPr lang="ru-RU" dirty="0" err="1"/>
              <a:t>випромінювання</a:t>
            </a:r>
            <a:r>
              <a:rPr lang="ru-RU" dirty="0"/>
              <a:t> - </a:t>
            </a:r>
            <a:r>
              <a:rPr lang="ru-RU" dirty="0" err="1"/>
              <a:t>кілька</a:t>
            </a:r>
            <a:r>
              <a:rPr lang="ru-RU" dirty="0"/>
              <a:t> </a:t>
            </a:r>
            <a:r>
              <a:rPr lang="ru-RU" dirty="0" err="1"/>
              <a:t>сотень</a:t>
            </a:r>
            <a:r>
              <a:rPr lang="ru-RU" dirty="0"/>
              <a:t> </a:t>
            </a:r>
            <a:r>
              <a:rPr lang="ru-RU" dirty="0" err="1"/>
              <a:t>метрів</a:t>
            </a:r>
            <a:r>
              <a:rPr lang="ru-RU" dirty="0"/>
              <a:t>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У </a:t>
            </a:r>
            <a:r>
              <a:rPr lang="ru-RU" dirty="0" err="1"/>
              <a:t>воді</a:t>
            </a:r>
            <a:r>
              <a:rPr lang="ru-RU" dirty="0"/>
              <a:t> </a:t>
            </a:r>
            <a:r>
              <a:rPr lang="ru-RU" dirty="0" err="1"/>
              <a:t>проникаюча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випромінювань</a:t>
            </a:r>
            <a:r>
              <a:rPr lang="ru-RU" dirty="0"/>
              <a:t> в 1000 </a:t>
            </a:r>
            <a:r>
              <a:rPr lang="ru-RU" dirty="0" err="1"/>
              <a:t>разів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en-US" dirty="0"/>
              <a:t>a, </a:t>
            </a:r>
            <a:r>
              <a:rPr lang="ru-RU" dirty="0" err="1"/>
              <a:t>ніж</a:t>
            </a:r>
            <a:r>
              <a:rPr lang="ru-RU" dirty="0"/>
              <a:t> у </a:t>
            </a:r>
            <a:r>
              <a:rPr lang="ru-RU" dirty="0" err="1"/>
              <a:t>повітрі</a:t>
            </a:r>
            <a:r>
              <a:rPr lang="ru-RU" dirty="0"/>
              <a:t>. Коли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піддається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ззовні</a:t>
            </a:r>
            <a:r>
              <a:rPr lang="ru-RU" dirty="0"/>
              <a:t>, </a:t>
            </a:r>
            <a:r>
              <a:rPr lang="el-GR" dirty="0"/>
              <a:t>α-</a:t>
            </a:r>
            <a:r>
              <a:rPr lang="ru-RU" dirty="0" err="1"/>
              <a:t>частинки</a:t>
            </a:r>
            <a:r>
              <a:rPr lang="ru-RU" dirty="0"/>
              <a:t> </a:t>
            </a:r>
            <a:r>
              <a:rPr lang="ru-RU" dirty="0" err="1"/>
              <a:t>затримуються</a:t>
            </a:r>
            <a:r>
              <a:rPr lang="ru-RU" dirty="0"/>
              <a:t> </a:t>
            </a:r>
            <a:r>
              <a:rPr lang="ru-RU" dirty="0" err="1"/>
              <a:t>зовнішніми</a:t>
            </a:r>
            <a:r>
              <a:rPr lang="ru-RU" dirty="0"/>
              <a:t> шарами </a:t>
            </a:r>
            <a:r>
              <a:rPr lang="ru-RU" dirty="0" err="1"/>
              <a:t>шкіри</a:t>
            </a:r>
            <a:r>
              <a:rPr lang="ru-RU" dirty="0"/>
              <a:t> та </a:t>
            </a:r>
            <a:r>
              <a:rPr lang="ru-RU" dirty="0" err="1"/>
              <a:t>одягом</a:t>
            </a:r>
            <a:r>
              <a:rPr lang="ru-RU" dirty="0"/>
              <a:t>; </a:t>
            </a:r>
            <a:r>
              <a:rPr lang="ru-RU" dirty="0" err="1"/>
              <a:t>проникаюча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el-GR" dirty="0"/>
              <a:t>β-</a:t>
            </a:r>
            <a:r>
              <a:rPr lang="ru-RU" dirty="0" err="1"/>
              <a:t>випромінювання</a:t>
            </a:r>
            <a:r>
              <a:rPr lang="ru-RU" dirty="0"/>
              <a:t> в </a:t>
            </a:r>
            <a:r>
              <a:rPr lang="ru-RU" dirty="0" err="1"/>
              <a:t>твердих</a:t>
            </a:r>
            <a:r>
              <a:rPr lang="ru-RU" dirty="0"/>
              <a:t> </a:t>
            </a:r>
            <a:r>
              <a:rPr lang="ru-RU" dirty="0" err="1"/>
              <a:t>середовищах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невелика, </a:t>
            </a:r>
            <a:r>
              <a:rPr lang="el-GR" dirty="0"/>
              <a:t>γ-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пронизує</a:t>
            </a:r>
            <a:r>
              <a:rPr lang="ru-RU" dirty="0"/>
              <a:t> все </a:t>
            </a:r>
            <a:r>
              <a:rPr lang="ru-RU" dirty="0" err="1"/>
              <a:t>тіло</a:t>
            </a:r>
            <a:r>
              <a:rPr lang="ru-RU" dirty="0"/>
              <a:t>. При </a:t>
            </a:r>
            <a:r>
              <a:rPr lang="ru-RU" dirty="0" err="1"/>
              <a:t>внутрішньому</a:t>
            </a:r>
            <a:r>
              <a:rPr lang="ru-RU" dirty="0"/>
              <a:t> </a:t>
            </a:r>
            <a:r>
              <a:rPr lang="ru-RU" dirty="0" err="1"/>
              <a:t>опроміненні</a:t>
            </a:r>
            <a:r>
              <a:rPr lang="ru-RU" dirty="0"/>
              <a:t>, коли </a:t>
            </a:r>
            <a:r>
              <a:rPr lang="ru-RU" dirty="0" err="1"/>
              <a:t>радіонукліди</a:t>
            </a:r>
            <a:r>
              <a:rPr lang="ru-RU" dirty="0"/>
              <a:t> </a:t>
            </a:r>
            <a:r>
              <a:rPr lang="ru-RU" dirty="0" err="1"/>
              <a:t>попадають</a:t>
            </a:r>
            <a:r>
              <a:rPr lang="ru-RU" dirty="0"/>
              <a:t> в </a:t>
            </a:r>
            <a:r>
              <a:rPr lang="ru-RU" dirty="0" err="1"/>
              <a:t>організм</a:t>
            </a:r>
            <a:r>
              <a:rPr lang="ru-RU" dirty="0"/>
              <a:t>, </a:t>
            </a:r>
            <a:r>
              <a:rPr lang="ru-RU" dirty="0" err="1"/>
              <a:t>іонізуюче</a:t>
            </a:r>
            <a:r>
              <a:rPr lang="ru-RU" dirty="0"/>
              <a:t> </a:t>
            </a:r>
            <a:r>
              <a:rPr lang="ru-RU" dirty="0" err="1"/>
              <a:t>дію</a:t>
            </a:r>
            <a:r>
              <a:rPr lang="ru-RU" dirty="0"/>
              <a:t> </a:t>
            </a:r>
            <a:r>
              <a:rPr lang="el-GR" dirty="0"/>
              <a:t>γ-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залишається</a:t>
            </a:r>
            <a:r>
              <a:rPr lang="ru-RU" dirty="0"/>
              <a:t> таким же, як </a:t>
            </a:r>
            <a:r>
              <a:rPr lang="ru-RU" dirty="0" err="1"/>
              <a:t>і</a:t>
            </a:r>
            <a:r>
              <a:rPr lang="ru-RU" dirty="0"/>
              <a:t> при </a:t>
            </a:r>
            <a:r>
              <a:rPr lang="ru-RU" dirty="0" err="1"/>
              <a:t>зовнішньому</a:t>
            </a:r>
            <a:r>
              <a:rPr lang="ru-RU" dirty="0"/>
              <a:t> </a:t>
            </a:r>
            <a:r>
              <a:rPr lang="ru-RU" dirty="0" err="1"/>
              <a:t>опроміненні</a:t>
            </a:r>
            <a:r>
              <a:rPr lang="ru-RU" dirty="0"/>
              <a:t>, в той час як </a:t>
            </a:r>
            <a:r>
              <a:rPr lang="el-GR" dirty="0"/>
              <a:t>α-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el-GR" dirty="0"/>
              <a:t>β-</a:t>
            </a:r>
            <a:r>
              <a:rPr lang="ru-RU" dirty="0" err="1"/>
              <a:t>випромінювачі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викликати</a:t>
            </a:r>
            <a:r>
              <a:rPr lang="ru-RU" dirty="0"/>
              <a:t> </a:t>
            </a:r>
            <a:r>
              <a:rPr lang="ru-RU" dirty="0" err="1"/>
              <a:t>серйозні</a:t>
            </a:r>
            <a:r>
              <a:rPr lang="ru-RU" dirty="0"/>
              <a:t> </a:t>
            </a:r>
            <a:r>
              <a:rPr lang="ru-RU" dirty="0" err="1"/>
              <a:t>порушення</a:t>
            </a:r>
            <a:r>
              <a:rPr lang="ru-RU" dirty="0"/>
              <a:t> у </a:t>
            </a:r>
            <a:r>
              <a:rPr lang="ru-RU" dirty="0" err="1"/>
              <a:t>внутрішніх</a:t>
            </a:r>
            <a:r>
              <a:rPr lang="ru-RU" dirty="0"/>
              <a:t> органах. </a:t>
            </a:r>
            <a:r>
              <a:rPr lang="ru-RU" dirty="0" err="1"/>
              <a:t>Відносна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випромінювань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викликають</a:t>
            </a:r>
            <a:r>
              <a:rPr lang="ru-RU" dirty="0"/>
              <a:t> </a:t>
            </a:r>
            <a:r>
              <a:rPr lang="ru-RU" dirty="0" err="1"/>
              <a:t>іонізацію</a:t>
            </a:r>
            <a:r>
              <a:rPr lang="ru-RU" dirty="0"/>
              <a:t> </a:t>
            </a:r>
            <a:r>
              <a:rPr lang="ru-RU" dirty="0" err="1"/>
              <a:t>середовищ</a:t>
            </a:r>
            <a:r>
              <a:rPr lang="ru-RU" dirty="0"/>
              <a:t>,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виражена</a:t>
            </a:r>
            <a:r>
              <a:rPr lang="ru-RU" dirty="0"/>
              <a:t> таким </a:t>
            </a:r>
            <a:r>
              <a:rPr lang="ru-RU" dirty="0" err="1"/>
              <a:t>зразковим</a:t>
            </a:r>
            <a:r>
              <a:rPr lang="ru-RU" dirty="0"/>
              <a:t> </a:t>
            </a:r>
            <a:r>
              <a:rPr lang="ru-RU" dirty="0" err="1"/>
              <a:t>співвідношенням</a:t>
            </a:r>
            <a:r>
              <a:rPr lang="ru-RU" dirty="0"/>
              <a:t>: </a:t>
            </a:r>
          </a:p>
          <a:p>
            <a:r>
              <a:rPr lang="el-GR" dirty="0"/>
              <a:t>α:β:γ = 100:10:1. </a:t>
            </a:r>
          </a:p>
          <a:p>
            <a:r>
              <a:rPr lang="ru-RU" dirty="0" err="1"/>
              <a:t>Важливим</a:t>
            </a:r>
            <a:r>
              <a:rPr lang="ru-RU" dirty="0"/>
              <a:t> фактором при </a:t>
            </a:r>
            <a:r>
              <a:rPr lang="ru-RU" dirty="0" err="1"/>
              <a:t>впливі</a:t>
            </a:r>
            <a:r>
              <a:rPr lang="ru-RU" dirty="0"/>
              <a:t> </a:t>
            </a:r>
            <a:r>
              <a:rPr lang="ru-RU" dirty="0" err="1"/>
              <a:t>іонізуючого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на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є</a:t>
            </a:r>
            <a:r>
              <a:rPr lang="ru-RU" dirty="0"/>
              <a:t> </a:t>
            </a:r>
            <a:r>
              <a:rPr lang="ru-RU" dirty="0" err="1"/>
              <a:t>тривалість</a:t>
            </a:r>
            <a:r>
              <a:rPr lang="ru-RU" dirty="0"/>
              <a:t> </a:t>
            </a:r>
            <a:r>
              <a:rPr lang="ru-RU" dirty="0" err="1"/>
              <a:t>опромінення</a:t>
            </a:r>
            <a:r>
              <a:rPr lang="ru-RU" dirty="0"/>
              <a:t>. </a:t>
            </a:r>
            <a:r>
              <a:rPr lang="ru-RU" dirty="0" err="1"/>
              <a:t>Зі</a:t>
            </a:r>
            <a:r>
              <a:rPr lang="ru-RU" dirty="0"/>
              <a:t> </a:t>
            </a:r>
            <a:r>
              <a:rPr lang="ru-RU" dirty="0" err="1"/>
              <a:t>збільшенням</a:t>
            </a:r>
            <a:r>
              <a:rPr lang="ru-RU" dirty="0"/>
              <a:t> </a:t>
            </a:r>
            <a:r>
              <a:rPr lang="ru-RU" dirty="0" err="1"/>
              <a:t>потужності</a:t>
            </a:r>
            <a:r>
              <a:rPr lang="ru-RU" dirty="0"/>
              <a:t> </a:t>
            </a:r>
            <a:r>
              <a:rPr lang="ru-RU" dirty="0" err="1"/>
              <a:t>дози</a:t>
            </a:r>
            <a:r>
              <a:rPr lang="ru-RU" dirty="0"/>
              <a:t> </a:t>
            </a:r>
            <a:r>
              <a:rPr lang="ru-RU" dirty="0" err="1"/>
              <a:t>пошкоджуюча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</a:t>
            </a:r>
            <a:r>
              <a:rPr lang="ru-RU" dirty="0" err="1"/>
              <a:t>зростає</a:t>
            </a:r>
            <a:r>
              <a:rPr lang="ru-RU" dirty="0"/>
              <a:t>. Чим </a:t>
            </a:r>
            <a:r>
              <a:rPr lang="ru-RU" dirty="0" err="1"/>
              <a:t>більш</a:t>
            </a:r>
            <a:r>
              <a:rPr lang="ru-RU" dirty="0"/>
              <a:t> </a:t>
            </a:r>
            <a:r>
              <a:rPr lang="ru-RU" dirty="0" err="1"/>
              <a:t>дробне</a:t>
            </a:r>
            <a:r>
              <a:rPr lang="ru-RU" dirty="0"/>
              <a:t> </a:t>
            </a:r>
            <a:r>
              <a:rPr lang="ru-RU" dirty="0" err="1"/>
              <a:t>опромінення</a:t>
            </a:r>
            <a:r>
              <a:rPr lang="ru-RU" dirty="0"/>
              <a:t> за часом,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вражаюча</a:t>
            </a:r>
            <a:r>
              <a:rPr lang="ru-RU" dirty="0"/>
              <a:t> </a:t>
            </a:r>
            <a:r>
              <a:rPr lang="ru-RU" dirty="0" err="1"/>
              <a:t>дія</a:t>
            </a:r>
            <a:r>
              <a:rPr lang="ru-RU" dirty="0"/>
              <a:t>, тому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проміжках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</a:t>
            </a:r>
            <a:r>
              <a:rPr lang="ru-RU" dirty="0" err="1"/>
              <a:t>опроміненням</a:t>
            </a:r>
            <a:r>
              <a:rPr lang="ru-RU" dirty="0"/>
              <a:t> </a:t>
            </a:r>
            <a:r>
              <a:rPr lang="ru-RU" dirty="0" err="1"/>
              <a:t>організм</a:t>
            </a:r>
            <a:r>
              <a:rPr lang="ru-RU" dirty="0"/>
              <a:t> </a:t>
            </a:r>
            <a:r>
              <a:rPr lang="ru-RU" dirty="0" err="1"/>
              <a:t>частково</a:t>
            </a:r>
            <a:r>
              <a:rPr lang="ru-RU" dirty="0"/>
              <a:t> </a:t>
            </a:r>
            <a:r>
              <a:rPr lang="ru-RU" dirty="0" err="1"/>
              <a:t>відновлюється</a:t>
            </a:r>
            <a:r>
              <a:rPr lang="ru-RU" dirty="0"/>
              <a:t>. </a:t>
            </a:r>
          </a:p>
          <a:p>
            <a:r>
              <a:rPr lang="ru-RU" dirty="0" err="1"/>
              <a:t>Зовнішнє</a:t>
            </a:r>
            <a:r>
              <a:rPr lang="ru-RU" dirty="0"/>
              <a:t> </a:t>
            </a:r>
            <a:r>
              <a:rPr lang="ru-RU" dirty="0" err="1"/>
              <a:t>опромінення</a:t>
            </a:r>
            <a:r>
              <a:rPr lang="ru-RU" dirty="0"/>
              <a:t> </a:t>
            </a:r>
            <a:r>
              <a:rPr lang="el-GR" dirty="0"/>
              <a:t>α-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el-GR" dirty="0"/>
              <a:t>β-</a:t>
            </a:r>
            <a:r>
              <a:rPr lang="ru-RU" dirty="0" err="1"/>
              <a:t>частками</a:t>
            </a:r>
            <a:r>
              <a:rPr lang="ru-RU" dirty="0"/>
              <a:t> </a:t>
            </a:r>
            <a:r>
              <a:rPr lang="ru-RU" dirty="0" err="1"/>
              <a:t>менш</a:t>
            </a:r>
            <a:r>
              <a:rPr lang="ru-RU" dirty="0"/>
              <a:t> </a:t>
            </a:r>
            <a:r>
              <a:rPr lang="ru-RU" dirty="0" err="1"/>
              <a:t>небезпечне</a:t>
            </a:r>
            <a:r>
              <a:rPr lang="ru-RU" dirty="0"/>
              <a:t>, </a:t>
            </a:r>
            <a:r>
              <a:rPr lang="ru-RU" dirty="0" err="1"/>
              <a:t>ніж</a:t>
            </a:r>
            <a:r>
              <a:rPr lang="ru-RU" dirty="0"/>
              <a:t> </a:t>
            </a:r>
            <a:r>
              <a:rPr lang="el-GR" dirty="0"/>
              <a:t>γ-</a:t>
            </a:r>
            <a:r>
              <a:rPr lang="ru-RU" dirty="0"/>
              <a:t>квантами. </a:t>
            </a:r>
            <a:r>
              <a:rPr lang="ru-RU" dirty="0" err="1"/>
              <a:t>Корпускулярне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(за </a:t>
            </a:r>
            <a:r>
              <a:rPr lang="ru-RU" dirty="0" err="1"/>
              <a:t>винятком</a:t>
            </a:r>
            <a:r>
              <a:rPr lang="ru-RU" dirty="0"/>
              <a:t>, нейтронного) </a:t>
            </a:r>
            <a:r>
              <a:rPr lang="ru-RU" dirty="0" err="1"/>
              <a:t>має</a:t>
            </a:r>
            <a:r>
              <a:rPr lang="ru-RU" dirty="0"/>
              <a:t> невеликий </a:t>
            </a:r>
            <a:r>
              <a:rPr lang="ru-RU" dirty="0" err="1"/>
              <a:t>пробіг</a:t>
            </a:r>
            <a:r>
              <a:rPr lang="ru-RU" dirty="0"/>
              <a:t> в </a:t>
            </a:r>
            <a:r>
              <a:rPr lang="ru-RU" dirty="0" err="1"/>
              <a:t>тканини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не </a:t>
            </a:r>
            <a:r>
              <a:rPr lang="ru-RU" dirty="0" err="1"/>
              <a:t>досягає</a:t>
            </a:r>
            <a:r>
              <a:rPr lang="ru-RU" dirty="0"/>
              <a:t> </a:t>
            </a:r>
            <a:r>
              <a:rPr lang="ru-RU" dirty="0" err="1"/>
              <a:t>кровотворних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органів</a:t>
            </a:r>
            <a:r>
              <a:rPr lang="ru-RU" dirty="0"/>
              <a:t>. При </a:t>
            </a:r>
            <a:r>
              <a:rPr lang="ru-RU" dirty="0" err="1"/>
              <a:t>зовнішньому</a:t>
            </a:r>
            <a:r>
              <a:rPr lang="ru-RU" dirty="0"/>
              <a:t> </a:t>
            </a:r>
            <a:r>
              <a:rPr lang="ru-RU" dirty="0" err="1"/>
              <a:t>опроміненні</a:t>
            </a:r>
            <a:r>
              <a:rPr lang="ru-RU" dirty="0"/>
              <a:t> </a:t>
            </a:r>
            <a:r>
              <a:rPr lang="ru-RU" dirty="0" err="1"/>
              <a:t>необхідно</a:t>
            </a:r>
            <a:r>
              <a:rPr lang="ru-RU" dirty="0"/>
              <a:t> </a:t>
            </a:r>
            <a:r>
              <a:rPr lang="ru-RU" dirty="0" err="1"/>
              <a:t>враховувати</a:t>
            </a:r>
            <a:r>
              <a:rPr lang="ru-RU" dirty="0"/>
              <a:t> </a:t>
            </a:r>
            <a:r>
              <a:rPr lang="ru-RU" dirty="0" err="1"/>
              <a:t>велику</a:t>
            </a:r>
            <a:r>
              <a:rPr lang="ru-RU" dirty="0"/>
              <a:t> </a:t>
            </a:r>
            <a:r>
              <a:rPr lang="ru-RU" dirty="0" err="1"/>
              <a:t>проникаючу</a:t>
            </a:r>
            <a:r>
              <a:rPr lang="ru-RU" dirty="0"/>
              <a:t> </a:t>
            </a:r>
            <a:r>
              <a:rPr lang="ru-RU" dirty="0" err="1"/>
              <a:t>здатність</a:t>
            </a:r>
            <a:r>
              <a:rPr lang="ru-RU" dirty="0"/>
              <a:t> </a:t>
            </a:r>
            <a:r>
              <a:rPr lang="el-GR" dirty="0"/>
              <a:t>γ- </a:t>
            </a:r>
            <a:r>
              <a:rPr lang="ru-RU" dirty="0" err="1"/>
              <a:t>і</a:t>
            </a:r>
            <a:r>
              <a:rPr lang="ru-RU" dirty="0"/>
              <a:t> нейтронного </a:t>
            </a:r>
            <a:r>
              <a:rPr lang="ru-RU" dirty="0" err="1"/>
              <a:t>випромінювання</a:t>
            </a:r>
            <a:r>
              <a:rPr lang="ru-RU" dirty="0"/>
              <a:t>. Для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на </a:t>
            </a:r>
            <a:r>
              <a:rPr lang="ru-RU" dirty="0" err="1"/>
              <a:t>живі</a:t>
            </a:r>
            <a:r>
              <a:rPr lang="ru-RU" dirty="0"/>
              <a:t> </a:t>
            </a:r>
            <a:r>
              <a:rPr lang="ru-RU" dirty="0" err="1"/>
              <a:t>організми</a:t>
            </a:r>
            <a:r>
              <a:rPr lang="ru-RU" dirty="0"/>
              <a:t> </a:t>
            </a:r>
            <a:r>
              <a:rPr lang="ru-RU" dirty="0" err="1"/>
              <a:t>важливе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первинного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</a:t>
            </a:r>
            <a:r>
              <a:rPr lang="ru-RU" dirty="0" err="1"/>
              <a:t>на</a:t>
            </a:r>
            <a:r>
              <a:rPr lang="ru-RU" dirty="0"/>
              <a:t> воду. </a:t>
            </a:r>
            <a:r>
              <a:rPr lang="ru-RU" dirty="0" err="1"/>
              <a:t>Процеси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відбуваються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дією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 у </a:t>
            </a:r>
            <a:r>
              <a:rPr lang="ru-RU" dirty="0" err="1"/>
              <a:t>воді</a:t>
            </a:r>
            <a:r>
              <a:rPr lang="ru-RU" dirty="0"/>
              <a:t>,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i="1" dirty="0" err="1"/>
              <a:t>радіолізом</a:t>
            </a:r>
            <a:r>
              <a:rPr lang="ru-RU" i="1" dirty="0"/>
              <a:t> води. </a:t>
            </a:r>
            <a:r>
              <a:rPr lang="ru-RU" i="1" dirty="0" err="1"/>
              <a:t>Відомо</a:t>
            </a:r>
            <a:r>
              <a:rPr lang="ru-RU" i="1" dirty="0"/>
              <a:t>, </a:t>
            </a:r>
            <a:r>
              <a:rPr lang="ru-RU" i="1" dirty="0" err="1"/>
              <a:t>що</a:t>
            </a:r>
            <a:r>
              <a:rPr lang="ru-RU" i="1" dirty="0"/>
              <a:t> в </a:t>
            </a:r>
            <a:r>
              <a:rPr lang="ru-RU" i="1" dirty="0" err="1"/>
              <a:t>організмі</a:t>
            </a:r>
            <a:r>
              <a:rPr lang="ru-RU" i="1" dirty="0"/>
              <a:t> </a:t>
            </a:r>
            <a:r>
              <a:rPr lang="ru-RU" i="1" dirty="0" err="1"/>
              <a:t>людини</a:t>
            </a:r>
            <a:r>
              <a:rPr lang="ru-RU" i="1" dirty="0"/>
              <a:t> </a:t>
            </a:r>
            <a:r>
              <a:rPr lang="ru-RU" i="1" dirty="0" err="1"/>
              <a:t>міститься</a:t>
            </a:r>
            <a:r>
              <a:rPr lang="ru-RU" i="1" dirty="0"/>
              <a:t> 50-60% води.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Механізм</a:t>
            </a:r>
            <a:r>
              <a:rPr lang="ru-RU" dirty="0"/>
              <a:t> таких </a:t>
            </a:r>
            <a:r>
              <a:rPr lang="ru-RU" dirty="0" err="1"/>
              <a:t>перетворень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характеру </a:t>
            </a:r>
            <a:r>
              <a:rPr lang="ru-RU" dirty="0" err="1"/>
              <a:t>опромінюваного</a:t>
            </a:r>
            <a:r>
              <a:rPr lang="ru-RU" dirty="0"/>
              <a:t> </a:t>
            </a:r>
            <a:r>
              <a:rPr lang="ru-RU" dirty="0" err="1"/>
              <a:t>середовища</a:t>
            </a:r>
            <a:r>
              <a:rPr lang="ru-RU" dirty="0"/>
              <a:t>, </a:t>
            </a:r>
            <a:r>
              <a:rPr lang="ru-RU" dirty="0" err="1"/>
              <a:t>потужності</a:t>
            </a:r>
            <a:r>
              <a:rPr lang="ru-RU" dirty="0"/>
              <a:t>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випромінювання</a:t>
            </a:r>
            <a:r>
              <a:rPr lang="ru-RU" dirty="0"/>
              <a:t>, виду </a:t>
            </a:r>
            <a:r>
              <a:rPr lang="ru-RU" dirty="0" err="1"/>
              <a:t>випромінювання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факторів</a:t>
            </a:r>
            <a:r>
              <a:rPr lang="ru-RU" dirty="0"/>
              <a:t>. </a:t>
            </a:r>
            <a:r>
              <a:rPr lang="ru-RU" dirty="0" err="1"/>
              <a:t>Достовірні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продукти</a:t>
            </a:r>
            <a:r>
              <a:rPr lang="ru-RU" dirty="0"/>
              <a:t> </a:t>
            </a:r>
            <a:r>
              <a:rPr lang="ru-RU" dirty="0" err="1"/>
              <a:t>радіолізу</a:t>
            </a:r>
            <a:r>
              <a:rPr lang="ru-RU" dirty="0"/>
              <a:t> води </a:t>
            </a:r>
            <a:r>
              <a:rPr lang="ru-RU" dirty="0" err="1"/>
              <a:t>отримані</a:t>
            </a:r>
            <a:r>
              <a:rPr lang="ru-RU" dirty="0"/>
              <a:t> </a:t>
            </a:r>
            <a:r>
              <a:rPr lang="ru-RU" dirty="0" err="1"/>
              <a:t>Мені</a:t>
            </a:r>
            <a:r>
              <a:rPr lang="ru-RU" dirty="0"/>
              <a:t>, </a:t>
            </a:r>
            <a:r>
              <a:rPr lang="ru-RU" dirty="0" err="1"/>
              <a:t>Хаструлдом</a:t>
            </a:r>
            <a:r>
              <a:rPr lang="ru-RU" dirty="0"/>
              <a:t> </a:t>
            </a:r>
            <a:r>
              <a:rPr lang="ru-RU" dirty="0" err="1"/>
              <a:t>і</a:t>
            </a:r>
            <a:r>
              <a:rPr lang="ru-RU" dirty="0"/>
              <a:t> Тейтом за </a:t>
            </a:r>
            <a:r>
              <a:rPr lang="ru-RU" dirty="0" err="1"/>
              <a:t>допомогою</a:t>
            </a:r>
            <a:r>
              <a:rPr lang="ru-RU" dirty="0"/>
              <a:t> методу </a:t>
            </a:r>
            <a:r>
              <a:rPr lang="ru-RU" dirty="0" err="1"/>
              <a:t>масс-спектрометрії</a:t>
            </a:r>
            <a:r>
              <a:rPr lang="ru-RU" dirty="0"/>
              <a:t> в </a:t>
            </a:r>
            <a:r>
              <a:rPr lang="ru-RU" dirty="0" err="1"/>
              <a:t>паровій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 при </a:t>
            </a:r>
            <a:r>
              <a:rPr lang="ru-RU" dirty="0" err="1"/>
              <a:t>низьких</a:t>
            </a:r>
            <a:r>
              <a:rPr lang="ru-RU" dirty="0"/>
              <a:t> тисках. Вони ж </a:t>
            </a:r>
            <a:r>
              <a:rPr lang="ru-RU" dirty="0" err="1"/>
              <a:t>визначили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появи</a:t>
            </a:r>
            <a:r>
              <a:rPr lang="ru-RU" dirty="0"/>
              <a:t>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іонів</a:t>
            </a:r>
            <a:r>
              <a:rPr lang="ru-RU" dirty="0"/>
              <a:t> (табл. </a:t>
            </a:r>
            <a:r>
              <a:rPr lang="ru-RU" dirty="0" smtClean="0"/>
              <a:t>2</a:t>
            </a:r>
            <a:r>
              <a:rPr lang="ru-RU" dirty="0"/>
              <a:t>). </a:t>
            </a:r>
          </a:p>
          <a:p>
            <a:r>
              <a:rPr lang="ru-RU" dirty="0" err="1"/>
              <a:t>Відносні</a:t>
            </a:r>
            <a:r>
              <a:rPr lang="ru-RU" dirty="0"/>
              <a:t> </a:t>
            </a:r>
            <a:r>
              <a:rPr lang="ru-RU" dirty="0" err="1"/>
              <a:t>виходи</a:t>
            </a:r>
            <a:r>
              <a:rPr lang="ru-RU" dirty="0"/>
              <a:t>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іонів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: Н2О+ - 100; ОН+ - 20; Н+ - 20; Н3О+ - 20; О+ - 2; Н2+ - 0,5. </a:t>
            </a:r>
            <a:r>
              <a:rPr lang="ru-RU" dirty="0" err="1"/>
              <a:t>Загальний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: </a:t>
            </a:r>
            <a:r>
              <a:rPr lang="ru-RU" dirty="0" err="1"/>
              <a:t>чим</a:t>
            </a:r>
            <a:r>
              <a:rPr lang="ru-RU" dirty="0"/>
              <a:t> </a:t>
            </a:r>
            <a:r>
              <a:rPr lang="ru-RU" dirty="0" err="1"/>
              <a:t>менший</a:t>
            </a:r>
            <a:r>
              <a:rPr lang="ru-RU" dirty="0"/>
              <a:t> </a:t>
            </a:r>
            <a:r>
              <a:rPr lang="ru-RU" dirty="0" err="1"/>
              <a:t>потенціал</a:t>
            </a:r>
            <a:r>
              <a:rPr lang="ru-RU" dirty="0"/>
              <a:t> </a:t>
            </a:r>
            <a:r>
              <a:rPr lang="ru-RU" dirty="0" err="1"/>
              <a:t>появи</a:t>
            </a:r>
            <a:r>
              <a:rPr lang="ru-RU" dirty="0"/>
              <a:t> </a:t>
            </a:r>
            <a:r>
              <a:rPr lang="ru-RU" dirty="0" err="1"/>
              <a:t>іона</a:t>
            </a:r>
            <a:r>
              <a:rPr lang="ru-RU" dirty="0"/>
              <a:t>, </a:t>
            </a:r>
            <a:r>
              <a:rPr lang="ru-RU" dirty="0" err="1"/>
              <a:t>тим</a:t>
            </a:r>
            <a:r>
              <a:rPr lang="ru-RU" dirty="0"/>
              <a:t> в </a:t>
            </a:r>
            <a:r>
              <a:rPr lang="ru-RU" dirty="0" err="1"/>
              <a:t>більшій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. </a:t>
            </a:r>
            <a:r>
              <a:rPr lang="ru-RU" dirty="0" err="1"/>
              <a:t>Відзначимо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в </a:t>
            </a:r>
            <a:r>
              <a:rPr lang="ru-RU" dirty="0" err="1"/>
              <a:t>газовій</a:t>
            </a:r>
            <a:r>
              <a:rPr lang="ru-RU" dirty="0"/>
              <a:t> </a:t>
            </a:r>
            <a:r>
              <a:rPr lang="ru-RU" dirty="0" err="1"/>
              <a:t>фазі</a:t>
            </a:r>
            <a:r>
              <a:rPr lang="ru-RU" dirty="0"/>
              <a:t> </a:t>
            </a:r>
            <a:r>
              <a:rPr lang="ru-RU" dirty="0" err="1"/>
              <a:t>іон</a:t>
            </a:r>
            <a:r>
              <a:rPr lang="ru-RU" dirty="0"/>
              <a:t> Н3О+ </a:t>
            </a:r>
            <a:r>
              <a:rPr lang="ru-RU" dirty="0" err="1"/>
              <a:t>з'являється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рідко</a:t>
            </a:r>
            <a:r>
              <a:rPr lang="ru-RU" dirty="0"/>
              <a:t>. У </a:t>
            </a:r>
            <a:r>
              <a:rPr lang="ru-RU" dirty="0" err="1"/>
              <a:t>рідкій</a:t>
            </a:r>
            <a:r>
              <a:rPr lang="ru-RU" dirty="0"/>
              <a:t> же </a:t>
            </a:r>
            <a:r>
              <a:rPr lang="ru-RU" dirty="0" err="1"/>
              <a:t>фазі</a:t>
            </a:r>
            <a:r>
              <a:rPr lang="ru-RU" dirty="0"/>
              <a:t> </a:t>
            </a:r>
            <a:r>
              <a:rPr lang="ru-RU" dirty="0" err="1"/>
              <a:t>він</a:t>
            </a:r>
            <a:r>
              <a:rPr lang="ru-RU" dirty="0"/>
              <a:t> </a:t>
            </a:r>
            <a:r>
              <a:rPr lang="ru-RU" dirty="0" err="1"/>
              <a:t>утворюється</a:t>
            </a:r>
            <a:r>
              <a:rPr lang="ru-RU" dirty="0"/>
              <a:t> при </a:t>
            </a:r>
            <a:r>
              <a:rPr lang="ru-RU" dirty="0" err="1"/>
              <a:t>дисоціації</a:t>
            </a:r>
            <a:r>
              <a:rPr lang="ru-RU" dirty="0"/>
              <a:t> води </a:t>
            </a:r>
            <a:r>
              <a:rPr lang="ru-RU" dirty="0" err="1"/>
              <a:t>і</a:t>
            </a:r>
            <a:r>
              <a:rPr lang="ru-RU" dirty="0"/>
              <a:t>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стійкий</a:t>
            </a:r>
            <a:r>
              <a:rPr lang="ru-RU" dirty="0"/>
              <a:t>. </a:t>
            </a:r>
            <a:r>
              <a:rPr lang="ru-RU" dirty="0" err="1"/>
              <a:t>Ця</a:t>
            </a:r>
            <a:r>
              <a:rPr lang="ru-RU" dirty="0"/>
              <a:t> </a:t>
            </a:r>
            <a:r>
              <a:rPr lang="ru-RU" dirty="0" err="1"/>
              <a:t>обставина</a:t>
            </a:r>
            <a:r>
              <a:rPr lang="ru-RU" dirty="0"/>
              <a:t> </a:t>
            </a:r>
            <a:r>
              <a:rPr lang="ru-RU" dirty="0" err="1"/>
              <a:t>вказує</a:t>
            </a:r>
            <a:r>
              <a:rPr lang="ru-RU" dirty="0"/>
              <a:t> на </a:t>
            </a:r>
            <a:r>
              <a:rPr lang="ru-RU" dirty="0" err="1"/>
              <a:t>залежність</a:t>
            </a:r>
            <a:r>
              <a:rPr lang="ru-RU" dirty="0"/>
              <a:t> </a:t>
            </a:r>
            <a:r>
              <a:rPr lang="ru-RU" dirty="0" err="1"/>
              <a:t>механізму</a:t>
            </a:r>
            <a:r>
              <a:rPr lang="ru-RU" dirty="0"/>
              <a:t>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активних</a:t>
            </a:r>
            <a:r>
              <a:rPr lang="ru-RU" dirty="0"/>
              <a:t> </a:t>
            </a:r>
            <a:r>
              <a:rPr lang="ru-RU" dirty="0" err="1"/>
              <a:t>частинок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виду </a:t>
            </a:r>
            <a:r>
              <a:rPr lang="ru-RU" dirty="0" err="1"/>
              <a:t>середовища</a:t>
            </a:r>
            <a:r>
              <a:rPr lang="ru-RU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2967335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Таблиця</a:t>
            </a:r>
            <a:r>
              <a:rPr lang="ru-RU" i="1" dirty="0"/>
              <a:t> </a:t>
            </a:r>
            <a:r>
              <a:rPr lang="ru-RU" i="1" dirty="0" smtClean="0"/>
              <a:t>.2 </a:t>
            </a:r>
            <a:endParaRPr lang="ru-RU" i="1" dirty="0"/>
          </a:p>
          <a:p>
            <a:r>
              <a:rPr lang="ru-RU" b="1" dirty="0" err="1"/>
              <a:t>Продукти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утворюються</a:t>
            </a:r>
            <a:r>
              <a:rPr lang="ru-RU" b="1" dirty="0"/>
              <a:t> при </a:t>
            </a:r>
            <a:r>
              <a:rPr lang="ru-RU" b="1" dirty="0" err="1"/>
              <a:t>радіолізі</a:t>
            </a:r>
            <a:r>
              <a:rPr lang="ru-RU" b="1" dirty="0"/>
              <a:t> води 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3789040"/>
            <a:ext cx="5304070" cy="25277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45</TotalTime>
  <Words>4878</Words>
  <Application>Microsoft Office PowerPoint</Application>
  <PresentationFormat>Экран (4:3)</PresentationFormat>
  <Paragraphs>136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Бумажная</vt:lpstr>
      <vt:lpstr>Лекція 10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Лекція 10</dc:title>
  <dc:creator>Руслан Аминов</dc:creator>
  <cp:lastModifiedBy>Руслан Аминов</cp:lastModifiedBy>
  <cp:revision>7</cp:revision>
  <dcterms:created xsi:type="dcterms:W3CDTF">2022-11-08T19:54:47Z</dcterms:created>
  <dcterms:modified xsi:type="dcterms:W3CDTF">2022-11-08T20:40:44Z</dcterms:modified>
</cp:coreProperties>
</file>