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 varScale="1">
        <p:scale>
          <a:sx n="104" d="100"/>
          <a:sy n="104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3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6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57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403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07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3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45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90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73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48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935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340768"/>
            <a:ext cx="7772400" cy="1470025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“БІОЦИДИ ЯК СТРЕСОРИ”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2492896"/>
            <a:ext cx="2542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2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ЕВТРОФІЗАЦІЯ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Багаторазово досліджений вид 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помірного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пояса, що відповідає вимогам, які пред’явлено до </a:t>
            </a:r>
            <a:r>
              <a:rPr lang="uk-UA" sz="3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біоіндикатору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очерет звичайний.</a:t>
            </a:r>
            <a:endParaRPr lang="uk-UA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Навантаження, таке як зміна рівня води,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судоходство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забудова берегів, купання, скотарство, і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евтрофізація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вод, призводять до різкого зниження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зустрічаємості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очерету в прибережній зоні.</a:t>
            </a:r>
            <a:endParaRPr lang="uk-UA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</a:t>
            </a:r>
            <a:r>
              <a:rPr lang="uk-UA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евтрофізації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відбивається,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 за 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все,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надлишку азоту та фосфору. Збільшення рівня азоту має вплив на діаметр стебел очерету, їх 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висоту, чисельність, довжину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листя, їх 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ширину, площу,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також на 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асиміляцію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вуглекислого газу.</a:t>
            </a:r>
            <a:endParaRPr lang="uk-UA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Надлишок фосфату впливає на певні ознаки у протилежному напрямку, причому з роками результати дії азоту проявляються все чіткіше, а фосфору  - все менш помітно. </a:t>
            </a:r>
            <a:endParaRPr lang="uk-UA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підвищена кількість фосфору викликає зменшення діаметра 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стебла та його висоти; довжини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ширини 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площі 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листка</a:t>
            </a:r>
            <a:r>
              <a:rPr lang="uk-UA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зниження асиміляції 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uk-UA" sz="3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кількості рослин на 1 кв. метр.</a:t>
            </a:r>
            <a:endParaRPr lang="uk-UA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7262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Прибережна рослинність відображає стан берега, а також різноманітні динамічні взаємозв’язки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біоценозів.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 на стабільність берегів, живлення річкового русла, на якість води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ландшафту.</a:t>
            </a:r>
          </a:p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оцінюванні стану берега враховується не тільки рослинність, але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ступінь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обустрію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гирла,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ерозійна небезпека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гідрологічні дані. </a:t>
            </a:r>
          </a:p>
        </p:txBody>
      </p:sp>
    </p:spTree>
    <p:extLst>
      <p:ext uri="{BB962C8B-B14F-4D97-AF65-F5344CB8AC3E}">
        <p14:creationId xmlns:p14="http://schemas.microsoft.com/office/powerpoint/2010/main" val="14913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499176" cy="778098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 БЕРЕГІВ ПРОТОЧНИХ ВОДОЙМ</a:t>
            </a:r>
            <a:endParaRPr 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uk-UA" b="1" dirty="0"/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проточних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водоймах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прибережною вважається рослинність між основою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верхнім краєм берегового схилу.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 деревні спільноти – ліс, гай,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луки, зарості очерету, тощо.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берегах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невеликих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річок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запруд, як правило, в поясі пагорбів і гірському поясі сильно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евтрофізовані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місця мешкання часто відрізняються розвитком різних форм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лабазниково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Filipendula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ulmaria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чагарникових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заростей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Входячи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склад численної біомаси, надлишок азоту і фосфору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зв’язаному стані можуть бути вилучені з близьких до води ділянок. Види очеретяних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евтрофних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заростей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також сприяють самоочищенню вод, перш за все це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Schoenoplectus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lacustris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певну роль грає і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Phragmites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australis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20580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5949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ЗАСОЛЕННЯ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20688"/>
            <a:ext cx="8640960" cy="61206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uk-UA" b="1" dirty="0"/>
          </a:p>
          <a:p>
            <a:pPr algn="just"/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Стічні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води містять високі концентрації хлоридів і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</a:t>
            </a:r>
            <a:r>
              <a:rPr lang="uk-UA" sz="4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uk-UA" sz="4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Місткість хлоридів у ґрунтах 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антропогенним розвитком галофітів, не дивлячись на суттєві коливання в залежності від погодних умов, вказує на зв’язок їх спільнот </a:t>
            </a: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засоленням.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Рослинність прибережної зони вказує на різну ступінь антропогенного впливу, що впливає на стані берега і функції його біоценозів. </a:t>
            </a:r>
            <a:endParaRPr lang="uk-UA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 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 ділянки з природною, близькою до природної, штучно утвореною рослинністю і взагалі без неї: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ліс;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густий прибережний гай з чагарниковою опушкою;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густий прибережний гай без чагарникової опушки;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стінний прибережний гай;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високотрав’я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високо </a:t>
            </a:r>
            <a:r>
              <a:rPr lang="uk-UA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злаковник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зони, власне без прибережної рослинності (дерева, що стоять окремо і кущі);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uk-UA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обліцовані</a:t>
            </a:r>
            <a:r>
              <a:rPr lang="uk-UA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береги без будь-якої рослинності.</a:t>
            </a:r>
            <a:endParaRPr lang="uk-UA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78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43841"/>
            <a:ext cx="7056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Сприятливою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берега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рослинністю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закріпленню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гірських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областях, де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прибережні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витісняються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антропогенними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луками,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вважати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струмкові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білокопитнику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струмкові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лабазнику;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/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429000"/>
            <a:ext cx="2466975" cy="1857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38" y="4075330"/>
            <a:ext cx="2923949" cy="2631490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 rot="689998">
            <a:off x="3923928" y="6165304"/>
            <a:ext cx="2116610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6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канареєчникові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зарості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зарості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папороті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берега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мало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потребуючого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догляду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деревного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покриву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0648"/>
            <a:ext cx="3289548" cy="21985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093207"/>
            <a:ext cx="2808312" cy="210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70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652934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СТАРІННЯ ВОДОЙМ ТА ЗМІНА ЇХ БІОЦЕНОЗІВ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5"/>
            <a:ext cx="8229600" cy="2952328"/>
          </a:xfrm>
        </p:spPr>
        <p:txBody>
          <a:bodyPr>
            <a:normAutofit/>
          </a:bodyPr>
          <a:lstStyle/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 утворена водойма не має на дні органічних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відкладень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бідна на поживні речовини, що обумовлює невеликий видовий склад її мешканців.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водоймах першими з’являються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Zoomastigina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потім  водорості (головним чином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ниткові) та інфузорії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75694"/>
            <a:ext cx="1872208" cy="1957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25144"/>
            <a:ext cx="2294384" cy="17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25144"/>
            <a:ext cx="2369198" cy="17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72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наступний рік існування водойма заселяється водними рослинами –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амфібіїдами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елодеїдами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у ній з’являються личинки кровосисних комарів р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Anopheles</a:t>
            </a:r>
            <a:r>
              <a:rPr lang="uk-UA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maculipennis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 р.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Culex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вологому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пісчаному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мулистому ґрунті навколо водойми спостерігаються мошки з роду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Leptoconops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роки (5 – 10) 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водоймі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неорганічних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біоценози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97027"/>
            <a:ext cx="2329433" cy="167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62953"/>
            <a:ext cx="21336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60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algn="ctr"/>
            <a:r>
              <a:rPr lang="uk-UA" b="1" dirty="0">
                <a:solidFill>
                  <a:srgbClr val="FF0000"/>
                </a:solidFill>
              </a:rPr>
              <a:t>Біоциди</a:t>
            </a:r>
            <a:r>
              <a:rPr lang="uk-UA" dirty="0">
                <a:solidFill>
                  <a:srgbClr val="FF0000"/>
                </a:solidFill>
              </a:rPr>
              <a:t> — </a:t>
            </a:r>
            <a:r>
              <a:rPr lang="uk-UA" dirty="0" smtClean="0">
                <a:solidFill>
                  <a:srgbClr val="FF0000"/>
                </a:solidFill>
              </a:rPr>
              <a:t>речовини, які використовують для </a:t>
            </a:r>
            <a:r>
              <a:rPr lang="uk-UA" dirty="0">
                <a:solidFill>
                  <a:srgbClr val="FF0000"/>
                </a:solidFill>
              </a:rPr>
              <a:t>знищення шкідливих живих організмів. </a:t>
            </a:r>
            <a:endParaRPr lang="uk-UA" dirty="0" smtClean="0">
              <a:solidFill>
                <a:srgbClr val="FF0000"/>
              </a:solidFill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біоцидів належать речовини, які використовуються для обробки води, захисту деревини, у виробництві фарб і покриттів, продуктів харчування та напоїв, а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косметичних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речовин.</a:t>
            </a: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 летальні в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дуже малих дозах, інші викликають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сублетальні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наслідки самого різного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типу, але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такі, що не м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ають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ніякої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дії.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залишків біоцидів в популяціях диких тварин віддзеркалює локальний, реґіональний і глобальних рівень забруднення відповідних екосистем.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653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just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десятиріч, саме до їх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заборони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перше місце серед пестицидів займали ДДТ і сполуки з ртуті, тому забруднення популяцій цими речовинами добре відоме.</a:t>
            </a:r>
          </a:p>
        </p:txBody>
      </p:sp>
      <p:pic>
        <p:nvPicPr>
          <p:cNvPr id="1026" name="Picture 2" descr="http://ppt4web.ru/images/242/14067/31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2780928"/>
            <a:ext cx="655026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20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До цього часу недостатньо врахована була проблема синергізму при синхронній дії стресорів. </a:t>
            </a:r>
            <a:endParaRPr lang="uk-UA" dirty="0" smtClean="0"/>
          </a:p>
          <a:p>
            <a:pPr algn="just"/>
            <a:r>
              <a:rPr lang="uk-UA" dirty="0" smtClean="0"/>
              <a:t>Лабораторні </a:t>
            </a:r>
            <a:r>
              <a:rPr lang="uk-UA" dirty="0"/>
              <a:t>експерименти показали, що суміші двох речовин можуть бути більш токсичними, ніж кожна з них </a:t>
            </a:r>
            <a:r>
              <a:rPr lang="uk-UA" dirty="0" smtClean="0"/>
              <a:t>окремо.</a:t>
            </a:r>
            <a:endParaRPr lang="uk-UA" dirty="0"/>
          </a:p>
          <a:p>
            <a:pPr algn="just"/>
            <a:r>
              <a:rPr lang="uk-UA" dirty="0" smtClean="0"/>
              <a:t>Вважається</a:t>
            </a:r>
            <a:r>
              <a:rPr lang="uk-UA" dirty="0"/>
              <a:t>, що при визначених комбінаціях діючих речовин в популяціях птахів може відбуватись майже трикратне посилення дії.</a:t>
            </a:r>
            <a:endParaRPr lang="uk-UA" b="1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910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6120680"/>
          </a:xfrm>
        </p:spPr>
        <p:txBody>
          <a:bodyPr>
            <a:normAutofit/>
          </a:bodyPr>
          <a:lstStyle/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оцінюванні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біоцидних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стресорів слід враховувати різницю в чутливості різноманітних вікових груп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b="1" dirty="0"/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дослідженні вмісту ДДТ у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крякв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визначено, що найбільш чутливі 5-денні каченята, а найменш – 30-денні.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Після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більш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тривалого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хлорорганічних речовин відбувається лише дуже поступове зниження забруднення індикаторних популяцій. </a:t>
            </a: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популяціях великої синиці навіть після семи років після останньої обробки плодових культур хлорорганічними інсектицидами 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вміст у організмі цих птахів 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практично не змінився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548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algn="just"/>
            <a:r>
              <a:rPr lang="uk-UA" dirty="0"/>
              <a:t>Вперше стійкість до ДДТ була встановлена у </a:t>
            </a:r>
            <a:r>
              <a:rPr lang="uk-UA" dirty="0" smtClean="0"/>
              <a:t>гамбузії, </a:t>
            </a:r>
            <a:r>
              <a:rPr lang="uk-UA" dirty="0"/>
              <a:t>вона спостерігається </a:t>
            </a:r>
            <a:r>
              <a:rPr lang="uk-UA" dirty="0" smtClean="0"/>
              <a:t>й </a:t>
            </a:r>
            <a:r>
              <a:rPr lang="uk-UA" dirty="0"/>
              <a:t>в популяціях шпаків </a:t>
            </a:r>
            <a:r>
              <a:rPr lang="uk-UA" dirty="0" smtClean="0"/>
              <a:t>та </a:t>
            </a:r>
            <a:r>
              <a:rPr lang="uk-UA" dirty="0"/>
              <a:t>фазанів</a:t>
            </a:r>
            <a:r>
              <a:rPr lang="uk-UA" dirty="0" smtClean="0"/>
              <a:t>.</a:t>
            </a:r>
          </a:p>
          <a:p>
            <a:pPr algn="just"/>
            <a:r>
              <a:rPr lang="uk-UA" dirty="0" smtClean="0"/>
              <a:t> </a:t>
            </a:r>
            <a:r>
              <a:rPr lang="uk-UA" dirty="0"/>
              <a:t>В лабораторних експериментах вдалось селекціонувати стійкі до ДДТ лінії у японського перепела </a:t>
            </a:r>
            <a:r>
              <a:rPr lang="en-US" i="1" dirty="0" err="1"/>
              <a:t>Coturnix</a:t>
            </a:r>
            <a:r>
              <a:rPr lang="en-US" i="1" dirty="0"/>
              <a:t> c</a:t>
            </a:r>
            <a:r>
              <a:rPr lang="ru-RU" i="1" dirty="0"/>
              <a:t>. </a:t>
            </a:r>
            <a:r>
              <a:rPr lang="en-US" i="1" dirty="0"/>
              <a:t>japonica</a:t>
            </a:r>
            <a:r>
              <a:rPr lang="ru-RU" i="1" dirty="0"/>
              <a:t>. </a:t>
            </a:r>
            <a:endParaRPr lang="uk-UA" b="1" dirty="0"/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08" y="4293096"/>
            <a:ext cx="28575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608" y="5662493"/>
            <a:ext cx="285750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Гамбуз</a:t>
            </a:r>
            <a:r>
              <a:rPr lang="uk-UA" dirty="0" err="1" smtClean="0"/>
              <a:t>ія</a:t>
            </a: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81" y="4016870"/>
            <a:ext cx="2571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22381" y="6083795"/>
            <a:ext cx="257175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/>
              <a:t>Coturnix</a:t>
            </a:r>
            <a:r>
              <a:rPr lang="en-US" i="1" dirty="0"/>
              <a:t> c</a:t>
            </a:r>
            <a:r>
              <a:rPr lang="ru-RU" i="1" dirty="0"/>
              <a:t>. </a:t>
            </a:r>
            <a:r>
              <a:rPr lang="en-US" i="1" dirty="0"/>
              <a:t>japonica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1930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теперішній час стало відомо про випадки масового отруєння,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що супроводжуються скороченням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популяцій, в результаті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необдуманого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обходження з біоцидами, особливо на початкових етапах їх застосування.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повідомлялось про масову загибель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пестроносої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крачки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Sterna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sandvicensis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і більш ніж 27000 птахів, що відносяться до 55 видів, обумовленої зеленим горошком, зерном і насінням, що з метою захисту від птахів було пропитано високо концентрованим розчином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паратіону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цьому, напевне, загинуло більш ніж 200000 птахів. </a:t>
            </a:r>
          </a:p>
        </p:txBody>
      </p:sp>
    </p:spTree>
    <p:extLst>
      <p:ext uri="{BB962C8B-B14F-4D97-AF65-F5344CB8AC3E}">
        <p14:creationId xmlns:p14="http://schemas.microsoft.com/office/powerpoint/2010/main" val="4020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6876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БІОІНДИКАЦІЯ ЗАБРУДНЕННЯ </a:t>
            </a:r>
            <a:b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БЕРЕГОВИХ І НАВКОЛОВОДНИХ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ЕКОСИСТЕМ</a:t>
            </a:r>
            <a:r>
              <a:rPr lang="uk-UA" sz="2800" b="1" dirty="0"/>
              <a:t/>
            </a:r>
            <a:br>
              <a:rPr lang="uk-UA" sz="2800" b="1" dirty="0"/>
            </a:b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uk-UA" dirty="0"/>
              <a:t>Біоценози на межі води </a:t>
            </a:r>
            <a:r>
              <a:rPr lang="uk-UA" dirty="0" smtClean="0"/>
              <a:t>й </a:t>
            </a:r>
            <a:r>
              <a:rPr lang="uk-UA" dirty="0"/>
              <a:t>суші займають проміжне становище між водними </a:t>
            </a:r>
            <a:r>
              <a:rPr lang="uk-UA" dirty="0" smtClean="0"/>
              <a:t>та </a:t>
            </a:r>
            <a:r>
              <a:rPr lang="uk-UA" dirty="0"/>
              <a:t>наземними екосистемами</a:t>
            </a:r>
            <a:r>
              <a:rPr lang="uk-UA" dirty="0" smtClean="0"/>
              <a:t>.</a:t>
            </a:r>
          </a:p>
          <a:p>
            <a:pPr algn="just"/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біоіндикації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забруднення води у більшості випадків враховується і стан прибережної рослинності. </a:t>
            </a:r>
            <a:endParaRPr lang="uk-U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 якості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невеликих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проточних водойм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власне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вищі водні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рослини, так і види берегової </a:t>
            </a:r>
            <a:r>
              <a:rPr lang="uk-U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лінії та </a:t>
            </a:r>
            <a:r>
              <a:rPr lang="uk-U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очеретяних заростей.</a:t>
            </a:r>
            <a:endParaRPr lang="uk-UA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4494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прибережну рослинність впливають такі антропогенні стресори:</a:t>
            </a: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відкладення мулу;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евтрофізація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наслідок надходження стічних вод і поживних речовин з оточуючої території;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 нафтою;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отруєння;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засолення;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механічне пошкодження;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забудова берегів.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528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</TotalTime>
  <Words>1001</Words>
  <Application>Microsoft Office PowerPoint</Application>
  <PresentationFormat>Экран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“БІОЦИДИ ЯК СТРЕСОРИ”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БІОІНДИКАЦІЯ ЗАБРУДНЕННЯ  БЕРЕГОВИХ І НАВКОЛОВОДНИХ ЕКОСИСТЕМ </vt:lpstr>
      <vt:lpstr>Презентация PowerPoint</vt:lpstr>
      <vt:lpstr>ЕВТРОФІЗАЦІЯ </vt:lpstr>
      <vt:lpstr>Презентация PowerPoint</vt:lpstr>
      <vt:lpstr>СТАН БЕРЕГІВ ПРОТОЧНИХ ВОДОЙМ</vt:lpstr>
      <vt:lpstr> ЗАСОЛЕННЯ </vt:lpstr>
      <vt:lpstr>Презентация PowerPoint</vt:lpstr>
      <vt:lpstr>Презентация PowerPoint</vt:lpstr>
      <vt:lpstr> СТАРІННЯ ВОДОЙМ ТА ЗМІНА ЇХ БІОЦЕНОЗІВ.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Механізми самозахисту організму від токсинів</dc:title>
  <dc:creator>ADMIN</dc:creator>
  <cp:lastModifiedBy>user</cp:lastModifiedBy>
  <cp:revision>29</cp:revision>
  <dcterms:created xsi:type="dcterms:W3CDTF">2017-03-13T21:03:21Z</dcterms:created>
  <dcterms:modified xsi:type="dcterms:W3CDTF">2019-10-22T11:44:30Z</dcterms:modified>
</cp:coreProperties>
</file>