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</p:sldMasterIdLst>
  <p:sldIdLst>
    <p:sldId id="256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2" r:id="rId16"/>
    <p:sldId id="274" r:id="rId17"/>
    <p:sldId id="275" r:id="rId18"/>
    <p:sldId id="276" r:id="rId19"/>
    <p:sldId id="293" r:id="rId20"/>
    <p:sldId id="294" r:id="rId21"/>
    <p:sldId id="295" r:id="rId22"/>
  </p:sldIdLst>
  <p:sldSz cx="9144000" cy="6858000" type="screen4x3"/>
  <p:notesSz cx="7559675" cy="106918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1450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ableStyles" Target="tableStyle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 fontScale="76000"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 fontScale="76000"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 fontScale="76000"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 fontScale="76000"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 fontScale="76000"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 fontScale="76000"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41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4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4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46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5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51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52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5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55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56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5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59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60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6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63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6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66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67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68" name="PlaceHolder 5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7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 fontScale="76000"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71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 fontScale="76000"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72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 fontScale="76000"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73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 fontScale="76000"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74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 fontScale="76000"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75" name="PlaceHolder 7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 fontScale="76000"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r>
              <a:rPr lang="ru-RU" sz="4400" b="0" strike="noStrike" spc="-1">
                <a:latin typeface="Arial"/>
              </a:rPr>
              <a:t>Для правки текста заглавия щёлкните мышью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3200" b="0" strike="noStrike" spc="-1">
                <a:latin typeface="Arial"/>
              </a:rPr>
              <a:t>Для правки структуры щёлкните мышью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2800" b="0" strike="noStrike" spc="-1">
                <a:latin typeface="Arial"/>
              </a:rPr>
              <a:t>Второй уровень структуры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400" b="0" strike="noStrike" spc="-1">
                <a:latin typeface="Arial"/>
              </a:rPr>
              <a:t>Третий уровень структуры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2000" b="0" strike="noStrike" spc="-1">
                <a:latin typeface="Arial"/>
              </a:rPr>
              <a:t>Четвёртый уровень структуры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latin typeface="Arial"/>
              </a:rPr>
              <a:t>Пятый уровень структуры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latin typeface="Arial"/>
              </a:rPr>
              <a:t>Шестой уровень структуры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latin typeface="Arial"/>
              </a:rPr>
              <a:t>Седьмой уровень структуры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r>
              <a:rPr lang="ru-RU" sz="4400" b="0" strike="noStrike" spc="-1">
                <a:latin typeface="Arial"/>
              </a:rPr>
              <a:t>Для правки текста заглавия щёлкните мышью</a:t>
            </a:r>
          </a:p>
        </p:txBody>
      </p:sp>
      <p:sp>
        <p:nvSpPr>
          <p:cNvPr id="3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3200" b="0" strike="noStrike" spc="-1">
                <a:latin typeface="Arial"/>
              </a:rPr>
              <a:t>Для правки структуры щёлкните мышью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2800" b="0" strike="noStrike" spc="-1">
                <a:latin typeface="Arial"/>
              </a:rPr>
              <a:t>Второй уровень структуры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400" b="0" strike="noStrike" spc="-1">
                <a:latin typeface="Arial"/>
              </a:rPr>
              <a:t>Третий уровень структуры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2000" b="0" strike="noStrike" spc="-1">
                <a:latin typeface="Arial"/>
              </a:rPr>
              <a:t>Четвёртый уровень структуры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latin typeface="Arial"/>
              </a:rPr>
              <a:t>Пятый уровень структуры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latin typeface="Arial"/>
              </a:rPr>
              <a:t>Шестой уровень структуры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latin typeface="Arial"/>
              </a:rPr>
              <a:t>Седьмой уровень структуры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myanaliz.info/ru/analiz/info/blood-formulas-leukocytes" TargetMode="Externa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CustomShape 1"/>
          <p:cNvSpPr/>
          <p:nvPr/>
        </p:nvSpPr>
        <p:spPr>
          <a:xfrm>
            <a:off x="785880" y="642960"/>
            <a:ext cx="7770600" cy="4982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uk-UA" sz="3200" b="1" spc="-1" smtClean="0">
                <a:solidFill>
                  <a:srgbClr val="000000"/>
                </a:solidFill>
                <a:latin typeface="Calibri"/>
              </a:rPr>
              <a:t>Методологія досліджень імунної системи</a:t>
            </a:r>
            <a:endParaRPr lang="ru-RU" sz="3200" spc="-1" dirty="0"/>
          </a:p>
        </p:txBody>
      </p:sp>
      <p:sp>
        <p:nvSpPr>
          <p:cNvPr id="77" name="CustomShape 2"/>
          <p:cNvSpPr/>
          <p:nvPr/>
        </p:nvSpPr>
        <p:spPr>
          <a:xfrm>
            <a:off x="285840" y="1285920"/>
            <a:ext cx="8499240" cy="49273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rmAutofit/>
          </a:bodyPr>
          <a:lstStyle/>
          <a:p>
            <a:pPr algn="ctr">
              <a:lnSpc>
                <a:spcPct val="100000"/>
              </a:lnSpc>
              <a:spcBef>
                <a:spcPts val="799"/>
              </a:spcBef>
            </a:pPr>
            <a:r>
              <a:rPr lang="ru-RU" sz="4000" b="1" strike="noStrike" spc="-1">
                <a:solidFill>
                  <a:srgbClr val="0070C0"/>
                </a:solidFill>
                <a:latin typeface="Calibri"/>
                <a:ea typeface="DejaVu Sans"/>
              </a:rPr>
              <a:t>Лабораторне заняття № 3</a:t>
            </a:r>
            <a:endParaRPr lang="ru-RU" sz="4000" b="0" strike="noStrike" spc="-1"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799"/>
              </a:spcBef>
            </a:pPr>
            <a:r>
              <a:rPr lang="ru-RU" sz="4000" b="1" strike="noStrike" spc="-1">
                <a:solidFill>
                  <a:srgbClr val="FF0000"/>
                </a:solidFill>
                <a:latin typeface="Arial"/>
                <a:ea typeface="DejaVu Sans"/>
              </a:rPr>
              <a:t>Загальний клінічний аналіз білої крові. </a:t>
            </a:r>
            <a:r>
              <a:rPr lang="ru-RU" sz="4000" b="1" strike="noStrike" spc="-1">
                <a:solidFill>
                  <a:srgbClr val="000000"/>
                </a:solidFill>
                <a:latin typeface="Arial"/>
                <a:ea typeface="DejaVu Sans"/>
              </a:rPr>
              <a:t> </a:t>
            </a:r>
            <a:r>
              <a:rPr lang="ru-RU" sz="4000" b="1" strike="noStrike" spc="-1">
                <a:solidFill>
                  <a:srgbClr val="FF0000"/>
                </a:solidFill>
                <a:latin typeface="Arial"/>
                <a:ea typeface="DejaVu Sans"/>
              </a:rPr>
              <a:t>Лейкоцитарні індекси</a:t>
            </a:r>
            <a:endParaRPr lang="ru-RU" sz="4000" b="0" strike="noStrike" spc="-1">
              <a:latin typeface="Arial"/>
            </a:endParaRPr>
          </a:p>
          <a:p>
            <a:pPr algn="just">
              <a:lnSpc>
                <a:spcPct val="100000"/>
              </a:lnSpc>
              <a:spcBef>
                <a:spcPts val="561"/>
              </a:spcBef>
            </a:pPr>
            <a:r>
              <a:rPr lang="ru-RU" sz="2800" b="1" strike="noStrike" spc="-1">
                <a:solidFill>
                  <a:srgbClr val="000000"/>
                </a:solidFill>
                <a:latin typeface="Calibri"/>
                <a:ea typeface="DejaVu Sans"/>
              </a:rPr>
              <a:t>МЕТА: </a:t>
            </a:r>
            <a:r>
              <a:rPr lang="ru-RU" sz="2800" b="1" strike="noStrike" spc="-1">
                <a:solidFill>
                  <a:srgbClr val="000000"/>
                </a:solidFill>
                <a:latin typeface="Arial"/>
                <a:ea typeface="DejaVu Sans"/>
              </a:rPr>
              <a:t>засвоїти метод аналізу відносної та абсолютної кількості лейкоцитів – першого етапу імунологічного дослідження; ознайомитися з різноманіттям та методикою визначення лейкоцитарних індексів.</a:t>
            </a:r>
            <a:endParaRPr lang="ru-RU" sz="2800" b="0" strike="noStrike" spc="-1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0" name="Рисунок 89"/>
          <p:cNvPicPr/>
          <p:nvPr/>
        </p:nvPicPr>
        <p:blipFill>
          <a:blip r:embed="rId2" cstate="print"/>
          <a:stretch/>
        </p:blipFill>
        <p:spPr>
          <a:xfrm>
            <a:off x="1728000" y="144000"/>
            <a:ext cx="5832000" cy="66466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CustomShape 1"/>
          <p:cNvSpPr/>
          <p:nvPr/>
        </p:nvSpPr>
        <p:spPr>
          <a:xfrm>
            <a:off x="110836" y="110836"/>
            <a:ext cx="8783782" cy="6747164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 algn="just">
              <a:lnSpc>
                <a:spcPct val="100000"/>
              </a:lnSpc>
            </a:pPr>
            <a:r>
              <a:rPr lang="ru-RU" sz="2000" b="1" strike="noStrike" spc="-1" dirty="0">
                <a:solidFill>
                  <a:srgbClr val="FF0000"/>
                </a:solidFill>
                <a:latin typeface="Arial"/>
                <a:ea typeface="DejaVu Sans"/>
              </a:rPr>
              <a:t>ЗАВДАННЯ 3. </a:t>
            </a:r>
            <a:r>
              <a:rPr lang="ru-RU" sz="2000" b="1" strike="noStrike" spc="-1" dirty="0" err="1">
                <a:solidFill>
                  <a:srgbClr val="FF0000"/>
                </a:solidFill>
                <a:latin typeface="Arial"/>
                <a:ea typeface="DejaVu Sans"/>
              </a:rPr>
              <a:t>Лейкоцитарні</a:t>
            </a:r>
            <a:r>
              <a:rPr lang="ru-RU" sz="2000" b="1" strike="noStrike" spc="-1" dirty="0">
                <a:solidFill>
                  <a:srgbClr val="FF0000"/>
                </a:solidFill>
                <a:latin typeface="Arial"/>
                <a:ea typeface="DejaVu Sans"/>
              </a:rPr>
              <a:t> </a:t>
            </a:r>
            <a:r>
              <a:rPr lang="ru-RU" sz="2000" b="1" strike="noStrike" spc="-1" dirty="0" err="1">
                <a:solidFill>
                  <a:srgbClr val="FF0000"/>
                </a:solidFill>
                <a:latin typeface="Arial"/>
                <a:ea typeface="DejaVu Sans"/>
              </a:rPr>
              <a:t>індекси</a:t>
            </a:r>
            <a:r>
              <a:rPr lang="ru-RU" sz="2000" b="1" strike="noStrike" spc="-1" dirty="0">
                <a:solidFill>
                  <a:srgbClr val="FF0000"/>
                </a:solidFill>
                <a:latin typeface="Arial"/>
                <a:ea typeface="DejaVu Sans"/>
              </a:rPr>
              <a:t>, методика </a:t>
            </a:r>
            <a:r>
              <a:rPr lang="ru-RU" sz="2000" b="1" strike="noStrike" spc="-1" dirty="0" err="1">
                <a:solidFill>
                  <a:srgbClr val="FF0000"/>
                </a:solidFill>
                <a:latin typeface="Arial"/>
                <a:ea typeface="DejaVu Sans"/>
              </a:rPr>
              <a:t>розрахунку</a:t>
            </a:r>
            <a:r>
              <a:rPr lang="ru-RU" sz="2000" b="1" strike="noStrike" spc="-1" dirty="0">
                <a:solidFill>
                  <a:srgbClr val="FF0000"/>
                </a:solidFill>
                <a:latin typeface="Arial"/>
                <a:ea typeface="DejaVu Sans"/>
              </a:rPr>
              <a:t>, </a:t>
            </a:r>
            <a:r>
              <a:rPr lang="ru-RU" sz="2000" b="1" strike="noStrike" spc="-1" dirty="0" err="1">
                <a:solidFill>
                  <a:srgbClr val="FF0000"/>
                </a:solidFill>
                <a:latin typeface="Arial"/>
                <a:ea typeface="DejaVu Sans"/>
              </a:rPr>
              <a:t>клініко-біологічна</a:t>
            </a:r>
            <a:r>
              <a:rPr lang="ru-RU" sz="2000" b="1" strike="noStrike" spc="-1" dirty="0">
                <a:solidFill>
                  <a:srgbClr val="FF0000"/>
                </a:solidFill>
                <a:latin typeface="Arial"/>
                <a:ea typeface="DejaVu Sans"/>
              </a:rPr>
              <a:t> </a:t>
            </a:r>
            <a:r>
              <a:rPr lang="ru-RU" sz="2000" b="1" strike="noStrike" spc="-1" dirty="0" err="1">
                <a:solidFill>
                  <a:srgbClr val="FF0000"/>
                </a:solidFill>
                <a:latin typeface="Arial"/>
                <a:ea typeface="DejaVu Sans"/>
              </a:rPr>
              <a:t>оцінка</a:t>
            </a:r>
            <a:r>
              <a:rPr lang="ru-RU" sz="2000" b="1" strike="noStrike" spc="-1" dirty="0">
                <a:solidFill>
                  <a:srgbClr val="FF0000"/>
                </a:solidFill>
                <a:latin typeface="Arial"/>
                <a:ea typeface="DejaVu Sans"/>
              </a:rPr>
              <a:t> </a:t>
            </a:r>
            <a:r>
              <a:rPr lang="ru-RU" sz="2000" b="1" strike="noStrike" spc="-1" dirty="0" err="1">
                <a:solidFill>
                  <a:srgbClr val="FF0000"/>
                </a:solidFill>
                <a:latin typeface="Arial"/>
                <a:ea typeface="DejaVu Sans"/>
              </a:rPr>
              <a:t>результатів</a:t>
            </a:r>
            <a:r>
              <a:rPr lang="ru-RU" sz="2000" b="1" strike="noStrike" spc="-1" dirty="0">
                <a:solidFill>
                  <a:srgbClr val="FF0000"/>
                </a:solidFill>
                <a:latin typeface="Arial"/>
                <a:ea typeface="DejaVu Sans"/>
              </a:rPr>
              <a:t>. </a:t>
            </a:r>
            <a:endParaRPr lang="ru-RU" sz="2000" b="0" strike="noStrike" spc="-1" dirty="0"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ru-RU" sz="1600" b="1" strike="noStrike" spc="-1" dirty="0" err="1">
                <a:solidFill>
                  <a:srgbClr val="000000"/>
                </a:solidFill>
                <a:latin typeface="Arial"/>
                <a:ea typeface="DejaVu Sans"/>
              </a:rPr>
              <a:t>Гематологічні</a:t>
            </a:r>
            <a:r>
              <a:rPr lang="ru-RU" sz="1600" b="1" strike="noStrike" spc="-1" dirty="0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r>
              <a:rPr lang="ru-RU" sz="1600" b="1" strike="noStrike" spc="-1" dirty="0" err="1">
                <a:solidFill>
                  <a:srgbClr val="000000"/>
                </a:solidFill>
                <a:latin typeface="Arial"/>
                <a:ea typeface="DejaVu Sans"/>
              </a:rPr>
              <a:t>лейкоцитарні</a:t>
            </a:r>
            <a:r>
              <a:rPr lang="ru-RU" sz="1600" b="1" strike="noStrike" spc="-1" dirty="0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r>
              <a:rPr lang="ru-RU" sz="1600" b="1" strike="noStrike" spc="-1" dirty="0" err="1">
                <a:solidFill>
                  <a:srgbClr val="000000"/>
                </a:solidFill>
                <a:latin typeface="Arial"/>
                <a:ea typeface="DejaVu Sans"/>
              </a:rPr>
              <a:t>індекси</a:t>
            </a:r>
            <a:r>
              <a:rPr lang="ru-RU" sz="1600" b="1" strike="noStrike" spc="-1" dirty="0">
                <a:solidFill>
                  <a:srgbClr val="000000"/>
                </a:solidFill>
                <a:latin typeface="Arial"/>
                <a:ea typeface="DejaVu Sans"/>
              </a:rPr>
              <a:t> (ГЛІ) </a:t>
            </a:r>
            <a:r>
              <a:rPr lang="ru-RU" sz="1600" b="1" strike="noStrike" spc="-1" dirty="0" err="1">
                <a:solidFill>
                  <a:srgbClr val="000000"/>
                </a:solidFill>
                <a:latin typeface="Arial"/>
                <a:ea typeface="DejaVu Sans"/>
              </a:rPr>
              <a:t>розраховують</a:t>
            </a:r>
            <a:r>
              <a:rPr lang="ru-RU" sz="1600" b="1" strike="noStrike" spc="-1" dirty="0">
                <a:solidFill>
                  <a:srgbClr val="000000"/>
                </a:solidFill>
                <a:latin typeface="Arial"/>
                <a:ea typeface="DejaVu Sans"/>
              </a:rPr>
              <a:t> за </a:t>
            </a:r>
            <a:r>
              <a:rPr lang="ru-RU" sz="1600" b="1" strike="noStrike" spc="-1" dirty="0" err="1">
                <a:solidFill>
                  <a:srgbClr val="000000"/>
                </a:solidFill>
                <a:latin typeface="Arial"/>
                <a:ea typeface="DejaVu Sans"/>
              </a:rPr>
              <a:t>відносним</a:t>
            </a:r>
            <a:r>
              <a:rPr lang="ru-RU" sz="1600" b="1" strike="noStrike" spc="-1" dirty="0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r>
              <a:rPr lang="ru-RU" sz="1600" b="1" strike="noStrike" spc="-1" dirty="0" err="1">
                <a:solidFill>
                  <a:srgbClr val="000000"/>
                </a:solidFill>
                <a:latin typeface="Arial"/>
                <a:ea typeface="DejaVu Sans"/>
              </a:rPr>
              <a:t>вмістом</a:t>
            </a:r>
            <a:r>
              <a:rPr lang="ru-RU" sz="1600" b="1" strike="noStrike" spc="-1" dirty="0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r>
              <a:rPr lang="ru-RU" sz="1600" b="1" strike="noStrike" spc="-1" dirty="0" err="1">
                <a:solidFill>
                  <a:srgbClr val="000000"/>
                </a:solidFill>
                <a:latin typeface="Arial"/>
                <a:ea typeface="DejaVu Sans"/>
              </a:rPr>
              <a:t>клітин</a:t>
            </a:r>
            <a:r>
              <a:rPr lang="ru-RU" sz="1600" b="1" strike="noStrike" spc="-1" dirty="0">
                <a:solidFill>
                  <a:srgbClr val="000000"/>
                </a:solidFill>
                <a:latin typeface="Arial"/>
                <a:ea typeface="DejaVu Sans"/>
              </a:rPr>
              <a:t> в </a:t>
            </a:r>
            <a:r>
              <a:rPr lang="ru-RU" sz="1600" b="1" strike="noStrike" spc="-1" dirty="0" err="1">
                <a:solidFill>
                  <a:srgbClr val="000000"/>
                </a:solidFill>
                <a:latin typeface="Arial"/>
                <a:ea typeface="DejaVu Sans"/>
              </a:rPr>
              <a:t>лейкоцитарній</a:t>
            </a:r>
            <a:r>
              <a:rPr lang="ru-RU" sz="1600" b="1" strike="noStrike" spc="-1" dirty="0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r>
              <a:rPr lang="ru-RU" sz="1600" b="1" strike="noStrike" spc="-1" dirty="0" err="1">
                <a:solidFill>
                  <a:srgbClr val="000000"/>
                </a:solidFill>
                <a:latin typeface="Arial"/>
                <a:ea typeface="DejaVu Sans"/>
              </a:rPr>
              <a:t>формулі</a:t>
            </a:r>
            <a:r>
              <a:rPr lang="ru-RU" sz="1600" b="1" strike="noStrike" spc="-1" dirty="0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r>
              <a:rPr lang="ru-RU" sz="1600" b="1" strike="noStrike" spc="-1" dirty="0" err="1">
                <a:solidFill>
                  <a:srgbClr val="000000"/>
                </a:solidFill>
                <a:latin typeface="Arial"/>
                <a:ea typeface="DejaVu Sans"/>
              </a:rPr>
              <a:t>загального</a:t>
            </a:r>
            <a:r>
              <a:rPr lang="ru-RU" sz="1600" b="1" strike="noStrike" spc="-1" dirty="0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r>
              <a:rPr lang="ru-RU" sz="1600" b="1" strike="noStrike" spc="-1" dirty="0" err="1">
                <a:solidFill>
                  <a:srgbClr val="000000"/>
                </a:solidFill>
                <a:latin typeface="Arial"/>
                <a:ea typeface="DejaVu Sans"/>
              </a:rPr>
              <a:t>аналізу</a:t>
            </a:r>
            <a:r>
              <a:rPr lang="ru-RU" sz="1600" b="1" strike="noStrike" spc="-1" dirty="0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r>
              <a:rPr lang="ru-RU" sz="1600" b="1" strike="noStrike" spc="-1" dirty="0" err="1">
                <a:solidFill>
                  <a:srgbClr val="000000"/>
                </a:solidFill>
                <a:latin typeface="Arial"/>
                <a:ea typeface="DejaVu Sans"/>
              </a:rPr>
              <a:t>крові</a:t>
            </a:r>
            <a:r>
              <a:rPr lang="ru-RU" sz="1600" b="1" strike="noStrike" spc="-1" dirty="0">
                <a:solidFill>
                  <a:srgbClr val="000000"/>
                </a:solidFill>
                <a:latin typeface="Arial"/>
                <a:ea typeface="DejaVu Sans"/>
              </a:rPr>
              <a:t> та </a:t>
            </a:r>
            <a:r>
              <a:rPr lang="ru-RU" sz="1600" b="1" strike="noStrike" spc="-1" dirty="0" err="1">
                <a:solidFill>
                  <a:srgbClr val="000000"/>
                </a:solidFill>
                <a:latin typeface="Arial"/>
                <a:ea typeface="DejaVu Sans"/>
              </a:rPr>
              <a:t>використовують</a:t>
            </a:r>
            <a:r>
              <a:rPr lang="ru-RU" sz="1600" b="1" strike="noStrike" spc="-1" dirty="0">
                <a:solidFill>
                  <a:srgbClr val="000000"/>
                </a:solidFill>
                <a:latin typeface="Arial"/>
                <a:ea typeface="DejaVu Sans"/>
              </a:rPr>
              <a:t> для </a:t>
            </a:r>
            <a:r>
              <a:rPr lang="ru-RU" sz="1600" b="1" strike="noStrike" spc="-1" dirty="0" err="1">
                <a:solidFill>
                  <a:srgbClr val="000000"/>
                </a:solidFill>
                <a:latin typeface="Arial"/>
                <a:ea typeface="DejaVu Sans"/>
              </a:rPr>
              <a:t>оцінки</a:t>
            </a:r>
            <a:r>
              <a:rPr lang="ru-RU" sz="1600" b="1" strike="noStrike" spc="-1" dirty="0">
                <a:solidFill>
                  <a:srgbClr val="000000"/>
                </a:solidFill>
                <a:latin typeface="Arial"/>
                <a:ea typeface="DejaVu Sans"/>
              </a:rPr>
              <a:t> стану </a:t>
            </a:r>
            <a:r>
              <a:rPr lang="ru-RU" sz="1600" b="1" strike="noStrike" spc="-1" dirty="0" err="1">
                <a:solidFill>
                  <a:srgbClr val="000000"/>
                </a:solidFill>
                <a:latin typeface="Arial"/>
                <a:ea typeface="DejaVu Sans"/>
              </a:rPr>
              <a:t>організму</a:t>
            </a:r>
            <a:r>
              <a:rPr lang="ru-RU" sz="1600" b="1" strike="noStrike" spc="-1" dirty="0">
                <a:solidFill>
                  <a:srgbClr val="000000"/>
                </a:solidFill>
                <a:latin typeface="Arial"/>
                <a:ea typeface="DejaVu Sans"/>
              </a:rPr>
              <a:t>. Вони </a:t>
            </a:r>
            <a:r>
              <a:rPr lang="ru-RU" sz="1600" b="1" strike="noStrike" spc="-1" dirty="0" err="1">
                <a:solidFill>
                  <a:srgbClr val="000000"/>
                </a:solidFill>
                <a:latin typeface="Arial"/>
                <a:ea typeface="DejaVu Sans"/>
              </a:rPr>
              <a:t>мають</a:t>
            </a:r>
            <a:r>
              <a:rPr lang="ru-RU" sz="1600" b="1" strike="noStrike" spc="-1" dirty="0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r>
              <a:rPr lang="ru-RU" sz="1600" b="1" strike="noStrike" spc="-1" dirty="0" err="1">
                <a:solidFill>
                  <a:srgbClr val="000000"/>
                </a:solidFill>
                <a:latin typeface="Arial"/>
                <a:ea typeface="DejaVu Sans"/>
              </a:rPr>
              <a:t>важливе</a:t>
            </a:r>
            <a:r>
              <a:rPr lang="ru-RU" sz="1600" b="1" strike="noStrike" spc="-1" dirty="0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r>
              <a:rPr lang="ru-RU" sz="1600" b="1" strike="noStrike" spc="-1" dirty="0" err="1">
                <a:solidFill>
                  <a:srgbClr val="000000"/>
                </a:solidFill>
                <a:latin typeface="Arial"/>
                <a:ea typeface="DejaVu Sans"/>
              </a:rPr>
              <a:t>значення</a:t>
            </a:r>
            <a:r>
              <a:rPr lang="ru-RU" sz="1600" b="1" strike="noStrike" spc="-1" dirty="0">
                <a:solidFill>
                  <a:srgbClr val="000000"/>
                </a:solidFill>
                <a:latin typeface="Arial"/>
                <a:ea typeface="DejaVu Sans"/>
              </a:rPr>
              <a:t> для контролю </a:t>
            </a:r>
            <a:r>
              <a:rPr lang="ru-RU" sz="1600" b="1" strike="noStrike" spc="-1" dirty="0" err="1">
                <a:solidFill>
                  <a:srgbClr val="000000"/>
                </a:solidFill>
                <a:latin typeface="Arial"/>
                <a:ea typeface="DejaVu Sans"/>
              </a:rPr>
              <a:t>лікування</a:t>
            </a:r>
            <a:r>
              <a:rPr lang="ru-RU" sz="1600" b="1" strike="noStrike" spc="-1" dirty="0">
                <a:solidFill>
                  <a:srgbClr val="000000"/>
                </a:solidFill>
                <a:latin typeface="Arial"/>
                <a:ea typeface="DejaVu Sans"/>
              </a:rPr>
              <a:t> та прогнозу </a:t>
            </a:r>
            <a:r>
              <a:rPr lang="ru-RU" sz="1600" b="1" strike="noStrike" spc="-1" dirty="0" err="1">
                <a:solidFill>
                  <a:srgbClr val="000000"/>
                </a:solidFill>
                <a:latin typeface="Arial"/>
                <a:ea typeface="DejaVu Sans"/>
              </a:rPr>
              <a:t>хвороби</a:t>
            </a:r>
            <a:r>
              <a:rPr lang="ru-RU" sz="1600" b="1" strike="noStrike" spc="-1" dirty="0">
                <a:solidFill>
                  <a:srgbClr val="000000"/>
                </a:solidFill>
                <a:latin typeface="Arial"/>
                <a:ea typeface="DejaVu Sans"/>
              </a:rPr>
              <a:t>. </a:t>
            </a:r>
            <a:r>
              <a:rPr lang="ru-RU" sz="1600" b="1" strike="noStrike" spc="-1" dirty="0" err="1">
                <a:solidFill>
                  <a:srgbClr val="000000"/>
                </a:solidFill>
                <a:latin typeface="Arial"/>
                <a:ea typeface="DejaVu Sans"/>
              </a:rPr>
              <a:t>Їх</a:t>
            </a:r>
            <a:r>
              <a:rPr lang="ru-RU" sz="1600" b="1" strike="noStrike" spc="-1" dirty="0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r>
              <a:rPr lang="ru-RU" sz="1600" b="1" strike="noStrike" spc="-1" dirty="0" err="1">
                <a:solidFill>
                  <a:srgbClr val="000000"/>
                </a:solidFill>
                <a:latin typeface="Arial"/>
                <a:ea typeface="DejaVu Sans"/>
              </a:rPr>
              <a:t>клінічне</a:t>
            </a:r>
            <a:r>
              <a:rPr lang="ru-RU" sz="1600" b="1" strike="noStrike" spc="-1" dirty="0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r>
              <a:rPr lang="ru-RU" sz="1600" b="1" strike="noStrike" spc="-1" dirty="0" err="1">
                <a:solidFill>
                  <a:srgbClr val="000000"/>
                </a:solidFill>
                <a:latin typeface="Arial"/>
                <a:ea typeface="DejaVu Sans"/>
              </a:rPr>
              <a:t>значення</a:t>
            </a:r>
            <a:r>
              <a:rPr lang="ru-RU" sz="1600" b="1" strike="noStrike" spc="-1" dirty="0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r>
              <a:rPr lang="ru-RU" sz="1600" b="1" strike="noStrike" spc="-1" dirty="0" err="1">
                <a:solidFill>
                  <a:srgbClr val="000000"/>
                </a:solidFill>
                <a:latin typeface="Arial"/>
                <a:ea typeface="DejaVu Sans"/>
              </a:rPr>
              <a:t>полягає</a:t>
            </a:r>
            <a:r>
              <a:rPr lang="ru-RU" sz="1600" b="1" strike="noStrike" spc="-1" dirty="0">
                <a:solidFill>
                  <a:srgbClr val="000000"/>
                </a:solidFill>
                <a:latin typeface="Arial"/>
                <a:ea typeface="DejaVu Sans"/>
              </a:rPr>
              <a:t> у </a:t>
            </a:r>
            <a:r>
              <a:rPr lang="ru-RU" sz="1600" b="1" strike="noStrike" spc="-1" dirty="0" err="1">
                <a:solidFill>
                  <a:srgbClr val="000000"/>
                </a:solidFill>
                <a:latin typeface="Arial"/>
                <a:ea typeface="DejaVu Sans"/>
              </a:rPr>
              <a:t>визначенні</a:t>
            </a:r>
            <a:r>
              <a:rPr lang="ru-RU" sz="1600" b="1" strike="noStrike" spc="-1" dirty="0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r>
              <a:rPr lang="ru-RU" sz="1600" b="1" strike="noStrike" spc="-1" dirty="0" err="1">
                <a:solidFill>
                  <a:srgbClr val="000000"/>
                </a:solidFill>
                <a:latin typeface="Arial"/>
                <a:ea typeface="DejaVu Sans"/>
              </a:rPr>
              <a:t>важкості</a:t>
            </a:r>
            <a:r>
              <a:rPr lang="ru-RU" sz="1600" b="1" strike="noStrike" spc="-1" dirty="0">
                <a:solidFill>
                  <a:srgbClr val="000000"/>
                </a:solidFill>
                <a:latin typeface="Arial"/>
                <a:ea typeface="DejaVu Sans"/>
              </a:rPr>
              <a:t> запального </a:t>
            </a:r>
            <a:r>
              <a:rPr lang="ru-RU" sz="1600" b="1" strike="noStrike" spc="-1" dirty="0" err="1">
                <a:solidFill>
                  <a:srgbClr val="000000"/>
                </a:solidFill>
                <a:latin typeface="Arial"/>
                <a:ea typeface="DejaVu Sans"/>
              </a:rPr>
              <a:t>процесу</a:t>
            </a:r>
            <a:r>
              <a:rPr lang="ru-RU" sz="1600" b="1" strike="noStrike" spc="-1" dirty="0">
                <a:solidFill>
                  <a:srgbClr val="000000"/>
                </a:solidFill>
                <a:latin typeface="Arial"/>
                <a:ea typeface="DejaVu Sans"/>
              </a:rPr>
              <a:t> та </a:t>
            </a:r>
            <a:r>
              <a:rPr lang="ru-RU" sz="1600" b="1" strike="noStrike" spc="-1" dirty="0" err="1">
                <a:solidFill>
                  <a:srgbClr val="000000"/>
                </a:solidFill>
                <a:latin typeface="Arial"/>
                <a:ea typeface="DejaVu Sans"/>
              </a:rPr>
              <a:t>дозволяє</a:t>
            </a:r>
            <a:r>
              <a:rPr lang="ru-RU" sz="1600" b="1" strike="noStrike" spc="-1" dirty="0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r>
              <a:rPr lang="ru-RU" sz="1600" b="1" strike="noStrike" spc="-1" dirty="0" err="1">
                <a:solidFill>
                  <a:srgbClr val="000000"/>
                </a:solidFill>
                <a:latin typeface="Arial"/>
                <a:ea typeface="DejaVu Sans"/>
              </a:rPr>
              <a:t>їх</a:t>
            </a:r>
            <a:r>
              <a:rPr lang="ru-RU" sz="1600" b="1" strike="noStrike" spc="-1" dirty="0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r>
              <a:rPr lang="ru-RU" sz="1600" b="1" strike="noStrike" spc="-1" dirty="0" err="1">
                <a:solidFill>
                  <a:srgbClr val="000000"/>
                </a:solidFill>
                <a:latin typeface="Arial"/>
                <a:ea typeface="DejaVu Sans"/>
              </a:rPr>
              <a:t>розглядати</a:t>
            </a:r>
            <a:r>
              <a:rPr lang="ru-RU" sz="1600" b="1" strike="noStrike" spc="-1" dirty="0">
                <a:solidFill>
                  <a:srgbClr val="000000"/>
                </a:solidFill>
                <a:latin typeface="Arial"/>
                <a:ea typeface="DejaVu Sans"/>
              </a:rPr>
              <a:t>, як </a:t>
            </a:r>
            <a:r>
              <a:rPr lang="ru-RU" sz="1600" b="1" strike="noStrike" spc="-1" dirty="0" err="1">
                <a:solidFill>
                  <a:srgbClr val="000000"/>
                </a:solidFill>
                <a:latin typeface="Arial"/>
                <a:ea typeface="DejaVu Sans"/>
              </a:rPr>
              <a:t>критерій</a:t>
            </a:r>
            <a:r>
              <a:rPr lang="ru-RU" sz="1600" b="1" strike="noStrike" spc="-1" dirty="0">
                <a:solidFill>
                  <a:srgbClr val="000000"/>
                </a:solidFill>
                <a:latin typeface="Arial"/>
                <a:ea typeface="DejaVu Sans"/>
              </a:rPr>
              <a:t>, </a:t>
            </a:r>
            <a:r>
              <a:rPr lang="ru-RU" sz="1600" b="1" strike="noStrike" spc="-1" dirty="0" err="1">
                <a:solidFill>
                  <a:srgbClr val="000000"/>
                </a:solidFill>
                <a:latin typeface="Arial"/>
                <a:ea typeface="DejaVu Sans"/>
              </a:rPr>
              <a:t>який</a:t>
            </a:r>
            <a:r>
              <a:rPr lang="ru-RU" sz="1600" b="1" strike="noStrike" spc="-1" dirty="0">
                <a:solidFill>
                  <a:srgbClr val="000000"/>
                </a:solidFill>
                <a:latin typeface="Arial"/>
                <a:ea typeface="DejaVu Sans"/>
              </a:rPr>
              <a:t> разом з </a:t>
            </a:r>
            <a:r>
              <a:rPr lang="ru-RU" sz="1600" b="1" strike="noStrike" spc="-1" dirty="0" err="1">
                <a:solidFill>
                  <a:srgbClr val="000000"/>
                </a:solidFill>
                <a:latin typeface="Arial"/>
                <a:ea typeface="DejaVu Sans"/>
              </a:rPr>
              <a:t>клінічними</a:t>
            </a:r>
            <a:r>
              <a:rPr lang="ru-RU" sz="1600" b="1" strike="noStrike" spc="-1" dirty="0">
                <a:solidFill>
                  <a:srgbClr val="000000"/>
                </a:solidFill>
                <a:latin typeface="Arial"/>
                <a:ea typeface="DejaVu Sans"/>
              </a:rPr>
              <a:t> та </a:t>
            </a:r>
            <a:r>
              <a:rPr lang="ru-RU" sz="1600" b="1" strike="noStrike" spc="-1" dirty="0" err="1">
                <a:solidFill>
                  <a:srgbClr val="000000"/>
                </a:solidFill>
                <a:latin typeface="Arial"/>
                <a:ea typeface="DejaVu Sans"/>
              </a:rPr>
              <a:t>лабораторними</a:t>
            </a:r>
            <a:r>
              <a:rPr lang="ru-RU" sz="1600" b="1" strike="noStrike" spc="-1" dirty="0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r>
              <a:rPr lang="ru-RU" sz="1600" b="1" strike="noStrike" spc="-1" dirty="0" err="1">
                <a:solidFill>
                  <a:srgbClr val="000000"/>
                </a:solidFill>
                <a:latin typeface="Arial"/>
                <a:ea typeface="DejaVu Sans"/>
              </a:rPr>
              <a:t>дослідженнями</a:t>
            </a:r>
            <a:r>
              <a:rPr lang="ru-RU" sz="1600" b="1" strike="noStrike" spc="-1" dirty="0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r>
              <a:rPr lang="ru-RU" sz="1600" b="1" strike="noStrike" spc="-1" dirty="0" err="1">
                <a:solidFill>
                  <a:srgbClr val="000000"/>
                </a:solidFill>
                <a:latin typeface="Arial"/>
                <a:ea typeface="DejaVu Sans"/>
              </a:rPr>
              <a:t>допомагає</a:t>
            </a:r>
            <a:r>
              <a:rPr lang="ru-RU" sz="1600" b="1" strike="noStrike" spc="-1" dirty="0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r>
              <a:rPr lang="ru-RU" sz="1600" b="1" strike="noStrike" spc="-1" dirty="0" err="1">
                <a:solidFill>
                  <a:srgbClr val="000000"/>
                </a:solidFill>
                <a:latin typeface="Arial"/>
                <a:ea typeface="DejaVu Sans"/>
              </a:rPr>
              <a:t>діагностувати</a:t>
            </a:r>
            <a:r>
              <a:rPr lang="ru-RU" sz="1600" b="1" strike="noStrike" spc="-1" dirty="0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r>
              <a:rPr lang="ru-RU" sz="1600" b="1" strike="noStrike" spc="-1" dirty="0" err="1">
                <a:solidFill>
                  <a:srgbClr val="000000"/>
                </a:solidFill>
                <a:latin typeface="Arial"/>
                <a:ea typeface="DejaVu Sans"/>
              </a:rPr>
              <a:t>прогресування</a:t>
            </a:r>
            <a:r>
              <a:rPr lang="ru-RU" sz="1600" b="1" strike="noStrike" spc="-1" dirty="0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r>
              <a:rPr lang="ru-RU" sz="1600" b="1" strike="noStrike" spc="-1" dirty="0" err="1">
                <a:solidFill>
                  <a:srgbClr val="000000"/>
                </a:solidFill>
                <a:latin typeface="Arial"/>
                <a:ea typeface="DejaVu Sans"/>
              </a:rPr>
              <a:t>процесу</a:t>
            </a:r>
            <a:r>
              <a:rPr lang="ru-RU" sz="1600" b="1" strike="noStrike" spc="-1" dirty="0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r>
              <a:rPr lang="ru-RU" sz="1600" b="1" strike="noStrike" spc="-1" dirty="0" err="1">
                <a:solidFill>
                  <a:srgbClr val="000000"/>
                </a:solidFill>
                <a:latin typeface="Arial"/>
                <a:ea typeface="DejaVu Sans"/>
              </a:rPr>
              <a:t>або</a:t>
            </a:r>
            <a:r>
              <a:rPr lang="ru-RU" sz="1600" b="1" strike="noStrike" spc="-1" dirty="0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r>
              <a:rPr lang="ru-RU" sz="1600" b="1" strike="noStrike" spc="-1" dirty="0" err="1">
                <a:solidFill>
                  <a:srgbClr val="000000"/>
                </a:solidFill>
                <a:latin typeface="Arial"/>
                <a:ea typeface="DejaVu Sans"/>
              </a:rPr>
              <a:t>розвиток</a:t>
            </a:r>
            <a:r>
              <a:rPr lang="ru-RU" sz="1600" b="1" strike="noStrike" spc="-1" dirty="0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r>
              <a:rPr lang="ru-RU" sz="1600" b="1" strike="noStrike" spc="-1" dirty="0" err="1">
                <a:solidFill>
                  <a:srgbClr val="000000"/>
                </a:solidFill>
                <a:latin typeface="Arial"/>
                <a:ea typeface="DejaVu Sans"/>
              </a:rPr>
              <a:t>ускладнень</a:t>
            </a:r>
            <a:r>
              <a:rPr lang="ru-RU" sz="1600" b="1" strike="noStrike" spc="-1" dirty="0">
                <a:solidFill>
                  <a:srgbClr val="000000"/>
                </a:solidFill>
                <a:latin typeface="Arial"/>
                <a:ea typeface="DejaVu Sans"/>
              </a:rPr>
              <a:t>. ГЛІ </a:t>
            </a:r>
            <a:r>
              <a:rPr lang="ru-RU" sz="1600" b="1" strike="noStrike" spc="-1" dirty="0" err="1">
                <a:solidFill>
                  <a:srgbClr val="000000"/>
                </a:solidFill>
                <a:latin typeface="Arial"/>
                <a:ea typeface="DejaVu Sans"/>
              </a:rPr>
              <a:t>можуть</a:t>
            </a:r>
            <a:r>
              <a:rPr lang="ru-RU" sz="1600" b="1" strike="noStrike" spc="-1" dirty="0">
                <a:solidFill>
                  <a:srgbClr val="000000"/>
                </a:solidFill>
                <a:latin typeface="Arial"/>
                <a:ea typeface="DejaVu Sans"/>
              </a:rPr>
              <a:t> бути альтернативою </a:t>
            </a:r>
            <a:r>
              <a:rPr lang="ru-RU" sz="1600" b="1" strike="noStrike" spc="-1" dirty="0" err="1">
                <a:solidFill>
                  <a:srgbClr val="000000"/>
                </a:solidFill>
                <a:latin typeface="Arial"/>
                <a:ea typeface="DejaVu Sans"/>
              </a:rPr>
              <a:t>складним</a:t>
            </a:r>
            <a:r>
              <a:rPr lang="ru-RU" sz="1600" b="1" strike="noStrike" spc="-1" dirty="0">
                <a:solidFill>
                  <a:srgbClr val="000000"/>
                </a:solidFill>
                <a:latin typeface="Arial"/>
                <a:ea typeface="DejaVu Sans"/>
              </a:rPr>
              <a:t> та </a:t>
            </a:r>
            <a:r>
              <a:rPr lang="ru-RU" sz="1600" b="1" strike="noStrike" spc="-1" dirty="0" err="1">
                <a:solidFill>
                  <a:srgbClr val="000000"/>
                </a:solidFill>
                <a:latin typeface="Arial"/>
                <a:ea typeface="DejaVu Sans"/>
              </a:rPr>
              <a:t>високовартісним</a:t>
            </a:r>
            <a:r>
              <a:rPr lang="ru-RU" sz="1600" b="1" strike="noStrike" spc="-1" dirty="0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r>
              <a:rPr lang="ru-RU" sz="1600" b="1" strike="noStrike" spc="-1" dirty="0" err="1">
                <a:solidFill>
                  <a:srgbClr val="000000"/>
                </a:solidFill>
                <a:latin typeface="Arial"/>
                <a:ea typeface="DejaVu Sans"/>
              </a:rPr>
              <a:t>дослідженням</a:t>
            </a:r>
            <a:r>
              <a:rPr lang="ru-RU" sz="1600" b="1" strike="noStrike" spc="-1" dirty="0">
                <a:solidFill>
                  <a:srgbClr val="000000"/>
                </a:solidFill>
                <a:latin typeface="Arial"/>
                <a:ea typeface="DejaVu Sans"/>
              </a:rPr>
              <a:t> (</a:t>
            </a:r>
            <a:r>
              <a:rPr lang="ru-RU" sz="1600" b="1" strike="noStrike" spc="-1" dirty="0" err="1">
                <a:solidFill>
                  <a:srgbClr val="000000"/>
                </a:solidFill>
                <a:latin typeface="Arial"/>
                <a:ea typeface="DejaVu Sans"/>
              </a:rPr>
              <a:t>наприклад</a:t>
            </a:r>
            <a:r>
              <a:rPr lang="ru-RU" sz="1600" b="1" strike="noStrike" spc="-1" dirty="0">
                <a:solidFill>
                  <a:srgbClr val="000000"/>
                </a:solidFill>
                <a:latin typeface="Arial"/>
                <a:ea typeface="DejaVu Sans"/>
              </a:rPr>
              <a:t>, </a:t>
            </a:r>
            <a:r>
              <a:rPr lang="ru-RU" sz="1600" b="1" strike="noStrike" spc="-1" dirty="0" err="1">
                <a:solidFill>
                  <a:srgbClr val="000000"/>
                </a:solidFill>
                <a:latin typeface="Arial"/>
                <a:ea typeface="DejaVu Sans"/>
              </a:rPr>
              <a:t>імунограма</a:t>
            </a:r>
            <a:r>
              <a:rPr lang="ru-RU" sz="1600" b="1" strike="noStrike" spc="-1" dirty="0">
                <a:solidFill>
                  <a:srgbClr val="000000"/>
                </a:solidFill>
                <a:latin typeface="Arial"/>
                <a:ea typeface="DejaVu Sans"/>
              </a:rPr>
              <a:t>, </a:t>
            </a:r>
            <a:r>
              <a:rPr lang="ru-RU" sz="1600" b="1" strike="noStrike" spc="-1" dirty="0" err="1">
                <a:solidFill>
                  <a:srgbClr val="000000"/>
                </a:solidFill>
                <a:latin typeface="Arial"/>
                <a:ea typeface="DejaVu Sans"/>
              </a:rPr>
              <a:t>визначення</a:t>
            </a:r>
            <a:r>
              <a:rPr lang="ru-RU" sz="1600" b="1" strike="noStrike" spc="-1" dirty="0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r>
              <a:rPr lang="ru-RU" sz="1600" b="1" strike="noStrike" spc="-1" dirty="0" err="1">
                <a:solidFill>
                  <a:srgbClr val="000000"/>
                </a:solidFill>
                <a:latin typeface="Arial"/>
                <a:ea typeface="DejaVu Sans"/>
              </a:rPr>
              <a:t>вмісту</a:t>
            </a:r>
            <a:r>
              <a:rPr lang="ru-RU" sz="1600" b="1" strike="noStrike" spc="-1" dirty="0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r>
              <a:rPr lang="ru-RU" sz="1600" b="1" strike="noStrike" spc="-1" dirty="0" err="1">
                <a:solidFill>
                  <a:srgbClr val="000000"/>
                </a:solidFill>
                <a:latin typeface="Arial"/>
                <a:ea typeface="DejaVu Sans"/>
              </a:rPr>
              <a:t>цитокінів</a:t>
            </a:r>
            <a:r>
              <a:rPr lang="ru-RU" sz="1600" b="1" strike="noStrike" spc="-1" dirty="0">
                <a:solidFill>
                  <a:srgbClr val="000000"/>
                </a:solidFill>
                <a:latin typeface="Arial"/>
                <a:ea typeface="DejaVu Sans"/>
              </a:rPr>
              <a:t> та низка </a:t>
            </a:r>
            <a:r>
              <a:rPr lang="ru-RU" sz="1600" b="1" strike="noStrike" spc="-1" dirty="0" err="1">
                <a:solidFill>
                  <a:srgbClr val="000000"/>
                </a:solidFill>
                <a:latin typeface="Arial"/>
                <a:ea typeface="DejaVu Sans"/>
              </a:rPr>
              <a:t>інших</a:t>
            </a:r>
            <a:r>
              <a:rPr lang="ru-RU" sz="1600" b="1" strike="noStrike" spc="-1" dirty="0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r>
              <a:rPr lang="ru-RU" sz="1600" b="1" strike="noStrike" spc="-1" dirty="0" err="1">
                <a:solidFill>
                  <a:srgbClr val="000000"/>
                </a:solidFill>
                <a:latin typeface="Arial"/>
                <a:ea typeface="DejaVu Sans"/>
              </a:rPr>
              <a:t>біохімічних</a:t>
            </a:r>
            <a:r>
              <a:rPr lang="ru-RU" sz="1600" b="1" strike="noStrike" spc="-1" dirty="0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r>
              <a:rPr lang="ru-RU" sz="1600" b="1" strike="noStrike" spc="-1" dirty="0" err="1">
                <a:solidFill>
                  <a:srgbClr val="000000"/>
                </a:solidFill>
                <a:latin typeface="Arial"/>
                <a:ea typeface="DejaVu Sans"/>
              </a:rPr>
              <a:t>параметрів</a:t>
            </a:r>
            <a:r>
              <a:rPr lang="ru-RU" sz="1600" b="1" strike="noStrike" spc="-1" dirty="0">
                <a:solidFill>
                  <a:srgbClr val="000000"/>
                </a:solidFill>
                <a:latin typeface="Arial"/>
                <a:ea typeface="DejaVu Sans"/>
              </a:rPr>
              <a:t>). </a:t>
            </a:r>
            <a:endParaRPr lang="ru-RU" sz="1600" b="0" strike="noStrike" spc="-1" dirty="0"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ru-RU" sz="1600" b="1" strike="noStrike" spc="-1" dirty="0" err="1">
                <a:solidFill>
                  <a:srgbClr val="000000"/>
                </a:solidFill>
                <a:latin typeface="Arial"/>
                <a:ea typeface="DejaVu Sans"/>
              </a:rPr>
              <a:t>Перевагою</a:t>
            </a:r>
            <a:r>
              <a:rPr lang="ru-RU" sz="1600" b="1" strike="noStrike" spc="-1" dirty="0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r>
              <a:rPr lang="ru-RU" sz="1600" b="1" strike="noStrike" spc="-1" dirty="0" err="1">
                <a:solidFill>
                  <a:srgbClr val="000000"/>
                </a:solidFill>
                <a:latin typeface="Arial"/>
                <a:ea typeface="DejaVu Sans"/>
              </a:rPr>
              <a:t>лейкоцитарних</a:t>
            </a:r>
            <a:r>
              <a:rPr lang="ru-RU" sz="1600" b="1" strike="noStrike" spc="-1" dirty="0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r>
              <a:rPr lang="ru-RU" sz="1600" b="1" strike="noStrike" spc="-1" dirty="0" err="1">
                <a:solidFill>
                  <a:srgbClr val="000000"/>
                </a:solidFill>
                <a:latin typeface="Arial"/>
                <a:ea typeface="DejaVu Sans"/>
              </a:rPr>
              <a:t>індексів</a:t>
            </a:r>
            <a:r>
              <a:rPr lang="ru-RU" sz="1600" b="1" strike="noStrike" spc="-1" dirty="0">
                <a:solidFill>
                  <a:srgbClr val="000000"/>
                </a:solidFill>
                <a:latin typeface="Arial"/>
                <a:ea typeface="DejaVu Sans"/>
              </a:rPr>
              <a:t> є </a:t>
            </a:r>
            <a:r>
              <a:rPr lang="ru-RU" sz="1600" b="1" strike="noStrike" spc="-1" dirty="0" err="1">
                <a:solidFill>
                  <a:srgbClr val="000000"/>
                </a:solidFill>
                <a:latin typeface="Arial"/>
                <a:ea typeface="DejaVu Sans"/>
              </a:rPr>
              <a:t>їх</a:t>
            </a:r>
            <a:r>
              <a:rPr lang="ru-RU" sz="1600" b="1" strike="noStrike" spc="-1" dirty="0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r>
              <a:rPr lang="ru-RU" sz="1600" b="1" strike="noStrike" spc="-1" dirty="0" err="1">
                <a:solidFill>
                  <a:srgbClr val="000000"/>
                </a:solidFill>
                <a:latin typeface="Arial"/>
                <a:ea typeface="DejaVu Sans"/>
              </a:rPr>
              <a:t>простий</a:t>
            </a:r>
            <a:r>
              <a:rPr lang="ru-RU" sz="1600" b="1" strike="noStrike" spc="-1" dirty="0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r>
              <a:rPr lang="ru-RU" sz="1600" b="1" strike="noStrike" spc="-1" dirty="0" err="1">
                <a:solidFill>
                  <a:srgbClr val="000000"/>
                </a:solidFill>
                <a:latin typeface="Arial"/>
                <a:ea typeface="DejaVu Sans"/>
              </a:rPr>
              <a:t>розрахунок</a:t>
            </a:r>
            <a:r>
              <a:rPr lang="ru-RU" sz="1600" b="1" strike="noStrike" spc="-1" dirty="0">
                <a:solidFill>
                  <a:srgbClr val="000000"/>
                </a:solidFill>
                <a:latin typeface="Arial"/>
                <a:ea typeface="DejaVu Sans"/>
              </a:rPr>
              <a:t>, </a:t>
            </a:r>
            <a:r>
              <a:rPr lang="ru-RU" sz="1600" b="1" strike="noStrike" spc="-1" dirty="0" err="1">
                <a:solidFill>
                  <a:srgbClr val="000000"/>
                </a:solidFill>
                <a:latin typeface="Arial"/>
                <a:ea typeface="DejaVu Sans"/>
              </a:rPr>
              <a:t>який</a:t>
            </a:r>
            <a:r>
              <a:rPr lang="ru-RU" sz="1600" b="1" strike="noStrike" spc="-1" dirty="0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r>
              <a:rPr lang="ru-RU" sz="1600" b="1" strike="noStrike" spc="-1" dirty="0" err="1">
                <a:solidFill>
                  <a:srgbClr val="000000"/>
                </a:solidFill>
                <a:latin typeface="Arial"/>
                <a:ea typeface="DejaVu Sans"/>
              </a:rPr>
              <a:t>можна</a:t>
            </a:r>
            <a:r>
              <a:rPr lang="ru-RU" sz="1600" b="1" strike="noStrike" spc="-1" dirty="0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r>
              <a:rPr lang="ru-RU" sz="1600" b="1" strike="noStrike" spc="-1" dirty="0" err="1">
                <a:solidFill>
                  <a:srgbClr val="000000"/>
                </a:solidFill>
                <a:latin typeface="Arial"/>
                <a:ea typeface="DejaVu Sans"/>
              </a:rPr>
              <a:t>автоматизувати</a:t>
            </a:r>
            <a:r>
              <a:rPr lang="ru-RU" sz="1600" b="1" strike="noStrike" spc="-1" dirty="0">
                <a:solidFill>
                  <a:srgbClr val="000000"/>
                </a:solidFill>
                <a:latin typeface="Arial"/>
                <a:ea typeface="DejaVu Sans"/>
              </a:rPr>
              <a:t> (</a:t>
            </a:r>
            <a:r>
              <a:rPr lang="ru-RU" sz="1600" b="1" strike="noStrike" spc="-1" dirty="0" err="1">
                <a:solidFill>
                  <a:srgbClr val="000000"/>
                </a:solidFill>
                <a:latin typeface="Arial"/>
                <a:ea typeface="DejaVu Sans"/>
              </a:rPr>
              <a:t>наприклад</a:t>
            </a:r>
            <a:r>
              <a:rPr lang="ru-RU" sz="1600" b="1" strike="noStrike" spc="-1" dirty="0">
                <a:solidFill>
                  <a:srgbClr val="000000"/>
                </a:solidFill>
                <a:latin typeface="Arial"/>
                <a:ea typeface="DejaVu Sans"/>
              </a:rPr>
              <a:t>, </a:t>
            </a:r>
            <a:r>
              <a:rPr lang="ru-RU" sz="1600" b="1" strike="noStrike" spc="-1" dirty="0" err="1">
                <a:solidFill>
                  <a:srgbClr val="000000"/>
                </a:solidFill>
                <a:latin typeface="Arial"/>
                <a:ea typeface="DejaVu Sans"/>
              </a:rPr>
              <a:t>програма</a:t>
            </a:r>
            <a:r>
              <a:rPr lang="ru-RU" sz="1600" b="1" strike="noStrike" spc="-1" dirty="0">
                <a:solidFill>
                  <a:srgbClr val="000000"/>
                </a:solidFill>
                <a:latin typeface="Arial"/>
                <a:ea typeface="DejaVu Sans"/>
              </a:rPr>
              <a:t>: </a:t>
            </a:r>
            <a:r>
              <a:rPr lang="ru-RU" sz="1600" b="1" strike="noStrike" spc="-1" dirty="0">
                <a:solidFill>
                  <a:srgbClr val="FF0000"/>
                </a:solidFill>
                <a:latin typeface="Arial"/>
                <a:ea typeface="DejaVu Sans"/>
              </a:rPr>
              <a:t>http</a:t>
            </a:r>
            <a:r>
              <a:rPr lang="ru-RU" sz="1600" b="1" strike="noStrike" spc="-1" dirty="0">
                <a:solidFill>
                  <a:srgbClr val="000000"/>
                </a:solidFill>
                <a:latin typeface="Arial"/>
                <a:ea typeface="DejaVu Sans"/>
              </a:rPr>
              <a:t>://</a:t>
            </a:r>
            <a:r>
              <a:rPr lang="ru-RU" sz="1600" b="1" strike="noStrike" spc="-1" dirty="0">
                <a:solidFill>
                  <a:srgbClr val="FF0000"/>
                </a:solidFill>
                <a:latin typeface="Arial"/>
                <a:ea typeface="DejaVu Sans"/>
              </a:rPr>
              <a:t>dr</a:t>
            </a:r>
            <a:r>
              <a:rPr lang="ru-RU" sz="1600" b="1" strike="noStrike" spc="-1" dirty="0">
                <a:solidFill>
                  <a:srgbClr val="000000"/>
                </a:solidFill>
                <a:latin typeface="Arial"/>
                <a:ea typeface="DejaVu Sans"/>
              </a:rPr>
              <a:t>-</a:t>
            </a:r>
            <a:r>
              <a:rPr lang="ru-RU" sz="1600" b="1" strike="noStrike" spc="-1" dirty="0">
                <a:solidFill>
                  <a:srgbClr val="FF0000"/>
                </a:solidFill>
                <a:latin typeface="Arial"/>
                <a:ea typeface="DejaVu Sans"/>
              </a:rPr>
              <a:t>kobets</a:t>
            </a:r>
            <a:r>
              <a:rPr lang="ru-RU" sz="1600" b="1" strike="noStrike" spc="-1" dirty="0">
                <a:solidFill>
                  <a:srgbClr val="000000"/>
                </a:solidFill>
                <a:latin typeface="Arial"/>
                <a:ea typeface="DejaVu Sans"/>
              </a:rPr>
              <a:t>.</a:t>
            </a:r>
            <a:r>
              <a:rPr lang="ru-RU" sz="1600" b="1" strike="noStrike" spc="-1" dirty="0">
                <a:solidFill>
                  <a:srgbClr val="FF0000"/>
                </a:solidFill>
                <a:latin typeface="Arial"/>
                <a:ea typeface="DejaVu Sans"/>
              </a:rPr>
              <a:t>com</a:t>
            </a:r>
            <a:r>
              <a:rPr lang="ru-RU" sz="1600" b="1" strike="noStrike" spc="-1" dirty="0">
                <a:solidFill>
                  <a:srgbClr val="000000"/>
                </a:solidFill>
                <a:latin typeface="Arial"/>
                <a:ea typeface="DejaVu Sans"/>
              </a:rPr>
              <a:t>/</a:t>
            </a:r>
            <a:r>
              <a:rPr lang="ru-RU" sz="1600" b="1" strike="noStrike" spc="-1" dirty="0">
                <a:solidFill>
                  <a:srgbClr val="FF0000"/>
                </a:solidFill>
                <a:latin typeface="Arial"/>
                <a:ea typeface="DejaVu Sans"/>
              </a:rPr>
              <a:t>blood</a:t>
            </a:r>
            <a:r>
              <a:rPr lang="ru-RU" sz="1600" b="1" strike="noStrike" spc="-1" dirty="0">
                <a:solidFill>
                  <a:srgbClr val="000000"/>
                </a:solidFill>
                <a:latin typeface="Arial"/>
                <a:ea typeface="DejaVu Sans"/>
              </a:rPr>
              <a:t>/</a:t>
            </a:r>
            <a:r>
              <a:rPr lang="ru-RU" sz="1600" b="1" strike="noStrike" spc="-1" dirty="0">
                <a:solidFill>
                  <a:srgbClr val="FF0000"/>
                </a:solidFill>
                <a:latin typeface="Arial"/>
                <a:ea typeface="DejaVu Sans"/>
              </a:rPr>
              <a:t>index</a:t>
            </a:r>
            <a:r>
              <a:rPr lang="ru-RU" sz="1600" b="1" strike="noStrike" spc="-1" dirty="0">
                <a:solidFill>
                  <a:srgbClr val="000000"/>
                </a:solidFill>
                <a:latin typeface="Arial"/>
                <a:ea typeface="DejaVu Sans"/>
              </a:rPr>
              <a:t>, </a:t>
            </a:r>
            <a:r>
              <a:rPr lang="ru-RU" sz="1600" b="1" strike="noStrike" spc="-1" dirty="0">
                <a:solidFill>
                  <a:srgbClr val="FF0000"/>
                </a:solidFill>
                <a:latin typeface="Arial"/>
                <a:ea typeface="DejaVu Sans"/>
              </a:rPr>
              <a:t>https</a:t>
            </a:r>
            <a:r>
              <a:rPr lang="ru-RU" sz="1600" b="1" strike="noStrike" spc="-1" dirty="0">
                <a:solidFill>
                  <a:srgbClr val="000000"/>
                </a:solidFill>
                <a:latin typeface="Arial"/>
                <a:ea typeface="DejaVu Sans"/>
              </a:rPr>
              <a:t>://</a:t>
            </a:r>
            <a:r>
              <a:rPr lang="ru-RU" sz="1600" b="1" strike="noStrike" spc="-1" dirty="0">
                <a:solidFill>
                  <a:srgbClr val="FF0000"/>
                </a:solidFill>
                <a:latin typeface="Arial"/>
                <a:ea typeface="DejaVu Sans"/>
              </a:rPr>
              <a:t>bioreg</a:t>
            </a:r>
            <a:r>
              <a:rPr lang="ru-RU" sz="1600" b="1" strike="noStrike" spc="-1" dirty="0">
                <a:solidFill>
                  <a:srgbClr val="000000"/>
                </a:solidFill>
                <a:latin typeface="Arial"/>
                <a:ea typeface="DejaVu Sans"/>
              </a:rPr>
              <a:t>.</a:t>
            </a:r>
            <a:r>
              <a:rPr lang="ru-RU" sz="1600" b="1" strike="noStrike" spc="-1" dirty="0">
                <a:solidFill>
                  <a:srgbClr val="FF0000"/>
                </a:solidFill>
                <a:latin typeface="Arial"/>
                <a:ea typeface="DejaVu Sans"/>
              </a:rPr>
              <a:t>com</a:t>
            </a:r>
            <a:r>
              <a:rPr lang="ru-RU" sz="1600" b="1" strike="noStrike" spc="-1" dirty="0">
                <a:solidFill>
                  <a:srgbClr val="000000"/>
                </a:solidFill>
                <a:latin typeface="Arial"/>
                <a:ea typeface="DejaVu Sans"/>
              </a:rPr>
              <a:t>.</a:t>
            </a:r>
            <a:r>
              <a:rPr lang="ru-RU" sz="1600" b="1" strike="noStrike" spc="-1" dirty="0">
                <a:solidFill>
                  <a:srgbClr val="FF0000"/>
                </a:solidFill>
                <a:latin typeface="Arial"/>
                <a:ea typeface="DejaVu Sans"/>
              </a:rPr>
              <a:t>ua</a:t>
            </a:r>
            <a:r>
              <a:rPr lang="ru-RU" sz="1600" b="1" strike="noStrike" spc="-1" dirty="0">
                <a:solidFill>
                  <a:srgbClr val="000000"/>
                </a:solidFill>
                <a:latin typeface="Arial"/>
                <a:ea typeface="DejaVu Sans"/>
              </a:rPr>
              <a:t>/</a:t>
            </a:r>
            <a:r>
              <a:rPr lang="ru-RU" sz="1600" b="1" strike="noStrike" spc="-1" dirty="0">
                <a:solidFill>
                  <a:srgbClr val="FF0000"/>
                </a:solidFill>
                <a:latin typeface="Arial"/>
                <a:ea typeface="DejaVu Sans"/>
              </a:rPr>
              <a:t>practicalAspects</a:t>
            </a:r>
            <a:r>
              <a:rPr lang="ru-RU" sz="1600" b="1" strike="noStrike" spc="-1" dirty="0">
                <a:solidFill>
                  <a:srgbClr val="000000"/>
                </a:solidFill>
                <a:latin typeface="Arial"/>
                <a:ea typeface="DejaVu Sans"/>
              </a:rPr>
              <a:t>/</a:t>
            </a:r>
            <a:r>
              <a:rPr lang="ru-RU" sz="1600" b="1" strike="noStrike" spc="-1" dirty="0">
                <a:solidFill>
                  <a:srgbClr val="FF0000"/>
                </a:solidFill>
                <a:latin typeface="Arial"/>
                <a:ea typeface="DejaVu Sans"/>
              </a:rPr>
              <a:t>sostoyanije</a:t>
            </a:r>
            <a:r>
              <a:rPr lang="ru-RU" sz="1600" b="1" strike="noStrike" spc="-1" dirty="0">
                <a:solidFill>
                  <a:srgbClr val="000000"/>
                </a:solidFill>
                <a:latin typeface="Arial"/>
                <a:ea typeface="DejaVu Sans"/>
              </a:rPr>
              <a:t>, </a:t>
            </a:r>
            <a:r>
              <a:rPr lang="ru-RU" sz="1600" b="1" u="sng" strike="noStrike" spc="-1" dirty="0">
                <a:solidFill>
                  <a:srgbClr val="0000FF"/>
                </a:solidFill>
                <a:uFillTx/>
                <a:latin typeface="Arial"/>
                <a:ea typeface="DejaVu Sans"/>
                <a:hlinkClick r:id="rId2"/>
              </a:rPr>
              <a:t>https://myanaliz.info/ru/analiz/info/blood-formulas-leukocytes</a:t>
            </a:r>
            <a:r>
              <a:rPr lang="ru-RU" sz="1600" b="1" strike="noStrike" spc="-1" dirty="0">
                <a:solidFill>
                  <a:srgbClr val="000000"/>
                </a:solidFill>
                <a:latin typeface="Arial"/>
                <a:ea typeface="DejaVu Sans"/>
              </a:rPr>
              <a:t> ), не </a:t>
            </a:r>
            <a:r>
              <a:rPr lang="ru-RU" sz="1600" b="1" strike="noStrike" spc="-1" dirty="0" err="1">
                <a:solidFill>
                  <a:srgbClr val="000000"/>
                </a:solidFill>
                <a:latin typeface="Arial"/>
                <a:ea typeface="DejaVu Sans"/>
              </a:rPr>
              <a:t>потребує</a:t>
            </a:r>
            <a:r>
              <a:rPr lang="ru-RU" sz="1600" b="1" strike="noStrike" spc="-1" dirty="0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r>
              <a:rPr lang="ru-RU" sz="1600" b="1" strike="noStrike" spc="-1" dirty="0" err="1">
                <a:solidFill>
                  <a:srgbClr val="000000"/>
                </a:solidFill>
                <a:latin typeface="Arial"/>
                <a:ea typeface="DejaVu Sans"/>
              </a:rPr>
              <a:t>багато</a:t>
            </a:r>
            <a:r>
              <a:rPr lang="ru-RU" sz="1600" b="1" strike="noStrike" spc="-1" dirty="0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r>
              <a:rPr lang="ru-RU" sz="1600" b="1" strike="noStrike" spc="-1" dirty="0" err="1">
                <a:solidFill>
                  <a:srgbClr val="000000"/>
                </a:solidFill>
                <a:latin typeface="Arial"/>
                <a:ea typeface="DejaVu Sans"/>
              </a:rPr>
              <a:t>економічних</a:t>
            </a:r>
            <a:r>
              <a:rPr lang="ru-RU" sz="1600" b="1" strike="noStrike" spc="-1" dirty="0">
                <a:solidFill>
                  <a:srgbClr val="000000"/>
                </a:solidFill>
                <a:latin typeface="Arial"/>
                <a:ea typeface="DejaVu Sans"/>
              </a:rPr>
              <a:t> затрат та часу, є альтернативою </a:t>
            </a:r>
            <a:r>
              <a:rPr lang="ru-RU" sz="1600" b="1" strike="noStrike" spc="-1" dirty="0" err="1">
                <a:solidFill>
                  <a:srgbClr val="000000"/>
                </a:solidFill>
                <a:latin typeface="Arial"/>
                <a:ea typeface="DejaVu Sans"/>
              </a:rPr>
              <a:t>проведення</a:t>
            </a:r>
            <a:r>
              <a:rPr lang="ru-RU" sz="1600" b="1" strike="noStrike" spc="-1" dirty="0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r>
              <a:rPr lang="ru-RU" sz="1600" b="1" strike="noStrike" spc="-1" dirty="0" err="1">
                <a:solidFill>
                  <a:srgbClr val="000000"/>
                </a:solidFill>
                <a:latin typeface="Arial"/>
                <a:ea typeface="DejaVu Sans"/>
              </a:rPr>
              <a:t>повного</a:t>
            </a:r>
            <a:r>
              <a:rPr lang="ru-RU" sz="1600" b="1" strike="noStrike" spc="-1" dirty="0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r>
              <a:rPr lang="ru-RU" sz="1600" b="1" strike="noStrike" spc="-1" dirty="0" err="1">
                <a:solidFill>
                  <a:srgbClr val="000000"/>
                </a:solidFill>
                <a:latin typeface="Arial"/>
                <a:ea typeface="DejaVu Sans"/>
              </a:rPr>
              <a:t>імунологічного</a:t>
            </a:r>
            <a:r>
              <a:rPr lang="ru-RU" sz="1600" b="1" strike="noStrike" spc="-1" dirty="0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r>
              <a:rPr lang="ru-RU" sz="1600" b="1" strike="noStrike" spc="-1" dirty="0" err="1">
                <a:solidFill>
                  <a:srgbClr val="000000"/>
                </a:solidFill>
                <a:latin typeface="Arial"/>
                <a:ea typeface="DejaVu Sans"/>
              </a:rPr>
              <a:t>дослідження</a:t>
            </a:r>
            <a:r>
              <a:rPr lang="ru-RU" sz="1600" b="1" strike="noStrike" spc="-1" dirty="0">
                <a:solidFill>
                  <a:srgbClr val="000000"/>
                </a:solidFill>
                <a:latin typeface="Arial"/>
                <a:ea typeface="DejaVu Sans"/>
              </a:rPr>
              <a:t>. Для </a:t>
            </a:r>
            <a:r>
              <a:rPr lang="ru-RU" sz="1600" b="1" strike="noStrike" spc="-1" dirty="0" err="1">
                <a:solidFill>
                  <a:srgbClr val="000000"/>
                </a:solidFill>
                <a:latin typeface="Arial"/>
                <a:ea typeface="DejaVu Sans"/>
              </a:rPr>
              <a:t>практикуючого</a:t>
            </a:r>
            <a:r>
              <a:rPr lang="ru-RU" sz="1600" b="1" strike="noStrike" spc="-1" dirty="0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r>
              <a:rPr lang="ru-RU" sz="1600" b="1" strike="noStrike" spc="-1" dirty="0" err="1">
                <a:solidFill>
                  <a:srgbClr val="000000"/>
                </a:solidFill>
                <a:latin typeface="Arial"/>
                <a:ea typeface="DejaVu Sans"/>
              </a:rPr>
              <a:t>лікаря</a:t>
            </a:r>
            <a:r>
              <a:rPr lang="ru-RU" sz="1600" b="1" strike="noStrike" spc="-1" dirty="0">
                <a:solidFill>
                  <a:srgbClr val="000000"/>
                </a:solidFill>
                <a:latin typeface="Arial"/>
                <a:ea typeface="DejaVu Sans"/>
              </a:rPr>
              <a:t>, </a:t>
            </a:r>
            <a:r>
              <a:rPr lang="ru-RU" sz="1600" b="1" strike="noStrike" spc="-1" dirty="0" err="1">
                <a:solidFill>
                  <a:srgbClr val="000000"/>
                </a:solidFill>
                <a:latin typeface="Arial"/>
                <a:ea typeface="DejaVu Sans"/>
              </a:rPr>
              <a:t>лейкоцитарні</a:t>
            </a:r>
            <a:r>
              <a:rPr lang="ru-RU" sz="1600" b="1" strike="noStrike" spc="-1" dirty="0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r>
              <a:rPr lang="ru-RU" sz="1600" b="1" strike="noStrike" spc="-1" dirty="0" err="1">
                <a:solidFill>
                  <a:srgbClr val="000000"/>
                </a:solidFill>
                <a:latin typeface="Arial"/>
                <a:ea typeface="DejaVu Sans"/>
              </a:rPr>
              <a:t>індекси</a:t>
            </a:r>
            <a:r>
              <a:rPr lang="ru-RU" sz="1600" b="1" strike="noStrike" spc="-1" dirty="0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r>
              <a:rPr lang="ru-RU" sz="1600" b="1" strike="noStrike" spc="-1" dirty="0" err="1">
                <a:solidFill>
                  <a:srgbClr val="000000"/>
                </a:solidFill>
                <a:latin typeface="Arial"/>
                <a:ea typeface="DejaVu Sans"/>
              </a:rPr>
              <a:t>дають</a:t>
            </a:r>
            <a:r>
              <a:rPr lang="ru-RU" sz="1600" b="1" strike="noStrike" spc="-1" dirty="0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r>
              <a:rPr lang="ru-RU" sz="1600" b="1" strike="noStrike" spc="-1" dirty="0" err="1">
                <a:solidFill>
                  <a:srgbClr val="000000"/>
                </a:solidFill>
                <a:latin typeface="Arial"/>
                <a:ea typeface="DejaVu Sans"/>
              </a:rPr>
              <a:t>додаткову</a:t>
            </a:r>
            <a:r>
              <a:rPr lang="ru-RU" sz="1600" b="1" strike="noStrike" spc="-1" dirty="0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r>
              <a:rPr lang="ru-RU" sz="1600" b="1" strike="noStrike" spc="-1" dirty="0" err="1">
                <a:solidFill>
                  <a:srgbClr val="000000"/>
                </a:solidFill>
                <a:latin typeface="Arial"/>
                <a:ea typeface="DejaVu Sans"/>
              </a:rPr>
              <a:t>інформацію</a:t>
            </a:r>
            <a:r>
              <a:rPr lang="ru-RU" sz="1600" b="1" strike="noStrike" spc="-1" dirty="0">
                <a:solidFill>
                  <a:srgbClr val="000000"/>
                </a:solidFill>
                <a:latin typeface="Arial"/>
                <a:ea typeface="DejaVu Sans"/>
              </a:rPr>
              <a:t> про </a:t>
            </a:r>
            <a:r>
              <a:rPr lang="ru-RU" sz="1600" b="1" strike="noStrike" spc="-1" dirty="0" err="1">
                <a:solidFill>
                  <a:srgbClr val="000000"/>
                </a:solidFill>
                <a:latin typeface="Arial"/>
                <a:ea typeface="DejaVu Sans"/>
              </a:rPr>
              <a:t>прогнозування</a:t>
            </a:r>
            <a:r>
              <a:rPr lang="ru-RU" sz="1600" b="1" strike="noStrike" spc="-1" dirty="0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r>
              <a:rPr lang="ru-RU" sz="1600" b="1" strike="noStrike" spc="-1" dirty="0" err="1">
                <a:solidFill>
                  <a:srgbClr val="000000"/>
                </a:solidFill>
                <a:latin typeface="Arial"/>
                <a:ea typeface="DejaVu Sans"/>
              </a:rPr>
              <a:t>перебігу</a:t>
            </a:r>
            <a:r>
              <a:rPr lang="ru-RU" sz="1600" b="1" strike="noStrike" spc="-1" dirty="0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r>
              <a:rPr lang="ru-RU" sz="1600" b="1" strike="noStrike" spc="-1" dirty="0" err="1">
                <a:solidFill>
                  <a:srgbClr val="000000"/>
                </a:solidFill>
                <a:latin typeface="Arial"/>
                <a:ea typeface="DejaVu Sans"/>
              </a:rPr>
              <a:t>захворювання</a:t>
            </a:r>
            <a:r>
              <a:rPr lang="ru-RU" sz="1600" b="1" strike="noStrike" spc="-1" dirty="0">
                <a:solidFill>
                  <a:srgbClr val="000000"/>
                </a:solidFill>
                <a:latin typeface="Arial"/>
                <a:ea typeface="DejaVu Sans"/>
              </a:rPr>
              <a:t> у </a:t>
            </a:r>
            <a:r>
              <a:rPr lang="ru-RU" sz="1600" b="1" strike="noStrike" spc="-1" dirty="0" err="1">
                <a:solidFill>
                  <a:srgbClr val="000000"/>
                </a:solidFill>
                <a:latin typeface="Arial"/>
                <a:ea typeface="DejaVu Sans"/>
              </a:rPr>
              <a:t>конкретної</a:t>
            </a:r>
            <a:r>
              <a:rPr lang="ru-RU" sz="1600" b="1" strike="noStrike" spc="-1" dirty="0">
                <a:solidFill>
                  <a:srgbClr val="000000"/>
                </a:solidFill>
                <a:latin typeface="Arial"/>
                <a:ea typeface="DejaVu Sans"/>
              </a:rPr>
              <a:t> особи та </a:t>
            </a:r>
            <a:r>
              <a:rPr lang="ru-RU" sz="1600" b="1" strike="noStrike" spc="-1" dirty="0" err="1">
                <a:solidFill>
                  <a:srgbClr val="000000"/>
                </a:solidFill>
                <a:latin typeface="Arial"/>
                <a:ea typeface="DejaVu Sans"/>
              </a:rPr>
              <a:t>можливість</a:t>
            </a:r>
            <a:r>
              <a:rPr lang="ru-RU" sz="1600" b="1" strike="noStrike" spc="-1" dirty="0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r>
              <a:rPr lang="ru-RU" sz="1600" b="1" strike="noStrike" spc="-1" dirty="0" err="1">
                <a:solidFill>
                  <a:srgbClr val="000000"/>
                </a:solidFill>
                <a:latin typeface="Arial"/>
                <a:ea typeface="DejaVu Sans"/>
              </a:rPr>
              <a:t>корекції</a:t>
            </a:r>
            <a:r>
              <a:rPr lang="ru-RU" sz="1600" b="1" strike="noStrike" spc="-1" dirty="0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r>
              <a:rPr lang="ru-RU" sz="1600" b="1" strike="noStrike" spc="-1" dirty="0" err="1">
                <a:solidFill>
                  <a:srgbClr val="000000"/>
                </a:solidFill>
                <a:latin typeface="Arial"/>
                <a:ea typeface="DejaVu Sans"/>
              </a:rPr>
              <a:t>лікування</a:t>
            </a:r>
            <a:r>
              <a:rPr lang="ru-RU" sz="1600" b="1" strike="noStrike" spc="-1" dirty="0">
                <a:solidFill>
                  <a:srgbClr val="000000"/>
                </a:solidFill>
                <a:latin typeface="Arial"/>
                <a:ea typeface="DejaVu Sans"/>
              </a:rPr>
              <a:t> для </a:t>
            </a:r>
            <a:r>
              <a:rPr lang="ru-RU" sz="1600" b="1" strike="noStrike" spc="-1" dirty="0" err="1">
                <a:solidFill>
                  <a:srgbClr val="000000"/>
                </a:solidFill>
                <a:latin typeface="Arial"/>
                <a:ea typeface="DejaVu Sans"/>
              </a:rPr>
              <a:t>досягнення</a:t>
            </a:r>
            <a:r>
              <a:rPr lang="ru-RU" sz="1600" b="1" strike="noStrike" spc="-1" dirty="0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r>
              <a:rPr lang="ru-RU" sz="1600" b="1" strike="noStrike" spc="-1" dirty="0" err="1">
                <a:solidFill>
                  <a:srgbClr val="000000"/>
                </a:solidFill>
                <a:latin typeface="Arial"/>
                <a:ea typeface="DejaVu Sans"/>
              </a:rPr>
              <a:t>швидкого</a:t>
            </a:r>
            <a:r>
              <a:rPr lang="ru-RU" sz="1600" b="1" strike="noStrike" spc="-1" dirty="0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r>
              <a:rPr lang="ru-RU" sz="1600" b="1" strike="noStrike" spc="-1" dirty="0" err="1">
                <a:solidFill>
                  <a:srgbClr val="000000"/>
                </a:solidFill>
                <a:latin typeface="Arial"/>
                <a:ea typeface="DejaVu Sans"/>
              </a:rPr>
              <a:t>одужання</a:t>
            </a:r>
            <a:r>
              <a:rPr lang="ru-RU" sz="1600" b="1" strike="noStrike" spc="-1" dirty="0">
                <a:solidFill>
                  <a:srgbClr val="000000"/>
                </a:solidFill>
                <a:latin typeface="Arial"/>
                <a:ea typeface="DejaVu Sans"/>
              </a:rPr>
              <a:t>. </a:t>
            </a:r>
            <a:endParaRPr lang="ru-RU" sz="1600" b="0" strike="noStrike" spc="-1" dirty="0"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ru-RU" sz="1600" b="1" strike="noStrike" spc="-1" dirty="0">
                <a:solidFill>
                  <a:srgbClr val="000000"/>
                </a:solidFill>
                <a:latin typeface="Arial"/>
                <a:ea typeface="DejaVu Sans"/>
              </a:rPr>
              <a:t>ГЛІ </a:t>
            </a:r>
            <a:r>
              <a:rPr lang="ru-RU" sz="1600" b="1" strike="noStrike" spc="-1" dirty="0" err="1">
                <a:solidFill>
                  <a:srgbClr val="000000"/>
                </a:solidFill>
                <a:latin typeface="Arial"/>
                <a:ea typeface="DejaVu Sans"/>
              </a:rPr>
              <a:t>різноманітні</a:t>
            </a:r>
            <a:r>
              <a:rPr lang="ru-RU" sz="1600" b="1" strike="noStrike" spc="-1" dirty="0">
                <a:solidFill>
                  <a:srgbClr val="000000"/>
                </a:solidFill>
                <a:latin typeface="Arial"/>
                <a:ea typeface="DejaVu Sans"/>
              </a:rPr>
              <a:t> та </a:t>
            </a:r>
            <a:r>
              <a:rPr lang="ru-RU" sz="1600" b="1" strike="noStrike" spc="-1" dirty="0" err="1">
                <a:solidFill>
                  <a:srgbClr val="000000"/>
                </a:solidFill>
                <a:latin typeface="Arial"/>
                <a:ea typeface="DejaVu Sans"/>
              </a:rPr>
              <a:t>відображають</a:t>
            </a:r>
            <a:r>
              <a:rPr lang="ru-RU" sz="1600" b="1" strike="noStrike" spc="-1" dirty="0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r>
              <a:rPr lang="ru-RU" sz="1600" b="1" strike="noStrike" spc="-1" dirty="0" err="1">
                <a:solidFill>
                  <a:srgbClr val="000000"/>
                </a:solidFill>
                <a:latin typeface="Arial"/>
                <a:ea typeface="DejaVu Sans"/>
              </a:rPr>
              <a:t>різні</a:t>
            </a:r>
            <a:r>
              <a:rPr lang="ru-RU" sz="1600" b="1" strike="noStrike" spc="-1" dirty="0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r>
              <a:rPr lang="ru-RU" sz="1600" b="1" strike="noStrike" spc="-1" dirty="0" err="1">
                <a:solidFill>
                  <a:srgbClr val="000000"/>
                </a:solidFill>
                <a:latin typeface="Arial"/>
                <a:ea typeface="DejaVu Sans"/>
              </a:rPr>
              <a:t>сторони</a:t>
            </a:r>
            <a:r>
              <a:rPr lang="ru-RU" sz="1600" b="1" strike="noStrike" spc="-1" dirty="0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r>
              <a:rPr lang="ru-RU" sz="1600" b="1" strike="noStrike" spc="-1" dirty="0" err="1">
                <a:solidFill>
                  <a:srgbClr val="000000"/>
                </a:solidFill>
                <a:latin typeface="Arial"/>
                <a:ea typeface="DejaVu Sans"/>
              </a:rPr>
              <a:t>реакції-відповіді</a:t>
            </a:r>
            <a:r>
              <a:rPr lang="ru-RU" sz="1600" b="1" strike="noStrike" spc="-1" dirty="0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r>
              <a:rPr lang="ru-RU" sz="1600" b="1" strike="noStrike" spc="-1" dirty="0" err="1">
                <a:solidFill>
                  <a:srgbClr val="000000"/>
                </a:solidFill>
                <a:latin typeface="Arial"/>
                <a:ea typeface="DejaVu Sans"/>
              </a:rPr>
              <a:t>організму</a:t>
            </a:r>
            <a:r>
              <a:rPr lang="ru-RU" sz="1600" b="1" strike="noStrike" spc="-1" dirty="0">
                <a:solidFill>
                  <a:srgbClr val="000000"/>
                </a:solidFill>
                <a:latin typeface="Arial"/>
                <a:ea typeface="DejaVu Sans"/>
              </a:rPr>
              <a:t> на </a:t>
            </a:r>
            <a:r>
              <a:rPr lang="ru-RU" sz="1600" b="1" strike="noStrike" spc="-1" dirty="0" err="1">
                <a:solidFill>
                  <a:srgbClr val="000000"/>
                </a:solidFill>
                <a:latin typeface="Arial"/>
                <a:ea typeface="DejaVu Sans"/>
              </a:rPr>
              <a:t>різні</a:t>
            </a:r>
            <a:r>
              <a:rPr lang="ru-RU" sz="1600" b="1" strike="noStrike" spc="-1" dirty="0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r>
              <a:rPr lang="ru-RU" sz="1600" b="1" strike="noStrike" spc="-1" dirty="0" err="1">
                <a:solidFill>
                  <a:srgbClr val="000000"/>
                </a:solidFill>
                <a:latin typeface="Arial"/>
                <a:ea typeface="DejaVu Sans"/>
              </a:rPr>
              <a:t>патологічні</a:t>
            </a:r>
            <a:r>
              <a:rPr lang="ru-RU" sz="1600" b="1" strike="noStrike" spc="-1" dirty="0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r>
              <a:rPr lang="ru-RU" sz="1600" b="1" strike="noStrike" spc="-1" dirty="0" err="1">
                <a:solidFill>
                  <a:srgbClr val="000000"/>
                </a:solidFill>
                <a:latin typeface="Arial"/>
                <a:ea typeface="DejaVu Sans"/>
              </a:rPr>
              <a:t>процеси</a:t>
            </a:r>
            <a:r>
              <a:rPr lang="ru-RU" sz="1600" b="1" strike="noStrike" spc="-1" dirty="0">
                <a:solidFill>
                  <a:srgbClr val="000000"/>
                </a:solidFill>
                <a:latin typeface="Arial"/>
                <a:ea typeface="DejaVu Sans"/>
              </a:rPr>
              <a:t>: </a:t>
            </a:r>
            <a:r>
              <a:rPr lang="ru-RU" sz="1600" b="1" strike="noStrike" spc="-1" dirty="0" err="1">
                <a:solidFill>
                  <a:srgbClr val="000000"/>
                </a:solidFill>
                <a:latin typeface="Arial"/>
                <a:ea typeface="DejaVu Sans"/>
              </a:rPr>
              <a:t>запальні</a:t>
            </a:r>
            <a:r>
              <a:rPr lang="ru-RU" sz="1600" b="1" strike="noStrike" spc="-1" dirty="0">
                <a:solidFill>
                  <a:srgbClr val="000000"/>
                </a:solidFill>
                <a:latin typeface="Arial"/>
                <a:ea typeface="DejaVu Sans"/>
              </a:rPr>
              <a:t> та </a:t>
            </a:r>
            <a:r>
              <a:rPr lang="ru-RU" sz="1600" b="1" strike="noStrike" spc="-1" dirty="0" err="1">
                <a:solidFill>
                  <a:srgbClr val="000000"/>
                </a:solidFill>
                <a:latin typeface="Arial"/>
                <a:ea typeface="DejaVu Sans"/>
              </a:rPr>
              <a:t>незапальні</a:t>
            </a:r>
            <a:r>
              <a:rPr lang="ru-RU" sz="1600" b="1" strike="noStrike" spc="-1" dirty="0">
                <a:solidFill>
                  <a:srgbClr val="000000"/>
                </a:solidFill>
                <a:latin typeface="Arial"/>
                <a:ea typeface="DejaVu Sans"/>
              </a:rPr>
              <a:t>, </a:t>
            </a:r>
            <a:r>
              <a:rPr lang="ru-RU" sz="1600" b="1" strike="noStrike" spc="-1" dirty="0" err="1">
                <a:solidFill>
                  <a:srgbClr val="000000"/>
                </a:solidFill>
                <a:latin typeface="Arial"/>
                <a:ea typeface="DejaVu Sans"/>
              </a:rPr>
              <a:t>алергічні</a:t>
            </a:r>
            <a:r>
              <a:rPr lang="ru-RU" sz="1600" b="1" strike="noStrike" spc="-1" dirty="0">
                <a:solidFill>
                  <a:srgbClr val="000000"/>
                </a:solidFill>
                <a:latin typeface="Arial"/>
                <a:ea typeface="DejaVu Sans"/>
              </a:rPr>
              <a:t>, </a:t>
            </a:r>
            <a:r>
              <a:rPr lang="ru-RU" sz="1600" b="1" strike="noStrike" spc="-1" dirty="0" err="1">
                <a:solidFill>
                  <a:srgbClr val="000000"/>
                </a:solidFill>
                <a:latin typeface="Arial"/>
                <a:ea typeface="DejaVu Sans"/>
              </a:rPr>
              <a:t>аутоімунні</a:t>
            </a:r>
            <a:r>
              <a:rPr lang="ru-RU" sz="1600" b="1" strike="noStrike" spc="-1" dirty="0">
                <a:solidFill>
                  <a:srgbClr val="000000"/>
                </a:solidFill>
                <a:latin typeface="Arial"/>
                <a:ea typeface="DejaVu Sans"/>
              </a:rPr>
              <a:t>, </a:t>
            </a:r>
            <a:r>
              <a:rPr lang="ru-RU" sz="1600" b="1" strike="noStrike" spc="-1" dirty="0" err="1">
                <a:solidFill>
                  <a:srgbClr val="000000"/>
                </a:solidFill>
                <a:latin typeface="Arial"/>
                <a:ea typeface="DejaVu Sans"/>
              </a:rPr>
              <a:t>інфекційні</a:t>
            </a:r>
            <a:r>
              <a:rPr lang="ru-RU" sz="1600" b="1" strike="noStrike" spc="-1" dirty="0">
                <a:solidFill>
                  <a:srgbClr val="000000"/>
                </a:solidFill>
                <a:latin typeface="Arial"/>
                <a:ea typeface="DejaVu Sans"/>
              </a:rPr>
              <a:t>. ГЛІ </a:t>
            </a:r>
            <a:r>
              <a:rPr lang="ru-RU" sz="1600" b="1" strike="noStrike" spc="-1" dirty="0" err="1">
                <a:solidFill>
                  <a:srgbClr val="000000"/>
                </a:solidFill>
                <a:latin typeface="Arial"/>
                <a:ea typeface="DejaVu Sans"/>
              </a:rPr>
              <a:t>опосередковано</a:t>
            </a:r>
            <a:r>
              <a:rPr lang="ru-RU" sz="1600" b="1" strike="noStrike" spc="-1" dirty="0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r>
              <a:rPr lang="ru-RU" sz="1600" b="1" strike="noStrike" spc="-1" dirty="0" err="1">
                <a:solidFill>
                  <a:srgbClr val="000000"/>
                </a:solidFill>
                <a:latin typeface="Arial"/>
                <a:ea typeface="DejaVu Sans"/>
              </a:rPr>
              <a:t>дозволяють</a:t>
            </a:r>
            <a:r>
              <a:rPr lang="ru-RU" sz="1600" b="1" strike="noStrike" spc="-1" dirty="0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r>
              <a:rPr lang="ru-RU" sz="1600" b="1" strike="noStrike" spc="-1" dirty="0" err="1">
                <a:solidFill>
                  <a:srgbClr val="000000"/>
                </a:solidFill>
                <a:latin typeface="Arial"/>
                <a:ea typeface="DejaVu Sans"/>
              </a:rPr>
              <a:t>формувати</a:t>
            </a:r>
            <a:r>
              <a:rPr lang="ru-RU" sz="1600" b="1" strike="noStrike" spc="-1" dirty="0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r>
              <a:rPr lang="ru-RU" sz="1600" b="1" strike="noStrike" spc="-1" dirty="0" err="1">
                <a:solidFill>
                  <a:srgbClr val="000000"/>
                </a:solidFill>
                <a:latin typeface="Arial"/>
                <a:ea typeface="DejaVu Sans"/>
              </a:rPr>
              <a:t>висновки</a:t>
            </a:r>
            <a:r>
              <a:rPr lang="ru-RU" sz="1600" b="1" strike="noStrike" spc="-1" dirty="0">
                <a:solidFill>
                  <a:srgbClr val="000000"/>
                </a:solidFill>
                <a:latin typeface="Arial"/>
                <a:ea typeface="DejaVu Sans"/>
              </a:rPr>
              <a:t> про </a:t>
            </a:r>
            <a:r>
              <a:rPr lang="ru-RU" sz="1600" b="1" strike="noStrike" spc="-1" dirty="0" err="1">
                <a:solidFill>
                  <a:srgbClr val="000000"/>
                </a:solidFill>
                <a:latin typeface="Arial"/>
                <a:ea typeface="DejaVu Sans"/>
              </a:rPr>
              <a:t>переважання</a:t>
            </a:r>
            <a:r>
              <a:rPr lang="ru-RU" sz="1600" b="1" strike="noStrike" spc="-1" dirty="0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r>
              <a:rPr lang="ru-RU" sz="1600" b="1" strike="noStrike" spc="-1" dirty="0" err="1">
                <a:solidFill>
                  <a:srgbClr val="000000"/>
                </a:solidFill>
                <a:latin typeface="Arial"/>
                <a:ea typeface="DejaVu Sans"/>
              </a:rPr>
              <a:t>відповіді</a:t>
            </a:r>
            <a:r>
              <a:rPr lang="ru-RU" sz="1600" b="1" strike="noStrike" spc="-1" dirty="0">
                <a:solidFill>
                  <a:srgbClr val="000000"/>
                </a:solidFill>
                <a:latin typeface="Arial"/>
                <a:ea typeface="DejaVu Sans"/>
              </a:rPr>
              <a:t> з про- </a:t>
            </a:r>
            <a:r>
              <a:rPr lang="ru-RU" sz="1600" b="1" strike="noStrike" spc="-1" dirty="0" err="1">
                <a:solidFill>
                  <a:srgbClr val="000000"/>
                </a:solidFill>
                <a:latin typeface="Arial"/>
                <a:ea typeface="DejaVu Sans"/>
              </a:rPr>
              <a:t>чи</a:t>
            </a:r>
            <a:r>
              <a:rPr lang="ru-RU" sz="1600" b="1" strike="noStrike" spc="-1" dirty="0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r>
              <a:rPr lang="ru-RU" sz="1600" b="1" strike="noStrike" spc="-1" dirty="0" err="1">
                <a:solidFill>
                  <a:srgbClr val="000000"/>
                </a:solidFill>
                <a:latin typeface="Arial"/>
                <a:ea typeface="DejaVu Sans"/>
              </a:rPr>
              <a:t>протизапальними</a:t>
            </a:r>
            <a:r>
              <a:rPr lang="ru-RU" sz="1600" b="1" strike="noStrike" spc="-1" dirty="0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r>
              <a:rPr lang="ru-RU" sz="1600" b="1" strike="noStrike" spc="-1" dirty="0" err="1">
                <a:solidFill>
                  <a:srgbClr val="000000"/>
                </a:solidFill>
                <a:latin typeface="Arial"/>
                <a:ea typeface="DejaVu Sans"/>
              </a:rPr>
              <a:t>цитокінами</a:t>
            </a:r>
            <a:r>
              <a:rPr lang="ru-RU" sz="1600" b="1" strike="noStrike" spc="-1" dirty="0">
                <a:solidFill>
                  <a:srgbClr val="000000"/>
                </a:solidFill>
                <a:latin typeface="Arial"/>
                <a:ea typeface="DejaVu Sans"/>
              </a:rPr>
              <a:t>. </a:t>
            </a:r>
            <a:endParaRPr lang="ru-RU" sz="1600" b="0" strike="noStrike" spc="-1" dirty="0"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ru-RU" sz="1600" b="1" strike="noStrike" spc="-1" dirty="0">
                <a:solidFill>
                  <a:srgbClr val="000000"/>
                </a:solidFill>
                <a:latin typeface="Arial"/>
                <a:ea typeface="DejaVu Sans"/>
              </a:rPr>
              <a:t>ГЛІ </a:t>
            </a:r>
            <a:r>
              <a:rPr lang="ru-RU" sz="1600" b="1" strike="noStrike" spc="-1" dirty="0" err="1">
                <a:solidFill>
                  <a:srgbClr val="000000"/>
                </a:solidFill>
                <a:latin typeface="Arial"/>
                <a:ea typeface="DejaVu Sans"/>
              </a:rPr>
              <a:t>можуть</a:t>
            </a:r>
            <a:r>
              <a:rPr lang="ru-RU" sz="1600" b="1" strike="noStrike" spc="-1" dirty="0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r>
              <a:rPr lang="ru-RU" sz="1600" b="1" strike="noStrike" spc="-1" dirty="0" err="1">
                <a:solidFill>
                  <a:srgbClr val="000000"/>
                </a:solidFill>
                <a:latin typeface="Arial"/>
                <a:ea typeface="DejaVu Sans"/>
              </a:rPr>
              <a:t>дати</a:t>
            </a:r>
            <a:r>
              <a:rPr lang="ru-RU" sz="1600" b="1" strike="noStrike" spc="-1" dirty="0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r>
              <a:rPr lang="ru-RU" sz="1600" b="1" strike="noStrike" spc="-1" dirty="0" err="1">
                <a:solidFill>
                  <a:srgbClr val="000000"/>
                </a:solidFill>
                <a:latin typeface="Arial"/>
                <a:ea typeface="DejaVu Sans"/>
              </a:rPr>
              <a:t>додаткову</a:t>
            </a:r>
            <a:r>
              <a:rPr lang="ru-RU" sz="1600" b="1" strike="noStrike" spc="-1" dirty="0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r>
              <a:rPr lang="ru-RU" sz="1600" b="1" strike="noStrike" spc="-1" dirty="0" err="1">
                <a:solidFill>
                  <a:srgbClr val="000000"/>
                </a:solidFill>
                <a:latin typeface="Arial"/>
                <a:ea typeface="DejaVu Sans"/>
              </a:rPr>
              <a:t>інформацію</a:t>
            </a:r>
            <a:r>
              <a:rPr lang="ru-RU" sz="1600" b="1" strike="noStrike" spc="-1" dirty="0">
                <a:solidFill>
                  <a:srgbClr val="000000"/>
                </a:solidFill>
                <a:latin typeface="Arial"/>
                <a:ea typeface="DejaVu Sans"/>
              </a:rPr>
              <a:t> про </a:t>
            </a:r>
            <a:r>
              <a:rPr lang="ru-RU" sz="1600" b="1" strike="noStrike" spc="-1" dirty="0" err="1">
                <a:solidFill>
                  <a:srgbClr val="000000"/>
                </a:solidFill>
                <a:latin typeface="Arial"/>
                <a:ea typeface="DejaVu Sans"/>
              </a:rPr>
              <a:t>наявність</a:t>
            </a:r>
            <a:r>
              <a:rPr lang="ru-RU" sz="1600" b="1" strike="noStrike" spc="-1" dirty="0">
                <a:solidFill>
                  <a:srgbClr val="000000"/>
                </a:solidFill>
                <a:latin typeface="Arial"/>
                <a:ea typeface="DejaVu Sans"/>
              </a:rPr>
              <a:t> «</a:t>
            </a:r>
            <a:r>
              <a:rPr lang="ru-RU" sz="1600" b="1" strike="noStrike" spc="-1" dirty="0" err="1">
                <a:solidFill>
                  <a:srgbClr val="000000"/>
                </a:solidFill>
                <a:latin typeface="Arial"/>
                <a:ea typeface="DejaVu Sans"/>
              </a:rPr>
              <a:t>прихованої</a:t>
            </a:r>
            <a:r>
              <a:rPr lang="ru-RU" sz="1600" b="1" strike="noStrike" spc="-1" dirty="0">
                <a:solidFill>
                  <a:srgbClr val="000000"/>
                </a:solidFill>
                <a:latin typeface="Arial"/>
                <a:ea typeface="DejaVu Sans"/>
              </a:rPr>
              <a:t>» («</a:t>
            </a:r>
            <a:r>
              <a:rPr lang="ru-RU" sz="1600" b="1" strike="noStrike" spc="-1" dirty="0" err="1">
                <a:solidFill>
                  <a:srgbClr val="000000"/>
                </a:solidFill>
                <a:latin typeface="Arial"/>
                <a:ea typeface="DejaVu Sans"/>
              </a:rPr>
              <a:t>ендогенної</a:t>
            </a:r>
            <a:r>
              <a:rPr lang="ru-RU" sz="1600" b="1" strike="noStrike" spc="-1" dirty="0">
                <a:solidFill>
                  <a:srgbClr val="000000"/>
                </a:solidFill>
                <a:latin typeface="Arial"/>
                <a:ea typeface="DejaVu Sans"/>
              </a:rPr>
              <a:t>») </a:t>
            </a:r>
            <a:r>
              <a:rPr lang="ru-RU" sz="1600" b="1" strike="noStrike" spc="-1" dirty="0" err="1">
                <a:solidFill>
                  <a:srgbClr val="000000"/>
                </a:solidFill>
                <a:latin typeface="Arial"/>
                <a:ea typeface="DejaVu Sans"/>
              </a:rPr>
              <a:t>інтоксикації</a:t>
            </a:r>
            <a:r>
              <a:rPr lang="ru-RU" sz="1600" b="1" strike="noStrike" spc="-1" dirty="0">
                <a:solidFill>
                  <a:srgbClr val="000000"/>
                </a:solidFill>
                <a:latin typeface="Arial"/>
                <a:ea typeface="DejaVu Sans"/>
              </a:rPr>
              <a:t> за </a:t>
            </a:r>
            <a:r>
              <a:rPr lang="ru-RU" sz="1600" b="1" strike="noStrike" spc="-1" dirty="0" err="1">
                <a:solidFill>
                  <a:srgbClr val="000000"/>
                </a:solidFill>
                <a:latin typeface="Arial"/>
                <a:ea typeface="DejaVu Sans"/>
              </a:rPr>
              <a:t>відсутності</a:t>
            </a:r>
            <a:r>
              <a:rPr lang="ru-RU" sz="1600" b="1" strike="noStrike" spc="-1" dirty="0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r>
              <a:rPr lang="ru-RU" sz="1600" b="1" strike="noStrike" spc="-1" dirty="0" err="1">
                <a:solidFill>
                  <a:srgbClr val="000000"/>
                </a:solidFill>
                <a:latin typeface="Arial"/>
                <a:ea typeface="DejaVu Sans"/>
              </a:rPr>
              <a:t>клінічно</a:t>
            </a:r>
            <a:r>
              <a:rPr lang="ru-RU" sz="1600" b="1" strike="noStrike" spc="-1" dirty="0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r>
              <a:rPr lang="ru-RU" sz="1600" b="1" strike="noStrike" spc="-1" dirty="0" err="1">
                <a:solidFill>
                  <a:srgbClr val="000000"/>
                </a:solidFill>
                <a:latin typeface="Arial"/>
                <a:ea typeface="DejaVu Sans"/>
              </a:rPr>
              <a:t>значимих</a:t>
            </a:r>
            <a:r>
              <a:rPr lang="ru-RU" sz="1600" b="1" strike="noStrike" spc="-1" dirty="0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r>
              <a:rPr lang="ru-RU" sz="1600" b="1" strike="noStrike" spc="-1" dirty="0" err="1">
                <a:solidFill>
                  <a:srgbClr val="000000"/>
                </a:solidFill>
                <a:latin typeface="Arial"/>
                <a:ea typeface="DejaVu Sans"/>
              </a:rPr>
              <a:t>змін</a:t>
            </a:r>
            <a:r>
              <a:rPr lang="ru-RU" sz="1600" b="1" strike="noStrike" spc="-1" dirty="0">
                <a:solidFill>
                  <a:srgbClr val="000000"/>
                </a:solidFill>
                <a:latin typeface="Arial"/>
                <a:ea typeface="DejaVu Sans"/>
              </a:rPr>
              <a:t> в </a:t>
            </a:r>
            <a:r>
              <a:rPr lang="ru-RU" sz="1600" b="1" strike="noStrike" spc="-1" dirty="0" err="1">
                <a:solidFill>
                  <a:srgbClr val="000000"/>
                </a:solidFill>
                <a:latin typeface="Arial"/>
                <a:ea typeface="DejaVu Sans"/>
              </a:rPr>
              <a:t>загальному</a:t>
            </a:r>
            <a:r>
              <a:rPr lang="ru-RU" sz="1600" b="1" strike="noStrike" spc="-1" dirty="0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r>
              <a:rPr lang="ru-RU" sz="1600" b="1" strike="noStrike" spc="-1" dirty="0" err="1">
                <a:solidFill>
                  <a:srgbClr val="000000"/>
                </a:solidFill>
                <a:latin typeface="Arial"/>
                <a:ea typeface="DejaVu Sans"/>
              </a:rPr>
              <a:t>аналізі</a:t>
            </a:r>
            <a:r>
              <a:rPr lang="ru-RU" sz="1600" b="1" strike="noStrike" spc="-1" dirty="0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r>
              <a:rPr lang="ru-RU" sz="1600" b="1" strike="noStrike" spc="-1" dirty="0" err="1">
                <a:solidFill>
                  <a:srgbClr val="000000"/>
                </a:solidFill>
                <a:latin typeface="Arial"/>
                <a:ea typeface="DejaVu Sans"/>
              </a:rPr>
              <a:t>крові</a:t>
            </a:r>
            <a:r>
              <a:rPr lang="ru-RU" sz="1600" b="1" strike="noStrike" spc="-1" dirty="0">
                <a:solidFill>
                  <a:srgbClr val="000000"/>
                </a:solidFill>
                <a:latin typeface="Arial"/>
                <a:ea typeface="DejaVu Sans"/>
              </a:rPr>
              <a:t>,</a:t>
            </a:r>
            <a:endParaRPr lang="ru-RU" sz="1600" b="0" strike="noStrike" spc="-1" dirty="0"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ru-RU" sz="1600" b="0" strike="noStrike" spc="-1" dirty="0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CustomShape 1"/>
          <p:cNvSpPr/>
          <p:nvPr/>
        </p:nvSpPr>
        <p:spPr>
          <a:xfrm>
            <a:off x="432000" y="288000"/>
            <a:ext cx="8423640" cy="59140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just">
              <a:lnSpc>
                <a:spcPct val="100000"/>
              </a:lnSpc>
            </a:pPr>
            <a:r>
              <a:rPr lang="ru-RU" sz="2000" b="1" strike="noStrike" spc="-1">
                <a:latin typeface="Times New Roman"/>
              </a:rPr>
              <a:t>Для оцінки неспецифічної резистентності організму розраховують інтегральні лейкоцитарні індекси, які дозволяють в динаміці оцінювати стан різних ланок імунної системи без використання спеціальних методів дослідження. </a:t>
            </a:r>
            <a:endParaRPr lang="ru-RU" sz="2000" b="0" strike="noStrike" spc="-1"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ru-RU" sz="2000" b="0" strike="noStrike" spc="-1"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ru-RU" sz="2200" b="1" strike="noStrike" spc="-1">
                <a:solidFill>
                  <a:srgbClr val="0000DC"/>
                </a:solidFill>
                <a:latin typeface="Times New Roman"/>
              </a:rPr>
              <a:t>Найбільш поширені наступні інтегральні лейкоцитарні індекси: </a:t>
            </a:r>
            <a:endParaRPr lang="ru-RU" sz="2200" b="0" strike="noStrike" spc="-1">
              <a:latin typeface="Arial"/>
            </a:endParaRPr>
          </a:p>
          <a:p>
            <a:pPr marL="216000" indent="-215640" algn="just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1" strike="noStrike" spc="-1">
                <a:solidFill>
                  <a:srgbClr val="FF0000"/>
                </a:solidFill>
                <a:latin typeface="Times New Roman"/>
              </a:rPr>
              <a:t>1)</a:t>
            </a:r>
            <a:r>
              <a:rPr lang="ru-RU" sz="2000" b="1" strike="noStrike" spc="-1">
                <a:solidFill>
                  <a:srgbClr val="0000DC"/>
                </a:solidFill>
                <a:latin typeface="Times New Roman"/>
              </a:rPr>
              <a:t> </a:t>
            </a:r>
            <a:r>
              <a:rPr lang="ru-RU" sz="2000" b="1" strike="noStrike" spc="-1">
                <a:solidFill>
                  <a:srgbClr val="FF0000"/>
                </a:solidFill>
                <a:latin typeface="Times New Roman"/>
              </a:rPr>
              <a:t>лейкоцитарний індекс: </a:t>
            </a:r>
            <a:r>
              <a:rPr lang="ru-RU" sz="2000" b="1" strike="noStrike" spc="-1">
                <a:latin typeface="Times New Roman"/>
              </a:rPr>
              <a:t>ЛІ=Л/С; </a:t>
            </a:r>
            <a:endParaRPr lang="ru-RU" sz="2000" b="0" strike="noStrike" spc="-1">
              <a:latin typeface="Arial"/>
            </a:endParaRPr>
          </a:p>
          <a:p>
            <a:pPr marL="216000" indent="-215640" algn="just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1" strike="noStrike" spc="-1">
                <a:solidFill>
                  <a:srgbClr val="FF0000"/>
                </a:solidFill>
                <a:latin typeface="Times New Roman"/>
              </a:rPr>
              <a:t>2) лімфоцитарний індекс: </a:t>
            </a:r>
            <a:r>
              <a:rPr lang="ru-RU" sz="2000" b="1" strike="noStrike" spc="-1">
                <a:latin typeface="Times New Roman"/>
              </a:rPr>
              <a:t>ЛІМІ=Л/(С+П+Мл+метаМл); </a:t>
            </a:r>
            <a:endParaRPr lang="ru-RU" sz="2000" b="0" strike="noStrike" spc="-1">
              <a:latin typeface="Arial"/>
            </a:endParaRPr>
          </a:p>
          <a:p>
            <a:pPr marL="216000" indent="-215640" algn="just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1" strike="noStrike" spc="-1">
                <a:solidFill>
                  <a:srgbClr val="FF0000"/>
                </a:solidFill>
                <a:latin typeface="Times New Roman"/>
              </a:rPr>
              <a:t>3) індекс зрушення лейкоцитів крові або </a:t>
            </a:r>
            <a:r>
              <a:rPr lang="ru-RU" sz="2000" b="1" strike="noStrike" spc="-1">
                <a:solidFill>
                  <a:srgbClr val="FF0000"/>
                </a:solidFill>
                <a:latin typeface="Times New Roman"/>
                <a:ea typeface="TimesNewRomanPS-BoldMT;MS Mincho"/>
              </a:rPr>
              <a:t>кровно-клітинний індекс (ККІ), або гранулоцитарно-агранулоцитарний індекс: </a:t>
            </a:r>
            <a:r>
              <a:rPr lang="ru-RU" sz="2000" b="1" strike="noStrike" spc="-1">
                <a:latin typeface="Times New Roman"/>
                <a:ea typeface="TimesNewRomanPS-BoldMT;MS Mincho"/>
              </a:rPr>
              <a:t>ІЗЛК=(Е+Б+С+П+Мл+метаМл)/Л+Мон); </a:t>
            </a:r>
            <a:endParaRPr lang="ru-RU" sz="2000" b="0" strike="noStrike" spc="-1">
              <a:latin typeface="Arial"/>
            </a:endParaRPr>
          </a:p>
          <a:p>
            <a:pPr marL="216000" indent="-215640" algn="just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1" strike="noStrike" spc="-1">
                <a:solidFill>
                  <a:srgbClr val="FF0000"/>
                </a:solidFill>
                <a:latin typeface="Times New Roman"/>
                <a:ea typeface="TimesNewRomanPS-BoldMT;MS Mincho"/>
              </a:rPr>
              <a:t>4) лімфоцитарно-гранулоцитарний індекс: </a:t>
            </a:r>
            <a:r>
              <a:rPr lang="ru-RU" sz="2000" b="1" strike="noStrike" spc="-1">
                <a:latin typeface="Times New Roman"/>
                <a:ea typeface="TimesNewRomanPS-BoldMT;MS Mincho"/>
              </a:rPr>
              <a:t>ІЛГ=10×Л/(Мл+метаМл+П+С+Е+Б); </a:t>
            </a:r>
            <a:endParaRPr lang="ru-RU" sz="2000" b="0" strike="noStrike" spc="-1">
              <a:latin typeface="Arial"/>
            </a:endParaRPr>
          </a:p>
          <a:p>
            <a:pPr marL="216000" indent="-215640" algn="just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1" strike="noStrike" spc="-1">
                <a:solidFill>
                  <a:srgbClr val="FF0000"/>
                </a:solidFill>
                <a:latin typeface="Times New Roman"/>
                <a:ea typeface="TimesNewRomanPS-BoldMT;MS Mincho"/>
              </a:rPr>
              <a:t>5) індекс співвідношення нейтрофілів та лімфоцитів: </a:t>
            </a:r>
            <a:r>
              <a:rPr lang="ru-RU" sz="2000" b="1" strike="noStrike" spc="-1">
                <a:latin typeface="Times New Roman"/>
                <a:ea typeface="TimesNewRomanPS-BoldMT;MS Mincho"/>
              </a:rPr>
              <a:t>ІСНЛ=(П+С)/Л); </a:t>
            </a:r>
            <a:endParaRPr lang="ru-RU" sz="2000" b="0" strike="noStrike" spc="-1">
              <a:latin typeface="Arial"/>
            </a:endParaRPr>
          </a:p>
          <a:p>
            <a:pPr marL="216000" indent="-215640" algn="just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1" strike="noStrike" spc="-1">
                <a:solidFill>
                  <a:srgbClr val="FF0000"/>
                </a:solidFill>
                <a:latin typeface="Times New Roman"/>
                <a:ea typeface="TimesNewRomanPS-BoldMT;MS Mincho"/>
              </a:rPr>
              <a:t>6) індекс співвідношення лімфоцитів та еозинофілів: </a:t>
            </a:r>
            <a:r>
              <a:rPr lang="ru-RU" sz="2000" b="1" strike="noStrike" spc="-1">
                <a:latin typeface="Times New Roman"/>
                <a:ea typeface="TimesNewRomanPS-BoldMT;MS Mincho"/>
              </a:rPr>
              <a:t>ІСЛЕ=Л/Е; </a:t>
            </a:r>
            <a:endParaRPr lang="ru-RU" sz="2000" b="0" strike="noStrike" spc="-1">
              <a:latin typeface="Arial"/>
            </a:endParaRPr>
          </a:p>
          <a:p>
            <a:pPr marL="216000" indent="-215640" algn="just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1" strike="noStrike" spc="-1">
                <a:solidFill>
                  <a:srgbClr val="FF0000"/>
                </a:solidFill>
                <a:latin typeface="Times New Roman"/>
                <a:ea typeface="TimesNewRomanPS-BoldMT;MS Mincho"/>
              </a:rPr>
              <a:t>7) індекс співвідношення нейтрофілів та моноцитів: </a:t>
            </a:r>
            <a:r>
              <a:rPr lang="ru-RU" sz="2000" b="1" strike="noStrike" spc="-1">
                <a:latin typeface="Times New Roman"/>
                <a:ea typeface="TimesNewRomanPS-BoldMT;MS Mincho"/>
              </a:rPr>
              <a:t>ІСНМ=(П+С)/Мон; </a:t>
            </a:r>
            <a:endParaRPr lang="ru-RU" sz="2000" b="0" strike="noStrike" spc="-1">
              <a:latin typeface="Arial"/>
            </a:endParaRPr>
          </a:p>
          <a:p>
            <a:pPr marL="216000" indent="-215640" algn="just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1" strike="noStrike" spc="-1">
                <a:solidFill>
                  <a:srgbClr val="FF0000"/>
                </a:solidFill>
                <a:latin typeface="Times New Roman"/>
                <a:ea typeface="TimesNewRomanPS-BoldMT;MS Mincho"/>
              </a:rPr>
              <a:t>8) індекс співвідношення лімфоцитів і моноцитів: </a:t>
            </a:r>
            <a:r>
              <a:rPr lang="ru-RU" sz="2000" b="1" strike="noStrike" spc="-1">
                <a:latin typeface="Times New Roman"/>
                <a:ea typeface="TimesNewRomanPS-BoldMT;MS Mincho"/>
              </a:rPr>
              <a:t>ІСЛМ=Л/Мон; </a:t>
            </a:r>
            <a:endParaRPr lang="ru-RU" sz="2000" b="0" strike="noStrike" spc="-1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CustomShape 1"/>
          <p:cNvSpPr/>
          <p:nvPr/>
        </p:nvSpPr>
        <p:spPr>
          <a:xfrm>
            <a:off x="432000" y="288000"/>
            <a:ext cx="8423640" cy="6188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just">
              <a:lnSpc>
                <a:spcPct val="100000"/>
              </a:lnSpc>
            </a:pPr>
            <a:r>
              <a:rPr lang="ru-RU" sz="2000" b="1" strike="noStrike" spc="-1">
                <a:solidFill>
                  <a:srgbClr val="FF0000"/>
                </a:solidFill>
                <a:latin typeface="Times New Roman"/>
              </a:rPr>
              <a:t>10)</a:t>
            </a:r>
            <a:r>
              <a:rPr lang="ru-RU" sz="2000" b="1" strike="noStrike" spc="-1">
                <a:latin typeface="Times New Roman"/>
              </a:rPr>
              <a:t> </a:t>
            </a:r>
            <a:r>
              <a:rPr lang="ru-RU" sz="2000" b="1" strike="noStrike" spc="-1">
                <a:solidFill>
                  <a:srgbClr val="FF0000"/>
                </a:solidFill>
                <a:latin typeface="Times New Roman"/>
                <a:ea typeface="TimesNewRomanPS-BoldMT;MS Mincho"/>
              </a:rPr>
              <a:t>індекс імунореактивності: </a:t>
            </a:r>
            <a:r>
              <a:rPr lang="ru-RU" sz="2000" b="1" strike="noStrike" spc="-1">
                <a:latin typeface="Times New Roman"/>
                <a:ea typeface="TimesNewRomanPS-BoldMT;MS Mincho"/>
              </a:rPr>
              <a:t>ІІР=(Л+Е) / Мон; </a:t>
            </a:r>
            <a:endParaRPr lang="ru-RU" sz="2000" b="0" strike="noStrike" spc="-1"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ru-RU" sz="2000" b="1" strike="noStrike" spc="-1">
                <a:solidFill>
                  <a:srgbClr val="FF0000"/>
                </a:solidFill>
                <a:latin typeface="Times New Roman"/>
                <a:ea typeface="TimesNewRomanPS-BoldMT;MS Mincho"/>
              </a:rPr>
              <a:t>11) індекс співвідношення еозинофілів та лімфоцитів: </a:t>
            </a:r>
            <a:r>
              <a:rPr lang="ru-RU" sz="2000" b="1" strike="noStrike" spc="-1">
                <a:latin typeface="Times New Roman"/>
                <a:ea typeface="TimesNewRomanPS-BoldMT;MS Mincho"/>
              </a:rPr>
              <a:t>ІСЕЛ=Е/Л; </a:t>
            </a:r>
            <a:endParaRPr lang="ru-RU" sz="2000" b="0" strike="noStrike" spc="-1"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ru-RU" sz="2000" b="1" strike="noStrike" spc="-1">
                <a:solidFill>
                  <a:srgbClr val="FF0000"/>
                </a:solidFill>
                <a:latin typeface="Times New Roman"/>
                <a:ea typeface="TimesNewRomanPS-BoldMT;MS Mincho"/>
              </a:rPr>
              <a:t>12) індекс співвідношення моноцитів та лімфоцитів: </a:t>
            </a:r>
            <a:r>
              <a:rPr lang="ru-RU" sz="2000" b="1" strike="noStrike" spc="-1">
                <a:latin typeface="Times New Roman"/>
                <a:ea typeface="TimesNewRomanPS-BoldMT;MS Mincho"/>
              </a:rPr>
              <a:t>ІСМЛ=Мон/Л; </a:t>
            </a:r>
            <a:endParaRPr lang="ru-RU" sz="2000" b="0" strike="noStrike" spc="-1"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ru-RU" sz="2000" b="1" strike="noStrike" spc="-1">
                <a:solidFill>
                  <a:srgbClr val="FF0000"/>
                </a:solidFill>
                <a:latin typeface="Times New Roman"/>
                <a:ea typeface="TimesNewRomanPS-BoldMT;MS Mincho"/>
              </a:rPr>
              <a:t>13) індекс співвідношення сегментоядерних нейтрофілів та моноцитів: </a:t>
            </a:r>
            <a:r>
              <a:rPr lang="ru-RU" sz="2000" b="1" strike="noStrike" spc="-1">
                <a:latin typeface="Times New Roman"/>
                <a:ea typeface="TimesNewRomanPS-BoldMT;MS Mincho"/>
              </a:rPr>
              <a:t>ІСНСМ=С/Мон; </a:t>
            </a:r>
            <a:endParaRPr lang="ru-RU" sz="2000" b="0" strike="noStrike" spc="-1"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ru-RU" sz="2000" b="1" strike="noStrike" spc="-1">
                <a:solidFill>
                  <a:srgbClr val="FF0000"/>
                </a:solidFill>
                <a:latin typeface="Times New Roman"/>
                <a:ea typeface="TimesNewRomanPS-BoldMT;MS Mincho"/>
              </a:rPr>
              <a:t>14) індекс співвідношення паличкоядерних нейтрофілів та лімфоцитів, або паличкоядерно-лімфоцитарний індекс: </a:t>
            </a:r>
            <a:r>
              <a:rPr lang="ru-RU" sz="2000" b="1" strike="noStrike" spc="-1">
                <a:latin typeface="Times New Roman"/>
                <a:ea typeface="TimesNewRomanPS-BoldMT;MS Mincho"/>
              </a:rPr>
              <a:t>ІПНЛ (ПЛІ) = П/Л; </a:t>
            </a:r>
            <a:endParaRPr lang="ru-RU" sz="2000" b="0" strike="noStrike" spc="-1"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ru-RU" sz="2000" b="1" strike="noStrike" spc="-1">
                <a:solidFill>
                  <a:srgbClr val="FF0000"/>
                </a:solidFill>
                <a:latin typeface="Times New Roman"/>
                <a:ea typeface="TimesNewRomanPS-BoldMT;MS Mincho"/>
              </a:rPr>
              <a:t>15) індекс співвідношення сегментоядерних нейтрофілів та паличкоядерних нейтрофілів: </a:t>
            </a:r>
            <a:r>
              <a:rPr lang="ru-RU" sz="2000" b="1" strike="noStrike" spc="-1">
                <a:latin typeface="Times New Roman"/>
                <a:ea typeface="TimesNewRomanPS-BoldMT;MS Mincho"/>
              </a:rPr>
              <a:t>ІСНПН = С/П; </a:t>
            </a:r>
            <a:endParaRPr lang="ru-RU" sz="2000" b="0" strike="noStrike" spc="-1"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ru-RU" sz="2000" b="1" strike="noStrike" spc="-1">
                <a:solidFill>
                  <a:srgbClr val="FF0000"/>
                </a:solidFill>
                <a:latin typeface="Times New Roman"/>
                <a:ea typeface="TimesNewRomanPS-BoldMT;MS Mincho"/>
              </a:rPr>
              <a:t>16) модифікований лейкоцитарний індекс інтоксикації:</a:t>
            </a:r>
            <a:r>
              <a:rPr lang="ru-RU" sz="2000" b="1" strike="noStrike" spc="-1">
                <a:latin typeface="Times New Roman"/>
                <a:ea typeface="TimesNewRomanPS-BoldMT;MS Mincho"/>
              </a:rPr>
              <a:t> МЛІІ = кількість лейкоцитів / (кількість лейкоцитів – кількість Л), </a:t>
            </a:r>
            <a:endParaRPr lang="ru-RU" sz="2000" b="0" strike="noStrike" spc="-1"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ru-RU" sz="2000" b="1" strike="noStrike" spc="-1">
                <a:latin typeface="Times New Roman"/>
                <a:ea typeface="TimesNewRomanPS-BoldMT;MS Mincho"/>
              </a:rPr>
              <a:t>в якій усі значення представлені абсолютними цифрами в 10</a:t>
            </a:r>
            <a:r>
              <a:rPr lang="ru-RU" sz="2000" b="1" strike="noStrike" spc="-1" baseline="22000">
                <a:latin typeface="Times New Roman"/>
                <a:ea typeface="TimesNewRomanPS-BoldMT;MS Mincho"/>
              </a:rPr>
              <a:t>9</a:t>
            </a:r>
            <a:r>
              <a:rPr lang="ru-RU" sz="2000" b="1" strike="noStrike" spc="-1">
                <a:latin typeface="Times New Roman"/>
                <a:ea typeface="TimesNewRomanPS-BoldMT;MS Mincho"/>
              </a:rPr>
              <a:t>/л), </a:t>
            </a:r>
            <a:endParaRPr lang="ru-RU" sz="2000" b="0" strike="noStrike" spc="-1"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ru-RU" sz="2000" b="1" strike="noStrike" spc="-1">
                <a:latin typeface="Times New Roman"/>
                <a:ea typeface="TimesNewRomanPS-BoldMT;MS Mincho"/>
              </a:rPr>
              <a:t>де Мл – мієлоцити; </a:t>
            </a:r>
            <a:endParaRPr lang="ru-RU" sz="2000" b="0" strike="noStrike" spc="-1"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ru-RU" sz="2000" b="1" strike="noStrike" spc="-1">
                <a:latin typeface="Times New Roman"/>
                <a:ea typeface="TimesNewRomanPS-BoldMT;MS Mincho"/>
              </a:rPr>
              <a:t>метаМл – метамієлоцити; </a:t>
            </a:r>
            <a:endParaRPr lang="ru-RU" sz="2000" b="0" strike="noStrike" spc="-1"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ru-RU" sz="2000" b="1" strike="noStrike" spc="-1">
                <a:latin typeface="Times New Roman"/>
                <a:ea typeface="TimesNewRomanPS-BoldMT;MS Mincho"/>
              </a:rPr>
              <a:t>П – паличкоядерні нейтрофіли; </a:t>
            </a:r>
            <a:endParaRPr lang="ru-RU" sz="2000" b="0" strike="noStrike" spc="-1"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ru-RU" sz="2000" b="1" strike="noStrike" spc="-1">
                <a:latin typeface="Times New Roman"/>
                <a:ea typeface="TimesNewRomanPS-BoldMT;MS Mincho"/>
              </a:rPr>
              <a:t>С – сегментоядерні нейтрофіли; </a:t>
            </a:r>
            <a:endParaRPr lang="ru-RU" sz="2000" b="0" strike="noStrike" spc="-1"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ru-RU" sz="2000" b="1" strike="noStrike" spc="-1">
                <a:latin typeface="Times New Roman"/>
                <a:ea typeface="TimesNewRomanPS-BoldMT;MS Mincho"/>
              </a:rPr>
              <a:t>Л – лімфоцити; </a:t>
            </a:r>
            <a:endParaRPr lang="ru-RU" sz="2000" b="0" strike="noStrike" spc="-1"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ru-RU" sz="2000" b="1" strike="noStrike" spc="-1">
                <a:latin typeface="Times New Roman"/>
                <a:ea typeface="TimesNewRomanPS-BoldMT;MS Mincho"/>
              </a:rPr>
              <a:t>Мон – моноцити; </a:t>
            </a:r>
            <a:endParaRPr lang="ru-RU" sz="2000" b="0" strike="noStrike" spc="-1"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ru-RU" sz="2000" b="1" strike="noStrike" spc="-1">
                <a:latin typeface="Times New Roman"/>
                <a:ea typeface="TimesNewRomanPS-BoldMT;MS Mincho"/>
              </a:rPr>
              <a:t>Е – еозинофіли; </a:t>
            </a:r>
            <a:endParaRPr lang="ru-RU" sz="2000" b="0" strike="noStrike" spc="-1"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ru-RU" sz="2000" b="1" strike="noStrike" spc="-1">
                <a:latin typeface="Times New Roman"/>
                <a:ea typeface="TimesNewRomanPS-BoldMT;MS Mincho"/>
              </a:rPr>
              <a:t>Б – базофіли в лейкоцитарній формулі периферичної крові.</a:t>
            </a:r>
            <a:endParaRPr lang="ru-RU" sz="2000" b="0" strike="noStrike" spc="-1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CustomShape 1"/>
          <p:cNvSpPr/>
          <p:nvPr/>
        </p:nvSpPr>
        <p:spPr>
          <a:xfrm>
            <a:off x="571320" y="285840"/>
            <a:ext cx="8214480" cy="52088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just">
              <a:lnSpc>
                <a:spcPct val="100000"/>
              </a:lnSpc>
            </a:pPr>
            <a:r>
              <a:rPr lang="ru-RU" sz="2800" b="1" strike="noStrike" spc="-1">
                <a:solidFill>
                  <a:srgbClr val="FF0000"/>
                </a:solidFill>
                <a:latin typeface="Arial"/>
                <a:ea typeface="DejaVu Sans"/>
              </a:rPr>
              <a:t>ЗАВДАННЯ 5. Медико-біологічна інтерпретація клінічного прикладу (кількість лейкоцитів, лейкоформула, індекси). </a:t>
            </a:r>
            <a:endParaRPr lang="ru-RU" sz="2800" b="0" strike="noStrike" spc="-1"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ru-RU" sz="2800" b="0" strike="noStrike" spc="-1"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ru-RU" sz="2800" b="1" strike="noStrike" spc="-1">
                <a:solidFill>
                  <a:srgbClr val="000000"/>
                </a:solidFill>
                <a:latin typeface="Arial"/>
                <a:ea typeface="DejaVu Sans"/>
              </a:rPr>
              <a:t>Згідно Додатка (див. табл. та задачі) занести до лабораторного журналу клінічний приклад дослідження периферичної крові людини та дати йому імунологічну інтерпретацію.</a:t>
            </a:r>
            <a:endParaRPr lang="ru-RU" sz="2800" b="0" strike="noStrike" spc="-1"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ru-RU" sz="2800" b="1" strike="noStrike" spc="-1">
                <a:solidFill>
                  <a:srgbClr val="000000"/>
                </a:solidFill>
                <a:latin typeface="Arial"/>
                <a:ea typeface="DejaVu Sans"/>
              </a:rPr>
              <a:t>Розрахувати абсолютний вміст окремих видів лейкоцитів та деякі лейкоцитарні індекси.</a:t>
            </a:r>
            <a:endParaRPr lang="ru-RU" sz="2800" b="0" strike="noStrike" spc="-1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TextShape 1"/>
          <p:cNvSpPr txBox="1"/>
          <p:nvPr/>
        </p:nvSpPr>
        <p:spPr>
          <a:xfrm>
            <a:off x="380520" y="291240"/>
            <a:ext cx="8619480" cy="6708075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>
            <a:spAutoFit/>
          </a:bodyPr>
          <a:lstStyle/>
          <a:p>
            <a:pPr algn="just"/>
            <a:r>
              <a:rPr lang="ru-RU" sz="2200" b="1" strike="noStrike" spc="-1" dirty="0" err="1">
                <a:solidFill>
                  <a:srgbClr val="C9211E"/>
                </a:solidFill>
                <a:latin typeface="Arial"/>
              </a:rPr>
              <a:t>Індекс</a:t>
            </a:r>
            <a:r>
              <a:rPr lang="ru-RU" sz="2200" b="1" strike="noStrike" spc="-1" dirty="0">
                <a:solidFill>
                  <a:srgbClr val="C9211E"/>
                </a:solidFill>
                <a:latin typeface="Arial"/>
              </a:rPr>
              <a:t> </a:t>
            </a:r>
            <a:r>
              <a:rPr lang="ru-RU" sz="2200" b="1" strike="noStrike" spc="-1" dirty="0" err="1">
                <a:solidFill>
                  <a:srgbClr val="C9211E"/>
                </a:solidFill>
                <a:latin typeface="Arial"/>
              </a:rPr>
              <a:t>зрушення</a:t>
            </a:r>
            <a:r>
              <a:rPr lang="ru-RU" sz="2200" b="1" strike="noStrike" spc="-1" dirty="0">
                <a:solidFill>
                  <a:srgbClr val="C9211E"/>
                </a:solidFill>
                <a:latin typeface="Arial"/>
              </a:rPr>
              <a:t> (ІЗ)</a:t>
            </a:r>
            <a:r>
              <a:rPr lang="ru-RU" sz="2200" b="1" strike="noStrike" spc="-1" dirty="0">
                <a:latin typeface="Arial"/>
              </a:rPr>
              <a:t> </a:t>
            </a:r>
            <a:r>
              <a:rPr lang="ru-RU" sz="2200" b="1" strike="noStrike" spc="-1" dirty="0" err="1">
                <a:latin typeface="Arial"/>
              </a:rPr>
              <a:t>розраховують</a:t>
            </a:r>
            <a:r>
              <a:rPr lang="ru-RU" sz="2200" b="1" strike="noStrike" spc="-1" dirty="0">
                <a:latin typeface="Arial"/>
              </a:rPr>
              <a:t> за формулою:</a:t>
            </a:r>
          </a:p>
          <a:p>
            <a:pPr algn="just"/>
            <a:r>
              <a:rPr lang="ru-RU" sz="2200" b="1" strike="noStrike" spc="-1" dirty="0">
                <a:latin typeface="Arial"/>
              </a:rPr>
              <a:t>ІЗ= (</a:t>
            </a:r>
            <a:r>
              <a:rPr lang="ru-RU" sz="2200" b="1" strike="noStrike" spc="-1" dirty="0" err="1">
                <a:latin typeface="Arial"/>
              </a:rPr>
              <a:t>Мл+Ю+П</a:t>
            </a:r>
            <a:r>
              <a:rPr lang="ru-RU" sz="2200" b="1" strike="noStrike" spc="-1" dirty="0">
                <a:latin typeface="Arial"/>
              </a:rPr>
              <a:t>)/С,</a:t>
            </a:r>
          </a:p>
          <a:p>
            <a:pPr algn="just"/>
            <a:r>
              <a:rPr lang="ru-RU" sz="2200" b="1" strike="noStrike" spc="-1" dirty="0">
                <a:latin typeface="Arial"/>
              </a:rPr>
              <a:t>Де Мл — </a:t>
            </a:r>
            <a:r>
              <a:rPr lang="ru-RU" sz="2200" b="1" strike="noStrike" spc="-1" dirty="0" err="1">
                <a:latin typeface="Arial"/>
              </a:rPr>
              <a:t>мієлоцити</a:t>
            </a:r>
            <a:r>
              <a:rPr lang="ru-RU" sz="2200" b="1" strike="noStrike" spc="-1" dirty="0">
                <a:latin typeface="Arial"/>
              </a:rPr>
              <a:t>, Ю — </a:t>
            </a:r>
            <a:r>
              <a:rPr lang="ru-RU" sz="2200" b="1" strike="noStrike" spc="-1" dirty="0" err="1">
                <a:latin typeface="Arial"/>
              </a:rPr>
              <a:t>метамієлоцити</a:t>
            </a:r>
            <a:r>
              <a:rPr lang="ru-RU" sz="2200" b="1" strike="noStrike" spc="-1" dirty="0">
                <a:latin typeface="Arial"/>
              </a:rPr>
              <a:t>, </a:t>
            </a:r>
          </a:p>
          <a:p>
            <a:pPr algn="just"/>
            <a:r>
              <a:rPr lang="ru-RU" sz="2200" b="1" strike="noStrike" spc="-1" dirty="0">
                <a:latin typeface="Arial"/>
              </a:rPr>
              <a:t>П — </a:t>
            </a:r>
            <a:r>
              <a:rPr lang="ru-RU" sz="2200" b="1" strike="noStrike" spc="-1" dirty="0" err="1">
                <a:latin typeface="Arial"/>
              </a:rPr>
              <a:t>паличкоядерні</a:t>
            </a:r>
            <a:r>
              <a:rPr lang="ru-RU" sz="2200" b="1" strike="noStrike" spc="-1" dirty="0">
                <a:latin typeface="Arial"/>
              </a:rPr>
              <a:t>, С — </a:t>
            </a:r>
            <a:r>
              <a:rPr lang="ru-RU" sz="2200" b="1" strike="noStrike" spc="-1" dirty="0" err="1">
                <a:latin typeface="Arial"/>
              </a:rPr>
              <a:t>сегментоядерні</a:t>
            </a:r>
            <a:r>
              <a:rPr lang="ru-RU" sz="2200" b="1" strike="noStrike" spc="-1" dirty="0">
                <a:latin typeface="Arial"/>
              </a:rPr>
              <a:t>.</a:t>
            </a:r>
          </a:p>
          <a:p>
            <a:pPr algn="just"/>
            <a:r>
              <a:rPr lang="ru-RU" sz="2200" b="1" strike="noStrike" spc="-1" dirty="0">
                <a:latin typeface="Arial"/>
              </a:rPr>
              <a:t>Норма ІЗ = 0,06</a:t>
            </a:r>
            <a:r>
              <a:rPr lang="ru-RU" sz="2200" b="1" strike="noStrike" spc="-1" dirty="0" smtClean="0">
                <a:latin typeface="Arial"/>
              </a:rPr>
              <a:t>.</a:t>
            </a:r>
            <a:endParaRPr lang="ru-RU" sz="2200" b="1" strike="noStrike" spc="-1" dirty="0">
              <a:latin typeface="Arial"/>
            </a:endParaRPr>
          </a:p>
          <a:p>
            <a:pPr algn="just"/>
            <a:r>
              <a:rPr lang="ru-RU" b="1" strike="noStrike" spc="-1" dirty="0" err="1">
                <a:solidFill>
                  <a:srgbClr val="C9211E"/>
                </a:solidFill>
                <a:latin typeface="Arial"/>
              </a:rPr>
              <a:t>Зрушення</a:t>
            </a:r>
            <a:r>
              <a:rPr lang="ru-RU" b="1" strike="noStrike" spc="-1" dirty="0">
                <a:solidFill>
                  <a:srgbClr val="C9211E"/>
                </a:solidFill>
                <a:latin typeface="Arial"/>
              </a:rPr>
              <a:t> </a:t>
            </a:r>
            <a:r>
              <a:rPr lang="ru-RU" b="1" strike="noStrike" spc="-1" dirty="0" err="1">
                <a:solidFill>
                  <a:srgbClr val="C9211E"/>
                </a:solidFill>
                <a:latin typeface="Arial"/>
              </a:rPr>
              <a:t>вліво</a:t>
            </a:r>
            <a:r>
              <a:rPr lang="ru-RU" b="1" strike="noStrike" spc="-1" dirty="0">
                <a:latin typeface="Arial"/>
              </a:rPr>
              <a:t> — </a:t>
            </a:r>
            <a:r>
              <a:rPr lang="ru-RU" b="1" strike="noStrike" spc="-1" dirty="0" err="1">
                <a:latin typeface="Arial"/>
              </a:rPr>
              <a:t>збільшення</a:t>
            </a:r>
            <a:r>
              <a:rPr lang="ru-RU" b="1" strike="noStrike" spc="-1" dirty="0">
                <a:latin typeface="Arial"/>
              </a:rPr>
              <a:t> в </a:t>
            </a:r>
            <a:r>
              <a:rPr lang="ru-RU" b="1" strike="noStrike" spc="-1" dirty="0" err="1">
                <a:latin typeface="Arial"/>
              </a:rPr>
              <a:t>крові</a:t>
            </a:r>
            <a:r>
              <a:rPr lang="ru-RU" b="1" strike="noStrike" spc="-1" dirty="0">
                <a:latin typeface="Arial"/>
              </a:rPr>
              <a:t> </a:t>
            </a:r>
            <a:r>
              <a:rPr lang="ru-RU" b="1" strike="noStrike" spc="-1" dirty="0" err="1">
                <a:latin typeface="Arial"/>
              </a:rPr>
              <a:t>паличкоядерних</a:t>
            </a:r>
            <a:r>
              <a:rPr lang="ru-RU" b="1" strike="noStrike" spc="-1" dirty="0">
                <a:latin typeface="Arial"/>
              </a:rPr>
              <a:t> </a:t>
            </a:r>
            <a:r>
              <a:rPr lang="ru-RU" b="1" strike="noStrike" spc="-1" dirty="0" err="1">
                <a:latin typeface="Arial"/>
              </a:rPr>
              <a:t>нейтрофілів</a:t>
            </a:r>
            <a:r>
              <a:rPr lang="ru-RU" b="1" strike="noStrike" spc="-1" dirty="0">
                <a:latin typeface="Arial"/>
              </a:rPr>
              <a:t>, </a:t>
            </a:r>
            <a:r>
              <a:rPr lang="ru-RU" b="1" strike="noStrike" spc="-1" dirty="0" err="1">
                <a:latin typeface="Arial"/>
              </a:rPr>
              <a:t>поява</a:t>
            </a:r>
            <a:r>
              <a:rPr lang="ru-RU" b="1" strike="noStrike" spc="-1" dirty="0">
                <a:latin typeface="Arial"/>
              </a:rPr>
              <a:t> </a:t>
            </a:r>
            <a:r>
              <a:rPr lang="ru-RU" b="1" strike="noStrike" spc="-1" dirty="0" err="1">
                <a:latin typeface="Arial"/>
              </a:rPr>
              <a:t>метамієлоцитів</a:t>
            </a:r>
            <a:r>
              <a:rPr lang="ru-RU" b="1" strike="noStrike" spc="-1" dirty="0">
                <a:latin typeface="Arial"/>
              </a:rPr>
              <a:t> (</a:t>
            </a:r>
            <a:r>
              <a:rPr lang="ru-RU" b="1" strike="noStrike" spc="-1" dirty="0" err="1">
                <a:latin typeface="Arial"/>
              </a:rPr>
              <a:t>юних</a:t>
            </a:r>
            <a:r>
              <a:rPr lang="ru-RU" b="1" strike="noStrike" spc="-1" dirty="0">
                <a:latin typeface="Arial"/>
              </a:rPr>
              <a:t>, </a:t>
            </a:r>
            <a:r>
              <a:rPr lang="ru-RU" b="1" strike="noStrike" spc="-1" dirty="0" err="1">
                <a:latin typeface="Arial"/>
              </a:rPr>
              <a:t>мієлоцитів</a:t>
            </a:r>
            <a:r>
              <a:rPr lang="ru-RU" b="1" strike="noStrike" spc="-1" dirty="0">
                <a:latin typeface="Arial"/>
              </a:rPr>
              <a:t>, </a:t>
            </a:r>
            <a:r>
              <a:rPr lang="ru-RU" b="1" strike="noStrike" spc="-1" dirty="0" err="1">
                <a:latin typeface="Arial"/>
              </a:rPr>
              <a:t>промієлоцитів</a:t>
            </a:r>
            <a:r>
              <a:rPr lang="ru-RU" b="1" strike="noStrike" spc="-1" dirty="0">
                <a:latin typeface="Arial"/>
              </a:rPr>
              <a:t>) </a:t>
            </a:r>
            <a:r>
              <a:rPr lang="ru-RU" b="1" strike="noStrike" spc="-1" dirty="0" err="1">
                <a:latin typeface="Arial"/>
              </a:rPr>
              <a:t>відображає</a:t>
            </a:r>
            <a:r>
              <a:rPr lang="ru-RU" b="1" strike="noStrike" spc="-1" dirty="0">
                <a:latin typeface="Arial"/>
              </a:rPr>
              <a:t> </a:t>
            </a:r>
            <a:r>
              <a:rPr lang="ru-RU" b="1" strike="noStrike" spc="-1" dirty="0" err="1">
                <a:latin typeface="Arial"/>
              </a:rPr>
              <a:t>важкість</a:t>
            </a:r>
            <a:r>
              <a:rPr lang="ru-RU" b="1" strike="noStrike" spc="-1" dirty="0">
                <a:latin typeface="Arial"/>
              </a:rPr>
              <a:t> </a:t>
            </a:r>
            <a:r>
              <a:rPr lang="ru-RU" b="1" strike="noStrike" spc="-1" dirty="0" err="1">
                <a:latin typeface="Arial"/>
              </a:rPr>
              <a:t>патологічного</a:t>
            </a:r>
            <a:r>
              <a:rPr lang="ru-RU" b="1" strike="noStrike" spc="-1" dirty="0">
                <a:latin typeface="Arial"/>
              </a:rPr>
              <a:t> </a:t>
            </a:r>
            <a:r>
              <a:rPr lang="ru-RU" b="1" strike="noStrike" spc="-1" dirty="0" err="1">
                <a:latin typeface="Arial"/>
              </a:rPr>
              <a:t>процесу</a:t>
            </a:r>
            <a:r>
              <a:rPr lang="ru-RU" b="1" strike="noStrike" spc="-1" dirty="0">
                <a:latin typeface="Arial"/>
              </a:rPr>
              <a:t>.</a:t>
            </a:r>
          </a:p>
          <a:p>
            <a:pPr algn="just"/>
            <a:r>
              <a:rPr lang="ru-RU" b="1" strike="noStrike" spc="-1" dirty="0" err="1">
                <a:latin typeface="Arial"/>
              </a:rPr>
              <a:t>Має</a:t>
            </a:r>
            <a:r>
              <a:rPr lang="ru-RU" b="1" strike="noStrike" spc="-1" dirty="0">
                <a:latin typeface="Arial"/>
              </a:rPr>
              <a:t> </a:t>
            </a:r>
            <a:r>
              <a:rPr lang="ru-RU" b="1" strike="noStrike" spc="-1" dirty="0" err="1">
                <a:latin typeface="Arial"/>
              </a:rPr>
              <a:t>місце</a:t>
            </a:r>
            <a:r>
              <a:rPr lang="ru-RU" b="1" strike="noStrike" spc="-1" dirty="0">
                <a:latin typeface="Arial"/>
              </a:rPr>
              <a:t> при </a:t>
            </a:r>
            <a:r>
              <a:rPr lang="ru-RU" b="1" strike="noStrike" spc="-1" dirty="0" err="1">
                <a:latin typeface="Arial"/>
              </a:rPr>
              <a:t>інфекціях</a:t>
            </a:r>
            <a:r>
              <a:rPr lang="ru-RU" b="1" strike="noStrike" spc="-1" dirty="0">
                <a:latin typeface="Arial"/>
              </a:rPr>
              <a:t>, </a:t>
            </a:r>
            <a:r>
              <a:rPr lang="ru-RU" b="1" strike="noStrike" spc="-1" dirty="0" err="1">
                <a:latin typeface="Arial"/>
              </a:rPr>
              <a:t>отруєннях</a:t>
            </a:r>
            <a:r>
              <a:rPr lang="ru-RU" b="1" strike="noStrike" spc="-1" dirty="0">
                <a:latin typeface="Arial"/>
              </a:rPr>
              <a:t>, </a:t>
            </a:r>
            <a:r>
              <a:rPr lang="ru-RU" b="1" strike="noStrike" spc="-1" dirty="0" err="1">
                <a:latin typeface="Arial"/>
              </a:rPr>
              <a:t>гематологічних</a:t>
            </a:r>
            <a:r>
              <a:rPr lang="ru-RU" b="1" strike="noStrike" spc="-1" dirty="0">
                <a:latin typeface="Arial"/>
              </a:rPr>
              <a:t> </a:t>
            </a:r>
            <a:r>
              <a:rPr lang="ru-RU" b="1" strike="noStrike" spc="-1" dirty="0" err="1">
                <a:latin typeface="Arial"/>
              </a:rPr>
              <a:t>захворюваннях</a:t>
            </a:r>
            <a:r>
              <a:rPr lang="ru-RU" b="1" strike="noStrike" spc="-1" dirty="0">
                <a:latin typeface="Arial"/>
              </a:rPr>
              <a:t>, </a:t>
            </a:r>
            <a:r>
              <a:rPr lang="ru-RU" b="1" strike="noStrike" spc="-1" dirty="0" err="1">
                <a:latin typeface="Arial"/>
              </a:rPr>
              <a:t>після</a:t>
            </a:r>
            <a:r>
              <a:rPr lang="ru-RU" b="1" strike="noStrike" spc="-1" dirty="0">
                <a:latin typeface="Arial"/>
              </a:rPr>
              <a:t> </a:t>
            </a:r>
            <a:r>
              <a:rPr lang="ru-RU" b="1" strike="noStrike" spc="-1" dirty="0" err="1">
                <a:latin typeface="Arial"/>
              </a:rPr>
              <a:t>кровотечі</a:t>
            </a:r>
            <a:r>
              <a:rPr lang="ru-RU" b="1" strike="noStrike" spc="-1" dirty="0">
                <a:latin typeface="Arial"/>
              </a:rPr>
              <a:t>, </a:t>
            </a:r>
            <a:r>
              <a:rPr lang="ru-RU" b="1" strike="noStrike" spc="-1" dirty="0" err="1">
                <a:latin typeface="Arial"/>
              </a:rPr>
              <a:t>хірургічних</a:t>
            </a:r>
            <a:r>
              <a:rPr lang="ru-RU" b="1" strike="noStrike" spc="-1" dirty="0">
                <a:latin typeface="Arial"/>
              </a:rPr>
              <a:t> </a:t>
            </a:r>
            <a:r>
              <a:rPr lang="ru-RU" b="1" strike="noStrike" spc="-1" dirty="0" err="1">
                <a:latin typeface="Arial"/>
              </a:rPr>
              <a:t>втручань</a:t>
            </a:r>
            <a:r>
              <a:rPr lang="ru-RU" b="1" strike="noStrike" spc="-1" dirty="0">
                <a:latin typeface="Arial"/>
              </a:rPr>
              <a:t> </a:t>
            </a:r>
            <a:r>
              <a:rPr lang="ru-RU" b="1" strike="noStrike" spc="-1" dirty="0" err="1">
                <a:latin typeface="Arial"/>
              </a:rPr>
              <a:t>тощо</a:t>
            </a:r>
            <a:r>
              <a:rPr lang="ru-RU" b="1" strike="noStrike" spc="-1" dirty="0">
                <a:latin typeface="Arial"/>
              </a:rPr>
              <a:t>. </a:t>
            </a:r>
          </a:p>
          <a:p>
            <a:pPr algn="just"/>
            <a:r>
              <a:rPr lang="ru-RU" b="1" strike="noStrike" spc="-1" dirty="0" err="1">
                <a:solidFill>
                  <a:srgbClr val="C9211E"/>
                </a:solidFill>
                <a:latin typeface="Arial"/>
              </a:rPr>
              <a:t>Ознаки</a:t>
            </a:r>
            <a:r>
              <a:rPr lang="ru-RU" b="1" strike="noStrike" spc="-1" dirty="0">
                <a:solidFill>
                  <a:srgbClr val="C9211E"/>
                </a:solidFill>
                <a:latin typeface="Arial"/>
              </a:rPr>
              <a:t> </a:t>
            </a:r>
            <a:r>
              <a:rPr lang="ru-RU" b="1" strike="noStrike" spc="-1" dirty="0" err="1">
                <a:solidFill>
                  <a:srgbClr val="C9211E"/>
                </a:solidFill>
                <a:latin typeface="Arial"/>
              </a:rPr>
              <a:t>дегенерації</a:t>
            </a:r>
            <a:r>
              <a:rPr lang="ru-RU" b="1" strike="noStrike" spc="-1" dirty="0">
                <a:solidFill>
                  <a:srgbClr val="C9211E"/>
                </a:solidFill>
                <a:latin typeface="Arial"/>
              </a:rPr>
              <a:t> </a:t>
            </a:r>
            <a:r>
              <a:rPr lang="ru-RU" b="1" strike="noStrike" spc="-1" dirty="0" err="1">
                <a:solidFill>
                  <a:srgbClr val="C9211E"/>
                </a:solidFill>
                <a:latin typeface="Arial"/>
              </a:rPr>
              <a:t>нейтрофілів</a:t>
            </a:r>
            <a:r>
              <a:rPr lang="ru-RU" b="1" strike="noStrike" spc="-1" dirty="0">
                <a:latin typeface="Arial"/>
              </a:rPr>
              <a:t> — токсична </a:t>
            </a:r>
            <a:r>
              <a:rPr lang="ru-RU" b="1" strike="noStrike" spc="-1" dirty="0" err="1">
                <a:latin typeface="Arial"/>
              </a:rPr>
              <a:t>зернистість</a:t>
            </a:r>
            <a:r>
              <a:rPr lang="ru-RU" b="1" strike="noStrike" spc="-1" dirty="0">
                <a:latin typeface="Arial"/>
              </a:rPr>
              <a:t>, </a:t>
            </a:r>
            <a:r>
              <a:rPr lang="ru-RU" b="1" strike="noStrike" spc="-1" dirty="0" err="1">
                <a:latin typeface="Arial"/>
              </a:rPr>
              <a:t>тільця</a:t>
            </a:r>
            <a:r>
              <a:rPr lang="ru-RU" b="1" strike="noStrike" spc="-1" dirty="0">
                <a:latin typeface="Arial"/>
              </a:rPr>
              <a:t> </a:t>
            </a:r>
            <a:r>
              <a:rPr lang="ru-RU" b="1" strike="noStrike" spc="-1" dirty="0" err="1">
                <a:latin typeface="Arial"/>
              </a:rPr>
              <a:t>Делє</a:t>
            </a:r>
            <a:r>
              <a:rPr lang="ru-RU" b="1" strike="noStrike" spc="-1" dirty="0">
                <a:latin typeface="Arial"/>
              </a:rPr>
              <a:t> в </a:t>
            </a:r>
            <a:r>
              <a:rPr lang="ru-RU" b="1" strike="noStrike" spc="-1" dirty="0" err="1">
                <a:latin typeface="Arial"/>
              </a:rPr>
              <a:t>цитоплазмі</a:t>
            </a:r>
            <a:r>
              <a:rPr lang="ru-RU" b="1" strike="noStrike" spc="-1" dirty="0">
                <a:latin typeface="Arial"/>
              </a:rPr>
              <a:t>, </a:t>
            </a:r>
            <a:r>
              <a:rPr lang="ru-RU" b="1" strike="noStrike" spc="-1" dirty="0" err="1">
                <a:latin typeface="Arial"/>
              </a:rPr>
              <a:t>вакуолізація</a:t>
            </a:r>
            <a:r>
              <a:rPr lang="ru-RU" b="1" strike="noStrike" spc="-1" dirty="0">
                <a:latin typeface="Arial"/>
              </a:rPr>
              <a:t> ядра та </a:t>
            </a:r>
            <a:r>
              <a:rPr lang="ru-RU" b="1" strike="noStrike" spc="-1" dirty="0" err="1">
                <a:latin typeface="Arial"/>
              </a:rPr>
              <a:t>цитоплазми</a:t>
            </a:r>
            <a:r>
              <a:rPr lang="ru-RU" b="1" strike="noStrike" spc="-1" dirty="0">
                <a:latin typeface="Arial"/>
              </a:rPr>
              <a:t>, </a:t>
            </a:r>
            <a:r>
              <a:rPr lang="ru-RU" b="1" strike="noStrike" spc="-1" dirty="0" err="1">
                <a:latin typeface="Arial"/>
              </a:rPr>
              <a:t>пікноз</a:t>
            </a:r>
            <a:r>
              <a:rPr lang="ru-RU" b="1" strike="noStrike" spc="-1" dirty="0">
                <a:latin typeface="Arial"/>
              </a:rPr>
              <a:t> ядер, </a:t>
            </a:r>
            <a:r>
              <a:rPr lang="ru-RU" b="1" strike="noStrike" spc="-1" dirty="0" err="1">
                <a:latin typeface="Arial"/>
              </a:rPr>
              <a:t>цитоліз</a:t>
            </a:r>
            <a:r>
              <a:rPr lang="ru-RU" b="1" strike="noStrike" spc="-1" dirty="0">
                <a:latin typeface="Arial"/>
              </a:rPr>
              <a:t> — </a:t>
            </a:r>
            <a:r>
              <a:rPr lang="ru-RU" b="1" strike="noStrike" spc="-1" dirty="0" err="1">
                <a:latin typeface="Arial"/>
              </a:rPr>
              <a:t>має</a:t>
            </a:r>
            <a:r>
              <a:rPr lang="ru-RU" b="1" strike="noStrike" spc="-1" dirty="0">
                <a:latin typeface="Arial"/>
              </a:rPr>
              <a:t> </a:t>
            </a:r>
            <a:r>
              <a:rPr lang="ru-RU" b="1" strike="noStrike" spc="-1" dirty="0" err="1">
                <a:latin typeface="Arial"/>
              </a:rPr>
              <a:t>місце</a:t>
            </a:r>
            <a:r>
              <a:rPr lang="ru-RU" b="1" strike="noStrike" spc="-1" dirty="0">
                <a:latin typeface="Arial"/>
              </a:rPr>
              <a:t> при </a:t>
            </a:r>
            <a:r>
              <a:rPr lang="ru-RU" b="1" strike="noStrike" spc="-1" dirty="0" err="1">
                <a:latin typeface="Arial"/>
              </a:rPr>
              <a:t>важких</a:t>
            </a:r>
            <a:r>
              <a:rPr lang="ru-RU" b="1" strike="noStrike" spc="-1" dirty="0">
                <a:latin typeface="Arial"/>
              </a:rPr>
              <a:t> </a:t>
            </a:r>
            <a:r>
              <a:rPr lang="ru-RU" b="1" strike="noStrike" spc="-1" dirty="0" err="1">
                <a:latin typeface="Arial"/>
              </a:rPr>
              <a:t>інтоксикаціях</a:t>
            </a:r>
            <a:r>
              <a:rPr lang="ru-RU" b="1" strike="noStrike" spc="-1" dirty="0">
                <a:latin typeface="Arial"/>
              </a:rPr>
              <a:t>.</a:t>
            </a:r>
          </a:p>
          <a:p>
            <a:pPr algn="just"/>
            <a:r>
              <a:rPr lang="ru-RU" b="1" strike="noStrike" spc="-1" dirty="0" err="1">
                <a:solidFill>
                  <a:srgbClr val="C9211E"/>
                </a:solidFill>
                <a:latin typeface="Arial"/>
              </a:rPr>
              <a:t>Зрушення</a:t>
            </a:r>
            <a:r>
              <a:rPr lang="ru-RU" b="1" strike="noStrike" spc="-1" dirty="0">
                <a:solidFill>
                  <a:srgbClr val="C9211E"/>
                </a:solidFill>
                <a:latin typeface="Arial"/>
              </a:rPr>
              <a:t> вправо</a:t>
            </a:r>
            <a:r>
              <a:rPr lang="ru-RU" b="1" strike="noStrike" spc="-1" dirty="0">
                <a:latin typeface="Arial"/>
              </a:rPr>
              <a:t> — </a:t>
            </a:r>
            <a:r>
              <a:rPr lang="ru-RU" b="1" strike="noStrike" spc="-1" dirty="0" err="1">
                <a:latin typeface="Arial"/>
              </a:rPr>
              <a:t>збільшення</a:t>
            </a:r>
            <a:r>
              <a:rPr lang="ru-RU" b="1" strike="noStrike" spc="-1" dirty="0">
                <a:latin typeface="Arial"/>
              </a:rPr>
              <a:t> </a:t>
            </a:r>
            <a:r>
              <a:rPr lang="ru-RU" b="1" strike="noStrike" spc="-1" dirty="0" err="1">
                <a:latin typeface="Arial"/>
              </a:rPr>
              <a:t>частки</a:t>
            </a:r>
            <a:r>
              <a:rPr lang="ru-RU" b="1" strike="noStrike" spc="-1" dirty="0">
                <a:latin typeface="Arial"/>
              </a:rPr>
              <a:t> </a:t>
            </a:r>
            <a:r>
              <a:rPr lang="ru-RU" b="1" strike="noStrike" spc="-1" dirty="0" err="1">
                <a:latin typeface="Arial"/>
              </a:rPr>
              <a:t>сегментоядерних</a:t>
            </a:r>
            <a:r>
              <a:rPr lang="ru-RU" b="1" strike="noStrike" spc="-1" dirty="0">
                <a:latin typeface="Arial"/>
              </a:rPr>
              <a:t> </a:t>
            </a:r>
            <a:r>
              <a:rPr lang="ru-RU" b="1" strike="noStrike" spc="-1" dirty="0" err="1">
                <a:latin typeface="Arial"/>
              </a:rPr>
              <a:t>гранулоцитів</a:t>
            </a:r>
            <a:r>
              <a:rPr lang="ru-RU" b="1" strike="noStrike" spc="-1" dirty="0">
                <a:latin typeface="Arial"/>
              </a:rPr>
              <a:t>, </a:t>
            </a:r>
            <a:r>
              <a:rPr lang="ru-RU" b="1" strike="noStrike" spc="-1" dirty="0" err="1">
                <a:latin typeface="Arial"/>
              </a:rPr>
              <a:t>які</a:t>
            </a:r>
            <a:r>
              <a:rPr lang="ru-RU" b="1" strike="noStrike" spc="-1" dirty="0">
                <a:latin typeface="Arial"/>
              </a:rPr>
              <a:t> </a:t>
            </a:r>
            <a:r>
              <a:rPr lang="ru-RU" b="1" strike="noStrike" spc="-1" dirty="0" err="1">
                <a:latin typeface="Arial"/>
              </a:rPr>
              <a:t>розглядають</a:t>
            </a:r>
            <a:r>
              <a:rPr lang="ru-RU" b="1" strike="noStrike" spc="-1" dirty="0">
                <a:latin typeface="Arial"/>
              </a:rPr>
              <a:t> як </a:t>
            </a:r>
            <a:r>
              <a:rPr lang="ru-RU" b="1" strike="noStrike" spc="-1" dirty="0" err="1">
                <a:latin typeface="Arial"/>
              </a:rPr>
              <a:t>прояв</a:t>
            </a:r>
            <a:r>
              <a:rPr lang="ru-RU" b="1" strike="noStrike" spc="-1" dirty="0">
                <a:latin typeface="Arial"/>
              </a:rPr>
              <a:t> </a:t>
            </a:r>
            <a:r>
              <a:rPr lang="ru-RU" b="1" strike="noStrike" spc="-1" dirty="0" err="1">
                <a:latin typeface="Arial"/>
              </a:rPr>
              <a:t>порушення</a:t>
            </a:r>
            <a:r>
              <a:rPr lang="ru-RU" b="1" strike="noStrike" spc="-1" dirty="0">
                <a:latin typeface="Arial"/>
              </a:rPr>
              <a:t> синтезу ДНК в </a:t>
            </a:r>
            <a:r>
              <a:rPr lang="ru-RU" b="1" strike="noStrike" spc="-1" dirty="0" err="1">
                <a:latin typeface="Arial"/>
              </a:rPr>
              <a:t>організмі</a:t>
            </a:r>
            <a:r>
              <a:rPr lang="ru-RU" b="1" strike="noStrike" spc="-1" dirty="0">
                <a:latin typeface="Arial"/>
              </a:rPr>
              <a:t> — </a:t>
            </a:r>
            <a:r>
              <a:rPr lang="ru-RU" b="1" strike="noStrike" spc="-1" dirty="0" err="1">
                <a:latin typeface="Arial"/>
              </a:rPr>
              <a:t>має</a:t>
            </a:r>
            <a:r>
              <a:rPr lang="ru-RU" b="1" strike="noStrike" spc="-1" dirty="0">
                <a:latin typeface="Arial"/>
              </a:rPr>
              <a:t> </a:t>
            </a:r>
            <a:r>
              <a:rPr lang="ru-RU" b="1" strike="noStrike" spc="-1" dirty="0" err="1">
                <a:latin typeface="Arial"/>
              </a:rPr>
              <a:t>місце</a:t>
            </a:r>
            <a:r>
              <a:rPr lang="ru-RU" b="1" strike="noStrike" spc="-1" dirty="0">
                <a:latin typeface="Arial"/>
              </a:rPr>
              <a:t> при </a:t>
            </a:r>
            <a:r>
              <a:rPr lang="ru-RU" b="1" strike="noStrike" spc="-1" dirty="0" err="1">
                <a:latin typeface="Arial"/>
              </a:rPr>
              <a:t>спадковій</a:t>
            </a:r>
            <a:r>
              <a:rPr lang="ru-RU" b="1" strike="noStrike" spc="-1" dirty="0">
                <a:latin typeface="Arial"/>
              </a:rPr>
              <a:t> </a:t>
            </a:r>
            <a:r>
              <a:rPr lang="ru-RU" b="1" strike="noStrike" spc="-1" dirty="0" err="1">
                <a:latin typeface="Arial"/>
              </a:rPr>
              <a:t>гіперсегментації</a:t>
            </a:r>
            <a:r>
              <a:rPr lang="ru-RU" b="1" strike="noStrike" spc="-1" dirty="0">
                <a:latin typeface="Arial"/>
              </a:rPr>
              <a:t>, </a:t>
            </a:r>
            <a:r>
              <a:rPr lang="ru-RU" b="1" strike="noStrike" spc="-1" dirty="0" err="1">
                <a:latin typeface="Arial"/>
              </a:rPr>
              <a:t>мегалобластичних</a:t>
            </a:r>
            <a:r>
              <a:rPr lang="ru-RU" b="1" strike="noStrike" spc="-1" dirty="0">
                <a:latin typeface="Arial"/>
              </a:rPr>
              <a:t> </a:t>
            </a:r>
            <a:r>
              <a:rPr lang="ru-RU" b="1" strike="noStrike" spc="-1" dirty="0" err="1">
                <a:latin typeface="Arial"/>
              </a:rPr>
              <a:t>анеміях</a:t>
            </a:r>
            <a:r>
              <a:rPr lang="ru-RU" b="1" strike="noStrike" spc="-1" dirty="0">
                <a:latin typeface="Arial"/>
              </a:rPr>
              <a:t>, хворобах </a:t>
            </a:r>
            <a:r>
              <a:rPr lang="ru-RU" b="1" strike="noStrike" spc="-1" dirty="0" err="1">
                <a:latin typeface="Arial"/>
              </a:rPr>
              <a:t>печінки</a:t>
            </a:r>
            <a:r>
              <a:rPr lang="ru-RU" b="1" strike="noStrike" spc="-1" dirty="0">
                <a:latin typeface="Arial"/>
              </a:rPr>
              <a:t> та </a:t>
            </a:r>
            <a:r>
              <a:rPr lang="ru-RU" b="1" strike="noStrike" spc="-1" dirty="0" err="1">
                <a:latin typeface="Arial"/>
              </a:rPr>
              <a:t>нирок</a:t>
            </a:r>
            <a:r>
              <a:rPr lang="ru-RU" b="1" strike="noStrike" spc="-1" dirty="0">
                <a:latin typeface="Arial"/>
              </a:rPr>
              <a:t>.</a:t>
            </a:r>
            <a:r>
              <a:rPr lang="ru-RU" sz="2000" b="1" strike="noStrike" spc="-1" dirty="0">
                <a:latin typeface="Arial"/>
              </a:rPr>
              <a:t> </a:t>
            </a:r>
          </a:p>
          <a:p>
            <a:pPr algn="just"/>
            <a:r>
              <a:rPr lang="ru-RU" sz="2000" b="1" strike="noStrike" spc="-1" dirty="0" err="1">
                <a:solidFill>
                  <a:srgbClr val="C9211E"/>
                </a:solidFill>
                <a:latin typeface="Arial"/>
              </a:rPr>
              <a:t>Індекс</a:t>
            </a:r>
            <a:r>
              <a:rPr lang="ru-RU" sz="2000" b="1" strike="noStrike" spc="-1" dirty="0">
                <a:solidFill>
                  <a:srgbClr val="C9211E"/>
                </a:solidFill>
                <a:latin typeface="Arial"/>
              </a:rPr>
              <a:t> </a:t>
            </a:r>
            <a:r>
              <a:rPr lang="ru-RU" sz="2000" b="1" strike="noStrike" spc="-1" dirty="0" err="1">
                <a:solidFill>
                  <a:srgbClr val="C9211E"/>
                </a:solidFill>
                <a:latin typeface="Arial"/>
              </a:rPr>
              <a:t>сегментації</a:t>
            </a:r>
            <a:r>
              <a:rPr lang="ru-RU" sz="2000" b="1" strike="noStrike" spc="-1" dirty="0">
                <a:solidFill>
                  <a:srgbClr val="C9211E"/>
                </a:solidFill>
                <a:latin typeface="Arial"/>
              </a:rPr>
              <a:t> </a:t>
            </a:r>
            <a:r>
              <a:rPr lang="ru-RU" sz="2000" b="1" strike="noStrike" spc="-1" dirty="0" err="1">
                <a:solidFill>
                  <a:srgbClr val="C9211E"/>
                </a:solidFill>
                <a:latin typeface="Arial"/>
              </a:rPr>
              <a:t>нейтрофілів</a:t>
            </a:r>
            <a:r>
              <a:rPr lang="ru-RU" sz="2000" b="1" strike="noStrike" spc="-1" dirty="0">
                <a:solidFill>
                  <a:srgbClr val="C9211E"/>
                </a:solidFill>
                <a:latin typeface="Arial"/>
              </a:rPr>
              <a:t> S</a:t>
            </a:r>
            <a:r>
              <a:rPr lang="ru-RU" sz="2000" b="1" strike="noStrike" spc="-1" dirty="0">
                <a:latin typeface="Arial"/>
              </a:rPr>
              <a:t> </a:t>
            </a:r>
            <a:r>
              <a:rPr lang="ru-RU" sz="2000" b="1" strike="noStrike" spc="-1" dirty="0" err="1">
                <a:latin typeface="Arial"/>
              </a:rPr>
              <a:t>дорівнює</a:t>
            </a:r>
            <a:r>
              <a:rPr lang="ru-RU" sz="2000" b="1" strike="noStrike" spc="-1" dirty="0">
                <a:latin typeface="Arial"/>
              </a:rPr>
              <a:t> </a:t>
            </a:r>
            <a:r>
              <a:rPr lang="ru-RU" sz="2000" b="1" strike="noStrike" spc="-1" dirty="0" err="1">
                <a:latin typeface="Arial"/>
              </a:rPr>
              <a:t>кількості</a:t>
            </a:r>
            <a:r>
              <a:rPr lang="ru-RU" sz="2000" b="1" strike="noStrike" spc="-1" dirty="0">
                <a:latin typeface="Arial"/>
              </a:rPr>
              <a:t> </a:t>
            </a:r>
            <a:r>
              <a:rPr lang="ru-RU" sz="2000" b="1" strike="noStrike" spc="-1" dirty="0" err="1">
                <a:latin typeface="Arial"/>
              </a:rPr>
              <a:t>сегментів</a:t>
            </a:r>
            <a:r>
              <a:rPr lang="ru-RU" sz="2000" b="1" strike="noStrike" spc="-1" dirty="0">
                <a:latin typeface="Arial"/>
              </a:rPr>
              <a:t> в одному </a:t>
            </a:r>
            <a:r>
              <a:rPr lang="ru-RU" sz="2000" b="1" strike="noStrike" spc="-1" dirty="0" err="1">
                <a:latin typeface="Arial"/>
              </a:rPr>
              <a:t>ядрі</a:t>
            </a:r>
            <a:r>
              <a:rPr lang="ru-RU" sz="2000" b="1" strike="noStrike" spc="-1" dirty="0">
                <a:latin typeface="Arial"/>
              </a:rPr>
              <a:t> </a:t>
            </a:r>
            <a:r>
              <a:rPr lang="ru-RU" sz="2000" b="1" strike="noStrike" spc="-1" dirty="0" err="1">
                <a:latin typeface="Arial"/>
              </a:rPr>
              <a:t>нейтрофіла</a:t>
            </a:r>
            <a:r>
              <a:rPr lang="ru-RU" sz="2000" b="1" strike="noStrike" spc="-1" dirty="0">
                <a:latin typeface="Arial"/>
              </a:rPr>
              <a:t>.</a:t>
            </a:r>
          </a:p>
          <a:p>
            <a:pPr algn="just"/>
            <a:r>
              <a:rPr lang="ru-RU" sz="2000" b="1" strike="noStrike" spc="-1" dirty="0">
                <a:latin typeface="Arial"/>
              </a:rPr>
              <a:t>В </a:t>
            </a:r>
            <a:r>
              <a:rPr lang="ru-RU" sz="2000" b="1" strike="noStrike" spc="-1" dirty="0" err="1">
                <a:latin typeface="Arial"/>
              </a:rPr>
              <a:t>нормі</a:t>
            </a:r>
            <a:r>
              <a:rPr lang="ru-RU" sz="2000" b="1" strike="noStrike" spc="-1" dirty="0">
                <a:latin typeface="Arial"/>
              </a:rPr>
              <a:t> S = 2,79</a:t>
            </a:r>
            <a:r>
              <a:rPr lang="uk-UA" sz="2000" b="1" strike="noStrike" spc="-1" dirty="0">
                <a:solidFill>
                  <a:srgbClr val="00000A"/>
                </a:solidFill>
                <a:latin typeface="Calibri"/>
              </a:rPr>
              <a:t>±0,05.</a:t>
            </a:r>
            <a:endParaRPr lang="ru-RU" sz="2000" b="1" strike="noStrike" spc="-1" dirty="0">
              <a:latin typeface="Arial"/>
            </a:endParaRPr>
          </a:p>
          <a:p>
            <a:pPr algn="just"/>
            <a:endParaRPr lang="ru-RU" sz="2000" b="1" strike="noStrike" spc="-1" dirty="0">
              <a:latin typeface="Arial"/>
            </a:endParaRPr>
          </a:p>
          <a:p>
            <a:endParaRPr lang="ru-RU" sz="2200" b="1" strike="noStrike" spc="-1" dirty="0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1450" y="2022763"/>
            <a:ext cx="8493489" cy="3124754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022762" y="969820"/>
            <a:ext cx="503086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3200" b="1" dirty="0" smtClean="0">
                <a:solidFill>
                  <a:srgbClr val="FF0000"/>
                </a:solidFill>
              </a:rPr>
              <a:t>Лейкоцитарна формула</a:t>
            </a:r>
            <a:endParaRPr lang="ru-RU" sz="32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0" name="Table 1"/>
          <p:cNvGraphicFramePr/>
          <p:nvPr/>
        </p:nvGraphicFramePr>
        <p:xfrm>
          <a:off x="173160" y="1102680"/>
          <a:ext cx="8852040" cy="5561040"/>
        </p:xfrm>
        <a:graphic>
          <a:graphicData uri="http://schemas.openxmlformats.org/drawingml/2006/table">
            <a:tbl>
              <a:tblPr/>
              <a:tblGrid>
                <a:gridCol w="2750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844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945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801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901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4952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778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9296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3124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87084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9054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</a:tblGrid>
              <a:tr h="372600">
                <a:tc rowSpan="2">
                  <a:txBody>
                    <a:bodyPr/>
                    <a:lstStyle/>
                    <a:p>
                      <a:pPr algn="ctr"/>
                      <a:r>
                        <a:rPr lang="ru-RU" sz="1800" b="1" strike="noStrike" spc="-1">
                          <a:solidFill>
                            <a:srgbClr val="C9211E"/>
                          </a:solidFill>
                          <a:latin typeface="Arial"/>
                        </a:rPr>
                        <a:t>№</a:t>
                      </a: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B3B3B3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800" b="1" strike="noStrike" spc="-1">
                          <a:solidFill>
                            <a:srgbClr val="C9211E"/>
                          </a:solidFill>
                          <a:latin typeface="Arial"/>
                        </a:rPr>
                        <a:t>Загальна к</a:t>
                      </a:r>
                      <a:r>
                        <a:rPr lang="uk-UA" sz="1800" b="1" strike="noStrike" spc="-1">
                          <a:solidFill>
                            <a:srgbClr val="C9211E"/>
                          </a:solidFill>
                          <a:latin typeface="Arial"/>
                        </a:rPr>
                        <a:t>і</a:t>
                      </a:r>
                      <a:r>
                        <a:rPr lang="ru-RU" sz="1800" b="1" strike="noStrike" spc="-1">
                          <a:solidFill>
                            <a:srgbClr val="C9211E"/>
                          </a:solidFill>
                          <a:latin typeface="Arial"/>
                        </a:rPr>
                        <a:t>льк</a:t>
                      </a:r>
                      <a:r>
                        <a:rPr lang="uk-UA" sz="1800" b="1" strike="noStrike" spc="-1">
                          <a:solidFill>
                            <a:srgbClr val="C9211E"/>
                          </a:solidFill>
                          <a:latin typeface="Arial"/>
                        </a:rPr>
                        <a:t>і</a:t>
                      </a:r>
                      <a:r>
                        <a:rPr lang="ru-RU" sz="1800" b="1" strike="noStrike" spc="-1">
                          <a:solidFill>
                            <a:srgbClr val="C9211E"/>
                          </a:solidFill>
                          <a:latin typeface="Arial"/>
                        </a:rPr>
                        <a:t>сть лейко-цит</a:t>
                      </a:r>
                      <a:r>
                        <a:rPr lang="uk-UA" sz="1800" b="1" strike="noStrike" spc="-1">
                          <a:solidFill>
                            <a:srgbClr val="C9211E"/>
                          </a:solidFill>
                          <a:latin typeface="Arial"/>
                        </a:rPr>
                        <a:t>ів, Г/л</a:t>
                      </a:r>
                      <a:endParaRPr lang="ru-RU" sz="1800" b="1" strike="noStrike" spc="-1">
                        <a:solidFill>
                          <a:srgbClr val="C9211E"/>
                        </a:solidFill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B3B3B3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uk-UA" sz="1800" b="1" strike="noStrike" spc="-1">
                          <a:solidFill>
                            <a:srgbClr val="C9211E"/>
                          </a:solidFill>
                          <a:latin typeface="Arial"/>
                        </a:rPr>
                        <a:t>Еозино-філи, %</a:t>
                      </a: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B3B3B3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uk-UA" sz="1800" b="1" strike="noStrike" spc="-1">
                          <a:solidFill>
                            <a:srgbClr val="C9211E"/>
                          </a:solidFill>
                          <a:latin typeface="Arial"/>
                        </a:rPr>
                        <a:t>Базо-філи, %</a:t>
                      </a: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B3B3B3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uk-UA" sz="2200" b="1" strike="noStrike" spc="-1">
                          <a:solidFill>
                            <a:srgbClr val="C9211E"/>
                          </a:solidFill>
                          <a:latin typeface="Arial"/>
                        </a:rPr>
                        <a:t>Нейтрофіли, %</a:t>
                      </a: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B3B3B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B3B3B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B3B3B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B3B3B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B3B3B3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uk-UA" sz="1800" b="1" strike="noStrike" spc="-1">
                          <a:solidFill>
                            <a:srgbClr val="C9211E"/>
                          </a:solidFill>
                          <a:latin typeface="Arial"/>
                        </a:rPr>
                        <a:t>Моно-цити, %</a:t>
                      </a: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B3B3B3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uk-UA" sz="1800" b="1" strike="noStrike" spc="-1">
                          <a:solidFill>
                            <a:srgbClr val="C9211E"/>
                          </a:solidFill>
                          <a:latin typeface="Arial"/>
                        </a:rPr>
                        <a:t>Лімфо-цити, %</a:t>
                      </a: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B3B3B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6056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uk-UA" sz="1800" b="1" strike="noStrike" spc="-1">
                          <a:solidFill>
                            <a:srgbClr val="C9211E"/>
                          </a:solidFill>
                          <a:latin typeface="Arial"/>
                        </a:rPr>
                        <a:t>проміє-лоцити</a:t>
                      </a: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800" b="1" strike="noStrike" spc="-1">
                          <a:solidFill>
                            <a:srgbClr val="C9211E"/>
                          </a:solidFill>
                          <a:latin typeface="Arial"/>
                        </a:rPr>
                        <a:t>міє-лоцити</a:t>
                      </a: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800" b="1" strike="noStrike" spc="-1">
                          <a:solidFill>
                            <a:srgbClr val="C9211E"/>
                          </a:solidFill>
                          <a:latin typeface="Arial"/>
                        </a:rPr>
                        <a:t>юні </a:t>
                      </a: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800" b="1" strike="noStrike" spc="-1">
                          <a:solidFill>
                            <a:srgbClr val="C9211E"/>
                          </a:solidFill>
                          <a:latin typeface="Arial"/>
                        </a:rPr>
                        <a:t>палочко-ядерні</a:t>
                      </a: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800" b="1" strike="noStrike" spc="-1">
                          <a:solidFill>
                            <a:srgbClr val="C9211E"/>
                          </a:solidFill>
                          <a:latin typeface="Arial"/>
                        </a:rPr>
                        <a:t>сегмен-тоядерні</a:t>
                      </a: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2160">
                <a:tc>
                  <a:txBody>
                    <a:bodyPr/>
                    <a:lstStyle/>
                    <a:p>
                      <a:pPr algn="just"/>
                      <a:r>
                        <a:rPr lang="ru-RU" sz="1800" b="0" strike="noStrike" spc="-1">
                          <a:latin typeface="Arial"/>
                        </a:rPr>
                        <a:t>1</a:t>
                      </a: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800" b="1" strike="noStrike" spc="-1">
                          <a:latin typeface="Arial"/>
                        </a:rPr>
                        <a:t>4</a:t>
                      </a: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800" b="1" strike="noStrike" spc="-1">
                          <a:latin typeface="Arial"/>
                        </a:rPr>
                        <a:t>1</a:t>
                      </a: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800" b="1" strike="noStrike" spc="-1">
                          <a:latin typeface="Arial"/>
                        </a:rPr>
                        <a:t>0</a:t>
                      </a: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800" b="1" strike="noStrike" spc="-1">
                          <a:latin typeface="Arial"/>
                        </a:rPr>
                        <a:t>0</a:t>
                      </a: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800" b="1" strike="noStrike" spc="-1">
                          <a:latin typeface="Arial"/>
                        </a:rPr>
                        <a:t>0</a:t>
                      </a: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800" b="1" strike="noStrike" spc="-1">
                          <a:latin typeface="Arial"/>
                        </a:rPr>
                        <a:t>0</a:t>
                      </a: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800" b="1" strike="noStrike" spc="-1">
                          <a:latin typeface="Arial"/>
                        </a:rPr>
                        <a:t>2</a:t>
                      </a: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800" b="1" strike="noStrike" spc="-1">
                          <a:latin typeface="Arial"/>
                        </a:rPr>
                        <a:t>70</a:t>
                      </a: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800" b="1" strike="noStrike" spc="-1">
                          <a:latin typeface="Arial"/>
                        </a:rPr>
                        <a:t>5</a:t>
                      </a: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800" b="1" strike="noStrike" spc="-1">
                          <a:latin typeface="Arial"/>
                        </a:rPr>
                        <a:t>22</a:t>
                      </a: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0600">
                <a:tc>
                  <a:txBody>
                    <a:bodyPr/>
                    <a:lstStyle/>
                    <a:p>
                      <a:pPr algn="just"/>
                      <a:r>
                        <a:rPr lang="ru-RU" sz="1800" b="0" strike="noStrike" spc="-1">
                          <a:latin typeface="Arial"/>
                        </a:rPr>
                        <a:t>2</a:t>
                      </a: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800" b="1" strike="noStrike" spc="-1">
                          <a:latin typeface="Arial"/>
                        </a:rPr>
                        <a:t>25</a:t>
                      </a: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800" b="1" strike="noStrike" spc="-1">
                          <a:latin typeface="Arial"/>
                        </a:rPr>
                        <a:t>3</a:t>
                      </a: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800" b="1" strike="noStrike" spc="-1">
                          <a:latin typeface="Arial"/>
                        </a:rPr>
                        <a:t>0</a:t>
                      </a: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800" b="1" strike="noStrike" spc="-1">
                          <a:latin typeface="Arial"/>
                        </a:rPr>
                        <a:t>0</a:t>
                      </a: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800" b="1" strike="noStrike" spc="-1">
                          <a:latin typeface="Arial"/>
                        </a:rPr>
                        <a:t>0</a:t>
                      </a: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800" b="1" strike="noStrike" spc="-1">
                          <a:latin typeface="Arial"/>
                        </a:rPr>
                        <a:t>4</a:t>
                      </a: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800" b="1" strike="noStrike" spc="-1">
                          <a:latin typeface="Arial"/>
                        </a:rPr>
                        <a:t>16</a:t>
                      </a: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800" b="1" strike="noStrike" spc="-1">
                          <a:latin typeface="Arial"/>
                        </a:rPr>
                        <a:t>58</a:t>
                      </a: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800" b="1" strike="noStrike" spc="-1">
                          <a:latin typeface="Arial"/>
                        </a:rPr>
                        <a:t>4</a:t>
                      </a: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800" b="1" strike="noStrike" spc="-1">
                          <a:latin typeface="Arial"/>
                        </a:rPr>
                        <a:t>15</a:t>
                      </a: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8760">
                <a:tc>
                  <a:txBody>
                    <a:bodyPr/>
                    <a:lstStyle/>
                    <a:p>
                      <a:pPr algn="just"/>
                      <a:r>
                        <a:rPr lang="ru-RU" sz="1800" b="0" strike="noStrike" spc="-1">
                          <a:latin typeface="Arial"/>
                        </a:rPr>
                        <a:t>3</a:t>
                      </a: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800" b="1" strike="noStrike" spc="-1">
                          <a:latin typeface="Arial"/>
                        </a:rPr>
                        <a:t>2,5</a:t>
                      </a: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800" b="1" strike="noStrike" spc="-1">
                          <a:latin typeface="Arial"/>
                        </a:rPr>
                        <a:t>1</a:t>
                      </a: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800" b="1" strike="noStrike" spc="-1">
                          <a:latin typeface="Arial"/>
                        </a:rPr>
                        <a:t>0,5</a:t>
                      </a: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800" b="1" strike="noStrike" spc="-1">
                          <a:latin typeface="Arial"/>
                        </a:rPr>
                        <a:t>0</a:t>
                      </a: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800" b="1" strike="noStrike" spc="-1">
                          <a:latin typeface="Arial"/>
                        </a:rPr>
                        <a:t>0</a:t>
                      </a: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800" b="1" strike="noStrike" spc="-1">
                          <a:latin typeface="Arial"/>
                        </a:rPr>
                        <a:t>0</a:t>
                      </a: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800" b="1" strike="noStrike" spc="-1">
                          <a:latin typeface="Arial"/>
                        </a:rPr>
                        <a:t>1,5</a:t>
                      </a: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800" b="1" strike="noStrike" spc="-1">
                          <a:latin typeface="Arial"/>
                        </a:rPr>
                        <a:t>45</a:t>
                      </a: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800" b="1" strike="noStrike" spc="-1">
                          <a:latin typeface="Arial"/>
                        </a:rPr>
                        <a:t>6</a:t>
                      </a: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800" b="1" strike="noStrike" spc="-1">
                          <a:latin typeface="Arial"/>
                        </a:rPr>
                        <a:t>46</a:t>
                      </a: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88160">
                <a:tc>
                  <a:txBody>
                    <a:bodyPr/>
                    <a:lstStyle/>
                    <a:p>
                      <a:pPr algn="just"/>
                      <a:r>
                        <a:rPr lang="ru-RU" sz="1800" b="0" strike="noStrike" spc="-1">
                          <a:latin typeface="Arial"/>
                        </a:rPr>
                        <a:t>4</a:t>
                      </a: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800" b="1" strike="noStrike" spc="-1">
                          <a:latin typeface="Arial"/>
                        </a:rPr>
                        <a:t>12</a:t>
                      </a: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800" b="1" strike="noStrike" spc="-1">
                          <a:latin typeface="Arial"/>
                        </a:rPr>
                        <a:t>0,5</a:t>
                      </a: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800" b="1" strike="noStrike" spc="-1">
                          <a:latin typeface="Arial"/>
                        </a:rPr>
                        <a:t>0,5</a:t>
                      </a: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800" b="1" strike="noStrike" spc="-1">
                          <a:latin typeface="Arial"/>
                        </a:rPr>
                        <a:t>0</a:t>
                      </a: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800" b="1" strike="noStrike" spc="-1">
                          <a:latin typeface="Arial"/>
                        </a:rPr>
                        <a:t>0</a:t>
                      </a: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800" b="1" strike="noStrike" spc="-1">
                          <a:latin typeface="Arial"/>
                        </a:rPr>
                        <a:t>1</a:t>
                      </a: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800" b="1" strike="noStrike" spc="-1">
                          <a:latin typeface="Arial"/>
                        </a:rPr>
                        <a:t>9</a:t>
                      </a: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800" b="1" strike="noStrike" spc="-1">
                          <a:latin typeface="Arial"/>
                        </a:rPr>
                        <a:t>70</a:t>
                      </a: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800" b="1" strike="noStrike" spc="-1">
                          <a:latin typeface="Arial"/>
                        </a:rPr>
                        <a:t>4</a:t>
                      </a: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800" b="1" strike="noStrike" spc="-1">
                          <a:latin typeface="Arial"/>
                        </a:rPr>
                        <a:t>15</a:t>
                      </a: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1240">
                <a:tc>
                  <a:txBody>
                    <a:bodyPr/>
                    <a:lstStyle/>
                    <a:p>
                      <a:pPr algn="just"/>
                      <a:r>
                        <a:rPr lang="ru-RU" sz="1800" b="0" strike="noStrike" spc="-1">
                          <a:latin typeface="Arial"/>
                        </a:rPr>
                        <a:t>5</a:t>
                      </a: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800" b="1" strike="noStrike" spc="-1">
                          <a:latin typeface="Arial"/>
                        </a:rPr>
                        <a:t>9</a:t>
                      </a: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800" b="1" strike="noStrike" spc="-1">
                          <a:latin typeface="Arial"/>
                        </a:rPr>
                        <a:t>12</a:t>
                      </a: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800" b="1" strike="noStrike" spc="-1">
                          <a:latin typeface="Arial"/>
                        </a:rPr>
                        <a:t>0,5</a:t>
                      </a: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800" b="1" strike="noStrike" spc="-1">
                          <a:latin typeface="Arial"/>
                        </a:rPr>
                        <a:t>0</a:t>
                      </a: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800" b="1" strike="noStrike" spc="-1">
                          <a:latin typeface="Arial"/>
                        </a:rPr>
                        <a:t>0</a:t>
                      </a: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800" b="1" strike="noStrike" spc="-1">
                          <a:latin typeface="Arial"/>
                        </a:rPr>
                        <a:t>0</a:t>
                      </a: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800" b="1" strike="noStrike" spc="-1">
                          <a:latin typeface="Arial"/>
                        </a:rPr>
                        <a:t>7,5</a:t>
                      </a: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800" b="1" strike="noStrike" spc="-1">
                          <a:latin typeface="Arial"/>
                        </a:rPr>
                        <a:t>60</a:t>
                      </a: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800" b="1" strike="noStrike" spc="-1">
                          <a:latin typeface="Arial"/>
                        </a:rPr>
                        <a:t>2</a:t>
                      </a: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800" b="1" strike="noStrike" spc="-1">
                          <a:latin typeface="Arial"/>
                        </a:rPr>
                        <a:t>18</a:t>
                      </a: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35600">
                <a:tc>
                  <a:txBody>
                    <a:bodyPr/>
                    <a:lstStyle/>
                    <a:p>
                      <a:pPr algn="just"/>
                      <a:r>
                        <a:rPr lang="ru-RU" sz="1800" b="0" strike="noStrike" spc="-1">
                          <a:latin typeface="Arial"/>
                        </a:rPr>
                        <a:t>6</a:t>
                      </a: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800" b="1" strike="noStrike" spc="-1">
                          <a:latin typeface="Arial"/>
                        </a:rPr>
                        <a:t>16</a:t>
                      </a: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800" b="1" strike="noStrike" spc="-1">
                          <a:latin typeface="Arial"/>
                        </a:rPr>
                        <a:t>0,5</a:t>
                      </a: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800" b="1" strike="noStrike" spc="-1">
                          <a:latin typeface="Arial"/>
                        </a:rPr>
                        <a:t>1</a:t>
                      </a: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800" b="1" strike="noStrike" spc="-1">
                          <a:latin typeface="Arial"/>
                        </a:rPr>
                        <a:t>0</a:t>
                      </a: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800" b="1" strike="noStrike" spc="-1">
                          <a:latin typeface="Arial"/>
                        </a:rPr>
                        <a:t>0</a:t>
                      </a: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800" b="1" strike="noStrike" spc="-1">
                          <a:latin typeface="Arial"/>
                        </a:rPr>
                        <a:t>1</a:t>
                      </a: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800" b="1" strike="noStrike" spc="-1">
                          <a:latin typeface="Arial"/>
                        </a:rPr>
                        <a:t>10,5</a:t>
                      </a: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800" b="1" strike="noStrike" spc="-1">
                          <a:latin typeface="Arial"/>
                        </a:rPr>
                        <a:t>71</a:t>
                      </a: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800" b="1" strike="noStrike" spc="-1">
                          <a:latin typeface="Arial"/>
                        </a:rPr>
                        <a:t>6</a:t>
                      </a: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800" b="1" strike="noStrike" spc="-1">
                          <a:latin typeface="Arial"/>
                        </a:rPr>
                        <a:t>10</a:t>
                      </a: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07240">
                <a:tc>
                  <a:txBody>
                    <a:bodyPr/>
                    <a:lstStyle/>
                    <a:p>
                      <a:pPr algn="just"/>
                      <a:r>
                        <a:rPr lang="ru-RU" sz="1800" b="0" strike="noStrike" spc="-1">
                          <a:latin typeface="Arial"/>
                        </a:rPr>
                        <a:t>7</a:t>
                      </a: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800" b="1" strike="noStrike" spc="-1">
                          <a:latin typeface="Arial"/>
                        </a:rPr>
                        <a:t>3,5</a:t>
                      </a: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800" b="1" strike="noStrike" spc="-1">
                          <a:latin typeface="Arial"/>
                        </a:rPr>
                        <a:t>0,5</a:t>
                      </a: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800" b="1" strike="noStrike" spc="-1">
                          <a:latin typeface="Arial"/>
                        </a:rPr>
                        <a:t>0</a:t>
                      </a: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800" b="1" strike="noStrike" spc="-1">
                          <a:latin typeface="Arial"/>
                        </a:rPr>
                        <a:t>0</a:t>
                      </a: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800" b="1" strike="noStrike" spc="-1">
                          <a:latin typeface="Arial"/>
                        </a:rPr>
                        <a:t>0</a:t>
                      </a: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800" b="1" strike="noStrike" spc="-1">
                          <a:latin typeface="Arial"/>
                        </a:rPr>
                        <a:t>0</a:t>
                      </a: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800" b="1" strike="noStrike" spc="-1">
                          <a:latin typeface="Arial"/>
                        </a:rPr>
                        <a:t>1</a:t>
                      </a: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800" b="1" strike="noStrike" spc="-1">
                          <a:latin typeface="Arial"/>
                        </a:rPr>
                        <a:t>63</a:t>
                      </a: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800" b="1" strike="noStrike" spc="-1">
                          <a:latin typeface="Arial"/>
                        </a:rPr>
                        <a:t>4,5</a:t>
                      </a: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800" b="1" strike="noStrike" spc="-1">
                          <a:latin typeface="Arial"/>
                        </a:rPr>
                        <a:t>31</a:t>
                      </a: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101" name="TextShape 2"/>
          <p:cNvSpPr txBox="1"/>
          <p:nvPr/>
        </p:nvSpPr>
        <p:spPr>
          <a:xfrm>
            <a:off x="2749680" y="229680"/>
            <a:ext cx="3460320" cy="34632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>
            <a:spAutoFit/>
          </a:bodyPr>
          <a:lstStyle/>
          <a:p>
            <a:r>
              <a:rPr lang="ru-RU" sz="1800" b="1" strike="noStrike" spc="-1">
                <a:latin typeface="Arial"/>
              </a:rPr>
              <a:t>ПРИКЛАДИ ФОРМУЛИ КРОВІ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TextShape 1"/>
          <p:cNvSpPr txBox="1"/>
          <p:nvPr/>
        </p:nvSpPr>
        <p:spPr>
          <a:xfrm>
            <a:off x="216000" y="216000"/>
            <a:ext cx="8712000" cy="680256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uk-UA" sz="2000" b="1" strike="noStrike" spc="-1">
                <a:solidFill>
                  <a:srgbClr val="000000"/>
                </a:solidFill>
                <a:latin typeface="Times New Roman"/>
                <a:ea typeface="Times New Roman"/>
              </a:rPr>
              <a:t>Задачі</a:t>
            </a:r>
            <a:r>
              <a:rPr lang="uk-UA" sz="2000" b="1" strike="noStrike" spc="-1">
                <a:solidFill>
                  <a:srgbClr val="000000"/>
                </a:solidFill>
                <a:latin typeface="Times New Roman"/>
              </a:rPr>
              <a:t>:</a:t>
            </a:r>
            <a:endParaRPr lang="uk-UA" sz="2000" b="1" strike="noStrike" spc="-1">
              <a:solidFill>
                <a:srgbClr val="000000"/>
              </a:solidFill>
              <a:latin typeface="Times New Roman"/>
              <a:ea typeface="Times New Roman"/>
            </a:endParaRPr>
          </a:p>
          <a:p>
            <a:pPr algn="just">
              <a:lnSpc>
                <a:spcPct val="100000"/>
              </a:lnSpc>
            </a:pPr>
            <a:r>
              <a:rPr lang="uk-UA" sz="1600" b="1" strike="noStrike" spc="-1">
                <a:solidFill>
                  <a:srgbClr val="000000"/>
                </a:solidFill>
                <a:latin typeface="Times New Roman"/>
                <a:ea typeface="Times New Roman"/>
              </a:rPr>
              <a:t>1. </a:t>
            </a:r>
            <a:r>
              <a:rPr lang="ru-RU" sz="1600" b="1" strike="noStrike" spc="-1">
                <a:solidFill>
                  <a:srgbClr val="000000"/>
                </a:solidFill>
                <a:latin typeface="Times New Roman"/>
                <a:ea typeface="Times New Roman"/>
              </a:rPr>
              <a:t> У хворого з ішемічною хворобою серця в аналізі крові: Ер. – 4,5× 10</a:t>
            </a:r>
            <a:r>
              <a:rPr lang="ru-RU" sz="1600" b="1" strike="noStrike" spc="-1" baseline="33000">
                <a:solidFill>
                  <a:srgbClr val="000000"/>
                </a:solidFill>
                <a:latin typeface="Times New Roman"/>
                <a:ea typeface="Times New Roman"/>
              </a:rPr>
              <a:t>12</a:t>
            </a:r>
            <a:r>
              <a:rPr lang="ru-RU" sz="1600" b="1" strike="noStrike" spc="-1">
                <a:solidFill>
                  <a:srgbClr val="000000"/>
                </a:solidFill>
                <a:latin typeface="Times New Roman"/>
                <a:ea typeface="Times New Roman"/>
              </a:rPr>
              <a:t>/л, Hb – 120 г/л, КП – 0,8. Ле – 48×10</a:t>
            </a:r>
            <a:r>
              <a:rPr lang="ru-RU" sz="1600" b="1" strike="noStrike" spc="-1" baseline="33000">
                <a:solidFill>
                  <a:srgbClr val="000000"/>
                </a:solidFill>
                <a:latin typeface="Times New Roman"/>
                <a:ea typeface="Times New Roman"/>
              </a:rPr>
              <a:t>9</a:t>
            </a:r>
            <a:r>
              <a:rPr lang="ru-RU" sz="1600" b="1" strike="noStrike" spc="-1">
                <a:solidFill>
                  <a:srgbClr val="000000"/>
                </a:solidFill>
                <a:latin typeface="Times New Roman"/>
                <a:ea typeface="Times New Roman"/>
              </a:rPr>
              <a:t>/л. Лейкоформула: Б – 1%, Е – 3%, промієлоцити – 1%, мієлоцити – 12%, Ю – 19%, П/я – 27%, С/я – 30%, Л – 6%, М – 1%. Вкажіть причину і механізм розвитку даного лейкоцитозу.</a:t>
            </a:r>
            <a:r>
              <a:rPr lang="ru-RU" sz="1600" b="1" strike="noStrike" spc="-1">
                <a:latin typeface="Times New Roman"/>
              </a:rPr>
              <a:t> </a:t>
            </a:r>
            <a:endParaRPr lang="ru-RU" sz="1600" b="1" strike="noStrike" spc="-1">
              <a:latin typeface="Times New Roman"/>
              <a:ea typeface="Times New Roman"/>
            </a:endParaRPr>
          </a:p>
          <a:p>
            <a:pPr algn="just">
              <a:lnSpc>
                <a:spcPct val="100000"/>
              </a:lnSpc>
            </a:pPr>
            <a:endParaRPr lang="ru-RU" sz="1600" b="1" strike="noStrike" spc="-1">
              <a:latin typeface="Times New Roman"/>
              <a:ea typeface="Times New Roman"/>
            </a:endParaRPr>
          </a:p>
          <a:p>
            <a:pPr algn="just">
              <a:lnSpc>
                <a:spcPct val="100000"/>
              </a:lnSpc>
            </a:pPr>
            <a:r>
              <a:rPr lang="uk-UA" sz="1600" b="1" strike="noStrike" spc="-1">
                <a:solidFill>
                  <a:srgbClr val="000000"/>
                </a:solidFill>
                <a:latin typeface="Times New Roman"/>
                <a:ea typeface="Times New Roman"/>
              </a:rPr>
              <a:t>2. </a:t>
            </a:r>
            <a:r>
              <a:rPr lang="ru-RU" sz="1600" b="1" strike="noStrike" spc="-1">
                <a:solidFill>
                  <a:srgbClr val="000000"/>
                </a:solidFill>
                <a:latin typeface="Times New Roman"/>
                <a:ea typeface="Times New Roman"/>
              </a:rPr>
              <a:t>У хворого М., 53 р., що поступив до хірургічної клініки з діагнозом флегмона стегна, незважаючи на оперативне втручання, загальний стан зали­шився важким, спостерігалася висока температура тіла (39–40,5°С) з добовим коливанням 3–5°С, тахікардія, задишка. Аналіз крові: Ер. – 3×10</a:t>
            </a:r>
            <a:r>
              <a:rPr lang="ru-RU" sz="1600" b="1" strike="noStrike" spc="-1" baseline="33000">
                <a:solidFill>
                  <a:srgbClr val="000000"/>
                </a:solidFill>
                <a:latin typeface="Times New Roman"/>
                <a:ea typeface="Times New Roman"/>
              </a:rPr>
              <a:t>12</a:t>
            </a:r>
            <a:r>
              <a:rPr lang="ru-RU" sz="1600" b="1" strike="noStrike" spc="-1">
                <a:solidFill>
                  <a:srgbClr val="000000"/>
                </a:solidFill>
                <a:latin typeface="Times New Roman"/>
                <a:ea typeface="Times New Roman"/>
              </a:rPr>
              <a:t>/л, Hb – 80 г/л, КП – 0,8; Ле – 80×10</a:t>
            </a:r>
            <a:r>
              <a:rPr lang="ru-RU" sz="1600" b="1" strike="noStrike" spc="-1" baseline="33000">
                <a:solidFill>
                  <a:srgbClr val="000000"/>
                </a:solidFill>
                <a:latin typeface="Times New Roman"/>
                <a:ea typeface="Times New Roman"/>
              </a:rPr>
              <a:t>9</a:t>
            </a:r>
            <a:r>
              <a:rPr lang="ru-RU" sz="1600" b="1" strike="noStrike" spc="-1">
                <a:solidFill>
                  <a:srgbClr val="000000"/>
                </a:solidFill>
                <a:latin typeface="Times New Roman"/>
                <a:ea typeface="Times New Roman"/>
              </a:rPr>
              <a:t>/л. Лейкоформула: Б – 0%, Е – 0%, П – 3 %, М – 7%, Ю – 20%, П/я – 28%, С/я – 30%, Л – 11%, М – 1%. Тромбоцити – 220×10</a:t>
            </a:r>
            <a:r>
              <a:rPr lang="ru-RU" sz="1600" b="1" strike="noStrike" spc="-1" baseline="33000">
                <a:solidFill>
                  <a:srgbClr val="000000"/>
                </a:solidFill>
                <a:latin typeface="Times New Roman"/>
                <a:ea typeface="Times New Roman"/>
              </a:rPr>
              <a:t>9</a:t>
            </a:r>
            <a:r>
              <a:rPr lang="ru-RU" sz="1600" b="1" strike="noStrike" spc="-1">
                <a:solidFill>
                  <a:srgbClr val="000000"/>
                </a:solidFill>
                <a:latin typeface="Times New Roman"/>
                <a:ea typeface="Times New Roman"/>
              </a:rPr>
              <a:t>/л, ШОЕ – 50 мм/год. 3 якою патологією крові необхідно диференціювати дані зміни у хворого?</a:t>
            </a:r>
            <a:r>
              <a:rPr lang="ru-RU" sz="1600" b="1" strike="noStrike" spc="-1">
                <a:latin typeface="Times New Roman"/>
              </a:rPr>
              <a:t> </a:t>
            </a:r>
            <a:endParaRPr lang="ru-RU" sz="1600" b="1" strike="noStrike" spc="-1">
              <a:latin typeface="Times New Roman"/>
              <a:ea typeface="Times New Roman"/>
            </a:endParaRPr>
          </a:p>
          <a:p>
            <a:pPr algn="just">
              <a:lnSpc>
                <a:spcPct val="100000"/>
              </a:lnSpc>
            </a:pPr>
            <a:endParaRPr lang="ru-RU" sz="1600" b="1" strike="noStrike" spc="-1">
              <a:latin typeface="Times New Roman"/>
              <a:ea typeface="Times New Roman"/>
            </a:endParaRPr>
          </a:p>
          <a:p>
            <a:pPr algn="just">
              <a:lnSpc>
                <a:spcPct val="100000"/>
              </a:lnSpc>
            </a:pPr>
            <a:r>
              <a:rPr lang="uk-UA" sz="1600" b="1" strike="noStrike" spc="-1">
                <a:solidFill>
                  <a:srgbClr val="000000"/>
                </a:solidFill>
                <a:latin typeface="Times New Roman"/>
                <a:ea typeface="Times New Roman"/>
              </a:rPr>
              <a:t>3. </a:t>
            </a:r>
            <a:r>
              <a:rPr lang="ru-RU" sz="1600" b="1" strike="noStrike" spc="-1">
                <a:solidFill>
                  <a:srgbClr val="000000"/>
                </a:solidFill>
                <a:latin typeface="Times New Roman"/>
                <a:ea typeface="Times New Roman"/>
              </a:rPr>
              <a:t>Хвора К., 35 р., знаходиться в клініці з приводу абсцесу легені. Аналіз крові: Ер. – 3,9×10</a:t>
            </a:r>
            <a:r>
              <a:rPr lang="ru-RU" sz="1600" b="1" strike="noStrike" spc="-1" baseline="33000">
                <a:solidFill>
                  <a:srgbClr val="000000"/>
                </a:solidFill>
                <a:latin typeface="Times New Roman"/>
                <a:ea typeface="Times New Roman"/>
              </a:rPr>
              <a:t>12</a:t>
            </a:r>
            <a:r>
              <a:rPr lang="ru-RU" sz="1600" b="1" strike="noStrike" spc="-1">
                <a:solidFill>
                  <a:srgbClr val="000000"/>
                </a:solidFill>
                <a:latin typeface="Times New Roman"/>
                <a:ea typeface="Times New Roman"/>
              </a:rPr>
              <a:t>/л, Hb – 120 г/л, КП – 0,9. Ле – 25×10</a:t>
            </a:r>
            <a:r>
              <a:rPr lang="ru-RU" sz="1600" b="1" strike="noStrike" spc="-1" baseline="33000">
                <a:solidFill>
                  <a:srgbClr val="000000"/>
                </a:solidFill>
                <a:latin typeface="Times New Roman"/>
                <a:ea typeface="Times New Roman"/>
              </a:rPr>
              <a:t>9</a:t>
            </a:r>
            <a:r>
              <a:rPr lang="ru-RU" sz="1600" b="1" strike="noStrike" spc="-1">
                <a:solidFill>
                  <a:srgbClr val="000000"/>
                </a:solidFill>
                <a:latin typeface="Times New Roman"/>
                <a:ea typeface="Times New Roman"/>
              </a:rPr>
              <a:t>/л. Лейкоформула: Б – 0%, Е – 3%, Ю – 4%, П/я – 16%, С/я – 58%, Л – 15%, М – 4%. У мазку: нейтрофіли з токсичною зернистістю цитоплазми. Про що свідчить токсична зернистість цитоплазми нейтрофілів?</a:t>
            </a:r>
            <a:r>
              <a:rPr lang="ru-RU" sz="1600" b="1" strike="noStrike" spc="-1">
                <a:latin typeface="Times New Roman"/>
              </a:rPr>
              <a:t> </a:t>
            </a:r>
            <a:endParaRPr lang="ru-RU" sz="1600" b="1" strike="noStrike" spc="-1">
              <a:latin typeface="Times New Roman"/>
              <a:ea typeface="Times New Roman"/>
            </a:endParaRPr>
          </a:p>
          <a:p>
            <a:pPr algn="just">
              <a:lnSpc>
                <a:spcPct val="100000"/>
              </a:lnSpc>
            </a:pPr>
            <a:endParaRPr lang="ru-RU" sz="1600" b="1" strike="noStrike" spc="-1">
              <a:latin typeface="Times New Roman"/>
              <a:ea typeface="Times New Roman"/>
            </a:endParaRPr>
          </a:p>
          <a:p>
            <a:pPr algn="just">
              <a:lnSpc>
                <a:spcPct val="100000"/>
              </a:lnSpc>
            </a:pPr>
            <a:r>
              <a:rPr lang="uk-UA" sz="1600" b="1" strike="noStrike" spc="-1">
                <a:solidFill>
                  <a:srgbClr val="000000"/>
                </a:solidFill>
                <a:latin typeface="Times New Roman"/>
                <a:ea typeface="Times New Roman"/>
              </a:rPr>
              <a:t>4. </a:t>
            </a:r>
            <a:r>
              <a:rPr lang="ru-RU" sz="1600" b="1" strike="noStrike" spc="-1">
                <a:solidFill>
                  <a:srgbClr val="000000"/>
                </a:solidFill>
                <a:latin typeface="Times New Roman"/>
                <a:ea typeface="Times New Roman"/>
              </a:rPr>
              <a:t>Хвора С., 27 р., рентгенлаборант за спеціальністю. Посту­пила в клініку з підозрою на гострий лейкоз. За місяць до надходження з’явилась наростаюча слабість, підвищена кровоточивість. Аналіз крові при поступ­лен­ні: Ер. – 1,46×10</a:t>
            </a:r>
            <a:r>
              <a:rPr lang="ru-RU" sz="1600" b="1" strike="noStrike" spc="-1" baseline="33000">
                <a:solidFill>
                  <a:srgbClr val="000000"/>
                </a:solidFill>
                <a:latin typeface="Times New Roman"/>
                <a:ea typeface="Times New Roman"/>
              </a:rPr>
              <a:t>12</a:t>
            </a:r>
            <a:r>
              <a:rPr lang="ru-RU" sz="1600" b="1" strike="noStrike" spc="-1">
                <a:solidFill>
                  <a:srgbClr val="000000"/>
                </a:solidFill>
                <a:latin typeface="Times New Roman"/>
                <a:ea typeface="Times New Roman"/>
              </a:rPr>
              <a:t>/л, Hb – 42 г/л, КП – 0,85. Ле – 3,1×10</a:t>
            </a:r>
            <a:r>
              <a:rPr lang="ru-RU" sz="1600" b="1" strike="noStrike" spc="-1" baseline="33000">
                <a:solidFill>
                  <a:srgbClr val="000000"/>
                </a:solidFill>
                <a:latin typeface="Times New Roman"/>
                <a:ea typeface="Times New Roman"/>
              </a:rPr>
              <a:t>9</a:t>
            </a:r>
            <a:r>
              <a:rPr lang="ru-RU" sz="1600" b="1" strike="noStrike" spc="-1">
                <a:solidFill>
                  <a:srgbClr val="000000"/>
                </a:solidFill>
                <a:latin typeface="Times New Roman"/>
                <a:ea typeface="Times New Roman"/>
              </a:rPr>
              <a:t>/л. Лейкоформула: Б – 0%, Е – 1%, Ю – 0%, П/я – 2%, С/я – 18%, Л – 68%, М – 11%. Тромбоцити – 97×10</a:t>
            </a:r>
            <a:r>
              <a:rPr lang="ru-RU" sz="1600" b="1" strike="noStrike" spc="-1" baseline="33000">
                <a:solidFill>
                  <a:srgbClr val="000000"/>
                </a:solidFill>
                <a:latin typeface="Times New Roman"/>
                <a:ea typeface="Times New Roman"/>
              </a:rPr>
              <a:t>9</a:t>
            </a:r>
            <a:r>
              <a:rPr lang="ru-RU" sz="1600" b="1" strike="noStrike" spc="-1">
                <a:solidFill>
                  <a:srgbClr val="000000"/>
                </a:solidFill>
                <a:latin typeface="Times New Roman"/>
                <a:ea typeface="Times New Roman"/>
              </a:rPr>
              <a:t>/л. В мазку: нормохромія, ретикулоцити – 0,1%. Який механізм виникнення гематологічних змін?</a:t>
            </a:r>
            <a:r>
              <a:rPr lang="ru-RU" sz="1600" b="1" strike="noStrike" spc="-1">
                <a:latin typeface="Times New Roman"/>
              </a:rPr>
              <a:t> </a:t>
            </a:r>
            <a:endParaRPr lang="ru-RU" sz="1600" b="1" strike="noStrike" spc="-1">
              <a:latin typeface="Times New Roman"/>
              <a:ea typeface="Times New Roman"/>
            </a:endParaRPr>
          </a:p>
          <a:p>
            <a:pPr algn="just">
              <a:lnSpc>
                <a:spcPct val="100000"/>
              </a:lnSpc>
            </a:pPr>
            <a:endParaRPr lang="ru-RU" sz="1600" b="1" strike="noStrike" spc="-1">
              <a:latin typeface="Times New Roman"/>
              <a:ea typeface="Times New Roman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TextShape 1"/>
          <p:cNvSpPr txBox="1"/>
          <p:nvPr/>
        </p:nvSpPr>
        <p:spPr>
          <a:xfrm>
            <a:off x="272880" y="138327"/>
            <a:ext cx="8583120" cy="603648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endParaRPr lang="uk-UA" sz="1200" b="0" strike="noStrike" spc="-1" dirty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pPr algn="just">
              <a:lnSpc>
                <a:spcPct val="100000"/>
              </a:lnSpc>
            </a:pPr>
            <a:r>
              <a:rPr lang="uk-UA" sz="1600" b="1" strike="noStrike" spc="-1" dirty="0">
                <a:solidFill>
                  <a:srgbClr val="000000"/>
                </a:solidFill>
                <a:latin typeface="Times New Roman"/>
                <a:ea typeface="Times New Roman"/>
              </a:rPr>
              <a:t>5. </a:t>
            </a:r>
            <a:r>
              <a:rPr lang="ru-RU" sz="1600" b="1" strike="noStrike" spc="-1" dirty="0" err="1">
                <a:solidFill>
                  <a:srgbClr val="000000"/>
                </a:solidFill>
                <a:latin typeface="Times New Roman"/>
                <a:ea typeface="Times New Roman"/>
              </a:rPr>
              <a:t>Хворий</a:t>
            </a:r>
            <a:r>
              <a:rPr lang="ru-RU" sz="1600" b="1" strike="noStrike" spc="-1" dirty="0">
                <a:solidFill>
                  <a:srgbClr val="000000"/>
                </a:solidFill>
                <a:latin typeface="Times New Roman"/>
                <a:ea typeface="Times New Roman"/>
              </a:rPr>
              <a:t> Д., 20 </a:t>
            </a:r>
            <a:r>
              <a:rPr lang="ru-RU" sz="1600" b="1" strike="noStrike" spc="-1" dirty="0" err="1">
                <a:solidFill>
                  <a:srgbClr val="000000"/>
                </a:solidFill>
                <a:latin typeface="Times New Roman"/>
                <a:ea typeface="Times New Roman"/>
              </a:rPr>
              <a:t>років</a:t>
            </a:r>
            <a:r>
              <a:rPr lang="ru-RU" sz="1600" b="1" strike="noStrike" spc="-1" dirty="0">
                <a:solidFill>
                  <a:srgbClr val="000000"/>
                </a:solidFill>
                <a:latin typeface="Times New Roman"/>
                <a:ea typeface="Times New Roman"/>
              </a:rPr>
              <a:t>, </a:t>
            </a:r>
            <a:r>
              <a:rPr lang="ru-RU" sz="1600" b="1" strike="noStrike" spc="-1" dirty="0" err="1">
                <a:solidFill>
                  <a:srgbClr val="000000"/>
                </a:solidFill>
                <a:latin typeface="Times New Roman"/>
                <a:ea typeface="Times New Roman"/>
              </a:rPr>
              <a:t>скаржиться</a:t>
            </a:r>
            <a:r>
              <a:rPr lang="ru-RU" sz="1600" b="1" strike="noStrike" spc="-1" dirty="0">
                <a:solidFill>
                  <a:srgbClr val="000000"/>
                </a:solidFill>
                <a:latin typeface="Times New Roman"/>
                <a:ea typeface="Times New Roman"/>
              </a:rPr>
              <a:t> на </a:t>
            </a:r>
            <a:r>
              <a:rPr lang="ru-RU" sz="1600" b="1" strike="noStrike" spc="-1" dirty="0" err="1">
                <a:solidFill>
                  <a:srgbClr val="000000"/>
                </a:solidFill>
                <a:latin typeface="Times New Roman"/>
                <a:ea typeface="Times New Roman"/>
              </a:rPr>
              <a:t>підвищення</a:t>
            </a:r>
            <a:r>
              <a:rPr lang="ru-RU" sz="1600" b="1" strike="noStrike" spc="-1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ru-RU" sz="1600" b="1" strike="noStrike" spc="-1" dirty="0" err="1">
                <a:solidFill>
                  <a:srgbClr val="000000"/>
                </a:solidFill>
                <a:latin typeface="Times New Roman"/>
                <a:ea typeface="Times New Roman"/>
              </a:rPr>
              <a:t>температури</a:t>
            </a:r>
            <a:r>
              <a:rPr lang="ru-RU" sz="1600" b="1" strike="noStrike" spc="-1" dirty="0">
                <a:solidFill>
                  <a:srgbClr val="000000"/>
                </a:solidFill>
                <a:latin typeface="Times New Roman"/>
                <a:ea typeface="Times New Roman"/>
              </a:rPr>
              <a:t> з ознобом, </a:t>
            </a:r>
            <a:r>
              <a:rPr lang="ru-RU" sz="1600" b="1" strike="noStrike" spc="-1" dirty="0" err="1">
                <a:solidFill>
                  <a:srgbClr val="000000"/>
                </a:solidFill>
                <a:latin typeface="Times New Roman"/>
                <a:ea typeface="Times New Roman"/>
              </a:rPr>
              <a:t>біль</a:t>
            </a:r>
            <a:r>
              <a:rPr lang="ru-RU" sz="1600" b="1" strike="noStrike" spc="-1" dirty="0">
                <a:solidFill>
                  <a:srgbClr val="000000"/>
                </a:solidFill>
                <a:latin typeface="Times New Roman"/>
                <a:ea typeface="Times New Roman"/>
              </a:rPr>
              <a:t> у </a:t>
            </a:r>
            <a:r>
              <a:rPr lang="ru-RU" sz="1600" b="1" strike="noStrike" spc="-1" dirty="0" err="1">
                <a:solidFill>
                  <a:srgbClr val="000000"/>
                </a:solidFill>
                <a:latin typeface="Times New Roman"/>
                <a:ea typeface="Times New Roman"/>
              </a:rPr>
              <a:t>горлі</a:t>
            </a:r>
            <a:r>
              <a:rPr lang="ru-RU" sz="1600" b="1" strike="noStrike" spc="-1" dirty="0">
                <a:solidFill>
                  <a:srgbClr val="000000"/>
                </a:solidFill>
                <a:latin typeface="Times New Roman"/>
                <a:ea typeface="Times New Roman"/>
              </a:rPr>
              <a:t> при </a:t>
            </a:r>
            <a:r>
              <a:rPr lang="ru-RU" sz="1600" b="1" strike="noStrike" spc="-1" dirty="0" err="1">
                <a:solidFill>
                  <a:srgbClr val="000000"/>
                </a:solidFill>
                <a:latin typeface="Times New Roman"/>
                <a:ea typeface="Times New Roman"/>
              </a:rPr>
              <a:t>ковтанні</a:t>
            </a:r>
            <a:r>
              <a:rPr lang="ru-RU" sz="1600" b="1" strike="noStrike" spc="-1" dirty="0">
                <a:solidFill>
                  <a:srgbClr val="000000"/>
                </a:solidFill>
                <a:latin typeface="Times New Roman"/>
                <a:ea typeface="Times New Roman"/>
              </a:rPr>
              <a:t>. </a:t>
            </a:r>
            <a:r>
              <a:rPr lang="ru-RU" sz="1600" b="1" strike="noStrike" spc="-1" dirty="0" err="1">
                <a:solidFill>
                  <a:srgbClr val="000000"/>
                </a:solidFill>
                <a:latin typeface="Times New Roman"/>
                <a:ea typeface="Times New Roman"/>
              </a:rPr>
              <a:t>Об’єктивно</a:t>
            </a:r>
            <a:r>
              <a:rPr lang="ru-RU" sz="1600" b="1" strike="noStrike" spc="-1" dirty="0">
                <a:solidFill>
                  <a:srgbClr val="000000"/>
                </a:solidFill>
                <a:latin typeface="Times New Roman"/>
                <a:ea typeface="Times New Roman"/>
              </a:rPr>
              <a:t>: </a:t>
            </a:r>
            <a:r>
              <a:rPr lang="ru-RU" sz="1600" b="1" strike="noStrike" spc="-1" dirty="0" err="1">
                <a:solidFill>
                  <a:srgbClr val="000000"/>
                </a:solidFill>
                <a:latin typeface="Times New Roman"/>
                <a:ea typeface="Times New Roman"/>
              </a:rPr>
              <a:t>шкірні</a:t>
            </a:r>
            <a:r>
              <a:rPr lang="ru-RU" sz="1600" b="1" strike="noStrike" spc="-1" dirty="0">
                <a:solidFill>
                  <a:srgbClr val="000000"/>
                </a:solidFill>
                <a:latin typeface="Times New Roman"/>
                <a:ea typeface="Times New Roman"/>
              </a:rPr>
              <a:t> покриви </a:t>
            </a:r>
            <a:r>
              <a:rPr lang="ru-RU" sz="1600" b="1" strike="noStrike" spc="-1" dirty="0" err="1">
                <a:solidFill>
                  <a:srgbClr val="000000"/>
                </a:solidFill>
                <a:latin typeface="Times New Roman"/>
                <a:ea typeface="Times New Roman"/>
              </a:rPr>
              <a:t>бліді</a:t>
            </a:r>
            <a:r>
              <a:rPr lang="ru-RU" sz="1600" b="1" strike="noStrike" spc="-1" dirty="0">
                <a:solidFill>
                  <a:srgbClr val="000000"/>
                </a:solidFill>
                <a:latin typeface="Times New Roman"/>
                <a:ea typeface="Times New Roman"/>
              </a:rPr>
              <a:t>, </a:t>
            </a:r>
            <a:r>
              <a:rPr lang="ru-RU" sz="1600" b="1" strike="noStrike" spc="-1" dirty="0" err="1">
                <a:solidFill>
                  <a:srgbClr val="000000"/>
                </a:solidFill>
                <a:latin typeface="Times New Roman"/>
                <a:ea typeface="Times New Roman"/>
              </a:rPr>
              <a:t>слизова</a:t>
            </a:r>
            <a:r>
              <a:rPr lang="ru-RU" sz="1600" b="1" strike="noStrike" spc="-1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ru-RU" sz="1600" b="1" strike="noStrike" spc="-1" dirty="0" err="1">
                <a:solidFill>
                  <a:srgbClr val="000000"/>
                </a:solidFill>
                <a:latin typeface="Times New Roman"/>
                <a:ea typeface="Times New Roman"/>
              </a:rPr>
              <a:t>зіву</a:t>
            </a:r>
            <a:r>
              <a:rPr lang="ru-RU" sz="1600" b="1" strike="noStrike" spc="-1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ru-RU" sz="1600" b="1" strike="noStrike" spc="-1" dirty="0" err="1">
                <a:solidFill>
                  <a:srgbClr val="000000"/>
                </a:solidFill>
                <a:latin typeface="Times New Roman"/>
                <a:ea typeface="Times New Roman"/>
              </a:rPr>
              <a:t>гіперемована</a:t>
            </a:r>
            <a:r>
              <a:rPr lang="ru-RU" sz="1600" b="1" strike="noStrike" spc="-1" dirty="0">
                <a:solidFill>
                  <a:srgbClr val="000000"/>
                </a:solidFill>
                <a:latin typeface="Times New Roman"/>
                <a:ea typeface="Times New Roman"/>
              </a:rPr>
              <a:t>, на </a:t>
            </a:r>
            <a:r>
              <a:rPr lang="ru-RU" sz="1600" b="1" strike="noStrike" spc="-1" dirty="0" err="1">
                <a:solidFill>
                  <a:srgbClr val="000000"/>
                </a:solidFill>
                <a:latin typeface="Times New Roman"/>
                <a:ea typeface="Times New Roman"/>
              </a:rPr>
              <a:t>мигдаликах</a:t>
            </a:r>
            <a:r>
              <a:rPr lang="ru-RU" sz="1600" b="1" strike="noStrike" spc="-1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ru-RU" sz="1600" b="1" strike="noStrike" spc="-1" dirty="0" err="1">
                <a:solidFill>
                  <a:srgbClr val="000000"/>
                </a:solidFill>
                <a:latin typeface="Times New Roman"/>
                <a:ea typeface="Times New Roman"/>
              </a:rPr>
              <a:t>гнійні</a:t>
            </a:r>
            <a:r>
              <a:rPr lang="ru-RU" sz="1600" b="1" strike="noStrike" spc="-1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ru-RU" sz="1600" b="1" strike="noStrike" spc="-1" dirty="0" err="1">
                <a:solidFill>
                  <a:srgbClr val="000000"/>
                </a:solidFill>
                <a:latin typeface="Times New Roman"/>
                <a:ea typeface="Times New Roman"/>
              </a:rPr>
              <a:t>нальоти</a:t>
            </a:r>
            <a:r>
              <a:rPr lang="ru-RU" sz="1600" b="1" strike="noStrike" spc="-1" dirty="0">
                <a:solidFill>
                  <a:srgbClr val="000000"/>
                </a:solidFill>
                <a:latin typeface="Times New Roman"/>
                <a:ea typeface="Times New Roman"/>
              </a:rPr>
              <a:t>, </a:t>
            </a:r>
            <a:r>
              <a:rPr lang="ru-RU" sz="1600" b="1" strike="noStrike" spc="-1" dirty="0" err="1">
                <a:solidFill>
                  <a:srgbClr val="000000"/>
                </a:solidFill>
                <a:latin typeface="Times New Roman"/>
                <a:ea typeface="Times New Roman"/>
              </a:rPr>
              <a:t>підщелепні</a:t>
            </a:r>
            <a:r>
              <a:rPr lang="ru-RU" sz="1600" b="1" strike="noStrike" spc="-1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ru-RU" sz="1600" b="1" strike="noStrike" spc="-1" dirty="0" err="1">
                <a:solidFill>
                  <a:srgbClr val="000000"/>
                </a:solidFill>
                <a:latin typeface="Times New Roman"/>
                <a:ea typeface="Times New Roman"/>
              </a:rPr>
              <a:t>лімфовузли</a:t>
            </a:r>
            <a:r>
              <a:rPr lang="ru-RU" sz="1600" b="1" strike="noStrike" spc="-1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ru-RU" sz="1600" b="1" strike="noStrike" spc="-1" dirty="0" err="1">
                <a:solidFill>
                  <a:srgbClr val="000000"/>
                </a:solidFill>
                <a:latin typeface="Times New Roman"/>
                <a:ea typeface="Times New Roman"/>
              </a:rPr>
              <a:t>збільшені</a:t>
            </a:r>
            <a:r>
              <a:rPr lang="ru-RU" sz="1600" b="1" strike="noStrike" spc="-1" dirty="0">
                <a:solidFill>
                  <a:srgbClr val="000000"/>
                </a:solidFill>
                <a:latin typeface="Times New Roman"/>
                <a:ea typeface="Times New Roman"/>
              </a:rPr>
              <a:t>, </a:t>
            </a:r>
            <a:r>
              <a:rPr lang="ru-RU" sz="1600" b="1" strike="noStrike" spc="-1" dirty="0" err="1">
                <a:solidFill>
                  <a:srgbClr val="000000"/>
                </a:solidFill>
                <a:latin typeface="Times New Roman"/>
                <a:ea typeface="Times New Roman"/>
              </a:rPr>
              <a:t>болючі</a:t>
            </a:r>
            <a:r>
              <a:rPr lang="ru-RU" sz="1600" b="1" strike="noStrike" spc="-1" dirty="0">
                <a:solidFill>
                  <a:srgbClr val="000000"/>
                </a:solidFill>
                <a:latin typeface="Times New Roman"/>
                <a:ea typeface="Times New Roman"/>
              </a:rPr>
              <a:t> при </a:t>
            </a:r>
            <a:r>
              <a:rPr lang="ru-RU" sz="1600" b="1" strike="noStrike" spc="-1" dirty="0" err="1">
                <a:solidFill>
                  <a:srgbClr val="000000"/>
                </a:solidFill>
                <a:latin typeface="Times New Roman"/>
                <a:ea typeface="Times New Roman"/>
              </a:rPr>
              <a:t>пальпації</a:t>
            </a:r>
            <a:r>
              <a:rPr lang="ru-RU" sz="1600" b="1" strike="noStrike" spc="-1" dirty="0">
                <a:solidFill>
                  <a:srgbClr val="000000"/>
                </a:solidFill>
                <a:latin typeface="Times New Roman"/>
                <a:ea typeface="Times New Roman"/>
              </a:rPr>
              <a:t>. </a:t>
            </a:r>
            <a:r>
              <a:rPr lang="ru-RU" sz="1600" b="1" strike="noStrike" spc="-1" dirty="0" err="1">
                <a:solidFill>
                  <a:srgbClr val="000000"/>
                </a:solidFill>
                <a:latin typeface="Times New Roman"/>
                <a:ea typeface="Times New Roman"/>
              </a:rPr>
              <a:t>Аналіз</a:t>
            </a:r>
            <a:r>
              <a:rPr lang="ru-RU" sz="1600" b="1" strike="noStrike" spc="-1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ru-RU" sz="1600" b="1" strike="noStrike" spc="-1" dirty="0" err="1">
                <a:solidFill>
                  <a:srgbClr val="000000"/>
                </a:solidFill>
                <a:latin typeface="Times New Roman"/>
                <a:ea typeface="Times New Roman"/>
              </a:rPr>
              <a:t>крові</a:t>
            </a:r>
            <a:r>
              <a:rPr lang="ru-RU" sz="1600" b="1" strike="noStrike" spc="-1" dirty="0">
                <a:solidFill>
                  <a:srgbClr val="000000"/>
                </a:solidFill>
                <a:latin typeface="Times New Roman"/>
                <a:ea typeface="Times New Roman"/>
              </a:rPr>
              <a:t>: Ер. – 4,4×10</a:t>
            </a:r>
            <a:r>
              <a:rPr lang="ru-RU" sz="1600" b="1" strike="noStrike" spc="-1" baseline="33000" dirty="0">
                <a:solidFill>
                  <a:srgbClr val="000000"/>
                </a:solidFill>
                <a:latin typeface="Times New Roman"/>
                <a:ea typeface="Times New Roman"/>
              </a:rPr>
              <a:t>12</a:t>
            </a:r>
            <a:r>
              <a:rPr lang="ru-RU" sz="1600" b="1" strike="noStrike" spc="-1" dirty="0">
                <a:solidFill>
                  <a:srgbClr val="000000"/>
                </a:solidFill>
                <a:latin typeface="Times New Roman"/>
                <a:ea typeface="Times New Roman"/>
              </a:rPr>
              <a:t>/л, </a:t>
            </a:r>
            <a:r>
              <a:rPr lang="ru-RU" sz="1600" b="1" strike="noStrike" spc="-1" dirty="0" err="1">
                <a:solidFill>
                  <a:srgbClr val="000000"/>
                </a:solidFill>
                <a:latin typeface="Times New Roman"/>
                <a:ea typeface="Times New Roman"/>
              </a:rPr>
              <a:t>Нb</a:t>
            </a:r>
            <a:r>
              <a:rPr lang="ru-RU" sz="1600" b="1" strike="noStrike" spc="-1" dirty="0">
                <a:solidFill>
                  <a:srgbClr val="000000"/>
                </a:solidFill>
                <a:latin typeface="Times New Roman"/>
                <a:ea typeface="Times New Roman"/>
              </a:rPr>
              <a:t> – 140 г/л, </a:t>
            </a:r>
            <a:r>
              <a:rPr lang="ru-RU" sz="1600" b="1" strike="noStrike" spc="-1" dirty="0" err="1">
                <a:solidFill>
                  <a:srgbClr val="000000"/>
                </a:solidFill>
                <a:latin typeface="Times New Roman"/>
                <a:ea typeface="Times New Roman"/>
              </a:rPr>
              <a:t>ретикулоцити</a:t>
            </a:r>
            <a:r>
              <a:rPr lang="ru-RU" sz="1600" b="1" strike="noStrike" spc="-1" dirty="0">
                <a:solidFill>
                  <a:srgbClr val="000000"/>
                </a:solidFill>
                <a:latin typeface="Times New Roman"/>
                <a:ea typeface="Times New Roman"/>
              </a:rPr>
              <a:t> – 0,9%. </a:t>
            </a:r>
            <a:r>
              <a:rPr lang="ru-RU" sz="1600" b="1" strike="noStrike" spc="-1" dirty="0" err="1">
                <a:solidFill>
                  <a:srgbClr val="000000"/>
                </a:solidFill>
                <a:latin typeface="Times New Roman"/>
                <a:ea typeface="Times New Roman"/>
              </a:rPr>
              <a:t>Ле</a:t>
            </a:r>
            <a:r>
              <a:rPr lang="ru-RU" sz="1600" b="1" strike="noStrike" spc="-1" dirty="0">
                <a:solidFill>
                  <a:srgbClr val="000000"/>
                </a:solidFill>
                <a:latin typeface="Times New Roman"/>
                <a:ea typeface="Times New Roman"/>
              </a:rPr>
              <a:t> – 17×10</a:t>
            </a:r>
            <a:r>
              <a:rPr lang="ru-RU" sz="1600" b="1" strike="noStrike" spc="-1" baseline="33000" dirty="0">
                <a:solidFill>
                  <a:srgbClr val="000000"/>
                </a:solidFill>
                <a:latin typeface="Times New Roman"/>
                <a:ea typeface="Times New Roman"/>
              </a:rPr>
              <a:t>9</a:t>
            </a:r>
            <a:r>
              <a:rPr lang="ru-RU" sz="1600" b="1" strike="noStrike" spc="-1" dirty="0">
                <a:solidFill>
                  <a:srgbClr val="000000"/>
                </a:solidFill>
                <a:latin typeface="Times New Roman"/>
                <a:ea typeface="Times New Roman"/>
              </a:rPr>
              <a:t>/л. </a:t>
            </a:r>
            <a:r>
              <a:rPr lang="ru-RU" sz="1600" b="1" strike="noStrike" spc="-1" dirty="0" err="1">
                <a:solidFill>
                  <a:srgbClr val="000000"/>
                </a:solidFill>
                <a:latin typeface="Times New Roman"/>
                <a:ea typeface="Times New Roman"/>
              </a:rPr>
              <a:t>Лейкоцитарна</a:t>
            </a:r>
            <a:r>
              <a:rPr lang="ru-RU" sz="1600" b="1" strike="noStrike" spc="-1" dirty="0">
                <a:solidFill>
                  <a:srgbClr val="000000"/>
                </a:solidFill>
                <a:latin typeface="Times New Roman"/>
                <a:ea typeface="Times New Roman"/>
              </a:rPr>
              <a:t> формула: Б – 0%, Е – 1%, </a:t>
            </a:r>
            <a:r>
              <a:rPr lang="ru-RU" sz="1600" b="1" strike="noStrike" spc="-1" dirty="0" err="1">
                <a:solidFill>
                  <a:srgbClr val="000000"/>
                </a:solidFill>
                <a:latin typeface="Times New Roman"/>
                <a:ea typeface="Times New Roman"/>
              </a:rPr>
              <a:t>метамієлоцити</a:t>
            </a:r>
            <a:r>
              <a:rPr lang="ru-RU" sz="1600" b="1" strike="noStrike" spc="-1" dirty="0">
                <a:solidFill>
                  <a:srgbClr val="000000"/>
                </a:solidFill>
                <a:latin typeface="Times New Roman"/>
                <a:ea typeface="Times New Roman"/>
              </a:rPr>
              <a:t> – 5%, П/я –17%, С/я – 53%, Л – 20%, М – 4%. </a:t>
            </a:r>
            <a:r>
              <a:rPr lang="ru-RU" sz="1600" b="1" strike="noStrike" spc="-1" dirty="0" err="1">
                <a:solidFill>
                  <a:srgbClr val="000000"/>
                </a:solidFill>
                <a:latin typeface="Times New Roman"/>
                <a:ea typeface="Times New Roman"/>
              </a:rPr>
              <a:t>Тромбоцити</a:t>
            </a:r>
            <a:r>
              <a:rPr lang="ru-RU" sz="1600" b="1" strike="noStrike" spc="-1" dirty="0">
                <a:solidFill>
                  <a:srgbClr val="000000"/>
                </a:solidFill>
                <a:latin typeface="Times New Roman"/>
                <a:ea typeface="Times New Roman"/>
              </a:rPr>
              <a:t> – 240×10</a:t>
            </a:r>
            <a:r>
              <a:rPr lang="ru-RU" sz="1600" b="1" strike="noStrike" spc="-1" baseline="33000" dirty="0">
                <a:solidFill>
                  <a:srgbClr val="000000"/>
                </a:solidFill>
                <a:latin typeface="Times New Roman"/>
                <a:ea typeface="Times New Roman"/>
              </a:rPr>
              <a:t>9</a:t>
            </a:r>
            <a:r>
              <a:rPr lang="ru-RU" sz="1600" b="1" strike="noStrike" spc="-1" dirty="0">
                <a:solidFill>
                  <a:srgbClr val="000000"/>
                </a:solidFill>
                <a:latin typeface="Times New Roman"/>
                <a:ea typeface="Times New Roman"/>
              </a:rPr>
              <a:t>/л. ШОЕ – 27 мм/год. </a:t>
            </a:r>
            <a:r>
              <a:rPr lang="ru-RU" sz="1600" b="1" strike="noStrike" spc="-1" dirty="0" err="1">
                <a:solidFill>
                  <a:srgbClr val="000000"/>
                </a:solidFill>
                <a:latin typeface="Times New Roman"/>
                <a:ea typeface="Times New Roman"/>
              </a:rPr>
              <a:t>Вкажіть</a:t>
            </a:r>
            <a:r>
              <a:rPr lang="ru-RU" sz="1600" b="1" strike="noStrike" spc="-1" dirty="0">
                <a:solidFill>
                  <a:srgbClr val="000000"/>
                </a:solidFill>
                <a:latin typeface="Times New Roman"/>
                <a:ea typeface="Times New Roman"/>
              </a:rPr>
              <a:t> вид лейкоцитозу і </a:t>
            </a:r>
            <a:r>
              <a:rPr lang="ru-RU" sz="1600" b="1" strike="noStrike" spc="-1" dirty="0" err="1">
                <a:solidFill>
                  <a:srgbClr val="000000"/>
                </a:solidFill>
                <a:latin typeface="Times New Roman"/>
                <a:ea typeface="Times New Roman"/>
              </a:rPr>
              <a:t>зрушення</a:t>
            </a:r>
            <a:r>
              <a:rPr lang="ru-RU" sz="1600" b="1" strike="noStrike" spc="-1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ru-RU" sz="1600" b="1" strike="noStrike" spc="-1" dirty="0" err="1">
                <a:solidFill>
                  <a:srgbClr val="000000"/>
                </a:solidFill>
                <a:latin typeface="Times New Roman"/>
                <a:ea typeface="Times New Roman"/>
              </a:rPr>
              <a:t>лейкоформули</a:t>
            </a:r>
            <a:r>
              <a:rPr lang="ru-RU" sz="1600" b="1" strike="noStrike" spc="-1" dirty="0">
                <a:solidFill>
                  <a:srgbClr val="000000"/>
                </a:solidFill>
                <a:latin typeface="Times New Roman"/>
                <a:ea typeface="Times New Roman"/>
              </a:rPr>
              <a:t> в </a:t>
            </a:r>
            <a:r>
              <a:rPr lang="ru-RU" sz="1600" b="1" strike="noStrike" spc="-1" dirty="0" err="1">
                <a:solidFill>
                  <a:srgbClr val="000000"/>
                </a:solidFill>
                <a:latin typeface="Times New Roman"/>
                <a:ea typeface="Times New Roman"/>
              </a:rPr>
              <a:t>даному</a:t>
            </a:r>
            <a:r>
              <a:rPr lang="ru-RU" sz="1600" b="1" strike="noStrike" spc="-1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ru-RU" sz="1600" b="1" strike="noStrike" spc="-1" dirty="0" err="1">
                <a:solidFill>
                  <a:srgbClr val="000000"/>
                </a:solidFill>
                <a:latin typeface="Times New Roman"/>
                <a:ea typeface="Times New Roman"/>
              </a:rPr>
              <a:t>випадку</a:t>
            </a:r>
            <a:r>
              <a:rPr lang="ru-RU" sz="1600" b="1" strike="noStrike" spc="-1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r>
              <a:rPr lang="ru-RU" sz="1600" b="1" strike="noStrike" spc="-1" dirty="0">
                <a:latin typeface="Times New Roman"/>
              </a:rPr>
              <a:t> </a:t>
            </a:r>
            <a:endParaRPr lang="ru-RU" sz="1600" b="0" strike="noStrike" spc="-1" dirty="0">
              <a:latin typeface="Times New Roman"/>
              <a:ea typeface="Times New Roman"/>
            </a:endParaRPr>
          </a:p>
          <a:p>
            <a:pPr algn="just">
              <a:lnSpc>
                <a:spcPct val="100000"/>
              </a:lnSpc>
            </a:pPr>
            <a:endParaRPr lang="ru-RU" sz="1600" b="0" strike="noStrike" spc="-1" dirty="0">
              <a:latin typeface="Times New Roman"/>
              <a:ea typeface="Times New Roman"/>
            </a:endParaRPr>
          </a:p>
          <a:p>
            <a:pPr algn="just">
              <a:lnSpc>
                <a:spcPct val="100000"/>
              </a:lnSpc>
            </a:pPr>
            <a:r>
              <a:rPr lang="uk-UA" sz="1600" b="1" strike="noStrike" spc="-1" dirty="0">
                <a:solidFill>
                  <a:srgbClr val="000000"/>
                </a:solidFill>
                <a:latin typeface="Times New Roman"/>
                <a:ea typeface="Times New Roman"/>
              </a:rPr>
              <a:t>6. Х</a:t>
            </a:r>
            <a:r>
              <a:rPr lang="ru-RU" sz="1600" b="1" strike="noStrike" spc="-1" dirty="0" err="1">
                <a:solidFill>
                  <a:srgbClr val="000000"/>
                </a:solidFill>
                <a:latin typeface="Times New Roman"/>
                <a:ea typeface="Times New Roman"/>
              </a:rPr>
              <a:t>ворий</a:t>
            </a:r>
            <a:r>
              <a:rPr lang="ru-RU" sz="1600" b="1" strike="noStrike" spc="-1" dirty="0">
                <a:solidFill>
                  <a:srgbClr val="000000"/>
                </a:solidFill>
                <a:latin typeface="Times New Roman"/>
                <a:ea typeface="Times New Roman"/>
              </a:rPr>
              <a:t> Р., 6 р., поступив до </a:t>
            </a:r>
            <a:r>
              <a:rPr lang="ru-RU" sz="1600" b="1" strike="noStrike" spc="-1" dirty="0" err="1">
                <a:solidFill>
                  <a:srgbClr val="000000"/>
                </a:solidFill>
                <a:latin typeface="Times New Roman"/>
                <a:ea typeface="Times New Roman"/>
              </a:rPr>
              <a:t>клініки</a:t>
            </a:r>
            <a:r>
              <a:rPr lang="ru-RU" sz="1600" b="1" strike="noStrike" spc="-1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ru-RU" sz="1600" b="1" strike="noStrike" spc="-1" dirty="0" err="1">
                <a:solidFill>
                  <a:srgbClr val="000000"/>
                </a:solidFill>
                <a:latin typeface="Times New Roman"/>
                <a:ea typeface="Times New Roman"/>
              </a:rPr>
              <a:t>зі</a:t>
            </a:r>
            <a:r>
              <a:rPr lang="ru-RU" sz="1600" b="1" strike="noStrike" spc="-1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ru-RU" sz="1600" b="1" strike="noStrike" spc="-1" dirty="0" err="1">
                <a:solidFill>
                  <a:srgbClr val="000000"/>
                </a:solidFill>
                <a:latin typeface="Times New Roman"/>
                <a:ea typeface="Times New Roman"/>
              </a:rPr>
              <a:t>скаргами</a:t>
            </a:r>
            <a:r>
              <a:rPr lang="ru-RU" sz="1600" b="1" strike="noStrike" spc="-1" dirty="0">
                <a:solidFill>
                  <a:srgbClr val="000000"/>
                </a:solidFill>
                <a:latin typeface="Times New Roman"/>
                <a:ea typeface="Times New Roman"/>
              </a:rPr>
              <a:t> на </a:t>
            </a:r>
            <a:r>
              <a:rPr lang="ru-RU" sz="1600" b="1" strike="noStrike" spc="-1" dirty="0" err="1">
                <a:solidFill>
                  <a:srgbClr val="000000"/>
                </a:solidFill>
                <a:latin typeface="Times New Roman"/>
                <a:ea typeface="Times New Roman"/>
              </a:rPr>
              <a:t>загальну</a:t>
            </a:r>
            <a:r>
              <a:rPr lang="ru-RU" sz="1600" b="1" strike="noStrike" spc="-1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ru-RU" sz="1600" b="1" strike="noStrike" spc="-1" dirty="0" err="1">
                <a:solidFill>
                  <a:srgbClr val="000000"/>
                </a:solidFill>
                <a:latin typeface="Times New Roman"/>
                <a:ea typeface="Times New Roman"/>
              </a:rPr>
              <a:t>слабість</a:t>
            </a:r>
            <a:r>
              <a:rPr lang="ru-RU" sz="1600" b="1" strike="noStrike" spc="-1" dirty="0">
                <a:solidFill>
                  <a:srgbClr val="000000"/>
                </a:solidFill>
                <a:latin typeface="Times New Roman"/>
                <a:ea typeface="Times New Roman"/>
              </a:rPr>
              <a:t>, </a:t>
            </a:r>
            <a:r>
              <a:rPr lang="ru-RU" sz="1600" b="1" strike="noStrike" spc="-1" dirty="0" err="1">
                <a:solidFill>
                  <a:srgbClr val="000000"/>
                </a:solidFill>
                <a:latin typeface="Times New Roman"/>
                <a:ea typeface="Times New Roman"/>
              </a:rPr>
              <a:t>зниження</a:t>
            </a:r>
            <a:r>
              <a:rPr lang="ru-RU" sz="1600" b="1" strike="noStrike" spc="-1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ru-RU" sz="1600" b="1" strike="noStrike" spc="-1" dirty="0" err="1">
                <a:solidFill>
                  <a:srgbClr val="000000"/>
                </a:solidFill>
                <a:latin typeface="Times New Roman"/>
                <a:ea typeface="Times New Roman"/>
              </a:rPr>
              <a:t>апетиту</a:t>
            </a:r>
            <a:r>
              <a:rPr lang="ru-RU" sz="1600" b="1" strike="noStrike" spc="-1" dirty="0">
                <a:solidFill>
                  <a:srgbClr val="000000"/>
                </a:solidFill>
                <a:latin typeface="Times New Roman"/>
                <a:ea typeface="Times New Roman"/>
              </a:rPr>
              <a:t>, </a:t>
            </a:r>
            <a:r>
              <a:rPr lang="ru-RU" sz="1600" b="1" strike="noStrike" spc="-1" dirty="0" err="1">
                <a:solidFill>
                  <a:srgbClr val="000000"/>
                </a:solidFill>
                <a:latin typeface="Times New Roman"/>
                <a:ea typeface="Times New Roman"/>
              </a:rPr>
              <a:t>схуднення</a:t>
            </a:r>
            <a:r>
              <a:rPr lang="ru-RU" sz="1600" b="1" strike="noStrike" spc="-1" dirty="0">
                <a:solidFill>
                  <a:srgbClr val="000000"/>
                </a:solidFill>
                <a:latin typeface="Times New Roman"/>
                <a:ea typeface="Times New Roman"/>
              </a:rPr>
              <a:t>, </a:t>
            </a:r>
            <a:r>
              <a:rPr lang="ru-RU" sz="1600" b="1" strike="noStrike" spc="-1" dirty="0" err="1">
                <a:solidFill>
                  <a:srgbClr val="000000"/>
                </a:solidFill>
                <a:latin typeface="Times New Roman"/>
                <a:ea typeface="Times New Roman"/>
              </a:rPr>
              <a:t>невизначені</a:t>
            </a:r>
            <a:r>
              <a:rPr lang="ru-RU" sz="1600" b="1" strike="noStrike" spc="-1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ru-RU" sz="1600" b="1" strike="noStrike" spc="-1" dirty="0" err="1">
                <a:solidFill>
                  <a:srgbClr val="000000"/>
                </a:solidFill>
                <a:latin typeface="Times New Roman"/>
                <a:ea typeface="Times New Roman"/>
              </a:rPr>
              <a:t>тупі</a:t>
            </a:r>
            <a:r>
              <a:rPr lang="ru-RU" sz="1600" b="1" strike="noStrike" spc="-1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ru-RU" sz="1600" b="1" strike="noStrike" spc="-1" dirty="0" err="1">
                <a:solidFill>
                  <a:srgbClr val="000000"/>
                </a:solidFill>
                <a:latin typeface="Times New Roman"/>
                <a:ea typeface="Times New Roman"/>
              </a:rPr>
              <a:t>болі</a:t>
            </a:r>
            <a:r>
              <a:rPr lang="ru-RU" sz="1600" b="1" strike="noStrike" spc="-1" dirty="0">
                <a:solidFill>
                  <a:srgbClr val="000000"/>
                </a:solidFill>
                <a:latin typeface="Times New Roman"/>
                <a:ea typeface="Times New Roman"/>
              </a:rPr>
              <a:t> в </a:t>
            </a:r>
            <a:r>
              <a:rPr lang="ru-RU" sz="1600" b="1" strike="noStrike" spc="-1" dirty="0" err="1">
                <a:solidFill>
                  <a:srgbClr val="000000"/>
                </a:solidFill>
                <a:latin typeface="Times New Roman"/>
                <a:ea typeface="Times New Roman"/>
              </a:rPr>
              <a:t>животі</a:t>
            </a:r>
            <a:r>
              <a:rPr lang="ru-RU" sz="1600" b="1" strike="noStrike" spc="-1" dirty="0">
                <a:solidFill>
                  <a:srgbClr val="000000"/>
                </a:solidFill>
                <a:latin typeface="Times New Roman"/>
                <a:ea typeface="Times New Roman"/>
              </a:rPr>
              <a:t>. </a:t>
            </a:r>
            <a:r>
              <a:rPr lang="ru-RU" sz="1600" b="1" strike="noStrike" spc="-1" dirty="0" err="1">
                <a:solidFill>
                  <a:srgbClr val="000000"/>
                </a:solidFill>
                <a:latin typeface="Times New Roman"/>
                <a:ea typeface="Times New Roman"/>
              </a:rPr>
              <a:t>Аналіз</a:t>
            </a:r>
            <a:r>
              <a:rPr lang="ru-RU" sz="1600" b="1" strike="noStrike" spc="-1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ru-RU" sz="1600" b="1" strike="noStrike" spc="-1" dirty="0" err="1">
                <a:solidFill>
                  <a:srgbClr val="000000"/>
                </a:solidFill>
                <a:latin typeface="Times New Roman"/>
                <a:ea typeface="Times New Roman"/>
              </a:rPr>
              <a:t>крові</a:t>
            </a:r>
            <a:r>
              <a:rPr lang="ru-RU" sz="1600" b="1" strike="noStrike" spc="-1" dirty="0">
                <a:solidFill>
                  <a:srgbClr val="000000"/>
                </a:solidFill>
                <a:latin typeface="Times New Roman"/>
                <a:ea typeface="Times New Roman"/>
              </a:rPr>
              <a:t>: Ер. – 4,4×10</a:t>
            </a:r>
            <a:r>
              <a:rPr lang="ru-RU" sz="1600" b="1" strike="noStrike" spc="-1" baseline="33000" dirty="0">
                <a:solidFill>
                  <a:srgbClr val="000000"/>
                </a:solidFill>
                <a:latin typeface="Times New Roman"/>
                <a:ea typeface="Times New Roman"/>
              </a:rPr>
              <a:t>9</a:t>
            </a:r>
            <a:r>
              <a:rPr lang="ru-RU" sz="1600" b="1" strike="noStrike" spc="-1" dirty="0">
                <a:solidFill>
                  <a:srgbClr val="000000"/>
                </a:solidFill>
                <a:latin typeface="Times New Roman"/>
                <a:ea typeface="Times New Roman"/>
              </a:rPr>
              <a:t>/л, </a:t>
            </a:r>
            <a:r>
              <a:rPr lang="ru-RU" sz="1600" b="1" strike="noStrike" spc="-1" dirty="0" err="1">
                <a:solidFill>
                  <a:srgbClr val="000000"/>
                </a:solidFill>
                <a:latin typeface="Times New Roman"/>
                <a:ea typeface="Times New Roman"/>
              </a:rPr>
              <a:t>Hb</a:t>
            </a:r>
            <a:r>
              <a:rPr lang="ru-RU" sz="1600" b="1" strike="noStrike" spc="-1" dirty="0">
                <a:solidFill>
                  <a:srgbClr val="000000"/>
                </a:solidFill>
                <a:latin typeface="Times New Roman"/>
                <a:ea typeface="Times New Roman"/>
              </a:rPr>
              <a:t> – 128 г/л, КП – 0,87; </a:t>
            </a:r>
            <a:r>
              <a:rPr lang="ru-RU" sz="1600" b="1" strike="noStrike" spc="-1" dirty="0" err="1">
                <a:solidFill>
                  <a:srgbClr val="000000"/>
                </a:solidFill>
                <a:latin typeface="Times New Roman"/>
                <a:ea typeface="Times New Roman"/>
              </a:rPr>
              <a:t>Ле</a:t>
            </a:r>
            <a:r>
              <a:rPr lang="ru-RU" sz="1600" b="1" strike="noStrike" spc="-1" dirty="0">
                <a:solidFill>
                  <a:srgbClr val="000000"/>
                </a:solidFill>
                <a:latin typeface="Times New Roman"/>
                <a:ea typeface="Times New Roman"/>
              </a:rPr>
              <a:t> – 13,6×10</a:t>
            </a:r>
            <a:r>
              <a:rPr lang="ru-RU" sz="1600" b="1" strike="noStrike" spc="-1" baseline="33000" dirty="0">
                <a:solidFill>
                  <a:srgbClr val="000000"/>
                </a:solidFill>
                <a:latin typeface="Times New Roman"/>
                <a:ea typeface="Times New Roman"/>
              </a:rPr>
              <a:t>9</a:t>
            </a:r>
            <a:r>
              <a:rPr lang="ru-RU" sz="1600" b="1" strike="noStrike" spc="-1" dirty="0">
                <a:solidFill>
                  <a:srgbClr val="000000"/>
                </a:solidFill>
                <a:latin typeface="Times New Roman"/>
                <a:ea typeface="Times New Roman"/>
              </a:rPr>
              <a:t>/л. </a:t>
            </a:r>
            <a:r>
              <a:rPr lang="ru-RU" sz="1600" b="1" strike="noStrike" spc="-1" dirty="0" err="1">
                <a:solidFill>
                  <a:srgbClr val="000000"/>
                </a:solidFill>
                <a:latin typeface="Times New Roman"/>
                <a:ea typeface="Times New Roman"/>
              </a:rPr>
              <a:t>Лейкоформула</a:t>
            </a:r>
            <a:r>
              <a:rPr lang="ru-RU" sz="1600" b="1" strike="noStrike" spc="-1" dirty="0">
                <a:solidFill>
                  <a:srgbClr val="000000"/>
                </a:solidFill>
                <a:latin typeface="Times New Roman"/>
                <a:ea typeface="Times New Roman"/>
              </a:rPr>
              <a:t>: Б – 1%, Е – 18%, Ю – 0%, П – 4%, С – 47%, Л – 23%, М – 7%. </a:t>
            </a:r>
            <a:r>
              <a:rPr lang="ru-RU" sz="1600" b="1" strike="noStrike" spc="-1" dirty="0" err="1">
                <a:solidFill>
                  <a:srgbClr val="000000"/>
                </a:solidFill>
                <a:latin typeface="Times New Roman"/>
                <a:ea typeface="Times New Roman"/>
              </a:rPr>
              <a:t>Тромбоцити</a:t>
            </a:r>
            <a:r>
              <a:rPr lang="ru-RU" sz="1600" b="1" strike="noStrike" spc="-1" dirty="0">
                <a:solidFill>
                  <a:srgbClr val="000000"/>
                </a:solidFill>
                <a:latin typeface="Times New Roman"/>
                <a:ea typeface="Times New Roman"/>
              </a:rPr>
              <a:t> – 210×10</a:t>
            </a:r>
            <a:r>
              <a:rPr lang="ru-RU" sz="1600" b="1" strike="noStrike" spc="-1" baseline="33000" dirty="0">
                <a:solidFill>
                  <a:srgbClr val="000000"/>
                </a:solidFill>
                <a:latin typeface="Times New Roman"/>
                <a:ea typeface="Times New Roman"/>
              </a:rPr>
              <a:t>9</a:t>
            </a:r>
            <a:r>
              <a:rPr lang="ru-RU" sz="1600" b="1" strike="noStrike" spc="-1" dirty="0">
                <a:solidFill>
                  <a:srgbClr val="000000"/>
                </a:solidFill>
                <a:latin typeface="Times New Roman"/>
                <a:ea typeface="Times New Roman"/>
              </a:rPr>
              <a:t>/л. У мазку: </a:t>
            </a:r>
            <a:r>
              <a:rPr lang="ru-RU" sz="1600" b="1" strike="noStrike" spc="-1" dirty="0" err="1">
                <a:solidFill>
                  <a:srgbClr val="000000"/>
                </a:solidFill>
                <a:latin typeface="Times New Roman"/>
                <a:ea typeface="Times New Roman"/>
              </a:rPr>
              <a:t>нормохромія</a:t>
            </a:r>
            <a:r>
              <a:rPr lang="ru-RU" sz="1600" b="1" strike="noStrike" spc="-1" dirty="0">
                <a:solidFill>
                  <a:srgbClr val="000000"/>
                </a:solidFill>
                <a:latin typeface="Times New Roman"/>
                <a:ea typeface="Times New Roman"/>
              </a:rPr>
              <a:t>, </a:t>
            </a:r>
            <a:r>
              <a:rPr lang="ru-RU" sz="1600" b="1" strike="noStrike" spc="-1" dirty="0" err="1">
                <a:solidFill>
                  <a:srgbClr val="000000"/>
                </a:solidFill>
                <a:latin typeface="Times New Roman"/>
                <a:ea typeface="Times New Roman"/>
              </a:rPr>
              <a:t>ретикулоцити</a:t>
            </a:r>
            <a:r>
              <a:rPr lang="ru-RU" sz="1600" b="1" strike="noStrike" spc="-1" dirty="0">
                <a:solidFill>
                  <a:srgbClr val="000000"/>
                </a:solidFill>
                <a:latin typeface="Times New Roman"/>
                <a:ea typeface="Times New Roman"/>
              </a:rPr>
              <a:t> – 0,7 %. </a:t>
            </a:r>
            <a:r>
              <a:rPr lang="ru-RU" sz="1600" b="1" strike="noStrike" spc="-1" dirty="0" err="1">
                <a:solidFill>
                  <a:srgbClr val="000000"/>
                </a:solidFill>
                <a:latin typeface="Times New Roman"/>
                <a:ea typeface="Times New Roman"/>
              </a:rPr>
              <a:t>Які</a:t>
            </a:r>
            <a:r>
              <a:rPr lang="ru-RU" sz="1600" b="1" strike="noStrike" spc="-1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ru-RU" sz="1600" b="1" strike="noStrike" spc="-1" dirty="0" err="1">
                <a:solidFill>
                  <a:srgbClr val="000000"/>
                </a:solidFill>
                <a:latin typeface="Times New Roman"/>
                <a:ea typeface="Times New Roman"/>
              </a:rPr>
              <a:t>зміни</a:t>
            </a:r>
            <a:r>
              <a:rPr lang="ru-RU" sz="1600" b="1" strike="noStrike" spc="-1" dirty="0">
                <a:solidFill>
                  <a:srgbClr val="000000"/>
                </a:solidFill>
                <a:latin typeface="Times New Roman"/>
                <a:ea typeface="Times New Roman"/>
              </a:rPr>
              <a:t> складу </a:t>
            </a:r>
            <a:r>
              <a:rPr lang="ru-RU" sz="1600" b="1" strike="noStrike" spc="-1" dirty="0" err="1">
                <a:solidFill>
                  <a:srgbClr val="000000"/>
                </a:solidFill>
                <a:latin typeface="Times New Roman"/>
                <a:ea typeface="Times New Roman"/>
              </a:rPr>
              <a:t>периферійної</a:t>
            </a:r>
            <a:r>
              <a:rPr lang="ru-RU" sz="1600" b="1" strike="noStrike" spc="-1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ru-RU" sz="1600" b="1" strike="noStrike" spc="-1" dirty="0" err="1">
                <a:solidFill>
                  <a:srgbClr val="000000"/>
                </a:solidFill>
                <a:latin typeface="Times New Roman"/>
                <a:ea typeface="Times New Roman"/>
              </a:rPr>
              <a:t>крові</a:t>
            </a:r>
            <a:r>
              <a:rPr lang="ru-RU" sz="1600" b="1" strike="noStrike" spc="-1" dirty="0">
                <a:solidFill>
                  <a:srgbClr val="000000"/>
                </a:solidFill>
                <a:latin typeface="Times New Roman"/>
                <a:ea typeface="Times New Roman"/>
              </a:rPr>
              <a:t> є у </a:t>
            </a:r>
            <a:r>
              <a:rPr lang="ru-RU" sz="1600" b="1" strike="noStrike" spc="-1" dirty="0" err="1">
                <a:solidFill>
                  <a:srgbClr val="000000"/>
                </a:solidFill>
                <a:latin typeface="Times New Roman"/>
                <a:ea typeface="Times New Roman"/>
              </a:rPr>
              <a:t>дитини</a:t>
            </a:r>
            <a:r>
              <a:rPr lang="ru-RU" sz="1600" b="1" strike="noStrike" spc="-1" dirty="0">
                <a:solidFill>
                  <a:srgbClr val="000000"/>
                </a:solidFill>
                <a:latin typeface="Times New Roman"/>
                <a:ea typeface="Times New Roman"/>
              </a:rPr>
              <a:t>?</a:t>
            </a:r>
            <a:r>
              <a:rPr lang="ru-RU" sz="1600" b="1" strike="noStrike" spc="-1" dirty="0">
                <a:latin typeface="Times New Roman"/>
              </a:rPr>
              <a:t> </a:t>
            </a:r>
            <a:endParaRPr lang="ru-RU" sz="1600" b="0" strike="noStrike" spc="-1" dirty="0">
              <a:latin typeface="Times New Roman"/>
              <a:ea typeface="Times New Roman"/>
            </a:endParaRPr>
          </a:p>
          <a:p>
            <a:pPr algn="just">
              <a:lnSpc>
                <a:spcPct val="100000"/>
              </a:lnSpc>
            </a:pPr>
            <a:endParaRPr lang="ru-RU" sz="1600" b="0" strike="noStrike" spc="-1" dirty="0">
              <a:latin typeface="Times New Roman"/>
              <a:ea typeface="Times New Roman"/>
            </a:endParaRPr>
          </a:p>
          <a:p>
            <a:pPr algn="just">
              <a:lnSpc>
                <a:spcPct val="100000"/>
              </a:lnSpc>
            </a:pPr>
            <a:r>
              <a:rPr lang="uk-UA" sz="1600" b="1" strike="noStrike" spc="-1" dirty="0">
                <a:solidFill>
                  <a:srgbClr val="000000"/>
                </a:solidFill>
                <a:latin typeface="Times New Roman"/>
                <a:ea typeface="Times New Roman"/>
              </a:rPr>
              <a:t>7. </a:t>
            </a:r>
            <a:r>
              <a:rPr lang="ru-RU" sz="1600" b="1" strike="noStrike" spc="-1" dirty="0">
                <a:solidFill>
                  <a:srgbClr val="000000"/>
                </a:solidFill>
                <a:latin typeface="Times New Roman"/>
                <a:ea typeface="Times New Roman"/>
              </a:rPr>
              <a:t>У хворого з </a:t>
            </a:r>
            <a:r>
              <a:rPr lang="ru-RU" sz="1600" b="1" strike="noStrike" spc="-1" dirty="0" err="1">
                <a:solidFill>
                  <a:srgbClr val="000000"/>
                </a:solidFill>
                <a:latin typeface="Times New Roman"/>
                <a:ea typeface="Times New Roman"/>
              </a:rPr>
              <a:t>абсцесом</a:t>
            </a:r>
            <a:r>
              <a:rPr lang="ru-RU" sz="1600" b="1" strike="noStrike" spc="-1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ru-RU" sz="1600" b="1" strike="noStrike" spc="-1" dirty="0" err="1">
                <a:solidFill>
                  <a:srgbClr val="000000"/>
                </a:solidFill>
                <a:latin typeface="Times New Roman"/>
                <a:ea typeface="Times New Roman"/>
              </a:rPr>
              <a:t>сідничної</a:t>
            </a:r>
            <a:r>
              <a:rPr lang="ru-RU" sz="1600" b="1" strike="noStrike" spc="-1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ru-RU" sz="1600" b="1" strike="noStrike" spc="-1" dirty="0" err="1">
                <a:solidFill>
                  <a:srgbClr val="000000"/>
                </a:solidFill>
                <a:latin typeface="Times New Roman"/>
                <a:ea typeface="Times New Roman"/>
              </a:rPr>
              <a:t>ділянки</a:t>
            </a:r>
            <a:r>
              <a:rPr lang="ru-RU" sz="1600" b="1" strike="noStrike" spc="-1" dirty="0">
                <a:solidFill>
                  <a:srgbClr val="000000"/>
                </a:solidFill>
                <a:latin typeface="Times New Roman"/>
                <a:ea typeface="Times New Roman"/>
              </a:rPr>
              <a:t> в </a:t>
            </a:r>
            <a:r>
              <a:rPr lang="ru-RU" sz="1600" b="1" strike="noStrike" spc="-1" dirty="0" err="1">
                <a:solidFill>
                  <a:srgbClr val="000000"/>
                </a:solidFill>
                <a:latin typeface="Times New Roman"/>
                <a:ea typeface="Times New Roman"/>
              </a:rPr>
              <a:t>аналізі</a:t>
            </a:r>
            <a:r>
              <a:rPr lang="ru-RU" sz="1600" b="1" strike="noStrike" spc="-1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ru-RU" sz="1600" b="1" strike="noStrike" spc="-1" dirty="0" err="1">
                <a:solidFill>
                  <a:srgbClr val="000000"/>
                </a:solidFill>
                <a:latin typeface="Times New Roman"/>
                <a:ea typeface="Times New Roman"/>
              </a:rPr>
              <a:t>крові</a:t>
            </a:r>
            <a:r>
              <a:rPr lang="ru-RU" sz="1600" b="1" strike="noStrike" spc="-1" dirty="0">
                <a:solidFill>
                  <a:srgbClr val="000000"/>
                </a:solidFill>
                <a:latin typeface="Times New Roman"/>
                <a:ea typeface="Times New Roman"/>
              </a:rPr>
              <a:t>: Ер. – 3,8× 10</a:t>
            </a:r>
            <a:r>
              <a:rPr lang="ru-RU" sz="1600" b="1" strike="noStrike" spc="-1" baseline="33000" dirty="0">
                <a:solidFill>
                  <a:srgbClr val="000000"/>
                </a:solidFill>
                <a:latin typeface="Times New Roman"/>
                <a:ea typeface="Times New Roman"/>
              </a:rPr>
              <a:t>12</a:t>
            </a:r>
            <a:r>
              <a:rPr lang="ru-RU" sz="1600" b="1" strike="noStrike" spc="-1" dirty="0">
                <a:solidFill>
                  <a:srgbClr val="000000"/>
                </a:solidFill>
                <a:latin typeface="Times New Roman"/>
                <a:ea typeface="Times New Roman"/>
              </a:rPr>
              <a:t>/л, </a:t>
            </a:r>
            <a:r>
              <a:rPr lang="ru-RU" sz="1600" b="1" strike="noStrike" spc="-1" dirty="0" err="1">
                <a:solidFill>
                  <a:srgbClr val="000000"/>
                </a:solidFill>
                <a:latin typeface="Times New Roman"/>
                <a:ea typeface="Times New Roman"/>
              </a:rPr>
              <a:t>Hb</a:t>
            </a:r>
            <a:r>
              <a:rPr lang="ru-RU" sz="1600" b="1" strike="noStrike" spc="-1" dirty="0">
                <a:solidFill>
                  <a:srgbClr val="000000"/>
                </a:solidFill>
                <a:latin typeface="Times New Roman"/>
                <a:ea typeface="Times New Roman"/>
              </a:rPr>
              <a:t> – 115 г/л. </a:t>
            </a:r>
            <a:r>
              <a:rPr lang="ru-RU" sz="1600" b="1" strike="noStrike" spc="-1" dirty="0" err="1">
                <a:solidFill>
                  <a:srgbClr val="000000"/>
                </a:solidFill>
                <a:latin typeface="Times New Roman"/>
                <a:ea typeface="Times New Roman"/>
              </a:rPr>
              <a:t>Ле</a:t>
            </a:r>
            <a:r>
              <a:rPr lang="ru-RU" sz="1600" b="1" strike="noStrike" spc="-1" dirty="0">
                <a:solidFill>
                  <a:srgbClr val="000000"/>
                </a:solidFill>
                <a:latin typeface="Times New Roman"/>
                <a:ea typeface="Times New Roman"/>
              </a:rPr>
              <a:t> – 18,0×10</a:t>
            </a:r>
            <a:r>
              <a:rPr lang="ru-RU" sz="1600" b="1" strike="noStrike" spc="-1" baseline="33000" dirty="0">
                <a:solidFill>
                  <a:srgbClr val="000000"/>
                </a:solidFill>
                <a:latin typeface="Times New Roman"/>
                <a:ea typeface="Times New Roman"/>
              </a:rPr>
              <a:t>9</a:t>
            </a:r>
            <a:r>
              <a:rPr lang="ru-RU" sz="1600" b="1" strike="noStrike" spc="-1" dirty="0">
                <a:solidFill>
                  <a:srgbClr val="000000"/>
                </a:solidFill>
                <a:latin typeface="Times New Roman"/>
                <a:ea typeface="Times New Roman"/>
              </a:rPr>
              <a:t>/л. </a:t>
            </a:r>
            <a:r>
              <a:rPr lang="ru-RU" sz="1600" b="1" strike="noStrike" spc="-1" dirty="0" err="1">
                <a:solidFill>
                  <a:srgbClr val="000000"/>
                </a:solidFill>
                <a:latin typeface="Times New Roman"/>
                <a:ea typeface="Times New Roman"/>
              </a:rPr>
              <a:t>Лейкоформула</a:t>
            </a:r>
            <a:r>
              <a:rPr lang="ru-RU" sz="1600" b="1" strike="noStrike" spc="-1" dirty="0">
                <a:solidFill>
                  <a:srgbClr val="000000"/>
                </a:solidFill>
                <a:latin typeface="Times New Roman"/>
                <a:ea typeface="Times New Roman"/>
              </a:rPr>
              <a:t>: Б – 0,5%, Е – 2,5%, П/я – 18%, С/я – 51%, Л – 20%, М – 8%. Яка форма лейкоцитозу </a:t>
            </a:r>
            <a:r>
              <a:rPr lang="ru-RU" sz="1600" b="1" strike="noStrike" spc="-1" dirty="0" err="1">
                <a:solidFill>
                  <a:srgbClr val="000000"/>
                </a:solidFill>
                <a:latin typeface="Times New Roman"/>
                <a:ea typeface="Times New Roman"/>
              </a:rPr>
              <a:t>має</a:t>
            </a:r>
            <a:r>
              <a:rPr lang="ru-RU" sz="1600" b="1" strike="noStrike" spc="-1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ru-RU" sz="1600" b="1" strike="noStrike" spc="-1" dirty="0" err="1">
                <a:solidFill>
                  <a:srgbClr val="000000"/>
                </a:solidFill>
                <a:latin typeface="Times New Roman"/>
                <a:ea typeface="Times New Roman"/>
              </a:rPr>
              <a:t>місце</a:t>
            </a:r>
            <a:r>
              <a:rPr lang="ru-RU" sz="1600" b="1" strike="noStrike" spc="-1" dirty="0">
                <a:solidFill>
                  <a:srgbClr val="000000"/>
                </a:solidFill>
                <a:latin typeface="Times New Roman"/>
                <a:ea typeface="Times New Roman"/>
              </a:rPr>
              <a:t> у хворого?</a:t>
            </a:r>
            <a:r>
              <a:rPr lang="ru-RU" sz="1600" b="1" strike="noStrike" spc="-1" dirty="0">
                <a:latin typeface="Times New Roman"/>
              </a:rPr>
              <a:t> </a:t>
            </a:r>
            <a:endParaRPr lang="ru-RU" sz="1600" b="0" strike="noStrike" spc="-1" dirty="0">
              <a:latin typeface="Times New Roman"/>
              <a:ea typeface="Times New Roman"/>
            </a:endParaRPr>
          </a:p>
          <a:p>
            <a:pPr algn="just">
              <a:lnSpc>
                <a:spcPct val="100000"/>
              </a:lnSpc>
            </a:pPr>
            <a:endParaRPr lang="ru-RU" sz="1600" b="0" strike="noStrike" spc="-1" dirty="0">
              <a:latin typeface="Times New Roman"/>
              <a:ea typeface="Times New Roman"/>
            </a:endParaRPr>
          </a:p>
          <a:p>
            <a:pPr algn="just">
              <a:lnSpc>
                <a:spcPct val="100000"/>
              </a:lnSpc>
            </a:pPr>
            <a:r>
              <a:rPr lang="uk-UA" sz="1600" b="1" strike="noStrike" spc="-1" dirty="0">
                <a:solidFill>
                  <a:srgbClr val="000000"/>
                </a:solidFill>
                <a:latin typeface="Times New Roman"/>
                <a:ea typeface="Times New Roman"/>
              </a:rPr>
              <a:t>8. </a:t>
            </a:r>
            <a:r>
              <a:rPr lang="ru-RU" sz="1600" b="1" strike="noStrike" spc="-1" dirty="0">
                <a:solidFill>
                  <a:srgbClr val="000000"/>
                </a:solidFill>
                <a:latin typeface="Times New Roman"/>
                <a:ea typeface="Times New Roman"/>
              </a:rPr>
              <a:t>Хвора В., 25 </a:t>
            </a:r>
            <a:r>
              <a:rPr lang="ru-RU" sz="1600" b="1" strike="noStrike" spc="-1" dirty="0" err="1">
                <a:solidFill>
                  <a:srgbClr val="000000"/>
                </a:solidFill>
                <a:latin typeface="Times New Roman"/>
                <a:ea typeface="Times New Roman"/>
              </a:rPr>
              <a:t>років</a:t>
            </a:r>
            <a:r>
              <a:rPr lang="ru-RU" sz="1600" b="1" strike="noStrike" spc="-1" dirty="0">
                <a:solidFill>
                  <a:srgbClr val="000000"/>
                </a:solidFill>
                <a:latin typeface="Times New Roman"/>
                <a:ea typeface="Times New Roman"/>
              </a:rPr>
              <a:t>, поступила до </a:t>
            </a:r>
            <a:r>
              <a:rPr lang="ru-RU" sz="1600" b="1" strike="noStrike" spc="-1" dirty="0" err="1">
                <a:solidFill>
                  <a:srgbClr val="000000"/>
                </a:solidFill>
                <a:latin typeface="Times New Roman"/>
                <a:ea typeface="Times New Roman"/>
              </a:rPr>
              <a:t>клініки</a:t>
            </a:r>
            <a:r>
              <a:rPr lang="ru-RU" sz="1600" b="1" strike="noStrike" spc="-1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ru-RU" sz="1600" b="1" strike="noStrike" spc="-1" dirty="0" err="1">
                <a:solidFill>
                  <a:srgbClr val="000000"/>
                </a:solidFill>
                <a:latin typeface="Times New Roman"/>
                <a:ea typeface="Times New Roman"/>
              </a:rPr>
              <a:t>зі</a:t>
            </a:r>
            <a:r>
              <a:rPr lang="ru-RU" sz="1600" b="1" strike="noStrike" spc="-1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ru-RU" sz="1600" b="1" strike="noStrike" spc="-1" dirty="0" err="1">
                <a:solidFill>
                  <a:srgbClr val="000000"/>
                </a:solidFill>
                <a:latin typeface="Times New Roman"/>
                <a:ea typeface="Times New Roman"/>
              </a:rPr>
              <a:t>скаргами</a:t>
            </a:r>
            <a:r>
              <a:rPr lang="ru-RU" sz="1600" b="1" strike="noStrike" spc="-1" dirty="0">
                <a:solidFill>
                  <a:srgbClr val="000000"/>
                </a:solidFill>
                <a:latin typeface="Times New Roman"/>
                <a:ea typeface="Times New Roman"/>
              </a:rPr>
              <a:t> на </a:t>
            </a:r>
            <a:r>
              <a:rPr lang="ru-RU" sz="1600" b="1" strike="noStrike" spc="-1" dirty="0" err="1">
                <a:solidFill>
                  <a:srgbClr val="000000"/>
                </a:solidFill>
                <a:latin typeface="Times New Roman"/>
                <a:ea typeface="Times New Roman"/>
              </a:rPr>
              <a:t>багаторазові</a:t>
            </a:r>
            <a:r>
              <a:rPr lang="ru-RU" sz="1600" b="1" strike="noStrike" spc="-1" dirty="0">
                <a:solidFill>
                  <a:srgbClr val="000000"/>
                </a:solidFill>
                <a:latin typeface="Times New Roman"/>
                <a:ea typeface="Times New Roman"/>
              </a:rPr>
              <a:t> приступи </a:t>
            </a:r>
            <a:r>
              <a:rPr lang="ru-RU" sz="1600" b="1" strike="noStrike" spc="-1" dirty="0" err="1">
                <a:solidFill>
                  <a:srgbClr val="000000"/>
                </a:solidFill>
                <a:latin typeface="Times New Roman"/>
                <a:ea typeface="Times New Roman"/>
              </a:rPr>
              <a:t>чихання</a:t>
            </a:r>
            <a:r>
              <a:rPr lang="ru-RU" sz="1600" b="1" strike="noStrike" spc="-1" dirty="0">
                <a:solidFill>
                  <a:srgbClr val="000000"/>
                </a:solidFill>
                <a:latin typeface="Times New Roman"/>
                <a:ea typeface="Times New Roman"/>
              </a:rPr>
              <a:t> з </a:t>
            </a:r>
            <a:r>
              <a:rPr lang="ru-RU" sz="1600" b="1" strike="noStrike" spc="-1" dirty="0" err="1">
                <a:solidFill>
                  <a:srgbClr val="000000"/>
                </a:solidFill>
                <a:latin typeface="Times New Roman"/>
                <a:ea typeface="Times New Roman"/>
              </a:rPr>
              <a:t>рясними</a:t>
            </a:r>
            <a:r>
              <a:rPr lang="ru-RU" sz="1600" b="1" strike="noStrike" spc="-1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ru-RU" sz="1600" b="1" strike="noStrike" spc="-1" dirty="0" err="1">
                <a:solidFill>
                  <a:srgbClr val="000000"/>
                </a:solidFill>
                <a:latin typeface="Times New Roman"/>
                <a:ea typeface="Times New Roman"/>
              </a:rPr>
              <a:t>водянистими</a:t>
            </a:r>
            <a:r>
              <a:rPr lang="ru-RU" sz="1600" b="1" strike="noStrike" spc="-1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ru-RU" sz="1600" b="1" strike="noStrike" spc="-1" dirty="0" err="1">
                <a:solidFill>
                  <a:srgbClr val="000000"/>
                </a:solidFill>
                <a:latin typeface="Times New Roman"/>
                <a:ea typeface="Times New Roman"/>
              </a:rPr>
              <a:t>виділеннями</a:t>
            </a:r>
            <a:r>
              <a:rPr lang="ru-RU" sz="1600" b="1" strike="noStrike" spc="-1" dirty="0">
                <a:solidFill>
                  <a:srgbClr val="000000"/>
                </a:solidFill>
                <a:latin typeface="Times New Roman"/>
                <a:ea typeface="Times New Roman"/>
              </a:rPr>
              <a:t> з носа, </a:t>
            </a:r>
            <a:r>
              <a:rPr lang="ru-RU" sz="1600" b="1" strike="noStrike" spc="-1" dirty="0" err="1">
                <a:solidFill>
                  <a:srgbClr val="000000"/>
                </a:solidFill>
                <a:latin typeface="Times New Roman"/>
                <a:ea typeface="Times New Roman"/>
              </a:rPr>
              <a:t>закладеність</a:t>
            </a:r>
            <a:r>
              <a:rPr lang="ru-RU" sz="1600" b="1" strike="noStrike" spc="-1" dirty="0">
                <a:solidFill>
                  <a:srgbClr val="000000"/>
                </a:solidFill>
                <a:latin typeface="Times New Roman"/>
                <a:ea typeface="Times New Roman"/>
              </a:rPr>
              <a:t> і </a:t>
            </a:r>
            <a:r>
              <a:rPr lang="ru-RU" sz="1600" b="1" strike="noStrike" spc="-1" dirty="0" err="1">
                <a:solidFill>
                  <a:srgbClr val="000000"/>
                </a:solidFill>
                <a:latin typeface="Times New Roman"/>
                <a:ea typeface="Times New Roman"/>
              </a:rPr>
              <a:t>свербіння</a:t>
            </a:r>
            <a:r>
              <a:rPr lang="ru-RU" sz="1600" b="1" strike="noStrike" spc="-1" dirty="0">
                <a:solidFill>
                  <a:srgbClr val="000000"/>
                </a:solidFill>
                <a:latin typeface="Times New Roman"/>
                <a:ea typeface="Times New Roman"/>
              </a:rPr>
              <a:t> носа, </a:t>
            </a:r>
            <a:r>
              <a:rPr lang="ru-RU" sz="1600" b="1" strike="noStrike" spc="-1" dirty="0" err="1">
                <a:solidFill>
                  <a:srgbClr val="000000"/>
                </a:solidFill>
                <a:latin typeface="Times New Roman"/>
                <a:ea typeface="Times New Roman"/>
              </a:rPr>
              <a:t>свербіння</a:t>
            </a:r>
            <a:r>
              <a:rPr lang="ru-RU" sz="1600" b="1" strike="noStrike" spc="-1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ru-RU" sz="1600" b="1" strike="noStrike" spc="-1" dirty="0" err="1">
                <a:solidFill>
                  <a:srgbClr val="000000"/>
                </a:solidFill>
                <a:latin typeface="Times New Roman"/>
                <a:ea typeface="Times New Roman"/>
              </a:rPr>
              <a:t>повік</a:t>
            </a:r>
            <a:r>
              <a:rPr lang="ru-RU" sz="1600" b="1" strike="noStrike" spc="-1" dirty="0">
                <a:solidFill>
                  <a:srgbClr val="000000"/>
                </a:solidFill>
                <a:latin typeface="Times New Roman"/>
                <a:ea typeface="Times New Roman"/>
              </a:rPr>
              <a:t>, </a:t>
            </a:r>
            <a:r>
              <a:rPr lang="ru-RU" sz="1600" b="1" strike="noStrike" spc="-1" dirty="0" err="1">
                <a:solidFill>
                  <a:srgbClr val="000000"/>
                </a:solidFill>
                <a:latin typeface="Times New Roman"/>
                <a:ea typeface="Times New Roman"/>
              </a:rPr>
              <a:t>сльозотечу</a:t>
            </a:r>
            <a:r>
              <a:rPr lang="ru-RU" sz="1600" b="1" strike="noStrike" spc="-1" dirty="0">
                <a:solidFill>
                  <a:srgbClr val="000000"/>
                </a:solidFill>
                <a:latin typeface="Times New Roman"/>
                <a:ea typeface="Times New Roman"/>
              </a:rPr>
              <a:t>, </a:t>
            </a:r>
            <a:r>
              <a:rPr lang="ru-RU" sz="1600" b="1" strike="noStrike" spc="-1" dirty="0" err="1">
                <a:solidFill>
                  <a:srgbClr val="000000"/>
                </a:solidFill>
                <a:latin typeface="Times New Roman"/>
                <a:ea typeface="Times New Roman"/>
              </a:rPr>
              <a:t>світлобоязнь</a:t>
            </a:r>
            <a:r>
              <a:rPr lang="ru-RU" sz="1600" b="1" strike="noStrike" spc="-1" dirty="0">
                <a:solidFill>
                  <a:srgbClr val="000000"/>
                </a:solidFill>
                <a:latin typeface="Times New Roman"/>
                <a:ea typeface="Times New Roman"/>
              </a:rPr>
              <a:t>. </a:t>
            </a:r>
            <a:r>
              <a:rPr lang="ru-RU" sz="1600" b="1" strike="noStrike" spc="-1" dirty="0" err="1">
                <a:solidFill>
                  <a:srgbClr val="000000"/>
                </a:solidFill>
                <a:latin typeface="Times New Roman"/>
                <a:ea typeface="Times New Roman"/>
              </a:rPr>
              <a:t>Подібний</a:t>
            </a:r>
            <a:r>
              <a:rPr lang="ru-RU" sz="1600" b="1" strike="noStrike" spc="-1" dirty="0">
                <a:solidFill>
                  <a:srgbClr val="000000"/>
                </a:solidFill>
                <a:latin typeface="Times New Roman"/>
                <a:ea typeface="Times New Roman"/>
              </a:rPr>
              <a:t> стан </a:t>
            </a:r>
            <a:r>
              <a:rPr lang="ru-RU" sz="1600" b="1" strike="noStrike" spc="-1" dirty="0" err="1">
                <a:solidFill>
                  <a:srgbClr val="000000"/>
                </a:solidFill>
                <a:latin typeface="Times New Roman"/>
                <a:ea typeface="Times New Roman"/>
              </a:rPr>
              <a:t>спостерігався</a:t>
            </a:r>
            <a:r>
              <a:rPr lang="ru-RU" sz="1600" b="1" strike="noStrike" spc="-1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ru-RU" sz="1600" b="1" strike="noStrike" spc="-1" dirty="0" err="1">
                <a:solidFill>
                  <a:srgbClr val="000000"/>
                </a:solidFill>
                <a:latin typeface="Times New Roman"/>
                <a:ea typeface="Times New Roman"/>
              </a:rPr>
              <a:t>протягом</a:t>
            </a:r>
            <a:r>
              <a:rPr lang="ru-RU" sz="1600" b="1" strike="noStrike" spc="-1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ru-RU" sz="1600" b="1" strike="noStrike" spc="-1" dirty="0" err="1">
                <a:solidFill>
                  <a:srgbClr val="000000"/>
                </a:solidFill>
                <a:latin typeface="Times New Roman"/>
                <a:ea typeface="Times New Roman"/>
              </a:rPr>
              <a:t>останніх</a:t>
            </a:r>
            <a:r>
              <a:rPr lang="ru-RU" sz="1600" b="1" strike="noStrike" spc="-1" dirty="0">
                <a:solidFill>
                  <a:srgbClr val="000000"/>
                </a:solidFill>
                <a:latin typeface="Times New Roman"/>
                <a:ea typeface="Times New Roman"/>
              </a:rPr>
              <a:t> 4-х </a:t>
            </a:r>
            <a:r>
              <a:rPr lang="ru-RU" sz="1600" b="1" strike="noStrike" spc="-1" dirty="0" err="1">
                <a:solidFill>
                  <a:srgbClr val="000000"/>
                </a:solidFill>
                <a:latin typeface="Times New Roman"/>
                <a:ea typeface="Times New Roman"/>
              </a:rPr>
              <a:t>років</a:t>
            </a:r>
            <a:r>
              <a:rPr lang="ru-RU" sz="1600" b="1" strike="noStrike" spc="-1" dirty="0">
                <a:solidFill>
                  <a:srgbClr val="000000"/>
                </a:solidFill>
                <a:latin typeface="Times New Roman"/>
                <a:ea typeface="Times New Roman"/>
              </a:rPr>
              <a:t> в </a:t>
            </a:r>
            <a:r>
              <a:rPr lang="ru-RU" sz="1600" b="1" strike="noStrike" spc="-1" dirty="0" err="1">
                <a:solidFill>
                  <a:srgbClr val="000000"/>
                </a:solidFill>
                <a:latin typeface="Times New Roman"/>
                <a:ea typeface="Times New Roman"/>
              </a:rPr>
              <a:t>період</a:t>
            </a:r>
            <a:r>
              <a:rPr lang="ru-RU" sz="1600" b="1" strike="noStrike" spc="-1" dirty="0">
                <a:solidFill>
                  <a:srgbClr val="000000"/>
                </a:solidFill>
                <a:latin typeface="Times New Roman"/>
                <a:ea typeface="Times New Roman"/>
              </a:rPr>
              <a:t> з початку </a:t>
            </a:r>
            <a:r>
              <a:rPr lang="ru-RU" sz="1600" b="1" strike="noStrike" spc="-1" dirty="0" err="1">
                <a:solidFill>
                  <a:srgbClr val="000000"/>
                </a:solidFill>
                <a:latin typeface="Times New Roman"/>
                <a:ea typeface="Times New Roman"/>
              </a:rPr>
              <a:t>червня</a:t>
            </a:r>
            <a:r>
              <a:rPr lang="ru-RU" sz="1600" b="1" strike="noStrike" spc="-1" dirty="0">
                <a:solidFill>
                  <a:srgbClr val="000000"/>
                </a:solidFill>
                <a:latin typeface="Times New Roman"/>
                <a:ea typeface="Times New Roman"/>
              </a:rPr>
              <a:t> до </a:t>
            </a:r>
            <a:r>
              <a:rPr lang="ru-RU" sz="1600" b="1" strike="noStrike" spc="-1" dirty="0" err="1">
                <a:solidFill>
                  <a:srgbClr val="000000"/>
                </a:solidFill>
                <a:latin typeface="Times New Roman"/>
                <a:ea typeface="Times New Roman"/>
              </a:rPr>
              <a:t>кінця</a:t>
            </a:r>
            <a:r>
              <a:rPr lang="ru-RU" sz="1600" b="1" strike="noStrike" spc="-1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ru-RU" sz="1600" b="1" strike="noStrike" spc="-1" dirty="0" err="1">
                <a:solidFill>
                  <a:srgbClr val="000000"/>
                </a:solidFill>
                <a:latin typeface="Times New Roman"/>
                <a:ea typeface="Times New Roman"/>
              </a:rPr>
              <a:t>липня</a:t>
            </a:r>
            <a:r>
              <a:rPr lang="ru-RU" sz="1600" b="1" strike="noStrike" spc="-1" dirty="0">
                <a:solidFill>
                  <a:srgbClr val="000000"/>
                </a:solidFill>
                <a:latin typeface="Times New Roman"/>
                <a:ea typeface="Times New Roman"/>
              </a:rPr>
              <a:t>. </a:t>
            </a:r>
            <a:r>
              <a:rPr lang="ru-RU" sz="1600" b="1" strike="noStrike" spc="-1" dirty="0" err="1">
                <a:solidFill>
                  <a:srgbClr val="000000"/>
                </a:solidFill>
                <a:latin typeface="Times New Roman"/>
                <a:ea typeface="Times New Roman"/>
              </a:rPr>
              <a:t>Аналіз</a:t>
            </a:r>
            <a:r>
              <a:rPr lang="ru-RU" sz="1600" b="1" strike="noStrike" spc="-1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ru-RU" sz="1600" b="1" strike="noStrike" spc="-1" dirty="0" err="1">
                <a:solidFill>
                  <a:srgbClr val="000000"/>
                </a:solidFill>
                <a:latin typeface="Times New Roman"/>
                <a:ea typeface="Times New Roman"/>
              </a:rPr>
              <a:t>крові</a:t>
            </a:r>
            <a:r>
              <a:rPr lang="ru-RU" sz="1600" b="1" strike="noStrike" spc="-1" dirty="0">
                <a:solidFill>
                  <a:srgbClr val="000000"/>
                </a:solidFill>
                <a:latin typeface="Times New Roman"/>
                <a:ea typeface="Times New Roman"/>
              </a:rPr>
              <a:t>:. Ер. – 4,2×10</a:t>
            </a:r>
            <a:r>
              <a:rPr lang="ru-RU" sz="1600" b="1" strike="noStrike" spc="-1" baseline="33000" dirty="0">
                <a:solidFill>
                  <a:srgbClr val="000000"/>
                </a:solidFill>
                <a:latin typeface="Times New Roman"/>
                <a:ea typeface="Times New Roman"/>
              </a:rPr>
              <a:t>12</a:t>
            </a:r>
            <a:r>
              <a:rPr lang="ru-RU" sz="1600" b="1" strike="noStrike" spc="-1" dirty="0">
                <a:solidFill>
                  <a:srgbClr val="000000"/>
                </a:solidFill>
                <a:latin typeface="Times New Roman"/>
                <a:ea typeface="Times New Roman"/>
              </a:rPr>
              <a:t> /л, </a:t>
            </a:r>
            <a:r>
              <a:rPr lang="ru-RU" sz="1600" b="1" strike="noStrike" spc="-1" dirty="0" err="1">
                <a:solidFill>
                  <a:srgbClr val="000000"/>
                </a:solidFill>
                <a:latin typeface="Times New Roman"/>
                <a:ea typeface="Times New Roman"/>
              </a:rPr>
              <a:t>Нb</a:t>
            </a:r>
            <a:r>
              <a:rPr lang="ru-RU" sz="1600" b="1" strike="noStrike" spc="-1" dirty="0">
                <a:solidFill>
                  <a:srgbClr val="000000"/>
                </a:solidFill>
                <a:latin typeface="Times New Roman"/>
                <a:ea typeface="Times New Roman"/>
              </a:rPr>
              <a:t> – 140 г/л, </a:t>
            </a:r>
            <a:r>
              <a:rPr lang="ru-RU" sz="1600" b="1" strike="noStrike" spc="-1" dirty="0" err="1">
                <a:solidFill>
                  <a:srgbClr val="000000"/>
                </a:solidFill>
                <a:latin typeface="Times New Roman"/>
                <a:ea typeface="Times New Roman"/>
              </a:rPr>
              <a:t>ретикулоцити</a:t>
            </a:r>
            <a:r>
              <a:rPr lang="ru-RU" sz="1600" b="1" strike="noStrike" spc="-1" dirty="0">
                <a:solidFill>
                  <a:srgbClr val="000000"/>
                </a:solidFill>
                <a:latin typeface="Times New Roman"/>
                <a:ea typeface="Times New Roman"/>
              </a:rPr>
              <a:t> – 0,7%. </a:t>
            </a:r>
            <a:r>
              <a:rPr lang="ru-RU" sz="1600" b="1" strike="noStrike" spc="-1" dirty="0" err="1">
                <a:solidFill>
                  <a:srgbClr val="000000"/>
                </a:solidFill>
                <a:latin typeface="Times New Roman"/>
                <a:ea typeface="Times New Roman"/>
              </a:rPr>
              <a:t>Ле</a:t>
            </a:r>
            <a:r>
              <a:rPr lang="ru-RU" sz="1600" b="1" strike="noStrike" spc="-1" dirty="0">
                <a:solidFill>
                  <a:srgbClr val="000000"/>
                </a:solidFill>
                <a:latin typeface="Times New Roman"/>
                <a:ea typeface="Times New Roman"/>
              </a:rPr>
              <a:t> – 9,0×10</a:t>
            </a:r>
            <a:r>
              <a:rPr lang="ru-RU" sz="1600" b="1" strike="noStrike" spc="-1" baseline="33000" dirty="0">
                <a:solidFill>
                  <a:srgbClr val="000000"/>
                </a:solidFill>
                <a:latin typeface="Times New Roman"/>
                <a:ea typeface="Times New Roman"/>
              </a:rPr>
              <a:t>9</a:t>
            </a:r>
            <a:r>
              <a:rPr lang="ru-RU" sz="1600" b="1" strike="noStrike" spc="-1" dirty="0">
                <a:solidFill>
                  <a:srgbClr val="000000"/>
                </a:solidFill>
                <a:latin typeface="Times New Roman"/>
                <a:ea typeface="Times New Roman"/>
              </a:rPr>
              <a:t>/л. </a:t>
            </a:r>
            <a:r>
              <a:rPr lang="ru-RU" sz="1600" b="1" strike="noStrike" spc="-1" dirty="0" err="1">
                <a:solidFill>
                  <a:srgbClr val="000000"/>
                </a:solidFill>
                <a:latin typeface="Times New Roman"/>
                <a:ea typeface="Times New Roman"/>
              </a:rPr>
              <a:t>Лейкоцитарнаформула</a:t>
            </a:r>
            <a:r>
              <a:rPr lang="ru-RU" sz="1600" b="1" strike="noStrike" spc="-1" dirty="0">
                <a:solidFill>
                  <a:srgbClr val="000000"/>
                </a:solidFill>
                <a:latin typeface="Times New Roman"/>
                <a:ea typeface="Times New Roman"/>
              </a:rPr>
              <a:t>: Б – 0%, Е – 14%, </a:t>
            </a:r>
            <a:r>
              <a:rPr lang="ru-RU" sz="1600" b="1" strike="noStrike" spc="-1" dirty="0" err="1">
                <a:solidFill>
                  <a:srgbClr val="000000"/>
                </a:solidFill>
                <a:latin typeface="Times New Roman"/>
                <a:ea typeface="Times New Roman"/>
              </a:rPr>
              <a:t>метамієлоцити</a:t>
            </a:r>
            <a:r>
              <a:rPr lang="ru-RU" sz="1600" b="1" strike="noStrike" spc="-1" dirty="0">
                <a:solidFill>
                  <a:srgbClr val="000000"/>
                </a:solidFill>
                <a:latin typeface="Times New Roman"/>
                <a:ea typeface="Times New Roman"/>
              </a:rPr>
              <a:t> – 0%, П/я – 4%, С/я – 50%, Л – 27%, М – 5%. </a:t>
            </a:r>
            <a:r>
              <a:rPr lang="ru-RU" sz="1600" b="1" strike="noStrike" spc="-1" dirty="0" err="1">
                <a:solidFill>
                  <a:srgbClr val="000000"/>
                </a:solidFill>
                <a:latin typeface="Times New Roman"/>
                <a:ea typeface="Times New Roman"/>
              </a:rPr>
              <a:t>Тромбоцити</a:t>
            </a:r>
            <a:r>
              <a:rPr lang="ru-RU" sz="1600" b="1" strike="noStrike" spc="-1" dirty="0">
                <a:solidFill>
                  <a:srgbClr val="000000"/>
                </a:solidFill>
                <a:latin typeface="Times New Roman"/>
                <a:ea typeface="Times New Roman"/>
              </a:rPr>
              <a:t> – 250×10</a:t>
            </a:r>
            <a:r>
              <a:rPr lang="ru-RU" sz="1600" b="1" strike="noStrike" spc="-1" baseline="33000" dirty="0">
                <a:solidFill>
                  <a:srgbClr val="000000"/>
                </a:solidFill>
                <a:latin typeface="Times New Roman"/>
                <a:ea typeface="Times New Roman"/>
              </a:rPr>
              <a:t>9</a:t>
            </a:r>
            <a:r>
              <a:rPr lang="ru-RU" sz="1600" b="1" strike="noStrike" spc="-1" dirty="0">
                <a:solidFill>
                  <a:srgbClr val="000000"/>
                </a:solidFill>
                <a:latin typeface="Times New Roman"/>
                <a:ea typeface="Times New Roman"/>
              </a:rPr>
              <a:t>/л. ШОЕ – 20 мм/год. </a:t>
            </a:r>
            <a:r>
              <a:rPr lang="ru-RU" sz="1600" b="1" strike="noStrike" spc="-1" dirty="0" err="1">
                <a:solidFill>
                  <a:srgbClr val="000000"/>
                </a:solidFill>
                <a:latin typeface="Times New Roman"/>
                <a:ea typeface="Times New Roman"/>
              </a:rPr>
              <a:t>Поясніть</a:t>
            </a:r>
            <a:r>
              <a:rPr lang="ru-RU" sz="1600" b="1" strike="noStrike" spc="-1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ru-RU" sz="1600" b="1" strike="noStrike" spc="-1" dirty="0" err="1">
                <a:solidFill>
                  <a:srgbClr val="000000"/>
                </a:solidFill>
                <a:latin typeface="Times New Roman"/>
                <a:ea typeface="Times New Roman"/>
              </a:rPr>
              <a:t>зміни</a:t>
            </a:r>
            <a:r>
              <a:rPr lang="ru-RU" sz="1600" b="1" strike="noStrike" spc="-1" dirty="0">
                <a:solidFill>
                  <a:srgbClr val="000000"/>
                </a:solidFill>
                <a:latin typeface="Times New Roman"/>
                <a:ea typeface="Times New Roman"/>
              </a:rPr>
              <a:t> у </a:t>
            </a:r>
            <a:r>
              <a:rPr lang="ru-RU" sz="1600" b="1" strike="noStrike" spc="-1" dirty="0" err="1">
                <a:solidFill>
                  <a:srgbClr val="000000"/>
                </a:solidFill>
                <a:latin typeface="Times New Roman"/>
                <a:ea typeface="Times New Roman"/>
              </a:rPr>
              <a:t>гемограмі</a:t>
            </a:r>
            <a:r>
              <a:rPr lang="ru-RU" sz="1600" b="1" strike="noStrike" spc="-1" dirty="0">
                <a:solidFill>
                  <a:srgbClr val="000000"/>
                </a:solidFill>
                <a:latin typeface="Times New Roman"/>
                <a:ea typeface="Times New Roman"/>
              </a:rPr>
              <a:t> в </a:t>
            </a:r>
            <a:r>
              <a:rPr lang="ru-RU" sz="1600" b="1" strike="noStrike" spc="-1" dirty="0" err="1">
                <a:solidFill>
                  <a:srgbClr val="000000"/>
                </a:solidFill>
                <a:latin typeface="Times New Roman"/>
                <a:ea typeface="Times New Roman"/>
              </a:rPr>
              <a:t>патогенезі</a:t>
            </a:r>
            <a:r>
              <a:rPr lang="ru-RU" sz="1600" b="1" strike="noStrike" spc="-1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ru-RU" sz="1600" b="1" strike="noStrike" spc="-1" dirty="0" err="1">
                <a:solidFill>
                  <a:srgbClr val="000000"/>
                </a:solidFill>
                <a:latin typeface="Times New Roman"/>
                <a:ea typeface="Times New Roman"/>
              </a:rPr>
              <a:t>даного</a:t>
            </a:r>
            <a:r>
              <a:rPr lang="ru-RU" sz="1600" b="1" strike="noStrike" spc="-1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ru-RU" sz="1600" b="1" strike="noStrike" spc="-1" dirty="0" err="1">
                <a:solidFill>
                  <a:srgbClr val="000000"/>
                </a:solidFill>
                <a:latin typeface="Times New Roman"/>
                <a:ea typeface="Times New Roman"/>
              </a:rPr>
              <a:t>захворювання</a:t>
            </a:r>
            <a:r>
              <a:rPr lang="ru-RU" sz="1600" b="1" strike="noStrike" spc="-1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r>
              <a:rPr lang="ru-RU" sz="1600" b="1" strike="noStrike" spc="-1" dirty="0">
                <a:latin typeface="Times New Roman"/>
              </a:rPr>
              <a:t> </a:t>
            </a:r>
            <a:endParaRPr lang="ru-RU" sz="1600" b="0" strike="noStrike" spc="-1" dirty="0">
              <a:latin typeface="Times New Roman"/>
              <a:ea typeface="Times New Roman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CustomShape 1"/>
          <p:cNvSpPr/>
          <p:nvPr/>
        </p:nvSpPr>
        <p:spPr>
          <a:xfrm>
            <a:off x="214200" y="214200"/>
            <a:ext cx="8642160" cy="52124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3600" b="1" strike="noStrike" spc="-1">
                <a:solidFill>
                  <a:srgbClr val="0070C0"/>
                </a:solidFill>
                <a:latin typeface="Calibri"/>
                <a:ea typeface="DejaVu Sans"/>
              </a:rPr>
              <a:t>ПИТАННЯ ДЛЯ ОБГОВОРЕННЯ </a:t>
            </a:r>
            <a:endParaRPr lang="ru-RU" sz="3600" b="0" strike="noStrike" spc="-1">
              <a:latin typeface="Arial"/>
            </a:endParaRPr>
          </a:p>
          <a:p>
            <a:pPr marL="457200" indent="-455400" algn="just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lang="ru-RU" sz="2000" b="1" strike="noStrike" spc="-1">
                <a:solidFill>
                  <a:srgbClr val="000000"/>
                </a:solidFill>
                <a:latin typeface="Arial"/>
                <a:ea typeface="DejaVu Sans"/>
              </a:rPr>
              <a:t>Техніка взяття крові з пальця на дослідження. </a:t>
            </a:r>
            <a:endParaRPr lang="ru-RU" sz="2000" b="0" strike="noStrike" spc="-1">
              <a:latin typeface="Arial"/>
            </a:endParaRPr>
          </a:p>
          <a:p>
            <a:pPr marL="457200" indent="-455400" algn="just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lang="ru-RU" sz="2000" b="1" strike="noStrike" spc="-1">
                <a:solidFill>
                  <a:srgbClr val="000000"/>
                </a:solidFill>
                <a:latin typeface="Arial"/>
                <a:ea typeface="DejaVu Sans"/>
              </a:rPr>
              <a:t>Будова камери Горяєва. </a:t>
            </a:r>
            <a:endParaRPr lang="ru-RU" sz="2000" b="0" strike="noStrike" spc="-1">
              <a:latin typeface="Arial"/>
            </a:endParaRPr>
          </a:p>
          <a:p>
            <a:pPr marL="457200" indent="-455400" algn="just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lang="ru-RU" sz="2000" b="1" strike="noStrike" spc="-1">
                <a:solidFill>
                  <a:srgbClr val="000000"/>
                </a:solidFill>
                <a:latin typeface="Arial"/>
                <a:ea typeface="DejaVu Sans"/>
              </a:rPr>
              <a:t>Метод підрахунку лейкоцитів у камері Горяєва. </a:t>
            </a:r>
            <a:endParaRPr lang="ru-RU" sz="2000" b="0" strike="noStrike" spc="-1">
              <a:latin typeface="Arial"/>
            </a:endParaRPr>
          </a:p>
          <a:p>
            <a:pPr marL="457200" indent="-455400" algn="just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lang="ru-RU" sz="2000" b="1" strike="noStrike" spc="-1">
                <a:solidFill>
                  <a:srgbClr val="000000"/>
                </a:solidFill>
                <a:latin typeface="Arial"/>
                <a:ea typeface="DejaVu Sans"/>
              </a:rPr>
              <a:t>Техніка приготування мазка крові для аналізу формули крові. </a:t>
            </a:r>
            <a:endParaRPr lang="ru-RU" sz="2000" b="0" strike="noStrike" spc="-1">
              <a:latin typeface="Arial"/>
            </a:endParaRPr>
          </a:p>
          <a:p>
            <a:pPr marL="457200" indent="-455400" algn="just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lang="ru-RU" sz="2000" b="1" strike="noStrike" spc="-1">
                <a:solidFill>
                  <a:srgbClr val="000000"/>
                </a:solidFill>
                <a:latin typeface="Arial"/>
                <a:ea typeface="DejaVu Sans"/>
              </a:rPr>
              <a:t>Фарбування мазків крові за Гімза, Паппенгеймом. </a:t>
            </a:r>
            <a:endParaRPr lang="ru-RU" sz="2000" b="0" strike="noStrike" spc="-1">
              <a:latin typeface="Arial"/>
            </a:endParaRPr>
          </a:p>
          <a:p>
            <a:pPr marL="457200" indent="-455400" algn="just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lang="ru-RU" sz="2000" b="1" strike="noStrike" spc="-1">
                <a:solidFill>
                  <a:srgbClr val="000000"/>
                </a:solidFill>
                <a:latin typeface="Arial"/>
                <a:ea typeface="DejaVu Sans"/>
              </a:rPr>
              <a:t>Морфологічна та функціональна характеристика формених елементів крові. </a:t>
            </a:r>
            <a:endParaRPr lang="ru-RU" sz="2000" b="0" strike="noStrike" spc="-1">
              <a:latin typeface="Arial"/>
            </a:endParaRPr>
          </a:p>
          <a:p>
            <a:pPr marL="457200" indent="-455400" algn="just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lang="ru-RU" sz="2000" b="1" strike="noStrike" spc="-1">
                <a:solidFill>
                  <a:srgbClr val="000000"/>
                </a:solidFill>
                <a:latin typeface="Arial"/>
                <a:ea typeface="DejaVu Sans"/>
              </a:rPr>
              <a:t>Облік видів лейкоцитів у мазках. Складання формули крові. Медико-біологічні висновки. </a:t>
            </a:r>
            <a:endParaRPr lang="ru-RU" sz="2000" b="0" strike="noStrike" spc="-1">
              <a:latin typeface="Arial"/>
            </a:endParaRPr>
          </a:p>
          <a:p>
            <a:pPr marL="457200" indent="-455400" algn="just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lang="ru-RU" sz="2000" b="1" strike="noStrike" spc="-1">
                <a:solidFill>
                  <a:srgbClr val="000000"/>
                </a:solidFill>
                <a:latin typeface="Arial"/>
                <a:ea typeface="DejaVu Sans"/>
              </a:rPr>
              <a:t>Принцип цитоморфометричного методу. Етапи проведення цитоморфометричних досліджень лімфоцитів. Значення методу в клінічній імунології. </a:t>
            </a:r>
            <a:endParaRPr lang="ru-RU" sz="2000" b="0" strike="noStrike" spc="-1">
              <a:latin typeface="Arial"/>
            </a:endParaRPr>
          </a:p>
          <a:p>
            <a:pPr marL="457200" indent="-455400" algn="just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lang="ru-RU" sz="2000" b="1" strike="noStrike" spc="-1">
                <a:solidFill>
                  <a:srgbClr val="000000"/>
                </a:solidFill>
                <a:latin typeface="Arial"/>
                <a:ea typeface="DejaVu Sans"/>
              </a:rPr>
              <a:t>Перелік реактивів, матеріалів та обладнання, їх приготування.</a:t>
            </a:r>
            <a:endParaRPr lang="ru-RU" sz="2000" b="0" strike="noStrike" spc="-1">
              <a:latin typeface="Arial"/>
            </a:endParaRPr>
          </a:p>
          <a:p>
            <a:pPr marL="457200" indent="-455400" algn="just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lang="ru-RU" sz="2000" b="1" strike="noStrike" spc="-1">
                <a:solidFill>
                  <a:srgbClr val="000000"/>
                </a:solidFill>
                <a:latin typeface="Arial"/>
                <a:ea typeface="DejaVu Sans"/>
              </a:rPr>
              <a:t>Поняття про лейкоцитарні індекси, їх визначення та інтерпретація результатів.</a:t>
            </a:r>
            <a:endParaRPr lang="ru-RU" sz="2000" b="0" strike="noStrike" spc="-1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CustomShape 1"/>
          <p:cNvSpPr/>
          <p:nvPr/>
        </p:nvSpPr>
        <p:spPr>
          <a:xfrm>
            <a:off x="357120" y="285840"/>
            <a:ext cx="8357400" cy="3504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2400" b="1" i="1" strike="noStrike" spc="-1">
                <a:solidFill>
                  <a:srgbClr val="FF0000"/>
                </a:solidFill>
                <a:latin typeface="Arial"/>
                <a:ea typeface="DejaVu Sans"/>
              </a:rPr>
              <a:t>ПИТАННЯ ДЛЯ САМОСТІЙНОЇ РОБОТИ </a:t>
            </a:r>
            <a:endParaRPr lang="ru-RU" sz="2400" b="0" strike="noStrike" spc="-1">
              <a:latin typeface="Arial"/>
            </a:endParaRPr>
          </a:p>
          <a:p>
            <a:pPr marL="343080" indent="-342360" algn="just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lang="ru-RU" sz="2000" b="1" strike="noStrike" spc="-1">
                <a:solidFill>
                  <a:srgbClr val="000000"/>
                </a:solidFill>
                <a:latin typeface="Arial"/>
                <a:ea typeface="DejaVu Sans"/>
              </a:rPr>
              <a:t>Механізм дії гепарину в антизгортаючій системі крові. </a:t>
            </a:r>
            <a:endParaRPr lang="ru-RU" sz="2000" b="0" strike="noStrike" spc="-1">
              <a:latin typeface="Arial"/>
            </a:endParaRPr>
          </a:p>
          <a:p>
            <a:pPr marL="343080" indent="-342360" algn="just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lang="ru-RU" sz="2000" b="1" strike="noStrike" spc="-1">
                <a:solidFill>
                  <a:srgbClr val="000000"/>
                </a:solidFill>
                <a:latin typeface="Arial"/>
                <a:ea typeface="DejaVu Sans"/>
              </a:rPr>
              <a:t>Склад фарбника Гімза і якості кожного компоненту. </a:t>
            </a:r>
            <a:endParaRPr lang="ru-RU" sz="2000" b="0" strike="noStrike" spc="-1">
              <a:latin typeface="Arial"/>
            </a:endParaRPr>
          </a:p>
          <a:p>
            <a:pPr marL="343080" indent="-342360" algn="just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lang="ru-RU" sz="2000" b="1" strike="noStrike" spc="-1">
                <a:solidFill>
                  <a:srgbClr val="000000"/>
                </a:solidFill>
                <a:latin typeface="Arial"/>
                <a:ea typeface="DejaVu Sans"/>
              </a:rPr>
              <a:t>Склад камери Горяєва. Чому визначену кількість лейкоцитів в 100 великих квадратах треба множити на 50? </a:t>
            </a:r>
            <a:endParaRPr lang="ru-RU" sz="2000" b="0" strike="noStrike" spc="-1">
              <a:latin typeface="Arial"/>
            </a:endParaRPr>
          </a:p>
          <a:p>
            <a:pPr marL="343080" indent="-342360" algn="just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lang="ru-RU" sz="2000" b="1" strike="noStrike" spc="-1">
                <a:solidFill>
                  <a:srgbClr val="000000"/>
                </a:solidFill>
                <a:latin typeface="Arial"/>
                <a:ea typeface="DejaVu Sans"/>
              </a:rPr>
              <a:t>Який ефект диференціювання перпаратів у підкисленій воді. </a:t>
            </a:r>
            <a:endParaRPr lang="ru-RU" sz="2000" b="0" strike="noStrike" spc="-1">
              <a:latin typeface="Arial"/>
            </a:endParaRPr>
          </a:p>
          <a:p>
            <a:pPr marL="343080" indent="-342360" algn="just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lang="ru-RU" sz="2000" b="1" strike="noStrike" spc="-1">
                <a:solidFill>
                  <a:srgbClr val="000000"/>
                </a:solidFill>
                <a:latin typeface="Arial"/>
                <a:ea typeface="DejaVu Sans"/>
              </a:rPr>
              <a:t>Дати визначення формули крові. </a:t>
            </a:r>
            <a:endParaRPr lang="ru-RU" sz="2000" b="0" strike="noStrike" spc="-1">
              <a:latin typeface="Arial"/>
            </a:endParaRPr>
          </a:p>
          <a:p>
            <a:pPr marL="343080" indent="-342360" algn="just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lang="ru-RU" sz="2000" b="1" strike="noStrike" spc="-1">
                <a:solidFill>
                  <a:srgbClr val="000000"/>
                </a:solidFill>
                <a:latin typeface="Arial"/>
                <a:ea typeface="DejaVu Sans"/>
              </a:rPr>
              <a:t>Який гістологічний механізм зсуву формули крові вліво? </a:t>
            </a:r>
            <a:endParaRPr lang="ru-RU" sz="2000" b="0" strike="noStrike" spc="-1">
              <a:latin typeface="Arial"/>
            </a:endParaRPr>
          </a:p>
          <a:p>
            <a:pPr marL="343080" indent="-342360" algn="just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lang="ru-RU" sz="2000" b="1" strike="noStrike" spc="-1">
                <a:solidFill>
                  <a:srgbClr val="000000"/>
                </a:solidFill>
                <a:latin typeface="Arial"/>
                <a:ea typeface="DejaVu Sans"/>
              </a:rPr>
              <a:t>Фізіологічні показники кількості лейкоцитів, формули крові у людей молодого віку. </a:t>
            </a:r>
            <a:endParaRPr lang="ru-RU" sz="2000" b="0" strike="noStrike" spc="-1">
              <a:latin typeface="Arial"/>
            </a:endParaRPr>
          </a:p>
          <a:p>
            <a:pPr marL="343080" indent="-342360" algn="just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lang="ru-RU" sz="2000" b="1" strike="noStrike" spc="-1">
                <a:solidFill>
                  <a:srgbClr val="000000"/>
                </a:solidFill>
                <a:latin typeface="Arial"/>
                <a:ea typeface="DejaVu Sans"/>
              </a:rPr>
              <a:t>Лейкоцитарні індекси, їх різноманіття та значення.</a:t>
            </a:r>
            <a:endParaRPr lang="ru-RU" sz="2000" b="0" strike="noStrike" spc="-1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CustomShape 1"/>
          <p:cNvSpPr/>
          <p:nvPr/>
        </p:nvSpPr>
        <p:spPr>
          <a:xfrm>
            <a:off x="357120" y="214200"/>
            <a:ext cx="8357400" cy="64911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just">
              <a:lnSpc>
                <a:spcPct val="100000"/>
              </a:lnSpc>
            </a:pPr>
            <a:r>
              <a:rPr lang="ru-RU" sz="2000" b="1" strike="noStrike" spc="-1" dirty="0">
                <a:solidFill>
                  <a:srgbClr val="FF0000"/>
                </a:solidFill>
                <a:latin typeface="Arial"/>
                <a:ea typeface="DejaVu Sans"/>
              </a:rPr>
              <a:t>НАВЧАЛЬНІ ЗАВДАННЯ </a:t>
            </a:r>
            <a:endParaRPr lang="ru-RU" sz="2000" b="0" strike="noStrike" spc="-1" dirty="0"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ru-RU" sz="2000" b="1" strike="noStrike" spc="-1" dirty="0">
                <a:solidFill>
                  <a:srgbClr val="FF0000"/>
                </a:solidFill>
                <a:latin typeface="Arial"/>
                <a:ea typeface="DejaVu Sans"/>
              </a:rPr>
              <a:t>ЗАВДАННЯ 1. </a:t>
            </a:r>
            <a:r>
              <a:rPr lang="ru-RU" sz="2000" b="1" strike="noStrike" spc="-1" dirty="0" err="1">
                <a:solidFill>
                  <a:srgbClr val="FF0000"/>
                </a:solidFill>
                <a:latin typeface="Arial"/>
                <a:ea typeface="DejaVu Sans"/>
              </a:rPr>
              <a:t>Підготовка</a:t>
            </a:r>
            <a:r>
              <a:rPr lang="ru-RU" sz="2000" b="1" strike="noStrike" spc="-1" dirty="0">
                <a:solidFill>
                  <a:srgbClr val="FF0000"/>
                </a:solidFill>
                <a:latin typeface="Arial"/>
                <a:ea typeface="DejaVu Sans"/>
              </a:rPr>
              <a:t> </a:t>
            </a:r>
            <a:r>
              <a:rPr lang="ru-RU" sz="2000" b="1" strike="noStrike" spc="-1" dirty="0" err="1">
                <a:solidFill>
                  <a:srgbClr val="FF0000"/>
                </a:solidFill>
                <a:latin typeface="Arial"/>
                <a:ea typeface="DejaVu Sans"/>
              </a:rPr>
              <a:t>реактивів</a:t>
            </a:r>
            <a:r>
              <a:rPr lang="ru-RU" sz="2000" b="1" strike="noStrike" spc="-1" dirty="0">
                <a:solidFill>
                  <a:srgbClr val="FF0000"/>
                </a:solidFill>
                <a:latin typeface="Arial"/>
                <a:ea typeface="DejaVu Sans"/>
              </a:rPr>
              <a:t> та </a:t>
            </a:r>
            <a:r>
              <a:rPr lang="ru-RU" sz="2000" b="1" strike="noStrike" spc="-1" dirty="0" err="1">
                <a:solidFill>
                  <a:srgbClr val="FF0000"/>
                </a:solidFill>
                <a:latin typeface="Arial"/>
                <a:ea typeface="DejaVu Sans"/>
              </a:rPr>
              <a:t>обладнання</a:t>
            </a:r>
            <a:r>
              <a:rPr lang="ru-RU" sz="2000" b="1" strike="noStrike" spc="-1" dirty="0">
                <a:solidFill>
                  <a:srgbClr val="FF0000"/>
                </a:solidFill>
                <a:latin typeface="Arial"/>
                <a:ea typeface="DejaVu Sans"/>
              </a:rPr>
              <a:t> для постановки </a:t>
            </a:r>
            <a:r>
              <a:rPr lang="ru-RU" sz="2000" b="1" strike="noStrike" spc="-1" dirty="0" err="1">
                <a:solidFill>
                  <a:srgbClr val="FF0000"/>
                </a:solidFill>
                <a:latin typeface="Arial"/>
                <a:ea typeface="DejaVu Sans"/>
              </a:rPr>
              <a:t>реакції</a:t>
            </a:r>
            <a:r>
              <a:rPr lang="ru-RU" sz="2000" b="1" strike="noStrike" spc="-1" dirty="0">
                <a:solidFill>
                  <a:srgbClr val="FF0000"/>
                </a:solidFill>
                <a:latin typeface="Arial"/>
                <a:ea typeface="DejaVu Sans"/>
              </a:rPr>
              <a:t>. </a:t>
            </a:r>
            <a:endParaRPr lang="ru-RU" sz="2000" b="0" strike="noStrike" spc="-1" dirty="0"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ru-RU" sz="1800" b="1" strike="noStrike" spc="-1" dirty="0">
                <a:solidFill>
                  <a:srgbClr val="0070C0"/>
                </a:solidFill>
                <a:latin typeface="Arial"/>
                <a:ea typeface="DejaVu Sans"/>
              </a:rPr>
              <a:t>1.1. </a:t>
            </a:r>
            <a:r>
              <a:rPr lang="ru-RU" sz="1800" b="1" strike="noStrike" spc="-1" dirty="0" err="1">
                <a:solidFill>
                  <a:srgbClr val="0070C0"/>
                </a:solidFill>
                <a:latin typeface="Arial"/>
                <a:ea typeface="DejaVu Sans"/>
              </a:rPr>
              <a:t>Реактиви</a:t>
            </a:r>
            <a:r>
              <a:rPr lang="ru-RU" sz="1800" b="1" strike="noStrike" spc="-1" dirty="0">
                <a:solidFill>
                  <a:srgbClr val="0070C0"/>
                </a:solidFill>
                <a:latin typeface="Arial"/>
                <a:ea typeface="DejaVu Sans"/>
              </a:rPr>
              <a:t>: </a:t>
            </a:r>
            <a:r>
              <a:rPr lang="ru-RU" sz="1800" b="1" strike="noStrike" spc="-1" dirty="0">
                <a:solidFill>
                  <a:srgbClr val="000000"/>
                </a:solidFill>
                <a:latin typeface="Arial"/>
                <a:ea typeface="DejaVu Sans"/>
              </a:rPr>
              <a:t>1) 2% </a:t>
            </a:r>
            <a:r>
              <a:rPr lang="ru-RU" sz="1800" b="1" strike="noStrike" spc="-1" dirty="0" err="1">
                <a:solidFill>
                  <a:srgbClr val="000000"/>
                </a:solidFill>
                <a:latin typeface="Arial"/>
                <a:ea typeface="DejaVu Sans"/>
              </a:rPr>
              <a:t>розчин</a:t>
            </a:r>
            <a:r>
              <a:rPr lang="ru-RU" sz="1800" b="1" strike="noStrike" spc="-1" dirty="0">
                <a:solidFill>
                  <a:srgbClr val="000000"/>
                </a:solidFill>
                <a:latin typeface="Arial"/>
                <a:ea typeface="DejaVu Sans"/>
              </a:rPr>
              <a:t> гепарина; 2) 3% </a:t>
            </a:r>
            <a:r>
              <a:rPr lang="ru-RU" sz="1800" b="1" strike="noStrike" spc="-1" dirty="0" err="1">
                <a:solidFill>
                  <a:srgbClr val="000000"/>
                </a:solidFill>
                <a:latin typeface="Arial"/>
                <a:ea typeface="DejaVu Sans"/>
              </a:rPr>
              <a:t>розчин</a:t>
            </a:r>
            <a:r>
              <a:rPr lang="ru-RU" sz="1800" b="1" strike="noStrike" spc="-1" dirty="0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r>
              <a:rPr lang="ru-RU" sz="1800" b="1" strike="noStrike" spc="-1" dirty="0" err="1">
                <a:solidFill>
                  <a:srgbClr val="000000"/>
                </a:solidFill>
                <a:latin typeface="Arial"/>
                <a:ea typeface="DejaVu Sans"/>
              </a:rPr>
              <a:t>крижаної</a:t>
            </a:r>
            <a:r>
              <a:rPr lang="ru-RU" sz="1800" b="1" strike="noStrike" spc="-1" dirty="0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r>
              <a:rPr lang="ru-RU" sz="1800" b="1" strike="noStrike" spc="-1" dirty="0" err="1">
                <a:solidFill>
                  <a:srgbClr val="000000"/>
                </a:solidFill>
                <a:latin typeface="Arial"/>
                <a:ea typeface="DejaVu Sans"/>
              </a:rPr>
              <a:t>оцтової</a:t>
            </a:r>
            <a:r>
              <a:rPr lang="ru-RU" sz="1800" b="1" strike="noStrike" spc="-1" dirty="0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r>
              <a:rPr lang="ru-RU" sz="1800" b="1" strike="noStrike" spc="-1" dirty="0" err="1">
                <a:solidFill>
                  <a:srgbClr val="000000"/>
                </a:solidFill>
                <a:latin typeface="Arial"/>
                <a:ea typeface="DejaVu Sans"/>
              </a:rPr>
              <a:t>кислоти</a:t>
            </a:r>
            <a:r>
              <a:rPr lang="ru-RU" sz="1800" b="1" strike="noStrike" spc="-1" dirty="0">
                <a:solidFill>
                  <a:srgbClr val="000000"/>
                </a:solidFill>
                <a:latin typeface="Arial"/>
                <a:ea typeface="DejaVu Sans"/>
              </a:rPr>
              <a:t>, </a:t>
            </a:r>
            <a:r>
              <a:rPr lang="ru-RU" sz="1800" b="1" strike="noStrike" spc="-1" dirty="0" err="1">
                <a:solidFill>
                  <a:srgbClr val="000000"/>
                </a:solidFill>
                <a:latin typeface="Arial"/>
                <a:ea typeface="DejaVu Sans"/>
              </a:rPr>
              <a:t>підфарбований</a:t>
            </a:r>
            <a:r>
              <a:rPr lang="ru-RU" sz="1800" b="1" strike="noStrike" spc="-1" dirty="0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r>
              <a:rPr lang="ru-RU" sz="1800" b="1" strike="noStrike" spc="-1" dirty="0" err="1">
                <a:solidFill>
                  <a:srgbClr val="000000"/>
                </a:solidFill>
                <a:latin typeface="Arial"/>
                <a:ea typeface="DejaVu Sans"/>
              </a:rPr>
              <a:t>метиловим</a:t>
            </a:r>
            <a:r>
              <a:rPr lang="ru-RU" sz="1800" b="1" strike="noStrike" spc="-1" dirty="0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r>
              <a:rPr lang="ru-RU" sz="1800" b="1" strike="noStrike" spc="-1" dirty="0" err="1">
                <a:solidFill>
                  <a:srgbClr val="000000"/>
                </a:solidFill>
                <a:latin typeface="Arial"/>
                <a:ea typeface="DejaVu Sans"/>
              </a:rPr>
              <a:t>синім</a:t>
            </a:r>
            <a:r>
              <a:rPr lang="ru-RU" sz="1800" b="1" strike="noStrike" spc="-1" dirty="0">
                <a:solidFill>
                  <a:srgbClr val="000000"/>
                </a:solidFill>
                <a:latin typeface="Arial"/>
                <a:ea typeface="DejaVu Sans"/>
              </a:rPr>
              <a:t>; 3) </a:t>
            </a:r>
            <a:r>
              <a:rPr lang="ru-RU" sz="1800" b="1" strike="noStrike" spc="-1" dirty="0" err="1">
                <a:solidFill>
                  <a:srgbClr val="000000"/>
                </a:solidFill>
                <a:latin typeface="Arial"/>
                <a:ea typeface="DejaVu Sans"/>
              </a:rPr>
              <a:t>етиловий</a:t>
            </a:r>
            <a:r>
              <a:rPr lang="ru-RU" sz="1800" b="1" strike="noStrike" spc="-1" dirty="0">
                <a:solidFill>
                  <a:srgbClr val="000000"/>
                </a:solidFill>
                <a:latin typeface="Arial"/>
                <a:ea typeface="DejaVu Sans"/>
              </a:rPr>
              <a:t> спирт (1000 ); 4) 960 </a:t>
            </a:r>
            <a:r>
              <a:rPr lang="ru-RU" sz="1800" b="1" strike="noStrike" spc="-1" dirty="0" err="1">
                <a:solidFill>
                  <a:srgbClr val="000000"/>
                </a:solidFill>
                <a:latin typeface="Arial"/>
                <a:ea typeface="DejaVu Sans"/>
              </a:rPr>
              <a:t>етиловий</a:t>
            </a:r>
            <a:r>
              <a:rPr lang="ru-RU" sz="1800" b="1" strike="noStrike" spc="-1" dirty="0">
                <a:solidFill>
                  <a:srgbClr val="000000"/>
                </a:solidFill>
                <a:latin typeface="Arial"/>
                <a:ea typeface="DejaVu Sans"/>
              </a:rPr>
              <a:t> спирт; 5) 15% </a:t>
            </a:r>
            <a:r>
              <a:rPr lang="ru-RU" sz="1800" b="1" strike="noStrike" spc="-1" dirty="0" err="1">
                <a:solidFill>
                  <a:srgbClr val="000000"/>
                </a:solidFill>
                <a:latin typeface="Arial"/>
                <a:ea typeface="DejaVu Sans"/>
              </a:rPr>
              <a:t>розчин</a:t>
            </a:r>
            <a:r>
              <a:rPr lang="ru-RU" sz="1800" b="1" strike="noStrike" spc="-1" dirty="0">
                <a:solidFill>
                  <a:srgbClr val="000000"/>
                </a:solidFill>
                <a:latin typeface="Arial"/>
                <a:ea typeface="DejaVu Sans"/>
              </a:rPr>
              <a:t> азур-</a:t>
            </a:r>
            <a:r>
              <a:rPr lang="ru-RU" sz="1800" b="1" strike="noStrike" spc="-1" dirty="0" err="1">
                <a:solidFill>
                  <a:srgbClr val="000000"/>
                </a:solidFill>
                <a:latin typeface="Arial"/>
                <a:ea typeface="DejaVu Sans"/>
              </a:rPr>
              <a:t>еозина</a:t>
            </a:r>
            <a:r>
              <a:rPr lang="ru-RU" sz="1800" b="1" strike="noStrike" spc="-1" dirty="0">
                <a:solidFill>
                  <a:srgbClr val="000000"/>
                </a:solidFill>
                <a:latin typeface="Arial"/>
                <a:ea typeface="DejaVu Sans"/>
              </a:rPr>
              <a:t> за </a:t>
            </a:r>
            <a:r>
              <a:rPr lang="ru-RU" sz="1800" b="1" strike="noStrike" spc="-1" dirty="0" err="1">
                <a:solidFill>
                  <a:srgbClr val="000000"/>
                </a:solidFill>
                <a:latin typeface="Arial"/>
                <a:ea typeface="DejaVu Sans"/>
              </a:rPr>
              <a:t>Романовським-Гімза</a:t>
            </a:r>
            <a:r>
              <a:rPr lang="ru-RU" sz="1800" b="1" strike="noStrike" spc="-1" dirty="0">
                <a:solidFill>
                  <a:srgbClr val="000000"/>
                </a:solidFill>
                <a:latin typeface="Arial"/>
                <a:ea typeface="DejaVu Sans"/>
              </a:rPr>
              <a:t>; 6) </a:t>
            </a:r>
            <a:r>
              <a:rPr lang="ru-RU" sz="1800" b="1" strike="noStrike" spc="-1" dirty="0" err="1">
                <a:solidFill>
                  <a:srgbClr val="000000"/>
                </a:solidFill>
                <a:latin typeface="Arial"/>
                <a:ea typeface="DejaVu Sans"/>
              </a:rPr>
              <a:t>підкислена</a:t>
            </a:r>
            <a:r>
              <a:rPr lang="ru-RU" sz="1800" b="1" strike="noStrike" spc="-1" dirty="0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r>
              <a:rPr lang="ru-RU" sz="1800" b="1" strike="noStrike" spc="-1" dirty="0" err="1">
                <a:solidFill>
                  <a:srgbClr val="000000"/>
                </a:solidFill>
                <a:latin typeface="Arial"/>
                <a:ea typeface="DejaVu Sans"/>
              </a:rPr>
              <a:t>дистильована</a:t>
            </a:r>
            <a:r>
              <a:rPr lang="ru-RU" sz="1800" b="1" strike="noStrike" spc="-1" dirty="0">
                <a:solidFill>
                  <a:srgbClr val="000000"/>
                </a:solidFill>
                <a:latin typeface="Arial"/>
                <a:ea typeface="DejaVu Sans"/>
              </a:rPr>
              <a:t> вода (1 </a:t>
            </a:r>
            <a:r>
              <a:rPr lang="ru-RU" sz="1800" b="1" strike="noStrike" spc="-1" dirty="0" err="1">
                <a:solidFill>
                  <a:srgbClr val="000000"/>
                </a:solidFill>
                <a:latin typeface="Arial"/>
                <a:ea typeface="DejaVu Sans"/>
              </a:rPr>
              <a:t>крапля</a:t>
            </a:r>
            <a:r>
              <a:rPr lang="ru-RU" sz="1800" b="1" strike="noStrike" spc="-1" dirty="0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r>
              <a:rPr lang="ru-RU" sz="1800" b="1" strike="noStrike" spc="-1" dirty="0" err="1">
                <a:solidFill>
                  <a:srgbClr val="000000"/>
                </a:solidFill>
                <a:latin typeface="Arial"/>
                <a:ea typeface="DejaVu Sans"/>
              </a:rPr>
              <a:t>конц</a:t>
            </a:r>
            <a:r>
              <a:rPr lang="ru-RU" sz="1800" b="1" strike="noStrike" spc="-1" dirty="0">
                <a:solidFill>
                  <a:srgbClr val="000000"/>
                </a:solidFill>
                <a:latin typeface="Arial"/>
                <a:ea typeface="DejaVu Sans"/>
              </a:rPr>
              <a:t>. </a:t>
            </a:r>
            <a:r>
              <a:rPr lang="ru-RU" sz="1800" b="1" strike="noStrike" spc="-1" dirty="0" err="1">
                <a:solidFill>
                  <a:srgbClr val="000000"/>
                </a:solidFill>
                <a:latin typeface="Arial"/>
                <a:ea typeface="DejaVu Sans"/>
              </a:rPr>
              <a:t>соляної</a:t>
            </a:r>
            <a:r>
              <a:rPr lang="ru-RU" sz="1800" b="1" strike="noStrike" spc="-1" dirty="0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r>
              <a:rPr lang="ru-RU" sz="1800" b="1" strike="noStrike" spc="-1" dirty="0" err="1">
                <a:solidFill>
                  <a:srgbClr val="000000"/>
                </a:solidFill>
                <a:latin typeface="Arial"/>
                <a:ea typeface="DejaVu Sans"/>
              </a:rPr>
              <a:t>кислоти</a:t>
            </a:r>
            <a:r>
              <a:rPr lang="ru-RU" sz="1800" b="1" strike="noStrike" spc="-1" dirty="0">
                <a:solidFill>
                  <a:srgbClr val="000000"/>
                </a:solidFill>
                <a:latin typeface="Arial"/>
                <a:ea typeface="DejaVu Sans"/>
              </a:rPr>
              <a:t> на 300 мл </a:t>
            </a:r>
            <a:r>
              <a:rPr lang="ru-RU" sz="1800" b="1" strike="noStrike" spc="-1" dirty="0" err="1">
                <a:solidFill>
                  <a:srgbClr val="000000"/>
                </a:solidFill>
                <a:latin typeface="Arial"/>
                <a:ea typeface="DejaVu Sans"/>
              </a:rPr>
              <a:t>дистильованої</a:t>
            </a:r>
            <a:r>
              <a:rPr lang="ru-RU" sz="1800" b="1" strike="noStrike" spc="-1" dirty="0">
                <a:solidFill>
                  <a:srgbClr val="000000"/>
                </a:solidFill>
                <a:latin typeface="Arial"/>
                <a:ea typeface="DejaVu Sans"/>
              </a:rPr>
              <a:t> води). </a:t>
            </a:r>
            <a:endParaRPr lang="ru-RU" sz="1800" b="0" strike="noStrike" spc="-1" dirty="0"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ru-RU" sz="1800" b="1" strike="noStrike" spc="-1" dirty="0">
                <a:solidFill>
                  <a:srgbClr val="0070C0"/>
                </a:solidFill>
                <a:latin typeface="Arial"/>
                <a:ea typeface="DejaVu Sans"/>
              </a:rPr>
              <a:t>1.2. </a:t>
            </a:r>
            <a:r>
              <a:rPr lang="ru-RU" sz="1800" b="1" strike="noStrike" spc="-1" dirty="0" err="1">
                <a:solidFill>
                  <a:srgbClr val="0070C0"/>
                </a:solidFill>
                <a:latin typeface="Arial"/>
                <a:ea typeface="DejaVu Sans"/>
              </a:rPr>
              <a:t>Матеріали</a:t>
            </a:r>
            <a:r>
              <a:rPr lang="ru-RU" sz="1800" b="1" strike="noStrike" spc="-1" dirty="0">
                <a:solidFill>
                  <a:srgbClr val="0070C0"/>
                </a:solidFill>
                <a:latin typeface="Arial"/>
                <a:ea typeface="DejaVu Sans"/>
              </a:rPr>
              <a:t> та </a:t>
            </a:r>
            <a:r>
              <a:rPr lang="ru-RU" sz="1800" b="1" strike="noStrike" spc="-1" dirty="0" err="1">
                <a:solidFill>
                  <a:srgbClr val="0070C0"/>
                </a:solidFill>
                <a:latin typeface="Arial"/>
                <a:ea typeface="DejaVu Sans"/>
              </a:rPr>
              <a:t>обладнання</a:t>
            </a:r>
            <a:r>
              <a:rPr lang="ru-RU" sz="1800" b="1" strike="noStrike" spc="-1" dirty="0">
                <a:solidFill>
                  <a:srgbClr val="0070C0"/>
                </a:solidFill>
                <a:latin typeface="Arial"/>
                <a:ea typeface="DejaVu Sans"/>
              </a:rPr>
              <a:t>: </a:t>
            </a:r>
            <a:r>
              <a:rPr lang="ru-RU" sz="1800" b="1" strike="noStrike" spc="-1" dirty="0">
                <a:solidFill>
                  <a:srgbClr val="000000"/>
                </a:solidFill>
                <a:latin typeface="Arial"/>
                <a:ea typeface="DejaVu Sans"/>
              </a:rPr>
              <a:t>1) </a:t>
            </a:r>
            <a:r>
              <a:rPr lang="ru-RU" sz="1800" b="1" strike="noStrike" spc="-1" dirty="0" err="1">
                <a:solidFill>
                  <a:srgbClr val="000000"/>
                </a:solidFill>
                <a:latin typeface="Arial"/>
                <a:ea typeface="DejaVu Sans"/>
              </a:rPr>
              <a:t>капіляри</a:t>
            </a:r>
            <a:r>
              <a:rPr lang="ru-RU" sz="1800" b="1" strike="noStrike" spc="-1" dirty="0">
                <a:solidFill>
                  <a:srgbClr val="000000"/>
                </a:solidFill>
                <a:latin typeface="Arial"/>
                <a:ea typeface="DejaVu Sans"/>
              </a:rPr>
              <a:t> на 0,1 </a:t>
            </a:r>
            <a:r>
              <a:rPr lang="ru-RU" sz="1800" b="1" strike="noStrike" spc="-1" dirty="0" err="1">
                <a:solidFill>
                  <a:srgbClr val="000000"/>
                </a:solidFill>
                <a:latin typeface="Arial"/>
                <a:ea typeface="DejaVu Sans"/>
              </a:rPr>
              <a:t>або</a:t>
            </a:r>
            <a:r>
              <a:rPr lang="ru-RU" sz="1800" b="1" strike="noStrike" spc="-1" dirty="0">
                <a:solidFill>
                  <a:srgbClr val="000000"/>
                </a:solidFill>
                <a:latin typeface="Arial"/>
                <a:ea typeface="DejaVu Sans"/>
              </a:rPr>
              <a:t> 0,2 мл, </a:t>
            </a:r>
            <a:r>
              <a:rPr lang="ru-RU" sz="1800" b="1" strike="noStrike" spc="-1" dirty="0" err="1">
                <a:solidFill>
                  <a:srgbClr val="000000"/>
                </a:solidFill>
                <a:latin typeface="Arial"/>
                <a:ea typeface="DejaVu Sans"/>
              </a:rPr>
              <a:t>попередньо</a:t>
            </a:r>
            <a:r>
              <a:rPr lang="ru-RU" sz="1800" b="1" strike="noStrike" spc="-1" dirty="0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r>
              <a:rPr lang="ru-RU" sz="1800" b="1" strike="noStrike" spc="-1" dirty="0" err="1">
                <a:solidFill>
                  <a:srgbClr val="000000"/>
                </a:solidFill>
                <a:latin typeface="Arial"/>
                <a:ea typeface="DejaVu Sans"/>
              </a:rPr>
              <a:t>змочені</a:t>
            </a:r>
            <a:r>
              <a:rPr lang="ru-RU" sz="1800" b="1" strike="noStrike" spc="-1" dirty="0">
                <a:solidFill>
                  <a:srgbClr val="000000"/>
                </a:solidFill>
                <a:latin typeface="Arial"/>
                <a:ea typeface="DejaVu Sans"/>
              </a:rPr>
              <a:t> 2% </a:t>
            </a:r>
            <a:r>
              <a:rPr lang="ru-RU" sz="1800" b="1" strike="noStrike" spc="-1" dirty="0" err="1">
                <a:solidFill>
                  <a:srgbClr val="000000"/>
                </a:solidFill>
                <a:latin typeface="Arial"/>
                <a:ea typeface="DejaVu Sans"/>
              </a:rPr>
              <a:t>розчином</a:t>
            </a:r>
            <a:r>
              <a:rPr lang="ru-RU" sz="1800" b="1" strike="noStrike" spc="-1" dirty="0">
                <a:solidFill>
                  <a:srgbClr val="000000"/>
                </a:solidFill>
                <a:latin typeface="Arial"/>
                <a:ea typeface="DejaVu Sans"/>
              </a:rPr>
              <a:t> гепарина та </a:t>
            </a:r>
            <a:r>
              <a:rPr lang="ru-RU" sz="1800" b="1" strike="noStrike" spc="-1" dirty="0" err="1">
                <a:solidFill>
                  <a:srgbClr val="000000"/>
                </a:solidFill>
                <a:latin typeface="Arial"/>
                <a:ea typeface="DejaVu Sans"/>
              </a:rPr>
              <a:t>висушені</a:t>
            </a:r>
            <a:r>
              <a:rPr lang="ru-RU" sz="1800" b="1" strike="noStrike" spc="-1" dirty="0">
                <a:solidFill>
                  <a:srgbClr val="000000"/>
                </a:solidFill>
                <a:latin typeface="Arial"/>
                <a:ea typeface="DejaVu Sans"/>
              </a:rPr>
              <a:t> в </a:t>
            </a:r>
            <a:r>
              <a:rPr lang="ru-RU" sz="1800" b="1" strike="noStrike" spc="-1" dirty="0" err="1">
                <a:solidFill>
                  <a:srgbClr val="000000"/>
                </a:solidFill>
                <a:latin typeface="Arial"/>
                <a:ea typeface="DejaVu Sans"/>
              </a:rPr>
              <a:t>термостаті</a:t>
            </a:r>
            <a:r>
              <a:rPr lang="ru-RU" sz="1800" b="1" strike="noStrike" spc="-1" dirty="0">
                <a:solidFill>
                  <a:srgbClr val="000000"/>
                </a:solidFill>
                <a:latin typeface="Arial"/>
                <a:ea typeface="DejaVu Sans"/>
              </a:rPr>
              <a:t> при +370С; 2) </a:t>
            </a:r>
            <a:r>
              <a:rPr lang="ru-RU" sz="1800" b="1" strike="noStrike" spc="-1" dirty="0" err="1">
                <a:solidFill>
                  <a:srgbClr val="000000"/>
                </a:solidFill>
                <a:latin typeface="Arial"/>
                <a:ea typeface="DejaVu Sans"/>
              </a:rPr>
              <a:t>одноразові</a:t>
            </a:r>
            <a:r>
              <a:rPr lang="ru-RU" sz="1800" b="1" strike="noStrike" spc="-1" dirty="0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r>
              <a:rPr lang="ru-RU" sz="1800" b="1" strike="noStrike" spc="-1" dirty="0" err="1">
                <a:solidFill>
                  <a:srgbClr val="000000"/>
                </a:solidFill>
                <a:latin typeface="Arial"/>
                <a:ea typeface="DejaVu Sans"/>
              </a:rPr>
              <a:t>стерильні</a:t>
            </a:r>
            <a:r>
              <a:rPr lang="ru-RU" sz="1800" b="1" strike="noStrike" spc="-1" dirty="0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r>
              <a:rPr lang="ru-RU" sz="1800" b="1" strike="noStrike" spc="-1" dirty="0" err="1">
                <a:solidFill>
                  <a:srgbClr val="000000"/>
                </a:solidFill>
                <a:latin typeface="Arial"/>
                <a:ea typeface="DejaVu Sans"/>
              </a:rPr>
              <a:t>списи-скарифікатори</a:t>
            </a:r>
            <a:r>
              <a:rPr lang="ru-RU" sz="1800" b="1" strike="noStrike" spc="-1" dirty="0">
                <a:solidFill>
                  <a:srgbClr val="000000"/>
                </a:solidFill>
                <a:latin typeface="Arial"/>
                <a:ea typeface="DejaVu Sans"/>
              </a:rPr>
              <a:t>; 3) </a:t>
            </a:r>
            <a:r>
              <a:rPr lang="ru-RU" sz="1800" b="1" strike="noStrike" spc="-1" dirty="0" err="1">
                <a:solidFill>
                  <a:srgbClr val="000000"/>
                </a:solidFill>
                <a:latin typeface="Arial"/>
                <a:ea typeface="DejaVu Sans"/>
              </a:rPr>
              <a:t>хімічно</a:t>
            </a:r>
            <a:r>
              <a:rPr lang="ru-RU" sz="1800" b="1" strike="noStrike" spc="-1" dirty="0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r>
              <a:rPr lang="ru-RU" sz="1800" b="1" strike="noStrike" spc="-1" dirty="0" err="1">
                <a:solidFill>
                  <a:srgbClr val="000000"/>
                </a:solidFill>
                <a:latin typeface="Arial"/>
                <a:ea typeface="DejaVu Sans"/>
              </a:rPr>
              <a:t>чисті</a:t>
            </a:r>
            <a:r>
              <a:rPr lang="ru-RU" sz="1800" b="1" strike="noStrike" spc="-1" dirty="0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r>
              <a:rPr lang="ru-RU" sz="1800" b="1" strike="noStrike" spc="-1" dirty="0" err="1">
                <a:solidFill>
                  <a:srgbClr val="000000"/>
                </a:solidFill>
                <a:latin typeface="Arial"/>
                <a:ea typeface="DejaVu Sans"/>
              </a:rPr>
              <a:t>знежирені</a:t>
            </a:r>
            <a:r>
              <a:rPr lang="ru-RU" sz="1800" b="1" strike="noStrike" spc="-1" dirty="0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r>
              <a:rPr lang="ru-RU" sz="1800" b="1" strike="noStrike" spc="-1" dirty="0" err="1">
                <a:solidFill>
                  <a:srgbClr val="000000"/>
                </a:solidFill>
                <a:latin typeface="Arial"/>
                <a:ea typeface="DejaVu Sans"/>
              </a:rPr>
              <a:t>предметні</a:t>
            </a:r>
            <a:r>
              <a:rPr lang="ru-RU" sz="1800" b="1" strike="noStrike" spc="-1" dirty="0">
                <a:solidFill>
                  <a:srgbClr val="000000"/>
                </a:solidFill>
                <a:latin typeface="Arial"/>
                <a:ea typeface="DejaVu Sans"/>
              </a:rPr>
              <a:t> стекла. Для </a:t>
            </a:r>
            <a:r>
              <a:rPr lang="ru-RU" sz="1800" b="1" strike="noStrike" spc="-1" dirty="0" err="1">
                <a:solidFill>
                  <a:srgbClr val="000000"/>
                </a:solidFill>
                <a:latin typeface="Arial"/>
                <a:ea typeface="DejaVu Sans"/>
              </a:rPr>
              <a:t>отримання</a:t>
            </a:r>
            <a:r>
              <a:rPr lang="ru-RU" sz="1800" b="1" strike="noStrike" spc="-1" dirty="0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r>
              <a:rPr lang="ru-RU" sz="1800" b="1" strike="noStrike" spc="-1" dirty="0" err="1">
                <a:solidFill>
                  <a:srgbClr val="000000"/>
                </a:solidFill>
                <a:latin typeface="Arial"/>
                <a:ea typeface="DejaVu Sans"/>
              </a:rPr>
              <a:t>такої</a:t>
            </a:r>
            <a:r>
              <a:rPr lang="ru-RU" sz="1800" b="1" strike="noStrike" spc="-1" dirty="0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r>
              <a:rPr lang="ru-RU" sz="1800" b="1" strike="noStrike" spc="-1" dirty="0" err="1">
                <a:solidFill>
                  <a:srgbClr val="000000"/>
                </a:solidFill>
                <a:latin typeface="Arial"/>
                <a:ea typeface="DejaVu Sans"/>
              </a:rPr>
              <a:t>якості</a:t>
            </a:r>
            <a:r>
              <a:rPr lang="ru-RU" sz="1800" b="1" strike="noStrike" spc="-1" dirty="0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r>
              <a:rPr lang="ru-RU" sz="1800" b="1" strike="noStrike" spc="-1" dirty="0" err="1">
                <a:solidFill>
                  <a:srgbClr val="000000"/>
                </a:solidFill>
                <a:latin typeface="Arial"/>
                <a:ea typeface="DejaVu Sans"/>
              </a:rPr>
              <a:t>предметні</a:t>
            </a:r>
            <a:r>
              <a:rPr lang="ru-RU" sz="1800" b="1" strike="noStrike" spc="-1" dirty="0">
                <a:solidFill>
                  <a:srgbClr val="000000"/>
                </a:solidFill>
                <a:latin typeface="Arial"/>
                <a:ea typeface="DejaVu Sans"/>
              </a:rPr>
              <a:t> стекла </a:t>
            </a:r>
            <a:r>
              <a:rPr lang="ru-RU" sz="1800" b="1" strike="noStrike" spc="-1" dirty="0" err="1">
                <a:solidFill>
                  <a:srgbClr val="000000"/>
                </a:solidFill>
                <a:latin typeface="Arial"/>
                <a:ea typeface="DejaVu Sans"/>
              </a:rPr>
              <a:t>замочують</a:t>
            </a:r>
            <a:r>
              <a:rPr lang="ru-RU" sz="1800" b="1" strike="noStrike" spc="-1" dirty="0">
                <a:solidFill>
                  <a:srgbClr val="000000"/>
                </a:solidFill>
                <a:latin typeface="Arial"/>
                <a:ea typeface="DejaVu Sans"/>
              </a:rPr>
              <a:t> на </a:t>
            </a:r>
            <a:r>
              <a:rPr lang="ru-RU" sz="1800" b="1" strike="noStrike" spc="-1" dirty="0" err="1">
                <a:solidFill>
                  <a:srgbClr val="000000"/>
                </a:solidFill>
                <a:latin typeface="Arial"/>
                <a:ea typeface="DejaVu Sans"/>
              </a:rPr>
              <a:t>добу</a:t>
            </a:r>
            <a:r>
              <a:rPr lang="ru-RU" sz="1800" b="1" strike="noStrike" spc="-1" dirty="0">
                <a:solidFill>
                  <a:srgbClr val="000000"/>
                </a:solidFill>
                <a:latin typeface="Arial"/>
                <a:ea typeface="DejaVu Sans"/>
              </a:rPr>
              <a:t> в оптимальному </a:t>
            </a:r>
            <a:r>
              <a:rPr lang="ru-RU" sz="1800" b="1" strike="noStrike" spc="-1" dirty="0" err="1">
                <a:solidFill>
                  <a:srgbClr val="000000"/>
                </a:solidFill>
                <a:latin typeface="Arial"/>
                <a:ea typeface="DejaVu Sans"/>
              </a:rPr>
              <a:t>розчині</a:t>
            </a:r>
            <a:r>
              <a:rPr lang="ru-RU" sz="1800" b="1" strike="noStrike" spc="-1" dirty="0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r>
              <a:rPr lang="ru-RU" sz="1800" b="1" strike="noStrike" spc="-1" dirty="0" err="1">
                <a:solidFill>
                  <a:srgbClr val="000000"/>
                </a:solidFill>
                <a:latin typeface="Arial"/>
                <a:ea typeface="DejaVu Sans"/>
              </a:rPr>
              <a:t>прального</a:t>
            </a:r>
            <a:r>
              <a:rPr lang="ru-RU" sz="1800" b="1" strike="noStrike" spc="-1" dirty="0">
                <a:solidFill>
                  <a:srgbClr val="000000"/>
                </a:solidFill>
                <a:latin typeface="Arial"/>
                <a:ea typeface="DejaVu Sans"/>
              </a:rPr>
              <a:t> порошку. </a:t>
            </a:r>
            <a:r>
              <a:rPr lang="ru-RU" sz="1800" b="1" strike="noStrike" spc="-1" dirty="0" err="1">
                <a:solidFill>
                  <a:srgbClr val="000000"/>
                </a:solidFill>
                <a:latin typeface="Arial"/>
                <a:ea typeface="DejaVu Sans"/>
              </a:rPr>
              <a:t>Миють</a:t>
            </a:r>
            <a:r>
              <a:rPr lang="ru-RU" sz="1800" b="1" strike="noStrike" spc="-1" dirty="0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r>
              <a:rPr lang="ru-RU" sz="1800" b="1" strike="noStrike" spc="-1" dirty="0" err="1">
                <a:solidFill>
                  <a:srgbClr val="000000"/>
                </a:solidFill>
                <a:latin typeface="Arial"/>
                <a:ea typeface="DejaVu Sans"/>
              </a:rPr>
              <a:t>ватяним</a:t>
            </a:r>
            <a:r>
              <a:rPr lang="ru-RU" sz="1800" b="1" strike="noStrike" spc="-1" dirty="0">
                <a:solidFill>
                  <a:srgbClr val="000000"/>
                </a:solidFill>
                <a:latin typeface="Arial"/>
                <a:ea typeface="DejaVu Sans"/>
              </a:rPr>
              <a:t> тампоном з </a:t>
            </a:r>
            <a:r>
              <a:rPr lang="ru-RU" sz="1800" b="1" strike="noStrike" spc="-1" dirty="0" err="1">
                <a:solidFill>
                  <a:srgbClr val="000000"/>
                </a:solidFill>
                <a:latin typeface="Arial"/>
                <a:ea typeface="DejaVu Sans"/>
              </a:rPr>
              <a:t>двох</a:t>
            </a:r>
            <a:r>
              <a:rPr lang="ru-RU" sz="1800" b="1" strike="noStrike" spc="-1" dirty="0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r>
              <a:rPr lang="ru-RU" sz="1800" b="1" strike="noStrike" spc="-1" dirty="0" err="1">
                <a:solidFill>
                  <a:srgbClr val="000000"/>
                </a:solidFill>
                <a:latin typeface="Arial"/>
                <a:ea typeface="DejaVu Sans"/>
              </a:rPr>
              <a:t>сторін</a:t>
            </a:r>
            <a:r>
              <a:rPr lang="ru-RU" sz="1800" b="1" strike="noStrike" spc="-1" dirty="0">
                <a:solidFill>
                  <a:srgbClr val="000000"/>
                </a:solidFill>
                <a:latin typeface="Arial"/>
                <a:ea typeface="DejaVu Sans"/>
              </a:rPr>
              <a:t> і </a:t>
            </a:r>
            <a:r>
              <a:rPr lang="ru-RU" sz="1800" b="1" strike="noStrike" spc="-1" dirty="0" err="1">
                <a:solidFill>
                  <a:srgbClr val="000000"/>
                </a:solidFill>
                <a:latin typeface="Arial"/>
                <a:ea typeface="DejaVu Sans"/>
              </a:rPr>
              <a:t>кип’ятять</a:t>
            </a:r>
            <a:r>
              <a:rPr lang="ru-RU" sz="1800" b="1" strike="noStrike" spc="-1" dirty="0">
                <a:solidFill>
                  <a:srgbClr val="000000"/>
                </a:solidFill>
                <a:latin typeface="Arial"/>
                <a:ea typeface="DejaVu Sans"/>
              </a:rPr>
              <a:t> у </a:t>
            </a:r>
            <a:r>
              <a:rPr lang="ru-RU" sz="1800" b="1" strike="noStrike" spc="-1" dirty="0" err="1">
                <a:solidFill>
                  <a:srgbClr val="000000"/>
                </a:solidFill>
                <a:latin typeface="Arial"/>
                <a:ea typeface="DejaVu Sans"/>
              </a:rPr>
              <a:t>новій</a:t>
            </a:r>
            <a:r>
              <a:rPr lang="ru-RU" sz="1800" b="1" strike="noStrike" spc="-1" dirty="0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r>
              <a:rPr lang="ru-RU" sz="1800" b="1" strike="noStrike" spc="-1" dirty="0" err="1">
                <a:solidFill>
                  <a:srgbClr val="000000"/>
                </a:solidFill>
                <a:latin typeface="Arial"/>
                <a:ea typeface="DejaVu Sans"/>
              </a:rPr>
              <a:t>порції</a:t>
            </a:r>
            <a:r>
              <a:rPr lang="ru-RU" sz="1800" b="1" strike="noStrike" spc="-1" dirty="0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r>
              <a:rPr lang="ru-RU" sz="1800" b="1" strike="noStrike" spc="-1" dirty="0" err="1">
                <a:solidFill>
                  <a:srgbClr val="000000"/>
                </a:solidFill>
                <a:latin typeface="Arial"/>
                <a:ea typeface="DejaVu Sans"/>
              </a:rPr>
              <a:t>миючого</a:t>
            </a:r>
            <a:r>
              <a:rPr lang="ru-RU" sz="1800" b="1" strike="noStrike" spc="-1" dirty="0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r>
              <a:rPr lang="ru-RU" sz="1800" b="1" strike="noStrike" spc="-1" dirty="0" err="1">
                <a:solidFill>
                  <a:srgbClr val="000000"/>
                </a:solidFill>
                <a:latin typeface="Arial"/>
                <a:ea typeface="DejaVu Sans"/>
              </a:rPr>
              <a:t>розчину</a:t>
            </a:r>
            <a:r>
              <a:rPr lang="ru-RU" sz="1800" b="1" strike="noStrike" spc="-1" dirty="0">
                <a:solidFill>
                  <a:srgbClr val="000000"/>
                </a:solidFill>
                <a:latin typeface="Arial"/>
                <a:ea typeface="DejaVu Sans"/>
              </a:rPr>
              <a:t> 30 </a:t>
            </a:r>
            <a:r>
              <a:rPr lang="ru-RU" sz="1800" b="1" strike="noStrike" spc="-1" dirty="0" err="1">
                <a:solidFill>
                  <a:srgbClr val="000000"/>
                </a:solidFill>
                <a:latin typeface="Arial"/>
                <a:ea typeface="DejaVu Sans"/>
              </a:rPr>
              <a:t>хв</a:t>
            </a:r>
            <a:r>
              <a:rPr lang="ru-RU" sz="1800" b="1" strike="noStrike" spc="-1" dirty="0">
                <a:solidFill>
                  <a:srgbClr val="000000"/>
                </a:solidFill>
                <a:latin typeface="Arial"/>
                <a:ea typeface="DejaVu Sans"/>
              </a:rPr>
              <a:t>. </a:t>
            </a:r>
            <a:r>
              <a:rPr lang="ru-RU" sz="1800" b="1" strike="noStrike" spc="-1" dirty="0" err="1">
                <a:solidFill>
                  <a:srgbClr val="000000"/>
                </a:solidFill>
                <a:latin typeface="Arial"/>
                <a:ea typeface="DejaVu Sans"/>
              </a:rPr>
              <a:t>Після</a:t>
            </a:r>
            <a:r>
              <a:rPr lang="ru-RU" sz="1800" b="1" strike="noStrike" spc="-1" dirty="0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r>
              <a:rPr lang="ru-RU" sz="1800" b="1" strike="noStrike" spc="-1" dirty="0" err="1">
                <a:solidFill>
                  <a:srgbClr val="000000"/>
                </a:solidFill>
                <a:latin typeface="Arial"/>
                <a:ea typeface="DejaVu Sans"/>
              </a:rPr>
              <a:t>цього</a:t>
            </a:r>
            <a:r>
              <a:rPr lang="ru-RU" sz="1800" b="1" strike="noStrike" spc="-1" dirty="0">
                <a:solidFill>
                  <a:srgbClr val="000000"/>
                </a:solidFill>
                <a:latin typeface="Arial"/>
                <a:ea typeface="DejaVu Sans"/>
              </a:rPr>
              <a:t> стекла </a:t>
            </a:r>
            <a:r>
              <a:rPr lang="ru-RU" sz="1800" b="1" strike="noStrike" spc="-1" dirty="0" err="1">
                <a:solidFill>
                  <a:srgbClr val="000000"/>
                </a:solidFill>
                <a:latin typeface="Arial"/>
                <a:ea typeface="DejaVu Sans"/>
              </a:rPr>
              <a:t>виполіскують</a:t>
            </a:r>
            <a:r>
              <a:rPr lang="ru-RU" sz="1800" b="1" strike="noStrike" spc="-1" dirty="0">
                <a:solidFill>
                  <a:srgbClr val="000000"/>
                </a:solidFill>
                <a:latin typeface="Arial"/>
                <a:ea typeface="DejaVu Sans"/>
              </a:rPr>
              <a:t> у </a:t>
            </a:r>
            <a:r>
              <a:rPr lang="ru-RU" sz="1800" b="1" strike="noStrike" spc="-1" dirty="0" err="1">
                <a:solidFill>
                  <a:srgbClr val="000000"/>
                </a:solidFill>
                <a:latin typeface="Arial"/>
                <a:ea typeface="DejaVu Sans"/>
              </a:rPr>
              <a:t>кип’яченій</a:t>
            </a:r>
            <a:r>
              <a:rPr lang="ru-RU" sz="1800" b="1" strike="noStrike" spc="-1" dirty="0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r>
              <a:rPr lang="ru-RU" sz="1800" b="1" strike="noStrike" spc="-1" dirty="0" err="1">
                <a:solidFill>
                  <a:srgbClr val="000000"/>
                </a:solidFill>
                <a:latin typeface="Arial"/>
                <a:ea typeface="DejaVu Sans"/>
              </a:rPr>
              <a:t>воді</a:t>
            </a:r>
            <a:r>
              <a:rPr lang="ru-RU" sz="1800" b="1" strike="noStrike" spc="-1" dirty="0">
                <a:solidFill>
                  <a:srgbClr val="000000"/>
                </a:solidFill>
                <a:latin typeface="Arial"/>
                <a:ea typeface="DejaVu Sans"/>
              </a:rPr>
              <a:t>, </a:t>
            </a:r>
            <a:r>
              <a:rPr lang="ru-RU" sz="1800" b="1" strike="noStrike" spc="-1" dirty="0" err="1">
                <a:solidFill>
                  <a:srgbClr val="000000"/>
                </a:solidFill>
                <a:latin typeface="Arial"/>
                <a:ea typeface="DejaVu Sans"/>
              </a:rPr>
              <a:t>занурюють</a:t>
            </a:r>
            <a:r>
              <a:rPr lang="ru-RU" sz="1800" b="1" strike="noStrike" spc="-1" dirty="0">
                <a:solidFill>
                  <a:srgbClr val="000000"/>
                </a:solidFill>
                <a:latin typeface="Arial"/>
                <a:ea typeface="DejaVu Sans"/>
              </a:rPr>
              <a:t> на </a:t>
            </a:r>
            <a:r>
              <a:rPr lang="ru-RU" sz="1800" b="1" strike="noStrike" spc="-1" dirty="0" err="1">
                <a:solidFill>
                  <a:srgbClr val="000000"/>
                </a:solidFill>
                <a:latin typeface="Arial"/>
                <a:ea typeface="DejaVu Sans"/>
              </a:rPr>
              <a:t>добу</a:t>
            </a:r>
            <a:r>
              <a:rPr lang="ru-RU" sz="1800" b="1" strike="noStrike" spc="-1" dirty="0">
                <a:solidFill>
                  <a:srgbClr val="000000"/>
                </a:solidFill>
                <a:latin typeface="Arial"/>
                <a:ea typeface="DejaVu Sans"/>
              </a:rPr>
              <a:t> в 1% </a:t>
            </a:r>
            <a:r>
              <a:rPr lang="ru-RU" sz="1800" b="1" strike="noStrike" spc="-1" dirty="0" err="1">
                <a:solidFill>
                  <a:srgbClr val="000000"/>
                </a:solidFill>
                <a:latin typeface="Arial"/>
                <a:ea typeface="DejaVu Sans"/>
              </a:rPr>
              <a:t>розчині</a:t>
            </a:r>
            <a:r>
              <a:rPr lang="ru-RU" sz="1800" b="1" strike="noStrike" spc="-1" dirty="0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r>
              <a:rPr lang="ru-RU" sz="1800" b="1" strike="noStrike" spc="-1" dirty="0" err="1">
                <a:solidFill>
                  <a:srgbClr val="000000"/>
                </a:solidFill>
                <a:latin typeface="Arial"/>
                <a:ea typeface="DejaVu Sans"/>
              </a:rPr>
              <a:t>соляної</a:t>
            </a:r>
            <a:r>
              <a:rPr lang="ru-RU" sz="1800" b="1" strike="noStrike" spc="-1" dirty="0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r>
              <a:rPr lang="ru-RU" sz="1800" b="1" strike="noStrike" spc="-1" dirty="0" err="1">
                <a:solidFill>
                  <a:srgbClr val="000000"/>
                </a:solidFill>
                <a:latin typeface="Arial"/>
                <a:ea typeface="DejaVu Sans"/>
              </a:rPr>
              <a:t>кислоти</a:t>
            </a:r>
            <a:r>
              <a:rPr lang="ru-RU" sz="1800" b="1" strike="noStrike" spc="-1" dirty="0">
                <a:solidFill>
                  <a:srgbClr val="000000"/>
                </a:solidFill>
                <a:latin typeface="Arial"/>
                <a:ea typeface="DejaVu Sans"/>
              </a:rPr>
              <a:t>, </a:t>
            </a:r>
            <a:r>
              <a:rPr lang="ru-RU" sz="1800" b="1" strike="noStrike" spc="-1" dirty="0" err="1">
                <a:solidFill>
                  <a:srgbClr val="000000"/>
                </a:solidFill>
                <a:latin typeface="Arial"/>
                <a:ea typeface="DejaVu Sans"/>
              </a:rPr>
              <a:t>виполіскують</a:t>
            </a:r>
            <a:r>
              <a:rPr lang="ru-RU" sz="1800" b="1" strike="noStrike" spc="-1" dirty="0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r>
              <a:rPr lang="ru-RU" sz="1800" b="1" strike="noStrike" spc="-1" dirty="0" err="1">
                <a:solidFill>
                  <a:srgbClr val="000000"/>
                </a:solidFill>
                <a:latin typeface="Arial"/>
                <a:ea typeface="DejaVu Sans"/>
              </a:rPr>
              <a:t>від</a:t>
            </a:r>
            <a:r>
              <a:rPr lang="ru-RU" sz="1800" b="1" strike="noStrike" spc="-1" dirty="0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r>
              <a:rPr lang="ru-RU" sz="1800" b="1" strike="noStrike" spc="-1" dirty="0" err="1">
                <a:solidFill>
                  <a:srgbClr val="000000"/>
                </a:solidFill>
                <a:latin typeface="Arial"/>
                <a:ea typeface="DejaVu Sans"/>
              </a:rPr>
              <a:t>кислоти</a:t>
            </a:r>
            <a:r>
              <a:rPr lang="ru-RU" sz="1800" b="1" strike="noStrike" spc="-1" dirty="0">
                <a:solidFill>
                  <a:srgbClr val="000000"/>
                </a:solidFill>
                <a:latin typeface="Arial"/>
                <a:ea typeface="DejaVu Sans"/>
              </a:rPr>
              <a:t> в </a:t>
            </a:r>
            <a:r>
              <a:rPr lang="ru-RU" sz="1800" b="1" strike="noStrike" spc="-1" dirty="0" err="1">
                <a:solidFill>
                  <a:srgbClr val="000000"/>
                </a:solidFill>
                <a:latin typeface="Arial"/>
                <a:ea typeface="DejaVu Sans"/>
              </a:rPr>
              <a:t>проточній</a:t>
            </a:r>
            <a:r>
              <a:rPr lang="ru-RU" sz="1800" b="1" strike="noStrike" spc="-1" dirty="0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r>
              <a:rPr lang="ru-RU" sz="1800" b="1" strike="noStrike" spc="-1" dirty="0" err="1">
                <a:solidFill>
                  <a:srgbClr val="000000"/>
                </a:solidFill>
                <a:latin typeface="Arial"/>
                <a:ea typeface="DejaVu Sans"/>
              </a:rPr>
              <a:t>воді</a:t>
            </a:r>
            <a:r>
              <a:rPr lang="ru-RU" sz="1800" b="1" strike="noStrike" spc="-1" dirty="0">
                <a:solidFill>
                  <a:srgbClr val="000000"/>
                </a:solidFill>
                <a:latin typeface="Arial"/>
                <a:ea typeface="DejaVu Sans"/>
              </a:rPr>
              <a:t>, 2-х </a:t>
            </a:r>
            <a:r>
              <a:rPr lang="ru-RU" sz="1800" b="1" strike="noStrike" spc="-1" dirty="0" err="1">
                <a:solidFill>
                  <a:srgbClr val="000000"/>
                </a:solidFill>
                <a:latin typeface="Arial"/>
                <a:ea typeface="DejaVu Sans"/>
              </a:rPr>
              <a:t>порціях</a:t>
            </a:r>
            <a:r>
              <a:rPr lang="ru-RU" sz="1800" b="1" strike="noStrike" spc="-1" dirty="0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r>
              <a:rPr lang="ru-RU" sz="1800" b="1" strike="noStrike" spc="-1" dirty="0" err="1">
                <a:solidFill>
                  <a:srgbClr val="000000"/>
                </a:solidFill>
                <a:latin typeface="Arial"/>
                <a:ea typeface="DejaVu Sans"/>
              </a:rPr>
              <a:t>дистильованої</a:t>
            </a:r>
            <a:r>
              <a:rPr lang="ru-RU" sz="1800" b="1" strike="noStrike" spc="-1" dirty="0">
                <a:solidFill>
                  <a:srgbClr val="000000"/>
                </a:solidFill>
                <a:latin typeface="Arial"/>
                <a:ea typeface="DejaVu Sans"/>
              </a:rPr>
              <a:t> води і в </a:t>
            </a:r>
            <a:r>
              <a:rPr lang="ru-RU" sz="1800" b="1" strike="noStrike" spc="-1" dirty="0" err="1">
                <a:solidFill>
                  <a:srgbClr val="000000"/>
                </a:solidFill>
                <a:latin typeface="Arial"/>
                <a:ea typeface="DejaVu Sans"/>
              </a:rPr>
              <a:t>новій</a:t>
            </a:r>
            <a:r>
              <a:rPr lang="ru-RU" sz="1800" b="1" strike="noStrike" spc="-1" dirty="0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r>
              <a:rPr lang="ru-RU" sz="1800" b="1" strike="noStrike" spc="-1" dirty="0" err="1">
                <a:solidFill>
                  <a:srgbClr val="000000"/>
                </a:solidFill>
                <a:latin typeface="Arial"/>
                <a:ea typeface="DejaVu Sans"/>
              </a:rPr>
              <a:t>порції</a:t>
            </a:r>
            <a:r>
              <a:rPr lang="ru-RU" sz="1800" b="1" strike="noStrike" spc="-1" dirty="0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r>
              <a:rPr lang="ru-RU" sz="1800" b="1" strike="noStrike" spc="-1" dirty="0" err="1">
                <a:solidFill>
                  <a:srgbClr val="000000"/>
                </a:solidFill>
                <a:latin typeface="Arial"/>
                <a:ea typeface="DejaVu Sans"/>
              </a:rPr>
              <a:t>дистильованої</a:t>
            </a:r>
            <a:r>
              <a:rPr lang="ru-RU" sz="1800" b="1" strike="noStrike" spc="-1" dirty="0">
                <a:solidFill>
                  <a:srgbClr val="000000"/>
                </a:solidFill>
                <a:latin typeface="Arial"/>
                <a:ea typeface="DejaVu Sans"/>
              </a:rPr>
              <a:t> води </a:t>
            </a:r>
            <a:r>
              <a:rPr lang="ru-RU" sz="1800" b="1" strike="noStrike" spc="-1" dirty="0" err="1">
                <a:solidFill>
                  <a:srgbClr val="000000"/>
                </a:solidFill>
                <a:latin typeface="Arial"/>
                <a:ea typeface="DejaVu Sans"/>
              </a:rPr>
              <a:t>кип’ятять</a:t>
            </a:r>
            <a:r>
              <a:rPr lang="ru-RU" sz="1800" b="1" strike="noStrike" spc="-1" dirty="0">
                <a:solidFill>
                  <a:srgbClr val="000000"/>
                </a:solidFill>
                <a:latin typeface="Arial"/>
                <a:ea typeface="DejaVu Sans"/>
              </a:rPr>
              <a:t> 30 </a:t>
            </a:r>
            <a:r>
              <a:rPr lang="ru-RU" sz="1800" b="1" strike="noStrike" spc="-1" dirty="0" err="1">
                <a:solidFill>
                  <a:srgbClr val="000000"/>
                </a:solidFill>
                <a:latin typeface="Arial"/>
                <a:ea typeface="DejaVu Sans"/>
              </a:rPr>
              <a:t>хв</a:t>
            </a:r>
            <a:r>
              <a:rPr lang="ru-RU" sz="1800" b="1" strike="noStrike" spc="-1" dirty="0">
                <a:solidFill>
                  <a:srgbClr val="000000"/>
                </a:solidFill>
                <a:latin typeface="Arial"/>
                <a:ea typeface="DejaVu Sans"/>
              </a:rPr>
              <a:t>. </a:t>
            </a:r>
            <a:r>
              <a:rPr lang="ru-RU" sz="1800" b="1" strike="noStrike" spc="-1" dirty="0" err="1">
                <a:solidFill>
                  <a:srgbClr val="000000"/>
                </a:solidFill>
                <a:latin typeface="Arial"/>
                <a:ea typeface="DejaVu Sans"/>
              </a:rPr>
              <a:t>Після</a:t>
            </a:r>
            <a:r>
              <a:rPr lang="ru-RU" sz="1800" b="1" strike="noStrike" spc="-1" dirty="0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r>
              <a:rPr lang="ru-RU" sz="1800" b="1" strike="noStrike" spc="-1" dirty="0" err="1">
                <a:solidFill>
                  <a:srgbClr val="000000"/>
                </a:solidFill>
                <a:latin typeface="Arial"/>
                <a:ea typeface="DejaVu Sans"/>
              </a:rPr>
              <a:t>чого</a:t>
            </a:r>
            <a:r>
              <a:rPr lang="ru-RU" sz="1800" b="1" strike="noStrike" spc="-1" dirty="0">
                <a:solidFill>
                  <a:srgbClr val="000000"/>
                </a:solidFill>
                <a:latin typeface="Arial"/>
                <a:ea typeface="DejaVu Sans"/>
              </a:rPr>
              <a:t> стекла </a:t>
            </a:r>
            <a:r>
              <a:rPr lang="ru-RU" sz="1800" b="1" strike="noStrike" spc="-1" dirty="0" err="1">
                <a:solidFill>
                  <a:srgbClr val="000000"/>
                </a:solidFill>
                <a:latin typeface="Arial"/>
                <a:ea typeface="DejaVu Sans"/>
              </a:rPr>
              <a:t>сушать</a:t>
            </a:r>
            <a:r>
              <a:rPr lang="ru-RU" sz="1800" b="1" strike="noStrike" spc="-1" dirty="0">
                <a:solidFill>
                  <a:srgbClr val="000000"/>
                </a:solidFill>
                <a:latin typeface="Arial"/>
                <a:ea typeface="DejaVu Sans"/>
              </a:rPr>
              <a:t> і </a:t>
            </a:r>
            <a:r>
              <a:rPr lang="ru-RU" sz="1800" b="1" strike="noStrike" spc="-1" dirty="0" err="1">
                <a:solidFill>
                  <a:srgbClr val="000000"/>
                </a:solidFill>
                <a:latin typeface="Arial"/>
                <a:ea typeface="DejaVu Sans"/>
              </a:rPr>
              <a:t>складають</a:t>
            </a:r>
            <a:r>
              <a:rPr lang="ru-RU" sz="1800" b="1" strike="noStrike" spc="-1" dirty="0">
                <a:solidFill>
                  <a:srgbClr val="000000"/>
                </a:solidFill>
                <a:latin typeface="Arial"/>
                <a:ea typeface="DejaVu Sans"/>
              </a:rPr>
              <a:t> у </a:t>
            </a:r>
            <a:r>
              <a:rPr lang="ru-RU" sz="1800" b="1" strike="noStrike" spc="-1" dirty="0" err="1">
                <a:solidFill>
                  <a:srgbClr val="000000"/>
                </a:solidFill>
                <a:latin typeface="Arial"/>
                <a:ea typeface="DejaVu Sans"/>
              </a:rPr>
              <a:t>закриті</a:t>
            </a:r>
            <a:r>
              <a:rPr lang="ru-RU" sz="1800" b="1" strike="noStrike" spc="-1" dirty="0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r>
              <a:rPr lang="ru-RU" sz="1800" b="1" strike="noStrike" spc="-1" dirty="0" err="1">
                <a:solidFill>
                  <a:srgbClr val="000000"/>
                </a:solidFill>
                <a:latin typeface="Arial"/>
                <a:ea typeface="DejaVu Sans"/>
              </a:rPr>
              <a:t>від</a:t>
            </a:r>
            <a:r>
              <a:rPr lang="ru-RU" sz="1800" b="1" strike="noStrike" spc="-1" dirty="0">
                <a:solidFill>
                  <a:srgbClr val="000000"/>
                </a:solidFill>
                <a:latin typeface="Arial"/>
                <a:ea typeface="DejaVu Sans"/>
              </a:rPr>
              <a:t> пилу </a:t>
            </a:r>
            <a:r>
              <a:rPr lang="ru-RU" sz="1800" b="1" strike="noStrike" spc="-1" dirty="0" err="1">
                <a:solidFill>
                  <a:srgbClr val="000000"/>
                </a:solidFill>
                <a:latin typeface="Arial"/>
                <a:ea typeface="DejaVu Sans"/>
              </a:rPr>
              <a:t>ємності</a:t>
            </a:r>
            <a:r>
              <a:rPr lang="ru-RU" sz="1800" b="1" strike="noStrike" spc="-1" dirty="0">
                <a:solidFill>
                  <a:srgbClr val="000000"/>
                </a:solidFill>
                <a:latin typeface="Arial"/>
                <a:ea typeface="DejaVu Sans"/>
              </a:rPr>
              <a:t>; 4) камера </a:t>
            </a:r>
            <a:r>
              <a:rPr lang="ru-RU" sz="1800" b="1" strike="noStrike" spc="-1" dirty="0" err="1">
                <a:solidFill>
                  <a:srgbClr val="000000"/>
                </a:solidFill>
                <a:latin typeface="Arial"/>
                <a:ea typeface="DejaVu Sans"/>
              </a:rPr>
              <a:t>Горєва</a:t>
            </a:r>
            <a:r>
              <a:rPr lang="ru-RU" sz="1800" b="1" strike="noStrike" spc="-1" dirty="0">
                <a:solidFill>
                  <a:srgbClr val="000000"/>
                </a:solidFill>
                <a:latin typeface="Arial"/>
                <a:ea typeface="DejaVu Sans"/>
              </a:rPr>
              <a:t>; 5) </a:t>
            </a:r>
            <a:r>
              <a:rPr lang="ru-RU" sz="1800" b="1" strike="noStrike" spc="-1" dirty="0" err="1">
                <a:solidFill>
                  <a:srgbClr val="000000"/>
                </a:solidFill>
                <a:latin typeface="Arial"/>
                <a:ea typeface="DejaVu Sans"/>
              </a:rPr>
              <a:t>пластмасові</a:t>
            </a:r>
            <a:r>
              <a:rPr lang="ru-RU" sz="1800" b="1" strike="noStrike" spc="-1" dirty="0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r>
              <a:rPr lang="ru-RU" sz="1800" b="1" strike="noStrike" spc="-1" dirty="0" err="1">
                <a:solidFill>
                  <a:srgbClr val="000000"/>
                </a:solidFill>
                <a:latin typeface="Arial"/>
                <a:ea typeface="DejaVu Sans"/>
              </a:rPr>
              <a:t>планшети</a:t>
            </a:r>
            <a:r>
              <a:rPr lang="ru-RU" sz="1800" b="1" strike="noStrike" spc="-1" dirty="0">
                <a:solidFill>
                  <a:srgbClr val="000000"/>
                </a:solidFill>
                <a:latin typeface="Arial"/>
                <a:ea typeface="DejaVu Sans"/>
              </a:rPr>
              <a:t> для </a:t>
            </a:r>
            <a:r>
              <a:rPr lang="ru-RU" sz="1800" b="1" strike="noStrike" spc="-1" dirty="0" err="1">
                <a:solidFill>
                  <a:srgbClr val="000000"/>
                </a:solidFill>
                <a:latin typeface="Arial"/>
                <a:ea typeface="DejaVu Sans"/>
              </a:rPr>
              <a:t>сірологічних</a:t>
            </a:r>
            <a:r>
              <a:rPr lang="ru-RU" sz="1800" b="1" strike="noStrike" spc="-1" dirty="0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r>
              <a:rPr lang="ru-RU" sz="1800" b="1" strike="noStrike" spc="-1" dirty="0" err="1">
                <a:solidFill>
                  <a:srgbClr val="000000"/>
                </a:solidFill>
                <a:latin typeface="Arial"/>
                <a:ea typeface="DejaVu Sans"/>
              </a:rPr>
              <a:t>досліджень</a:t>
            </a:r>
            <a:r>
              <a:rPr lang="ru-RU" sz="1800" b="1" strike="noStrike" spc="-1" dirty="0">
                <a:solidFill>
                  <a:srgbClr val="000000"/>
                </a:solidFill>
                <a:latin typeface="Arial"/>
                <a:ea typeface="DejaVu Sans"/>
              </a:rPr>
              <a:t>; 6) </a:t>
            </a:r>
            <a:r>
              <a:rPr lang="ru-RU" sz="1800" b="1" strike="noStrike" spc="-1" dirty="0" err="1">
                <a:solidFill>
                  <a:srgbClr val="000000"/>
                </a:solidFill>
                <a:latin typeface="Arial"/>
                <a:ea typeface="DejaVu Sans"/>
              </a:rPr>
              <a:t>дозовані</a:t>
            </a:r>
            <a:r>
              <a:rPr lang="ru-RU" sz="1800" b="1" strike="noStrike" spc="-1" dirty="0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r>
              <a:rPr lang="ru-RU" sz="1800" b="1" strike="noStrike" spc="-1" dirty="0" err="1">
                <a:solidFill>
                  <a:srgbClr val="000000"/>
                </a:solidFill>
                <a:latin typeface="Arial"/>
                <a:ea typeface="DejaVu Sans"/>
              </a:rPr>
              <a:t>мікропіпетки</a:t>
            </a:r>
            <a:r>
              <a:rPr lang="ru-RU" sz="1800" b="1" strike="noStrike" spc="-1" dirty="0">
                <a:solidFill>
                  <a:srgbClr val="000000"/>
                </a:solidFill>
                <a:latin typeface="Arial"/>
                <a:ea typeface="DejaVu Sans"/>
              </a:rPr>
              <a:t>; 7) </a:t>
            </a:r>
            <a:r>
              <a:rPr lang="ru-RU" sz="1800" b="1" strike="noStrike" spc="-1" dirty="0" err="1">
                <a:solidFill>
                  <a:srgbClr val="000000"/>
                </a:solidFill>
                <a:latin typeface="Arial"/>
                <a:ea typeface="DejaVu Sans"/>
              </a:rPr>
              <a:t>мікроскоп</a:t>
            </a:r>
            <a:r>
              <a:rPr lang="ru-RU" sz="1800" b="1" strike="noStrike" spc="-1" dirty="0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r>
              <a:rPr lang="ru-RU" sz="1800" b="1" strike="noStrike" spc="-1" dirty="0" err="1">
                <a:solidFill>
                  <a:srgbClr val="000000"/>
                </a:solidFill>
                <a:latin typeface="Arial"/>
                <a:ea typeface="DejaVu Sans"/>
              </a:rPr>
              <a:t>бінокулярний</a:t>
            </a:r>
            <a:r>
              <a:rPr lang="ru-RU" sz="1800" b="1" strike="noStrike" spc="-1" dirty="0">
                <a:solidFill>
                  <a:srgbClr val="000000"/>
                </a:solidFill>
                <a:latin typeface="Arial"/>
                <a:ea typeface="DejaVu Sans"/>
              </a:rPr>
              <a:t>; 8) вата, бинт, </a:t>
            </a:r>
            <a:r>
              <a:rPr lang="ru-RU" sz="1800" b="1" strike="noStrike" spc="-1" dirty="0" err="1">
                <a:solidFill>
                  <a:srgbClr val="000000"/>
                </a:solidFill>
                <a:latin typeface="Arial"/>
                <a:ea typeface="DejaVu Sans"/>
              </a:rPr>
              <a:t>фільтрувальний</a:t>
            </a:r>
            <a:r>
              <a:rPr lang="ru-RU" sz="1800" b="1" strike="noStrike" spc="-1" dirty="0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r>
              <a:rPr lang="ru-RU" sz="1800" b="1" strike="noStrike" spc="-1" dirty="0" err="1">
                <a:solidFill>
                  <a:srgbClr val="000000"/>
                </a:solidFill>
                <a:latin typeface="Arial"/>
                <a:ea typeface="DejaVu Sans"/>
              </a:rPr>
              <a:t>папір</a:t>
            </a:r>
            <a:r>
              <a:rPr lang="ru-RU" sz="1800" b="1" strike="noStrike" spc="-1" dirty="0">
                <a:solidFill>
                  <a:srgbClr val="000000"/>
                </a:solidFill>
                <a:latin typeface="Arial"/>
                <a:ea typeface="DejaVu Sans"/>
              </a:rPr>
              <a:t>. </a:t>
            </a:r>
            <a:r>
              <a:rPr lang="ru-RU" sz="1800" b="1" strike="noStrike" spc="-1" dirty="0" err="1">
                <a:solidFill>
                  <a:srgbClr val="000000"/>
                </a:solidFill>
                <a:latin typeface="Arial"/>
                <a:ea typeface="DejaVu Sans"/>
              </a:rPr>
              <a:t>Техніка</a:t>
            </a:r>
            <a:r>
              <a:rPr lang="ru-RU" sz="1800" b="1" strike="noStrike" spc="-1" dirty="0">
                <a:solidFill>
                  <a:srgbClr val="000000"/>
                </a:solidFill>
                <a:latin typeface="Arial"/>
                <a:ea typeface="DejaVu Sans"/>
              </a:rPr>
              <a:t> забору </a:t>
            </a:r>
            <a:r>
              <a:rPr lang="ru-RU" sz="1800" b="1" strike="noStrike" spc="-1" dirty="0" err="1">
                <a:solidFill>
                  <a:srgbClr val="000000"/>
                </a:solidFill>
                <a:latin typeface="Arial"/>
                <a:ea typeface="DejaVu Sans"/>
              </a:rPr>
              <a:t>крові</a:t>
            </a:r>
            <a:r>
              <a:rPr lang="ru-RU" sz="1800" b="1" strike="noStrike" spc="-1" dirty="0">
                <a:solidFill>
                  <a:srgbClr val="000000"/>
                </a:solidFill>
                <a:latin typeface="Arial"/>
                <a:ea typeface="DejaVu Sans"/>
              </a:rPr>
              <a:t> на </a:t>
            </a:r>
            <a:r>
              <a:rPr lang="ru-RU" sz="1800" b="1" strike="noStrike" spc="-1" dirty="0" err="1">
                <a:solidFill>
                  <a:srgbClr val="000000"/>
                </a:solidFill>
                <a:latin typeface="Arial"/>
                <a:ea typeface="DejaVu Sans"/>
              </a:rPr>
              <a:t>дослідження</a:t>
            </a:r>
            <a:r>
              <a:rPr lang="ru-RU" sz="1800" b="1" strike="noStrike" spc="-1" dirty="0">
                <a:solidFill>
                  <a:srgbClr val="000000"/>
                </a:solidFill>
                <a:latin typeface="Arial"/>
                <a:ea typeface="DejaVu Sans"/>
              </a:rPr>
              <a:t>.</a:t>
            </a:r>
            <a:endParaRPr lang="ru-RU" sz="1800" b="0" strike="noStrike" spc="-1" dirty="0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CustomShape 1"/>
          <p:cNvSpPr/>
          <p:nvPr/>
        </p:nvSpPr>
        <p:spPr>
          <a:xfrm>
            <a:off x="428760" y="285840"/>
            <a:ext cx="8357400" cy="52106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just">
              <a:lnSpc>
                <a:spcPct val="100000"/>
              </a:lnSpc>
            </a:pPr>
            <a:r>
              <a:rPr lang="ru-RU" sz="2400" b="1" i="1" strike="noStrike" spc="-1">
                <a:solidFill>
                  <a:srgbClr val="0070C0"/>
                </a:solidFill>
                <a:latin typeface="Arial"/>
                <a:ea typeface="DejaVu Sans"/>
              </a:rPr>
              <a:t>Кров для дослідження</a:t>
            </a:r>
            <a:endParaRPr lang="ru-RU" sz="2400" b="0" strike="noStrike" spc="-1">
              <a:latin typeface="Arial"/>
            </a:endParaRPr>
          </a:p>
          <a:p>
            <a:pPr marL="216000" indent="-215640" algn="just">
              <a:lnSpc>
                <a:spcPct val="100000"/>
              </a:lnSpc>
              <a:buClr>
                <a:srgbClr val="000000"/>
              </a:buClr>
              <a:buFont typeface="Wingdings" charset="2"/>
              <a:buChar char=""/>
            </a:pPr>
            <a:r>
              <a:rPr lang="ru-RU" sz="2400" b="1" strike="noStrike" spc="-1">
                <a:solidFill>
                  <a:srgbClr val="000000"/>
                </a:solidFill>
                <a:latin typeface="Arial"/>
                <a:ea typeface="DejaVu Sans"/>
              </a:rPr>
              <a:t>у дорослих береться з м’якоті безіменного пальця; </a:t>
            </a:r>
            <a:endParaRPr lang="ru-RU" sz="2400" b="0" strike="noStrike" spc="-1">
              <a:latin typeface="Arial"/>
            </a:endParaRPr>
          </a:p>
          <a:p>
            <a:pPr marL="216000" indent="-215640" algn="just">
              <a:lnSpc>
                <a:spcPct val="100000"/>
              </a:lnSpc>
              <a:buClr>
                <a:srgbClr val="000000"/>
              </a:buClr>
              <a:buFont typeface="Wingdings" charset="2"/>
              <a:buChar char=""/>
            </a:pPr>
            <a:r>
              <a:rPr lang="ru-RU" sz="2400" b="1" strike="noStrike" spc="-1">
                <a:solidFill>
                  <a:srgbClr val="000000"/>
                </a:solidFill>
                <a:latin typeface="Arial"/>
                <a:ea typeface="DejaVu Sans"/>
              </a:rPr>
              <a:t>у дітей до 1-2 років можна брати кров з м’якоті великого пальця ноги. </a:t>
            </a:r>
            <a:endParaRPr lang="ru-RU" sz="2400" b="0" strike="noStrike" spc="-1"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ru-RU" sz="2400" b="1" strike="noStrike" spc="-1">
                <a:solidFill>
                  <a:srgbClr val="000000"/>
                </a:solidFill>
                <a:latin typeface="Arial"/>
                <a:ea typeface="DejaVu Sans"/>
              </a:rPr>
              <a:t>Безпосередньо перед проколом палець дезинфікують 96% етиловим спиртом і дають йому висохнути. Потім палець злегка стискають і роблять прокол списом до упору паралельно шкірним лініям Геда (для кращого загоєння ран). </a:t>
            </a:r>
            <a:endParaRPr lang="ru-RU" sz="2400" b="0" strike="noStrike" spc="-1"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ru-RU" sz="2400" b="1" strike="noStrike" spc="-1">
                <a:solidFill>
                  <a:srgbClr val="000000"/>
                </a:solidFill>
                <a:latin typeface="Arial"/>
                <a:ea typeface="DejaVu Sans"/>
              </a:rPr>
              <a:t>Першу краплю стирають стерильним фільтрувальним папером, а не ватою, від якої залишаються волокна. </a:t>
            </a:r>
            <a:endParaRPr lang="ru-RU" sz="2400" b="0" strike="noStrike" spc="-1"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ru-RU" sz="2400" b="1" strike="noStrike" spc="-1">
                <a:solidFill>
                  <a:srgbClr val="000000"/>
                </a:solidFill>
                <a:latin typeface="Arial"/>
                <a:ea typeface="DejaVu Sans"/>
              </a:rPr>
              <a:t>Другу і подальші краплі беруть для дослідження, заповнюють капіляр і видувають на предметне скло.</a:t>
            </a:r>
            <a:endParaRPr lang="ru-RU" sz="2400" b="0" strike="noStrike" spc="-1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CustomShape 1"/>
          <p:cNvSpPr/>
          <p:nvPr/>
        </p:nvSpPr>
        <p:spPr>
          <a:xfrm>
            <a:off x="214200" y="285840"/>
            <a:ext cx="8571960" cy="61884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just">
              <a:lnSpc>
                <a:spcPct val="100000"/>
              </a:lnSpc>
            </a:pPr>
            <a:r>
              <a:rPr lang="ru-RU" sz="2000" b="1" strike="noStrike" spc="-1">
                <a:solidFill>
                  <a:srgbClr val="FF0000"/>
                </a:solidFill>
                <a:latin typeface="Arial"/>
                <a:ea typeface="DejaVu Sans"/>
              </a:rPr>
              <a:t>ЗАВДАННЯ 2. Визначення кількості лейкоцитів у запропонованому зразку крові. </a:t>
            </a:r>
            <a:r>
              <a:rPr lang="ru-RU" sz="2000" b="1" strike="noStrike" spc="-1">
                <a:solidFill>
                  <a:srgbClr val="0070C0"/>
                </a:solidFill>
                <a:latin typeface="Arial"/>
                <a:ea typeface="DejaVu Sans"/>
              </a:rPr>
              <a:t>Визначення кількості лейкоцитів пробірковим способом за П’ятницьким. </a:t>
            </a:r>
            <a:r>
              <a:rPr lang="ru-RU" sz="2000" b="1" strike="noStrike" spc="-1">
                <a:solidFill>
                  <a:srgbClr val="000000"/>
                </a:solidFill>
                <a:latin typeface="Arial"/>
                <a:ea typeface="DejaVu Sans"/>
              </a:rPr>
              <a:t>У лунці планшета для сірологічних досліджень дозованою варіпіпеткою відміряють 0,38 мл 3% розчину оцтової кислоти. Узяту для дослідження кров видувають з капіляра на чисті знежирені стекла і відміряють дозованою мікропіпеткою 0,02 мл (20 мкл) крові, яку вносять в лунку з 0,38 мл 3% розчину оцтової кислоти. В цьому випадку розведення крові виходить 1:20. Порцію крові перемішують піпетуванням тією ж піпеткою і залишають на 1-2 хв. до повного лізису еритроцитів. Підрахунок лейкоцитів проводять в рахунковій камері Горяєва. Рахункова камера є скляною пластинкою, що має невелике поглиблення в центрі, куди поміщається розведена кров. На дні поглиблення вигравійовано дві сітки, розділені одна від одної подовжнім і двома поперечними жолобами. Перед підрахунком формених елементів крові на камеру обережно кладуть знежирене покривне скло і притирають його до країв камери шляхом притиснення великими пальцями обох рук і легкими зсувами покривного скла вгору і вниз. </a:t>
            </a:r>
            <a:endParaRPr lang="ru-RU" sz="2000" b="0" strike="noStrike" spc="-1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CustomShape 1"/>
          <p:cNvSpPr/>
          <p:nvPr/>
        </p:nvSpPr>
        <p:spPr>
          <a:xfrm>
            <a:off x="214200" y="197280"/>
            <a:ext cx="8714880" cy="6704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just">
              <a:lnSpc>
                <a:spcPct val="100000"/>
              </a:lnSpc>
            </a:pPr>
            <a:r>
              <a:rPr lang="ru-RU" sz="1800" b="1" strike="noStrike" spc="-1">
                <a:solidFill>
                  <a:srgbClr val="000000"/>
                </a:solidFill>
                <a:latin typeface="Arial"/>
                <a:ea typeface="DejaVu Sans"/>
              </a:rPr>
              <a:t>Доказом щільності прилягання покривного скла є поява веселкових ліній, так званих </a:t>
            </a:r>
            <a:r>
              <a:rPr lang="ru-RU" sz="1800" b="1" strike="noStrike" spc="-1">
                <a:solidFill>
                  <a:srgbClr val="0070C0"/>
                </a:solidFill>
                <a:latin typeface="Arial"/>
                <a:ea typeface="DejaVu Sans"/>
              </a:rPr>
              <a:t>кілець Ньютона</a:t>
            </a:r>
            <a:r>
              <a:rPr lang="ru-RU" sz="1800" b="1" strike="noStrike" spc="-1">
                <a:solidFill>
                  <a:srgbClr val="000000"/>
                </a:solidFill>
                <a:latin typeface="Arial"/>
                <a:ea typeface="DejaVu Sans"/>
              </a:rPr>
              <a:t>, по притертим його краям. Оскільки покривне скло накладають на бічні пластинки рахункової камери, цим створюється поглиблення, яке закрите з двох сторін (притертих) і відкрите з двох зовнішніх сторін у вигляді щілин. Через ці щілини рахункова камера заповнюється суспензією лейкоцитів. Для заповнення камери суспензію лейкоцитів в лунці з кислотою ретельно перемішують мікропіпеткою і невелику порцію суспензії піпеткою доставляють до щілини камери. Суспензія клітин, витікаючи з мікропіпетки заповнює камеру, надлишок рідини стече в жолоби. Іншу частину камери можна заповнити суспензією клітин наступного зразка лейкоцитів. </a:t>
            </a:r>
            <a:endParaRPr lang="ru-RU" sz="1800" b="0" strike="noStrike" spc="-1"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ru-RU" sz="1800" b="1" strike="noStrike" spc="-1">
                <a:solidFill>
                  <a:srgbClr val="000000"/>
                </a:solidFill>
                <a:latin typeface="Arial"/>
                <a:ea typeface="DejaVu Sans"/>
              </a:rPr>
              <a:t>Після того, як рахункова камера заповниться суспензією клітин, приступають до підрахунку лейкоцитів. Експозиція </a:t>
            </a:r>
            <a:r>
              <a:rPr lang="ru-RU" sz="2000" b="1" strike="noStrike" spc="-1">
                <a:solidFill>
                  <a:srgbClr val="0070C0"/>
                </a:solidFill>
                <a:latin typeface="Arial"/>
                <a:ea typeface="DejaVu Sans"/>
              </a:rPr>
              <a:t>в камері Горяєва </a:t>
            </a:r>
            <a:r>
              <a:rPr lang="ru-RU" sz="1800" b="1" strike="noStrike" spc="-1">
                <a:solidFill>
                  <a:srgbClr val="000000"/>
                </a:solidFill>
                <a:latin typeface="Arial"/>
                <a:ea typeface="DejaVu Sans"/>
              </a:rPr>
              <a:t>суспензії клітин складає близько 1 хвилини для їх рівномірного осідання на поверхні камери. Для підрахунку лейкоцитів камеру розглядають під мікроскопом і рахують формені елементи, що лежать в сітці Горяєва. Сітка Горяєва складається з 225 великих квадратів (по 15 в кожному з рядів), 25 з них розділені на 15 маленьких квадратів (для підрахунку еритроцитів) і 100 великих порожніх квадратів зібрано в групи по 4 квадрати кожна (для підрахунку лейкоцитів). Сторони малого квадрата рівні 0,05 мм; отже площа його рівна 0,0025 мм</a:t>
            </a:r>
            <a:r>
              <a:rPr lang="ru-RU" sz="1800" b="1" strike="noStrike" spc="-1" baseline="30000">
                <a:solidFill>
                  <a:srgbClr val="000000"/>
                </a:solidFill>
                <a:latin typeface="Arial"/>
                <a:ea typeface="DejaVu Sans"/>
              </a:rPr>
              <a:t>2</a:t>
            </a:r>
            <a:r>
              <a:rPr lang="ru-RU" sz="1800" b="1" strike="noStrike" spc="-1">
                <a:solidFill>
                  <a:srgbClr val="000000"/>
                </a:solidFill>
                <a:latin typeface="Arial"/>
                <a:ea typeface="DejaVu Sans"/>
              </a:rPr>
              <a:t> ; глибина рахункової камери рівна 0,1 мм, тому об’єм малого квадрата рівний 0,00025 мм</a:t>
            </a:r>
            <a:r>
              <a:rPr lang="ru-RU" sz="1800" b="1" strike="noStrike" spc="-1" baseline="30000">
                <a:solidFill>
                  <a:srgbClr val="000000"/>
                </a:solidFill>
                <a:latin typeface="Arial"/>
                <a:ea typeface="DejaVu Sans"/>
              </a:rPr>
              <a:t>3</a:t>
            </a:r>
            <a:r>
              <a:rPr lang="ru-RU" sz="1800" b="1" strike="noStrike" spc="-1">
                <a:solidFill>
                  <a:srgbClr val="000000"/>
                </a:solidFill>
                <a:latin typeface="Arial"/>
                <a:ea typeface="DejaVu Sans"/>
              </a:rPr>
              <a:t>. Великий квадрат сітки Горяєва складається з 16 малих квадратів, отже має S=0,04 мм</a:t>
            </a:r>
            <a:r>
              <a:rPr lang="ru-RU" sz="1800" b="1" strike="noStrike" spc="-1" baseline="30000">
                <a:solidFill>
                  <a:srgbClr val="000000"/>
                </a:solidFill>
                <a:latin typeface="Arial"/>
                <a:ea typeface="DejaVu Sans"/>
              </a:rPr>
              <a:t>2</a:t>
            </a:r>
            <a:r>
              <a:rPr lang="ru-RU" sz="1800" b="1" strike="noStrike" spc="-1">
                <a:solidFill>
                  <a:srgbClr val="000000"/>
                </a:solidFill>
                <a:latin typeface="Arial"/>
                <a:ea typeface="DejaVu Sans"/>
              </a:rPr>
              <a:t>, а V=0,004 мм</a:t>
            </a:r>
            <a:r>
              <a:rPr lang="ru-RU" sz="1800" b="1" strike="noStrike" spc="-1" baseline="30000">
                <a:solidFill>
                  <a:srgbClr val="000000"/>
                </a:solidFill>
                <a:latin typeface="Arial"/>
                <a:ea typeface="DejaVu Sans"/>
              </a:rPr>
              <a:t>3</a:t>
            </a:r>
            <a:r>
              <a:rPr lang="ru-RU" sz="1800" b="1" strike="noStrike" spc="-1">
                <a:solidFill>
                  <a:srgbClr val="000000"/>
                </a:solidFill>
                <a:latin typeface="Arial"/>
                <a:ea typeface="DejaVu Sans"/>
              </a:rPr>
              <a:t> .</a:t>
            </a:r>
            <a:endParaRPr lang="ru-RU" sz="1800" b="0" strike="noStrike" spc="-1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CustomShape 1"/>
          <p:cNvSpPr/>
          <p:nvPr/>
        </p:nvSpPr>
        <p:spPr>
          <a:xfrm>
            <a:off x="357120" y="285840"/>
            <a:ext cx="8357400" cy="55785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just">
              <a:lnSpc>
                <a:spcPct val="100000"/>
              </a:lnSpc>
            </a:pPr>
            <a:r>
              <a:rPr lang="ru-RU" sz="2000" b="1" strike="noStrike" spc="-1">
                <a:solidFill>
                  <a:srgbClr val="000000"/>
                </a:solidFill>
                <a:latin typeface="Arial"/>
                <a:ea typeface="DejaVu Sans"/>
              </a:rPr>
              <a:t>Лейкоцити підраховують у </a:t>
            </a:r>
            <a:r>
              <a:rPr lang="ru-RU" sz="2000" b="1" strike="noStrike" spc="-1">
                <a:solidFill>
                  <a:srgbClr val="FF0000"/>
                </a:solidFill>
                <a:latin typeface="Arial"/>
                <a:ea typeface="DejaVu Sans"/>
              </a:rPr>
              <a:t>100 великих порожніх квадратах </a:t>
            </a:r>
            <a:r>
              <a:rPr lang="ru-RU" sz="2000" b="1" strike="noStrike" spc="-1">
                <a:solidFill>
                  <a:srgbClr val="000000"/>
                </a:solidFill>
                <a:latin typeface="Arial"/>
                <a:ea typeface="DejaVu Sans"/>
              </a:rPr>
              <a:t>(20 x5) площа яких рівна 4 мм</a:t>
            </a:r>
            <a:r>
              <a:rPr lang="ru-RU" sz="2000" b="1" strike="noStrike" spc="-1" baseline="30000">
                <a:solidFill>
                  <a:srgbClr val="000000"/>
                </a:solidFill>
                <a:latin typeface="Arial"/>
                <a:ea typeface="DejaVu Sans"/>
              </a:rPr>
              <a:t>2</a:t>
            </a:r>
            <a:r>
              <a:rPr lang="ru-RU" sz="2000" b="1" strike="noStrike" spc="-1">
                <a:solidFill>
                  <a:srgbClr val="000000"/>
                </a:solidFill>
                <a:latin typeface="Arial"/>
                <a:ea typeface="DejaVu Sans"/>
              </a:rPr>
              <a:t> (площа одного великого квадрата дорівнює 0,04 мм</a:t>
            </a:r>
            <a:r>
              <a:rPr lang="ru-RU" sz="2000" b="1" strike="noStrike" spc="-1" baseline="30000">
                <a:solidFill>
                  <a:srgbClr val="000000"/>
                </a:solidFill>
                <a:latin typeface="Arial"/>
                <a:ea typeface="DejaVu Sans"/>
              </a:rPr>
              <a:t>2</a:t>
            </a:r>
            <a:r>
              <a:rPr lang="ru-RU" sz="2000" b="1" strike="noStrike" spc="-1">
                <a:solidFill>
                  <a:srgbClr val="000000"/>
                </a:solidFill>
                <a:latin typeface="Arial"/>
                <a:ea typeface="DejaVu Sans"/>
              </a:rPr>
              <a:t> ). Кількість лейкоцитів, підрахованих у 100 великих порожніх квадратах, ділять на 4 і перемножують на 200, одержують кількість лейкоцитів в 1мм</a:t>
            </a:r>
            <a:r>
              <a:rPr lang="ru-RU" sz="2000" b="1" strike="noStrike" spc="-1" baseline="30000">
                <a:solidFill>
                  <a:srgbClr val="000000"/>
                </a:solidFill>
                <a:latin typeface="Arial"/>
                <a:ea typeface="DejaVu Sans"/>
              </a:rPr>
              <a:t>3</a:t>
            </a:r>
            <a:r>
              <a:rPr lang="ru-RU" sz="2000" b="1" strike="noStrike" spc="-1">
                <a:solidFill>
                  <a:srgbClr val="000000"/>
                </a:solidFill>
                <a:latin typeface="Arial"/>
                <a:ea typeface="DejaVu Sans"/>
              </a:rPr>
              <a:t> крові. Ділять на 4 з розрахунку загальної площі 100 великих порожніх квадратів, рівної 4 мм</a:t>
            </a:r>
            <a:r>
              <a:rPr lang="ru-RU" sz="2000" b="1" strike="noStrike" spc="-1" baseline="30000">
                <a:solidFill>
                  <a:srgbClr val="000000"/>
                </a:solidFill>
                <a:latin typeface="Arial"/>
                <a:ea typeface="DejaVu Sans"/>
              </a:rPr>
              <a:t>2</a:t>
            </a:r>
            <a:r>
              <a:rPr lang="ru-RU" sz="2000" b="1" strike="noStrike" spc="-1">
                <a:solidFill>
                  <a:srgbClr val="000000"/>
                </a:solidFill>
                <a:latin typeface="Arial"/>
                <a:ea typeface="DejaVu Sans"/>
              </a:rPr>
              <a:t>. Перемножують з розрахунку, що ступінь розведення крові дорівнює 20 (0,38 мл 3% розчину оцтової кислоти і 0,02 мл крові), а глибина камери 0,1 мм. Замість вище приведених розрахунків можна кількість лейкоцитів, підрахованих у 100 великих квадратах, помножити на 50 (якщо врахувати попередні розрахунки: 200:4=50). </a:t>
            </a:r>
            <a:endParaRPr lang="ru-RU" sz="2000" b="0" strike="noStrike" spc="-1"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ru-RU" sz="2000" b="1" i="1" strike="noStrike" spc="-1">
                <a:solidFill>
                  <a:srgbClr val="0070C0"/>
                </a:solidFill>
                <a:latin typeface="Arial"/>
                <a:ea typeface="DejaVu Sans"/>
              </a:rPr>
              <a:t>Для того, щоб повторно не підрахувати один і той же лейкоцит, потрібно суворо дотримуватися певного порядку: </a:t>
            </a:r>
            <a:endParaRPr lang="ru-RU" sz="2000" b="0" strike="noStrike" spc="-1">
              <a:latin typeface="Arial"/>
            </a:endParaRPr>
          </a:p>
          <a:p>
            <a:pPr marL="216000" indent="-215640" algn="just">
              <a:lnSpc>
                <a:spcPct val="100000"/>
              </a:lnSpc>
              <a:buClr>
                <a:srgbClr val="000000"/>
              </a:buClr>
              <a:buFont typeface="StarSymbol"/>
              <a:buChar char="-"/>
            </a:pPr>
            <a:r>
              <a:rPr lang="ru-RU" sz="2000" b="1" strike="noStrike" spc="-1">
                <a:solidFill>
                  <a:srgbClr val="000000"/>
                </a:solidFill>
                <a:latin typeface="Arial"/>
                <a:ea typeface="DejaVu Sans"/>
              </a:rPr>
              <a:t> рахувати ряди великих порожніх квадратів зліва направо і справа наліво, переміщуючи камеру на один ряд зверху вниз; </a:t>
            </a:r>
            <a:endParaRPr lang="ru-RU" sz="2000" b="0" strike="noStrike" spc="-1">
              <a:latin typeface="Arial"/>
            </a:endParaRPr>
          </a:p>
          <a:p>
            <a:pPr marL="216000" indent="-215640" algn="just">
              <a:lnSpc>
                <a:spcPct val="100000"/>
              </a:lnSpc>
              <a:buClr>
                <a:srgbClr val="000000"/>
              </a:buClr>
              <a:buFont typeface="StarSymbol"/>
              <a:buChar char="-"/>
            </a:pPr>
            <a:r>
              <a:rPr lang="ru-RU" sz="2000" b="1" strike="noStrike" spc="-1">
                <a:solidFill>
                  <a:srgbClr val="000000"/>
                </a:solidFill>
                <a:latin typeface="Arial"/>
                <a:ea typeface="DejaVu Sans"/>
              </a:rPr>
              <a:t> у кожному квадраті потрібно рахувати елементи, що лежать в середині, а також на лівому та верхньому боці камери.</a:t>
            </a:r>
            <a:endParaRPr lang="ru-RU" sz="2000" b="0" strike="noStrike" spc="-1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5" name="Picture 2"/>
          <p:cNvPicPr/>
          <p:nvPr/>
        </p:nvPicPr>
        <p:blipFill>
          <a:blip r:embed="rId2" cstate="print"/>
          <a:stretch/>
        </p:blipFill>
        <p:spPr>
          <a:xfrm>
            <a:off x="428760" y="714240"/>
            <a:ext cx="8509680" cy="507132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CustomShape 1"/>
          <p:cNvSpPr/>
          <p:nvPr/>
        </p:nvSpPr>
        <p:spPr>
          <a:xfrm>
            <a:off x="155520" y="-144360"/>
            <a:ext cx="304200" cy="3042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87" name="Picture 4"/>
          <p:cNvPicPr/>
          <p:nvPr/>
        </p:nvPicPr>
        <p:blipFill>
          <a:blip r:embed="rId2" cstate="print"/>
          <a:stretch/>
        </p:blipFill>
        <p:spPr>
          <a:xfrm>
            <a:off x="285840" y="214200"/>
            <a:ext cx="4357080" cy="3267720"/>
          </a:xfrm>
          <a:prstGeom prst="rect">
            <a:avLst/>
          </a:prstGeom>
          <a:ln>
            <a:noFill/>
          </a:ln>
        </p:spPr>
      </p:pic>
      <p:pic>
        <p:nvPicPr>
          <p:cNvPr id="88" name="Picture 6"/>
          <p:cNvPicPr/>
          <p:nvPr/>
        </p:nvPicPr>
        <p:blipFill>
          <a:blip r:embed="rId3" cstate="print"/>
          <a:stretch/>
        </p:blipFill>
        <p:spPr>
          <a:xfrm>
            <a:off x="4714920" y="172800"/>
            <a:ext cx="4214160" cy="3398400"/>
          </a:xfrm>
          <a:prstGeom prst="rect">
            <a:avLst/>
          </a:prstGeom>
          <a:ln>
            <a:noFill/>
          </a:ln>
        </p:spPr>
      </p:pic>
      <p:pic>
        <p:nvPicPr>
          <p:cNvPr id="89" name="Picture 8"/>
          <p:cNvPicPr/>
          <p:nvPr/>
        </p:nvPicPr>
        <p:blipFill>
          <a:blip r:embed="rId4" cstate="print"/>
          <a:stretch/>
        </p:blipFill>
        <p:spPr>
          <a:xfrm>
            <a:off x="1285920" y="3571920"/>
            <a:ext cx="7247880" cy="328536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753</TotalTime>
  <Words>2024</Words>
  <Application>Microsoft Office PowerPoint</Application>
  <PresentationFormat>Экран (4:3)</PresentationFormat>
  <Paragraphs>195</Paragraphs>
  <Slides>20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20</vt:i4>
      </vt:variant>
    </vt:vector>
  </HeadingPairs>
  <TitlesOfParts>
    <vt:vector size="30" baseType="lpstr">
      <vt:lpstr>Arial</vt:lpstr>
      <vt:lpstr>Calibri</vt:lpstr>
      <vt:lpstr>DejaVu Sans</vt:lpstr>
      <vt:lpstr>StarSymbol</vt:lpstr>
      <vt:lpstr>Symbol</vt:lpstr>
      <vt:lpstr>Times New Roman</vt:lpstr>
      <vt:lpstr>TimesNewRomanPS-BoldMT;MS Mincho</vt:lpstr>
      <vt:lpstr>Wingdings</vt:lpstr>
      <vt:lpstr>Office Theme</vt:lpstr>
      <vt:lpstr>Office Theme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Великий практикум з імунології</dc:title>
  <dc:subject/>
  <dc:creator>hp</dc:creator>
  <dc:description/>
  <cp:lastModifiedBy>Пользователь Windows</cp:lastModifiedBy>
  <cp:revision>134</cp:revision>
  <dcterms:created xsi:type="dcterms:W3CDTF">2020-10-25T20:49:32Z</dcterms:created>
  <dcterms:modified xsi:type="dcterms:W3CDTF">2024-03-27T13:22:43Z</dcterms:modified>
  <dc:language>ru-RU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12.0000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0</vt:i4>
  </property>
  <property fmtid="{D5CDD505-2E9C-101B-9397-08002B2CF9AE}" pid="8" name="PresentationFormat">
    <vt:lpwstr>Экран (4:3)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26</vt:i4>
  </property>
</Properties>
</file>