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8" r:id="rId13"/>
    <p:sldId id="269" r:id="rId14"/>
    <p:sldId id="267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42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overOverlay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21.09.2022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8" name="Group 7"/>
          <p:cNvGrpSpPr/>
          <p:nvPr/>
        </p:nvGrpSpPr>
        <p:grpSpPr>
          <a:xfrm>
            <a:off x="1194101" y="2887530"/>
            <a:ext cx="6779110" cy="923330"/>
            <a:chOff x="1172584" y="1381459"/>
            <a:chExt cx="6779110" cy="923330"/>
          </a:xfrm>
          <a:effectLst>
            <a:outerShdw blurRad="38100" dist="12700" dir="16200000" rotWithShape="0">
              <a:prstClr val="black">
                <a:alpha val="30000"/>
              </a:prstClr>
            </a:outerShdw>
          </a:effectLst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ln w="3175">
                    <a:solidFill>
                      <a:schemeClr val="tx2">
                        <a:alpha val="60000"/>
                      </a:schemeClr>
                    </a:solidFill>
                  </a:ln>
                  <a:solidFill>
                    <a:schemeClr val="tx2">
                      <a:lumMod val="90000"/>
                    </a:schemeClr>
                  </a:solidFill>
                  <a:effectLst>
                    <a:outerShdw blurRad="34925" dist="12700" dir="14400000" algn="ctr" rotWithShape="0">
                      <a:srgbClr val="000000">
                        <a:alpha val="21000"/>
                      </a:srgbClr>
                    </a:outerShdw>
                  </a:effectLst>
                  <a:latin typeface="Wingdings" pitchFamily="2" charset="2"/>
                </a:rPr>
                <a:t></a:t>
              </a:r>
              <a:endParaRPr lang="en-US" sz="5400" dirty="0">
                <a:ln w="3175">
                  <a:solidFill>
                    <a:schemeClr val="tx2">
                      <a:alpha val="60000"/>
                    </a:schemeClr>
                  </a:solidFill>
                </a:ln>
                <a:solidFill>
                  <a:schemeClr val="tx2">
                    <a:lumMod val="90000"/>
                  </a:schemeClr>
                </a:solidFill>
                <a:effectLst>
                  <a:outerShdw blurRad="34925" dist="12700" dir="14400000" algn="ctr" rotWithShape="0">
                    <a:srgbClr val="000000">
                      <a:alpha val="21000"/>
                    </a:srgbClr>
                  </a:outerShdw>
                </a:effectLst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293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3341" y="1387737"/>
            <a:ext cx="6777318" cy="1731982"/>
          </a:xfrm>
        </p:spPr>
        <p:txBody>
          <a:bodyPr anchor="b"/>
          <a:lstStyle>
            <a:lvl1pPr>
              <a:defRPr>
                <a:ln w="3175">
                  <a:solidFill>
                    <a:schemeClr val="tx1">
                      <a:alpha val="65000"/>
                    </a:schemeClr>
                  </a:solidFill>
                </a:ln>
                <a:solidFill>
                  <a:schemeClr val="tx1"/>
                </a:solidFill>
                <a:effectLst>
                  <a:outerShdw blurRad="25400" dist="12700" dir="14220000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67862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effectLst>
                  <a:outerShdw blurRad="34925" dist="12700" dir="14400000" rotWithShape="0">
                    <a:prstClr val="black">
                      <a:alpha val="21000"/>
                    </a:prst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11" name="Group 10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5" name="TextBox 14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6" name="Straight Connector 15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6560" y="559398"/>
            <a:ext cx="1678193" cy="556676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8488" y="849854"/>
            <a:ext cx="5507917" cy="502382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11" name="Group 10"/>
          <p:cNvGrpSpPr/>
          <p:nvPr/>
        </p:nvGrpSpPr>
        <p:grpSpPr>
          <a:xfrm rot="5400000">
            <a:off x="3909050" y="2880823"/>
            <a:ext cx="5480154" cy="923330"/>
            <a:chOff x="1815339" y="1381459"/>
            <a:chExt cx="5480154" cy="923330"/>
          </a:xfrm>
        </p:grpSpPr>
        <p:sp>
          <p:nvSpPr>
            <p:cNvPr id="12" name="TextBox 11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3" name="Straight Connector 12"/>
            <p:cNvCxnSpPr/>
            <p:nvPr/>
          </p:nvCxnSpPr>
          <p:spPr>
            <a:xfrm flipH="1" flipV="1">
              <a:off x="1815339" y="1924709"/>
              <a:ext cx="2468880" cy="2505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0800000">
              <a:off x="4826613" y="1927417"/>
              <a:ext cx="2468880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3" name="TextBox 12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4" name="Straight Connector 13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overOverlay.png"/>
          <p:cNvPicPr>
            <a:picLocks noChangeAspect="1"/>
          </p:cNvPicPr>
          <p:nvPr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7" name="Group 7"/>
          <p:cNvGrpSpPr/>
          <p:nvPr/>
        </p:nvGrpSpPr>
        <p:grpSpPr>
          <a:xfrm>
            <a:off x="1172584" y="2887579"/>
            <a:ext cx="6779110" cy="923330"/>
            <a:chOff x="1172584" y="1381459"/>
            <a:chExt cx="6779110" cy="923330"/>
          </a:xfrm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7412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40" y="1204857"/>
            <a:ext cx="7754713" cy="1910716"/>
          </a:xfrm>
        </p:spPr>
        <p:txBody>
          <a:bodyPr anchor="b"/>
          <a:lstStyle>
            <a:lvl1pPr algn="ctr">
              <a:defRPr sz="5400" b="0" cap="none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8" y="3767316"/>
            <a:ext cx="7734747" cy="15001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21.09.2022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85800" y="2240280"/>
            <a:ext cx="3803904" cy="387705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4645151" y="2240280"/>
            <a:ext cx="3803904" cy="387705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1560" y="2240280"/>
            <a:ext cx="3442446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8488" y="2947595"/>
            <a:ext cx="3803904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02306" y="2240280"/>
            <a:ext cx="3447288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944368"/>
            <a:ext cx="3799728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21.09.2022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14" name="Group 13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6" name="TextBox 15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7" name="Straight Connector 16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21.09.2022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10" name="Group 9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21.09.2022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4579" y="1678195"/>
            <a:ext cx="3422483" cy="1886921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2001" y="559398"/>
            <a:ext cx="4116667" cy="5566765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4579" y="3603812"/>
            <a:ext cx="3411725" cy="2517289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21.09.2022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731" y="4668818"/>
            <a:ext cx="7767021" cy="644729"/>
          </a:xfrm>
        </p:spPr>
        <p:txBody>
          <a:bodyPr anchor="b"/>
          <a:lstStyle>
            <a:lvl1pPr algn="ctr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40000">
            <a:off x="2183792" y="666965"/>
            <a:ext cx="4772156" cy="3598016"/>
          </a:xfr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24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8489" y="5324306"/>
            <a:ext cx="7756264" cy="804862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21.09.2022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83000">
                <a:schemeClr val="bg1">
                  <a:alpha val="11000"/>
                </a:schemeClr>
              </a:gs>
              <a:gs pos="100000">
                <a:schemeClr val="bg2">
                  <a:lumMod val="75000"/>
                  <a:alpha val="23000"/>
                </a:schemeClr>
              </a:gs>
            </a:gsLst>
            <a:path path="rect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8490" y="570156"/>
            <a:ext cx="7756263" cy="1054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7" y="2248347"/>
            <a:ext cx="7745505" cy="38778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0378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21.09.2022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6144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39264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5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6576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77724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"/>
        <a:defRPr sz="2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14300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50876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82880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14884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78892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uk.wikipedia.org/wiki/%D0%9E%D1%80%D0%B3%D0%B0%D0%BD%D1%96%D0%B7%D0%B0%D1%86%D1%96%D1%8F" TargetMode="External"/><Relationship Id="rId2" Type="http://schemas.openxmlformats.org/officeDocument/2006/relationships/hyperlink" Target="https://uk.wikipedia.org/wiki/%D0%90%D0%BD%D0%B3%D0%BB%D1%96%D0%B9%D1%81%D1%8C%D0%BA%D0%B0_%D0%BC%D0%BE%D0%B2%D0%B0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uk-UA" b="1" dirty="0"/>
              <a:t>Лекція 3.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uk-UA" b="1" dirty="0"/>
              <a:t>Індустріальні парки: світовий досвід та перспективи створення в Україні</a:t>
            </a:r>
            <a:r>
              <a:rPr lang="ru-RU" b="1" dirty="0"/>
              <a:t/>
            </a:r>
            <a:br>
              <a:rPr lang="ru-RU" b="1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44098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uk-UA" dirty="0" smtClean="0"/>
              <a:t>– </a:t>
            </a:r>
            <a:r>
              <a:rPr lang="uk-UA" dirty="0"/>
              <a:t>кредити за спеціальними пільговими ставками; </a:t>
            </a:r>
            <a:endParaRPr lang="ru-RU" dirty="0"/>
          </a:p>
          <a:p>
            <a:r>
              <a:rPr lang="uk-UA" dirty="0"/>
              <a:t>– звільнення від податків та мит; </a:t>
            </a:r>
            <a:endParaRPr lang="ru-RU" dirty="0"/>
          </a:p>
          <a:p>
            <a:r>
              <a:rPr lang="uk-UA" dirty="0"/>
              <a:t>– субсидіювання оренди; </a:t>
            </a:r>
            <a:endParaRPr lang="ru-RU" dirty="0"/>
          </a:p>
          <a:p>
            <a:r>
              <a:rPr lang="uk-UA" dirty="0"/>
              <a:t>– надання землі на пільгових умовах; </a:t>
            </a:r>
            <a:endParaRPr lang="ru-RU" dirty="0"/>
          </a:p>
          <a:p>
            <a:r>
              <a:rPr lang="uk-UA" dirty="0"/>
              <a:t>– субсидіювання тарифів на електрику та воду; </a:t>
            </a:r>
            <a:endParaRPr lang="ru-RU" dirty="0"/>
          </a:p>
          <a:p>
            <a:r>
              <a:rPr lang="uk-UA" dirty="0"/>
              <a:t>– преференційні тарифи на телекомунікаційні послуги; </a:t>
            </a:r>
            <a:endParaRPr lang="ru-RU" dirty="0"/>
          </a:p>
          <a:p>
            <a:r>
              <a:rPr lang="uk-UA" dirty="0"/>
              <a:t>– спрощені регуляторні процедури, єдине вікно; </a:t>
            </a:r>
            <a:endParaRPr lang="ru-RU" dirty="0"/>
          </a:p>
          <a:p>
            <a:r>
              <a:rPr lang="uk-UA" dirty="0"/>
              <a:t>– колективне використання послуг та активів;</a:t>
            </a:r>
            <a:endParaRPr lang="ru-RU" dirty="0"/>
          </a:p>
          <a:p>
            <a:r>
              <a:rPr lang="uk-UA" dirty="0"/>
              <a:t> – створення житлової та комунальної інфраструктури для працівників. </a:t>
            </a:r>
            <a:endParaRPr lang="ru-RU" dirty="0"/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3600" dirty="0"/>
              <a:t>Основні </a:t>
            </a:r>
            <a:r>
              <a:rPr lang="uk-UA" sz="3600" dirty="0" smtClean="0"/>
              <a:t>стимули для </a:t>
            </a:r>
            <a:r>
              <a:rPr lang="uk-UA" sz="3600" dirty="0"/>
              <a:t>індустріальних </a:t>
            </a:r>
            <a:r>
              <a:rPr lang="uk-UA" sz="3600" dirty="0" smtClean="0"/>
              <a:t>парків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14701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683568" y="2060848"/>
            <a:ext cx="7745505" cy="4797152"/>
          </a:xfrm>
        </p:spPr>
        <p:txBody>
          <a:bodyPr>
            <a:noAutofit/>
          </a:bodyPr>
          <a:lstStyle/>
          <a:p>
            <a:r>
              <a:rPr lang="uk-UA" sz="1800" dirty="0"/>
              <a:t>-пільги  щодо  податку  на  прибуток  підприємств  (такі  пільги  в  різних  відсотках встановлені в Туреччині, Чехії, Нідерландах, Китайській Народній Республіці);</a:t>
            </a:r>
            <a:endParaRPr lang="ru-RU" sz="1800" dirty="0"/>
          </a:p>
          <a:p>
            <a:r>
              <a:rPr lang="uk-UA" sz="1800" dirty="0"/>
              <a:t>-звільнення від ввізного мита на обладнання та устаткування для роботи </a:t>
            </a:r>
            <a:r>
              <a:rPr lang="uk-UA" sz="1800" dirty="0" smtClean="0"/>
              <a:t>підприємств </a:t>
            </a:r>
            <a:r>
              <a:rPr lang="uk-UA" sz="1800" dirty="0"/>
              <a:t>у межах індустріального парку (серед країн, що застосовують такі пільги: </a:t>
            </a:r>
            <a:r>
              <a:rPr lang="uk-UA" sz="1800" dirty="0" smtClean="0"/>
              <a:t>Азербайджан</a:t>
            </a:r>
            <a:r>
              <a:rPr lang="uk-UA" sz="1800" dirty="0"/>
              <a:t>, Білорусь, Нідерланди, Туреччина, Узбекистан);</a:t>
            </a:r>
            <a:endParaRPr lang="ru-RU" sz="1800" dirty="0"/>
          </a:p>
          <a:p>
            <a:r>
              <a:rPr lang="uk-UA" sz="1800" dirty="0"/>
              <a:t>-звільнення від сплати податку на нерухомість (досить часто зустрічається саме така пільга, оскільки в багатьох країнах цей податок є досить суттєвим. Серед країн, що застосовують  таку пільгу  щодо  індустріальних  парків,  належать:  Азербайджан,  Білорусь, Польща, Нідерланди, Туреччина, Тайвань, Казахстан, Узбекистан);</a:t>
            </a:r>
            <a:endParaRPr lang="ru-RU" sz="1800" dirty="0"/>
          </a:p>
          <a:p>
            <a:r>
              <a:rPr lang="uk-UA" sz="1800" dirty="0"/>
              <a:t>-звільнення від податку на землю або податку на оренду землі (Туреччина, Тайвань, Китай, Литва);</a:t>
            </a:r>
            <a:endParaRPr lang="ru-RU" sz="1800" dirty="0"/>
          </a:p>
          <a:p>
            <a:r>
              <a:rPr lang="uk-UA" sz="1800" dirty="0"/>
              <a:t>-звільнення від сплати місцевих податків та зборів (Угорщина);</a:t>
            </a:r>
            <a:endParaRPr lang="ru-RU" sz="1800" dirty="0"/>
          </a:p>
          <a:p>
            <a:r>
              <a:rPr lang="uk-UA" sz="1800" dirty="0"/>
              <a:t>-зниження тарифів на комунальні послуги (Туреччина, Угорщина</a:t>
            </a:r>
            <a:r>
              <a:rPr lang="uk-UA" sz="1800" dirty="0" smtClean="0"/>
              <a:t>).</a:t>
            </a:r>
            <a:endParaRPr lang="ru-RU" sz="18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Податкові пільги: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2985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/>
              <a:t>сприяють підвищенню інвестиційної активності в </a:t>
            </a:r>
            <a:r>
              <a:rPr lang="uk-UA" dirty="0" smtClean="0"/>
              <a:t>економіці</a:t>
            </a:r>
          </a:p>
          <a:p>
            <a:r>
              <a:rPr lang="uk-UA" dirty="0"/>
              <a:t>індустріальні парки дозволяють легітимно (з точки зору дотримання норм і правил СОТ) субсидувати пріоритетні галузі </a:t>
            </a:r>
            <a:r>
              <a:rPr lang="uk-UA" dirty="0" smtClean="0"/>
              <a:t>промисловості</a:t>
            </a:r>
          </a:p>
          <a:p>
            <a:r>
              <a:rPr lang="uk-UA" dirty="0"/>
              <a:t>розвиток індустріальних парків дозволяє економічно, екологічно та естетично структурувати населені пункти, «очистивши» міста від промислового виробництва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2800" dirty="0"/>
              <a:t>Поширеність індустріальних парків у світі обумовлена нижченаведеними чинниками. 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454065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uk-UA" dirty="0"/>
              <a:t>профіцитом створених </a:t>
            </a:r>
            <a:r>
              <a:rPr lang="uk-UA" dirty="0" err="1"/>
              <a:t>потужностей</a:t>
            </a:r>
            <a:r>
              <a:rPr lang="uk-UA" dirty="0"/>
              <a:t> – якщо ініціатором створення індустріального парку виступають місцеві громади, то виникає ситуація, коли кожна громада зазвичай намагається створити власний індустріальний парк, незважаючи на те, що поруч уже може функціонувати подібний парк; </a:t>
            </a:r>
            <a:endParaRPr lang="ru-RU" dirty="0"/>
          </a:p>
          <a:p>
            <a:r>
              <a:rPr lang="uk-UA" dirty="0"/>
              <a:t>обмеженістю терміну дій пільг – частими є випадки, коли компанії приходять в індустріальний парк на термін дії податкових пільг, після чого перебазовуються в інший індустріальний парк у межах або за межами країни, бажаючи отримати нові пільги; </a:t>
            </a:r>
            <a:endParaRPr lang="ru-RU" dirty="0"/>
          </a:p>
          <a:p>
            <a:r>
              <a:rPr lang="uk-UA" dirty="0"/>
              <a:t>слабкою та низькою ефективністю роботи щодо залучення інвесторів; </a:t>
            </a:r>
            <a:endParaRPr lang="ru-RU" dirty="0"/>
          </a:p>
          <a:p>
            <a:r>
              <a:rPr lang="uk-UA" dirty="0"/>
              <a:t>наявністю більш привабливих режимів економічної діяльності в сусідніх країнах. 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2800" dirty="0"/>
              <a:t>П</a:t>
            </a:r>
            <a:r>
              <a:rPr lang="uk-UA" sz="2800" dirty="0" smtClean="0"/>
              <a:t>опри </a:t>
            </a:r>
            <a:r>
              <a:rPr lang="uk-UA" sz="2800" dirty="0"/>
              <a:t>значну поширеність індустріальних парків, існують і певні </a:t>
            </a:r>
            <a:r>
              <a:rPr lang="uk-UA" sz="2800" dirty="0" smtClean="0"/>
              <a:t>проблеми.</a:t>
            </a:r>
            <a:br>
              <a:rPr lang="uk-UA" sz="2800" dirty="0" smtClean="0"/>
            </a:br>
            <a:r>
              <a:rPr lang="uk-UA" sz="1400" dirty="0"/>
              <a:t>На практиці багато індустріальних парків, особливо у країнах, що розвиваються, або взагалі незадіяні, або мають значний обсяг вільних площ. Це обумовлено: </a:t>
            </a:r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640456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/>
              <a:t>Зміни до законодавства України</a:t>
            </a:r>
          </a:p>
          <a:p>
            <a:r>
              <a:rPr lang="uk-UA" dirty="0" smtClean="0"/>
              <a:t>зміни </a:t>
            </a:r>
            <a:r>
              <a:rPr lang="uk-UA" dirty="0"/>
              <a:t>до Податкового та  Митного кодексів щодо  створення  сприятливих  вимог та пільгових ставок оподаткування для індустріальних парків із метою залучення інвестиційних ресурсів у промислове виробництво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2021 рік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33510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/>
              <a:t>1. Історія виникнення інноваційних об’єднань промислових підприємств</a:t>
            </a:r>
            <a:endParaRPr lang="ru-RU" dirty="0"/>
          </a:p>
          <a:p>
            <a:r>
              <a:rPr lang="uk-UA" dirty="0"/>
              <a:t>2. Зарубіжний досвід створення організаційних форм інноваційної діяльності</a:t>
            </a:r>
            <a:endParaRPr lang="ru-RU" dirty="0"/>
          </a:p>
          <a:p>
            <a:r>
              <a:rPr lang="uk-UA" dirty="0"/>
              <a:t>3. Перспективи створення індустріальних парків в Україні</a:t>
            </a: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24068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400" dirty="0" err="1"/>
              <a:t>Траффордський</a:t>
            </a:r>
            <a:r>
              <a:rPr lang="ru-RU" sz="2400" dirty="0"/>
              <a:t> (</a:t>
            </a:r>
            <a:r>
              <a:rPr lang="de-DE" sz="2400" dirty="0" err="1"/>
              <a:t>Trafford</a:t>
            </a:r>
            <a:r>
              <a:rPr lang="de-DE" sz="2400" dirty="0"/>
              <a:t> Park) </a:t>
            </a:r>
            <a:r>
              <a:rPr lang="ru-RU" sz="2400" dirty="0" err="1"/>
              <a:t>індустріальний</a:t>
            </a:r>
            <a:r>
              <a:rPr lang="ru-RU" sz="2400" dirty="0"/>
              <a:t> парк</a:t>
            </a:r>
          </a:p>
        </p:txBody>
      </p:sp>
      <p:pic>
        <p:nvPicPr>
          <p:cNvPr id="7" name="Рисунок 6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828" r="5828"/>
          <a:stretch>
            <a:fillRect/>
          </a:stretch>
        </p:blipFill>
        <p:spPr/>
      </p:pic>
      <p:sp>
        <p:nvSpPr>
          <p:cNvPr id="6" name="Текст 5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uk-UA" dirty="0" smtClean="0"/>
              <a:t>Перший індустріальний парк</a:t>
            </a:r>
          </a:p>
          <a:p>
            <a:r>
              <a:rPr lang="uk-UA" dirty="0" smtClean="0"/>
              <a:t>(1896 р)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80097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Объект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/>
              <a:t>1. Етап (1900). З'являються перші індустріальні парки в Західній Європі та Америці</a:t>
            </a:r>
          </a:p>
          <a:p>
            <a:r>
              <a:rPr lang="uk-UA" dirty="0" smtClean="0"/>
              <a:t>2. Етап (1950) розвиток індустріальних парків в Азії (</a:t>
            </a:r>
            <a:r>
              <a:rPr lang="uk-UA" dirty="0" err="1" smtClean="0"/>
              <a:t>Сингапур</a:t>
            </a:r>
            <a:r>
              <a:rPr lang="uk-UA" dirty="0" smtClean="0"/>
              <a:t>)</a:t>
            </a:r>
          </a:p>
          <a:p>
            <a:r>
              <a:rPr lang="uk-UA" dirty="0" smtClean="0"/>
              <a:t>3. Етап (2000) активне поширення індустріальних парків в усіх країнах</a:t>
            </a:r>
            <a:endParaRPr lang="ru-RU" dirty="0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Етапи розвитку ІП в світі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23392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uk-UA" dirty="0"/>
              <a:t>14 спеціальних економічних зон (СЕЗ) </a:t>
            </a:r>
            <a:endParaRPr lang="uk-UA" dirty="0" smtClean="0"/>
          </a:p>
          <a:p>
            <a:r>
              <a:rPr lang="uk-UA" dirty="0" smtClean="0"/>
              <a:t> </a:t>
            </a:r>
            <a:r>
              <a:rPr lang="uk-UA" dirty="0"/>
              <a:t>77 індустріальних та технологічних </a:t>
            </a:r>
            <a:r>
              <a:rPr lang="uk-UA" dirty="0" smtClean="0"/>
              <a:t>парків</a:t>
            </a:r>
          </a:p>
          <a:p>
            <a:endParaRPr lang="uk-UA" dirty="0"/>
          </a:p>
          <a:p>
            <a:r>
              <a:rPr lang="uk-UA" dirty="0"/>
              <a:t>Спеціальна економічна зона (СЕЗ) — територія, в межах якої встановлюється і діє спеціальний правовий режим господарської діяльності та спеціальний порядок застосування і дії законодавства України. На її території запроваджуються пільгові митні, валютно-фінансові, податкові та інші умови економічної діяльності національних та іноземних юридичних і фізичних осіб.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err="1" smtClean="0"/>
              <a:t>Польша</a:t>
            </a:r>
            <a:r>
              <a:rPr lang="uk-UA" dirty="0" smtClean="0"/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40104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dirty="0"/>
              <a:t>284 індустріальні </a:t>
            </a:r>
            <a:r>
              <a:rPr lang="uk-UA" dirty="0" smtClean="0"/>
              <a:t>парки (за період 1995-2017)</a:t>
            </a:r>
          </a:p>
          <a:p>
            <a:r>
              <a:rPr lang="uk-UA" dirty="0"/>
              <a:t>понад 80 % ПІІ в країні були зосереджені саме </a:t>
            </a:r>
            <a:r>
              <a:rPr lang="uk-UA" dirty="0" smtClean="0"/>
              <a:t>в ІП</a:t>
            </a:r>
          </a:p>
          <a:p>
            <a:r>
              <a:rPr lang="uk-UA" dirty="0"/>
              <a:t>45 тис. компаній резидентів, які створили близько 900 тис. робочих </a:t>
            </a:r>
            <a:r>
              <a:rPr lang="uk-UA" dirty="0" smtClean="0"/>
              <a:t>місць</a:t>
            </a:r>
          </a:p>
          <a:p>
            <a:r>
              <a:rPr lang="uk-UA" dirty="0"/>
              <a:t>ВВП і експорт країни в зазначений період зросли більше ніж у 3 </a:t>
            </a:r>
            <a:r>
              <a:rPr lang="uk-UA" dirty="0" smtClean="0"/>
              <a:t>рази</a:t>
            </a:r>
          </a:p>
          <a:p>
            <a:r>
              <a:rPr lang="uk-UA" dirty="0" smtClean="0"/>
              <a:t>Діяльність технопарків та бізнес-інкубаторів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Туреччина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31743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Головною </a:t>
            </a:r>
            <a:r>
              <a:rPr lang="ru-RU" dirty="0"/>
              <a:t>метою </a:t>
            </a:r>
            <a:r>
              <a:rPr lang="ru-RU" dirty="0" err="1"/>
              <a:t>діяльності</a:t>
            </a:r>
            <a:r>
              <a:rPr lang="ru-RU" dirty="0"/>
              <a:t> </a:t>
            </a:r>
            <a:r>
              <a:rPr lang="ru-RU" dirty="0" err="1"/>
              <a:t>технологічних</a:t>
            </a:r>
            <a:r>
              <a:rPr lang="ru-RU" dirty="0"/>
              <a:t> </a:t>
            </a:r>
            <a:r>
              <a:rPr lang="ru-RU" dirty="0" err="1"/>
              <a:t>парків</a:t>
            </a:r>
            <a:r>
              <a:rPr lang="ru-RU" dirty="0"/>
              <a:t> є комплексна </a:t>
            </a:r>
            <a:r>
              <a:rPr lang="ru-RU" dirty="0" err="1"/>
              <a:t>організація</a:t>
            </a:r>
            <a:r>
              <a:rPr lang="ru-RU" dirty="0"/>
              <a:t> </a:t>
            </a:r>
            <a:r>
              <a:rPr lang="ru-RU" dirty="0" err="1"/>
              <a:t>наукоємного</a:t>
            </a:r>
            <a:r>
              <a:rPr lang="ru-RU" dirty="0"/>
              <a:t> </a:t>
            </a:r>
            <a:r>
              <a:rPr lang="ru-RU" dirty="0" err="1"/>
              <a:t>виробництва</a:t>
            </a:r>
            <a:r>
              <a:rPr lang="ru-RU" dirty="0"/>
              <a:t> шляхом максимального </a:t>
            </a:r>
            <a:r>
              <a:rPr lang="ru-RU" dirty="0" err="1"/>
              <a:t>сприяння</a:t>
            </a:r>
            <a:r>
              <a:rPr lang="ru-RU" dirty="0"/>
              <a:t> </a:t>
            </a:r>
            <a:r>
              <a:rPr lang="ru-RU" dirty="0" err="1"/>
              <a:t>створенню</a:t>
            </a:r>
            <a:r>
              <a:rPr lang="ru-RU" dirty="0"/>
              <a:t> та </a:t>
            </a:r>
            <a:r>
              <a:rPr lang="ru-RU" dirty="0" err="1"/>
              <a:t>запровадженню</a:t>
            </a:r>
            <a:r>
              <a:rPr lang="ru-RU" dirty="0"/>
              <a:t> </a:t>
            </a:r>
            <a:r>
              <a:rPr lang="ru-RU" dirty="0" err="1"/>
              <a:t>нових</a:t>
            </a:r>
            <a:r>
              <a:rPr lang="ru-RU" dirty="0"/>
              <a:t> </a:t>
            </a:r>
            <a:r>
              <a:rPr lang="ru-RU" dirty="0" err="1"/>
              <a:t>технологій</a:t>
            </a:r>
            <a:r>
              <a:rPr lang="ru-RU" dirty="0"/>
              <a:t> та </a:t>
            </a:r>
            <a:r>
              <a:rPr lang="ru-RU" dirty="0" err="1"/>
              <a:t>стимулювання</a:t>
            </a:r>
            <a:r>
              <a:rPr lang="ru-RU" dirty="0"/>
              <a:t> </a:t>
            </a:r>
            <a:r>
              <a:rPr lang="ru-RU" dirty="0" err="1"/>
              <a:t>розвитку</a:t>
            </a:r>
            <a:r>
              <a:rPr lang="ru-RU" dirty="0"/>
              <a:t> </a:t>
            </a:r>
            <a:r>
              <a:rPr lang="ru-RU" dirty="0" err="1"/>
              <a:t>творчого</a:t>
            </a:r>
            <a:r>
              <a:rPr lang="ru-RU" dirty="0"/>
              <a:t> </a:t>
            </a:r>
            <a:r>
              <a:rPr lang="ru-RU" dirty="0" err="1"/>
              <a:t>потенціалу</a:t>
            </a:r>
            <a:r>
              <a:rPr lang="ru-RU" dirty="0"/>
              <a:t> </a:t>
            </a:r>
            <a:r>
              <a:rPr lang="ru-RU" dirty="0" err="1"/>
              <a:t>фахівців</a:t>
            </a:r>
            <a:r>
              <a:rPr lang="ru-RU" dirty="0" smtClean="0"/>
              <a:t>.</a:t>
            </a:r>
          </a:p>
          <a:p>
            <a:r>
              <a:rPr lang="uk-UA" dirty="0" smtClean="0"/>
              <a:t>Принциповою </a:t>
            </a:r>
            <a:r>
              <a:rPr lang="uk-UA" dirty="0"/>
              <a:t>відмінністю </a:t>
            </a:r>
            <a:r>
              <a:rPr lang="uk-UA" dirty="0" smtClean="0"/>
              <a:t>ТП від ІП є </a:t>
            </a:r>
            <a:r>
              <a:rPr lang="uk-UA" dirty="0"/>
              <a:t>акцент на підтримці </a:t>
            </a:r>
            <a:r>
              <a:rPr lang="uk-UA" i="1" dirty="0"/>
              <a:t>науково-дослідних і дослідно-конструкторських робіт </a:t>
            </a:r>
            <a:r>
              <a:rPr lang="uk-UA" dirty="0"/>
              <a:t>(НДДКР) з метою доведення наукових ідей до стадії промислового зразка та їх подальшої </a:t>
            </a:r>
            <a:r>
              <a:rPr lang="uk-UA" dirty="0" smtClean="0"/>
              <a:t>комерціалізації.</a:t>
            </a:r>
            <a:endParaRPr lang="ru-RU" dirty="0"/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Технопарк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6554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b="1" dirty="0" err="1"/>
              <a:t>Бізнес-інкубатор</a:t>
            </a:r>
            <a:r>
              <a:rPr lang="ru-RU" dirty="0"/>
              <a:t> (</a:t>
            </a:r>
            <a:r>
              <a:rPr lang="ru-RU" dirty="0">
                <a:hlinkClick r:id="rId2" tooltip="Англійська мова"/>
              </a:rPr>
              <a:t>англ.</a:t>
            </a:r>
            <a:r>
              <a:rPr lang="ru-RU" dirty="0"/>
              <a:t> </a:t>
            </a:r>
            <a:r>
              <a:rPr lang="de-DE" i="1" dirty="0"/>
              <a:t>Business </a:t>
            </a:r>
            <a:r>
              <a:rPr lang="de-DE" i="1" dirty="0" err="1"/>
              <a:t>incubator</a:t>
            </a:r>
            <a:r>
              <a:rPr lang="de-DE" dirty="0"/>
              <a:t>) — </a:t>
            </a:r>
            <a:r>
              <a:rPr lang="ru-RU" dirty="0" err="1">
                <a:hlinkClick r:id="rId3" tooltip="Організація"/>
              </a:rPr>
              <a:t>організація</a:t>
            </a:r>
            <a:r>
              <a:rPr lang="ru-RU" dirty="0"/>
              <a:t>, яка </a:t>
            </a:r>
            <a:r>
              <a:rPr lang="ru-RU" dirty="0" err="1"/>
              <a:t>надає</a:t>
            </a:r>
            <a:r>
              <a:rPr lang="ru-RU" dirty="0"/>
              <a:t> на </a:t>
            </a:r>
            <a:r>
              <a:rPr lang="ru-RU" dirty="0" err="1"/>
              <a:t>певних</a:t>
            </a:r>
            <a:r>
              <a:rPr lang="ru-RU" dirty="0"/>
              <a:t> </a:t>
            </a:r>
            <a:r>
              <a:rPr lang="ru-RU" dirty="0" err="1"/>
              <a:t>умовах</a:t>
            </a:r>
            <a:r>
              <a:rPr lang="ru-RU" dirty="0"/>
              <a:t> і на </a:t>
            </a:r>
            <a:r>
              <a:rPr lang="ru-RU" dirty="0" err="1"/>
              <a:t>певний</a:t>
            </a:r>
            <a:r>
              <a:rPr lang="ru-RU" dirty="0"/>
              <a:t> час </a:t>
            </a:r>
            <a:r>
              <a:rPr lang="ru-RU" dirty="0" err="1"/>
              <a:t>спеціально</a:t>
            </a:r>
            <a:r>
              <a:rPr lang="ru-RU" dirty="0"/>
              <a:t> </a:t>
            </a:r>
            <a:r>
              <a:rPr lang="ru-RU" dirty="0" err="1"/>
              <a:t>обладнані</a:t>
            </a:r>
            <a:r>
              <a:rPr lang="ru-RU" dirty="0"/>
              <a:t> </a:t>
            </a:r>
            <a:r>
              <a:rPr lang="ru-RU" dirty="0" err="1"/>
              <a:t>приміщення</a:t>
            </a:r>
            <a:r>
              <a:rPr lang="ru-RU" dirty="0"/>
              <a:t> та </a:t>
            </a:r>
            <a:r>
              <a:rPr lang="ru-RU" dirty="0" err="1"/>
              <a:t>інше</a:t>
            </a:r>
            <a:r>
              <a:rPr lang="ru-RU" dirty="0"/>
              <a:t> </a:t>
            </a:r>
            <a:r>
              <a:rPr lang="ru-RU" dirty="0" err="1"/>
              <a:t>майно</a:t>
            </a:r>
            <a:r>
              <a:rPr lang="ru-RU" dirty="0"/>
              <a:t> </a:t>
            </a:r>
            <a:r>
              <a:rPr lang="ru-RU" dirty="0" err="1"/>
              <a:t>суб'єктам</a:t>
            </a:r>
            <a:r>
              <a:rPr lang="ru-RU" dirty="0"/>
              <a:t> малого та </a:t>
            </a:r>
            <a:r>
              <a:rPr lang="ru-RU" dirty="0" err="1"/>
              <a:t>середнього</a:t>
            </a:r>
            <a:r>
              <a:rPr lang="ru-RU" dirty="0"/>
              <a:t> </a:t>
            </a:r>
            <a:r>
              <a:rPr lang="ru-RU" dirty="0" err="1"/>
              <a:t>підприємництва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розпочинають</a:t>
            </a:r>
            <a:r>
              <a:rPr lang="ru-RU" dirty="0"/>
              <a:t> свою </a:t>
            </a:r>
            <a:r>
              <a:rPr lang="ru-RU" dirty="0" err="1"/>
              <a:t>діяльність</a:t>
            </a:r>
            <a:r>
              <a:rPr lang="ru-RU" dirty="0"/>
              <a:t>, з метою </a:t>
            </a:r>
            <a:r>
              <a:rPr lang="ru-RU" dirty="0" err="1"/>
              <a:t>сприяння</a:t>
            </a:r>
            <a:r>
              <a:rPr lang="ru-RU" dirty="0"/>
              <a:t> у </a:t>
            </a:r>
            <a:r>
              <a:rPr lang="ru-RU" dirty="0" err="1"/>
              <a:t>набутті</a:t>
            </a:r>
            <a:r>
              <a:rPr lang="ru-RU" dirty="0"/>
              <a:t> ними </a:t>
            </a:r>
            <a:r>
              <a:rPr lang="ru-RU" dirty="0" err="1"/>
              <a:t>фінансової</a:t>
            </a:r>
            <a:r>
              <a:rPr lang="ru-RU" dirty="0"/>
              <a:t> </a:t>
            </a:r>
            <a:r>
              <a:rPr lang="ru-RU" dirty="0" err="1" smtClean="0"/>
              <a:t>самостійності</a:t>
            </a:r>
            <a:r>
              <a:rPr lang="ru-RU" dirty="0" smtClean="0"/>
              <a:t>.</a:t>
            </a:r>
          </a:p>
          <a:p>
            <a:r>
              <a:rPr lang="ru-RU" dirty="0" err="1"/>
              <a:t>Бізнес-інкубатор</a:t>
            </a:r>
            <a:r>
              <a:rPr lang="ru-RU" dirty="0"/>
              <a:t> - </a:t>
            </a:r>
            <a:r>
              <a:rPr lang="ru-RU" dirty="0" err="1"/>
              <a:t>це</a:t>
            </a:r>
            <a:r>
              <a:rPr lang="ru-RU" dirty="0"/>
              <a:t> один з </a:t>
            </a:r>
            <a:r>
              <a:rPr lang="ru-RU" dirty="0" err="1"/>
              <a:t>варіантів</a:t>
            </a:r>
            <a:r>
              <a:rPr lang="ru-RU" dirty="0"/>
              <a:t> тих </a:t>
            </a:r>
            <a:r>
              <a:rPr lang="ru-RU" dirty="0" err="1"/>
              <a:t>організаційних</a:t>
            </a:r>
            <a:r>
              <a:rPr lang="ru-RU" dirty="0"/>
              <a:t> форм </a:t>
            </a:r>
            <a:r>
              <a:rPr lang="ru-RU" dirty="0" err="1"/>
              <a:t>взаємодії</a:t>
            </a:r>
            <a:r>
              <a:rPr lang="ru-RU" dirty="0"/>
              <a:t> науки і </a:t>
            </a:r>
            <a:r>
              <a:rPr lang="ru-RU" dirty="0" err="1"/>
              <a:t>підприємництва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уявляє</a:t>
            </a:r>
            <a:r>
              <a:rPr lang="ru-RU" dirty="0"/>
              <a:t> собою </a:t>
            </a:r>
            <a:r>
              <a:rPr lang="ru-RU" dirty="0" err="1"/>
              <a:t>складний</a:t>
            </a:r>
            <a:r>
              <a:rPr lang="ru-RU" dirty="0"/>
              <a:t> </a:t>
            </a:r>
            <a:r>
              <a:rPr lang="ru-RU" dirty="0" err="1"/>
              <a:t>багатофункціональний</a:t>
            </a:r>
            <a:r>
              <a:rPr lang="ru-RU" dirty="0"/>
              <a:t> комплекс,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забезпечує</a:t>
            </a:r>
            <a:r>
              <a:rPr lang="ru-RU" dirty="0"/>
              <a:t>, </a:t>
            </a:r>
            <a:r>
              <a:rPr lang="ru-RU" dirty="0" err="1"/>
              <a:t>поряд</a:t>
            </a:r>
            <a:r>
              <a:rPr lang="ru-RU" dirty="0"/>
              <a:t> з </a:t>
            </a:r>
            <a:r>
              <a:rPr lang="ru-RU" dirty="0" err="1"/>
              <a:t>іншим</a:t>
            </a:r>
            <a:r>
              <a:rPr lang="ru-RU" dirty="0"/>
              <a:t>, </a:t>
            </a:r>
            <a:r>
              <a:rPr lang="ru-RU" dirty="0" err="1"/>
              <a:t>сприятливі</a:t>
            </a:r>
            <a:r>
              <a:rPr lang="ru-RU" dirty="0"/>
              <a:t> </a:t>
            </a:r>
            <a:r>
              <a:rPr lang="ru-RU" dirty="0" err="1"/>
              <a:t>умови</a:t>
            </a:r>
            <a:r>
              <a:rPr lang="ru-RU" dirty="0"/>
              <a:t> для </a:t>
            </a:r>
            <a:r>
              <a:rPr lang="ru-RU" dirty="0" err="1"/>
              <a:t>ефективної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 </a:t>
            </a:r>
            <a:r>
              <a:rPr lang="ru-RU" dirty="0" err="1"/>
              <a:t>новоутворених</a:t>
            </a:r>
            <a:r>
              <a:rPr lang="ru-RU" dirty="0"/>
              <a:t> </a:t>
            </a:r>
            <a:r>
              <a:rPr lang="ru-RU" dirty="0" err="1"/>
              <a:t>малих</a:t>
            </a:r>
            <a:r>
              <a:rPr lang="ru-RU" dirty="0"/>
              <a:t> </a:t>
            </a:r>
            <a:r>
              <a:rPr lang="ru-RU" dirty="0" err="1"/>
              <a:t>інноваційних</a:t>
            </a:r>
            <a:r>
              <a:rPr lang="ru-RU" dirty="0"/>
              <a:t> </a:t>
            </a:r>
            <a:r>
              <a:rPr lang="ru-RU" dirty="0" err="1"/>
              <a:t>фірм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реалізують</a:t>
            </a:r>
            <a:r>
              <a:rPr lang="ru-RU" dirty="0"/>
              <a:t> </a:t>
            </a:r>
            <a:r>
              <a:rPr lang="ru-RU" dirty="0" err="1"/>
              <a:t>цікаві</a:t>
            </a:r>
            <a:r>
              <a:rPr lang="ru-RU" dirty="0"/>
              <a:t> </a:t>
            </a:r>
            <a:r>
              <a:rPr lang="ru-RU" dirty="0" err="1"/>
              <a:t>наукові</a:t>
            </a:r>
            <a:r>
              <a:rPr lang="ru-RU" dirty="0"/>
              <a:t> </a:t>
            </a:r>
            <a:r>
              <a:rPr lang="ru-RU" dirty="0" err="1"/>
              <a:t>ідеї</a:t>
            </a:r>
            <a:r>
              <a:rPr lang="ru-RU" dirty="0"/>
              <a:t>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Бізнес-інкубатор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86455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/>
              <a:t>54 національні зони технологічного </a:t>
            </a:r>
            <a:r>
              <a:rPr lang="uk-UA" dirty="0" smtClean="0"/>
              <a:t>розвитку (індустріальні парки)</a:t>
            </a:r>
          </a:p>
          <a:p>
            <a:r>
              <a:rPr lang="uk-UA" dirty="0"/>
              <a:t>5 % ВВП Китаю генерують індустріальні парки, де працює близько 4 млн </a:t>
            </a:r>
            <a:r>
              <a:rPr lang="uk-UA" dirty="0" smtClean="0"/>
              <a:t>осіб</a:t>
            </a:r>
          </a:p>
          <a:p>
            <a:r>
              <a:rPr lang="uk-UA" dirty="0" smtClean="0"/>
              <a:t>Станом на 2006 р. формували </a:t>
            </a:r>
            <a:r>
              <a:rPr lang="uk-UA" dirty="0"/>
              <a:t>майже 5 % ВВП країни, акумулювали близько 22 % прямих іноземних інвестицій та генерували 15 % товарного експорту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Китай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63854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вердый переплет">
  <a:themeElements>
    <a:clrScheme name="Твердый переплет">
      <a:dk1>
        <a:sysClr val="windowText" lastClr="000000"/>
      </a:dk1>
      <a:lt1>
        <a:sysClr val="window" lastClr="FFFFFF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9900"/>
      </a:hlink>
      <a:folHlink>
        <a:srgbClr val="B2B2B2"/>
      </a:folHlink>
    </a:clrScheme>
    <a:fontScheme name="Твердый переплет">
      <a:maj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궁서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Твердый переплет">
      <a:fillStyleLst>
        <a:solidFill>
          <a:schemeClr val="phClr"/>
        </a:solidFill>
        <a:solidFill>
          <a:schemeClr val="phClr">
            <a:tint val="68000"/>
            <a:shade val="94000"/>
            <a:satMod val="300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80000"/>
                <a:lumMod val="98000"/>
              </a:schemeClr>
            </a:gs>
            <a:gs pos="100000">
              <a:schemeClr val="phClr">
                <a:satMod val="130000"/>
              </a:schemeClr>
            </a:gs>
          </a:gsLst>
          <a:lin ang="5160000" scaled="0"/>
        </a:gradFill>
      </a:fillStyleLst>
      <a:lnStyleLst>
        <a:ln w="12700" cap="flat" cmpd="sng" algn="ctr">
          <a:solidFill>
            <a:schemeClr val="phClr">
              <a:shade val="90000"/>
              <a:lumMod val="90000"/>
            </a:schemeClr>
          </a:solidFill>
          <a:prstDash val="solid"/>
        </a:ln>
        <a:ln w="1905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12700" dir="5400000" rotWithShape="0">
              <a:srgbClr val="000000">
                <a:alpha val="1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6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400000"/>
            </a:lightRig>
          </a:scene3d>
          <a:sp3d>
            <a:bevelT w="25400" h="25400"/>
          </a:sp3d>
        </a:effectStyle>
      </a:effectStyleLst>
      <a:bgFillStyleLst>
        <a:solidFill>
          <a:schemeClr val="phClr">
            <a:tint val="96000"/>
            <a:lumMod val="11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3000"/>
                <a:shade val="20000"/>
              </a:schemeClr>
              <a:schemeClr val="phClr">
                <a:tint val="90000"/>
                <a:shade val="85000"/>
                <a:satMod val="115000"/>
              </a:schemeClr>
            </a:duotone>
          </a:blip>
          <a:tile tx="0" ty="0" sx="60000" sy="6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50000"/>
                <a:satMod val="340000"/>
                <a:lumMod val="40000"/>
              </a:schemeClr>
              <a:schemeClr val="phClr">
                <a:tint val="92000"/>
                <a:shade val="94000"/>
                <a:hueMod val="110000"/>
                <a:satMod val="236000"/>
                <a:lum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Hardcover</Template>
  <TotalTime>119</TotalTime>
  <Words>745</Words>
  <Application>Microsoft Office PowerPoint</Application>
  <PresentationFormat>Экран (4:3)</PresentationFormat>
  <Paragraphs>62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Твердый переплет</vt:lpstr>
      <vt:lpstr>Лекція 3. </vt:lpstr>
      <vt:lpstr>Презентация PowerPoint</vt:lpstr>
      <vt:lpstr>Траффордський (Trafford Park) індустріальний парк</vt:lpstr>
      <vt:lpstr>Етапи розвитку ІП в світі</vt:lpstr>
      <vt:lpstr>Польша </vt:lpstr>
      <vt:lpstr>Туреччина </vt:lpstr>
      <vt:lpstr>Технопарк</vt:lpstr>
      <vt:lpstr>Бізнес-інкубатор</vt:lpstr>
      <vt:lpstr>Китай</vt:lpstr>
      <vt:lpstr>Основні стимули для індустріальних парків</vt:lpstr>
      <vt:lpstr>Податкові пільги:</vt:lpstr>
      <vt:lpstr>Поширеність індустріальних парків у світі обумовлена нижченаведеними чинниками. </vt:lpstr>
      <vt:lpstr>Попри значну поширеність індустріальних парків, існують і певні проблеми. На практиці багато індустріальних парків, особливо у країнах, що розвиваються, або взагалі незадіяні, або мають значний обсяг вільних площ. Це обумовлено: </vt:lpstr>
      <vt:lpstr>2021 рік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Лекція 3. </dc:title>
  <dc:creator>Viktoria Holomb</dc:creator>
  <cp:lastModifiedBy>Viktoria Holomb</cp:lastModifiedBy>
  <cp:revision>5</cp:revision>
  <dcterms:created xsi:type="dcterms:W3CDTF">2022-09-13T11:45:05Z</dcterms:created>
  <dcterms:modified xsi:type="dcterms:W3CDTF">2022-09-21T09:07:48Z</dcterms:modified>
</cp:coreProperties>
</file>