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5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0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9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3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6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4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2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9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9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3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5224A7-701C-4A3E-833D-515A7DACB338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CBF8B9-BAAD-4AFD-9423-348D0F83D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Інформаційні системи </a:t>
            </a:r>
            <a:r>
              <a:rPr lang="uk-UA" dirty="0" smtClean="0"/>
              <a:t>в банківських  </a:t>
            </a:r>
            <a:r>
              <a:rPr lang="uk-UA" dirty="0"/>
              <a:t>установах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Викладач: </a:t>
            </a:r>
          </a:p>
          <a:p>
            <a:r>
              <a:rPr lang="uk-UA" dirty="0"/>
              <a:t>Інна Юріївна </a:t>
            </a:r>
            <a:r>
              <a:rPr lang="uk-UA" dirty="0" err="1"/>
              <a:t>Кисільова</a:t>
            </a:r>
            <a:endParaRPr lang="ru-RU" dirty="0"/>
          </a:p>
          <a:p>
            <a:r>
              <a:rPr lang="uk-UA" dirty="0" smtClean="0"/>
              <a:t>к.ф</a:t>
            </a:r>
            <a:r>
              <a:rPr lang="uk-UA" dirty="0"/>
              <a:t>.-</a:t>
            </a:r>
            <a:r>
              <a:rPr lang="uk-UA" dirty="0" err="1"/>
              <a:t>м.н</a:t>
            </a:r>
            <a:r>
              <a:rPr lang="uk-UA" dirty="0"/>
              <a:t>., </a:t>
            </a:r>
            <a:r>
              <a:rPr lang="uk-UA" dirty="0" smtClean="0"/>
              <a:t>доцент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8232"/>
          </a:xfrm>
        </p:spPr>
        <p:txBody>
          <a:bodyPr/>
          <a:lstStyle/>
          <a:p>
            <a:r>
              <a:rPr lang="uk-UA" dirty="0" smtClean="0"/>
              <a:t>Мета і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4545"/>
            <a:ext cx="9601196" cy="34513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Метою викладання навчальної дисципліни «Інформаційні системи в банківських  установах » є здобуття студентами теоретичних знань і формування практичних навичок з питань функціонування інформаційних систем та використання інформаційних технологій в управлінні банківськими установами й фінансовою діяльністю банків</a:t>
            </a:r>
            <a:endParaRPr lang="ru-RU" dirty="0"/>
          </a:p>
          <a:p>
            <a:pPr algn="just"/>
            <a:r>
              <a:rPr lang="uk-UA" dirty="0"/>
              <a:t>Основними завданнями вивчення дисципліни ««Інформаційні системи в банківських  установах » є знайомство із системою оброблення економічної інформації, організації та методології розв’язування задач економічної діяльності в  банківських установах; набуття вмінь використовувати базовий програмний засіб (Microsoft Excel) для розв’язування задач економічної діяльності в банківських установах.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2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 результаті вивчення навчальної дисципліни студент повинен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39636"/>
            <a:ext cx="9601196" cy="415636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знати:</a:t>
            </a:r>
            <a:endParaRPr lang="ru-RU" dirty="0"/>
          </a:p>
          <a:p>
            <a:pPr lvl="0"/>
            <a:r>
              <a:rPr lang="uk-UA" dirty="0"/>
              <a:t> Теоретичні основи  функціонування системи оброблення економічної інформації, </a:t>
            </a:r>
            <a:endParaRPr lang="ru-RU" dirty="0"/>
          </a:p>
          <a:p>
            <a:pPr lvl="0"/>
            <a:r>
              <a:rPr lang="uk-UA" dirty="0"/>
              <a:t>організацію та методологію розв’язування завдань економічної діяльності в банківських установах;</a:t>
            </a:r>
            <a:endParaRPr lang="ru-RU" dirty="0"/>
          </a:p>
          <a:p>
            <a:r>
              <a:rPr lang="uk-UA" b="1" dirty="0"/>
              <a:t>вміти:</a:t>
            </a:r>
            <a:r>
              <a:rPr lang="uk-UA" dirty="0"/>
              <a:t> </a:t>
            </a:r>
            <a:endParaRPr lang="ru-RU" dirty="0"/>
          </a:p>
          <a:p>
            <a:pPr lvl="0"/>
            <a:r>
              <a:rPr lang="uk-UA" dirty="0"/>
              <a:t>застосовувати на практиці основні інформаційні технології в сфері інформаційних систем; </a:t>
            </a:r>
            <a:endParaRPr lang="ru-RU" dirty="0"/>
          </a:p>
          <a:p>
            <a:pPr lvl="0"/>
            <a:r>
              <a:rPr lang="uk-UA" dirty="0"/>
              <a:t>володіти основними навичками застосування офісних програм для автоматизації різних аспектів діяльності банківських установ;</a:t>
            </a:r>
            <a:endParaRPr lang="ru-RU" dirty="0"/>
          </a:p>
          <a:p>
            <a:pPr lvl="0"/>
            <a:r>
              <a:rPr lang="uk-UA" dirty="0"/>
              <a:t>володіти навичками проектування і створення баз даних; </a:t>
            </a:r>
            <a:endParaRPr lang="ru-RU" dirty="0"/>
          </a:p>
          <a:p>
            <a:pPr lvl="0"/>
            <a:r>
              <a:rPr lang="uk-UA" dirty="0"/>
              <a:t>володіти основними прийомами захисту інформації в інформаційних системах банківських установ;</a:t>
            </a:r>
            <a:endParaRPr lang="ru-RU" dirty="0"/>
          </a:p>
          <a:p>
            <a:pPr lvl="0"/>
            <a:r>
              <a:rPr lang="uk-UA" dirty="0"/>
              <a:t>працювати з поштовими серверами;</a:t>
            </a:r>
            <a:endParaRPr lang="ru-RU" dirty="0"/>
          </a:p>
          <a:p>
            <a:pPr lvl="0"/>
            <a:r>
              <a:rPr lang="uk-UA" dirty="0"/>
              <a:t>працювати з пошуковими машинами й серверами.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16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Опис навчальної дисципліни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54880"/>
              </p:ext>
            </p:extLst>
          </p:nvPr>
        </p:nvGraphicFramePr>
        <p:xfrm>
          <a:off x="1731818" y="1690257"/>
          <a:ext cx="9005455" cy="4705197"/>
        </p:xfrm>
        <a:graphic>
          <a:graphicData uri="http://schemas.openxmlformats.org/drawingml/2006/table">
            <a:tbl>
              <a:tblPr firstRow="1" firstCol="1" bandRow="1"/>
              <a:tblGrid>
                <a:gridCol w="2897165"/>
                <a:gridCol w="2764336"/>
                <a:gridCol w="1671977"/>
                <a:gridCol w="1671977"/>
              </a:tblGrid>
              <a:tr h="3647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Галузь знань, спеціальність,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освітня програма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рівень вищої освіти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Нормативні показники для планування і розподілу дисципліни на змістові модулі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Характеристика навчальної дисципліни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очна (денна) форма здобуття освіти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заочна (дистанційна)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форма здобуття освіти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Галузь знань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 Управління та адміністрування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кредитів – 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Обов’язкова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Цикл дисциплін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професійної підготовки спеціальності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Спеціальність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072 Фінанси, банківська справа і страхування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Загальна кількість годин –90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Семестр: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8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Спеціалізація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Банківська справа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5 -й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Змістових модулів – 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Лекції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Освітньо-професійна програма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Фінанси і кредит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5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Рівень вищої освіти: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бакалаврський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Кількість поточних контрольних заходів – 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Самостійна робота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підсумкового семестрового контролю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залік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345" marR="4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45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uk-UA" b="1" i="1" dirty="0"/>
              <a:t>Змістовий модуль 1.</a:t>
            </a:r>
            <a:r>
              <a:rPr lang="uk-UA" b="1" dirty="0"/>
              <a:t> Основні принципи побудови  інформаційних систем в банківській діяльності</a:t>
            </a:r>
            <a:r>
              <a:rPr lang="ru-RU" sz="1100" b="1" i="1" dirty="0"/>
              <a:t/>
            </a:r>
            <a:br>
              <a:rPr lang="ru-RU" sz="1100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uk-UA" dirty="0"/>
              <a:t>Структура економічної інформації.  Формалізоване подання економічної інформації.  Побудова системи класифікації та кодування. Ризикові ситуації в умовах автоматизованої обробки банківської інформації. </a:t>
            </a:r>
            <a:endParaRPr lang="ru-RU" dirty="0"/>
          </a:p>
          <a:p>
            <a:pPr marL="0" lvl="0" indent="0" algn="just">
              <a:buNone/>
            </a:pPr>
            <a:r>
              <a:rPr lang="uk-UA" dirty="0"/>
              <a:t>Інформаційні системи: характеристика, етапи розвитку. Класифікація та структура інформаційних систем. Автоматизовані IС у банківських установах. Принципи створення і функціонування ІС у кредитних установах. Можливості сучасних банківських інформаційних систем. Функціональні характеристики БАІС. Критерії вибору БАІС. Вплив специфіки діяльності банків на структуру БАІС. Технологічні  особливості  організації банківських інформаційних систем. Огляд сучасних банківських систем.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9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b="1" dirty="0"/>
              <a:t>Змістовий модуль 2. </a:t>
            </a:r>
            <a:r>
              <a:rPr lang="uk-UA" sz="2800" b="1" i="1" dirty="0"/>
              <a:t>Інформаційна система керування банківськими операціями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dirty="0"/>
              <a:t>Підсистема «операційний день банку». Автоматизація розрахункових і касових операцій.  Базова система операційного дня банку. Склад  програмних  засобів  операційного  дня </a:t>
            </a:r>
            <a:r>
              <a:rPr lang="uk-UA" dirty="0" smtClean="0"/>
              <a:t>банку</a:t>
            </a:r>
            <a:r>
              <a:rPr lang="uk-UA" dirty="0"/>
              <a:t>. Структура  інформаційно-довідкової  системи ОДБ. Автоматизація  управління  депозитними  операціями. Структура  інформаційної  системи  управління депозитними операціями. Автоматизація  управління  кредитними операціями.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b="1" i="1" dirty="0"/>
              <a:t>Змістовий модуль 3.</a:t>
            </a:r>
            <a:r>
              <a:rPr lang="uk-UA" sz="3200" i="1" dirty="0"/>
              <a:t> </a:t>
            </a:r>
            <a:r>
              <a:rPr lang="uk-UA" sz="3200" b="1" i="1" dirty="0"/>
              <a:t>Автоматизація платежів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uk-UA" dirty="0"/>
              <a:t>Технологія реалізації міжбанківських розрахунків через систему електронних платежів НБУ. Принципи роботи системи електронних міжбанківських платежів. </a:t>
            </a:r>
            <a:endParaRPr lang="ru-RU" dirty="0"/>
          </a:p>
          <a:p>
            <a:pPr lvl="0" algn="just"/>
            <a:r>
              <a:rPr lang="uk-UA" dirty="0"/>
              <a:t>Електронні гроші. Системи електронних грошей. Особливості функціонування Системи електронних платежів Національного банку України. Сучасний стан Національної системи масових електронних платежів. Оцінка розвитку ринку спеціальних платіжних засобів та мобільних засобів платежу в Україні. Класифікація і характеристика платіжних систем Інтернет. Національна  система  масових  електронних платежів. Переваги  та  недоліки  карткових  платіжних засобів.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5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i="1" dirty="0"/>
              <a:t> </a:t>
            </a:r>
            <a:r>
              <a:rPr lang="uk-UA" sz="3600" b="1" i="1" dirty="0"/>
              <a:t>Змістовий модуль 4.</a:t>
            </a:r>
            <a:r>
              <a:rPr lang="uk-UA" sz="3600" i="1" dirty="0"/>
              <a:t> </a:t>
            </a:r>
            <a:r>
              <a:rPr lang="uk-UA" sz="3600" b="1" i="1" dirty="0"/>
              <a:t>Електронні системи передавання банківської інформації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Електронна пошта НБУ як основа взаємодії між банківськими установами України. Міжнародна електронна система передавання банківських повідомлень (СВІФТ). Банківські електронні системи передавання документів «Клієнт-банк».  Огляд міжнародних банківських мереж Роль засобів електронних комунікацій в автоматизації управління банківською діяльністю. Система «Клієнт-банк». Система «Інтернет-</a:t>
            </a:r>
            <a:r>
              <a:rPr lang="uk-UA" dirty="0" err="1"/>
              <a:t>банкінг</a:t>
            </a:r>
            <a:r>
              <a:rPr lang="uk-UA" dirty="0"/>
              <a:t>». Система «Мобільний </a:t>
            </a:r>
            <a:r>
              <a:rPr lang="uk-UA" dirty="0" err="1"/>
              <a:t>банкінг</a:t>
            </a:r>
            <a:r>
              <a:rPr lang="uk-UA" dirty="0"/>
              <a:t>».</a:t>
            </a:r>
            <a:endParaRPr lang="ru-RU" dirty="0"/>
          </a:p>
          <a:p>
            <a:pPr marL="0" lvl="0" indent="0" algn="just">
              <a:buNone/>
            </a:pPr>
            <a:r>
              <a:rPr lang="uk-UA" dirty="0"/>
              <a:t>Поняття і види електронного бізнесу та електронної комерції. Передумови створення віртуальних організацій</a:t>
            </a:r>
            <a:endParaRPr lang="ru-RU" dirty="0"/>
          </a:p>
          <a:p>
            <a:pPr marL="0" lvl="0" indent="0" algn="just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Структура навчальної дисципліни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629237"/>
              </p:ext>
            </p:extLst>
          </p:nvPr>
        </p:nvGraphicFramePr>
        <p:xfrm>
          <a:off x="2493818" y="1787238"/>
          <a:ext cx="7412183" cy="4088791"/>
        </p:xfrm>
        <a:graphic>
          <a:graphicData uri="http://schemas.openxmlformats.org/drawingml/2006/table">
            <a:tbl>
              <a:tblPr firstRow="1" firstCol="1" bandRow="1"/>
              <a:tblGrid>
                <a:gridCol w="1067370"/>
                <a:gridCol w="594848"/>
                <a:gridCol w="594848"/>
                <a:gridCol w="415205"/>
                <a:gridCol w="494891"/>
                <a:gridCol w="645875"/>
                <a:gridCol w="624205"/>
                <a:gridCol w="543122"/>
                <a:gridCol w="543122"/>
                <a:gridCol w="645875"/>
                <a:gridCol w="621411"/>
                <a:gridCol w="621411"/>
              </a:tblGrid>
              <a:tr h="374390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Змістовий модуль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Усього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годин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Аудиторні (контактні) години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Самостійна робота,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накопичення балів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Усього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годин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Лекційні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Заняття,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лабораторні заняття,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Теор.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зав-ня,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к-ть балів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зав-ня,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к-ть балів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Усього балів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о/дф.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з/дист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о/д 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з/дист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о/д 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з/дист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Усього за змістові модулі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97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Підсумковий семестровий контроль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залік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Загалом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73" marR="5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2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767</Words>
  <Application>Microsoft Office PowerPoint</Application>
  <PresentationFormat>Широкоэкранный</PresentationFormat>
  <Paragraphs>196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Інформаційні системи в банківських  установах </vt:lpstr>
      <vt:lpstr>Мета і завдання курсу</vt:lpstr>
      <vt:lpstr>У результаті вивчення навчальної дисципліни студент повинен  </vt:lpstr>
      <vt:lpstr>Опис навчальної дисципліни </vt:lpstr>
      <vt:lpstr>Змістовий модуль 1. Основні принципи побудови  інформаційних систем в банківській діяльності </vt:lpstr>
      <vt:lpstr>Змістовий модуль 2. Інформаційна система керування банківськими операціями </vt:lpstr>
      <vt:lpstr>Змістовий модуль 3. Автоматизація платежів </vt:lpstr>
      <vt:lpstr> Змістовий модуль 4. Електронні системи передавання банківської інформації </vt:lpstr>
      <vt:lpstr>Структура навчальної дисципліни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системи в банківських  установах </dc:title>
  <dc:creator>ПК</dc:creator>
  <cp:lastModifiedBy>ПК</cp:lastModifiedBy>
  <cp:revision>2</cp:revision>
  <dcterms:created xsi:type="dcterms:W3CDTF">2020-08-21T12:43:02Z</dcterms:created>
  <dcterms:modified xsi:type="dcterms:W3CDTF">2020-08-21T12:49:42Z</dcterms:modified>
</cp:coreProperties>
</file>