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slides/slide79.xml" ContentType="application/vnd.openxmlformats-officedocument.presentationml.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9"/>
  </p:notesMasterIdLst>
  <p:sldIdLst>
    <p:sldId id="256" r:id="rId2"/>
    <p:sldId id="297" r:id="rId3"/>
    <p:sldId id="298" r:id="rId4"/>
    <p:sldId id="257" r:id="rId5"/>
    <p:sldId id="258" r:id="rId6"/>
    <p:sldId id="259" r:id="rId7"/>
    <p:sldId id="260" r:id="rId8"/>
    <p:sldId id="312" r:id="rId9"/>
    <p:sldId id="313" r:id="rId10"/>
    <p:sldId id="314" r:id="rId11"/>
    <p:sldId id="315" r:id="rId12"/>
    <p:sldId id="316" r:id="rId13"/>
    <p:sldId id="317" r:id="rId14"/>
    <p:sldId id="318" r:id="rId15"/>
    <p:sldId id="319" r:id="rId16"/>
    <p:sldId id="320" r:id="rId17"/>
    <p:sldId id="321" r:id="rId18"/>
    <p:sldId id="261" r:id="rId19"/>
    <p:sldId id="322" r:id="rId20"/>
    <p:sldId id="323" r:id="rId21"/>
    <p:sldId id="324" r:id="rId22"/>
    <p:sldId id="325" r:id="rId23"/>
    <p:sldId id="326" r:id="rId24"/>
    <p:sldId id="327" r:id="rId25"/>
    <p:sldId id="328" r:id="rId26"/>
    <p:sldId id="329" r:id="rId27"/>
    <p:sldId id="330" r:id="rId28"/>
    <p:sldId id="331" r:id="rId29"/>
    <p:sldId id="332" r:id="rId30"/>
    <p:sldId id="333" r:id="rId31"/>
    <p:sldId id="334" r:id="rId32"/>
    <p:sldId id="335" r:id="rId33"/>
    <p:sldId id="336" r:id="rId34"/>
    <p:sldId id="337" r:id="rId35"/>
    <p:sldId id="338" r:id="rId36"/>
    <p:sldId id="339" r:id="rId37"/>
    <p:sldId id="349" r:id="rId38"/>
    <p:sldId id="341" r:id="rId39"/>
    <p:sldId id="342" r:id="rId40"/>
    <p:sldId id="343" r:id="rId41"/>
    <p:sldId id="344" r:id="rId42"/>
    <p:sldId id="345" r:id="rId43"/>
    <p:sldId id="346" r:id="rId44"/>
    <p:sldId id="350" r:id="rId45"/>
    <p:sldId id="347" r:id="rId46"/>
    <p:sldId id="348" r:id="rId47"/>
    <p:sldId id="351" r:id="rId48"/>
    <p:sldId id="378" r:id="rId49"/>
    <p:sldId id="352" r:id="rId50"/>
    <p:sldId id="354" r:id="rId51"/>
    <p:sldId id="355" r:id="rId52"/>
    <p:sldId id="358" r:id="rId53"/>
    <p:sldId id="356" r:id="rId54"/>
    <p:sldId id="359" r:id="rId55"/>
    <p:sldId id="360" r:id="rId56"/>
    <p:sldId id="361" r:id="rId57"/>
    <p:sldId id="362" r:id="rId58"/>
    <p:sldId id="363" r:id="rId59"/>
    <p:sldId id="364" r:id="rId60"/>
    <p:sldId id="365" r:id="rId61"/>
    <p:sldId id="366" r:id="rId62"/>
    <p:sldId id="367" r:id="rId63"/>
    <p:sldId id="368" r:id="rId64"/>
    <p:sldId id="369" r:id="rId65"/>
    <p:sldId id="370" r:id="rId66"/>
    <p:sldId id="371" r:id="rId67"/>
    <p:sldId id="379" r:id="rId68"/>
    <p:sldId id="380" r:id="rId69"/>
    <p:sldId id="381" r:id="rId70"/>
    <p:sldId id="382" r:id="rId71"/>
    <p:sldId id="383" r:id="rId72"/>
    <p:sldId id="384" r:id="rId73"/>
    <p:sldId id="385" r:id="rId74"/>
    <p:sldId id="386" r:id="rId75"/>
    <p:sldId id="387" r:id="rId76"/>
    <p:sldId id="388" r:id="rId77"/>
    <p:sldId id="389" r:id="rId78"/>
    <p:sldId id="390" r:id="rId79"/>
    <p:sldId id="391" r:id="rId80"/>
    <p:sldId id="392" r:id="rId81"/>
    <p:sldId id="393" r:id="rId82"/>
    <p:sldId id="394" r:id="rId83"/>
    <p:sldId id="395" r:id="rId84"/>
    <p:sldId id="396" r:id="rId85"/>
    <p:sldId id="397" r:id="rId86"/>
    <p:sldId id="398" r:id="rId87"/>
    <p:sldId id="399" r:id="rId8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67" d="100"/>
          <a:sy n="67" d="100"/>
        </p:scale>
        <p:origin x="-828" y="-10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1E69AD-3CF2-4FC7-BF8A-A15352DAC144}" type="doc">
      <dgm:prSet loTypeId="urn:microsoft.com/office/officeart/2005/8/layout/list1" loCatId="list" qsTypeId="urn:microsoft.com/office/officeart/2005/8/quickstyle/simple3" qsCatId="simple" csTypeId="urn:microsoft.com/office/officeart/2005/8/colors/accent0_1" csCatId="mainScheme" phldr="1"/>
      <dgm:spPr/>
      <dgm:t>
        <a:bodyPr/>
        <a:lstStyle/>
        <a:p>
          <a:endParaRPr lang="ru-RU"/>
        </a:p>
      </dgm:t>
    </dgm:pt>
    <dgm:pt modelId="{019A3DAC-DB64-438D-B093-2766C67D87A1}">
      <dgm:prSet phldrT="[Текст]" custT="1"/>
      <dgm:spPr/>
      <dgm:t>
        <a:bodyPr/>
        <a:lstStyle/>
        <a:p>
          <a:pPr algn="just"/>
          <a:r>
            <a:rPr lang="uk-UA" sz="1800" noProof="0" dirty="0" smtClean="0">
              <a:latin typeface="Times New Roman" panose="02020603050405020304" pitchFamily="18" charset="0"/>
              <a:cs typeface="Times New Roman" panose="02020603050405020304" pitchFamily="18" charset="0"/>
            </a:rPr>
            <a:t>1. Визначення цільової аудиторії</a:t>
          </a:r>
          <a:endParaRPr lang="uk-UA" sz="1800" noProof="0" dirty="0">
            <a:latin typeface="Times New Roman" panose="02020603050405020304" pitchFamily="18" charset="0"/>
            <a:cs typeface="Times New Roman" panose="02020603050405020304" pitchFamily="18" charset="0"/>
          </a:endParaRPr>
        </a:p>
      </dgm:t>
    </dgm:pt>
    <dgm:pt modelId="{54BF12D1-A346-4E3E-B2A4-CCC71038EC92}" type="parTrans" cxnId="{0D3916CE-F5F4-4DC0-A2EB-2F9F89899C74}">
      <dgm:prSet/>
      <dgm:spPr/>
      <dgm:t>
        <a:bodyPr/>
        <a:lstStyle/>
        <a:p>
          <a:pPr algn="just"/>
          <a:endParaRPr lang="ru-RU"/>
        </a:p>
      </dgm:t>
    </dgm:pt>
    <dgm:pt modelId="{B05D105E-FCAF-48D6-A963-AAB85EC8D26E}" type="sibTrans" cxnId="{0D3916CE-F5F4-4DC0-A2EB-2F9F89899C74}">
      <dgm:prSet/>
      <dgm:spPr/>
      <dgm:t>
        <a:bodyPr/>
        <a:lstStyle/>
        <a:p>
          <a:pPr algn="just"/>
          <a:endParaRPr lang="ru-RU"/>
        </a:p>
      </dgm:t>
    </dgm:pt>
    <dgm:pt modelId="{B9F32FCC-F93E-4391-9676-C286D051D8C3}">
      <dgm:prSet phldrT="[Текст]" custT="1"/>
      <dgm:spPr/>
      <dgm:t>
        <a:bodyPr/>
        <a:lstStyle/>
        <a:p>
          <a:pPr algn="just"/>
          <a:r>
            <a:rPr lang="uk-UA" sz="1800" noProof="0" dirty="0" smtClean="0">
              <a:latin typeface="Times New Roman" panose="02020603050405020304" pitchFamily="18" charset="0"/>
              <a:cs typeface="Times New Roman" panose="02020603050405020304" pitchFamily="18" charset="0"/>
            </a:rPr>
            <a:t>2. Визначення </a:t>
          </a:r>
          <a:r>
            <a:rPr lang="uk-UA" sz="1800" noProof="0" dirty="0" smtClean="0">
              <a:latin typeface="Times New Roman" panose="02020603050405020304" pitchFamily="18" charset="0"/>
              <a:cs typeface="Times New Roman" panose="02020603050405020304" pitchFamily="18" charset="0"/>
            </a:rPr>
            <a:t>цілей</a:t>
          </a:r>
          <a:endParaRPr lang="uk-UA" sz="1800" noProof="0" dirty="0">
            <a:latin typeface="Times New Roman" panose="02020603050405020304" pitchFamily="18" charset="0"/>
            <a:cs typeface="Times New Roman" panose="02020603050405020304" pitchFamily="18" charset="0"/>
          </a:endParaRPr>
        </a:p>
      </dgm:t>
    </dgm:pt>
    <dgm:pt modelId="{D67CDF9E-5CCB-47D5-8C43-A1182F468602}" type="parTrans" cxnId="{6D7E26CE-F89E-432F-A4A3-B34DB9A0D9C5}">
      <dgm:prSet/>
      <dgm:spPr/>
      <dgm:t>
        <a:bodyPr/>
        <a:lstStyle/>
        <a:p>
          <a:pPr algn="just"/>
          <a:endParaRPr lang="ru-RU"/>
        </a:p>
      </dgm:t>
    </dgm:pt>
    <dgm:pt modelId="{65EABEAF-1BB7-42F0-B032-37414D23996F}" type="sibTrans" cxnId="{6D7E26CE-F89E-432F-A4A3-B34DB9A0D9C5}">
      <dgm:prSet/>
      <dgm:spPr/>
      <dgm:t>
        <a:bodyPr/>
        <a:lstStyle/>
        <a:p>
          <a:pPr algn="just"/>
          <a:endParaRPr lang="ru-RU"/>
        </a:p>
      </dgm:t>
    </dgm:pt>
    <dgm:pt modelId="{32500DF7-EB8A-4BC8-8FC5-7E422E96E248}">
      <dgm:prSet phldrT="[Текст]" custT="1"/>
      <dgm:spPr/>
      <dgm:t>
        <a:bodyPr/>
        <a:lstStyle/>
        <a:p>
          <a:pPr algn="just"/>
          <a:r>
            <a:rPr lang="uk-UA" sz="1800" noProof="0" dirty="0" smtClean="0">
              <a:latin typeface="Times New Roman" panose="02020603050405020304" pitchFamily="18" charset="0"/>
              <a:cs typeface="Times New Roman" panose="02020603050405020304" pitchFamily="18" charset="0"/>
            </a:rPr>
            <a:t>3. Формування </a:t>
          </a:r>
          <a:r>
            <a:rPr lang="uk-UA" sz="1800" noProof="0" dirty="0" smtClean="0">
              <a:latin typeface="Times New Roman" panose="02020603050405020304" pitchFamily="18" charset="0"/>
              <a:cs typeface="Times New Roman" panose="02020603050405020304" pitchFamily="18" charset="0"/>
            </a:rPr>
            <a:t>кошторису</a:t>
          </a:r>
          <a:endParaRPr lang="uk-UA" sz="1800" noProof="0" dirty="0">
            <a:latin typeface="Times New Roman" panose="02020603050405020304" pitchFamily="18" charset="0"/>
            <a:cs typeface="Times New Roman" panose="02020603050405020304" pitchFamily="18" charset="0"/>
          </a:endParaRPr>
        </a:p>
      </dgm:t>
    </dgm:pt>
    <dgm:pt modelId="{3AF020AB-704B-48C2-8CAE-4A1B69E06FE1}" type="parTrans" cxnId="{F39BA2B4-9186-486C-896C-6909B62EBB51}">
      <dgm:prSet/>
      <dgm:spPr/>
      <dgm:t>
        <a:bodyPr/>
        <a:lstStyle/>
        <a:p>
          <a:pPr algn="just"/>
          <a:endParaRPr lang="ru-RU"/>
        </a:p>
      </dgm:t>
    </dgm:pt>
    <dgm:pt modelId="{18619FE1-DE44-4B2F-A054-ED673AB159E9}" type="sibTrans" cxnId="{F39BA2B4-9186-486C-896C-6909B62EBB51}">
      <dgm:prSet/>
      <dgm:spPr/>
      <dgm:t>
        <a:bodyPr/>
        <a:lstStyle/>
        <a:p>
          <a:pPr algn="just"/>
          <a:endParaRPr lang="ru-RU"/>
        </a:p>
      </dgm:t>
    </dgm:pt>
    <dgm:pt modelId="{62803BB7-EF85-4CEE-9479-97924AE135F3}">
      <dgm:prSet custT="1"/>
      <dgm:spPr/>
      <dgm:t>
        <a:bodyPr/>
        <a:lstStyle/>
        <a:p>
          <a:pPr algn="just"/>
          <a:r>
            <a:rPr lang="uk-UA" sz="1800" noProof="0" dirty="0" smtClean="0">
              <a:latin typeface="Times New Roman" panose="02020603050405020304" pitchFamily="18" charset="0"/>
              <a:cs typeface="Times New Roman" panose="02020603050405020304" pitchFamily="18" charset="0"/>
            </a:rPr>
            <a:t>4. Вибір </a:t>
          </a:r>
          <a:r>
            <a:rPr lang="uk-UA" sz="1800" noProof="0" dirty="0" smtClean="0">
              <a:latin typeface="Times New Roman" panose="02020603050405020304" pitchFamily="18" charset="0"/>
              <a:cs typeface="Times New Roman" panose="02020603050405020304" pitchFamily="18" charset="0"/>
            </a:rPr>
            <a:t>засобів</a:t>
          </a:r>
          <a:endParaRPr lang="uk-UA" sz="1800" noProof="0" dirty="0">
            <a:latin typeface="Times New Roman" panose="02020603050405020304" pitchFamily="18" charset="0"/>
            <a:cs typeface="Times New Roman" panose="02020603050405020304" pitchFamily="18" charset="0"/>
          </a:endParaRPr>
        </a:p>
      </dgm:t>
    </dgm:pt>
    <dgm:pt modelId="{9D1468AC-D1A4-4170-AB85-BA92DA2FFB6D}" type="parTrans" cxnId="{618FEF68-776A-4BC2-919D-B3787E8ACE0F}">
      <dgm:prSet/>
      <dgm:spPr/>
      <dgm:t>
        <a:bodyPr/>
        <a:lstStyle/>
        <a:p>
          <a:pPr algn="just"/>
          <a:endParaRPr lang="ru-RU"/>
        </a:p>
      </dgm:t>
    </dgm:pt>
    <dgm:pt modelId="{FAB0FCFA-04C1-406A-A2B3-94F797F585CA}" type="sibTrans" cxnId="{618FEF68-776A-4BC2-919D-B3787E8ACE0F}">
      <dgm:prSet/>
      <dgm:spPr/>
      <dgm:t>
        <a:bodyPr/>
        <a:lstStyle/>
        <a:p>
          <a:pPr algn="just"/>
          <a:endParaRPr lang="ru-RU"/>
        </a:p>
      </dgm:t>
    </dgm:pt>
    <dgm:pt modelId="{17B62F52-9F1F-4093-8C3D-175BB9A3DD17}">
      <dgm:prSet custT="1"/>
      <dgm:spPr/>
      <dgm:t>
        <a:bodyPr/>
        <a:lstStyle/>
        <a:p>
          <a:pPr algn="just"/>
          <a:r>
            <a:rPr lang="uk-UA" sz="1800" noProof="0" dirty="0" smtClean="0">
              <a:latin typeface="Times New Roman" panose="02020603050405020304" pitchFamily="18" charset="0"/>
              <a:cs typeface="Times New Roman" panose="02020603050405020304" pitchFamily="18" charset="0"/>
            </a:rPr>
            <a:t>5. Формування каналів </a:t>
          </a:r>
          <a:r>
            <a:rPr lang="uk-UA" sz="1800" noProof="0" dirty="0" err="1" smtClean="0">
              <a:latin typeface="Times New Roman" panose="02020603050405020304" pitchFamily="18" charset="0"/>
              <a:cs typeface="Times New Roman" panose="02020603050405020304" pitchFamily="18" charset="0"/>
            </a:rPr>
            <a:t>зворотнього</a:t>
          </a:r>
          <a:r>
            <a:rPr lang="uk-UA" sz="1800" noProof="0" dirty="0" smtClean="0">
              <a:latin typeface="Times New Roman" panose="02020603050405020304" pitchFamily="18" charset="0"/>
              <a:cs typeface="Times New Roman" panose="02020603050405020304" pitchFamily="18" charset="0"/>
            </a:rPr>
            <a:t> </a:t>
          </a:r>
          <a:r>
            <a:rPr lang="uk-UA" sz="1800" noProof="0" dirty="0" err="1" smtClean="0">
              <a:latin typeface="Times New Roman" panose="02020603050405020304" pitchFamily="18" charset="0"/>
              <a:cs typeface="Times New Roman" panose="02020603050405020304" pitchFamily="18" charset="0"/>
            </a:rPr>
            <a:t>зв</a:t>
          </a:r>
          <a:r>
            <a:rPr lang="en-US" sz="1800" noProof="0" dirty="0" smtClean="0">
              <a:latin typeface="Times New Roman" panose="02020603050405020304" pitchFamily="18" charset="0"/>
              <a:cs typeface="Times New Roman" panose="02020603050405020304" pitchFamily="18" charset="0"/>
            </a:rPr>
            <a:t>’</a:t>
          </a:r>
          <a:r>
            <a:rPr lang="uk-UA" sz="1800" noProof="0" dirty="0" err="1" smtClean="0">
              <a:latin typeface="Times New Roman" panose="02020603050405020304" pitchFamily="18" charset="0"/>
              <a:cs typeface="Times New Roman" panose="02020603050405020304" pitchFamily="18" charset="0"/>
            </a:rPr>
            <a:t>язку</a:t>
          </a:r>
          <a:endParaRPr lang="uk-UA" sz="1800" noProof="0" dirty="0">
            <a:latin typeface="Times New Roman" panose="02020603050405020304" pitchFamily="18" charset="0"/>
            <a:cs typeface="Times New Roman" panose="02020603050405020304" pitchFamily="18" charset="0"/>
          </a:endParaRPr>
        </a:p>
      </dgm:t>
    </dgm:pt>
    <dgm:pt modelId="{CE50E0E7-C925-4E7B-A6A4-E6A514C283D1}" type="parTrans" cxnId="{B3CBF7C2-A519-4451-AC1A-9BAA8663C0FF}">
      <dgm:prSet/>
      <dgm:spPr/>
      <dgm:t>
        <a:bodyPr/>
        <a:lstStyle/>
        <a:p>
          <a:pPr algn="just"/>
          <a:endParaRPr lang="ru-RU"/>
        </a:p>
      </dgm:t>
    </dgm:pt>
    <dgm:pt modelId="{C23A2153-67CD-4A58-B567-47147053287E}" type="sibTrans" cxnId="{B3CBF7C2-A519-4451-AC1A-9BAA8663C0FF}">
      <dgm:prSet/>
      <dgm:spPr/>
      <dgm:t>
        <a:bodyPr/>
        <a:lstStyle/>
        <a:p>
          <a:pPr algn="just"/>
          <a:endParaRPr lang="ru-RU"/>
        </a:p>
      </dgm:t>
    </dgm:pt>
    <dgm:pt modelId="{73144D7F-E5A9-47A6-B59F-10E39968C235}">
      <dgm:prSet custT="1"/>
      <dgm:spPr/>
      <dgm:t>
        <a:bodyPr/>
        <a:lstStyle/>
        <a:p>
          <a:pPr algn="just"/>
          <a:r>
            <a:rPr lang="uk-UA" sz="1800" noProof="0" dirty="0" smtClean="0">
              <a:latin typeface="Times New Roman" panose="02020603050405020304" pitchFamily="18" charset="0"/>
              <a:cs typeface="Times New Roman" panose="02020603050405020304" pitchFamily="18" charset="0"/>
            </a:rPr>
            <a:t>6. Управління комунікаційним процесом</a:t>
          </a:r>
          <a:endParaRPr lang="uk-UA" sz="1800" noProof="0" dirty="0">
            <a:latin typeface="Times New Roman" panose="02020603050405020304" pitchFamily="18" charset="0"/>
            <a:cs typeface="Times New Roman" panose="02020603050405020304" pitchFamily="18" charset="0"/>
          </a:endParaRPr>
        </a:p>
      </dgm:t>
    </dgm:pt>
    <dgm:pt modelId="{8FEC2673-4A3E-46A6-8061-9FD7CC499400}" type="parTrans" cxnId="{A3001A2A-5EB8-4A47-A659-A4C6F02E6C07}">
      <dgm:prSet/>
      <dgm:spPr/>
      <dgm:t>
        <a:bodyPr/>
        <a:lstStyle/>
        <a:p>
          <a:pPr algn="just"/>
          <a:endParaRPr lang="ru-RU"/>
        </a:p>
      </dgm:t>
    </dgm:pt>
    <dgm:pt modelId="{E12512FA-F5CD-448E-8A53-0A4D1778C267}" type="sibTrans" cxnId="{A3001A2A-5EB8-4A47-A659-A4C6F02E6C07}">
      <dgm:prSet/>
      <dgm:spPr/>
      <dgm:t>
        <a:bodyPr/>
        <a:lstStyle/>
        <a:p>
          <a:pPr algn="just"/>
          <a:endParaRPr lang="ru-RU"/>
        </a:p>
      </dgm:t>
    </dgm:pt>
    <dgm:pt modelId="{923F744B-A4AB-4C2C-B8C5-3885DFB1F9B7}" type="pres">
      <dgm:prSet presAssocID="{8E1E69AD-3CF2-4FC7-BF8A-A15352DAC144}" presName="linear" presStyleCnt="0">
        <dgm:presLayoutVars>
          <dgm:dir/>
          <dgm:animLvl val="lvl"/>
          <dgm:resizeHandles val="exact"/>
        </dgm:presLayoutVars>
      </dgm:prSet>
      <dgm:spPr/>
      <dgm:t>
        <a:bodyPr/>
        <a:lstStyle/>
        <a:p>
          <a:endParaRPr lang="ru-RU"/>
        </a:p>
      </dgm:t>
    </dgm:pt>
    <dgm:pt modelId="{EACE1E84-20FA-44E2-83DF-C97E89CE27F9}" type="pres">
      <dgm:prSet presAssocID="{019A3DAC-DB64-438D-B093-2766C67D87A1}" presName="parentLin" presStyleCnt="0"/>
      <dgm:spPr/>
      <dgm:t>
        <a:bodyPr/>
        <a:lstStyle/>
        <a:p>
          <a:endParaRPr lang="ru-RU"/>
        </a:p>
      </dgm:t>
    </dgm:pt>
    <dgm:pt modelId="{E853B0E8-C853-4BB5-8443-61C713EE2F7C}" type="pres">
      <dgm:prSet presAssocID="{019A3DAC-DB64-438D-B093-2766C67D87A1}" presName="parentLeftMargin" presStyleLbl="node1" presStyleIdx="0" presStyleCnt="6"/>
      <dgm:spPr/>
      <dgm:t>
        <a:bodyPr/>
        <a:lstStyle/>
        <a:p>
          <a:endParaRPr lang="ru-RU"/>
        </a:p>
      </dgm:t>
    </dgm:pt>
    <dgm:pt modelId="{97E479DF-95AE-4074-B235-AF8E094484B8}" type="pres">
      <dgm:prSet presAssocID="{019A3DAC-DB64-438D-B093-2766C67D87A1}" presName="parentText" presStyleLbl="node1" presStyleIdx="0" presStyleCnt="6">
        <dgm:presLayoutVars>
          <dgm:chMax val="0"/>
          <dgm:bulletEnabled val="1"/>
        </dgm:presLayoutVars>
      </dgm:prSet>
      <dgm:spPr/>
      <dgm:t>
        <a:bodyPr/>
        <a:lstStyle/>
        <a:p>
          <a:endParaRPr lang="ru-RU"/>
        </a:p>
      </dgm:t>
    </dgm:pt>
    <dgm:pt modelId="{4F2E8C84-394D-480B-AC74-256D77E281D0}" type="pres">
      <dgm:prSet presAssocID="{019A3DAC-DB64-438D-B093-2766C67D87A1}" presName="negativeSpace" presStyleCnt="0"/>
      <dgm:spPr/>
      <dgm:t>
        <a:bodyPr/>
        <a:lstStyle/>
        <a:p>
          <a:endParaRPr lang="ru-RU"/>
        </a:p>
      </dgm:t>
    </dgm:pt>
    <dgm:pt modelId="{F2845AEA-0A7F-4E21-947B-895016E4A789}" type="pres">
      <dgm:prSet presAssocID="{019A3DAC-DB64-438D-B093-2766C67D87A1}" presName="childText" presStyleLbl="conFgAcc1" presStyleIdx="0" presStyleCnt="6">
        <dgm:presLayoutVars>
          <dgm:bulletEnabled val="1"/>
        </dgm:presLayoutVars>
      </dgm:prSet>
      <dgm:spPr/>
      <dgm:t>
        <a:bodyPr/>
        <a:lstStyle/>
        <a:p>
          <a:endParaRPr lang="ru-RU"/>
        </a:p>
      </dgm:t>
    </dgm:pt>
    <dgm:pt modelId="{56B477D4-418F-4680-8B41-1E80B9070D1B}" type="pres">
      <dgm:prSet presAssocID="{B05D105E-FCAF-48D6-A963-AAB85EC8D26E}" presName="spaceBetweenRectangles" presStyleCnt="0"/>
      <dgm:spPr/>
      <dgm:t>
        <a:bodyPr/>
        <a:lstStyle/>
        <a:p>
          <a:endParaRPr lang="ru-RU"/>
        </a:p>
      </dgm:t>
    </dgm:pt>
    <dgm:pt modelId="{CDB960B2-3AD0-4323-BE0B-CA6E419E94F4}" type="pres">
      <dgm:prSet presAssocID="{B9F32FCC-F93E-4391-9676-C286D051D8C3}" presName="parentLin" presStyleCnt="0"/>
      <dgm:spPr/>
      <dgm:t>
        <a:bodyPr/>
        <a:lstStyle/>
        <a:p>
          <a:endParaRPr lang="ru-RU"/>
        </a:p>
      </dgm:t>
    </dgm:pt>
    <dgm:pt modelId="{08CEA618-03FB-4393-8C64-4A31DE0FFBD8}" type="pres">
      <dgm:prSet presAssocID="{B9F32FCC-F93E-4391-9676-C286D051D8C3}" presName="parentLeftMargin" presStyleLbl="node1" presStyleIdx="0" presStyleCnt="6"/>
      <dgm:spPr/>
      <dgm:t>
        <a:bodyPr/>
        <a:lstStyle/>
        <a:p>
          <a:endParaRPr lang="ru-RU"/>
        </a:p>
      </dgm:t>
    </dgm:pt>
    <dgm:pt modelId="{743545BC-02E1-469E-A641-603A977B3C02}" type="pres">
      <dgm:prSet presAssocID="{B9F32FCC-F93E-4391-9676-C286D051D8C3}" presName="parentText" presStyleLbl="node1" presStyleIdx="1" presStyleCnt="6">
        <dgm:presLayoutVars>
          <dgm:chMax val="0"/>
          <dgm:bulletEnabled val="1"/>
        </dgm:presLayoutVars>
      </dgm:prSet>
      <dgm:spPr/>
      <dgm:t>
        <a:bodyPr/>
        <a:lstStyle/>
        <a:p>
          <a:endParaRPr lang="ru-RU"/>
        </a:p>
      </dgm:t>
    </dgm:pt>
    <dgm:pt modelId="{8A0B8BD7-C838-48DB-B371-C2CCA68F27D2}" type="pres">
      <dgm:prSet presAssocID="{B9F32FCC-F93E-4391-9676-C286D051D8C3}" presName="negativeSpace" presStyleCnt="0"/>
      <dgm:spPr/>
      <dgm:t>
        <a:bodyPr/>
        <a:lstStyle/>
        <a:p>
          <a:endParaRPr lang="ru-RU"/>
        </a:p>
      </dgm:t>
    </dgm:pt>
    <dgm:pt modelId="{E338B298-AAA8-4608-9EA2-ABE05710A7D6}" type="pres">
      <dgm:prSet presAssocID="{B9F32FCC-F93E-4391-9676-C286D051D8C3}" presName="childText" presStyleLbl="conFgAcc1" presStyleIdx="1" presStyleCnt="6">
        <dgm:presLayoutVars>
          <dgm:bulletEnabled val="1"/>
        </dgm:presLayoutVars>
      </dgm:prSet>
      <dgm:spPr/>
      <dgm:t>
        <a:bodyPr/>
        <a:lstStyle/>
        <a:p>
          <a:endParaRPr lang="ru-RU"/>
        </a:p>
      </dgm:t>
    </dgm:pt>
    <dgm:pt modelId="{2F58865C-5B89-44E3-990E-B9D04E294FCB}" type="pres">
      <dgm:prSet presAssocID="{65EABEAF-1BB7-42F0-B032-37414D23996F}" presName="spaceBetweenRectangles" presStyleCnt="0"/>
      <dgm:spPr/>
      <dgm:t>
        <a:bodyPr/>
        <a:lstStyle/>
        <a:p>
          <a:endParaRPr lang="ru-RU"/>
        </a:p>
      </dgm:t>
    </dgm:pt>
    <dgm:pt modelId="{DE42300C-6301-4761-8FB3-5ABB745F8149}" type="pres">
      <dgm:prSet presAssocID="{32500DF7-EB8A-4BC8-8FC5-7E422E96E248}" presName="parentLin" presStyleCnt="0"/>
      <dgm:spPr/>
      <dgm:t>
        <a:bodyPr/>
        <a:lstStyle/>
        <a:p>
          <a:endParaRPr lang="ru-RU"/>
        </a:p>
      </dgm:t>
    </dgm:pt>
    <dgm:pt modelId="{73223679-8FF3-403D-913C-4F3A6F3B9D54}" type="pres">
      <dgm:prSet presAssocID="{32500DF7-EB8A-4BC8-8FC5-7E422E96E248}" presName="parentLeftMargin" presStyleLbl="node1" presStyleIdx="1" presStyleCnt="6"/>
      <dgm:spPr/>
      <dgm:t>
        <a:bodyPr/>
        <a:lstStyle/>
        <a:p>
          <a:endParaRPr lang="ru-RU"/>
        </a:p>
      </dgm:t>
    </dgm:pt>
    <dgm:pt modelId="{ABF773BF-1C80-4156-AA7B-7C8B7F0B059A}" type="pres">
      <dgm:prSet presAssocID="{32500DF7-EB8A-4BC8-8FC5-7E422E96E248}" presName="parentText" presStyleLbl="node1" presStyleIdx="2" presStyleCnt="6">
        <dgm:presLayoutVars>
          <dgm:chMax val="0"/>
          <dgm:bulletEnabled val="1"/>
        </dgm:presLayoutVars>
      </dgm:prSet>
      <dgm:spPr/>
      <dgm:t>
        <a:bodyPr/>
        <a:lstStyle/>
        <a:p>
          <a:endParaRPr lang="ru-RU"/>
        </a:p>
      </dgm:t>
    </dgm:pt>
    <dgm:pt modelId="{7A877C42-1EB6-4984-932E-7B986F2278CE}" type="pres">
      <dgm:prSet presAssocID="{32500DF7-EB8A-4BC8-8FC5-7E422E96E248}" presName="negativeSpace" presStyleCnt="0"/>
      <dgm:spPr/>
      <dgm:t>
        <a:bodyPr/>
        <a:lstStyle/>
        <a:p>
          <a:endParaRPr lang="ru-RU"/>
        </a:p>
      </dgm:t>
    </dgm:pt>
    <dgm:pt modelId="{37097D4D-4935-4040-A4FF-5F09FEEC0B98}" type="pres">
      <dgm:prSet presAssocID="{32500DF7-EB8A-4BC8-8FC5-7E422E96E248}" presName="childText" presStyleLbl="conFgAcc1" presStyleIdx="2" presStyleCnt="6">
        <dgm:presLayoutVars>
          <dgm:bulletEnabled val="1"/>
        </dgm:presLayoutVars>
      </dgm:prSet>
      <dgm:spPr/>
      <dgm:t>
        <a:bodyPr/>
        <a:lstStyle/>
        <a:p>
          <a:endParaRPr lang="ru-RU"/>
        </a:p>
      </dgm:t>
    </dgm:pt>
    <dgm:pt modelId="{01663E10-B7C8-481C-9356-8332A3B84D0B}" type="pres">
      <dgm:prSet presAssocID="{18619FE1-DE44-4B2F-A054-ED673AB159E9}" presName="spaceBetweenRectangles" presStyleCnt="0"/>
      <dgm:spPr/>
      <dgm:t>
        <a:bodyPr/>
        <a:lstStyle/>
        <a:p>
          <a:endParaRPr lang="ru-RU"/>
        </a:p>
      </dgm:t>
    </dgm:pt>
    <dgm:pt modelId="{75729C3D-71A5-4FC4-8812-22D8BD40CAAC}" type="pres">
      <dgm:prSet presAssocID="{62803BB7-EF85-4CEE-9479-97924AE135F3}" presName="parentLin" presStyleCnt="0"/>
      <dgm:spPr/>
      <dgm:t>
        <a:bodyPr/>
        <a:lstStyle/>
        <a:p>
          <a:endParaRPr lang="ru-RU"/>
        </a:p>
      </dgm:t>
    </dgm:pt>
    <dgm:pt modelId="{13CD2754-A886-4EED-9F73-8A2AD80B48CB}" type="pres">
      <dgm:prSet presAssocID="{62803BB7-EF85-4CEE-9479-97924AE135F3}" presName="parentLeftMargin" presStyleLbl="node1" presStyleIdx="2" presStyleCnt="6"/>
      <dgm:spPr/>
      <dgm:t>
        <a:bodyPr/>
        <a:lstStyle/>
        <a:p>
          <a:endParaRPr lang="ru-RU"/>
        </a:p>
      </dgm:t>
    </dgm:pt>
    <dgm:pt modelId="{A958092B-3128-405F-AC7A-6CF3A767AECC}" type="pres">
      <dgm:prSet presAssocID="{62803BB7-EF85-4CEE-9479-97924AE135F3}" presName="parentText" presStyleLbl="node1" presStyleIdx="3" presStyleCnt="6">
        <dgm:presLayoutVars>
          <dgm:chMax val="0"/>
          <dgm:bulletEnabled val="1"/>
        </dgm:presLayoutVars>
      </dgm:prSet>
      <dgm:spPr/>
      <dgm:t>
        <a:bodyPr/>
        <a:lstStyle/>
        <a:p>
          <a:endParaRPr lang="ru-RU"/>
        </a:p>
      </dgm:t>
    </dgm:pt>
    <dgm:pt modelId="{C8F45A9C-3883-4580-BA4F-F900CE02B4D1}" type="pres">
      <dgm:prSet presAssocID="{62803BB7-EF85-4CEE-9479-97924AE135F3}" presName="negativeSpace" presStyleCnt="0"/>
      <dgm:spPr/>
      <dgm:t>
        <a:bodyPr/>
        <a:lstStyle/>
        <a:p>
          <a:endParaRPr lang="ru-RU"/>
        </a:p>
      </dgm:t>
    </dgm:pt>
    <dgm:pt modelId="{E5175AD9-735D-4E26-A73A-A4CAE1F96C9C}" type="pres">
      <dgm:prSet presAssocID="{62803BB7-EF85-4CEE-9479-97924AE135F3}" presName="childText" presStyleLbl="conFgAcc1" presStyleIdx="3" presStyleCnt="6">
        <dgm:presLayoutVars>
          <dgm:bulletEnabled val="1"/>
        </dgm:presLayoutVars>
      </dgm:prSet>
      <dgm:spPr/>
      <dgm:t>
        <a:bodyPr/>
        <a:lstStyle/>
        <a:p>
          <a:endParaRPr lang="ru-RU"/>
        </a:p>
      </dgm:t>
    </dgm:pt>
    <dgm:pt modelId="{E8C936DC-6E9E-4303-9212-6029031B8B03}" type="pres">
      <dgm:prSet presAssocID="{FAB0FCFA-04C1-406A-A2B3-94F797F585CA}" presName="spaceBetweenRectangles" presStyleCnt="0"/>
      <dgm:spPr/>
      <dgm:t>
        <a:bodyPr/>
        <a:lstStyle/>
        <a:p>
          <a:endParaRPr lang="ru-RU"/>
        </a:p>
      </dgm:t>
    </dgm:pt>
    <dgm:pt modelId="{934204EE-0D52-4955-BB4F-4584581EFADF}" type="pres">
      <dgm:prSet presAssocID="{17B62F52-9F1F-4093-8C3D-175BB9A3DD17}" presName="parentLin" presStyleCnt="0"/>
      <dgm:spPr/>
      <dgm:t>
        <a:bodyPr/>
        <a:lstStyle/>
        <a:p>
          <a:endParaRPr lang="ru-RU"/>
        </a:p>
      </dgm:t>
    </dgm:pt>
    <dgm:pt modelId="{E403F763-A38E-4CDE-BD5C-D01648EC5415}" type="pres">
      <dgm:prSet presAssocID="{17B62F52-9F1F-4093-8C3D-175BB9A3DD17}" presName="parentLeftMargin" presStyleLbl="node1" presStyleIdx="3" presStyleCnt="6"/>
      <dgm:spPr/>
      <dgm:t>
        <a:bodyPr/>
        <a:lstStyle/>
        <a:p>
          <a:endParaRPr lang="ru-RU"/>
        </a:p>
      </dgm:t>
    </dgm:pt>
    <dgm:pt modelId="{ABE2FC3F-A941-4968-98B7-6C2711862A96}" type="pres">
      <dgm:prSet presAssocID="{17B62F52-9F1F-4093-8C3D-175BB9A3DD17}" presName="parentText" presStyleLbl="node1" presStyleIdx="4" presStyleCnt="6">
        <dgm:presLayoutVars>
          <dgm:chMax val="0"/>
          <dgm:bulletEnabled val="1"/>
        </dgm:presLayoutVars>
      </dgm:prSet>
      <dgm:spPr/>
      <dgm:t>
        <a:bodyPr/>
        <a:lstStyle/>
        <a:p>
          <a:endParaRPr lang="ru-RU"/>
        </a:p>
      </dgm:t>
    </dgm:pt>
    <dgm:pt modelId="{3A577881-A7D4-4C7E-AE34-476B1D8B0943}" type="pres">
      <dgm:prSet presAssocID="{17B62F52-9F1F-4093-8C3D-175BB9A3DD17}" presName="negativeSpace" presStyleCnt="0"/>
      <dgm:spPr/>
      <dgm:t>
        <a:bodyPr/>
        <a:lstStyle/>
        <a:p>
          <a:endParaRPr lang="ru-RU"/>
        </a:p>
      </dgm:t>
    </dgm:pt>
    <dgm:pt modelId="{982D720A-E5CF-4D48-A9B3-ED690B851812}" type="pres">
      <dgm:prSet presAssocID="{17B62F52-9F1F-4093-8C3D-175BB9A3DD17}" presName="childText" presStyleLbl="conFgAcc1" presStyleIdx="4" presStyleCnt="6">
        <dgm:presLayoutVars>
          <dgm:bulletEnabled val="1"/>
        </dgm:presLayoutVars>
      </dgm:prSet>
      <dgm:spPr/>
      <dgm:t>
        <a:bodyPr/>
        <a:lstStyle/>
        <a:p>
          <a:endParaRPr lang="ru-RU"/>
        </a:p>
      </dgm:t>
    </dgm:pt>
    <dgm:pt modelId="{9AB5958D-BCEB-4A91-A591-AC6A263CD3C4}" type="pres">
      <dgm:prSet presAssocID="{C23A2153-67CD-4A58-B567-47147053287E}" presName="spaceBetweenRectangles" presStyleCnt="0"/>
      <dgm:spPr/>
      <dgm:t>
        <a:bodyPr/>
        <a:lstStyle/>
        <a:p>
          <a:endParaRPr lang="ru-RU"/>
        </a:p>
      </dgm:t>
    </dgm:pt>
    <dgm:pt modelId="{53DC0C8C-4C04-4166-9BCB-1758F848A47C}" type="pres">
      <dgm:prSet presAssocID="{73144D7F-E5A9-47A6-B59F-10E39968C235}" presName="parentLin" presStyleCnt="0"/>
      <dgm:spPr/>
      <dgm:t>
        <a:bodyPr/>
        <a:lstStyle/>
        <a:p>
          <a:endParaRPr lang="ru-RU"/>
        </a:p>
      </dgm:t>
    </dgm:pt>
    <dgm:pt modelId="{B8FD7433-C5D0-4053-9DA1-1038B9F0662A}" type="pres">
      <dgm:prSet presAssocID="{73144D7F-E5A9-47A6-B59F-10E39968C235}" presName="parentLeftMargin" presStyleLbl="node1" presStyleIdx="4" presStyleCnt="6"/>
      <dgm:spPr/>
      <dgm:t>
        <a:bodyPr/>
        <a:lstStyle/>
        <a:p>
          <a:endParaRPr lang="ru-RU"/>
        </a:p>
      </dgm:t>
    </dgm:pt>
    <dgm:pt modelId="{40693AE3-8EAD-4CC6-A7DD-C305B685F2DF}" type="pres">
      <dgm:prSet presAssocID="{73144D7F-E5A9-47A6-B59F-10E39968C235}" presName="parentText" presStyleLbl="node1" presStyleIdx="5" presStyleCnt="6">
        <dgm:presLayoutVars>
          <dgm:chMax val="0"/>
          <dgm:bulletEnabled val="1"/>
        </dgm:presLayoutVars>
      </dgm:prSet>
      <dgm:spPr/>
      <dgm:t>
        <a:bodyPr/>
        <a:lstStyle/>
        <a:p>
          <a:endParaRPr lang="ru-RU"/>
        </a:p>
      </dgm:t>
    </dgm:pt>
    <dgm:pt modelId="{8256E723-9953-454D-AD60-F233E69EDC2B}" type="pres">
      <dgm:prSet presAssocID="{73144D7F-E5A9-47A6-B59F-10E39968C235}" presName="negativeSpace" presStyleCnt="0"/>
      <dgm:spPr/>
      <dgm:t>
        <a:bodyPr/>
        <a:lstStyle/>
        <a:p>
          <a:endParaRPr lang="ru-RU"/>
        </a:p>
      </dgm:t>
    </dgm:pt>
    <dgm:pt modelId="{1A535E9F-A3BB-4BDE-A80B-265785C50E12}" type="pres">
      <dgm:prSet presAssocID="{73144D7F-E5A9-47A6-B59F-10E39968C235}" presName="childText" presStyleLbl="conFgAcc1" presStyleIdx="5" presStyleCnt="6">
        <dgm:presLayoutVars>
          <dgm:bulletEnabled val="1"/>
        </dgm:presLayoutVars>
      </dgm:prSet>
      <dgm:spPr/>
      <dgm:t>
        <a:bodyPr/>
        <a:lstStyle/>
        <a:p>
          <a:endParaRPr lang="ru-RU"/>
        </a:p>
      </dgm:t>
    </dgm:pt>
  </dgm:ptLst>
  <dgm:cxnLst>
    <dgm:cxn modelId="{CCB1A878-74E6-45BF-A79B-8D1AAAC1C896}" type="presOf" srcId="{73144D7F-E5A9-47A6-B59F-10E39968C235}" destId="{40693AE3-8EAD-4CC6-A7DD-C305B685F2DF}" srcOrd="1" destOrd="0" presId="urn:microsoft.com/office/officeart/2005/8/layout/list1"/>
    <dgm:cxn modelId="{0D3916CE-F5F4-4DC0-A2EB-2F9F89899C74}" srcId="{8E1E69AD-3CF2-4FC7-BF8A-A15352DAC144}" destId="{019A3DAC-DB64-438D-B093-2766C67D87A1}" srcOrd="0" destOrd="0" parTransId="{54BF12D1-A346-4E3E-B2A4-CCC71038EC92}" sibTransId="{B05D105E-FCAF-48D6-A963-AAB85EC8D26E}"/>
    <dgm:cxn modelId="{A3001A2A-5EB8-4A47-A659-A4C6F02E6C07}" srcId="{8E1E69AD-3CF2-4FC7-BF8A-A15352DAC144}" destId="{73144D7F-E5A9-47A6-B59F-10E39968C235}" srcOrd="5" destOrd="0" parTransId="{8FEC2673-4A3E-46A6-8061-9FD7CC499400}" sibTransId="{E12512FA-F5CD-448E-8A53-0A4D1778C267}"/>
    <dgm:cxn modelId="{6D7E26CE-F89E-432F-A4A3-B34DB9A0D9C5}" srcId="{8E1E69AD-3CF2-4FC7-BF8A-A15352DAC144}" destId="{B9F32FCC-F93E-4391-9676-C286D051D8C3}" srcOrd="1" destOrd="0" parTransId="{D67CDF9E-5CCB-47D5-8C43-A1182F468602}" sibTransId="{65EABEAF-1BB7-42F0-B032-37414D23996F}"/>
    <dgm:cxn modelId="{2EA620E2-8498-4EF6-8727-B79A5077CF85}" type="presOf" srcId="{019A3DAC-DB64-438D-B093-2766C67D87A1}" destId="{E853B0E8-C853-4BB5-8443-61C713EE2F7C}" srcOrd="0" destOrd="0" presId="urn:microsoft.com/office/officeart/2005/8/layout/list1"/>
    <dgm:cxn modelId="{0366823D-0824-4D28-92C6-ADEF1A143367}" type="presOf" srcId="{B9F32FCC-F93E-4391-9676-C286D051D8C3}" destId="{743545BC-02E1-469E-A641-603A977B3C02}" srcOrd="1" destOrd="0" presId="urn:microsoft.com/office/officeart/2005/8/layout/list1"/>
    <dgm:cxn modelId="{692A21BD-AC14-4B38-A56E-DD432C46A3A7}" type="presOf" srcId="{B9F32FCC-F93E-4391-9676-C286D051D8C3}" destId="{08CEA618-03FB-4393-8C64-4A31DE0FFBD8}" srcOrd="0" destOrd="0" presId="urn:microsoft.com/office/officeart/2005/8/layout/list1"/>
    <dgm:cxn modelId="{B3CBF7C2-A519-4451-AC1A-9BAA8663C0FF}" srcId="{8E1E69AD-3CF2-4FC7-BF8A-A15352DAC144}" destId="{17B62F52-9F1F-4093-8C3D-175BB9A3DD17}" srcOrd="4" destOrd="0" parTransId="{CE50E0E7-C925-4E7B-A6A4-E6A514C283D1}" sibTransId="{C23A2153-67CD-4A58-B567-47147053287E}"/>
    <dgm:cxn modelId="{D91A99D6-1DCB-4FC7-9777-9518B35EC314}" type="presOf" srcId="{17B62F52-9F1F-4093-8C3D-175BB9A3DD17}" destId="{ABE2FC3F-A941-4968-98B7-6C2711862A96}" srcOrd="1" destOrd="0" presId="urn:microsoft.com/office/officeart/2005/8/layout/list1"/>
    <dgm:cxn modelId="{EF795A70-4B5D-4830-B8C8-76273E8070D7}" type="presOf" srcId="{62803BB7-EF85-4CEE-9479-97924AE135F3}" destId="{A958092B-3128-405F-AC7A-6CF3A767AECC}" srcOrd="1" destOrd="0" presId="urn:microsoft.com/office/officeart/2005/8/layout/list1"/>
    <dgm:cxn modelId="{9ECD990B-93F5-4159-A209-15BD809666BD}" type="presOf" srcId="{73144D7F-E5A9-47A6-B59F-10E39968C235}" destId="{B8FD7433-C5D0-4053-9DA1-1038B9F0662A}" srcOrd="0" destOrd="0" presId="urn:microsoft.com/office/officeart/2005/8/layout/list1"/>
    <dgm:cxn modelId="{81B41ED4-9E43-439B-B01D-2CF282CA933E}" type="presOf" srcId="{17B62F52-9F1F-4093-8C3D-175BB9A3DD17}" destId="{E403F763-A38E-4CDE-BD5C-D01648EC5415}" srcOrd="0" destOrd="0" presId="urn:microsoft.com/office/officeart/2005/8/layout/list1"/>
    <dgm:cxn modelId="{700EF370-2D2C-4AE5-8CEB-BBAF3D3E13CA}" type="presOf" srcId="{019A3DAC-DB64-438D-B093-2766C67D87A1}" destId="{97E479DF-95AE-4074-B235-AF8E094484B8}" srcOrd="1" destOrd="0" presId="urn:microsoft.com/office/officeart/2005/8/layout/list1"/>
    <dgm:cxn modelId="{C69C0EA7-7CC2-468A-9910-813FD6385F26}" type="presOf" srcId="{62803BB7-EF85-4CEE-9479-97924AE135F3}" destId="{13CD2754-A886-4EED-9F73-8A2AD80B48CB}" srcOrd="0" destOrd="0" presId="urn:microsoft.com/office/officeart/2005/8/layout/list1"/>
    <dgm:cxn modelId="{DF6AAD42-7317-4882-A838-81DC2D1C8AA3}" type="presOf" srcId="{32500DF7-EB8A-4BC8-8FC5-7E422E96E248}" destId="{73223679-8FF3-403D-913C-4F3A6F3B9D54}" srcOrd="0" destOrd="0" presId="urn:microsoft.com/office/officeart/2005/8/layout/list1"/>
    <dgm:cxn modelId="{618FEF68-776A-4BC2-919D-B3787E8ACE0F}" srcId="{8E1E69AD-3CF2-4FC7-BF8A-A15352DAC144}" destId="{62803BB7-EF85-4CEE-9479-97924AE135F3}" srcOrd="3" destOrd="0" parTransId="{9D1468AC-D1A4-4170-AB85-BA92DA2FFB6D}" sibTransId="{FAB0FCFA-04C1-406A-A2B3-94F797F585CA}"/>
    <dgm:cxn modelId="{80D3F164-8A5A-4E6B-ACA3-05041BC9A942}" type="presOf" srcId="{32500DF7-EB8A-4BC8-8FC5-7E422E96E248}" destId="{ABF773BF-1C80-4156-AA7B-7C8B7F0B059A}" srcOrd="1" destOrd="0" presId="urn:microsoft.com/office/officeart/2005/8/layout/list1"/>
    <dgm:cxn modelId="{F39BA2B4-9186-486C-896C-6909B62EBB51}" srcId="{8E1E69AD-3CF2-4FC7-BF8A-A15352DAC144}" destId="{32500DF7-EB8A-4BC8-8FC5-7E422E96E248}" srcOrd="2" destOrd="0" parTransId="{3AF020AB-704B-48C2-8CAE-4A1B69E06FE1}" sibTransId="{18619FE1-DE44-4B2F-A054-ED673AB159E9}"/>
    <dgm:cxn modelId="{991C5BD1-72B8-45DD-8F17-FC23610DED67}" type="presOf" srcId="{8E1E69AD-3CF2-4FC7-BF8A-A15352DAC144}" destId="{923F744B-A4AB-4C2C-B8C5-3885DFB1F9B7}" srcOrd="0" destOrd="0" presId="urn:microsoft.com/office/officeart/2005/8/layout/list1"/>
    <dgm:cxn modelId="{BBDF6B2A-A563-401B-9C55-F80F3D5B8420}" type="presParOf" srcId="{923F744B-A4AB-4C2C-B8C5-3885DFB1F9B7}" destId="{EACE1E84-20FA-44E2-83DF-C97E89CE27F9}" srcOrd="0" destOrd="0" presId="urn:microsoft.com/office/officeart/2005/8/layout/list1"/>
    <dgm:cxn modelId="{CBE581D5-CE49-4EAC-8DBD-3FAE79442E62}" type="presParOf" srcId="{EACE1E84-20FA-44E2-83DF-C97E89CE27F9}" destId="{E853B0E8-C853-4BB5-8443-61C713EE2F7C}" srcOrd="0" destOrd="0" presId="urn:microsoft.com/office/officeart/2005/8/layout/list1"/>
    <dgm:cxn modelId="{BBF42F40-D879-4340-87E8-B74E60841A20}" type="presParOf" srcId="{EACE1E84-20FA-44E2-83DF-C97E89CE27F9}" destId="{97E479DF-95AE-4074-B235-AF8E094484B8}" srcOrd="1" destOrd="0" presId="urn:microsoft.com/office/officeart/2005/8/layout/list1"/>
    <dgm:cxn modelId="{E3122AB8-E707-46EA-B5BF-43DB85D1143D}" type="presParOf" srcId="{923F744B-A4AB-4C2C-B8C5-3885DFB1F9B7}" destId="{4F2E8C84-394D-480B-AC74-256D77E281D0}" srcOrd="1" destOrd="0" presId="urn:microsoft.com/office/officeart/2005/8/layout/list1"/>
    <dgm:cxn modelId="{0894044B-C079-4494-B896-8A08FE66928F}" type="presParOf" srcId="{923F744B-A4AB-4C2C-B8C5-3885DFB1F9B7}" destId="{F2845AEA-0A7F-4E21-947B-895016E4A789}" srcOrd="2" destOrd="0" presId="urn:microsoft.com/office/officeart/2005/8/layout/list1"/>
    <dgm:cxn modelId="{04C017F4-5CB6-4CD3-B215-40F1A8B87F1D}" type="presParOf" srcId="{923F744B-A4AB-4C2C-B8C5-3885DFB1F9B7}" destId="{56B477D4-418F-4680-8B41-1E80B9070D1B}" srcOrd="3" destOrd="0" presId="urn:microsoft.com/office/officeart/2005/8/layout/list1"/>
    <dgm:cxn modelId="{A9ED27B9-D405-45CC-B779-FAEF53904929}" type="presParOf" srcId="{923F744B-A4AB-4C2C-B8C5-3885DFB1F9B7}" destId="{CDB960B2-3AD0-4323-BE0B-CA6E419E94F4}" srcOrd="4" destOrd="0" presId="urn:microsoft.com/office/officeart/2005/8/layout/list1"/>
    <dgm:cxn modelId="{ED1B57A2-9D02-4C25-913D-40F44AD3DCFF}" type="presParOf" srcId="{CDB960B2-3AD0-4323-BE0B-CA6E419E94F4}" destId="{08CEA618-03FB-4393-8C64-4A31DE0FFBD8}" srcOrd="0" destOrd="0" presId="urn:microsoft.com/office/officeart/2005/8/layout/list1"/>
    <dgm:cxn modelId="{0162FD39-CE38-488D-AA4C-7872E8DF5823}" type="presParOf" srcId="{CDB960B2-3AD0-4323-BE0B-CA6E419E94F4}" destId="{743545BC-02E1-469E-A641-603A977B3C02}" srcOrd="1" destOrd="0" presId="urn:microsoft.com/office/officeart/2005/8/layout/list1"/>
    <dgm:cxn modelId="{29C68B99-D24D-46C7-902B-EB147775EE13}" type="presParOf" srcId="{923F744B-A4AB-4C2C-B8C5-3885DFB1F9B7}" destId="{8A0B8BD7-C838-48DB-B371-C2CCA68F27D2}" srcOrd="5" destOrd="0" presId="urn:microsoft.com/office/officeart/2005/8/layout/list1"/>
    <dgm:cxn modelId="{38321397-1EC8-4599-A289-9888BF695BF7}" type="presParOf" srcId="{923F744B-A4AB-4C2C-B8C5-3885DFB1F9B7}" destId="{E338B298-AAA8-4608-9EA2-ABE05710A7D6}" srcOrd="6" destOrd="0" presId="urn:microsoft.com/office/officeart/2005/8/layout/list1"/>
    <dgm:cxn modelId="{D08383A5-FD43-4295-A75C-3E4CD9D51E04}" type="presParOf" srcId="{923F744B-A4AB-4C2C-B8C5-3885DFB1F9B7}" destId="{2F58865C-5B89-44E3-990E-B9D04E294FCB}" srcOrd="7" destOrd="0" presId="urn:microsoft.com/office/officeart/2005/8/layout/list1"/>
    <dgm:cxn modelId="{AA9AFDDB-AB31-4B27-AEC0-C714672A6F19}" type="presParOf" srcId="{923F744B-A4AB-4C2C-B8C5-3885DFB1F9B7}" destId="{DE42300C-6301-4761-8FB3-5ABB745F8149}" srcOrd="8" destOrd="0" presId="urn:microsoft.com/office/officeart/2005/8/layout/list1"/>
    <dgm:cxn modelId="{47F98D98-FCD4-4B66-8A19-B6248E639055}" type="presParOf" srcId="{DE42300C-6301-4761-8FB3-5ABB745F8149}" destId="{73223679-8FF3-403D-913C-4F3A6F3B9D54}" srcOrd="0" destOrd="0" presId="urn:microsoft.com/office/officeart/2005/8/layout/list1"/>
    <dgm:cxn modelId="{05C3333B-D07B-4A3D-93D9-CA961CF72E9C}" type="presParOf" srcId="{DE42300C-6301-4761-8FB3-5ABB745F8149}" destId="{ABF773BF-1C80-4156-AA7B-7C8B7F0B059A}" srcOrd="1" destOrd="0" presId="urn:microsoft.com/office/officeart/2005/8/layout/list1"/>
    <dgm:cxn modelId="{371CFC13-33DA-42A4-BC51-24F8E1D7B198}" type="presParOf" srcId="{923F744B-A4AB-4C2C-B8C5-3885DFB1F9B7}" destId="{7A877C42-1EB6-4984-932E-7B986F2278CE}" srcOrd="9" destOrd="0" presId="urn:microsoft.com/office/officeart/2005/8/layout/list1"/>
    <dgm:cxn modelId="{C9FC7E43-9D1B-46EC-81DE-B068DA68544C}" type="presParOf" srcId="{923F744B-A4AB-4C2C-B8C5-3885DFB1F9B7}" destId="{37097D4D-4935-4040-A4FF-5F09FEEC0B98}" srcOrd="10" destOrd="0" presId="urn:microsoft.com/office/officeart/2005/8/layout/list1"/>
    <dgm:cxn modelId="{349F0A07-2E08-4686-A3B0-9AE06F855EDE}" type="presParOf" srcId="{923F744B-A4AB-4C2C-B8C5-3885DFB1F9B7}" destId="{01663E10-B7C8-481C-9356-8332A3B84D0B}" srcOrd="11" destOrd="0" presId="urn:microsoft.com/office/officeart/2005/8/layout/list1"/>
    <dgm:cxn modelId="{E11EDAD7-1C05-4974-8AF1-9547AA34D00E}" type="presParOf" srcId="{923F744B-A4AB-4C2C-B8C5-3885DFB1F9B7}" destId="{75729C3D-71A5-4FC4-8812-22D8BD40CAAC}" srcOrd="12" destOrd="0" presId="urn:microsoft.com/office/officeart/2005/8/layout/list1"/>
    <dgm:cxn modelId="{CE046A4A-67F1-45F8-B861-F44C41C47A1F}" type="presParOf" srcId="{75729C3D-71A5-4FC4-8812-22D8BD40CAAC}" destId="{13CD2754-A886-4EED-9F73-8A2AD80B48CB}" srcOrd="0" destOrd="0" presId="urn:microsoft.com/office/officeart/2005/8/layout/list1"/>
    <dgm:cxn modelId="{E3A9D68F-6968-4EE6-8FC7-718EEC4DA119}" type="presParOf" srcId="{75729C3D-71A5-4FC4-8812-22D8BD40CAAC}" destId="{A958092B-3128-405F-AC7A-6CF3A767AECC}" srcOrd="1" destOrd="0" presId="urn:microsoft.com/office/officeart/2005/8/layout/list1"/>
    <dgm:cxn modelId="{18B1F473-FE98-407A-A424-E1F16302FC2F}" type="presParOf" srcId="{923F744B-A4AB-4C2C-B8C5-3885DFB1F9B7}" destId="{C8F45A9C-3883-4580-BA4F-F900CE02B4D1}" srcOrd="13" destOrd="0" presId="urn:microsoft.com/office/officeart/2005/8/layout/list1"/>
    <dgm:cxn modelId="{0847DDC1-9266-4E7C-AD9A-89B9BEDA62D5}" type="presParOf" srcId="{923F744B-A4AB-4C2C-B8C5-3885DFB1F9B7}" destId="{E5175AD9-735D-4E26-A73A-A4CAE1F96C9C}" srcOrd="14" destOrd="0" presId="urn:microsoft.com/office/officeart/2005/8/layout/list1"/>
    <dgm:cxn modelId="{B98ECE6B-D510-4B86-8370-96640CAD8C56}" type="presParOf" srcId="{923F744B-A4AB-4C2C-B8C5-3885DFB1F9B7}" destId="{E8C936DC-6E9E-4303-9212-6029031B8B03}" srcOrd="15" destOrd="0" presId="urn:microsoft.com/office/officeart/2005/8/layout/list1"/>
    <dgm:cxn modelId="{34925003-C3EE-4703-9BC6-EF5E9903195C}" type="presParOf" srcId="{923F744B-A4AB-4C2C-B8C5-3885DFB1F9B7}" destId="{934204EE-0D52-4955-BB4F-4584581EFADF}" srcOrd="16" destOrd="0" presId="urn:microsoft.com/office/officeart/2005/8/layout/list1"/>
    <dgm:cxn modelId="{90C99EC6-026A-4C19-95CD-9CBA215A51A6}" type="presParOf" srcId="{934204EE-0D52-4955-BB4F-4584581EFADF}" destId="{E403F763-A38E-4CDE-BD5C-D01648EC5415}" srcOrd="0" destOrd="0" presId="urn:microsoft.com/office/officeart/2005/8/layout/list1"/>
    <dgm:cxn modelId="{C9B8D5D7-9F42-420A-8102-964E82238C22}" type="presParOf" srcId="{934204EE-0D52-4955-BB4F-4584581EFADF}" destId="{ABE2FC3F-A941-4968-98B7-6C2711862A96}" srcOrd="1" destOrd="0" presId="urn:microsoft.com/office/officeart/2005/8/layout/list1"/>
    <dgm:cxn modelId="{B80D3B88-7F1B-4E04-B436-05426C177C50}" type="presParOf" srcId="{923F744B-A4AB-4C2C-B8C5-3885DFB1F9B7}" destId="{3A577881-A7D4-4C7E-AE34-476B1D8B0943}" srcOrd="17" destOrd="0" presId="urn:microsoft.com/office/officeart/2005/8/layout/list1"/>
    <dgm:cxn modelId="{4AE5CFD3-4A93-491F-B012-4CEBE07B6224}" type="presParOf" srcId="{923F744B-A4AB-4C2C-B8C5-3885DFB1F9B7}" destId="{982D720A-E5CF-4D48-A9B3-ED690B851812}" srcOrd="18" destOrd="0" presId="urn:microsoft.com/office/officeart/2005/8/layout/list1"/>
    <dgm:cxn modelId="{2F81D5C3-CDAE-4969-B66C-314AF8AE7EB4}" type="presParOf" srcId="{923F744B-A4AB-4C2C-B8C5-3885DFB1F9B7}" destId="{9AB5958D-BCEB-4A91-A591-AC6A263CD3C4}" srcOrd="19" destOrd="0" presId="urn:microsoft.com/office/officeart/2005/8/layout/list1"/>
    <dgm:cxn modelId="{ACEE96F5-F0AC-4D1D-89D4-096C0E2B2763}" type="presParOf" srcId="{923F744B-A4AB-4C2C-B8C5-3885DFB1F9B7}" destId="{53DC0C8C-4C04-4166-9BCB-1758F848A47C}" srcOrd="20" destOrd="0" presId="urn:microsoft.com/office/officeart/2005/8/layout/list1"/>
    <dgm:cxn modelId="{5D7307E0-35C1-42ED-A4FC-B0D34209D4DD}" type="presParOf" srcId="{53DC0C8C-4C04-4166-9BCB-1758F848A47C}" destId="{B8FD7433-C5D0-4053-9DA1-1038B9F0662A}" srcOrd="0" destOrd="0" presId="urn:microsoft.com/office/officeart/2005/8/layout/list1"/>
    <dgm:cxn modelId="{D97C3216-4294-4FC6-A324-6ABA8B5807D0}" type="presParOf" srcId="{53DC0C8C-4C04-4166-9BCB-1758F848A47C}" destId="{40693AE3-8EAD-4CC6-A7DD-C305B685F2DF}" srcOrd="1" destOrd="0" presId="urn:microsoft.com/office/officeart/2005/8/layout/list1"/>
    <dgm:cxn modelId="{DC0E54AA-0146-4E4F-9052-6F661474937D}" type="presParOf" srcId="{923F744B-A4AB-4C2C-B8C5-3885DFB1F9B7}" destId="{8256E723-9953-454D-AD60-F233E69EDC2B}" srcOrd="21" destOrd="0" presId="urn:microsoft.com/office/officeart/2005/8/layout/list1"/>
    <dgm:cxn modelId="{951C2899-F637-46D7-9016-96CB4684FAEE}" type="presParOf" srcId="{923F744B-A4AB-4C2C-B8C5-3885DFB1F9B7}" destId="{1A535E9F-A3BB-4BDE-A80B-265785C50E12}" srcOrd="22" destOrd="0" presId="urn:microsoft.com/office/officeart/2005/8/layout/list1"/>
  </dgm:cxnLst>
  <dgm:bg/>
  <dgm:whole/>
</dgm:dataModel>
</file>

<file path=ppt/diagrams/data2.xml><?xml version="1.0" encoding="utf-8"?>
<dgm:dataModel xmlns:dgm="http://schemas.openxmlformats.org/drawingml/2006/diagram" xmlns:a="http://schemas.openxmlformats.org/drawingml/2006/main">
  <dgm:ptLst>
    <dgm:pt modelId="{96297D61-4A91-4C4B-AD24-0AE4A531EE78}" type="doc">
      <dgm:prSet loTypeId="urn:microsoft.com/office/officeart/2005/8/layout/vList6" loCatId="list" qsTypeId="urn:microsoft.com/office/officeart/2005/8/quickstyle/simple1" qsCatId="simple" csTypeId="urn:microsoft.com/office/officeart/2005/8/colors/accent0_1" csCatId="mainScheme" phldr="1"/>
      <dgm:spPr/>
      <dgm:t>
        <a:bodyPr/>
        <a:lstStyle/>
        <a:p>
          <a:endParaRPr lang="x-none"/>
        </a:p>
      </dgm:t>
    </dgm:pt>
    <dgm:pt modelId="{8C075994-F566-4E07-8484-990412A119C6}">
      <dgm:prSet phldrT="[Текст]" custT="1"/>
      <dgm:spPr/>
      <dgm:t>
        <a:bodyPr/>
        <a:lstStyle/>
        <a:p>
          <a:r>
            <a:rPr lang="uk-UA" sz="2400" dirty="0">
              <a:latin typeface="Times New Roman" panose="02020603050405020304" pitchFamily="18" charset="0"/>
              <a:cs typeface="Times New Roman" panose="02020603050405020304" pitchFamily="18" charset="0"/>
            </a:rPr>
            <a:t>Корпоративна </a:t>
          </a:r>
        </a:p>
        <a:p>
          <a:r>
            <a:rPr lang="uk-UA" sz="2400" dirty="0">
              <a:latin typeface="Times New Roman" panose="02020603050405020304" pitchFamily="18" charset="0"/>
              <a:cs typeface="Times New Roman" panose="02020603050405020304" pitchFamily="18" charset="0"/>
            </a:rPr>
            <a:t>стратегія</a:t>
          </a:r>
          <a:endParaRPr lang="x-none" sz="2400">
            <a:latin typeface="Times New Roman" panose="02020603050405020304" pitchFamily="18" charset="0"/>
            <a:cs typeface="Times New Roman" panose="02020603050405020304" pitchFamily="18" charset="0"/>
          </a:endParaRPr>
        </a:p>
      </dgm:t>
    </dgm:pt>
    <dgm:pt modelId="{5A55302C-9AF1-4DAF-8696-3734A9D5C3D9}" type="parTrans" cxnId="{C46C65E1-FCC6-496B-B7A3-39BEE4AC9E84}">
      <dgm:prSet/>
      <dgm:spPr/>
      <dgm:t>
        <a:bodyPr/>
        <a:lstStyle/>
        <a:p>
          <a:endParaRPr lang="x-none"/>
        </a:p>
      </dgm:t>
    </dgm:pt>
    <dgm:pt modelId="{C94A33DA-B5EC-40EB-9238-FD29E3195B70}" type="sibTrans" cxnId="{C46C65E1-FCC6-496B-B7A3-39BEE4AC9E84}">
      <dgm:prSet/>
      <dgm:spPr/>
      <dgm:t>
        <a:bodyPr/>
        <a:lstStyle/>
        <a:p>
          <a:endParaRPr lang="x-none"/>
        </a:p>
      </dgm:t>
    </dgm:pt>
    <dgm:pt modelId="{9C284965-BD60-4C16-ACA1-2A7C92FF9EE1}">
      <dgm:prSet phldrT="[Текст]" custT="1"/>
      <dgm:spPr/>
      <dgm:t>
        <a:bodyPr/>
        <a:lstStyle/>
        <a:p>
          <a:r>
            <a:rPr lang="uk-UA" sz="2400" dirty="0">
              <a:latin typeface="Times New Roman" panose="02020603050405020304" pitchFamily="18" charset="0"/>
              <a:cs typeface="Times New Roman" panose="02020603050405020304" pitchFamily="18" charset="0"/>
            </a:rPr>
            <a:t>Конкурента стратегія</a:t>
          </a:r>
          <a:endParaRPr lang="x-none" sz="2400">
            <a:latin typeface="Times New Roman" panose="02020603050405020304" pitchFamily="18" charset="0"/>
            <a:cs typeface="Times New Roman" panose="02020603050405020304" pitchFamily="18" charset="0"/>
          </a:endParaRPr>
        </a:p>
      </dgm:t>
    </dgm:pt>
    <dgm:pt modelId="{39EA0A8F-BBC4-4EAD-8E43-71CFB52F4F13}" type="parTrans" cxnId="{F286D58F-6C36-4969-BC6D-C5AF4AE74DE3}">
      <dgm:prSet/>
      <dgm:spPr/>
      <dgm:t>
        <a:bodyPr/>
        <a:lstStyle/>
        <a:p>
          <a:endParaRPr lang="x-none"/>
        </a:p>
      </dgm:t>
    </dgm:pt>
    <dgm:pt modelId="{ACC986B1-B082-4969-8EA6-2A7EAFE2A78A}" type="sibTrans" cxnId="{F286D58F-6C36-4969-BC6D-C5AF4AE74DE3}">
      <dgm:prSet/>
      <dgm:spPr/>
      <dgm:t>
        <a:bodyPr/>
        <a:lstStyle/>
        <a:p>
          <a:endParaRPr lang="x-none"/>
        </a:p>
      </dgm:t>
    </dgm:pt>
    <dgm:pt modelId="{D009704E-14B8-406C-B078-71A51E8F6C16}">
      <dgm:prSet custT="1"/>
      <dgm:spPr/>
      <dgm:t>
        <a:bodyPr/>
        <a:lstStyle/>
        <a:p>
          <a:r>
            <a:rPr lang="uk-UA" sz="2400" dirty="0">
              <a:latin typeface="Times New Roman" panose="02020603050405020304" pitchFamily="18" charset="0"/>
              <a:cs typeface="Times New Roman" panose="02020603050405020304" pitchFamily="18" charset="0"/>
            </a:rPr>
            <a:t>Функціональна</a:t>
          </a:r>
        </a:p>
        <a:p>
          <a:r>
            <a:rPr lang="uk-UA" sz="2400" dirty="0">
              <a:latin typeface="Times New Roman" panose="02020603050405020304" pitchFamily="18" charset="0"/>
              <a:cs typeface="Times New Roman" panose="02020603050405020304" pitchFamily="18" charset="0"/>
            </a:rPr>
            <a:t>(інструментальна)</a:t>
          </a:r>
        </a:p>
        <a:p>
          <a:r>
            <a:rPr lang="uk-UA" sz="2400" dirty="0">
              <a:latin typeface="Times New Roman" panose="02020603050405020304" pitchFamily="18" charset="0"/>
              <a:cs typeface="Times New Roman" panose="02020603050405020304" pitchFamily="18" charset="0"/>
            </a:rPr>
            <a:t>стратегія</a:t>
          </a:r>
          <a:endParaRPr lang="x-none" sz="2400">
            <a:latin typeface="Times New Roman" panose="02020603050405020304" pitchFamily="18" charset="0"/>
            <a:cs typeface="Times New Roman" panose="02020603050405020304" pitchFamily="18" charset="0"/>
          </a:endParaRPr>
        </a:p>
      </dgm:t>
    </dgm:pt>
    <dgm:pt modelId="{24EBDC8F-EB8B-4A57-BD18-ECCE2F34817C}" type="parTrans" cxnId="{AB0B6AD7-D0FC-4214-9C12-BC6D67F3D0D7}">
      <dgm:prSet/>
      <dgm:spPr/>
      <dgm:t>
        <a:bodyPr/>
        <a:lstStyle/>
        <a:p>
          <a:endParaRPr lang="x-none"/>
        </a:p>
      </dgm:t>
    </dgm:pt>
    <dgm:pt modelId="{618393AC-CAD8-4ACA-AE9D-6BD547C7762C}" type="sibTrans" cxnId="{AB0B6AD7-D0FC-4214-9C12-BC6D67F3D0D7}">
      <dgm:prSet/>
      <dgm:spPr/>
      <dgm:t>
        <a:bodyPr/>
        <a:lstStyle/>
        <a:p>
          <a:endParaRPr lang="x-none"/>
        </a:p>
      </dgm:t>
    </dgm:pt>
    <dgm:pt modelId="{25EE9681-8267-458E-A5D2-083A636DB274}">
      <dgm:prSet phldrT="[Текст]" custT="1"/>
      <dgm:spPr/>
      <dgm:t>
        <a:bodyPr/>
        <a:lstStyle/>
        <a:p>
          <a:pPr algn="ctr"/>
          <a:r>
            <a:rPr lang="uk-UA" sz="2000" dirty="0">
              <a:latin typeface="Times New Roman" panose="02020603050405020304" pitchFamily="18" charset="0"/>
              <a:cs typeface="Times New Roman" panose="02020603050405020304" pitchFamily="18" charset="0"/>
            </a:rPr>
            <a:t>розробка стратегічних і тактичних цілей компанії, оцінка її </a:t>
          </a:r>
          <a:r>
            <a:rPr lang="uk-UA" sz="2000" dirty="0" err="1">
              <a:latin typeface="Times New Roman" panose="02020603050405020304" pitchFamily="18" charset="0"/>
              <a:cs typeface="Times New Roman" panose="02020603050405020304" pitchFamily="18" charset="0"/>
            </a:rPr>
            <a:t>компетенцій</a:t>
          </a:r>
          <a:r>
            <a:rPr lang="uk-UA" sz="2000" dirty="0">
              <a:latin typeface="Times New Roman" panose="02020603050405020304" pitchFamily="18" charset="0"/>
              <a:cs typeface="Times New Roman" panose="02020603050405020304" pitchFamily="18" charset="0"/>
            </a:rPr>
            <a:t>, цінностей, орієнтації на клієнтів і здатності задоволення різноманітних потреб споживача</a:t>
          </a:r>
          <a:endParaRPr lang="x-none" sz="2000"/>
        </a:p>
      </dgm:t>
    </dgm:pt>
    <dgm:pt modelId="{44EBDA41-1901-4DEE-AB98-C1C39EE21D5A}" type="sibTrans" cxnId="{F642CDA4-C72C-44BB-BD9B-AB08356B1219}">
      <dgm:prSet/>
      <dgm:spPr/>
      <dgm:t>
        <a:bodyPr/>
        <a:lstStyle/>
        <a:p>
          <a:endParaRPr lang="x-none"/>
        </a:p>
      </dgm:t>
    </dgm:pt>
    <dgm:pt modelId="{3324CEB1-E0D1-4E09-A3A9-D08C3DE6BD36}" type="parTrans" cxnId="{F642CDA4-C72C-44BB-BD9B-AB08356B1219}">
      <dgm:prSet/>
      <dgm:spPr/>
      <dgm:t>
        <a:bodyPr/>
        <a:lstStyle/>
        <a:p>
          <a:endParaRPr lang="x-none"/>
        </a:p>
      </dgm:t>
    </dgm:pt>
    <dgm:pt modelId="{09353237-8478-4D60-BDA5-6BB173F86D99}">
      <dgm:prSet custT="1"/>
      <dgm:spPr/>
      <dgm:t>
        <a:bodyPr/>
        <a:lstStyle/>
        <a:p>
          <a:pPr algn="ctr"/>
          <a:r>
            <a:rPr lang="uk-UA" sz="1800" dirty="0">
              <a:latin typeface="Times New Roman" panose="02020603050405020304" pitchFamily="18" charset="0"/>
              <a:cs typeface="Times New Roman" panose="02020603050405020304" pitchFamily="18" charset="0"/>
            </a:rPr>
            <a:t>система заходів, що застосовуються із метою підвищення лояльності клієнтів та підсилення конкурентоспроможності </a:t>
          </a:r>
          <a:endParaRPr lang="x-none" sz="1800">
            <a:latin typeface="Times New Roman" panose="02020603050405020304" pitchFamily="18" charset="0"/>
            <a:cs typeface="Times New Roman" panose="02020603050405020304" pitchFamily="18" charset="0"/>
          </a:endParaRPr>
        </a:p>
      </dgm:t>
    </dgm:pt>
    <dgm:pt modelId="{A8395235-1750-4C38-866E-106BBFA6B567}" type="parTrans" cxnId="{D28636FB-7970-4592-829F-2720882DE3B4}">
      <dgm:prSet/>
      <dgm:spPr/>
      <dgm:t>
        <a:bodyPr/>
        <a:lstStyle/>
        <a:p>
          <a:endParaRPr lang="x-none"/>
        </a:p>
      </dgm:t>
    </dgm:pt>
    <dgm:pt modelId="{3AA763E8-AB93-4CBC-95FF-CB3FD100AD09}" type="sibTrans" cxnId="{D28636FB-7970-4592-829F-2720882DE3B4}">
      <dgm:prSet/>
      <dgm:spPr/>
      <dgm:t>
        <a:bodyPr/>
        <a:lstStyle/>
        <a:p>
          <a:endParaRPr lang="x-none"/>
        </a:p>
      </dgm:t>
    </dgm:pt>
    <dgm:pt modelId="{0E29030F-B5B4-4D99-813F-C4C713BBA489}">
      <dgm:prSet custT="1"/>
      <dgm:spPr/>
      <dgm:t>
        <a:bodyPr/>
        <a:lstStyle/>
        <a:p>
          <a:pPr algn="ctr"/>
          <a:r>
            <a:rPr lang="uk-UA" sz="2000" noProof="0" dirty="0" smtClean="0">
              <a:latin typeface="Times New Roman" panose="02020603050405020304" pitchFamily="18" charset="0"/>
              <a:cs typeface="Times New Roman" panose="02020603050405020304" pitchFamily="18" charset="0"/>
            </a:rPr>
            <a:t>розробляється на фінальному етапі стратегічного планування для кожного елементу маркетингу, утворюючи стратегічний </a:t>
          </a:r>
          <a:r>
            <a:rPr lang="uk-UA" sz="2000" noProof="0" dirty="0" err="1" smtClean="0">
              <a:latin typeface="Times New Roman" panose="02020603050405020304" pitchFamily="18" charset="0"/>
              <a:cs typeface="Times New Roman" panose="02020603050405020304" pitchFamily="18" charset="0"/>
            </a:rPr>
            <a:t>мікс</a:t>
          </a:r>
          <a:endParaRPr lang="uk-UA" sz="2000" noProof="0" dirty="0">
            <a:latin typeface="Times New Roman" panose="02020603050405020304" pitchFamily="18" charset="0"/>
            <a:cs typeface="Times New Roman" panose="02020603050405020304" pitchFamily="18" charset="0"/>
          </a:endParaRPr>
        </a:p>
      </dgm:t>
    </dgm:pt>
    <dgm:pt modelId="{734E0447-26D3-4FBF-9798-5C23E378970A}" type="parTrans" cxnId="{D280DC92-63F7-42EC-BE9D-7110874F68F9}">
      <dgm:prSet/>
      <dgm:spPr/>
      <dgm:t>
        <a:bodyPr/>
        <a:lstStyle/>
        <a:p>
          <a:endParaRPr lang="x-none"/>
        </a:p>
      </dgm:t>
    </dgm:pt>
    <dgm:pt modelId="{B993DCFE-D57A-4FFD-9C94-9581A8A6F9CC}" type="sibTrans" cxnId="{D280DC92-63F7-42EC-BE9D-7110874F68F9}">
      <dgm:prSet/>
      <dgm:spPr/>
      <dgm:t>
        <a:bodyPr/>
        <a:lstStyle/>
        <a:p>
          <a:endParaRPr lang="x-none"/>
        </a:p>
      </dgm:t>
    </dgm:pt>
    <dgm:pt modelId="{B9AB4D3E-FBC8-4D5B-B317-2C2B49A4722D}" type="pres">
      <dgm:prSet presAssocID="{96297D61-4A91-4C4B-AD24-0AE4A531EE78}" presName="Name0" presStyleCnt="0">
        <dgm:presLayoutVars>
          <dgm:dir/>
          <dgm:animLvl val="lvl"/>
          <dgm:resizeHandles/>
        </dgm:presLayoutVars>
      </dgm:prSet>
      <dgm:spPr/>
      <dgm:t>
        <a:bodyPr/>
        <a:lstStyle/>
        <a:p>
          <a:endParaRPr lang="ru-RU"/>
        </a:p>
      </dgm:t>
    </dgm:pt>
    <dgm:pt modelId="{5896041C-7276-4658-ABF9-45D33588BAE8}" type="pres">
      <dgm:prSet presAssocID="{8C075994-F566-4E07-8484-990412A119C6}" presName="linNode" presStyleCnt="0"/>
      <dgm:spPr/>
      <dgm:t>
        <a:bodyPr/>
        <a:lstStyle/>
        <a:p>
          <a:endParaRPr lang="ru-RU"/>
        </a:p>
      </dgm:t>
    </dgm:pt>
    <dgm:pt modelId="{192E5657-79F8-4F97-8BD8-0B4D362C3EDF}" type="pres">
      <dgm:prSet presAssocID="{8C075994-F566-4E07-8484-990412A119C6}" presName="parentShp" presStyleLbl="node1" presStyleIdx="0" presStyleCnt="3">
        <dgm:presLayoutVars>
          <dgm:bulletEnabled val="1"/>
        </dgm:presLayoutVars>
      </dgm:prSet>
      <dgm:spPr/>
      <dgm:t>
        <a:bodyPr/>
        <a:lstStyle/>
        <a:p>
          <a:endParaRPr lang="ru-RU"/>
        </a:p>
      </dgm:t>
    </dgm:pt>
    <dgm:pt modelId="{E7F022D3-EA59-44E5-A5BC-8E4AD64D500E}" type="pres">
      <dgm:prSet presAssocID="{8C075994-F566-4E07-8484-990412A119C6}" presName="childShp" presStyleLbl="bgAccFollowNode1" presStyleIdx="0" presStyleCnt="3" custScaleY="83287">
        <dgm:presLayoutVars>
          <dgm:bulletEnabled val="1"/>
        </dgm:presLayoutVars>
      </dgm:prSet>
      <dgm:spPr/>
      <dgm:t>
        <a:bodyPr/>
        <a:lstStyle/>
        <a:p>
          <a:endParaRPr lang="ru-RU"/>
        </a:p>
      </dgm:t>
    </dgm:pt>
    <dgm:pt modelId="{BDA6101E-742C-49B9-A983-8F596BF28106}" type="pres">
      <dgm:prSet presAssocID="{C94A33DA-B5EC-40EB-9238-FD29E3195B70}" presName="spacing" presStyleCnt="0"/>
      <dgm:spPr/>
      <dgm:t>
        <a:bodyPr/>
        <a:lstStyle/>
        <a:p>
          <a:endParaRPr lang="ru-RU"/>
        </a:p>
      </dgm:t>
    </dgm:pt>
    <dgm:pt modelId="{B2001137-3C55-403A-B840-61A9D5BB27A2}" type="pres">
      <dgm:prSet presAssocID="{9C284965-BD60-4C16-ACA1-2A7C92FF9EE1}" presName="linNode" presStyleCnt="0"/>
      <dgm:spPr/>
      <dgm:t>
        <a:bodyPr/>
        <a:lstStyle/>
        <a:p>
          <a:endParaRPr lang="ru-RU"/>
        </a:p>
      </dgm:t>
    </dgm:pt>
    <dgm:pt modelId="{AA7DF7DB-ED44-4809-94BC-413FD40BCBAD}" type="pres">
      <dgm:prSet presAssocID="{9C284965-BD60-4C16-ACA1-2A7C92FF9EE1}" presName="parentShp" presStyleLbl="node1" presStyleIdx="1" presStyleCnt="3">
        <dgm:presLayoutVars>
          <dgm:bulletEnabled val="1"/>
        </dgm:presLayoutVars>
      </dgm:prSet>
      <dgm:spPr/>
      <dgm:t>
        <a:bodyPr/>
        <a:lstStyle/>
        <a:p>
          <a:endParaRPr lang="ru-RU"/>
        </a:p>
      </dgm:t>
    </dgm:pt>
    <dgm:pt modelId="{853D7F03-B0AA-47BA-9CA6-2041462B3C28}" type="pres">
      <dgm:prSet presAssocID="{9C284965-BD60-4C16-ACA1-2A7C92FF9EE1}" presName="childShp" presStyleLbl="bgAccFollowNode1" presStyleIdx="1" presStyleCnt="3" custScaleY="58592">
        <dgm:presLayoutVars>
          <dgm:bulletEnabled val="1"/>
        </dgm:presLayoutVars>
      </dgm:prSet>
      <dgm:spPr/>
      <dgm:t>
        <a:bodyPr/>
        <a:lstStyle/>
        <a:p>
          <a:endParaRPr lang="ru-RU"/>
        </a:p>
      </dgm:t>
    </dgm:pt>
    <dgm:pt modelId="{EE9926A1-7D20-4DA4-8F8E-02B209F2C6BD}" type="pres">
      <dgm:prSet presAssocID="{ACC986B1-B082-4969-8EA6-2A7EAFE2A78A}" presName="spacing" presStyleCnt="0"/>
      <dgm:spPr/>
      <dgm:t>
        <a:bodyPr/>
        <a:lstStyle/>
        <a:p>
          <a:endParaRPr lang="ru-RU"/>
        </a:p>
      </dgm:t>
    </dgm:pt>
    <dgm:pt modelId="{32DAEFB1-0CC9-476B-B2BD-A2FCB10136C4}" type="pres">
      <dgm:prSet presAssocID="{D009704E-14B8-406C-B078-71A51E8F6C16}" presName="linNode" presStyleCnt="0"/>
      <dgm:spPr/>
      <dgm:t>
        <a:bodyPr/>
        <a:lstStyle/>
        <a:p>
          <a:endParaRPr lang="ru-RU"/>
        </a:p>
      </dgm:t>
    </dgm:pt>
    <dgm:pt modelId="{7D34D786-64EB-4671-A5C7-A884CD581EB1}" type="pres">
      <dgm:prSet presAssocID="{D009704E-14B8-406C-B078-71A51E8F6C16}" presName="parentShp" presStyleLbl="node1" presStyleIdx="2" presStyleCnt="3">
        <dgm:presLayoutVars>
          <dgm:bulletEnabled val="1"/>
        </dgm:presLayoutVars>
      </dgm:prSet>
      <dgm:spPr/>
      <dgm:t>
        <a:bodyPr/>
        <a:lstStyle/>
        <a:p>
          <a:endParaRPr lang="ru-RU"/>
        </a:p>
      </dgm:t>
    </dgm:pt>
    <dgm:pt modelId="{FDA40BF4-9FB6-436D-8E39-BA6F738B676F}" type="pres">
      <dgm:prSet presAssocID="{D009704E-14B8-406C-B078-71A51E8F6C16}" presName="childShp" presStyleLbl="bgAccFollowNode1" presStyleIdx="2" presStyleCnt="3" custScaleY="74272">
        <dgm:presLayoutVars>
          <dgm:bulletEnabled val="1"/>
        </dgm:presLayoutVars>
      </dgm:prSet>
      <dgm:spPr/>
      <dgm:t>
        <a:bodyPr/>
        <a:lstStyle/>
        <a:p>
          <a:endParaRPr lang="ru-RU"/>
        </a:p>
      </dgm:t>
    </dgm:pt>
  </dgm:ptLst>
  <dgm:cxnLst>
    <dgm:cxn modelId="{AB0B6AD7-D0FC-4214-9C12-BC6D67F3D0D7}" srcId="{96297D61-4A91-4C4B-AD24-0AE4A531EE78}" destId="{D009704E-14B8-406C-B078-71A51E8F6C16}" srcOrd="2" destOrd="0" parTransId="{24EBDC8F-EB8B-4A57-BD18-ECCE2F34817C}" sibTransId="{618393AC-CAD8-4ACA-AE9D-6BD547C7762C}"/>
    <dgm:cxn modelId="{699A0055-A001-48FC-8169-EF7A164EDB1D}" type="presOf" srcId="{09353237-8478-4D60-BDA5-6BB173F86D99}" destId="{853D7F03-B0AA-47BA-9CA6-2041462B3C28}" srcOrd="0" destOrd="0" presId="urn:microsoft.com/office/officeart/2005/8/layout/vList6"/>
    <dgm:cxn modelId="{C46C65E1-FCC6-496B-B7A3-39BEE4AC9E84}" srcId="{96297D61-4A91-4C4B-AD24-0AE4A531EE78}" destId="{8C075994-F566-4E07-8484-990412A119C6}" srcOrd="0" destOrd="0" parTransId="{5A55302C-9AF1-4DAF-8696-3734A9D5C3D9}" sibTransId="{C94A33DA-B5EC-40EB-9238-FD29E3195B70}"/>
    <dgm:cxn modelId="{0B6C8FC4-6CAC-4083-A429-5BD7FDE19FAE}" type="presOf" srcId="{25EE9681-8267-458E-A5D2-083A636DB274}" destId="{E7F022D3-EA59-44E5-A5BC-8E4AD64D500E}" srcOrd="0" destOrd="0" presId="urn:microsoft.com/office/officeart/2005/8/layout/vList6"/>
    <dgm:cxn modelId="{F6B0484C-C9F6-43C6-93AA-88BA55964231}" type="presOf" srcId="{0E29030F-B5B4-4D99-813F-C4C713BBA489}" destId="{FDA40BF4-9FB6-436D-8E39-BA6F738B676F}" srcOrd="0" destOrd="0" presId="urn:microsoft.com/office/officeart/2005/8/layout/vList6"/>
    <dgm:cxn modelId="{8E6AD818-DA93-4031-81CB-949033CE8E24}" type="presOf" srcId="{8C075994-F566-4E07-8484-990412A119C6}" destId="{192E5657-79F8-4F97-8BD8-0B4D362C3EDF}" srcOrd="0" destOrd="0" presId="urn:microsoft.com/office/officeart/2005/8/layout/vList6"/>
    <dgm:cxn modelId="{3BB2A66F-CA19-42FB-95A1-B9AE3C02A170}" type="presOf" srcId="{D009704E-14B8-406C-B078-71A51E8F6C16}" destId="{7D34D786-64EB-4671-A5C7-A884CD581EB1}" srcOrd="0" destOrd="0" presId="urn:microsoft.com/office/officeart/2005/8/layout/vList6"/>
    <dgm:cxn modelId="{6C648645-0C06-46B1-8BF5-1D77804D1D64}" type="presOf" srcId="{9C284965-BD60-4C16-ACA1-2A7C92FF9EE1}" destId="{AA7DF7DB-ED44-4809-94BC-413FD40BCBAD}" srcOrd="0" destOrd="0" presId="urn:microsoft.com/office/officeart/2005/8/layout/vList6"/>
    <dgm:cxn modelId="{F642CDA4-C72C-44BB-BD9B-AB08356B1219}" srcId="{8C075994-F566-4E07-8484-990412A119C6}" destId="{25EE9681-8267-458E-A5D2-083A636DB274}" srcOrd="0" destOrd="0" parTransId="{3324CEB1-E0D1-4E09-A3A9-D08C3DE6BD36}" sibTransId="{44EBDA41-1901-4DEE-AB98-C1C39EE21D5A}"/>
    <dgm:cxn modelId="{3CB84B4B-7964-48F9-A262-E236C4319AA9}" type="presOf" srcId="{96297D61-4A91-4C4B-AD24-0AE4A531EE78}" destId="{B9AB4D3E-FBC8-4D5B-B317-2C2B49A4722D}" srcOrd="0" destOrd="0" presId="urn:microsoft.com/office/officeart/2005/8/layout/vList6"/>
    <dgm:cxn modelId="{F286D58F-6C36-4969-BC6D-C5AF4AE74DE3}" srcId="{96297D61-4A91-4C4B-AD24-0AE4A531EE78}" destId="{9C284965-BD60-4C16-ACA1-2A7C92FF9EE1}" srcOrd="1" destOrd="0" parTransId="{39EA0A8F-BBC4-4EAD-8E43-71CFB52F4F13}" sibTransId="{ACC986B1-B082-4969-8EA6-2A7EAFE2A78A}"/>
    <dgm:cxn modelId="{D280DC92-63F7-42EC-BE9D-7110874F68F9}" srcId="{D009704E-14B8-406C-B078-71A51E8F6C16}" destId="{0E29030F-B5B4-4D99-813F-C4C713BBA489}" srcOrd="0" destOrd="0" parTransId="{734E0447-26D3-4FBF-9798-5C23E378970A}" sibTransId="{B993DCFE-D57A-4FFD-9C94-9581A8A6F9CC}"/>
    <dgm:cxn modelId="{D28636FB-7970-4592-829F-2720882DE3B4}" srcId="{9C284965-BD60-4C16-ACA1-2A7C92FF9EE1}" destId="{09353237-8478-4D60-BDA5-6BB173F86D99}" srcOrd="0" destOrd="0" parTransId="{A8395235-1750-4C38-866E-106BBFA6B567}" sibTransId="{3AA763E8-AB93-4CBC-95FF-CB3FD100AD09}"/>
    <dgm:cxn modelId="{937E264B-F97F-4F95-8E26-12C0E569DB17}" type="presParOf" srcId="{B9AB4D3E-FBC8-4D5B-B317-2C2B49A4722D}" destId="{5896041C-7276-4658-ABF9-45D33588BAE8}" srcOrd="0" destOrd="0" presId="urn:microsoft.com/office/officeart/2005/8/layout/vList6"/>
    <dgm:cxn modelId="{B572E9B4-9A35-44B8-86A4-8BD25F5F681F}" type="presParOf" srcId="{5896041C-7276-4658-ABF9-45D33588BAE8}" destId="{192E5657-79F8-4F97-8BD8-0B4D362C3EDF}" srcOrd="0" destOrd="0" presId="urn:microsoft.com/office/officeart/2005/8/layout/vList6"/>
    <dgm:cxn modelId="{A1662854-6BE0-47BA-A8AE-341383A8C861}" type="presParOf" srcId="{5896041C-7276-4658-ABF9-45D33588BAE8}" destId="{E7F022D3-EA59-44E5-A5BC-8E4AD64D500E}" srcOrd="1" destOrd="0" presId="urn:microsoft.com/office/officeart/2005/8/layout/vList6"/>
    <dgm:cxn modelId="{F651C316-4FD8-4859-936A-0786F3879FCB}" type="presParOf" srcId="{B9AB4D3E-FBC8-4D5B-B317-2C2B49A4722D}" destId="{BDA6101E-742C-49B9-A983-8F596BF28106}" srcOrd="1" destOrd="0" presId="urn:microsoft.com/office/officeart/2005/8/layout/vList6"/>
    <dgm:cxn modelId="{69A99C1B-36D7-4B6F-9637-C94FB49D27EA}" type="presParOf" srcId="{B9AB4D3E-FBC8-4D5B-B317-2C2B49A4722D}" destId="{B2001137-3C55-403A-B840-61A9D5BB27A2}" srcOrd="2" destOrd="0" presId="urn:microsoft.com/office/officeart/2005/8/layout/vList6"/>
    <dgm:cxn modelId="{E041578F-E204-463B-A563-0FB12A390E37}" type="presParOf" srcId="{B2001137-3C55-403A-B840-61A9D5BB27A2}" destId="{AA7DF7DB-ED44-4809-94BC-413FD40BCBAD}" srcOrd="0" destOrd="0" presId="urn:microsoft.com/office/officeart/2005/8/layout/vList6"/>
    <dgm:cxn modelId="{3DCD4F6F-8E10-497C-842F-5A4BF7230C34}" type="presParOf" srcId="{B2001137-3C55-403A-B840-61A9D5BB27A2}" destId="{853D7F03-B0AA-47BA-9CA6-2041462B3C28}" srcOrd="1" destOrd="0" presId="urn:microsoft.com/office/officeart/2005/8/layout/vList6"/>
    <dgm:cxn modelId="{3EE01FC2-9C64-48B9-B9CB-81830210FEDB}" type="presParOf" srcId="{B9AB4D3E-FBC8-4D5B-B317-2C2B49A4722D}" destId="{EE9926A1-7D20-4DA4-8F8E-02B209F2C6BD}" srcOrd="3" destOrd="0" presId="urn:microsoft.com/office/officeart/2005/8/layout/vList6"/>
    <dgm:cxn modelId="{F78C50F0-BCED-4AC9-BDB7-50568F239642}" type="presParOf" srcId="{B9AB4D3E-FBC8-4D5B-B317-2C2B49A4722D}" destId="{32DAEFB1-0CC9-476B-B2BD-A2FCB10136C4}" srcOrd="4" destOrd="0" presId="urn:microsoft.com/office/officeart/2005/8/layout/vList6"/>
    <dgm:cxn modelId="{7CBD39C9-9196-4C2F-AEE4-D2F20679BDA0}" type="presParOf" srcId="{32DAEFB1-0CC9-476B-B2BD-A2FCB10136C4}" destId="{7D34D786-64EB-4671-A5C7-A884CD581EB1}" srcOrd="0" destOrd="0" presId="urn:microsoft.com/office/officeart/2005/8/layout/vList6"/>
    <dgm:cxn modelId="{1063BCE2-09CE-4EC6-918C-C30D5926ED17}" type="presParOf" srcId="{32DAEFB1-0CC9-476B-B2BD-A2FCB10136C4}" destId="{FDA40BF4-9FB6-436D-8E39-BA6F738B676F}" srcOrd="1" destOrd="0" presId="urn:microsoft.com/office/officeart/2005/8/layout/vList6"/>
  </dgm:cxnLst>
  <dgm:bg/>
  <dgm:whole/>
</dgm:dataModel>
</file>

<file path=ppt/diagrams/data3.xml><?xml version="1.0" encoding="utf-8"?>
<dgm:dataModel xmlns:dgm="http://schemas.openxmlformats.org/drawingml/2006/diagram" xmlns:a="http://schemas.openxmlformats.org/drawingml/2006/main">
  <dgm:ptLst>
    <dgm:pt modelId="{FFADDCBC-AAD0-4F3C-B1CF-72444AC2B80F}" type="doc">
      <dgm:prSet loTypeId="urn:microsoft.com/office/officeart/2005/8/layout/StepDownProcess" loCatId="process" qsTypeId="urn:microsoft.com/office/officeart/2005/8/quickstyle/simple1" qsCatId="simple" csTypeId="urn:microsoft.com/office/officeart/2005/8/colors/accent0_1" csCatId="mainScheme" phldr="1"/>
      <dgm:spPr/>
      <dgm:t>
        <a:bodyPr/>
        <a:lstStyle/>
        <a:p>
          <a:endParaRPr lang="x-none"/>
        </a:p>
      </dgm:t>
    </dgm:pt>
    <dgm:pt modelId="{0F70186E-EF16-472B-9288-16054EBC46D8}">
      <dgm:prSet phldrT="[Текст]" custT="1"/>
      <dgm:spPr/>
      <dgm:t>
        <a:bodyPr/>
        <a:lstStyle/>
        <a:p>
          <a:endParaRPr lang="x-none" sz="1000">
            <a:latin typeface="Times New Roman" panose="02020603050405020304" pitchFamily="18" charset="0"/>
            <a:cs typeface="Times New Roman" panose="02020603050405020304" pitchFamily="18" charset="0"/>
          </a:endParaRPr>
        </a:p>
      </dgm:t>
    </dgm:pt>
    <dgm:pt modelId="{E5E7F408-CEC6-4B3A-AF54-B37E3B4E7BF2}" type="parTrans" cxnId="{B7CE3593-2E18-4113-80A2-2B41983B51A7}">
      <dgm:prSet/>
      <dgm:spPr/>
      <dgm:t>
        <a:bodyPr/>
        <a:lstStyle/>
        <a:p>
          <a:endParaRPr lang="x-none" sz="1000">
            <a:latin typeface="Times New Roman" panose="02020603050405020304" pitchFamily="18" charset="0"/>
            <a:cs typeface="Times New Roman" panose="02020603050405020304" pitchFamily="18" charset="0"/>
          </a:endParaRPr>
        </a:p>
      </dgm:t>
    </dgm:pt>
    <dgm:pt modelId="{9223B4E1-9E61-4B54-9473-464421838800}" type="sibTrans" cxnId="{B7CE3593-2E18-4113-80A2-2B41983B51A7}">
      <dgm:prSet/>
      <dgm:spPr/>
      <dgm:t>
        <a:bodyPr/>
        <a:lstStyle/>
        <a:p>
          <a:endParaRPr lang="x-none" sz="1000">
            <a:latin typeface="Times New Roman" panose="02020603050405020304" pitchFamily="18" charset="0"/>
            <a:cs typeface="Times New Roman" panose="02020603050405020304" pitchFamily="18" charset="0"/>
          </a:endParaRPr>
        </a:p>
      </dgm:t>
    </dgm:pt>
    <dgm:pt modelId="{AFA827D3-3988-4FC9-A0AD-AC7DCEC69A6A}">
      <dgm:prSet phldrT="[Текст]" custT="1"/>
      <dgm:spPr/>
      <dgm:t>
        <a:bodyPr/>
        <a:lstStyle/>
        <a:p>
          <a:r>
            <a:rPr lang="uk-UA" sz="2000" dirty="0">
              <a:latin typeface="Times New Roman" panose="02020603050405020304" pitchFamily="18" charset="0"/>
              <a:cs typeface="Times New Roman" panose="02020603050405020304" pitchFamily="18" charset="0"/>
            </a:rPr>
            <a:t>Гуртовий покупець</a:t>
          </a:r>
          <a:endParaRPr lang="x-none" sz="2000">
            <a:latin typeface="Times New Roman" panose="02020603050405020304" pitchFamily="18" charset="0"/>
            <a:cs typeface="Times New Roman" panose="02020603050405020304" pitchFamily="18" charset="0"/>
          </a:endParaRPr>
        </a:p>
      </dgm:t>
    </dgm:pt>
    <dgm:pt modelId="{88D2B2F5-AD1B-45E3-A870-FA261E30BBA6}" type="parTrans" cxnId="{0139C8EE-2C0B-4D8B-9C79-77B8964BB929}">
      <dgm:prSet/>
      <dgm:spPr/>
      <dgm:t>
        <a:bodyPr/>
        <a:lstStyle/>
        <a:p>
          <a:endParaRPr lang="x-none" sz="1000">
            <a:latin typeface="Times New Roman" panose="02020603050405020304" pitchFamily="18" charset="0"/>
            <a:cs typeface="Times New Roman" panose="02020603050405020304" pitchFamily="18" charset="0"/>
          </a:endParaRPr>
        </a:p>
      </dgm:t>
    </dgm:pt>
    <dgm:pt modelId="{73D01D0B-897D-4C68-B600-E11172E594C3}" type="sibTrans" cxnId="{0139C8EE-2C0B-4D8B-9C79-77B8964BB929}">
      <dgm:prSet/>
      <dgm:spPr/>
      <dgm:t>
        <a:bodyPr/>
        <a:lstStyle/>
        <a:p>
          <a:endParaRPr lang="x-none" sz="1000">
            <a:latin typeface="Times New Roman" panose="02020603050405020304" pitchFamily="18" charset="0"/>
            <a:cs typeface="Times New Roman" panose="02020603050405020304" pitchFamily="18" charset="0"/>
          </a:endParaRPr>
        </a:p>
      </dgm:t>
    </dgm:pt>
    <dgm:pt modelId="{B1BD3297-4E3A-40DA-80EB-9E932AA3081D}">
      <dgm:prSet phldrT="[Текст]" custT="1"/>
      <dgm:spPr/>
      <dgm:t>
        <a:bodyPr/>
        <a:lstStyle/>
        <a:p>
          <a:r>
            <a:rPr lang="uk-UA" sz="2000" dirty="0">
              <a:latin typeface="Times New Roman" panose="02020603050405020304" pitchFamily="18" charset="0"/>
              <a:cs typeface="Times New Roman" panose="02020603050405020304" pitchFamily="18" charset="0"/>
            </a:rPr>
            <a:t>Роздрібний покупець</a:t>
          </a:r>
          <a:endParaRPr lang="x-none" sz="2000">
            <a:latin typeface="Times New Roman" panose="02020603050405020304" pitchFamily="18" charset="0"/>
            <a:cs typeface="Times New Roman" panose="02020603050405020304" pitchFamily="18" charset="0"/>
          </a:endParaRPr>
        </a:p>
      </dgm:t>
    </dgm:pt>
    <dgm:pt modelId="{8208095A-8475-401E-A42F-C8C5B9375627}" type="parTrans" cxnId="{105B8EBC-8467-40A9-95B3-48855CED48A3}">
      <dgm:prSet/>
      <dgm:spPr/>
      <dgm:t>
        <a:bodyPr/>
        <a:lstStyle/>
        <a:p>
          <a:endParaRPr lang="x-none" sz="1000">
            <a:latin typeface="Times New Roman" panose="02020603050405020304" pitchFamily="18" charset="0"/>
            <a:cs typeface="Times New Roman" panose="02020603050405020304" pitchFamily="18" charset="0"/>
          </a:endParaRPr>
        </a:p>
      </dgm:t>
    </dgm:pt>
    <dgm:pt modelId="{95E5968B-0CDD-46F8-B9ED-75E3F3C828DB}" type="sibTrans" cxnId="{105B8EBC-8467-40A9-95B3-48855CED48A3}">
      <dgm:prSet/>
      <dgm:spPr/>
      <dgm:t>
        <a:bodyPr/>
        <a:lstStyle/>
        <a:p>
          <a:endParaRPr lang="x-none" sz="1000">
            <a:latin typeface="Times New Roman" panose="02020603050405020304" pitchFamily="18" charset="0"/>
            <a:cs typeface="Times New Roman" panose="02020603050405020304" pitchFamily="18" charset="0"/>
          </a:endParaRPr>
        </a:p>
      </dgm:t>
    </dgm:pt>
    <dgm:pt modelId="{10AC5899-A197-44F6-8AC8-4D3DA1DB1F19}">
      <dgm:prSet phldrT="[Текст]" custT="1"/>
      <dgm:spPr/>
      <dgm:t>
        <a:bodyPr/>
        <a:lstStyle/>
        <a:p>
          <a:endParaRPr lang="x-none" sz="1000">
            <a:latin typeface="Times New Roman" panose="02020603050405020304" pitchFamily="18" charset="0"/>
            <a:cs typeface="Times New Roman" panose="02020603050405020304" pitchFamily="18" charset="0"/>
          </a:endParaRPr>
        </a:p>
      </dgm:t>
    </dgm:pt>
    <dgm:pt modelId="{C1B93671-D994-4B5A-854B-4DB773298A44}" type="parTrans" cxnId="{7C99980C-02A8-40B1-90CA-5D5023C6DB25}">
      <dgm:prSet/>
      <dgm:spPr/>
      <dgm:t>
        <a:bodyPr/>
        <a:lstStyle/>
        <a:p>
          <a:endParaRPr lang="x-none" sz="1000">
            <a:latin typeface="Times New Roman" panose="02020603050405020304" pitchFamily="18" charset="0"/>
            <a:cs typeface="Times New Roman" panose="02020603050405020304" pitchFamily="18" charset="0"/>
          </a:endParaRPr>
        </a:p>
      </dgm:t>
    </dgm:pt>
    <dgm:pt modelId="{35F6F800-E5AE-454E-87DF-EA8A29245F54}" type="sibTrans" cxnId="{7C99980C-02A8-40B1-90CA-5D5023C6DB25}">
      <dgm:prSet/>
      <dgm:spPr/>
      <dgm:t>
        <a:bodyPr/>
        <a:lstStyle/>
        <a:p>
          <a:endParaRPr lang="x-none" sz="1000">
            <a:latin typeface="Times New Roman" panose="02020603050405020304" pitchFamily="18" charset="0"/>
            <a:cs typeface="Times New Roman" panose="02020603050405020304" pitchFamily="18" charset="0"/>
          </a:endParaRPr>
        </a:p>
      </dgm:t>
    </dgm:pt>
    <dgm:pt modelId="{3AAD3CB9-2866-42D6-947E-FD6BCA5037BB}">
      <dgm:prSet phldrT="[Текст]" custT="1"/>
      <dgm:spPr/>
      <dgm:t>
        <a:bodyPr/>
        <a:lstStyle/>
        <a:p>
          <a:endParaRPr lang="x-none" sz="1000">
            <a:latin typeface="Times New Roman" panose="02020603050405020304" pitchFamily="18" charset="0"/>
            <a:cs typeface="Times New Roman" panose="02020603050405020304" pitchFamily="18" charset="0"/>
          </a:endParaRPr>
        </a:p>
      </dgm:t>
    </dgm:pt>
    <dgm:pt modelId="{4CD164DC-76C6-4D63-8068-DB471344AFFA}" type="sibTrans" cxnId="{2D53C859-0A49-4ABB-88AB-EA19134232F9}">
      <dgm:prSet/>
      <dgm:spPr/>
      <dgm:t>
        <a:bodyPr/>
        <a:lstStyle/>
        <a:p>
          <a:endParaRPr lang="x-none" sz="1000">
            <a:latin typeface="Times New Roman" panose="02020603050405020304" pitchFamily="18" charset="0"/>
            <a:cs typeface="Times New Roman" panose="02020603050405020304" pitchFamily="18" charset="0"/>
          </a:endParaRPr>
        </a:p>
      </dgm:t>
    </dgm:pt>
    <dgm:pt modelId="{48CAB6AD-0AC3-47D9-8554-30C1AF693EF7}" type="parTrans" cxnId="{2D53C859-0A49-4ABB-88AB-EA19134232F9}">
      <dgm:prSet/>
      <dgm:spPr/>
      <dgm:t>
        <a:bodyPr/>
        <a:lstStyle/>
        <a:p>
          <a:endParaRPr lang="x-none" sz="1000">
            <a:latin typeface="Times New Roman" panose="02020603050405020304" pitchFamily="18" charset="0"/>
            <a:cs typeface="Times New Roman" panose="02020603050405020304" pitchFamily="18" charset="0"/>
          </a:endParaRPr>
        </a:p>
      </dgm:t>
    </dgm:pt>
    <dgm:pt modelId="{DEA6D78F-4C62-4D17-A23E-E966BDDA54CE}">
      <dgm:prSet custT="1"/>
      <dgm:spPr/>
      <dgm:t>
        <a:bodyPr/>
        <a:lstStyle/>
        <a:p>
          <a:r>
            <a:rPr lang="uk-UA" sz="2000" dirty="0">
              <a:latin typeface="Times New Roman" panose="02020603050405020304" pitchFamily="18" charset="0"/>
              <a:cs typeface="Times New Roman" panose="02020603050405020304" pitchFamily="18" charset="0"/>
            </a:rPr>
            <a:t>Ринок</a:t>
          </a:r>
          <a:endParaRPr lang="x-none" sz="2000">
            <a:latin typeface="Times New Roman" panose="02020603050405020304" pitchFamily="18" charset="0"/>
            <a:cs typeface="Times New Roman" panose="02020603050405020304" pitchFamily="18" charset="0"/>
          </a:endParaRPr>
        </a:p>
      </dgm:t>
    </dgm:pt>
    <dgm:pt modelId="{6A04A7FE-5425-494E-A75C-E31942BF6AC9}" type="parTrans" cxnId="{744FF925-9E3B-4FE8-9724-901F0358CEEB}">
      <dgm:prSet/>
      <dgm:spPr/>
      <dgm:t>
        <a:bodyPr/>
        <a:lstStyle/>
        <a:p>
          <a:endParaRPr lang="x-none" sz="1000">
            <a:latin typeface="Times New Roman" panose="02020603050405020304" pitchFamily="18" charset="0"/>
            <a:cs typeface="Times New Roman" panose="02020603050405020304" pitchFamily="18" charset="0"/>
          </a:endParaRPr>
        </a:p>
      </dgm:t>
    </dgm:pt>
    <dgm:pt modelId="{1C0B99E6-2DAA-42DE-BC5F-96A9D02BE8D9}" type="sibTrans" cxnId="{744FF925-9E3B-4FE8-9724-901F0358CEEB}">
      <dgm:prSet/>
      <dgm:spPr/>
      <dgm:t>
        <a:bodyPr/>
        <a:lstStyle/>
        <a:p>
          <a:endParaRPr lang="x-none" sz="1000">
            <a:latin typeface="Times New Roman" panose="02020603050405020304" pitchFamily="18" charset="0"/>
            <a:cs typeface="Times New Roman" panose="02020603050405020304" pitchFamily="18" charset="0"/>
          </a:endParaRPr>
        </a:p>
      </dgm:t>
    </dgm:pt>
    <dgm:pt modelId="{D456EE06-B822-4868-86FC-B2A448F4C508}">
      <dgm:prSet phldrT="[Текст]" custT="1"/>
      <dgm:spPr/>
      <dgm:t>
        <a:bodyPr/>
        <a:lstStyle/>
        <a:p>
          <a:r>
            <a:rPr lang="uk-UA" sz="2000" dirty="0">
              <a:latin typeface="Times New Roman" panose="02020603050405020304" pitchFamily="18" charset="0"/>
              <a:cs typeface="Times New Roman" panose="02020603050405020304" pitchFamily="18" charset="0"/>
            </a:rPr>
            <a:t>Виробник</a:t>
          </a:r>
          <a:endParaRPr lang="x-none" sz="2000">
            <a:latin typeface="Times New Roman" panose="02020603050405020304" pitchFamily="18" charset="0"/>
            <a:cs typeface="Times New Roman" panose="02020603050405020304" pitchFamily="18" charset="0"/>
          </a:endParaRPr>
        </a:p>
      </dgm:t>
    </dgm:pt>
    <dgm:pt modelId="{11DE0CEE-5243-4F04-9546-B0CE3FE707F4}" type="sibTrans" cxnId="{FCDE2D55-2E3E-4D78-AE9F-2923C3707F8E}">
      <dgm:prSet/>
      <dgm:spPr/>
      <dgm:t>
        <a:bodyPr/>
        <a:lstStyle/>
        <a:p>
          <a:endParaRPr lang="x-none" sz="1000">
            <a:latin typeface="Times New Roman" panose="02020603050405020304" pitchFamily="18" charset="0"/>
            <a:cs typeface="Times New Roman" panose="02020603050405020304" pitchFamily="18" charset="0"/>
          </a:endParaRPr>
        </a:p>
      </dgm:t>
    </dgm:pt>
    <dgm:pt modelId="{5D0C0E7C-37E8-49EF-8C30-FD83883E7789}" type="parTrans" cxnId="{FCDE2D55-2E3E-4D78-AE9F-2923C3707F8E}">
      <dgm:prSet/>
      <dgm:spPr/>
      <dgm:t>
        <a:bodyPr/>
        <a:lstStyle/>
        <a:p>
          <a:endParaRPr lang="x-none" sz="1000">
            <a:latin typeface="Times New Roman" panose="02020603050405020304" pitchFamily="18" charset="0"/>
            <a:cs typeface="Times New Roman" panose="02020603050405020304" pitchFamily="18" charset="0"/>
          </a:endParaRPr>
        </a:p>
      </dgm:t>
    </dgm:pt>
    <dgm:pt modelId="{54F42B7D-75D7-4E2F-8A82-E7D08D247803}" type="pres">
      <dgm:prSet presAssocID="{FFADDCBC-AAD0-4F3C-B1CF-72444AC2B80F}" presName="rootnode" presStyleCnt="0">
        <dgm:presLayoutVars>
          <dgm:chMax/>
          <dgm:chPref/>
          <dgm:dir/>
          <dgm:animLvl val="lvl"/>
        </dgm:presLayoutVars>
      </dgm:prSet>
      <dgm:spPr/>
      <dgm:t>
        <a:bodyPr/>
        <a:lstStyle/>
        <a:p>
          <a:endParaRPr lang="ru-RU"/>
        </a:p>
      </dgm:t>
    </dgm:pt>
    <dgm:pt modelId="{13D357A3-5A61-4443-876E-9BF92E49D172}" type="pres">
      <dgm:prSet presAssocID="{D456EE06-B822-4868-86FC-B2A448F4C508}" presName="composite" presStyleCnt="0"/>
      <dgm:spPr/>
      <dgm:t>
        <a:bodyPr/>
        <a:lstStyle/>
        <a:p>
          <a:endParaRPr lang="ru-RU"/>
        </a:p>
      </dgm:t>
    </dgm:pt>
    <dgm:pt modelId="{01B93619-9F32-4E4B-823B-0F21608D156D}" type="pres">
      <dgm:prSet presAssocID="{D456EE06-B822-4868-86FC-B2A448F4C508}" presName="bentUpArrow1" presStyleLbl="alignImgPlace1" presStyleIdx="0" presStyleCnt="3"/>
      <dgm:spPr/>
      <dgm:t>
        <a:bodyPr/>
        <a:lstStyle/>
        <a:p>
          <a:endParaRPr lang="ru-RU"/>
        </a:p>
      </dgm:t>
    </dgm:pt>
    <dgm:pt modelId="{DED7AA4A-F881-4804-84D2-D1D5CF3A295B}" type="pres">
      <dgm:prSet presAssocID="{D456EE06-B822-4868-86FC-B2A448F4C508}" presName="ParentText" presStyleLbl="node1" presStyleIdx="0" presStyleCnt="4" custScaleX="134480">
        <dgm:presLayoutVars>
          <dgm:chMax val="1"/>
          <dgm:chPref val="1"/>
          <dgm:bulletEnabled val="1"/>
        </dgm:presLayoutVars>
      </dgm:prSet>
      <dgm:spPr/>
      <dgm:t>
        <a:bodyPr/>
        <a:lstStyle/>
        <a:p>
          <a:endParaRPr lang="ru-RU"/>
        </a:p>
      </dgm:t>
    </dgm:pt>
    <dgm:pt modelId="{0905C67D-A9A1-40E3-B592-3779FD5B7139}" type="pres">
      <dgm:prSet presAssocID="{D456EE06-B822-4868-86FC-B2A448F4C508}" presName="ChildText" presStyleLbl="revTx" presStyleIdx="0" presStyleCnt="3">
        <dgm:presLayoutVars>
          <dgm:chMax val="0"/>
          <dgm:chPref val="0"/>
          <dgm:bulletEnabled val="1"/>
        </dgm:presLayoutVars>
      </dgm:prSet>
      <dgm:spPr/>
      <dgm:t>
        <a:bodyPr/>
        <a:lstStyle/>
        <a:p>
          <a:endParaRPr lang="ru-RU"/>
        </a:p>
      </dgm:t>
    </dgm:pt>
    <dgm:pt modelId="{E88E0B77-EE73-4F80-9B1C-DBFD079C840C}" type="pres">
      <dgm:prSet presAssocID="{11DE0CEE-5243-4F04-9546-B0CE3FE707F4}" presName="sibTrans" presStyleCnt="0"/>
      <dgm:spPr/>
      <dgm:t>
        <a:bodyPr/>
        <a:lstStyle/>
        <a:p>
          <a:endParaRPr lang="ru-RU"/>
        </a:p>
      </dgm:t>
    </dgm:pt>
    <dgm:pt modelId="{A7783146-9D8C-46D8-90F1-3D06A0DD6A2A}" type="pres">
      <dgm:prSet presAssocID="{AFA827D3-3988-4FC9-A0AD-AC7DCEC69A6A}" presName="composite" presStyleCnt="0"/>
      <dgm:spPr/>
      <dgm:t>
        <a:bodyPr/>
        <a:lstStyle/>
        <a:p>
          <a:endParaRPr lang="ru-RU"/>
        </a:p>
      </dgm:t>
    </dgm:pt>
    <dgm:pt modelId="{4522AFAE-E550-4D6A-BD1B-BFB45E9C6349}" type="pres">
      <dgm:prSet presAssocID="{AFA827D3-3988-4FC9-A0AD-AC7DCEC69A6A}" presName="bentUpArrow1" presStyleLbl="alignImgPlace1" presStyleIdx="1" presStyleCnt="3"/>
      <dgm:spPr/>
      <dgm:t>
        <a:bodyPr/>
        <a:lstStyle/>
        <a:p>
          <a:endParaRPr lang="ru-RU"/>
        </a:p>
      </dgm:t>
    </dgm:pt>
    <dgm:pt modelId="{78851F9C-8B2F-4E44-A2FA-FC17F01A1AEA}" type="pres">
      <dgm:prSet presAssocID="{AFA827D3-3988-4FC9-A0AD-AC7DCEC69A6A}" presName="ParentText" presStyleLbl="node1" presStyleIdx="1" presStyleCnt="4" custScaleX="126368">
        <dgm:presLayoutVars>
          <dgm:chMax val="1"/>
          <dgm:chPref val="1"/>
          <dgm:bulletEnabled val="1"/>
        </dgm:presLayoutVars>
      </dgm:prSet>
      <dgm:spPr/>
      <dgm:t>
        <a:bodyPr/>
        <a:lstStyle/>
        <a:p>
          <a:endParaRPr lang="ru-RU"/>
        </a:p>
      </dgm:t>
    </dgm:pt>
    <dgm:pt modelId="{E46CF35E-A1E5-42B7-8180-332476E63F33}" type="pres">
      <dgm:prSet presAssocID="{AFA827D3-3988-4FC9-A0AD-AC7DCEC69A6A}" presName="ChildText" presStyleLbl="revTx" presStyleIdx="1" presStyleCnt="3">
        <dgm:presLayoutVars>
          <dgm:chMax val="0"/>
          <dgm:chPref val="0"/>
          <dgm:bulletEnabled val="1"/>
        </dgm:presLayoutVars>
      </dgm:prSet>
      <dgm:spPr/>
      <dgm:t>
        <a:bodyPr/>
        <a:lstStyle/>
        <a:p>
          <a:endParaRPr lang="ru-RU"/>
        </a:p>
      </dgm:t>
    </dgm:pt>
    <dgm:pt modelId="{B5A72695-38EC-4EE0-B206-E56A8B32BE49}" type="pres">
      <dgm:prSet presAssocID="{73D01D0B-897D-4C68-B600-E11172E594C3}" presName="sibTrans" presStyleCnt="0"/>
      <dgm:spPr/>
      <dgm:t>
        <a:bodyPr/>
        <a:lstStyle/>
        <a:p>
          <a:endParaRPr lang="ru-RU"/>
        </a:p>
      </dgm:t>
    </dgm:pt>
    <dgm:pt modelId="{B6B34BDD-910F-4CCB-8B59-EF1BDE6C1C89}" type="pres">
      <dgm:prSet presAssocID="{B1BD3297-4E3A-40DA-80EB-9E932AA3081D}" presName="composite" presStyleCnt="0"/>
      <dgm:spPr/>
      <dgm:t>
        <a:bodyPr/>
        <a:lstStyle/>
        <a:p>
          <a:endParaRPr lang="ru-RU"/>
        </a:p>
      </dgm:t>
    </dgm:pt>
    <dgm:pt modelId="{6AE1DFFD-0C62-4E38-A88D-26C124AE378A}" type="pres">
      <dgm:prSet presAssocID="{B1BD3297-4E3A-40DA-80EB-9E932AA3081D}" presName="bentUpArrow1" presStyleLbl="alignImgPlace1" presStyleIdx="2" presStyleCnt="3"/>
      <dgm:spPr/>
      <dgm:t>
        <a:bodyPr/>
        <a:lstStyle/>
        <a:p>
          <a:endParaRPr lang="ru-RU"/>
        </a:p>
      </dgm:t>
    </dgm:pt>
    <dgm:pt modelId="{B6D12D7E-215A-41BF-8A0A-C0E31CAAF63E}" type="pres">
      <dgm:prSet presAssocID="{B1BD3297-4E3A-40DA-80EB-9E932AA3081D}" presName="ParentText" presStyleLbl="node1" presStyleIdx="2" presStyleCnt="4" custScaleX="144444">
        <dgm:presLayoutVars>
          <dgm:chMax val="1"/>
          <dgm:chPref val="1"/>
          <dgm:bulletEnabled val="1"/>
        </dgm:presLayoutVars>
      </dgm:prSet>
      <dgm:spPr/>
      <dgm:t>
        <a:bodyPr/>
        <a:lstStyle/>
        <a:p>
          <a:endParaRPr lang="ru-RU"/>
        </a:p>
      </dgm:t>
    </dgm:pt>
    <dgm:pt modelId="{71FBF454-1C0D-432E-B82B-01C6FB3AB0A9}" type="pres">
      <dgm:prSet presAssocID="{B1BD3297-4E3A-40DA-80EB-9E932AA3081D}" presName="ChildText" presStyleLbl="revTx" presStyleIdx="2" presStyleCnt="3">
        <dgm:presLayoutVars>
          <dgm:chMax val="0"/>
          <dgm:chPref val="0"/>
          <dgm:bulletEnabled val="1"/>
        </dgm:presLayoutVars>
      </dgm:prSet>
      <dgm:spPr/>
      <dgm:t>
        <a:bodyPr/>
        <a:lstStyle/>
        <a:p>
          <a:endParaRPr lang="ru-RU"/>
        </a:p>
      </dgm:t>
    </dgm:pt>
    <dgm:pt modelId="{1B548523-8064-48A9-92E7-5C7F5897F98B}" type="pres">
      <dgm:prSet presAssocID="{95E5968B-0CDD-46F8-B9ED-75E3F3C828DB}" presName="sibTrans" presStyleCnt="0"/>
      <dgm:spPr/>
      <dgm:t>
        <a:bodyPr/>
        <a:lstStyle/>
        <a:p>
          <a:endParaRPr lang="ru-RU"/>
        </a:p>
      </dgm:t>
    </dgm:pt>
    <dgm:pt modelId="{910E6E37-431A-4D79-90CE-46E4A08FF7AD}" type="pres">
      <dgm:prSet presAssocID="{DEA6D78F-4C62-4D17-A23E-E966BDDA54CE}" presName="composite" presStyleCnt="0"/>
      <dgm:spPr/>
      <dgm:t>
        <a:bodyPr/>
        <a:lstStyle/>
        <a:p>
          <a:endParaRPr lang="ru-RU"/>
        </a:p>
      </dgm:t>
    </dgm:pt>
    <dgm:pt modelId="{413C1271-AF8E-4F51-BA62-437E98D23E1F}" type="pres">
      <dgm:prSet presAssocID="{DEA6D78F-4C62-4D17-A23E-E966BDDA54CE}" presName="ParentText" presStyleLbl="node1" presStyleIdx="3" presStyleCnt="4">
        <dgm:presLayoutVars>
          <dgm:chMax val="1"/>
          <dgm:chPref val="1"/>
          <dgm:bulletEnabled val="1"/>
        </dgm:presLayoutVars>
      </dgm:prSet>
      <dgm:spPr/>
      <dgm:t>
        <a:bodyPr/>
        <a:lstStyle/>
        <a:p>
          <a:endParaRPr lang="ru-RU"/>
        </a:p>
      </dgm:t>
    </dgm:pt>
  </dgm:ptLst>
  <dgm:cxnLst>
    <dgm:cxn modelId="{0139C8EE-2C0B-4D8B-9C79-77B8964BB929}" srcId="{FFADDCBC-AAD0-4F3C-B1CF-72444AC2B80F}" destId="{AFA827D3-3988-4FC9-A0AD-AC7DCEC69A6A}" srcOrd="1" destOrd="0" parTransId="{88D2B2F5-AD1B-45E3-A870-FA261E30BBA6}" sibTransId="{73D01D0B-897D-4C68-B600-E11172E594C3}"/>
    <dgm:cxn modelId="{9585BD11-9396-4354-BC15-225E41DA57E2}" type="presOf" srcId="{0F70186E-EF16-472B-9288-16054EBC46D8}" destId="{0905C67D-A9A1-40E3-B592-3779FD5B7139}" srcOrd="0" destOrd="0" presId="urn:microsoft.com/office/officeart/2005/8/layout/StepDownProcess"/>
    <dgm:cxn modelId="{86FEC130-BDAB-4834-BE4A-295C3963B25E}" type="presOf" srcId="{AFA827D3-3988-4FC9-A0AD-AC7DCEC69A6A}" destId="{78851F9C-8B2F-4E44-A2FA-FC17F01A1AEA}" srcOrd="0" destOrd="0" presId="urn:microsoft.com/office/officeart/2005/8/layout/StepDownProcess"/>
    <dgm:cxn modelId="{75C229D7-3FF0-4159-8D49-B6A539663BFD}" type="presOf" srcId="{10AC5899-A197-44F6-8AC8-4D3DA1DB1F19}" destId="{71FBF454-1C0D-432E-B82B-01C6FB3AB0A9}" srcOrd="0" destOrd="0" presId="urn:microsoft.com/office/officeart/2005/8/layout/StepDownProcess"/>
    <dgm:cxn modelId="{3258A38C-BBE3-485E-BCE8-A33B0251079F}" type="presOf" srcId="{B1BD3297-4E3A-40DA-80EB-9E932AA3081D}" destId="{B6D12D7E-215A-41BF-8A0A-C0E31CAAF63E}" srcOrd="0" destOrd="0" presId="urn:microsoft.com/office/officeart/2005/8/layout/StepDownProcess"/>
    <dgm:cxn modelId="{153ECD26-CDE2-4FE1-944B-D7A75B7CCF3D}" type="presOf" srcId="{DEA6D78F-4C62-4D17-A23E-E966BDDA54CE}" destId="{413C1271-AF8E-4F51-BA62-437E98D23E1F}" srcOrd="0" destOrd="0" presId="urn:microsoft.com/office/officeart/2005/8/layout/StepDownProcess"/>
    <dgm:cxn modelId="{B7CE3593-2E18-4113-80A2-2B41983B51A7}" srcId="{D456EE06-B822-4868-86FC-B2A448F4C508}" destId="{0F70186E-EF16-472B-9288-16054EBC46D8}" srcOrd="0" destOrd="0" parTransId="{E5E7F408-CEC6-4B3A-AF54-B37E3B4E7BF2}" sibTransId="{9223B4E1-9E61-4B54-9473-464421838800}"/>
    <dgm:cxn modelId="{105B8EBC-8467-40A9-95B3-48855CED48A3}" srcId="{FFADDCBC-AAD0-4F3C-B1CF-72444AC2B80F}" destId="{B1BD3297-4E3A-40DA-80EB-9E932AA3081D}" srcOrd="2" destOrd="0" parTransId="{8208095A-8475-401E-A42F-C8C5B9375627}" sibTransId="{95E5968B-0CDD-46F8-B9ED-75E3F3C828DB}"/>
    <dgm:cxn modelId="{A4A5E71F-B99F-4E75-9ECA-63544BB9BF88}" type="presOf" srcId="{D456EE06-B822-4868-86FC-B2A448F4C508}" destId="{DED7AA4A-F881-4804-84D2-D1D5CF3A295B}" srcOrd="0" destOrd="0" presId="urn:microsoft.com/office/officeart/2005/8/layout/StepDownProcess"/>
    <dgm:cxn modelId="{F5378962-80B7-4DA4-A9CB-581039996F49}" type="presOf" srcId="{FFADDCBC-AAD0-4F3C-B1CF-72444AC2B80F}" destId="{54F42B7D-75D7-4E2F-8A82-E7D08D247803}" srcOrd="0" destOrd="0" presId="urn:microsoft.com/office/officeart/2005/8/layout/StepDownProcess"/>
    <dgm:cxn modelId="{744FF925-9E3B-4FE8-9724-901F0358CEEB}" srcId="{FFADDCBC-AAD0-4F3C-B1CF-72444AC2B80F}" destId="{DEA6D78F-4C62-4D17-A23E-E966BDDA54CE}" srcOrd="3" destOrd="0" parTransId="{6A04A7FE-5425-494E-A75C-E31942BF6AC9}" sibTransId="{1C0B99E6-2DAA-42DE-BC5F-96A9D02BE8D9}"/>
    <dgm:cxn modelId="{FCDE2D55-2E3E-4D78-AE9F-2923C3707F8E}" srcId="{FFADDCBC-AAD0-4F3C-B1CF-72444AC2B80F}" destId="{D456EE06-B822-4868-86FC-B2A448F4C508}" srcOrd="0" destOrd="0" parTransId="{5D0C0E7C-37E8-49EF-8C30-FD83883E7789}" sibTransId="{11DE0CEE-5243-4F04-9546-B0CE3FE707F4}"/>
    <dgm:cxn modelId="{7C99980C-02A8-40B1-90CA-5D5023C6DB25}" srcId="{B1BD3297-4E3A-40DA-80EB-9E932AA3081D}" destId="{10AC5899-A197-44F6-8AC8-4D3DA1DB1F19}" srcOrd="0" destOrd="0" parTransId="{C1B93671-D994-4B5A-854B-4DB773298A44}" sibTransId="{35F6F800-E5AE-454E-87DF-EA8A29245F54}"/>
    <dgm:cxn modelId="{047C6202-94F1-4013-A74A-90231D8EAE18}" type="presOf" srcId="{3AAD3CB9-2866-42D6-947E-FD6BCA5037BB}" destId="{E46CF35E-A1E5-42B7-8180-332476E63F33}" srcOrd="0" destOrd="0" presId="urn:microsoft.com/office/officeart/2005/8/layout/StepDownProcess"/>
    <dgm:cxn modelId="{2D53C859-0A49-4ABB-88AB-EA19134232F9}" srcId="{AFA827D3-3988-4FC9-A0AD-AC7DCEC69A6A}" destId="{3AAD3CB9-2866-42D6-947E-FD6BCA5037BB}" srcOrd="0" destOrd="0" parTransId="{48CAB6AD-0AC3-47D9-8554-30C1AF693EF7}" sibTransId="{4CD164DC-76C6-4D63-8068-DB471344AFFA}"/>
    <dgm:cxn modelId="{A848EB2D-A9E7-464A-BE40-95288C03CCAC}" type="presParOf" srcId="{54F42B7D-75D7-4E2F-8A82-E7D08D247803}" destId="{13D357A3-5A61-4443-876E-9BF92E49D172}" srcOrd="0" destOrd="0" presId="urn:microsoft.com/office/officeart/2005/8/layout/StepDownProcess"/>
    <dgm:cxn modelId="{C1474A1D-7ED3-41DC-82D7-496F494D05AB}" type="presParOf" srcId="{13D357A3-5A61-4443-876E-9BF92E49D172}" destId="{01B93619-9F32-4E4B-823B-0F21608D156D}" srcOrd="0" destOrd="0" presId="urn:microsoft.com/office/officeart/2005/8/layout/StepDownProcess"/>
    <dgm:cxn modelId="{66F96864-6B59-4944-AC21-AD92584C8C97}" type="presParOf" srcId="{13D357A3-5A61-4443-876E-9BF92E49D172}" destId="{DED7AA4A-F881-4804-84D2-D1D5CF3A295B}" srcOrd="1" destOrd="0" presId="urn:microsoft.com/office/officeart/2005/8/layout/StepDownProcess"/>
    <dgm:cxn modelId="{6CA0F5E4-248F-4065-AFC7-7E8FFD956FED}" type="presParOf" srcId="{13D357A3-5A61-4443-876E-9BF92E49D172}" destId="{0905C67D-A9A1-40E3-B592-3779FD5B7139}" srcOrd="2" destOrd="0" presId="urn:microsoft.com/office/officeart/2005/8/layout/StepDownProcess"/>
    <dgm:cxn modelId="{8AB75362-646D-420F-99BC-F5C99768A2A9}" type="presParOf" srcId="{54F42B7D-75D7-4E2F-8A82-E7D08D247803}" destId="{E88E0B77-EE73-4F80-9B1C-DBFD079C840C}" srcOrd="1" destOrd="0" presId="urn:microsoft.com/office/officeart/2005/8/layout/StepDownProcess"/>
    <dgm:cxn modelId="{352BDAFB-D4AA-44CB-B36A-E54DE1BC6044}" type="presParOf" srcId="{54F42B7D-75D7-4E2F-8A82-E7D08D247803}" destId="{A7783146-9D8C-46D8-90F1-3D06A0DD6A2A}" srcOrd="2" destOrd="0" presId="urn:microsoft.com/office/officeart/2005/8/layout/StepDownProcess"/>
    <dgm:cxn modelId="{5DF8AEB2-8CAB-4CA9-B686-CA003E25342F}" type="presParOf" srcId="{A7783146-9D8C-46D8-90F1-3D06A0DD6A2A}" destId="{4522AFAE-E550-4D6A-BD1B-BFB45E9C6349}" srcOrd="0" destOrd="0" presId="urn:microsoft.com/office/officeart/2005/8/layout/StepDownProcess"/>
    <dgm:cxn modelId="{058956C7-07E3-443F-9437-CB724831D87B}" type="presParOf" srcId="{A7783146-9D8C-46D8-90F1-3D06A0DD6A2A}" destId="{78851F9C-8B2F-4E44-A2FA-FC17F01A1AEA}" srcOrd="1" destOrd="0" presId="urn:microsoft.com/office/officeart/2005/8/layout/StepDownProcess"/>
    <dgm:cxn modelId="{A0DD08C3-4A19-4491-8101-E0D886D2B019}" type="presParOf" srcId="{A7783146-9D8C-46D8-90F1-3D06A0DD6A2A}" destId="{E46CF35E-A1E5-42B7-8180-332476E63F33}" srcOrd="2" destOrd="0" presId="urn:microsoft.com/office/officeart/2005/8/layout/StepDownProcess"/>
    <dgm:cxn modelId="{7C86BF7D-41BB-4B38-ACD2-A4783D11FDC9}" type="presParOf" srcId="{54F42B7D-75D7-4E2F-8A82-E7D08D247803}" destId="{B5A72695-38EC-4EE0-B206-E56A8B32BE49}" srcOrd="3" destOrd="0" presId="urn:microsoft.com/office/officeart/2005/8/layout/StepDownProcess"/>
    <dgm:cxn modelId="{2051225E-2E45-4E48-9F4C-40334E32A5C6}" type="presParOf" srcId="{54F42B7D-75D7-4E2F-8A82-E7D08D247803}" destId="{B6B34BDD-910F-4CCB-8B59-EF1BDE6C1C89}" srcOrd="4" destOrd="0" presId="urn:microsoft.com/office/officeart/2005/8/layout/StepDownProcess"/>
    <dgm:cxn modelId="{667BF658-1571-49D4-B197-2F52E7BAD301}" type="presParOf" srcId="{B6B34BDD-910F-4CCB-8B59-EF1BDE6C1C89}" destId="{6AE1DFFD-0C62-4E38-A88D-26C124AE378A}" srcOrd="0" destOrd="0" presId="urn:microsoft.com/office/officeart/2005/8/layout/StepDownProcess"/>
    <dgm:cxn modelId="{1341CE1C-3E1E-47D9-9B97-0DAC56C20A7D}" type="presParOf" srcId="{B6B34BDD-910F-4CCB-8B59-EF1BDE6C1C89}" destId="{B6D12D7E-215A-41BF-8A0A-C0E31CAAF63E}" srcOrd="1" destOrd="0" presId="urn:microsoft.com/office/officeart/2005/8/layout/StepDownProcess"/>
    <dgm:cxn modelId="{49C16A56-0884-4717-8ABE-3FEBC981BC55}" type="presParOf" srcId="{B6B34BDD-910F-4CCB-8B59-EF1BDE6C1C89}" destId="{71FBF454-1C0D-432E-B82B-01C6FB3AB0A9}" srcOrd="2" destOrd="0" presId="urn:microsoft.com/office/officeart/2005/8/layout/StepDownProcess"/>
    <dgm:cxn modelId="{A5C7ABD4-CF70-4641-A2DD-C2D423FC757F}" type="presParOf" srcId="{54F42B7D-75D7-4E2F-8A82-E7D08D247803}" destId="{1B548523-8064-48A9-92E7-5C7F5897F98B}" srcOrd="5" destOrd="0" presId="urn:microsoft.com/office/officeart/2005/8/layout/StepDownProcess"/>
    <dgm:cxn modelId="{902E361E-8C3A-4EF2-898A-A34698B54CA1}" type="presParOf" srcId="{54F42B7D-75D7-4E2F-8A82-E7D08D247803}" destId="{910E6E37-431A-4D79-90CE-46E4A08FF7AD}" srcOrd="6" destOrd="0" presId="urn:microsoft.com/office/officeart/2005/8/layout/StepDownProcess"/>
    <dgm:cxn modelId="{033E16F3-D7A1-409A-94D8-05A04B3CD242}" type="presParOf" srcId="{910E6E37-431A-4D79-90CE-46E4A08FF7AD}" destId="{413C1271-AF8E-4F51-BA62-437E98D23E1F}" srcOrd="0" destOrd="0" presId="urn:microsoft.com/office/officeart/2005/8/layout/StepDownProcess"/>
  </dgm:cxnLst>
  <dgm:bg/>
  <dgm:whole/>
</dgm:dataModel>
</file>

<file path=ppt/diagrams/data4.xml><?xml version="1.0" encoding="utf-8"?>
<dgm:dataModel xmlns:dgm="http://schemas.openxmlformats.org/drawingml/2006/diagram" xmlns:a="http://schemas.openxmlformats.org/drawingml/2006/main">
  <dgm:ptLst>
    <dgm:pt modelId="{FFADDCBC-AAD0-4F3C-B1CF-72444AC2B80F}" type="doc">
      <dgm:prSet loTypeId="urn:microsoft.com/office/officeart/2005/8/layout/StepDownProcess" loCatId="process" qsTypeId="urn:microsoft.com/office/officeart/2005/8/quickstyle/simple1" qsCatId="simple" csTypeId="urn:microsoft.com/office/officeart/2005/8/colors/accent0_1" csCatId="mainScheme" phldr="1"/>
      <dgm:spPr/>
      <dgm:t>
        <a:bodyPr/>
        <a:lstStyle/>
        <a:p>
          <a:endParaRPr lang="x-none"/>
        </a:p>
      </dgm:t>
    </dgm:pt>
    <dgm:pt modelId="{0F70186E-EF16-472B-9288-16054EBC46D8}">
      <dgm:prSet phldrT="[Текст]" custT="1"/>
      <dgm:spPr/>
      <dgm:t>
        <a:bodyPr/>
        <a:lstStyle/>
        <a:p>
          <a:endParaRPr lang="x-none" sz="1000">
            <a:latin typeface="Times New Roman" panose="02020603050405020304" pitchFamily="18" charset="0"/>
            <a:cs typeface="Times New Roman" panose="02020603050405020304" pitchFamily="18" charset="0"/>
          </a:endParaRPr>
        </a:p>
      </dgm:t>
    </dgm:pt>
    <dgm:pt modelId="{E5E7F408-CEC6-4B3A-AF54-B37E3B4E7BF2}" type="parTrans" cxnId="{B7CE3593-2E18-4113-80A2-2B41983B51A7}">
      <dgm:prSet/>
      <dgm:spPr/>
      <dgm:t>
        <a:bodyPr/>
        <a:lstStyle/>
        <a:p>
          <a:endParaRPr lang="x-none" sz="1000">
            <a:latin typeface="Times New Roman" panose="02020603050405020304" pitchFamily="18" charset="0"/>
            <a:cs typeface="Times New Roman" panose="02020603050405020304" pitchFamily="18" charset="0"/>
          </a:endParaRPr>
        </a:p>
      </dgm:t>
    </dgm:pt>
    <dgm:pt modelId="{9223B4E1-9E61-4B54-9473-464421838800}" type="sibTrans" cxnId="{B7CE3593-2E18-4113-80A2-2B41983B51A7}">
      <dgm:prSet/>
      <dgm:spPr/>
      <dgm:t>
        <a:bodyPr/>
        <a:lstStyle/>
        <a:p>
          <a:endParaRPr lang="x-none" sz="1000">
            <a:latin typeface="Times New Roman" panose="02020603050405020304" pitchFamily="18" charset="0"/>
            <a:cs typeface="Times New Roman" panose="02020603050405020304" pitchFamily="18" charset="0"/>
          </a:endParaRPr>
        </a:p>
      </dgm:t>
    </dgm:pt>
    <dgm:pt modelId="{AFA827D3-3988-4FC9-A0AD-AC7DCEC69A6A}">
      <dgm:prSet phldrT="[Текст]" custT="1"/>
      <dgm:spPr/>
      <dgm:t>
        <a:bodyPr/>
        <a:lstStyle/>
        <a:p>
          <a:r>
            <a:rPr lang="uk-UA" sz="2000" dirty="0">
              <a:latin typeface="Times New Roman" panose="02020603050405020304" pitchFamily="18" charset="0"/>
              <a:cs typeface="Times New Roman" panose="02020603050405020304" pitchFamily="18" charset="0"/>
            </a:rPr>
            <a:t>Роздрібний покупець</a:t>
          </a:r>
          <a:endParaRPr lang="x-none" sz="2000">
            <a:latin typeface="Times New Roman" panose="02020603050405020304" pitchFamily="18" charset="0"/>
            <a:cs typeface="Times New Roman" panose="02020603050405020304" pitchFamily="18" charset="0"/>
          </a:endParaRPr>
        </a:p>
      </dgm:t>
    </dgm:pt>
    <dgm:pt modelId="{88D2B2F5-AD1B-45E3-A870-FA261E30BBA6}" type="parTrans" cxnId="{0139C8EE-2C0B-4D8B-9C79-77B8964BB929}">
      <dgm:prSet/>
      <dgm:spPr/>
      <dgm:t>
        <a:bodyPr/>
        <a:lstStyle/>
        <a:p>
          <a:endParaRPr lang="x-none" sz="1000">
            <a:latin typeface="Times New Roman" panose="02020603050405020304" pitchFamily="18" charset="0"/>
            <a:cs typeface="Times New Roman" panose="02020603050405020304" pitchFamily="18" charset="0"/>
          </a:endParaRPr>
        </a:p>
      </dgm:t>
    </dgm:pt>
    <dgm:pt modelId="{73D01D0B-897D-4C68-B600-E11172E594C3}" type="sibTrans" cxnId="{0139C8EE-2C0B-4D8B-9C79-77B8964BB929}">
      <dgm:prSet/>
      <dgm:spPr/>
      <dgm:t>
        <a:bodyPr/>
        <a:lstStyle/>
        <a:p>
          <a:endParaRPr lang="x-none" sz="1000">
            <a:latin typeface="Times New Roman" panose="02020603050405020304" pitchFamily="18" charset="0"/>
            <a:cs typeface="Times New Roman" panose="02020603050405020304" pitchFamily="18" charset="0"/>
          </a:endParaRPr>
        </a:p>
      </dgm:t>
    </dgm:pt>
    <dgm:pt modelId="{B1BD3297-4E3A-40DA-80EB-9E932AA3081D}">
      <dgm:prSet phldrT="[Текст]" custT="1"/>
      <dgm:spPr/>
      <dgm:t>
        <a:bodyPr/>
        <a:lstStyle/>
        <a:p>
          <a:r>
            <a:rPr lang="uk-UA" sz="2000" dirty="0">
              <a:latin typeface="Times New Roman" panose="02020603050405020304" pitchFamily="18" charset="0"/>
              <a:cs typeface="Times New Roman" panose="02020603050405020304" pitchFamily="18" charset="0"/>
            </a:rPr>
            <a:t>Гуртовий покупець</a:t>
          </a:r>
          <a:endParaRPr lang="x-none" sz="2000">
            <a:latin typeface="Times New Roman" panose="02020603050405020304" pitchFamily="18" charset="0"/>
            <a:cs typeface="Times New Roman" panose="02020603050405020304" pitchFamily="18" charset="0"/>
          </a:endParaRPr>
        </a:p>
      </dgm:t>
    </dgm:pt>
    <dgm:pt modelId="{8208095A-8475-401E-A42F-C8C5B9375627}" type="parTrans" cxnId="{105B8EBC-8467-40A9-95B3-48855CED48A3}">
      <dgm:prSet/>
      <dgm:spPr/>
      <dgm:t>
        <a:bodyPr/>
        <a:lstStyle/>
        <a:p>
          <a:endParaRPr lang="x-none" sz="1000">
            <a:latin typeface="Times New Roman" panose="02020603050405020304" pitchFamily="18" charset="0"/>
            <a:cs typeface="Times New Roman" panose="02020603050405020304" pitchFamily="18" charset="0"/>
          </a:endParaRPr>
        </a:p>
      </dgm:t>
    </dgm:pt>
    <dgm:pt modelId="{95E5968B-0CDD-46F8-B9ED-75E3F3C828DB}" type="sibTrans" cxnId="{105B8EBC-8467-40A9-95B3-48855CED48A3}">
      <dgm:prSet/>
      <dgm:spPr/>
      <dgm:t>
        <a:bodyPr/>
        <a:lstStyle/>
        <a:p>
          <a:endParaRPr lang="x-none" sz="1000">
            <a:latin typeface="Times New Roman" panose="02020603050405020304" pitchFamily="18" charset="0"/>
            <a:cs typeface="Times New Roman" panose="02020603050405020304" pitchFamily="18" charset="0"/>
          </a:endParaRPr>
        </a:p>
      </dgm:t>
    </dgm:pt>
    <dgm:pt modelId="{10AC5899-A197-44F6-8AC8-4D3DA1DB1F19}">
      <dgm:prSet phldrT="[Текст]" custT="1"/>
      <dgm:spPr/>
      <dgm:t>
        <a:bodyPr/>
        <a:lstStyle/>
        <a:p>
          <a:endParaRPr lang="x-none" sz="1000">
            <a:latin typeface="Times New Roman" panose="02020603050405020304" pitchFamily="18" charset="0"/>
            <a:cs typeface="Times New Roman" panose="02020603050405020304" pitchFamily="18" charset="0"/>
          </a:endParaRPr>
        </a:p>
      </dgm:t>
    </dgm:pt>
    <dgm:pt modelId="{C1B93671-D994-4B5A-854B-4DB773298A44}" type="parTrans" cxnId="{7C99980C-02A8-40B1-90CA-5D5023C6DB25}">
      <dgm:prSet/>
      <dgm:spPr/>
      <dgm:t>
        <a:bodyPr/>
        <a:lstStyle/>
        <a:p>
          <a:endParaRPr lang="x-none" sz="1000">
            <a:latin typeface="Times New Roman" panose="02020603050405020304" pitchFamily="18" charset="0"/>
            <a:cs typeface="Times New Roman" panose="02020603050405020304" pitchFamily="18" charset="0"/>
          </a:endParaRPr>
        </a:p>
      </dgm:t>
    </dgm:pt>
    <dgm:pt modelId="{35F6F800-E5AE-454E-87DF-EA8A29245F54}" type="sibTrans" cxnId="{7C99980C-02A8-40B1-90CA-5D5023C6DB25}">
      <dgm:prSet/>
      <dgm:spPr/>
      <dgm:t>
        <a:bodyPr/>
        <a:lstStyle/>
        <a:p>
          <a:endParaRPr lang="x-none" sz="1000">
            <a:latin typeface="Times New Roman" panose="02020603050405020304" pitchFamily="18" charset="0"/>
            <a:cs typeface="Times New Roman" panose="02020603050405020304" pitchFamily="18" charset="0"/>
          </a:endParaRPr>
        </a:p>
      </dgm:t>
    </dgm:pt>
    <dgm:pt modelId="{3AAD3CB9-2866-42D6-947E-FD6BCA5037BB}">
      <dgm:prSet phldrT="[Текст]" custT="1"/>
      <dgm:spPr/>
      <dgm:t>
        <a:bodyPr/>
        <a:lstStyle/>
        <a:p>
          <a:endParaRPr lang="x-none" sz="1000">
            <a:latin typeface="Times New Roman" panose="02020603050405020304" pitchFamily="18" charset="0"/>
            <a:cs typeface="Times New Roman" panose="02020603050405020304" pitchFamily="18" charset="0"/>
          </a:endParaRPr>
        </a:p>
      </dgm:t>
    </dgm:pt>
    <dgm:pt modelId="{4CD164DC-76C6-4D63-8068-DB471344AFFA}" type="sibTrans" cxnId="{2D53C859-0A49-4ABB-88AB-EA19134232F9}">
      <dgm:prSet/>
      <dgm:spPr/>
      <dgm:t>
        <a:bodyPr/>
        <a:lstStyle/>
        <a:p>
          <a:endParaRPr lang="x-none" sz="1000">
            <a:latin typeface="Times New Roman" panose="02020603050405020304" pitchFamily="18" charset="0"/>
            <a:cs typeface="Times New Roman" panose="02020603050405020304" pitchFamily="18" charset="0"/>
          </a:endParaRPr>
        </a:p>
      </dgm:t>
    </dgm:pt>
    <dgm:pt modelId="{48CAB6AD-0AC3-47D9-8554-30C1AF693EF7}" type="parTrans" cxnId="{2D53C859-0A49-4ABB-88AB-EA19134232F9}">
      <dgm:prSet/>
      <dgm:spPr/>
      <dgm:t>
        <a:bodyPr/>
        <a:lstStyle/>
        <a:p>
          <a:endParaRPr lang="x-none" sz="1000">
            <a:latin typeface="Times New Roman" panose="02020603050405020304" pitchFamily="18" charset="0"/>
            <a:cs typeface="Times New Roman" panose="02020603050405020304" pitchFamily="18" charset="0"/>
          </a:endParaRPr>
        </a:p>
      </dgm:t>
    </dgm:pt>
    <dgm:pt modelId="{DEA6D78F-4C62-4D17-A23E-E966BDDA54CE}">
      <dgm:prSet custT="1"/>
      <dgm:spPr/>
      <dgm:t>
        <a:bodyPr/>
        <a:lstStyle/>
        <a:p>
          <a:r>
            <a:rPr lang="uk-UA" sz="2000" dirty="0">
              <a:latin typeface="Times New Roman" panose="02020603050405020304" pitchFamily="18" charset="0"/>
              <a:cs typeface="Times New Roman" panose="02020603050405020304" pitchFamily="18" charset="0"/>
            </a:rPr>
            <a:t>Виробник</a:t>
          </a:r>
          <a:endParaRPr lang="x-none" sz="2000">
            <a:latin typeface="Times New Roman" panose="02020603050405020304" pitchFamily="18" charset="0"/>
            <a:cs typeface="Times New Roman" panose="02020603050405020304" pitchFamily="18" charset="0"/>
          </a:endParaRPr>
        </a:p>
      </dgm:t>
    </dgm:pt>
    <dgm:pt modelId="{6A04A7FE-5425-494E-A75C-E31942BF6AC9}" type="parTrans" cxnId="{744FF925-9E3B-4FE8-9724-901F0358CEEB}">
      <dgm:prSet/>
      <dgm:spPr/>
      <dgm:t>
        <a:bodyPr/>
        <a:lstStyle/>
        <a:p>
          <a:endParaRPr lang="x-none" sz="1000">
            <a:latin typeface="Times New Roman" panose="02020603050405020304" pitchFamily="18" charset="0"/>
            <a:cs typeface="Times New Roman" panose="02020603050405020304" pitchFamily="18" charset="0"/>
          </a:endParaRPr>
        </a:p>
      </dgm:t>
    </dgm:pt>
    <dgm:pt modelId="{1C0B99E6-2DAA-42DE-BC5F-96A9D02BE8D9}" type="sibTrans" cxnId="{744FF925-9E3B-4FE8-9724-901F0358CEEB}">
      <dgm:prSet/>
      <dgm:spPr/>
      <dgm:t>
        <a:bodyPr/>
        <a:lstStyle/>
        <a:p>
          <a:endParaRPr lang="x-none" sz="1000">
            <a:latin typeface="Times New Roman" panose="02020603050405020304" pitchFamily="18" charset="0"/>
            <a:cs typeface="Times New Roman" panose="02020603050405020304" pitchFamily="18" charset="0"/>
          </a:endParaRPr>
        </a:p>
      </dgm:t>
    </dgm:pt>
    <dgm:pt modelId="{D456EE06-B822-4868-86FC-B2A448F4C508}">
      <dgm:prSet phldrT="[Текст]" custT="1"/>
      <dgm:spPr/>
      <dgm:t>
        <a:bodyPr/>
        <a:lstStyle/>
        <a:p>
          <a:r>
            <a:rPr lang="uk-UA" sz="2000" dirty="0">
              <a:latin typeface="Times New Roman" panose="02020603050405020304" pitchFamily="18" charset="0"/>
              <a:cs typeface="Times New Roman" panose="02020603050405020304" pitchFamily="18" charset="0"/>
            </a:rPr>
            <a:t>Споживач</a:t>
          </a:r>
          <a:endParaRPr lang="x-none" sz="2000">
            <a:latin typeface="Times New Roman" panose="02020603050405020304" pitchFamily="18" charset="0"/>
            <a:cs typeface="Times New Roman" panose="02020603050405020304" pitchFamily="18" charset="0"/>
          </a:endParaRPr>
        </a:p>
      </dgm:t>
    </dgm:pt>
    <dgm:pt modelId="{11DE0CEE-5243-4F04-9546-B0CE3FE707F4}" type="sibTrans" cxnId="{FCDE2D55-2E3E-4D78-AE9F-2923C3707F8E}">
      <dgm:prSet/>
      <dgm:spPr/>
      <dgm:t>
        <a:bodyPr/>
        <a:lstStyle/>
        <a:p>
          <a:endParaRPr lang="x-none" sz="1000">
            <a:latin typeface="Times New Roman" panose="02020603050405020304" pitchFamily="18" charset="0"/>
            <a:cs typeface="Times New Roman" panose="02020603050405020304" pitchFamily="18" charset="0"/>
          </a:endParaRPr>
        </a:p>
      </dgm:t>
    </dgm:pt>
    <dgm:pt modelId="{5D0C0E7C-37E8-49EF-8C30-FD83883E7789}" type="parTrans" cxnId="{FCDE2D55-2E3E-4D78-AE9F-2923C3707F8E}">
      <dgm:prSet/>
      <dgm:spPr/>
      <dgm:t>
        <a:bodyPr/>
        <a:lstStyle/>
        <a:p>
          <a:endParaRPr lang="x-none" sz="1000">
            <a:latin typeface="Times New Roman" panose="02020603050405020304" pitchFamily="18" charset="0"/>
            <a:cs typeface="Times New Roman" panose="02020603050405020304" pitchFamily="18" charset="0"/>
          </a:endParaRPr>
        </a:p>
      </dgm:t>
    </dgm:pt>
    <dgm:pt modelId="{54F42B7D-75D7-4E2F-8A82-E7D08D247803}" type="pres">
      <dgm:prSet presAssocID="{FFADDCBC-AAD0-4F3C-B1CF-72444AC2B80F}" presName="rootnode" presStyleCnt="0">
        <dgm:presLayoutVars>
          <dgm:chMax/>
          <dgm:chPref/>
          <dgm:dir/>
          <dgm:animLvl val="lvl"/>
        </dgm:presLayoutVars>
      </dgm:prSet>
      <dgm:spPr/>
      <dgm:t>
        <a:bodyPr/>
        <a:lstStyle/>
        <a:p>
          <a:endParaRPr lang="ru-RU"/>
        </a:p>
      </dgm:t>
    </dgm:pt>
    <dgm:pt modelId="{13D357A3-5A61-4443-876E-9BF92E49D172}" type="pres">
      <dgm:prSet presAssocID="{D456EE06-B822-4868-86FC-B2A448F4C508}" presName="composite" presStyleCnt="0"/>
      <dgm:spPr/>
      <dgm:t>
        <a:bodyPr/>
        <a:lstStyle/>
        <a:p>
          <a:endParaRPr lang="ru-RU"/>
        </a:p>
      </dgm:t>
    </dgm:pt>
    <dgm:pt modelId="{01B93619-9F32-4E4B-823B-0F21608D156D}" type="pres">
      <dgm:prSet presAssocID="{D456EE06-B822-4868-86FC-B2A448F4C508}" presName="bentUpArrow1" presStyleLbl="alignImgPlace1" presStyleIdx="0" presStyleCnt="3"/>
      <dgm:spPr/>
      <dgm:t>
        <a:bodyPr/>
        <a:lstStyle/>
        <a:p>
          <a:endParaRPr lang="ru-RU"/>
        </a:p>
      </dgm:t>
    </dgm:pt>
    <dgm:pt modelId="{DED7AA4A-F881-4804-84D2-D1D5CF3A295B}" type="pres">
      <dgm:prSet presAssocID="{D456EE06-B822-4868-86FC-B2A448F4C508}" presName="ParentText" presStyleLbl="node1" presStyleIdx="0" presStyleCnt="4" custScaleX="113657">
        <dgm:presLayoutVars>
          <dgm:chMax val="1"/>
          <dgm:chPref val="1"/>
          <dgm:bulletEnabled val="1"/>
        </dgm:presLayoutVars>
      </dgm:prSet>
      <dgm:spPr/>
      <dgm:t>
        <a:bodyPr/>
        <a:lstStyle/>
        <a:p>
          <a:endParaRPr lang="ru-RU"/>
        </a:p>
      </dgm:t>
    </dgm:pt>
    <dgm:pt modelId="{0905C67D-A9A1-40E3-B592-3779FD5B7139}" type="pres">
      <dgm:prSet presAssocID="{D456EE06-B822-4868-86FC-B2A448F4C508}" presName="ChildText" presStyleLbl="revTx" presStyleIdx="0" presStyleCnt="3">
        <dgm:presLayoutVars>
          <dgm:chMax val="0"/>
          <dgm:chPref val="0"/>
          <dgm:bulletEnabled val="1"/>
        </dgm:presLayoutVars>
      </dgm:prSet>
      <dgm:spPr/>
      <dgm:t>
        <a:bodyPr/>
        <a:lstStyle/>
        <a:p>
          <a:endParaRPr lang="ru-RU"/>
        </a:p>
      </dgm:t>
    </dgm:pt>
    <dgm:pt modelId="{E88E0B77-EE73-4F80-9B1C-DBFD079C840C}" type="pres">
      <dgm:prSet presAssocID="{11DE0CEE-5243-4F04-9546-B0CE3FE707F4}" presName="sibTrans" presStyleCnt="0"/>
      <dgm:spPr/>
      <dgm:t>
        <a:bodyPr/>
        <a:lstStyle/>
        <a:p>
          <a:endParaRPr lang="ru-RU"/>
        </a:p>
      </dgm:t>
    </dgm:pt>
    <dgm:pt modelId="{A7783146-9D8C-46D8-90F1-3D06A0DD6A2A}" type="pres">
      <dgm:prSet presAssocID="{AFA827D3-3988-4FC9-A0AD-AC7DCEC69A6A}" presName="composite" presStyleCnt="0"/>
      <dgm:spPr/>
      <dgm:t>
        <a:bodyPr/>
        <a:lstStyle/>
        <a:p>
          <a:endParaRPr lang="ru-RU"/>
        </a:p>
      </dgm:t>
    </dgm:pt>
    <dgm:pt modelId="{4522AFAE-E550-4D6A-BD1B-BFB45E9C6349}" type="pres">
      <dgm:prSet presAssocID="{AFA827D3-3988-4FC9-A0AD-AC7DCEC69A6A}" presName="bentUpArrow1" presStyleLbl="alignImgPlace1" presStyleIdx="1" presStyleCnt="3"/>
      <dgm:spPr/>
      <dgm:t>
        <a:bodyPr/>
        <a:lstStyle/>
        <a:p>
          <a:endParaRPr lang="ru-RU"/>
        </a:p>
      </dgm:t>
    </dgm:pt>
    <dgm:pt modelId="{78851F9C-8B2F-4E44-A2FA-FC17F01A1AEA}" type="pres">
      <dgm:prSet presAssocID="{AFA827D3-3988-4FC9-A0AD-AC7DCEC69A6A}" presName="ParentText" presStyleLbl="node1" presStyleIdx="1" presStyleCnt="4" custScaleX="151975">
        <dgm:presLayoutVars>
          <dgm:chMax val="1"/>
          <dgm:chPref val="1"/>
          <dgm:bulletEnabled val="1"/>
        </dgm:presLayoutVars>
      </dgm:prSet>
      <dgm:spPr/>
      <dgm:t>
        <a:bodyPr/>
        <a:lstStyle/>
        <a:p>
          <a:endParaRPr lang="ru-RU"/>
        </a:p>
      </dgm:t>
    </dgm:pt>
    <dgm:pt modelId="{E46CF35E-A1E5-42B7-8180-332476E63F33}" type="pres">
      <dgm:prSet presAssocID="{AFA827D3-3988-4FC9-A0AD-AC7DCEC69A6A}" presName="ChildText" presStyleLbl="revTx" presStyleIdx="1" presStyleCnt="3">
        <dgm:presLayoutVars>
          <dgm:chMax val="0"/>
          <dgm:chPref val="0"/>
          <dgm:bulletEnabled val="1"/>
        </dgm:presLayoutVars>
      </dgm:prSet>
      <dgm:spPr/>
      <dgm:t>
        <a:bodyPr/>
        <a:lstStyle/>
        <a:p>
          <a:endParaRPr lang="ru-RU"/>
        </a:p>
      </dgm:t>
    </dgm:pt>
    <dgm:pt modelId="{B5A72695-38EC-4EE0-B206-E56A8B32BE49}" type="pres">
      <dgm:prSet presAssocID="{73D01D0B-897D-4C68-B600-E11172E594C3}" presName="sibTrans" presStyleCnt="0"/>
      <dgm:spPr/>
      <dgm:t>
        <a:bodyPr/>
        <a:lstStyle/>
        <a:p>
          <a:endParaRPr lang="ru-RU"/>
        </a:p>
      </dgm:t>
    </dgm:pt>
    <dgm:pt modelId="{B6B34BDD-910F-4CCB-8B59-EF1BDE6C1C89}" type="pres">
      <dgm:prSet presAssocID="{B1BD3297-4E3A-40DA-80EB-9E932AA3081D}" presName="composite" presStyleCnt="0"/>
      <dgm:spPr/>
      <dgm:t>
        <a:bodyPr/>
        <a:lstStyle/>
        <a:p>
          <a:endParaRPr lang="ru-RU"/>
        </a:p>
      </dgm:t>
    </dgm:pt>
    <dgm:pt modelId="{6AE1DFFD-0C62-4E38-A88D-26C124AE378A}" type="pres">
      <dgm:prSet presAssocID="{B1BD3297-4E3A-40DA-80EB-9E932AA3081D}" presName="bentUpArrow1" presStyleLbl="alignImgPlace1" presStyleIdx="2" presStyleCnt="3"/>
      <dgm:spPr/>
      <dgm:t>
        <a:bodyPr/>
        <a:lstStyle/>
        <a:p>
          <a:endParaRPr lang="ru-RU"/>
        </a:p>
      </dgm:t>
    </dgm:pt>
    <dgm:pt modelId="{B6D12D7E-215A-41BF-8A0A-C0E31CAAF63E}" type="pres">
      <dgm:prSet presAssocID="{B1BD3297-4E3A-40DA-80EB-9E932AA3081D}" presName="ParentText" presStyleLbl="node1" presStyleIdx="2" presStyleCnt="4" custScaleX="147761">
        <dgm:presLayoutVars>
          <dgm:chMax val="1"/>
          <dgm:chPref val="1"/>
          <dgm:bulletEnabled val="1"/>
        </dgm:presLayoutVars>
      </dgm:prSet>
      <dgm:spPr/>
      <dgm:t>
        <a:bodyPr/>
        <a:lstStyle/>
        <a:p>
          <a:endParaRPr lang="ru-RU"/>
        </a:p>
      </dgm:t>
    </dgm:pt>
    <dgm:pt modelId="{71FBF454-1C0D-432E-B82B-01C6FB3AB0A9}" type="pres">
      <dgm:prSet presAssocID="{B1BD3297-4E3A-40DA-80EB-9E932AA3081D}" presName="ChildText" presStyleLbl="revTx" presStyleIdx="2" presStyleCnt="3">
        <dgm:presLayoutVars>
          <dgm:chMax val="0"/>
          <dgm:chPref val="0"/>
          <dgm:bulletEnabled val="1"/>
        </dgm:presLayoutVars>
      </dgm:prSet>
      <dgm:spPr/>
      <dgm:t>
        <a:bodyPr/>
        <a:lstStyle/>
        <a:p>
          <a:endParaRPr lang="ru-RU"/>
        </a:p>
      </dgm:t>
    </dgm:pt>
    <dgm:pt modelId="{1B548523-8064-48A9-92E7-5C7F5897F98B}" type="pres">
      <dgm:prSet presAssocID="{95E5968B-0CDD-46F8-B9ED-75E3F3C828DB}" presName="sibTrans" presStyleCnt="0"/>
      <dgm:spPr/>
      <dgm:t>
        <a:bodyPr/>
        <a:lstStyle/>
        <a:p>
          <a:endParaRPr lang="ru-RU"/>
        </a:p>
      </dgm:t>
    </dgm:pt>
    <dgm:pt modelId="{910E6E37-431A-4D79-90CE-46E4A08FF7AD}" type="pres">
      <dgm:prSet presAssocID="{DEA6D78F-4C62-4D17-A23E-E966BDDA54CE}" presName="composite" presStyleCnt="0"/>
      <dgm:spPr/>
      <dgm:t>
        <a:bodyPr/>
        <a:lstStyle/>
        <a:p>
          <a:endParaRPr lang="ru-RU"/>
        </a:p>
      </dgm:t>
    </dgm:pt>
    <dgm:pt modelId="{413C1271-AF8E-4F51-BA62-437E98D23E1F}" type="pres">
      <dgm:prSet presAssocID="{DEA6D78F-4C62-4D17-A23E-E966BDDA54CE}" presName="ParentText" presStyleLbl="node1" presStyleIdx="3" presStyleCnt="4" custScaleX="151635">
        <dgm:presLayoutVars>
          <dgm:chMax val="1"/>
          <dgm:chPref val="1"/>
          <dgm:bulletEnabled val="1"/>
        </dgm:presLayoutVars>
      </dgm:prSet>
      <dgm:spPr/>
      <dgm:t>
        <a:bodyPr/>
        <a:lstStyle/>
        <a:p>
          <a:endParaRPr lang="ru-RU"/>
        </a:p>
      </dgm:t>
    </dgm:pt>
  </dgm:ptLst>
  <dgm:cxnLst>
    <dgm:cxn modelId="{0139C8EE-2C0B-4D8B-9C79-77B8964BB929}" srcId="{FFADDCBC-AAD0-4F3C-B1CF-72444AC2B80F}" destId="{AFA827D3-3988-4FC9-A0AD-AC7DCEC69A6A}" srcOrd="1" destOrd="0" parTransId="{88D2B2F5-AD1B-45E3-A870-FA261E30BBA6}" sibTransId="{73D01D0B-897D-4C68-B600-E11172E594C3}"/>
    <dgm:cxn modelId="{E06EF993-4526-4C52-9BF4-C057D6CAA582}" type="presOf" srcId="{DEA6D78F-4C62-4D17-A23E-E966BDDA54CE}" destId="{413C1271-AF8E-4F51-BA62-437E98D23E1F}" srcOrd="0" destOrd="0" presId="urn:microsoft.com/office/officeart/2005/8/layout/StepDownProcess"/>
    <dgm:cxn modelId="{DCD6B461-2F82-4D45-AC76-8B2B57E6A3BE}" type="presOf" srcId="{D456EE06-B822-4868-86FC-B2A448F4C508}" destId="{DED7AA4A-F881-4804-84D2-D1D5CF3A295B}" srcOrd="0" destOrd="0" presId="urn:microsoft.com/office/officeart/2005/8/layout/StepDownProcess"/>
    <dgm:cxn modelId="{C81CF953-58D0-4A75-85C3-8374B4FE412E}" type="presOf" srcId="{B1BD3297-4E3A-40DA-80EB-9E932AA3081D}" destId="{B6D12D7E-215A-41BF-8A0A-C0E31CAAF63E}" srcOrd="0" destOrd="0" presId="urn:microsoft.com/office/officeart/2005/8/layout/StepDownProcess"/>
    <dgm:cxn modelId="{B72EE63B-087F-4C3F-B4B7-AC478AE18675}" type="presOf" srcId="{10AC5899-A197-44F6-8AC8-4D3DA1DB1F19}" destId="{71FBF454-1C0D-432E-B82B-01C6FB3AB0A9}" srcOrd="0" destOrd="0" presId="urn:microsoft.com/office/officeart/2005/8/layout/StepDownProcess"/>
    <dgm:cxn modelId="{29DD6595-D0C2-45DE-AAEF-B998CE03BBEB}" type="presOf" srcId="{AFA827D3-3988-4FC9-A0AD-AC7DCEC69A6A}" destId="{78851F9C-8B2F-4E44-A2FA-FC17F01A1AEA}" srcOrd="0" destOrd="0" presId="urn:microsoft.com/office/officeart/2005/8/layout/StepDownProcess"/>
    <dgm:cxn modelId="{B7CE3593-2E18-4113-80A2-2B41983B51A7}" srcId="{D456EE06-B822-4868-86FC-B2A448F4C508}" destId="{0F70186E-EF16-472B-9288-16054EBC46D8}" srcOrd="0" destOrd="0" parTransId="{E5E7F408-CEC6-4B3A-AF54-B37E3B4E7BF2}" sibTransId="{9223B4E1-9E61-4B54-9473-464421838800}"/>
    <dgm:cxn modelId="{105B8EBC-8467-40A9-95B3-48855CED48A3}" srcId="{FFADDCBC-AAD0-4F3C-B1CF-72444AC2B80F}" destId="{B1BD3297-4E3A-40DA-80EB-9E932AA3081D}" srcOrd="2" destOrd="0" parTransId="{8208095A-8475-401E-A42F-C8C5B9375627}" sibTransId="{95E5968B-0CDD-46F8-B9ED-75E3F3C828DB}"/>
    <dgm:cxn modelId="{A187516A-C2ED-4DFE-8309-1E48D75AE827}" type="presOf" srcId="{3AAD3CB9-2866-42D6-947E-FD6BCA5037BB}" destId="{E46CF35E-A1E5-42B7-8180-332476E63F33}" srcOrd="0" destOrd="0" presId="urn:microsoft.com/office/officeart/2005/8/layout/StepDownProcess"/>
    <dgm:cxn modelId="{FD331534-5B57-44F3-99F6-B2DD5F0643E9}" type="presOf" srcId="{0F70186E-EF16-472B-9288-16054EBC46D8}" destId="{0905C67D-A9A1-40E3-B592-3779FD5B7139}" srcOrd="0" destOrd="0" presId="urn:microsoft.com/office/officeart/2005/8/layout/StepDownProcess"/>
    <dgm:cxn modelId="{21651F9B-AD8E-40ED-AC12-96F9E8BE31C5}" type="presOf" srcId="{FFADDCBC-AAD0-4F3C-B1CF-72444AC2B80F}" destId="{54F42B7D-75D7-4E2F-8A82-E7D08D247803}" srcOrd="0" destOrd="0" presId="urn:microsoft.com/office/officeart/2005/8/layout/StepDownProcess"/>
    <dgm:cxn modelId="{744FF925-9E3B-4FE8-9724-901F0358CEEB}" srcId="{FFADDCBC-AAD0-4F3C-B1CF-72444AC2B80F}" destId="{DEA6D78F-4C62-4D17-A23E-E966BDDA54CE}" srcOrd="3" destOrd="0" parTransId="{6A04A7FE-5425-494E-A75C-E31942BF6AC9}" sibTransId="{1C0B99E6-2DAA-42DE-BC5F-96A9D02BE8D9}"/>
    <dgm:cxn modelId="{FCDE2D55-2E3E-4D78-AE9F-2923C3707F8E}" srcId="{FFADDCBC-AAD0-4F3C-B1CF-72444AC2B80F}" destId="{D456EE06-B822-4868-86FC-B2A448F4C508}" srcOrd="0" destOrd="0" parTransId="{5D0C0E7C-37E8-49EF-8C30-FD83883E7789}" sibTransId="{11DE0CEE-5243-4F04-9546-B0CE3FE707F4}"/>
    <dgm:cxn modelId="{7C99980C-02A8-40B1-90CA-5D5023C6DB25}" srcId="{B1BD3297-4E3A-40DA-80EB-9E932AA3081D}" destId="{10AC5899-A197-44F6-8AC8-4D3DA1DB1F19}" srcOrd="0" destOrd="0" parTransId="{C1B93671-D994-4B5A-854B-4DB773298A44}" sibTransId="{35F6F800-E5AE-454E-87DF-EA8A29245F54}"/>
    <dgm:cxn modelId="{2D53C859-0A49-4ABB-88AB-EA19134232F9}" srcId="{AFA827D3-3988-4FC9-A0AD-AC7DCEC69A6A}" destId="{3AAD3CB9-2866-42D6-947E-FD6BCA5037BB}" srcOrd="0" destOrd="0" parTransId="{48CAB6AD-0AC3-47D9-8554-30C1AF693EF7}" sibTransId="{4CD164DC-76C6-4D63-8068-DB471344AFFA}"/>
    <dgm:cxn modelId="{4F1FA2AD-D957-46D0-B9AD-4673E57226E1}" type="presParOf" srcId="{54F42B7D-75D7-4E2F-8A82-E7D08D247803}" destId="{13D357A3-5A61-4443-876E-9BF92E49D172}" srcOrd="0" destOrd="0" presId="urn:microsoft.com/office/officeart/2005/8/layout/StepDownProcess"/>
    <dgm:cxn modelId="{6C25EE78-8BC8-4FF3-9320-A25231727593}" type="presParOf" srcId="{13D357A3-5A61-4443-876E-9BF92E49D172}" destId="{01B93619-9F32-4E4B-823B-0F21608D156D}" srcOrd="0" destOrd="0" presId="urn:microsoft.com/office/officeart/2005/8/layout/StepDownProcess"/>
    <dgm:cxn modelId="{9B6535DF-11AF-426B-96EE-2EC9D94B97D9}" type="presParOf" srcId="{13D357A3-5A61-4443-876E-9BF92E49D172}" destId="{DED7AA4A-F881-4804-84D2-D1D5CF3A295B}" srcOrd="1" destOrd="0" presId="urn:microsoft.com/office/officeart/2005/8/layout/StepDownProcess"/>
    <dgm:cxn modelId="{1A04846D-A35B-4CE0-9CBC-F03A17FDA918}" type="presParOf" srcId="{13D357A3-5A61-4443-876E-9BF92E49D172}" destId="{0905C67D-A9A1-40E3-B592-3779FD5B7139}" srcOrd="2" destOrd="0" presId="urn:microsoft.com/office/officeart/2005/8/layout/StepDownProcess"/>
    <dgm:cxn modelId="{410875ED-9774-494B-ACFA-D88037050441}" type="presParOf" srcId="{54F42B7D-75D7-4E2F-8A82-E7D08D247803}" destId="{E88E0B77-EE73-4F80-9B1C-DBFD079C840C}" srcOrd="1" destOrd="0" presId="urn:microsoft.com/office/officeart/2005/8/layout/StepDownProcess"/>
    <dgm:cxn modelId="{E3CE0503-30A8-41E4-B1BB-16F29DBF6CCC}" type="presParOf" srcId="{54F42B7D-75D7-4E2F-8A82-E7D08D247803}" destId="{A7783146-9D8C-46D8-90F1-3D06A0DD6A2A}" srcOrd="2" destOrd="0" presId="urn:microsoft.com/office/officeart/2005/8/layout/StepDownProcess"/>
    <dgm:cxn modelId="{BA4015C1-C053-40D0-BD47-3201FF30DCAF}" type="presParOf" srcId="{A7783146-9D8C-46D8-90F1-3D06A0DD6A2A}" destId="{4522AFAE-E550-4D6A-BD1B-BFB45E9C6349}" srcOrd="0" destOrd="0" presId="urn:microsoft.com/office/officeart/2005/8/layout/StepDownProcess"/>
    <dgm:cxn modelId="{17277E61-5AFA-4DA3-8A9D-E9EC3899F0E4}" type="presParOf" srcId="{A7783146-9D8C-46D8-90F1-3D06A0DD6A2A}" destId="{78851F9C-8B2F-4E44-A2FA-FC17F01A1AEA}" srcOrd="1" destOrd="0" presId="urn:microsoft.com/office/officeart/2005/8/layout/StepDownProcess"/>
    <dgm:cxn modelId="{479E279B-A431-472A-9875-81D7E7D35322}" type="presParOf" srcId="{A7783146-9D8C-46D8-90F1-3D06A0DD6A2A}" destId="{E46CF35E-A1E5-42B7-8180-332476E63F33}" srcOrd="2" destOrd="0" presId="urn:microsoft.com/office/officeart/2005/8/layout/StepDownProcess"/>
    <dgm:cxn modelId="{E411560F-537B-4F97-BEBF-2F6392029032}" type="presParOf" srcId="{54F42B7D-75D7-4E2F-8A82-E7D08D247803}" destId="{B5A72695-38EC-4EE0-B206-E56A8B32BE49}" srcOrd="3" destOrd="0" presId="urn:microsoft.com/office/officeart/2005/8/layout/StepDownProcess"/>
    <dgm:cxn modelId="{2086F892-0165-44A4-B79F-8D47C943C254}" type="presParOf" srcId="{54F42B7D-75D7-4E2F-8A82-E7D08D247803}" destId="{B6B34BDD-910F-4CCB-8B59-EF1BDE6C1C89}" srcOrd="4" destOrd="0" presId="urn:microsoft.com/office/officeart/2005/8/layout/StepDownProcess"/>
    <dgm:cxn modelId="{D8CB2E51-73B3-4777-8BF3-706234587BBE}" type="presParOf" srcId="{B6B34BDD-910F-4CCB-8B59-EF1BDE6C1C89}" destId="{6AE1DFFD-0C62-4E38-A88D-26C124AE378A}" srcOrd="0" destOrd="0" presId="urn:microsoft.com/office/officeart/2005/8/layout/StepDownProcess"/>
    <dgm:cxn modelId="{8034A146-BCD1-42D0-B502-BE4EBB4E0091}" type="presParOf" srcId="{B6B34BDD-910F-4CCB-8B59-EF1BDE6C1C89}" destId="{B6D12D7E-215A-41BF-8A0A-C0E31CAAF63E}" srcOrd="1" destOrd="0" presId="urn:microsoft.com/office/officeart/2005/8/layout/StepDownProcess"/>
    <dgm:cxn modelId="{47DB0EC4-EA31-4EE5-80D4-484199172559}" type="presParOf" srcId="{B6B34BDD-910F-4CCB-8B59-EF1BDE6C1C89}" destId="{71FBF454-1C0D-432E-B82B-01C6FB3AB0A9}" srcOrd="2" destOrd="0" presId="urn:microsoft.com/office/officeart/2005/8/layout/StepDownProcess"/>
    <dgm:cxn modelId="{0DBE6ACB-D39B-4899-8479-21B29068FF52}" type="presParOf" srcId="{54F42B7D-75D7-4E2F-8A82-E7D08D247803}" destId="{1B548523-8064-48A9-92E7-5C7F5897F98B}" srcOrd="5" destOrd="0" presId="urn:microsoft.com/office/officeart/2005/8/layout/StepDownProcess"/>
    <dgm:cxn modelId="{7442632E-86DA-48CA-8B67-083C35A2EB15}" type="presParOf" srcId="{54F42B7D-75D7-4E2F-8A82-E7D08D247803}" destId="{910E6E37-431A-4D79-90CE-46E4A08FF7AD}" srcOrd="6" destOrd="0" presId="urn:microsoft.com/office/officeart/2005/8/layout/StepDownProcess"/>
    <dgm:cxn modelId="{CF757D5A-FDC9-416B-8601-072F588107D1}" type="presParOf" srcId="{910E6E37-431A-4D79-90CE-46E4A08FF7AD}" destId="{413C1271-AF8E-4F51-BA62-437E98D23E1F}" srcOrd="0" destOrd="0" presId="urn:microsoft.com/office/officeart/2005/8/layout/StepDownProcess"/>
  </dgm:cxnLst>
  <dgm:bg/>
  <dgm:whole/>
</dgm:dataModel>
</file>

<file path=ppt/diagrams/data5.xml><?xml version="1.0" encoding="utf-8"?>
<dgm:dataModel xmlns:dgm="http://schemas.openxmlformats.org/drawingml/2006/diagram" xmlns:a="http://schemas.openxmlformats.org/drawingml/2006/main">
  <dgm:ptLst>
    <dgm:pt modelId="{201BA4B1-376F-4DF5-8D6F-8B31ECDB51C3}" type="doc">
      <dgm:prSet loTypeId="urn:microsoft.com/office/officeart/2005/8/layout/radial4" loCatId="relationship" qsTypeId="urn:microsoft.com/office/officeart/2005/8/quickstyle/simple3" qsCatId="simple" csTypeId="urn:microsoft.com/office/officeart/2005/8/colors/accent0_1" csCatId="mainScheme" phldr="1"/>
      <dgm:spPr/>
      <dgm:t>
        <a:bodyPr/>
        <a:lstStyle/>
        <a:p>
          <a:endParaRPr lang="x-none"/>
        </a:p>
      </dgm:t>
    </dgm:pt>
    <dgm:pt modelId="{14237EFF-52F3-45D0-A69C-8A5E906CF57B}">
      <dgm:prSet phldrT="[Текст]" custT="1"/>
      <dgm:spPr/>
      <dgm:t>
        <a:bodyPr/>
        <a:lstStyle/>
        <a:p>
          <a:pPr algn="ctr"/>
          <a:r>
            <a:rPr lang="uk-UA" sz="2000" b="0" dirty="0">
              <a:latin typeface="Times New Roman" panose="02020603050405020304" pitchFamily="18" charset="0"/>
              <a:cs typeface="Times New Roman" panose="02020603050405020304" pitchFamily="18" charset="0"/>
            </a:rPr>
            <a:t>Інструменти маркетингових комунікацій </a:t>
          </a:r>
          <a:endParaRPr lang="x-none" sz="2000" b="0">
            <a:latin typeface="Times New Roman" panose="02020603050405020304" pitchFamily="18" charset="0"/>
            <a:cs typeface="Times New Roman" panose="02020603050405020304" pitchFamily="18" charset="0"/>
          </a:endParaRPr>
        </a:p>
      </dgm:t>
    </dgm:pt>
    <dgm:pt modelId="{D5B2BE14-A622-4AD2-8840-4B23B8B8F024}" type="parTrans" cxnId="{623F0D82-ECF8-4521-B0BF-44CE33DA0E0F}">
      <dgm:prSet/>
      <dgm:spPr/>
      <dgm:t>
        <a:bodyPr/>
        <a:lstStyle/>
        <a:p>
          <a:pPr algn="ctr"/>
          <a:endParaRPr lang="x-none" b="1">
            <a:latin typeface="Times New Roman" panose="02020603050405020304" pitchFamily="18" charset="0"/>
            <a:cs typeface="Times New Roman" panose="02020603050405020304" pitchFamily="18" charset="0"/>
          </a:endParaRPr>
        </a:p>
      </dgm:t>
    </dgm:pt>
    <dgm:pt modelId="{97FF401A-4796-4B67-B34E-BE89EFBC93B5}" type="sibTrans" cxnId="{623F0D82-ECF8-4521-B0BF-44CE33DA0E0F}">
      <dgm:prSet/>
      <dgm:spPr/>
      <dgm:t>
        <a:bodyPr/>
        <a:lstStyle/>
        <a:p>
          <a:pPr algn="ctr"/>
          <a:endParaRPr lang="x-none" b="1">
            <a:latin typeface="Times New Roman" panose="02020603050405020304" pitchFamily="18" charset="0"/>
            <a:cs typeface="Times New Roman" panose="02020603050405020304" pitchFamily="18" charset="0"/>
          </a:endParaRPr>
        </a:p>
      </dgm:t>
    </dgm:pt>
    <dgm:pt modelId="{A9774942-3714-439F-AB82-DF79FED06F38}">
      <dgm:prSet phldrT="[Текст]" custT="1"/>
      <dgm:spPr/>
      <dgm:t>
        <a:bodyPr/>
        <a:lstStyle/>
        <a:p>
          <a:pPr algn="ctr"/>
          <a:r>
            <a:rPr lang="uk-UA" sz="2000" b="0" dirty="0">
              <a:latin typeface="Times New Roman" panose="02020603050405020304" pitchFamily="18" charset="0"/>
              <a:cs typeface="Times New Roman" panose="02020603050405020304" pitchFamily="18" charset="0"/>
            </a:rPr>
            <a:t>реклама</a:t>
          </a:r>
          <a:endParaRPr lang="x-none" sz="2000" b="0">
            <a:latin typeface="Times New Roman" panose="02020603050405020304" pitchFamily="18" charset="0"/>
            <a:cs typeface="Times New Roman" panose="02020603050405020304" pitchFamily="18" charset="0"/>
          </a:endParaRPr>
        </a:p>
      </dgm:t>
    </dgm:pt>
    <dgm:pt modelId="{774A884D-5FE9-4405-9DA0-BB2A02554F5A}" type="parTrans" cxnId="{AC0DDB29-4707-47F8-9067-0F4597CBD91C}">
      <dgm:prSet/>
      <dgm:spPr/>
      <dgm:t>
        <a:bodyPr/>
        <a:lstStyle/>
        <a:p>
          <a:pPr algn="ctr"/>
          <a:endParaRPr lang="x-none" b="1">
            <a:latin typeface="Times New Roman" panose="02020603050405020304" pitchFamily="18" charset="0"/>
            <a:cs typeface="Times New Roman" panose="02020603050405020304" pitchFamily="18" charset="0"/>
          </a:endParaRPr>
        </a:p>
      </dgm:t>
    </dgm:pt>
    <dgm:pt modelId="{E868E2BE-E287-4A4B-8C4D-E6F0FE203335}" type="sibTrans" cxnId="{AC0DDB29-4707-47F8-9067-0F4597CBD91C}">
      <dgm:prSet/>
      <dgm:spPr/>
      <dgm:t>
        <a:bodyPr/>
        <a:lstStyle/>
        <a:p>
          <a:pPr algn="ctr"/>
          <a:endParaRPr lang="x-none" b="1">
            <a:latin typeface="Times New Roman" panose="02020603050405020304" pitchFamily="18" charset="0"/>
            <a:cs typeface="Times New Roman" panose="02020603050405020304" pitchFamily="18" charset="0"/>
          </a:endParaRPr>
        </a:p>
      </dgm:t>
    </dgm:pt>
    <dgm:pt modelId="{ECF8597C-D6D7-4728-876F-CDF6D975A3CF}">
      <dgm:prSet phldrT="[Текст]" custT="1"/>
      <dgm:spPr/>
      <dgm:t>
        <a:bodyPr/>
        <a:lstStyle/>
        <a:p>
          <a:pPr algn="ctr"/>
          <a:r>
            <a:rPr lang="uk-UA" sz="2000" b="0" dirty="0" err="1" smtClean="0">
              <a:latin typeface="Times New Roman" panose="02020603050405020304" pitchFamily="18" charset="0"/>
              <a:cs typeface="Times New Roman" panose="02020603050405020304" pitchFamily="18" charset="0"/>
            </a:rPr>
            <a:t>Зв</a:t>
          </a:r>
          <a:r>
            <a:rPr lang="en-US" sz="2000" b="0" dirty="0" smtClean="0">
              <a:latin typeface="Times New Roman" panose="02020603050405020304" pitchFamily="18" charset="0"/>
              <a:cs typeface="Times New Roman" panose="02020603050405020304" pitchFamily="18" charset="0"/>
            </a:rPr>
            <a:t>’</a:t>
          </a:r>
          <a:r>
            <a:rPr lang="uk-UA" sz="2000" b="0" dirty="0" err="1" smtClean="0">
              <a:latin typeface="Times New Roman" panose="02020603050405020304" pitchFamily="18" charset="0"/>
              <a:cs typeface="Times New Roman" panose="02020603050405020304" pitchFamily="18" charset="0"/>
            </a:rPr>
            <a:t>язки</a:t>
          </a:r>
          <a:r>
            <a:rPr lang="uk-UA" sz="2000" b="0" dirty="0" smtClean="0">
              <a:latin typeface="Times New Roman" panose="02020603050405020304" pitchFamily="18" charset="0"/>
              <a:cs typeface="Times New Roman" panose="02020603050405020304" pitchFamily="18" charset="0"/>
            </a:rPr>
            <a:t> </a:t>
          </a:r>
          <a:r>
            <a:rPr lang="uk-UA" sz="2000" b="0" dirty="0">
              <a:latin typeface="Times New Roman" panose="02020603050405020304" pitchFamily="18" charset="0"/>
              <a:cs typeface="Times New Roman" panose="02020603050405020304" pitchFamily="18" charset="0"/>
            </a:rPr>
            <a:t>із громадськістю</a:t>
          </a:r>
        </a:p>
        <a:p>
          <a:pPr algn="ctr"/>
          <a:r>
            <a:rPr lang="en-US" sz="2000" b="0" dirty="0">
              <a:latin typeface="Times New Roman" panose="02020603050405020304" pitchFamily="18" charset="0"/>
              <a:cs typeface="Times New Roman" panose="02020603050405020304" pitchFamily="18" charset="0"/>
            </a:rPr>
            <a:t>(PR)</a:t>
          </a:r>
          <a:endParaRPr lang="x-none" sz="2000" b="0">
            <a:latin typeface="Times New Roman" panose="02020603050405020304" pitchFamily="18" charset="0"/>
            <a:cs typeface="Times New Roman" panose="02020603050405020304" pitchFamily="18" charset="0"/>
          </a:endParaRPr>
        </a:p>
      </dgm:t>
    </dgm:pt>
    <dgm:pt modelId="{EFA82650-BBA4-47B3-A082-8917C029FB08}" type="parTrans" cxnId="{44409AC2-2C46-40FF-A87C-234F8A45A971}">
      <dgm:prSet/>
      <dgm:spPr/>
      <dgm:t>
        <a:bodyPr/>
        <a:lstStyle/>
        <a:p>
          <a:pPr algn="ctr"/>
          <a:endParaRPr lang="x-none" b="1">
            <a:latin typeface="Times New Roman" panose="02020603050405020304" pitchFamily="18" charset="0"/>
            <a:cs typeface="Times New Roman" panose="02020603050405020304" pitchFamily="18" charset="0"/>
          </a:endParaRPr>
        </a:p>
      </dgm:t>
    </dgm:pt>
    <dgm:pt modelId="{0D3A2788-8092-4D2E-9882-759350649E90}" type="sibTrans" cxnId="{44409AC2-2C46-40FF-A87C-234F8A45A971}">
      <dgm:prSet/>
      <dgm:spPr/>
      <dgm:t>
        <a:bodyPr/>
        <a:lstStyle/>
        <a:p>
          <a:pPr algn="ctr"/>
          <a:endParaRPr lang="x-none" b="1">
            <a:latin typeface="Times New Roman" panose="02020603050405020304" pitchFamily="18" charset="0"/>
            <a:cs typeface="Times New Roman" panose="02020603050405020304" pitchFamily="18" charset="0"/>
          </a:endParaRPr>
        </a:p>
      </dgm:t>
    </dgm:pt>
    <dgm:pt modelId="{58CCD434-F4FE-4B51-BF6B-8AD56F0FA248}">
      <dgm:prSet/>
      <dgm:spPr/>
      <dgm:t>
        <a:bodyPr/>
        <a:lstStyle/>
        <a:p>
          <a:pPr algn="ctr"/>
          <a:endParaRPr lang="x-none"/>
        </a:p>
      </dgm:t>
    </dgm:pt>
    <dgm:pt modelId="{5429348A-6706-4428-B44D-A911E2279FC9}" type="parTrans" cxnId="{C593FB65-2736-4411-828E-505ED335D737}">
      <dgm:prSet/>
      <dgm:spPr/>
      <dgm:t>
        <a:bodyPr/>
        <a:lstStyle/>
        <a:p>
          <a:pPr algn="ctr"/>
          <a:endParaRPr lang="x-none" b="1">
            <a:latin typeface="Times New Roman" panose="02020603050405020304" pitchFamily="18" charset="0"/>
            <a:cs typeface="Times New Roman" panose="02020603050405020304" pitchFamily="18" charset="0"/>
          </a:endParaRPr>
        </a:p>
      </dgm:t>
    </dgm:pt>
    <dgm:pt modelId="{5838FE4C-B83B-4D00-899A-A7FC80A9CDAF}" type="sibTrans" cxnId="{C593FB65-2736-4411-828E-505ED335D737}">
      <dgm:prSet/>
      <dgm:spPr/>
      <dgm:t>
        <a:bodyPr/>
        <a:lstStyle/>
        <a:p>
          <a:pPr algn="ctr"/>
          <a:endParaRPr lang="x-none" b="1">
            <a:latin typeface="Times New Roman" panose="02020603050405020304" pitchFamily="18" charset="0"/>
            <a:cs typeface="Times New Roman" panose="02020603050405020304" pitchFamily="18" charset="0"/>
          </a:endParaRPr>
        </a:p>
      </dgm:t>
    </dgm:pt>
    <dgm:pt modelId="{84D474A0-475A-47BA-8268-50D7F349A4D5}">
      <dgm:prSet custT="1"/>
      <dgm:spPr/>
      <dgm:t>
        <a:bodyPr/>
        <a:lstStyle/>
        <a:p>
          <a:pPr algn="ctr"/>
          <a:r>
            <a:rPr lang="uk-UA" sz="2000" b="0" dirty="0">
              <a:latin typeface="Times New Roman" panose="02020603050405020304" pitchFamily="18" charset="0"/>
              <a:cs typeface="Times New Roman" panose="02020603050405020304" pitchFamily="18" charset="0"/>
            </a:rPr>
            <a:t>стимулювання збуту</a:t>
          </a:r>
          <a:endParaRPr lang="x-none" sz="2000" b="0">
            <a:latin typeface="Times New Roman" panose="02020603050405020304" pitchFamily="18" charset="0"/>
            <a:cs typeface="Times New Roman" panose="02020603050405020304" pitchFamily="18" charset="0"/>
          </a:endParaRPr>
        </a:p>
      </dgm:t>
    </dgm:pt>
    <dgm:pt modelId="{46185854-FECC-41CE-ACB6-C2471112B397}" type="parTrans" cxnId="{629DC4EB-E08F-4426-B787-74FD422963A6}">
      <dgm:prSet/>
      <dgm:spPr/>
      <dgm:t>
        <a:bodyPr/>
        <a:lstStyle/>
        <a:p>
          <a:pPr algn="ctr"/>
          <a:endParaRPr lang="x-none" b="1">
            <a:latin typeface="Times New Roman" panose="02020603050405020304" pitchFamily="18" charset="0"/>
            <a:cs typeface="Times New Roman" panose="02020603050405020304" pitchFamily="18" charset="0"/>
          </a:endParaRPr>
        </a:p>
      </dgm:t>
    </dgm:pt>
    <dgm:pt modelId="{932514AA-F3B7-4712-B4DF-1E5BBFCFEAFE}" type="sibTrans" cxnId="{629DC4EB-E08F-4426-B787-74FD422963A6}">
      <dgm:prSet/>
      <dgm:spPr/>
      <dgm:t>
        <a:bodyPr/>
        <a:lstStyle/>
        <a:p>
          <a:pPr algn="ctr"/>
          <a:endParaRPr lang="x-none" b="1">
            <a:latin typeface="Times New Roman" panose="02020603050405020304" pitchFamily="18" charset="0"/>
            <a:cs typeface="Times New Roman" panose="02020603050405020304" pitchFamily="18" charset="0"/>
          </a:endParaRPr>
        </a:p>
      </dgm:t>
    </dgm:pt>
    <dgm:pt modelId="{CAA219E1-9E75-46CC-BE69-1012C841C374}">
      <dgm:prSet custT="1"/>
      <dgm:spPr/>
      <dgm:t>
        <a:bodyPr/>
        <a:lstStyle/>
        <a:p>
          <a:pPr algn="ctr"/>
          <a:r>
            <a:rPr lang="uk-UA" sz="2000" b="0" dirty="0">
              <a:latin typeface="Times New Roman" panose="02020603050405020304" pitchFamily="18" charset="0"/>
              <a:cs typeface="Times New Roman" panose="02020603050405020304" pitchFamily="18" charset="0"/>
            </a:rPr>
            <a:t>особистий продаж</a:t>
          </a:r>
          <a:endParaRPr lang="x-none" sz="2000" b="0">
            <a:latin typeface="Times New Roman" panose="02020603050405020304" pitchFamily="18" charset="0"/>
            <a:cs typeface="Times New Roman" panose="02020603050405020304" pitchFamily="18" charset="0"/>
          </a:endParaRPr>
        </a:p>
      </dgm:t>
    </dgm:pt>
    <dgm:pt modelId="{F25F9588-9E01-45D1-A9C0-01187787234F}" type="parTrans" cxnId="{C3D581B2-364B-48BE-9D1A-B2A81AF2E7E1}">
      <dgm:prSet/>
      <dgm:spPr/>
      <dgm:t>
        <a:bodyPr/>
        <a:lstStyle/>
        <a:p>
          <a:pPr algn="ctr"/>
          <a:endParaRPr lang="x-none" b="1">
            <a:latin typeface="Times New Roman" panose="02020603050405020304" pitchFamily="18" charset="0"/>
            <a:cs typeface="Times New Roman" panose="02020603050405020304" pitchFamily="18" charset="0"/>
          </a:endParaRPr>
        </a:p>
      </dgm:t>
    </dgm:pt>
    <dgm:pt modelId="{4F77DC35-9794-4C50-987E-89C232603EBC}" type="sibTrans" cxnId="{C3D581B2-364B-48BE-9D1A-B2A81AF2E7E1}">
      <dgm:prSet/>
      <dgm:spPr/>
      <dgm:t>
        <a:bodyPr/>
        <a:lstStyle/>
        <a:p>
          <a:pPr algn="ctr"/>
          <a:endParaRPr lang="x-none" b="1">
            <a:latin typeface="Times New Roman" panose="02020603050405020304" pitchFamily="18" charset="0"/>
            <a:cs typeface="Times New Roman" panose="02020603050405020304" pitchFamily="18" charset="0"/>
          </a:endParaRPr>
        </a:p>
      </dgm:t>
    </dgm:pt>
    <dgm:pt modelId="{AD643635-CC2C-4F0D-A348-DA305FBEB304}">
      <dgm:prSet custT="1"/>
      <dgm:spPr/>
      <dgm:t>
        <a:bodyPr/>
        <a:lstStyle/>
        <a:p>
          <a:pPr algn="ctr"/>
          <a:r>
            <a:rPr lang="uk-UA" sz="2000" b="0" dirty="0">
              <a:latin typeface="Times New Roman" panose="02020603050405020304" pitchFamily="18" charset="0"/>
              <a:cs typeface="Times New Roman" panose="02020603050405020304" pitchFamily="18" charset="0"/>
            </a:rPr>
            <a:t>прямий маркетинг</a:t>
          </a:r>
          <a:endParaRPr lang="x-none" sz="2000" b="0">
            <a:latin typeface="Times New Roman" panose="02020603050405020304" pitchFamily="18" charset="0"/>
            <a:cs typeface="Times New Roman" panose="02020603050405020304" pitchFamily="18" charset="0"/>
          </a:endParaRPr>
        </a:p>
      </dgm:t>
    </dgm:pt>
    <dgm:pt modelId="{4F48FB9D-C9BE-4F64-9CEA-1A29951F7A2F}" type="parTrans" cxnId="{332CAEA5-F7D2-49C8-B405-E1E8AC61CCE1}">
      <dgm:prSet/>
      <dgm:spPr/>
      <dgm:t>
        <a:bodyPr/>
        <a:lstStyle/>
        <a:p>
          <a:pPr algn="ctr"/>
          <a:endParaRPr lang="x-none" b="1">
            <a:latin typeface="Times New Roman" panose="02020603050405020304" pitchFamily="18" charset="0"/>
            <a:cs typeface="Times New Roman" panose="02020603050405020304" pitchFamily="18" charset="0"/>
          </a:endParaRPr>
        </a:p>
      </dgm:t>
    </dgm:pt>
    <dgm:pt modelId="{2BB6AAB2-C5F9-4F00-91FD-E19D188CDF62}" type="sibTrans" cxnId="{332CAEA5-F7D2-49C8-B405-E1E8AC61CCE1}">
      <dgm:prSet/>
      <dgm:spPr/>
      <dgm:t>
        <a:bodyPr/>
        <a:lstStyle/>
        <a:p>
          <a:pPr algn="ctr"/>
          <a:endParaRPr lang="x-none" b="1">
            <a:latin typeface="Times New Roman" panose="02020603050405020304" pitchFamily="18" charset="0"/>
            <a:cs typeface="Times New Roman" panose="02020603050405020304" pitchFamily="18" charset="0"/>
          </a:endParaRPr>
        </a:p>
      </dgm:t>
    </dgm:pt>
    <dgm:pt modelId="{A398F971-1114-48AE-B6F0-E2D4FCD5A690}" type="pres">
      <dgm:prSet presAssocID="{201BA4B1-376F-4DF5-8D6F-8B31ECDB51C3}" presName="cycle" presStyleCnt="0">
        <dgm:presLayoutVars>
          <dgm:chMax val="1"/>
          <dgm:dir/>
          <dgm:animLvl val="ctr"/>
          <dgm:resizeHandles val="exact"/>
        </dgm:presLayoutVars>
      </dgm:prSet>
      <dgm:spPr/>
      <dgm:t>
        <a:bodyPr/>
        <a:lstStyle/>
        <a:p>
          <a:endParaRPr lang="ru-RU"/>
        </a:p>
      </dgm:t>
    </dgm:pt>
    <dgm:pt modelId="{5F72002C-C535-480E-8BF8-AE06BDC3A6E6}" type="pres">
      <dgm:prSet presAssocID="{14237EFF-52F3-45D0-A69C-8A5E906CF57B}" presName="centerShape" presStyleLbl="node0" presStyleIdx="0" presStyleCnt="1" custScaleX="103129" custScaleY="100882"/>
      <dgm:spPr/>
      <dgm:t>
        <a:bodyPr/>
        <a:lstStyle/>
        <a:p>
          <a:endParaRPr lang="ru-RU"/>
        </a:p>
      </dgm:t>
    </dgm:pt>
    <dgm:pt modelId="{F98EBC22-A10B-42FD-98CE-A4DD9D4F3D35}" type="pres">
      <dgm:prSet presAssocID="{774A884D-5FE9-4405-9DA0-BB2A02554F5A}" presName="parTrans" presStyleLbl="bgSibTrans2D1" presStyleIdx="0" presStyleCnt="5"/>
      <dgm:spPr/>
      <dgm:t>
        <a:bodyPr/>
        <a:lstStyle/>
        <a:p>
          <a:endParaRPr lang="ru-RU"/>
        </a:p>
      </dgm:t>
    </dgm:pt>
    <dgm:pt modelId="{8BE00948-3E0B-4234-896E-38E14D634A4E}" type="pres">
      <dgm:prSet presAssocID="{A9774942-3714-439F-AB82-DF79FED06F38}" presName="node" presStyleLbl="node1" presStyleIdx="0" presStyleCnt="5">
        <dgm:presLayoutVars>
          <dgm:bulletEnabled val="1"/>
        </dgm:presLayoutVars>
      </dgm:prSet>
      <dgm:spPr/>
      <dgm:t>
        <a:bodyPr/>
        <a:lstStyle/>
        <a:p>
          <a:endParaRPr lang="ru-RU"/>
        </a:p>
      </dgm:t>
    </dgm:pt>
    <dgm:pt modelId="{C55ECBE1-DF27-4F14-B311-5FDE30A55D45}" type="pres">
      <dgm:prSet presAssocID="{EFA82650-BBA4-47B3-A082-8917C029FB08}" presName="parTrans" presStyleLbl="bgSibTrans2D1" presStyleIdx="1" presStyleCnt="5"/>
      <dgm:spPr/>
      <dgm:t>
        <a:bodyPr/>
        <a:lstStyle/>
        <a:p>
          <a:endParaRPr lang="ru-RU"/>
        </a:p>
      </dgm:t>
    </dgm:pt>
    <dgm:pt modelId="{570F3941-D3EE-4CB7-BC50-3DD78D49EA2E}" type="pres">
      <dgm:prSet presAssocID="{ECF8597C-D6D7-4728-876F-CDF6D975A3CF}" presName="node" presStyleLbl="node1" presStyleIdx="1" presStyleCnt="5">
        <dgm:presLayoutVars>
          <dgm:bulletEnabled val="1"/>
        </dgm:presLayoutVars>
      </dgm:prSet>
      <dgm:spPr/>
      <dgm:t>
        <a:bodyPr/>
        <a:lstStyle/>
        <a:p>
          <a:endParaRPr lang="ru-RU"/>
        </a:p>
      </dgm:t>
    </dgm:pt>
    <dgm:pt modelId="{2FBB85C9-24F4-49BD-8522-2A08F425D843}" type="pres">
      <dgm:prSet presAssocID="{46185854-FECC-41CE-ACB6-C2471112B397}" presName="parTrans" presStyleLbl="bgSibTrans2D1" presStyleIdx="2" presStyleCnt="5"/>
      <dgm:spPr/>
      <dgm:t>
        <a:bodyPr/>
        <a:lstStyle/>
        <a:p>
          <a:endParaRPr lang="ru-RU"/>
        </a:p>
      </dgm:t>
    </dgm:pt>
    <dgm:pt modelId="{5FF4EBEB-CC85-428F-AB42-4807ED6C9BF7}" type="pres">
      <dgm:prSet presAssocID="{84D474A0-475A-47BA-8268-50D7F349A4D5}" presName="node" presStyleLbl="node1" presStyleIdx="2" presStyleCnt="5">
        <dgm:presLayoutVars>
          <dgm:bulletEnabled val="1"/>
        </dgm:presLayoutVars>
      </dgm:prSet>
      <dgm:spPr/>
      <dgm:t>
        <a:bodyPr/>
        <a:lstStyle/>
        <a:p>
          <a:endParaRPr lang="ru-RU"/>
        </a:p>
      </dgm:t>
    </dgm:pt>
    <dgm:pt modelId="{536748D3-1D86-405F-BAA4-1B4671D3B639}" type="pres">
      <dgm:prSet presAssocID="{F25F9588-9E01-45D1-A9C0-01187787234F}" presName="parTrans" presStyleLbl="bgSibTrans2D1" presStyleIdx="3" presStyleCnt="5"/>
      <dgm:spPr/>
      <dgm:t>
        <a:bodyPr/>
        <a:lstStyle/>
        <a:p>
          <a:endParaRPr lang="ru-RU"/>
        </a:p>
      </dgm:t>
    </dgm:pt>
    <dgm:pt modelId="{B38C6DCD-AE21-4298-B51A-EC3FCA41BE61}" type="pres">
      <dgm:prSet presAssocID="{CAA219E1-9E75-46CC-BE69-1012C841C374}" presName="node" presStyleLbl="node1" presStyleIdx="3" presStyleCnt="5">
        <dgm:presLayoutVars>
          <dgm:bulletEnabled val="1"/>
        </dgm:presLayoutVars>
      </dgm:prSet>
      <dgm:spPr/>
      <dgm:t>
        <a:bodyPr/>
        <a:lstStyle/>
        <a:p>
          <a:endParaRPr lang="ru-RU"/>
        </a:p>
      </dgm:t>
    </dgm:pt>
    <dgm:pt modelId="{1A83CA9E-577D-4C4E-9E43-AD46F7557288}" type="pres">
      <dgm:prSet presAssocID="{4F48FB9D-C9BE-4F64-9CEA-1A29951F7A2F}" presName="parTrans" presStyleLbl="bgSibTrans2D1" presStyleIdx="4" presStyleCnt="5"/>
      <dgm:spPr/>
      <dgm:t>
        <a:bodyPr/>
        <a:lstStyle/>
        <a:p>
          <a:endParaRPr lang="ru-RU"/>
        </a:p>
      </dgm:t>
    </dgm:pt>
    <dgm:pt modelId="{C5E2E598-21AD-498C-B4F2-5AFAA00BFC78}" type="pres">
      <dgm:prSet presAssocID="{AD643635-CC2C-4F0D-A348-DA305FBEB304}" presName="node" presStyleLbl="node1" presStyleIdx="4" presStyleCnt="5">
        <dgm:presLayoutVars>
          <dgm:bulletEnabled val="1"/>
        </dgm:presLayoutVars>
      </dgm:prSet>
      <dgm:spPr/>
      <dgm:t>
        <a:bodyPr/>
        <a:lstStyle/>
        <a:p>
          <a:endParaRPr lang="ru-RU"/>
        </a:p>
      </dgm:t>
    </dgm:pt>
  </dgm:ptLst>
  <dgm:cxnLst>
    <dgm:cxn modelId="{51713577-E589-419B-BD5A-44778A7FA219}" type="presOf" srcId="{AD643635-CC2C-4F0D-A348-DA305FBEB304}" destId="{C5E2E598-21AD-498C-B4F2-5AFAA00BFC78}" srcOrd="0" destOrd="0" presId="urn:microsoft.com/office/officeart/2005/8/layout/radial4"/>
    <dgm:cxn modelId="{C593FB65-2736-4411-828E-505ED335D737}" srcId="{201BA4B1-376F-4DF5-8D6F-8B31ECDB51C3}" destId="{58CCD434-F4FE-4B51-BF6B-8AD56F0FA248}" srcOrd="1" destOrd="0" parTransId="{5429348A-6706-4428-B44D-A911E2279FC9}" sibTransId="{5838FE4C-B83B-4D00-899A-A7FC80A9CDAF}"/>
    <dgm:cxn modelId="{623F0D82-ECF8-4521-B0BF-44CE33DA0E0F}" srcId="{201BA4B1-376F-4DF5-8D6F-8B31ECDB51C3}" destId="{14237EFF-52F3-45D0-A69C-8A5E906CF57B}" srcOrd="0" destOrd="0" parTransId="{D5B2BE14-A622-4AD2-8840-4B23B8B8F024}" sibTransId="{97FF401A-4796-4B67-B34E-BE89EFBC93B5}"/>
    <dgm:cxn modelId="{AC0DDB29-4707-47F8-9067-0F4597CBD91C}" srcId="{14237EFF-52F3-45D0-A69C-8A5E906CF57B}" destId="{A9774942-3714-439F-AB82-DF79FED06F38}" srcOrd="0" destOrd="0" parTransId="{774A884D-5FE9-4405-9DA0-BB2A02554F5A}" sibTransId="{E868E2BE-E287-4A4B-8C4D-E6F0FE203335}"/>
    <dgm:cxn modelId="{DF485859-D1B6-4FC2-930C-0257BD7AFF10}" type="presOf" srcId="{46185854-FECC-41CE-ACB6-C2471112B397}" destId="{2FBB85C9-24F4-49BD-8522-2A08F425D843}" srcOrd="0" destOrd="0" presId="urn:microsoft.com/office/officeart/2005/8/layout/radial4"/>
    <dgm:cxn modelId="{FF9F9F07-53C9-4436-8F3C-24EF7CC81CE4}" type="presOf" srcId="{4F48FB9D-C9BE-4F64-9CEA-1A29951F7A2F}" destId="{1A83CA9E-577D-4C4E-9E43-AD46F7557288}" srcOrd="0" destOrd="0" presId="urn:microsoft.com/office/officeart/2005/8/layout/radial4"/>
    <dgm:cxn modelId="{1281046E-00EB-4BFB-BC46-6640A4DB734A}" type="presOf" srcId="{14237EFF-52F3-45D0-A69C-8A5E906CF57B}" destId="{5F72002C-C535-480E-8BF8-AE06BDC3A6E6}" srcOrd="0" destOrd="0" presId="urn:microsoft.com/office/officeart/2005/8/layout/radial4"/>
    <dgm:cxn modelId="{C3D581B2-364B-48BE-9D1A-B2A81AF2E7E1}" srcId="{14237EFF-52F3-45D0-A69C-8A5E906CF57B}" destId="{CAA219E1-9E75-46CC-BE69-1012C841C374}" srcOrd="3" destOrd="0" parTransId="{F25F9588-9E01-45D1-A9C0-01187787234F}" sibTransId="{4F77DC35-9794-4C50-987E-89C232603EBC}"/>
    <dgm:cxn modelId="{BB530522-EA3E-47FE-B102-82E6994D7BBF}" type="presOf" srcId="{201BA4B1-376F-4DF5-8D6F-8B31ECDB51C3}" destId="{A398F971-1114-48AE-B6F0-E2D4FCD5A690}" srcOrd="0" destOrd="0" presId="urn:microsoft.com/office/officeart/2005/8/layout/radial4"/>
    <dgm:cxn modelId="{FFD2F97D-82D1-4420-9F19-E3CD499906CF}" type="presOf" srcId="{F25F9588-9E01-45D1-A9C0-01187787234F}" destId="{536748D3-1D86-405F-BAA4-1B4671D3B639}" srcOrd="0" destOrd="0" presId="urn:microsoft.com/office/officeart/2005/8/layout/radial4"/>
    <dgm:cxn modelId="{3D67D756-C662-4DE3-81E3-89A37ADB9FEA}" type="presOf" srcId="{84D474A0-475A-47BA-8268-50D7F349A4D5}" destId="{5FF4EBEB-CC85-428F-AB42-4807ED6C9BF7}" srcOrd="0" destOrd="0" presId="urn:microsoft.com/office/officeart/2005/8/layout/radial4"/>
    <dgm:cxn modelId="{717A1E1A-0BD1-429B-B4CE-66152A737258}" type="presOf" srcId="{A9774942-3714-439F-AB82-DF79FED06F38}" destId="{8BE00948-3E0B-4234-896E-38E14D634A4E}" srcOrd="0" destOrd="0" presId="urn:microsoft.com/office/officeart/2005/8/layout/radial4"/>
    <dgm:cxn modelId="{332CAEA5-F7D2-49C8-B405-E1E8AC61CCE1}" srcId="{14237EFF-52F3-45D0-A69C-8A5E906CF57B}" destId="{AD643635-CC2C-4F0D-A348-DA305FBEB304}" srcOrd="4" destOrd="0" parTransId="{4F48FB9D-C9BE-4F64-9CEA-1A29951F7A2F}" sibTransId="{2BB6AAB2-C5F9-4F00-91FD-E19D188CDF62}"/>
    <dgm:cxn modelId="{629DC4EB-E08F-4426-B787-74FD422963A6}" srcId="{14237EFF-52F3-45D0-A69C-8A5E906CF57B}" destId="{84D474A0-475A-47BA-8268-50D7F349A4D5}" srcOrd="2" destOrd="0" parTransId="{46185854-FECC-41CE-ACB6-C2471112B397}" sibTransId="{932514AA-F3B7-4712-B4DF-1E5BBFCFEAFE}"/>
    <dgm:cxn modelId="{14C45184-87AB-4739-82B8-F5E547E7B19D}" type="presOf" srcId="{EFA82650-BBA4-47B3-A082-8917C029FB08}" destId="{C55ECBE1-DF27-4F14-B311-5FDE30A55D45}" srcOrd="0" destOrd="0" presId="urn:microsoft.com/office/officeart/2005/8/layout/radial4"/>
    <dgm:cxn modelId="{6044A7C5-3B6C-4183-B0C1-A38D71DF483F}" type="presOf" srcId="{CAA219E1-9E75-46CC-BE69-1012C841C374}" destId="{B38C6DCD-AE21-4298-B51A-EC3FCA41BE61}" srcOrd="0" destOrd="0" presId="urn:microsoft.com/office/officeart/2005/8/layout/radial4"/>
    <dgm:cxn modelId="{E8CBBE24-1992-45F5-845F-D39E5DD452F0}" type="presOf" srcId="{ECF8597C-D6D7-4728-876F-CDF6D975A3CF}" destId="{570F3941-D3EE-4CB7-BC50-3DD78D49EA2E}" srcOrd="0" destOrd="0" presId="urn:microsoft.com/office/officeart/2005/8/layout/radial4"/>
    <dgm:cxn modelId="{C678877C-BFB1-493B-A9E7-1255B6410A55}" type="presOf" srcId="{774A884D-5FE9-4405-9DA0-BB2A02554F5A}" destId="{F98EBC22-A10B-42FD-98CE-A4DD9D4F3D35}" srcOrd="0" destOrd="0" presId="urn:microsoft.com/office/officeart/2005/8/layout/radial4"/>
    <dgm:cxn modelId="{44409AC2-2C46-40FF-A87C-234F8A45A971}" srcId="{14237EFF-52F3-45D0-A69C-8A5E906CF57B}" destId="{ECF8597C-D6D7-4728-876F-CDF6D975A3CF}" srcOrd="1" destOrd="0" parTransId="{EFA82650-BBA4-47B3-A082-8917C029FB08}" sibTransId="{0D3A2788-8092-4D2E-9882-759350649E90}"/>
    <dgm:cxn modelId="{7803E9CB-911F-4461-A574-99921FB71DD5}" type="presParOf" srcId="{A398F971-1114-48AE-B6F0-E2D4FCD5A690}" destId="{5F72002C-C535-480E-8BF8-AE06BDC3A6E6}" srcOrd="0" destOrd="0" presId="urn:microsoft.com/office/officeart/2005/8/layout/radial4"/>
    <dgm:cxn modelId="{4FA88642-A20A-459E-AEA3-6048A6A717DC}" type="presParOf" srcId="{A398F971-1114-48AE-B6F0-E2D4FCD5A690}" destId="{F98EBC22-A10B-42FD-98CE-A4DD9D4F3D35}" srcOrd="1" destOrd="0" presId="urn:microsoft.com/office/officeart/2005/8/layout/radial4"/>
    <dgm:cxn modelId="{C446D1B3-796D-45A2-BF60-3A919954EF11}" type="presParOf" srcId="{A398F971-1114-48AE-B6F0-E2D4FCD5A690}" destId="{8BE00948-3E0B-4234-896E-38E14D634A4E}" srcOrd="2" destOrd="0" presId="urn:microsoft.com/office/officeart/2005/8/layout/radial4"/>
    <dgm:cxn modelId="{5EF72064-514E-48AC-863E-D0E08B3FDB9E}" type="presParOf" srcId="{A398F971-1114-48AE-B6F0-E2D4FCD5A690}" destId="{C55ECBE1-DF27-4F14-B311-5FDE30A55D45}" srcOrd="3" destOrd="0" presId="urn:microsoft.com/office/officeart/2005/8/layout/radial4"/>
    <dgm:cxn modelId="{BA84DE60-14AB-42A7-9B8E-2DE16B2E39E7}" type="presParOf" srcId="{A398F971-1114-48AE-B6F0-E2D4FCD5A690}" destId="{570F3941-D3EE-4CB7-BC50-3DD78D49EA2E}" srcOrd="4" destOrd="0" presId="urn:microsoft.com/office/officeart/2005/8/layout/radial4"/>
    <dgm:cxn modelId="{D3DF35DF-CFA8-4F77-9F65-37F9CC596B77}" type="presParOf" srcId="{A398F971-1114-48AE-B6F0-E2D4FCD5A690}" destId="{2FBB85C9-24F4-49BD-8522-2A08F425D843}" srcOrd="5" destOrd="0" presId="urn:microsoft.com/office/officeart/2005/8/layout/radial4"/>
    <dgm:cxn modelId="{43EF4307-6293-4131-BE13-F9074F534865}" type="presParOf" srcId="{A398F971-1114-48AE-B6F0-E2D4FCD5A690}" destId="{5FF4EBEB-CC85-428F-AB42-4807ED6C9BF7}" srcOrd="6" destOrd="0" presId="urn:microsoft.com/office/officeart/2005/8/layout/radial4"/>
    <dgm:cxn modelId="{5EDFB19B-A64D-4E79-B7BD-AEA5853F3585}" type="presParOf" srcId="{A398F971-1114-48AE-B6F0-E2D4FCD5A690}" destId="{536748D3-1D86-405F-BAA4-1B4671D3B639}" srcOrd="7" destOrd="0" presId="urn:microsoft.com/office/officeart/2005/8/layout/radial4"/>
    <dgm:cxn modelId="{2F2171A8-3AC1-4493-9FE5-DB26EE264F02}" type="presParOf" srcId="{A398F971-1114-48AE-B6F0-E2D4FCD5A690}" destId="{B38C6DCD-AE21-4298-B51A-EC3FCA41BE61}" srcOrd="8" destOrd="0" presId="urn:microsoft.com/office/officeart/2005/8/layout/radial4"/>
    <dgm:cxn modelId="{E0FB81A5-FCFB-4A79-9389-F4749D3ACCA0}" type="presParOf" srcId="{A398F971-1114-48AE-B6F0-E2D4FCD5A690}" destId="{1A83CA9E-577D-4C4E-9E43-AD46F7557288}" srcOrd="9" destOrd="0" presId="urn:microsoft.com/office/officeart/2005/8/layout/radial4"/>
    <dgm:cxn modelId="{B9F83F06-2226-49B6-B721-A252F783830E}" type="presParOf" srcId="{A398F971-1114-48AE-B6F0-E2D4FCD5A690}" destId="{C5E2E598-21AD-498C-B4F2-5AFAA00BFC78}" srcOrd="10" destOrd="0" presId="urn:microsoft.com/office/officeart/2005/8/layout/radial4"/>
  </dgm:cxnLst>
  <dgm:bg/>
  <dgm:whole/>
</dgm:dataModel>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9321C8-5857-4F72-ABAE-B504A34F82CA}" type="datetimeFigureOut">
              <a:rPr lang="ru-RU" smtClean="0"/>
              <a:pPr/>
              <a:t>18.11.2020</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51B66A-D257-4351-B641-EF4BAD6EEE92}"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685800" y="5349903"/>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508000" y="4853412"/>
            <a:ext cx="112776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08000" y="3886200"/>
            <a:ext cx="112776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F3E3E576-4EA7-4756-B862-0E6406CC338F}" type="datetimeFigureOut">
              <a:rPr lang="ru-RU" smtClean="0"/>
              <a:pPr/>
              <a:t>18.11.2020</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10972800" y="6473952"/>
            <a:ext cx="1011936" cy="246888"/>
          </a:xfrm>
        </p:spPr>
        <p:txBody>
          <a:bodyPr/>
          <a:lstStyle/>
          <a:p>
            <a:fld id="{F85ED069-040C-4264-B37F-1F5AF95A7663}"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3E3E576-4EA7-4756-B862-0E6406CC338F}" type="datetimeFigureOut">
              <a:rPr lang="ru-RU" smtClean="0"/>
              <a:pPr/>
              <a:t>18.11.2020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85ED069-040C-4264-B37F-1F5AF95A7663}"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144000" y="549277"/>
            <a:ext cx="2438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549277"/>
            <a:ext cx="83312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3E3E576-4EA7-4756-B862-0E6406CC338F}" type="datetimeFigureOut">
              <a:rPr lang="ru-RU" smtClean="0"/>
              <a:pPr/>
              <a:t>18.11.2020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85ED069-040C-4264-B37F-1F5AF95A7663}"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F3E3E576-4EA7-4756-B862-0E6406CC338F}" type="datetimeFigureOut">
              <a:rPr lang="ru-RU" smtClean="0"/>
              <a:pPr/>
              <a:t>18.11.2020</a:t>
            </a:fld>
            <a:endParaRPr lang="ru-RU"/>
          </a:p>
        </p:txBody>
      </p:sp>
      <p:sp>
        <p:nvSpPr>
          <p:cNvPr id="19" name="Нижний колонтитул 18"/>
          <p:cNvSpPr>
            <a:spLocks noGrp="1"/>
          </p:cNvSpPr>
          <p:nvPr>
            <p:ph type="ftr" sz="quarter" idx="11"/>
          </p:nvPr>
        </p:nvSpPr>
        <p:spPr>
          <a:xfrm>
            <a:off x="4775200" y="76201"/>
            <a:ext cx="3860800" cy="288925"/>
          </a:xfrm>
        </p:spPr>
        <p:txBody>
          <a:bodyPr/>
          <a:lstStyle/>
          <a:p>
            <a:endParaRPr lang="ru-RU"/>
          </a:p>
        </p:txBody>
      </p:sp>
      <p:sp>
        <p:nvSpPr>
          <p:cNvPr id="16" name="Номер слайда 15"/>
          <p:cNvSpPr>
            <a:spLocks noGrp="1"/>
          </p:cNvSpPr>
          <p:nvPr>
            <p:ph type="sldNum" sz="quarter" idx="12"/>
          </p:nvPr>
        </p:nvSpPr>
        <p:spPr>
          <a:xfrm>
            <a:off x="10972800" y="6473952"/>
            <a:ext cx="1011936" cy="246888"/>
          </a:xfrm>
        </p:spPr>
        <p:txBody>
          <a:bodyPr/>
          <a:lstStyle/>
          <a:p>
            <a:fld id="{F85ED069-040C-4264-B37F-1F5AF95A7663}"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685800" y="3444903"/>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508000" y="1676400"/>
            <a:ext cx="112776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F3E3E576-4EA7-4756-B862-0E6406CC338F}" type="datetimeFigureOut">
              <a:rPr lang="ru-RU" smtClean="0"/>
              <a:pPr/>
              <a:t>18.11.2020</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F85ED069-040C-4264-B37F-1F5AF95A7663}" type="slidenum">
              <a:rPr lang="ru-RU" smtClean="0"/>
              <a:pPr/>
              <a:t>‹#›</a:t>
            </a:fld>
            <a:endParaRPr lang="ru-RU"/>
          </a:p>
        </p:txBody>
      </p:sp>
      <p:sp>
        <p:nvSpPr>
          <p:cNvPr id="8" name="Заголовок 7"/>
          <p:cNvSpPr>
            <a:spLocks noGrp="1"/>
          </p:cNvSpPr>
          <p:nvPr>
            <p:ph type="title"/>
          </p:nvPr>
        </p:nvSpPr>
        <p:spPr>
          <a:xfrm>
            <a:off x="240633" y="2947086"/>
            <a:ext cx="115824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402336" y="457200"/>
            <a:ext cx="115824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406400" y="1600200"/>
            <a:ext cx="5588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6197600" y="1600200"/>
            <a:ext cx="57912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F3E3E576-4EA7-4756-B862-0E6406CC338F}" type="datetimeFigureOut">
              <a:rPr lang="ru-RU" smtClean="0"/>
              <a:pPr/>
              <a:t>18.11.2020</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F85ED069-040C-4264-B37F-1F5AF95A7663}"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406400" y="5410200"/>
            <a:ext cx="114808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375259" y="666750"/>
            <a:ext cx="57207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6193367" y="666750"/>
            <a:ext cx="5722988"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375259" y="1316038"/>
            <a:ext cx="5720741"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6198307" y="1316038"/>
            <a:ext cx="571804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F3E3E576-4EA7-4756-B862-0E6406CC338F}" type="datetimeFigureOut">
              <a:rPr lang="ru-RU" smtClean="0"/>
              <a:pPr/>
              <a:t>18.11.2020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10972800" y="6477000"/>
            <a:ext cx="1016000" cy="246888"/>
          </a:xfrm>
        </p:spPr>
        <p:txBody>
          <a:bodyPr/>
          <a:lstStyle/>
          <a:p>
            <a:fld id="{F85ED069-040C-4264-B37F-1F5AF95A7663}" type="slidenum">
              <a:rPr lang="ru-RU" smtClean="0"/>
              <a:pPr/>
              <a:t>‹#›</a:t>
            </a:fld>
            <a:endParaRPr lang="ru-RU"/>
          </a:p>
        </p:txBody>
      </p:sp>
      <p:sp>
        <p:nvSpPr>
          <p:cNvPr id="11" name="Прямая соединительная линия 10"/>
          <p:cNvSpPr>
            <a:spLocks noChangeShapeType="1"/>
          </p:cNvSpPr>
          <p:nvPr/>
        </p:nvSpPr>
        <p:spPr bwMode="auto">
          <a:xfrm>
            <a:off x="685800" y="6019801"/>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402336" y="457200"/>
            <a:ext cx="115824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F3E3E576-4EA7-4756-B862-0E6406CC338F}" type="datetimeFigureOut">
              <a:rPr lang="ru-RU" smtClean="0"/>
              <a:pPr/>
              <a:t>18.11.2020</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85ED069-040C-4264-B37F-1F5AF95A7663}"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F3E3E576-4EA7-4756-B862-0E6406CC338F}" type="datetimeFigureOut">
              <a:rPr lang="ru-RU" smtClean="0"/>
              <a:pPr/>
              <a:t>18.11.2020</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85ED069-040C-4264-B37F-1F5AF95A7663}"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685800" y="5849118"/>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609600" y="5486400"/>
            <a:ext cx="112776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609601" y="609600"/>
            <a:ext cx="4011084"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4766733" y="609600"/>
            <a:ext cx="7120467"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F3E3E576-4EA7-4756-B862-0E6406CC338F}" type="datetimeFigureOut">
              <a:rPr lang="ru-RU" smtClean="0"/>
              <a:pPr/>
              <a:t>18.11.2020</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85ED069-040C-4264-B37F-1F5AF95A7663}"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4673600" y="616634"/>
            <a:ext cx="67056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F3E3E576-4EA7-4756-B862-0E6406CC338F}" type="datetimeFigureOut">
              <a:rPr lang="ru-RU" smtClean="0"/>
              <a:pPr/>
              <a:t>18.11.2020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F85ED069-040C-4264-B37F-1F5AF95A7663}" type="slidenum">
              <a:rPr lang="ru-RU" smtClean="0"/>
              <a:pPr/>
              <a:t>‹#›</a:t>
            </a:fld>
            <a:endParaRPr lang="ru-RU"/>
          </a:p>
        </p:txBody>
      </p:sp>
      <p:sp>
        <p:nvSpPr>
          <p:cNvPr id="17" name="Заголовок 16"/>
          <p:cNvSpPr>
            <a:spLocks noGrp="1"/>
          </p:cNvSpPr>
          <p:nvPr>
            <p:ph type="title"/>
          </p:nvPr>
        </p:nvSpPr>
        <p:spPr>
          <a:xfrm>
            <a:off x="508000" y="4993760"/>
            <a:ext cx="78232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508000" y="5533218"/>
            <a:ext cx="78232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685800" y="105089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406400" y="1554163"/>
            <a:ext cx="115824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8636000" y="76201"/>
            <a:ext cx="3352800" cy="288925"/>
          </a:xfrm>
          <a:prstGeom prst="rect">
            <a:avLst/>
          </a:prstGeom>
        </p:spPr>
        <p:txBody>
          <a:bodyPr vert="horz"/>
          <a:lstStyle>
            <a:lvl1pPr algn="l" eaLnBrk="1" latinLnBrk="0" hangingPunct="1">
              <a:defRPr kumimoji="0" sz="1200">
                <a:solidFill>
                  <a:schemeClr val="accent1">
                    <a:shade val="75000"/>
                  </a:schemeClr>
                </a:solidFill>
              </a:defRPr>
            </a:lvl1pPr>
          </a:lstStyle>
          <a:p>
            <a:fld id="{F3E3E576-4EA7-4756-B862-0E6406CC338F}" type="datetimeFigureOut">
              <a:rPr lang="ru-RU" smtClean="0"/>
              <a:pPr/>
              <a:t>18.11.2020</a:t>
            </a:fld>
            <a:endParaRPr lang="ru-RU"/>
          </a:p>
        </p:txBody>
      </p:sp>
      <p:sp>
        <p:nvSpPr>
          <p:cNvPr id="28" name="Нижний колонтитул 27"/>
          <p:cNvSpPr>
            <a:spLocks noGrp="1"/>
          </p:cNvSpPr>
          <p:nvPr>
            <p:ph type="ftr" sz="quarter" idx="3"/>
          </p:nvPr>
        </p:nvSpPr>
        <p:spPr>
          <a:xfrm>
            <a:off x="4165600" y="76201"/>
            <a:ext cx="44704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10972800" y="6477001"/>
            <a:ext cx="1016000" cy="244475"/>
          </a:xfrm>
          <a:prstGeom prst="rect">
            <a:avLst/>
          </a:prstGeom>
        </p:spPr>
        <p:txBody>
          <a:bodyPr vert="horz"/>
          <a:lstStyle>
            <a:lvl1pPr algn="r" eaLnBrk="1" latinLnBrk="0" hangingPunct="1">
              <a:defRPr kumimoji="0" sz="1200">
                <a:solidFill>
                  <a:schemeClr val="accent1">
                    <a:shade val="75000"/>
                  </a:schemeClr>
                </a:solidFill>
              </a:defRPr>
            </a:lvl1pPr>
          </a:lstStyle>
          <a:p>
            <a:fld id="{F85ED069-040C-4264-B37F-1F5AF95A7663}" type="slidenum">
              <a:rPr lang="ru-RU" smtClean="0"/>
              <a:pPr/>
              <a:t>‹#›</a:t>
            </a:fld>
            <a:endParaRPr lang="ru-RU"/>
          </a:p>
        </p:txBody>
      </p:sp>
      <p:sp>
        <p:nvSpPr>
          <p:cNvPr id="10" name="Заголовок 9"/>
          <p:cNvSpPr>
            <a:spLocks noGrp="1"/>
          </p:cNvSpPr>
          <p:nvPr>
            <p:ph type="title"/>
          </p:nvPr>
        </p:nvSpPr>
        <p:spPr>
          <a:xfrm>
            <a:off x="406400" y="457200"/>
            <a:ext cx="115824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685800" y="105089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685800" y="1057987"/>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528637"/>
            <a:ext cx="12192000" cy="2974727"/>
          </a:xfrm>
        </p:spPr>
        <p:style>
          <a:lnRef idx="1">
            <a:schemeClr val="accent4"/>
          </a:lnRef>
          <a:fillRef idx="2">
            <a:schemeClr val="accent4"/>
          </a:fillRef>
          <a:effectRef idx="1">
            <a:schemeClr val="accent4"/>
          </a:effectRef>
          <a:fontRef idx="minor">
            <a:schemeClr val="dk1"/>
          </a:fontRef>
        </p:style>
        <p:txBody>
          <a:bodyPr>
            <a:normAutofit/>
          </a:bodyPr>
          <a:lstStyle/>
          <a:p>
            <a:pPr algn="ctr"/>
            <a:r>
              <a:rPr lang="uk-UA" sz="4400" dirty="0" smtClean="0"/>
              <a:t>СТРАТЕГІЧНЕ УПРАВЛІННЯ</a:t>
            </a:r>
            <a:br>
              <a:rPr lang="uk-UA" sz="4400" dirty="0" smtClean="0"/>
            </a:br>
            <a:r>
              <a:rPr lang="uk-UA" sz="4400" dirty="0" smtClean="0"/>
              <a:t>Експортно-імпортнОЮ ДІЯЛЬНІСТЮ ПІДПРИЄМСТВА</a:t>
            </a:r>
            <a:endParaRPr lang="uk-UA" sz="4400" dirty="0"/>
          </a:p>
        </p:txBody>
      </p:sp>
      <p:pic>
        <p:nvPicPr>
          <p:cNvPr id="4" name="Рисунок 3"/>
          <p:cNvPicPr>
            <a:picLocks noChangeAspect="1"/>
          </p:cNvPicPr>
          <p:nvPr/>
        </p:nvPicPr>
        <p:blipFill>
          <a:blip r:embed="rId2"/>
          <a:stretch>
            <a:fillRect/>
          </a:stretch>
        </p:blipFill>
        <p:spPr>
          <a:xfrm>
            <a:off x="0" y="3503365"/>
            <a:ext cx="12192000" cy="3339201"/>
          </a:xfrm>
          <a:prstGeom prst="rect">
            <a:avLst/>
          </a:prstGeom>
        </p:spPr>
      </p:pic>
    </p:spTree>
    <p:extLst>
      <p:ext uri="{BB962C8B-B14F-4D97-AF65-F5344CB8AC3E}">
        <p14:creationId xmlns="" xmlns:p14="http://schemas.microsoft.com/office/powerpoint/2010/main" val="16487280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550862" y="464622"/>
            <a:ext cx="11250613" cy="3021528"/>
          </a:xfrm>
        </p:spPr>
        <p:txBody>
          <a:bodyPr>
            <a:normAutofit fontScale="90000"/>
          </a:bodyPr>
          <a:lstStyle/>
          <a:p>
            <a:r>
              <a:rPr lang="uk-UA" sz="3100" dirty="0" smtClean="0"/>
              <a:t>  Розділ «Анотація» – </a:t>
            </a:r>
            <a:r>
              <a:rPr lang="uk-UA" sz="3100" b="0" dirty="0" smtClean="0"/>
              <a:t>це стисла частина плану, що висвітлює основні завдання, рекомендації та рішення, які описуються в плані. </a:t>
            </a:r>
            <a:r>
              <a:rPr lang="ru-RU" sz="3100" dirty="0" smtClean="0"/>
              <a:t/>
            </a:r>
            <a:br>
              <a:rPr lang="ru-RU" sz="3100" dirty="0" smtClean="0"/>
            </a:br>
            <a:r>
              <a:rPr lang="ru-RU" sz="3100" dirty="0" smtClean="0"/>
              <a:t>  </a:t>
            </a:r>
            <a:r>
              <a:rPr lang="ru-RU" sz="3100" dirty="0" smtClean="0"/>
              <a:t/>
            </a:r>
            <a:br>
              <a:rPr lang="ru-RU" sz="3100" dirty="0" smtClean="0"/>
            </a:br>
            <a:r>
              <a:rPr lang="uk-UA" sz="3100" dirty="0" smtClean="0"/>
              <a:t>Розділ </a:t>
            </a:r>
            <a:r>
              <a:rPr lang="uk-UA" sz="3100" dirty="0" smtClean="0"/>
              <a:t>«Аналіз ситуації на ринку» – </a:t>
            </a:r>
            <a:r>
              <a:rPr lang="uk-UA" sz="3100" b="0" dirty="0" smtClean="0"/>
              <a:t>це частина, що містить дані про активність конкурентних компаній на ринку. У цьому розділі подається така інформація:</a:t>
            </a:r>
            <a:r>
              <a:rPr lang="ru-RU" dirty="0" smtClean="0"/>
              <a:t/>
            </a:r>
            <a:br>
              <a:rPr lang="ru-RU" dirty="0" smtClean="0"/>
            </a:br>
            <a:endParaRPr lang="ru-RU" dirty="0"/>
          </a:p>
        </p:txBody>
      </p:sp>
      <p:pic>
        <p:nvPicPr>
          <p:cNvPr id="5" name="Рисунок 4"/>
          <p:cNvPicPr/>
          <p:nvPr/>
        </p:nvPicPr>
        <p:blipFill rotWithShape="1">
          <a:blip r:embed="rId2"/>
          <a:srcRect l="57382" t="36689" r="28821" b="49625"/>
          <a:stretch/>
        </p:blipFill>
        <p:spPr bwMode="auto">
          <a:xfrm>
            <a:off x="1328738" y="3581400"/>
            <a:ext cx="9544049" cy="2147888"/>
          </a:xfrm>
          <a:prstGeom prst="rect">
            <a:avLst/>
          </a:prstGeom>
          <a:ln>
            <a:noFill/>
          </a:ln>
          <a:extLst>
            <a:ext uri="{53640926-AAD7-44D8-BBD7-CCE9431645EC}">
              <a14:shadowObscured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6="http://schemas.microsoft.com/office/word/2018/wordml" xmlns:w16cid="http://schemas.microsoft.com/office/word/2016/wordml/cid" xmlns:w16cex="http://schemas.microsoft.com/office/word/2018/wordml/cex"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1"/>
          <p:cNvSpPr>
            <a:spLocks noChangeArrowheads="1"/>
          </p:cNvSpPr>
          <p:nvPr/>
        </p:nvSpPr>
        <p:spPr bwMode="auto">
          <a:xfrm>
            <a:off x="0" y="-1"/>
            <a:ext cx="121920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uk-UA" sz="3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Розділ «Аналіз становища підприємства на ринку» </a:t>
            </a:r>
            <a:r>
              <a:rPr kumimoji="0" lang="uk-UA"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це частина плану, в якій потрібно розглянути становище підприємства на ринку, з’ясувавши сильні та слабкі сторони </a:t>
            </a:r>
            <a:r>
              <a:rPr kumimoji="0" lang="uk-UA"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підприємства, </a:t>
            </a:r>
            <a:r>
              <a:rPr kumimoji="0" lang="uk-UA"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та дослідивши можливості й </a:t>
            </a:r>
            <a:r>
              <a:rPr kumimoji="0" lang="uk-UA"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загрози (</a:t>
            </a: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SWOT</a:t>
            </a:r>
            <a:r>
              <a:rPr kumimoji="0" lang="uk-UA" sz="3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-аналіз</a:t>
            </a:r>
            <a:r>
              <a:rPr kumimoji="0" lang="uk-UA"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3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Розділ «Місія та цілі» </a:t>
            </a:r>
            <a:r>
              <a:rPr kumimoji="0" lang="uk-UA"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це частина плану, у якій відображені місія і цілі </a:t>
            </a:r>
            <a:r>
              <a:rPr kumimoji="0" lang="uk-UA"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підприємства. </a:t>
            </a:r>
            <a:r>
              <a:rPr kumimoji="0" lang="uk-UA"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Місію підприємства визначають як головну мету та чітко виражену причину його створення та </a:t>
            </a:r>
            <a:r>
              <a:rPr kumimoji="0" lang="uk-UA"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існування. </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3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Цілі маркетингу </a:t>
            </a:r>
            <a:r>
              <a:rPr kumimoji="0" lang="uk-UA"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це комплекс завдань, які ставить перед собою підприємство і прагне досягти їх у результаті маркетингової діяльності за період, встановлений планом.</a:t>
            </a:r>
            <a:endParaRPr kumimoji="0" lang="uk-UA"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Рисунок 4"/>
          <p:cNvGraphicFramePr>
            <a:graphicFrameLocks noGrp="1"/>
          </p:cNvGraphicFramePr>
          <p:nvPr>
            <p:ph type="pic" idx="1"/>
          </p:nvPr>
        </p:nvGraphicFramePr>
        <p:xfrm>
          <a:off x="471488" y="357186"/>
          <a:ext cx="11344275" cy="5262373"/>
        </p:xfrm>
        <a:graphic>
          <a:graphicData uri="http://schemas.openxmlformats.org/drawingml/2006/table">
            <a:tbl>
              <a:tblPr/>
              <a:tblGrid>
                <a:gridCol w="2782173"/>
                <a:gridCol w="2461339"/>
                <a:gridCol w="3343554"/>
                <a:gridCol w="2757209"/>
              </a:tblGrid>
              <a:tr h="1143000">
                <a:tc>
                  <a:txBody>
                    <a:bodyPr/>
                    <a:lstStyle/>
                    <a:p>
                      <a:pPr algn="ctr">
                        <a:lnSpc>
                          <a:spcPct val="115000"/>
                        </a:lnSpc>
                        <a:spcAft>
                          <a:spcPts val="0"/>
                        </a:spcAft>
                      </a:pPr>
                      <a:r>
                        <a:rPr lang="uk-UA" sz="2400" dirty="0">
                          <a:latin typeface="Times New Roman"/>
                          <a:ea typeface="Times New Roman"/>
                        </a:rPr>
                        <a:t>Продукт</a:t>
                      </a:r>
                      <a:endParaRPr lang="ru-RU" sz="2400" dirty="0">
                        <a:latin typeface="Arial"/>
                        <a:ea typeface="Arial"/>
                      </a:endParaRPr>
                    </a:p>
                  </a:txBody>
                  <a:tcPr marL="56578" marR="56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2400" dirty="0">
                          <a:latin typeface="Times New Roman"/>
                          <a:ea typeface="Times New Roman"/>
                        </a:rPr>
                        <a:t>Ціна</a:t>
                      </a:r>
                      <a:endParaRPr lang="ru-RU" sz="2400" dirty="0">
                        <a:latin typeface="Arial"/>
                        <a:ea typeface="Arial"/>
                      </a:endParaRPr>
                    </a:p>
                  </a:txBody>
                  <a:tcPr marL="56578" marR="56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2400" dirty="0">
                          <a:latin typeface="Times New Roman"/>
                          <a:ea typeface="Times New Roman"/>
                        </a:rPr>
                        <a:t>Просування продукту</a:t>
                      </a:r>
                      <a:endParaRPr lang="ru-RU" sz="2400" dirty="0">
                        <a:latin typeface="Arial"/>
                        <a:ea typeface="Arial"/>
                      </a:endParaRPr>
                    </a:p>
                  </a:txBody>
                  <a:tcPr marL="56578" marR="56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2400">
                          <a:latin typeface="Times New Roman"/>
                          <a:ea typeface="Times New Roman"/>
                        </a:rPr>
                        <a:t>Доведення продукту до споживача</a:t>
                      </a:r>
                      <a:endParaRPr lang="ru-RU" sz="2400">
                        <a:latin typeface="Arial"/>
                        <a:ea typeface="Arial"/>
                      </a:endParaRPr>
                    </a:p>
                  </a:txBody>
                  <a:tcPr marL="56578" marR="56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00501">
                <a:tc>
                  <a:txBody>
                    <a:bodyPr/>
                    <a:lstStyle/>
                    <a:p>
                      <a:pPr>
                        <a:lnSpc>
                          <a:spcPct val="115000"/>
                        </a:lnSpc>
                        <a:spcAft>
                          <a:spcPts val="0"/>
                        </a:spcAft>
                      </a:pPr>
                      <a:r>
                        <a:rPr lang="uk-UA" sz="2400">
                          <a:latin typeface="Times New Roman"/>
                          <a:ea typeface="Times New Roman"/>
                        </a:rPr>
                        <a:t>– розробка продукту з необхідними характеристиками;</a:t>
                      </a:r>
                      <a:endParaRPr lang="ru-RU" sz="2400">
                        <a:latin typeface="Arial"/>
                        <a:ea typeface="Arial"/>
                      </a:endParaRPr>
                    </a:p>
                    <a:p>
                      <a:pPr>
                        <a:lnSpc>
                          <a:spcPct val="115000"/>
                        </a:lnSpc>
                        <a:spcAft>
                          <a:spcPts val="0"/>
                        </a:spcAft>
                      </a:pPr>
                      <a:r>
                        <a:rPr lang="uk-UA" sz="2400">
                          <a:latin typeface="Times New Roman"/>
                          <a:ea typeface="Times New Roman"/>
                        </a:rPr>
                        <a:t>–  забезпечення необхідного обсягу виробництва за мінімальної собівартості.</a:t>
                      </a:r>
                      <a:endParaRPr lang="ru-RU" sz="2400">
                        <a:latin typeface="Arial"/>
                        <a:ea typeface="Arial"/>
                      </a:endParaRPr>
                    </a:p>
                  </a:txBody>
                  <a:tcPr marL="56578" marR="56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2400" dirty="0">
                          <a:latin typeface="Times New Roman"/>
                          <a:ea typeface="Times New Roman"/>
                        </a:rPr>
                        <a:t>– отримання звичайної норми прибутку.</a:t>
                      </a:r>
                      <a:endParaRPr lang="ru-RU" sz="2400" dirty="0">
                        <a:latin typeface="Arial"/>
                        <a:ea typeface="Arial"/>
                      </a:endParaRPr>
                    </a:p>
                  </a:txBody>
                  <a:tcPr marL="56578" marR="56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2400" dirty="0">
                          <a:latin typeface="Times New Roman"/>
                          <a:ea typeface="Times New Roman"/>
                        </a:rPr>
                        <a:t>Цілі в області:</a:t>
                      </a:r>
                      <a:endParaRPr lang="ru-RU" sz="2400" dirty="0">
                        <a:latin typeface="Arial"/>
                        <a:ea typeface="Arial"/>
                      </a:endParaRPr>
                    </a:p>
                    <a:p>
                      <a:pPr>
                        <a:lnSpc>
                          <a:spcPct val="115000"/>
                        </a:lnSpc>
                        <a:spcAft>
                          <a:spcPts val="0"/>
                        </a:spcAft>
                      </a:pPr>
                      <a:r>
                        <a:rPr lang="uk-UA" sz="2400" dirty="0">
                          <a:latin typeface="Times New Roman"/>
                          <a:ea typeface="Times New Roman"/>
                        </a:rPr>
                        <a:t>– реклами;</a:t>
                      </a:r>
                      <a:endParaRPr lang="ru-RU" sz="2400" dirty="0">
                        <a:latin typeface="Arial"/>
                        <a:ea typeface="Arial"/>
                      </a:endParaRPr>
                    </a:p>
                    <a:p>
                      <a:pPr>
                        <a:lnSpc>
                          <a:spcPct val="115000"/>
                        </a:lnSpc>
                        <a:spcAft>
                          <a:spcPts val="0"/>
                        </a:spcAft>
                      </a:pPr>
                      <a:r>
                        <a:rPr lang="uk-UA" sz="2400" dirty="0">
                          <a:latin typeface="Times New Roman"/>
                          <a:ea typeface="Times New Roman"/>
                        </a:rPr>
                        <a:t>– оцінки ринку;</a:t>
                      </a:r>
                      <a:endParaRPr lang="ru-RU" sz="2400" dirty="0">
                        <a:latin typeface="Arial"/>
                        <a:ea typeface="Arial"/>
                      </a:endParaRPr>
                    </a:p>
                    <a:p>
                      <a:pPr>
                        <a:lnSpc>
                          <a:spcPct val="115000"/>
                        </a:lnSpc>
                        <a:spcAft>
                          <a:spcPts val="0"/>
                        </a:spcAft>
                      </a:pPr>
                      <a:r>
                        <a:rPr lang="uk-UA" sz="2400" dirty="0">
                          <a:latin typeface="Times New Roman"/>
                          <a:ea typeface="Times New Roman"/>
                        </a:rPr>
                        <a:t>– організації пробних продажів/персонального продажу.</a:t>
                      </a:r>
                      <a:endParaRPr lang="ru-RU" sz="2400" dirty="0">
                        <a:latin typeface="Arial"/>
                        <a:ea typeface="Arial"/>
                      </a:endParaRPr>
                    </a:p>
                  </a:txBody>
                  <a:tcPr marL="56578" marR="56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2400" dirty="0">
                          <a:latin typeface="Times New Roman"/>
                          <a:ea typeface="Times New Roman"/>
                        </a:rPr>
                        <a:t>Цілі в області:</a:t>
                      </a:r>
                      <a:endParaRPr lang="ru-RU" sz="2400" dirty="0">
                        <a:latin typeface="Arial"/>
                        <a:ea typeface="Arial"/>
                      </a:endParaRPr>
                    </a:p>
                    <a:p>
                      <a:pPr>
                        <a:lnSpc>
                          <a:spcPct val="115000"/>
                        </a:lnSpc>
                        <a:spcAft>
                          <a:spcPts val="0"/>
                        </a:spcAft>
                      </a:pPr>
                      <a:r>
                        <a:rPr lang="uk-UA" sz="2400" dirty="0">
                          <a:latin typeface="Times New Roman"/>
                          <a:ea typeface="Times New Roman"/>
                        </a:rPr>
                        <a:t>– вибору каналів торгівлі;</a:t>
                      </a:r>
                      <a:endParaRPr lang="ru-RU" sz="2400" dirty="0">
                        <a:latin typeface="Arial"/>
                        <a:ea typeface="Arial"/>
                      </a:endParaRPr>
                    </a:p>
                    <a:p>
                      <a:pPr>
                        <a:lnSpc>
                          <a:spcPct val="115000"/>
                        </a:lnSpc>
                        <a:spcAft>
                          <a:spcPts val="0"/>
                        </a:spcAft>
                      </a:pPr>
                      <a:r>
                        <a:rPr lang="uk-UA" sz="2400" dirty="0">
                          <a:latin typeface="Times New Roman"/>
                          <a:ea typeface="Times New Roman"/>
                        </a:rPr>
                        <a:t>– складування та відвантаження товарів;</a:t>
                      </a:r>
                      <a:endParaRPr lang="ru-RU" sz="2400" dirty="0">
                        <a:latin typeface="Arial"/>
                        <a:ea typeface="Arial"/>
                      </a:endParaRPr>
                    </a:p>
                    <a:p>
                      <a:pPr>
                        <a:lnSpc>
                          <a:spcPct val="115000"/>
                        </a:lnSpc>
                        <a:spcAft>
                          <a:spcPts val="0"/>
                        </a:spcAft>
                      </a:pPr>
                      <a:r>
                        <a:rPr lang="uk-UA" sz="2400" dirty="0">
                          <a:latin typeface="Times New Roman"/>
                          <a:ea typeface="Times New Roman"/>
                        </a:rPr>
                        <a:t>– транспортування.</a:t>
                      </a:r>
                      <a:endParaRPr lang="ru-RU" sz="2400" dirty="0">
                        <a:latin typeface="Arial"/>
                        <a:ea typeface="Arial"/>
                      </a:endParaRPr>
                    </a:p>
                  </a:txBody>
                  <a:tcPr marL="56578" marR="56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Текст 3"/>
          <p:cNvSpPr>
            <a:spLocks noGrp="1"/>
          </p:cNvSpPr>
          <p:nvPr>
            <p:ph type="body" sz="half" idx="2"/>
          </p:nvPr>
        </p:nvSpPr>
        <p:spPr>
          <a:xfrm>
            <a:off x="507999" y="5533218"/>
            <a:ext cx="11293475" cy="768350"/>
          </a:xfrm>
        </p:spPr>
        <p:txBody>
          <a:bodyPr>
            <a:normAutofit/>
          </a:bodyPr>
          <a:lstStyle/>
          <a:p>
            <a:pPr algn="ctr"/>
            <a:r>
              <a:rPr lang="uk-UA" sz="3600" b="1" dirty="0" smtClean="0"/>
              <a:t>Цілі маркетингу </a:t>
            </a:r>
            <a:endParaRPr lang="ru-RU" sz="3600"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71488" y="363915"/>
            <a:ext cx="11301412" cy="3539430"/>
          </a:xfrm>
          <a:prstGeom prst="rect">
            <a:avLst/>
          </a:prstGeom>
        </p:spPr>
        <p:txBody>
          <a:bodyPr wrap="square">
            <a:spAutoFit/>
          </a:bodyPr>
          <a:lstStyle/>
          <a:p>
            <a:r>
              <a:rPr lang="uk-UA" sz="3200" b="1" dirty="0" smtClean="0"/>
              <a:t>Розділ «Стратегія маркетингу» </a:t>
            </a:r>
            <a:r>
              <a:rPr lang="uk-UA" sz="3200" dirty="0" smtClean="0"/>
              <a:t>– це частина плану, в якій розробляється стратегія підприємства на ринку (сукупність дій підприємства). Діяльність підприємства має задовольняти потреби споживачів. Способи реалізації цілей встановлюються стратегією маркетингу. Індивідуальна стратегія має розроблятися для окремого товару та ринку. </a:t>
            </a:r>
            <a:endParaRPr lang="ru-RU" sz="3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Grp="1"/>
          </p:cNvPicPr>
          <p:nvPr>
            <p:ph type="pic" idx="1"/>
          </p:nvPr>
        </p:nvPicPr>
        <p:blipFill>
          <a:blip r:embed="rId2">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6="http://schemas.microsoft.com/office/word/2018/wordml" xmlns:w16cid="http://schemas.microsoft.com/office/word/2016/wordml/cid" xmlns:w16cex="http://schemas.microsoft.com/office/word/2018/wordml/cex"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1328738" y="257175"/>
            <a:ext cx="9086850" cy="5257800"/>
          </a:xfrm>
          <a:prstGeom prst="rect">
            <a:avLst/>
          </a:prstGeom>
          <a:noFill/>
        </p:spPr>
      </p:pic>
      <p:sp>
        <p:nvSpPr>
          <p:cNvPr id="6" name="Прямоугольник 5"/>
          <p:cNvSpPr/>
          <p:nvPr/>
        </p:nvSpPr>
        <p:spPr>
          <a:xfrm>
            <a:off x="1685925" y="5600700"/>
            <a:ext cx="8572500" cy="584775"/>
          </a:xfrm>
          <a:prstGeom prst="rect">
            <a:avLst/>
          </a:prstGeom>
        </p:spPr>
        <p:txBody>
          <a:bodyPr wrap="square">
            <a:spAutoFit/>
          </a:bodyPr>
          <a:lstStyle/>
          <a:p>
            <a:pPr algn="ctr"/>
            <a:r>
              <a:rPr lang="uk-UA" sz="3200" b="1" dirty="0" smtClean="0"/>
              <a:t>Стратегії маркетингу </a:t>
            </a:r>
            <a:endParaRPr lang="ru-RU" sz="3200"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Рисунок 4"/>
          <p:cNvGraphicFramePr>
            <a:graphicFrameLocks noGrp="1"/>
          </p:cNvGraphicFramePr>
          <p:nvPr>
            <p:ph type="pic" idx="1"/>
          </p:nvPr>
        </p:nvGraphicFramePr>
        <p:xfrm>
          <a:off x="728662" y="1243013"/>
          <a:ext cx="11101388" cy="4271964"/>
        </p:xfrm>
        <a:graphic>
          <a:graphicData uri="http://schemas.openxmlformats.org/drawingml/2006/table">
            <a:tbl>
              <a:tblPr/>
              <a:tblGrid>
                <a:gridCol w="5550694"/>
                <a:gridCol w="5550694"/>
              </a:tblGrid>
              <a:tr h="1055281">
                <a:tc>
                  <a:txBody>
                    <a:bodyPr/>
                    <a:lstStyle/>
                    <a:p>
                      <a:pPr algn="just">
                        <a:lnSpc>
                          <a:spcPct val="115000"/>
                        </a:lnSpc>
                        <a:spcAft>
                          <a:spcPts val="0"/>
                        </a:spcAft>
                      </a:pPr>
                      <a:r>
                        <a:rPr lang="uk-UA" sz="2400" dirty="0">
                          <a:latin typeface="Times New Roman"/>
                          <a:ea typeface="Times New Roman"/>
                        </a:rPr>
                        <a:t>– визначення одного чи більше сегментів;</a:t>
                      </a:r>
                      <a:endParaRPr lang="ru-RU" sz="2400" dirty="0">
                        <a:latin typeface="Arial"/>
                        <a:ea typeface="Arial"/>
                      </a:endParaRPr>
                    </a:p>
                  </a:txBody>
                  <a:tcPr marL="56578" marR="56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2400">
                          <a:latin typeface="Times New Roman"/>
                          <a:ea typeface="Times New Roman"/>
                        </a:rPr>
                        <a:t>– ефективна позиція щодо конкурентів;</a:t>
                      </a:r>
                      <a:endParaRPr lang="ru-RU" sz="2400">
                        <a:latin typeface="Arial"/>
                        <a:ea typeface="Arial"/>
                      </a:endParaRPr>
                    </a:p>
                  </a:txBody>
                  <a:tcPr marL="56578" marR="56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6070">
                <a:tc>
                  <a:txBody>
                    <a:bodyPr/>
                    <a:lstStyle/>
                    <a:p>
                      <a:pPr algn="just">
                        <a:lnSpc>
                          <a:spcPct val="115000"/>
                        </a:lnSpc>
                        <a:spcAft>
                          <a:spcPts val="0"/>
                        </a:spcAft>
                      </a:pPr>
                      <a:r>
                        <a:rPr lang="uk-UA" sz="2400">
                          <a:latin typeface="Times New Roman"/>
                          <a:ea typeface="Times New Roman"/>
                        </a:rPr>
                        <a:t>– вимоги до різноманітності товарів;</a:t>
                      </a:r>
                      <a:endParaRPr lang="ru-RU" sz="2400">
                        <a:latin typeface="Arial"/>
                        <a:ea typeface="Arial"/>
                      </a:endParaRPr>
                    </a:p>
                  </a:txBody>
                  <a:tcPr marL="56578" marR="56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2400">
                          <a:latin typeface="Times New Roman"/>
                          <a:ea typeface="Times New Roman"/>
                        </a:rPr>
                        <a:t>– ціни й умови продажів;</a:t>
                      </a:r>
                      <a:endParaRPr lang="ru-RU" sz="2400">
                        <a:latin typeface="Arial"/>
                        <a:ea typeface="Arial"/>
                      </a:endParaRPr>
                    </a:p>
                  </a:txBody>
                  <a:tcPr marL="56578" marR="56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9711">
                <a:tc>
                  <a:txBody>
                    <a:bodyPr/>
                    <a:lstStyle/>
                    <a:p>
                      <a:pPr algn="just">
                        <a:lnSpc>
                          <a:spcPct val="115000"/>
                        </a:lnSpc>
                        <a:spcAft>
                          <a:spcPts val="0"/>
                        </a:spcAft>
                      </a:pPr>
                      <a:r>
                        <a:rPr lang="uk-UA" sz="2400">
                          <a:latin typeface="Times New Roman"/>
                          <a:ea typeface="Times New Roman"/>
                        </a:rPr>
                        <a:t>– канали збуту;</a:t>
                      </a:r>
                      <a:endParaRPr lang="ru-RU" sz="2400">
                        <a:latin typeface="Arial"/>
                        <a:ea typeface="Arial"/>
                      </a:endParaRPr>
                    </a:p>
                  </a:txBody>
                  <a:tcPr marL="56578" marR="56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2400">
                          <a:latin typeface="Times New Roman"/>
                          <a:ea typeface="Times New Roman"/>
                        </a:rPr>
                        <a:t>– торговий персонал та його завдання;</a:t>
                      </a:r>
                      <a:endParaRPr lang="ru-RU" sz="2400">
                        <a:latin typeface="Arial"/>
                        <a:ea typeface="Arial"/>
                      </a:endParaRPr>
                    </a:p>
                  </a:txBody>
                  <a:tcPr marL="56578" marR="56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80902">
                <a:tc>
                  <a:txBody>
                    <a:bodyPr/>
                    <a:lstStyle/>
                    <a:p>
                      <a:pPr algn="just">
                        <a:lnSpc>
                          <a:spcPct val="115000"/>
                        </a:lnSpc>
                        <a:spcAft>
                          <a:spcPts val="0"/>
                        </a:spcAft>
                      </a:pPr>
                      <a:r>
                        <a:rPr lang="uk-UA" sz="2400" dirty="0">
                          <a:latin typeface="Times New Roman"/>
                          <a:ea typeface="Times New Roman"/>
                        </a:rPr>
                        <a:t>– реклама </a:t>
                      </a:r>
                      <a:r>
                        <a:rPr lang="uk-UA" sz="2400" dirty="0" smtClean="0">
                          <a:latin typeface="Times New Roman"/>
                          <a:ea typeface="Times New Roman"/>
                        </a:rPr>
                        <a:t>та </a:t>
                      </a:r>
                      <a:r>
                        <a:rPr lang="uk-UA" sz="2400" dirty="0">
                          <a:latin typeface="Times New Roman"/>
                          <a:ea typeface="Times New Roman"/>
                        </a:rPr>
                        <a:t>стимулювання збуту;</a:t>
                      </a:r>
                      <a:endParaRPr lang="ru-RU" sz="2400" dirty="0">
                        <a:latin typeface="Arial"/>
                        <a:ea typeface="Arial"/>
                      </a:endParaRPr>
                    </a:p>
                  </a:txBody>
                  <a:tcPr marL="56578" marR="56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2400" dirty="0">
                          <a:latin typeface="Times New Roman"/>
                          <a:ea typeface="Times New Roman"/>
                        </a:rPr>
                        <a:t>– обслуговування після продажу, гарантії, послуги.</a:t>
                      </a:r>
                      <a:endParaRPr lang="ru-RU" sz="2400" dirty="0">
                        <a:latin typeface="Arial"/>
                        <a:ea typeface="Arial"/>
                      </a:endParaRPr>
                    </a:p>
                  </a:txBody>
                  <a:tcPr marL="56578" marR="56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Текст 3"/>
          <p:cNvSpPr>
            <a:spLocks noGrp="1"/>
          </p:cNvSpPr>
          <p:nvPr>
            <p:ph type="body" sz="half" idx="2"/>
          </p:nvPr>
        </p:nvSpPr>
        <p:spPr>
          <a:xfrm>
            <a:off x="665163" y="332568"/>
            <a:ext cx="11207750" cy="438957"/>
          </a:xfrm>
        </p:spPr>
        <p:txBody>
          <a:bodyPr>
            <a:noAutofit/>
          </a:bodyPr>
          <a:lstStyle/>
          <a:p>
            <a:pPr algn="just"/>
            <a:r>
              <a:rPr lang="uk-UA" sz="2400" b="1" dirty="0" smtClean="0"/>
              <a:t>Виклад стратегії має містити такі елементи:</a:t>
            </a:r>
            <a:endParaRPr lang="ru-RU" sz="2400" b="1" dirty="0" smtClean="0"/>
          </a:p>
          <a:p>
            <a:pPr algn="ctr"/>
            <a:r>
              <a:rPr lang="uk-UA" sz="2400" b="1" dirty="0" smtClean="0"/>
              <a:t> </a:t>
            </a:r>
            <a:endParaRPr lang="ru-RU" sz="2400" b="1" dirty="0" smtClean="0"/>
          </a:p>
        </p:txBody>
      </p:sp>
      <p:sp>
        <p:nvSpPr>
          <p:cNvPr id="6" name="Прямоугольник 5"/>
          <p:cNvSpPr/>
          <p:nvPr/>
        </p:nvSpPr>
        <p:spPr>
          <a:xfrm>
            <a:off x="3023497" y="700087"/>
            <a:ext cx="6434827" cy="523220"/>
          </a:xfrm>
          <a:prstGeom prst="rect">
            <a:avLst/>
          </a:prstGeom>
        </p:spPr>
        <p:txBody>
          <a:bodyPr wrap="square">
            <a:spAutoFit/>
          </a:bodyPr>
          <a:lstStyle/>
          <a:p>
            <a:pPr algn="ctr"/>
            <a:r>
              <a:rPr lang="uk-UA" sz="2800" b="1" dirty="0" smtClean="0"/>
              <a:t>Елементи стратегії маркетингу</a:t>
            </a:r>
            <a:endParaRPr lang="ru-RU" sz="2800" b="1" dirty="0"/>
          </a:p>
        </p:txBody>
      </p:sp>
      <p:sp>
        <p:nvSpPr>
          <p:cNvPr id="7" name="Прямоугольник 6"/>
          <p:cNvSpPr/>
          <p:nvPr/>
        </p:nvSpPr>
        <p:spPr>
          <a:xfrm>
            <a:off x="714376" y="5634723"/>
            <a:ext cx="11115674" cy="461665"/>
          </a:xfrm>
          <a:prstGeom prst="rect">
            <a:avLst/>
          </a:prstGeom>
        </p:spPr>
        <p:txBody>
          <a:bodyPr wrap="square">
            <a:spAutoFit/>
          </a:bodyPr>
          <a:lstStyle/>
          <a:p>
            <a:pPr lvl="0" indent="457200" algn="just" fontAlgn="base">
              <a:spcBef>
                <a:spcPct val="0"/>
              </a:spcBef>
              <a:spcAft>
                <a:spcPct val="0"/>
              </a:spcAft>
            </a:pPr>
            <a:r>
              <a:rPr lang="uk-UA" sz="2400" dirty="0" smtClean="0">
                <a:latin typeface="Arial" pitchFamily="34" charset="0"/>
                <a:ea typeface="Times New Roman" pitchFamily="18" charset="0"/>
                <a:cs typeface="Arial" pitchFamily="34" charset="0"/>
              </a:rPr>
              <a:t>Маркетингова стратегія прогнозує способи досягнення цілей маркетингу.</a:t>
            </a:r>
            <a:endParaRPr lang="ru-RU" sz="2400" dirty="0" smtClean="0">
              <a:latin typeface="Arial" pitchFamily="34"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1"/>
          <p:cNvSpPr>
            <a:spLocks noChangeArrowheads="1"/>
          </p:cNvSpPr>
          <p:nvPr/>
        </p:nvSpPr>
        <p:spPr bwMode="auto">
          <a:xfrm>
            <a:off x="214312" y="-1"/>
            <a:ext cx="11787187"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3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Розділ </a:t>
            </a:r>
            <a:r>
              <a:rPr kumimoji="0" lang="uk-UA" sz="3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«Робоча програма» </a:t>
            </a:r>
            <a:r>
              <a:rPr kumimoji="0" lang="uk-UA" sz="3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це частина плану, в якій описуються заходи здійснення маркетингової стратегії. Робочою програмою встановлюються терміни маркетингових заходів.</a:t>
            </a:r>
            <a:endParaRPr kumimoji="0" lang="ru-RU" sz="30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endParaRPr kumimoji="0" lang="uk-UA" sz="3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3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Розділ </a:t>
            </a:r>
            <a:r>
              <a:rPr kumimoji="0" lang="uk-UA" sz="3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«Плановий бюджет. Прибутки та збитки» </a:t>
            </a:r>
            <a:r>
              <a:rPr kumimoji="0" lang="uk-UA" sz="3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це частина плану, в якій аналізується планований бюджет, прибутки та збитки.</a:t>
            </a:r>
            <a:endParaRPr kumimoji="0" lang="ru-RU" sz="30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endParaRPr kumimoji="0" lang="uk-UA" sz="3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3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Розділ </a:t>
            </a:r>
            <a:r>
              <a:rPr kumimoji="0" lang="uk-UA" sz="3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«Контроль за реалізацією» </a:t>
            </a:r>
            <a:r>
              <a:rPr kumimoji="0" lang="uk-UA" sz="3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це частина, в якій здійснюється оцінка результатів реалізації плану маркетингу та застосування необхідних засобів із виправлення наслідків, які є небажаними. </a:t>
            </a:r>
            <a:endParaRPr kumimoji="0" lang="uk-UA" sz="3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a:p>
        </p:txBody>
      </p:sp>
      <p:sp>
        <p:nvSpPr>
          <p:cNvPr id="4" name="Текст 3"/>
          <p:cNvSpPr>
            <a:spLocks noGrp="1"/>
          </p:cNvSpPr>
          <p:nvPr>
            <p:ph type="body" sz="half" idx="2"/>
          </p:nvPr>
        </p:nvSpPr>
        <p:spPr/>
        <p:txBody>
          <a:bodyPr/>
          <a:lstStyle/>
          <a:p>
            <a:endParaRPr lang="ru-RU"/>
          </a:p>
        </p:txBody>
      </p:sp>
      <p:pic>
        <p:nvPicPr>
          <p:cNvPr id="5" name="Рисунок 4"/>
          <p:cNvPicPr>
            <a:picLocks noGrp="1"/>
          </p:cNvPicPr>
          <p:nvPr>
            <p:ph type="pic" idx="1"/>
          </p:nvPr>
        </p:nvPicPr>
        <p:blipFill>
          <a:blip r:embed="rId2">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6="http://schemas.microsoft.com/office/word/2018/wordml" xmlns:w16cid="http://schemas.microsoft.com/office/word/2016/wordml/cid" xmlns:w16cex="http://schemas.microsoft.com/office/word/2018/wordml/cex"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257175" y="0"/>
            <a:ext cx="11644314" cy="68580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3922005"/>
            <a:ext cx="12192000" cy="2935995"/>
          </a:xfrm>
        </p:spPr>
        <p:style>
          <a:lnRef idx="1">
            <a:schemeClr val="accent4"/>
          </a:lnRef>
          <a:fillRef idx="2">
            <a:schemeClr val="accent4"/>
          </a:fillRef>
          <a:effectRef idx="1">
            <a:schemeClr val="accent4"/>
          </a:effectRef>
          <a:fontRef idx="minor">
            <a:schemeClr val="dk1"/>
          </a:fontRef>
        </p:style>
        <p:txBody>
          <a:bodyPr>
            <a:normAutofit/>
          </a:bodyPr>
          <a:lstStyle/>
          <a:p>
            <a:pPr marL="0" indent="0">
              <a:buNone/>
            </a:pPr>
            <a:r>
              <a:rPr lang="ru-RU" dirty="0" smtClean="0"/>
              <a:t>  </a:t>
            </a:r>
            <a:r>
              <a:rPr lang="uk-UA" dirty="0" smtClean="0"/>
              <a:t>Отже, планування є невід</a:t>
            </a:r>
            <a:r>
              <a:rPr lang="ru-RU" dirty="0" smtClean="0"/>
              <a:t>’</a:t>
            </a:r>
            <a:r>
              <a:rPr lang="uk-UA" dirty="0" smtClean="0"/>
              <a:t>ємною частиною кожного підприємства. Складання маркетингового плану надає можливість досягти поставлених підприємством цілей, використовуючи необхідну для їх досягнення систему заходів. </a:t>
            </a:r>
            <a:endParaRPr lang="uk-UA" dirty="0"/>
          </a:p>
        </p:txBody>
      </p:sp>
      <p:pic>
        <p:nvPicPr>
          <p:cNvPr id="4" name="Рисунок 3"/>
          <p:cNvPicPr>
            <a:picLocks noChangeAspect="1"/>
          </p:cNvPicPr>
          <p:nvPr/>
        </p:nvPicPr>
        <p:blipFill>
          <a:blip r:embed="rId2"/>
          <a:stretch>
            <a:fillRect/>
          </a:stretch>
        </p:blipFill>
        <p:spPr>
          <a:xfrm>
            <a:off x="0" y="-1"/>
            <a:ext cx="12192000" cy="3922005"/>
          </a:xfrm>
          <a:prstGeom prst="rect">
            <a:avLst/>
          </a:prstGeom>
        </p:spPr>
      </p:pic>
    </p:spTree>
    <p:extLst>
      <p:ext uri="{BB962C8B-B14F-4D97-AF65-F5344CB8AC3E}">
        <p14:creationId xmlns="" xmlns:p14="http://schemas.microsoft.com/office/powerpoint/2010/main" val="2939701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85738" y="271463"/>
            <a:ext cx="11730037" cy="972330"/>
          </a:xfrm>
        </p:spPr>
        <p:txBody>
          <a:bodyPr>
            <a:noAutofit/>
          </a:bodyPr>
          <a:lstStyle/>
          <a:p>
            <a:pPr algn="ctr"/>
            <a:r>
              <a:rPr lang="uk-UA" sz="3200" b="1" dirty="0" smtClean="0"/>
              <a:t>Процес маркетингового планування діяльності підприємства</a:t>
            </a:r>
            <a:endParaRPr lang="ru-RU" sz="3200" b="1" dirty="0"/>
          </a:p>
        </p:txBody>
      </p:sp>
      <p:pic>
        <p:nvPicPr>
          <p:cNvPr id="5" name="Рисунок 4"/>
          <p:cNvPicPr/>
          <p:nvPr/>
        </p:nvPicPr>
        <p:blipFill rotWithShape="1">
          <a:blip r:embed="rId2">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6="http://schemas.microsoft.com/office/word/2018/wordml" xmlns:w16cid="http://schemas.microsoft.com/office/word/2016/wordml/cid" xmlns:w16cex="http://schemas.microsoft.com/office/word/2018/wordml/cex"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t="5448" b="4780"/>
          <a:stretch/>
        </p:blipFill>
        <p:spPr bwMode="auto">
          <a:xfrm>
            <a:off x="971550" y="1355407"/>
            <a:ext cx="10329863" cy="4745355"/>
          </a:xfrm>
          <a:prstGeom prst="rect">
            <a:avLst/>
          </a:prstGeom>
          <a:noFill/>
          <a:ln>
            <a:noFill/>
          </a:ln>
          <a:extLst>
            <a:ext uri="{53640926-AAD7-44D8-BBD7-CCE9431645EC}">
              <a14:shadowObscured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6="http://schemas.microsoft.com/office/word/2018/wordml" xmlns:w16cid="http://schemas.microsoft.com/office/word/2016/wordml/cid" xmlns:w16cex="http://schemas.microsoft.com/office/word/2018/wordml/cex"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8675" y="614363"/>
            <a:ext cx="10715625" cy="5324535"/>
          </a:xfrm>
          <a:prstGeom prst="rect">
            <a:avLst/>
          </a:prstGeom>
        </p:spPr>
        <p:txBody>
          <a:bodyPr wrap="square">
            <a:spAutoFit/>
          </a:bodyPr>
          <a:lstStyle/>
          <a:p>
            <a:endParaRPr lang="uk-UA" sz="4000" b="1" dirty="0" smtClean="0">
              <a:latin typeface="Times New Roman" panose="02020603050405020304" pitchFamily="18" charset="0"/>
              <a:cs typeface="Times New Roman" panose="02020603050405020304" pitchFamily="18" charset="0"/>
            </a:endParaRPr>
          </a:p>
          <a:p>
            <a:pPr algn="ctr"/>
            <a:r>
              <a:rPr lang="uk-UA" sz="4000" b="1" dirty="0" smtClean="0">
                <a:solidFill>
                  <a:schemeClr val="accent2">
                    <a:lumMod val="50000"/>
                  </a:schemeClr>
                </a:solidFill>
                <a:latin typeface="Times New Roman" panose="02020603050405020304" pitchFamily="18" charset="0"/>
                <a:cs typeface="Times New Roman" panose="02020603050405020304" pitchFamily="18" charset="0"/>
              </a:rPr>
              <a:t>ПЛАН</a:t>
            </a:r>
          </a:p>
          <a:p>
            <a:pPr algn="ctr"/>
            <a:endParaRPr lang="uk-UA" sz="4000" b="1" dirty="0" smtClean="0">
              <a:solidFill>
                <a:schemeClr val="accent2">
                  <a:lumMod val="50000"/>
                </a:schemeClr>
              </a:solidFill>
              <a:latin typeface="Times New Roman" panose="02020603050405020304" pitchFamily="18" charset="0"/>
              <a:cs typeface="Times New Roman" panose="02020603050405020304" pitchFamily="18" charset="0"/>
            </a:endParaRPr>
          </a:p>
          <a:p>
            <a:pPr marL="742950" indent="-742950" algn="just">
              <a:buAutoNum type="arabicPeriod"/>
            </a:pPr>
            <a:r>
              <a:rPr lang="uk-UA" sz="3600" b="1" dirty="0" smtClean="0">
                <a:solidFill>
                  <a:schemeClr val="accent2">
                    <a:lumMod val="50000"/>
                  </a:schemeClr>
                </a:solidFill>
                <a:latin typeface="Times New Roman" panose="02020603050405020304" pitchFamily="18" charset="0"/>
                <a:cs typeface="Aharoni" pitchFamily="2" charset="-79"/>
              </a:rPr>
              <a:t>Маркетингове планування експортно-імпортної діяльності підприємства.</a:t>
            </a:r>
          </a:p>
          <a:p>
            <a:pPr marL="742950" indent="-742950" algn="just">
              <a:buAutoNum type="arabicPeriod"/>
            </a:pPr>
            <a:r>
              <a:rPr lang="uk-UA" sz="3600" b="1" dirty="0" smtClean="0">
                <a:solidFill>
                  <a:schemeClr val="accent2">
                    <a:lumMod val="50000"/>
                  </a:schemeClr>
                </a:solidFill>
                <a:latin typeface="Times New Roman" panose="02020603050405020304" pitchFamily="18" charset="0"/>
                <a:cs typeface="Aharoni" pitchFamily="2" charset="-79"/>
              </a:rPr>
              <a:t>Портфельний аналіз діяльності підприємства.</a:t>
            </a:r>
          </a:p>
          <a:p>
            <a:pPr marL="742950" lvl="0" indent="-742950" algn="just">
              <a:buFontTx/>
              <a:buAutoNum type="arabicPeriod"/>
            </a:pPr>
            <a:r>
              <a:rPr lang="uk-UA" sz="3600" b="1" dirty="0" smtClean="0">
                <a:solidFill>
                  <a:schemeClr val="accent2">
                    <a:lumMod val="50000"/>
                  </a:schemeClr>
                </a:solidFill>
                <a:latin typeface="Times New Roman" pitchFamily="18" charset="0"/>
                <a:ea typeface="Times New Roman" pitchFamily="18" charset="0"/>
                <a:cs typeface="Times New Roman" pitchFamily="18" charset="0"/>
              </a:rPr>
              <a:t>Конкурентні стратегії підприємства на зовнішніх ринках.</a:t>
            </a:r>
            <a:endParaRPr lang="uk-UA" sz="3600" b="1" dirty="0" smtClean="0">
              <a:solidFill>
                <a:schemeClr val="accent2">
                  <a:lumMod val="50000"/>
                </a:schemeClr>
              </a:solidFill>
              <a:latin typeface="Times New Roman" pitchFamily="18" charset="0"/>
              <a:cs typeface="Times New Roman" pitchFamily="18" charset="0"/>
            </a:endParaRPr>
          </a:p>
          <a:p>
            <a:pPr marL="742950" indent="-742950" algn="just">
              <a:buAutoNum type="arabicPeriod"/>
            </a:pPr>
            <a:endParaRPr lang="ru-RU" sz="4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622299" y="378898"/>
            <a:ext cx="11079163" cy="522288"/>
          </a:xfrm>
        </p:spPr>
        <p:txBody>
          <a:bodyPr>
            <a:normAutofit/>
          </a:bodyPr>
          <a:lstStyle/>
          <a:p>
            <a:pPr algn="ctr"/>
            <a:r>
              <a:rPr lang="uk-UA" dirty="0" smtClean="0"/>
              <a:t>Процес планування маркетингу можна зобразити у вигляді схеми</a:t>
            </a:r>
            <a:endParaRPr lang="ru-RU" dirty="0"/>
          </a:p>
        </p:txBody>
      </p:sp>
      <p:pic>
        <p:nvPicPr>
          <p:cNvPr id="5" name="image4.png"/>
          <p:cNvPicPr>
            <a:picLocks noGrp="1"/>
          </p:cNvPicPr>
          <p:nvPr>
            <p:ph type="pic" idx="1"/>
          </p:nvPr>
        </p:nvPicPr>
        <p:blipFill>
          <a:blip r:embed="rId2"/>
          <a:srcRect l="1589" r="1589"/>
          <a:stretch>
            <a:fillRect/>
          </a:stretch>
        </p:blipFill>
        <p:spPr>
          <a:xfrm>
            <a:off x="1600200" y="814388"/>
            <a:ext cx="8893175" cy="5500687"/>
          </a:xfrm>
          <a:prstGeom prst="rect">
            <a:avLst/>
          </a:prstGeom>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1"/>
          <p:cNvSpPr>
            <a:spLocks noChangeArrowheads="1"/>
          </p:cNvSpPr>
          <p:nvPr/>
        </p:nvSpPr>
        <p:spPr bwMode="auto">
          <a:xfrm>
            <a:off x="0" y="0"/>
            <a:ext cx="12192000"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uk-UA"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Відповідно до схеми, початковим етапом процесу маркетингового планування є визначення цілей маркетингу (</a:t>
            </a:r>
            <a:r>
              <a:rPr kumimoji="0" lang="uk-UA" sz="2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Target</a:t>
            </a:r>
            <a:r>
              <a:rPr kumimoji="0" lang="uk-UA"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uk-UA" sz="2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Market</a:t>
            </a:r>
            <a:r>
              <a:rPr kumimoji="0" lang="uk-UA"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Для їх досягнення необхідно розробити план дій або заходів (</a:t>
            </a:r>
            <a:r>
              <a:rPr kumimoji="0" lang="uk-UA" sz="2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Action</a:t>
            </a:r>
            <a:r>
              <a:rPr kumimoji="0" lang="uk-UA"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Після дослідження конкурентів-підприємств або конкурентів-продуктів (</a:t>
            </a:r>
            <a:r>
              <a:rPr kumimoji="0" lang="uk-UA" sz="2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Competition</a:t>
            </a:r>
            <a:r>
              <a:rPr kumimoji="0" lang="uk-UA"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та потреб споживачів (</a:t>
            </a:r>
            <a:r>
              <a:rPr kumimoji="0" lang="uk-UA" sz="2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Customer</a:t>
            </a:r>
            <a:r>
              <a:rPr kumimoji="0" lang="uk-UA"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uk-UA" sz="2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Needs</a:t>
            </a:r>
            <a:r>
              <a:rPr kumimoji="0" lang="uk-UA"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отримана інформація (</a:t>
            </a:r>
            <a:r>
              <a:rPr kumimoji="0" lang="uk-UA" sz="2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Messagе</a:t>
            </a:r>
            <a:r>
              <a:rPr kumimoji="0" lang="uk-UA"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застосовується для розробки </a:t>
            </a:r>
            <a:r>
              <a:rPr kumimoji="0" lang="uk-UA" sz="2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маркетинг-міксу</a:t>
            </a:r>
            <a:r>
              <a:rPr kumimoji="0" lang="uk-UA"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який представлений маркетинговим комплексом 4P’s (тобто товаром (</a:t>
            </a:r>
            <a:r>
              <a:rPr kumimoji="0" lang="uk-UA" sz="2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Product</a:t>
            </a:r>
            <a:r>
              <a:rPr kumimoji="0" lang="uk-UA"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ціною (</a:t>
            </a:r>
            <a:r>
              <a:rPr kumimoji="0" lang="uk-UA" sz="2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Price</a:t>
            </a:r>
            <a:r>
              <a:rPr kumimoji="0" lang="uk-UA"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місцем (</a:t>
            </a:r>
            <a:r>
              <a:rPr kumimoji="0" lang="uk-UA" sz="2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Place</a:t>
            </a:r>
            <a:r>
              <a:rPr kumimoji="0" lang="uk-UA"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й просуванням (</a:t>
            </a:r>
            <a:r>
              <a:rPr kumimoji="0" lang="uk-UA" sz="2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Promotion</a:t>
            </a:r>
            <a:r>
              <a:rPr kumimoji="0" lang="uk-UA"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та для визначення комунікаційної політики, що представлена продажами (</a:t>
            </a:r>
            <a:r>
              <a:rPr kumimoji="0" lang="uk-UA" sz="2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Selling</a:t>
            </a:r>
            <a:r>
              <a:rPr kumimoji="0" lang="uk-UA"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рекламою (</a:t>
            </a:r>
            <a:r>
              <a:rPr kumimoji="0" lang="uk-UA" sz="2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Advertising</a:t>
            </a:r>
            <a:r>
              <a:rPr kumimoji="0" lang="uk-UA"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стимулюванням збуту (</a:t>
            </a:r>
            <a:r>
              <a:rPr kumimoji="0" lang="uk-UA" sz="2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Sales</a:t>
            </a:r>
            <a:r>
              <a:rPr kumimoji="0" lang="uk-UA"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uk-UA" sz="2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Promotion</a:t>
            </a:r>
            <a:r>
              <a:rPr kumimoji="0" lang="uk-UA"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зв’язками із суспільством (</a:t>
            </a:r>
            <a:r>
              <a:rPr kumimoji="0" lang="uk-UA" sz="2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Public</a:t>
            </a:r>
            <a:r>
              <a:rPr kumimoji="0" lang="uk-UA"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uk-UA" sz="2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Relations</a:t>
            </a:r>
            <a:r>
              <a:rPr kumimoji="0" lang="uk-UA"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uk-UA" sz="2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паблісіті</a:t>
            </a:r>
            <a:r>
              <a:rPr kumimoji="0" lang="uk-UA"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uk-UA" sz="2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Publicity</a:t>
            </a:r>
            <a:r>
              <a:rPr kumimoji="0" lang="uk-UA"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Відтак, створивши даний комплекс, буде сформовано план дій (</a:t>
            </a:r>
            <a:r>
              <a:rPr kumimoji="0" lang="uk-UA" sz="2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Action</a:t>
            </a:r>
            <a:r>
              <a:rPr kumimoji="0" lang="uk-UA"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uk-UA" sz="2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plan</a:t>
            </a:r>
            <a:r>
              <a:rPr kumimoji="0" lang="uk-UA"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для реалізації цілей маркетингу.</a:t>
            </a:r>
            <a:endParaRPr kumimoji="0" lang="uk-UA"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Рисунок 4"/>
          <p:cNvGraphicFramePr>
            <a:graphicFrameLocks noGrp="1"/>
          </p:cNvGraphicFramePr>
          <p:nvPr>
            <p:ph type="pic" idx="1"/>
          </p:nvPr>
        </p:nvGraphicFramePr>
        <p:xfrm>
          <a:off x="671513" y="1085849"/>
          <a:ext cx="10987087" cy="5243514"/>
        </p:xfrm>
        <a:graphic>
          <a:graphicData uri="http://schemas.openxmlformats.org/drawingml/2006/table">
            <a:tbl>
              <a:tblPr/>
              <a:tblGrid>
                <a:gridCol w="5432016"/>
                <a:gridCol w="5555071"/>
              </a:tblGrid>
              <a:tr h="1413068">
                <a:tc>
                  <a:txBody>
                    <a:bodyPr/>
                    <a:lstStyle/>
                    <a:p>
                      <a:pPr algn="ctr">
                        <a:lnSpc>
                          <a:spcPct val="115000"/>
                        </a:lnSpc>
                        <a:spcAft>
                          <a:spcPts val="0"/>
                        </a:spcAft>
                      </a:pPr>
                      <a:r>
                        <a:rPr lang="uk-UA" sz="2800" dirty="0">
                          <a:latin typeface="Times New Roman"/>
                          <a:ea typeface="Times New Roman"/>
                        </a:rPr>
                        <a:t>Здійснення маркетингових досліджень</a:t>
                      </a:r>
                      <a:endParaRPr lang="ru-RU" sz="2800" dirty="0">
                        <a:latin typeface="Arial"/>
                        <a:ea typeface="Arial"/>
                      </a:endParaRPr>
                    </a:p>
                  </a:txBody>
                  <a:tcPr marL="57208" marR="57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2800">
                          <a:latin typeface="Times New Roman"/>
                          <a:ea typeface="Times New Roman"/>
                        </a:rPr>
                        <a:t>Аналіз сильних і слабких сторін компанії</a:t>
                      </a:r>
                      <a:endParaRPr lang="ru-RU" sz="2800">
                        <a:latin typeface="Arial"/>
                        <a:ea typeface="Arial"/>
                      </a:endParaRPr>
                    </a:p>
                  </a:txBody>
                  <a:tcPr marL="57208" marR="57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04310">
                <a:tc>
                  <a:txBody>
                    <a:bodyPr/>
                    <a:lstStyle/>
                    <a:p>
                      <a:pPr algn="ctr">
                        <a:lnSpc>
                          <a:spcPct val="115000"/>
                        </a:lnSpc>
                        <a:spcAft>
                          <a:spcPts val="0"/>
                        </a:spcAft>
                      </a:pPr>
                      <a:r>
                        <a:rPr lang="uk-UA" sz="2800">
                          <a:latin typeface="Times New Roman"/>
                          <a:ea typeface="Times New Roman"/>
                        </a:rPr>
                        <a:t>Прогнози</a:t>
                      </a:r>
                      <a:endParaRPr lang="ru-RU" sz="2800">
                        <a:latin typeface="Arial"/>
                        <a:ea typeface="Arial"/>
                      </a:endParaRPr>
                    </a:p>
                  </a:txBody>
                  <a:tcPr marL="57208" marR="57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2800">
                          <a:latin typeface="Times New Roman"/>
                          <a:ea typeface="Times New Roman"/>
                        </a:rPr>
                        <a:t>Визначення маркетингових цілей</a:t>
                      </a:r>
                      <a:endParaRPr lang="ru-RU" sz="2800">
                        <a:latin typeface="Arial"/>
                        <a:ea typeface="Arial"/>
                      </a:endParaRPr>
                    </a:p>
                  </a:txBody>
                  <a:tcPr marL="57208" marR="57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13068">
                <a:tc>
                  <a:txBody>
                    <a:bodyPr/>
                    <a:lstStyle/>
                    <a:p>
                      <a:pPr algn="ctr">
                        <a:lnSpc>
                          <a:spcPct val="115000"/>
                        </a:lnSpc>
                        <a:spcAft>
                          <a:spcPts val="0"/>
                        </a:spcAft>
                      </a:pPr>
                      <a:r>
                        <a:rPr lang="uk-UA" sz="2800">
                          <a:latin typeface="Times New Roman"/>
                          <a:ea typeface="Times New Roman"/>
                        </a:rPr>
                        <a:t>Підготовка та створення стратегій маркетингу</a:t>
                      </a:r>
                      <a:endParaRPr lang="ru-RU" sz="2800">
                        <a:latin typeface="Arial"/>
                        <a:ea typeface="Arial"/>
                      </a:endParaRPr>
                    </a:p>
                  </a:txBody>
                  <a:tcPr marL="57208" marR="57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2800">
                          <a:latin typeface="Times New Roman"/>
                          <a:ea typeface="Times New Roman"/>
                        </a:rPr>
                        <a:t>Встановлення програм</a:t>
                      </a:r>
                      <a:endParaRPr lang="ru-RU" sz="2800">
                        <a:latin typeface="Arial"/>
                        <a:ea typeface="Arial"/>
                      </a:endParaRPr>
                    </a:p>
                  </a:txBody>
                  <a:tcPr marL="57208" marR="57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13068">
                <a:tc>
                  <a:txBody>
                    <a:bodyPr/>
                    <a:lstStyle/>
                    <a:p>
                      <a:pPr algn="ctr">
                        <a:lnSpc>
                          <a:spcPct val="115000"/>
                        </a:lnSpc>
                        <a:spcAft>
                          <a:spcPts val="0"/>
                        </a:spcAft>
                      </a:pPr>
                      <a:r>
                        <a:rPr lang="uk-UA" sz="2800">
                          <a:latin typeface="Times New Roman"/>
                          <a:ea typeface="Times New Roman"/>
                        </a:rPr>
                        <a:t>Складання бюджетів</a:t>
                      </a:r>
                      <a:endParaRPr lang="ru-RU" sz="2800">
                        <a:latin typeface="Arial"/>
                        <a:ea typeface="Arial"/>
                      </a:endParaRPr>
                    </a:p>
                  </a:txBody>
                  <a:tcPr marL="57208" marR="57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2800" dirty="0">
                          <a:latin typeface="Times New Roman"/>
                          <a:ea typeface="Times New Roman"/>
                        </a:rPr>
                        <a:t>Визначення результатів і цілей, програм і стратегій</a:t>
                      </a:r>
                      <a:endParaRPr lang="ru-RU" sz="2800" dirty="0">
                        <a:latin typeface="Arial"/>
                        <a:ea typeface="Arial"/>
                      </a:endParaRPr>
                    </a:p>
                  </a:txBody>
                  <a:tcPr marL="57208" marR="57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Текст 3"/>
          <p:cNvSpPr>
            <a:spLocks noGrp="1"/>
          </p:cNvSpPr>
          <p:nvPr>
            <p:ph type="body" sz="half" idx="2"/>
          </p:nvPr>
        </p:nvSpPr>
        <p:spPr>
          <a:xfrm>
            <a:off x="522287" y="475443"/>
            <a:ext cx="11407776" cy="768350"/>
          </a:xfrm>
        </p:spPr>
        <p:txBody>
          <a:bodyPr>
            <a:noAutofit/>
          </a:bodyPr>
          <a:lstStyle/>
          <a:p>
            <a:r>
              <a:rPr lang="uk-UA" sz="3200" b="1" dirty="0" smtClean="0"/>
              <a:t>Основні складові процесу маркетингового планування</a:t>
            </a:r>
            <a:endParaRPr lang="ru-RU" sz="3200" b="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793750" y="318280"/>
            <a:ext cx="10821988" cy="538970"/>
          </a:xfrm>
        </p:spPr>
        <p:txBody>
          <a:bodyPr>
            <a:normAutofit/>
          </a:bodyPr>
          <a:lstStyle/>
          <a:p>
            <a:pPr algn="ctr"/>
            <a:r>
              <a:rPr lang="uk-UA" sz="3200" b="1" dirty="0" smtClean="0"/>
              <a:t>Алгоритм планування маркетингу</a:t>
            </a:r>
            <a:endParaRPr lang="ru-RU" sz="3200" b="1" dirty="0"/>
          </a:p>
        </p:txBody>
      </p:sp>
      <p:pic>
        <p:nvPicPr>
          <p:cNvPr id="5" name="Рисунок 4"/>
          <p:cNvPicPr/>
          <p:nvPr/>
        </p:nvPicPr>
        <p:blipFill>
          <a:blip r:embed="rId2">
            <a:extLst>
              <a:ext uri="{28A0092B-C50C-407E-A947-70E740481C1C}">
                <a14:useLocalDpi xmlns:lc="http://schemas.openxmlformats.org/drawingml/2006/lockedCanvas" xmlns:pic="http://schemas.openxmlformats.org/drawingml/2006/picture"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e="http://schemas.microsoft.com/office/word/2015/wordml/symex"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471488" y="857250"/>
            <a:ext cx="11301411" cy="600075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4250" y="707612"/>
            <a:ext cx="11590737" cy="1446550"/>
          </a:xfrm>
          <a:prstGeom prst="rect">
            <a:avLst/>
          </a:prstGeom>
        </p:spPr>
        <p:txBody>
          <a:bodyPr wrap="square">
            <a:spAutoFit/>
          </a:bodyPr>
          <a:lstStyle/>
          <a:p>
            <a:pPr marL="742950" indent="-742950" algn="ctr"/>
            <a:r>
              <a:rPr lang="uk-UA" sz="4400" b="1" dirty="0" smtClean="0">
                <a:solidFill>
                  <a:schemeClr val="accent2">
                    <a:lumMod val="50000"/>
                  </a:schemeClr>
                </a:solidFill>
                <a:latin typeface="Times New Roman" panose="02020603050405020304" pitchFamily="18" charset="0"/>
                <a:cs typeface="Aharoni" pitchFamily="2" charset="-79"/>
              </a:rPr>
              <a:t>2</a:t>
            </a:r>
            <a:r>
              <a:rPr lang="uk-UA" sz="4400" b="1" dirty="0" smtClean="0">
                <a:solidFill>
                  <a:schemeClr val="accent2">
                    <a:lumMod val="50000"/>
                  </a:schemeClr>
                </a:solidFill>
                <a:latin typeface="Times New Roman" panose="02020603050405020304" pitchFamily="18" charset="0"/>
                <a:cs typeface="Aharoni" pitchFamily="2" charset="-79"/>
              </a:rPr>
              <a:t>. </a:t>
            </a:r>
            <a:r>
              <a:rPr lang="uk-UA" sz="4400" b="1" dirty="0" smtClean="0">
                <a:solidFill>
                  <a:schemeClr val="accent2">
                    <a:lumMod val="50000"/>
                  </a:schemeClr>
                </a:solidFill>
                <a:latin typeface="Times New Roman" panose="02020603050405020304" pitchFamily="18" charset="0"/>
                <a:cs typeface="Aharoni" pitchFamily="2" charset="-79"/>
              </a:rPr>
              <a:t>Портфельний аналіз діяльності підприємства</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71477" y="214313"/>
            <a:ext cx="11558586" cy="1072635"/>
          </a:xfrm>
        </p:spPr>
        <p:txBody>
          <a:bodyPr>
            <a:normAutofit fontScale="90000"/>
          </a:bodyPr>
          <a:lstStyle/>
          <a:p>
            <a:r>
              <a:rPr lang="uk-UA" dirty="0" smtClean="0"/>
              <a:t>Матриця портфельного аналізу – Матриця Бостонської консультаційної групи (БКГ) – </a:t>
            </a:r>
            <a:br>
              <a:rPr lang="uk-UA" dirty="0" smtClean="0"/>
            </a:br>
            <a:r>
              <a:rPr lang="uk-UA" b="0" dirty="0" smtClean="0"/>
              <a:t>одна із найбільш відомих і найбільш простих, розроблена у 60-х роках XX ст. Бостонською консультаційною групою. </a:t>
            </a:r>
            <a:br>
              <a:rPr lang="uk-UA" b="0" dirty="0" smtClean="0"/>
            </a:br>
            <a:r>
              <a:rPr lang="uk-UA" b="0" dirty="0" smtClean="0"/>
              <a:t>У ній аналізуються лише два чинники, дві змінні: відносна частка ринку та темп зростання ринку </a:t>
            </a:r>
            <a:endParaRPr lang="ru-RU" b="0" dirty="0"/>
          </a:p>
        </p:txBody>
      </p:sp>
      <p:pic>
        <p:nvPicPr>
          <p:cNvPr id="5" name="Рисунок 4"/>
          <p:cNvPicPr/>
          <p:nvPr/>
        </p:nvPicPr>
        <p:blipFill>
          <a:blip r:embed="rId2">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1385888" y="1443039"/>
            <a:ext cx="9158288" cy="485775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1"/>
          <p:cNvSpPr>
            <a:spLocks noChangeArrowheads="1"/>
          </p:cNvSpPr>
          <p:nvPr/>
        </p:nvSpPr>
        <p:spPr bwMode="auto">
          <a:xfrm>
            <a:off x="0" y="-1"/>
            <a:ext cx="121920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uk-UA" sz="3200" b="1" i="0" u="none" strike="noStrike" cap="none" normalizeH="0" baseline="0" dirty="0" smtClean="0">
                <a:ln>
                  <a:noFill/>
                </a:ln>
                <a:solidFill>
                  <a:schemeClr val="tx1"/>
                </a:solidFill>
                <a:effectLst/>
                <a:latin typeface="Arial" pitchFamily="34" charset="0"/>
                <a:cs typeface="Arial" pitchFamily="34" charset="0"/>
              </a:rPr>
              <a:t>Відносна частка ринку </a:t>
            </a:r>
            <a:r>
              <a:rPr kumimoji="0" lang="uk-UA" sz="3200" b="0" i="0" u="none" strike="noStrike" cap="none" normalizeH="0" baseline="0" dirty="0" smtClean="0">
                <a:ln>
                  <a:noFill/>
                </a:ln>
                <a:solidFill>
                  <a:schemeClr val="tx1"/>
                </a:solidFill>
                <a:effectLst/>
                <a:latin typeface="Arial" pitchFamily="34" charset="0"/>
                <a:cs typeface="Arial" pitchFamily="34" charset="0"/>
              </a:rPr>
              <a:t>– це відношення між часткою ринку, яку займає кожен продукт підприємства та загальним обсягом ринку, на якому він представлений.</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sz="3200" b="0" i="0" u="none" strike="noStrike" cap="none" normalizeH="0" baseline="0" dirty="0" smtClean="0">
                <a:ln>
                  <a:noFill/>
                </a:ln>
                <a:solidFill>
                  <a:schemeClr val="tx1"/>
                </a:solidFill>
                <a:effectLst/>
                <a:latin typeface="Arial" pitchFamily="34" charset="0"/>
                <a:cs typeface="Arial" pitchFamily="34" charset="0"/>
              </a:rPr>
              <a:t>Відкладається ця змінна на горизонтальній осі й свідчить про рівень конкурентоспроможності чи рентабельності. Відносна частка ринку вимірюється обсягом аналогічної продукції, яку реалізувало на ринку підприємство-лідер. Тобто, якщо обсяги реалізації даного товару у досліджуваного підприємства менші, ніж у підприємства-лідера, то його бізнес потрапляє у праву половину матриці (&lt;1), якщо більші – то у ліву (&gt;1). Горизонтальна вісь («частка ринку») варіюється від 0,1 до 10, розподіли наносяться за логарифмічною шкалою.</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1"/>
          <p:cNvSpPr>
            <a:spLocks noChangeArrowheads="1"/>
          </p:cNvSpPr>
          <p:nvPr/>
        </p:nvSpPr>
        <p:spPr bwMode="auto">
          <a:xfrm>
            <a:off x="0" y="0"/>
            <a:ext cx="12192000"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uk-UA" sz="3200" b="1" i="0" u="none" strike="noStrike" cap="none" normalizeH="0" baseline="0" dirty="0" smtClean="0">
                <a:ln>
                  <a:noFill/>
                </a:ln>
                <a:solidFill>
                  <a:schemeClr val="tx1"/>
                </a:solidFill>
                <a:effectLst/>
                <a:latin typeface="Arial" pitchFamily="34" charset="0"/>
                <a:cs typeface="Arial" pitchFamily="34" charset="0"/>
              </a:rPr>
              <a:t>Темп зростання ринку </a:t>
            </a:r>
            <a:r>
              <a:rPr kumimoji="0" lang="uk-UA" sz="3200" b="0" i="0" u="none" strike="noStrike" cap="none" normalizeH="0" baseline="0" dirty="0" smtClean="0">
                <a:ln>
                  <a:noFill/>
                </a:ln>
                <a:solidFill>
                  <a:schemeClr val="tx1"/>
                </a:solidFill>
                <a:effectLst/>
                <a:latin typeface="Arial" pitchFamily="34" charset="0"/>
                <a:cs typeface="Arial" pitchFamily="34" charset="0"/>
              </a:rPr>
              <a:t>– це його динаміка, річний темп зростання обсягів реалізації продукції даної галузі, можливість подальшого розширення ринку. </a:t>
            </a:r>
          </a:p>
          <a:p>
            <a:pPr marL="0" marR="0" lvl="0" indent="450850" algn="just" defTabSz="914400" rtl="0" eaLnBrk="1" fontAlgn="base" latinLnBrk="0" hangingPunct="1">
              <a:lnSpc>
                <a:spcPct val="100000"/>
              </a:lnSpc>
              <a:spcBef>
                <a:spcPct val="0"/>
              </a:spcBef>
              <a:spcAft>
                <a:spcPct val="0"/>
              </a:spcAft>
              <a:buClrTx/>
              <a:buSzTx/>
              <a:buFontTx/>
              <a:buNone/>
              <a:tabLst/>
            </a:pPr>
            <a:r>
              <a:rPr kumimoji="0" lang="uk-UA" sz="3200" b="0" i="0" u="none" strike="noStrike" cap="none" normalizeH="0" baseline="0" dirty="0" smtClean="0">
                <a:ln>
                  <a:noFill/>
                </a:ln>
                <a:solidFill>
                  <a:schemeClr val="tx1"/>
                </a:solidFill>
                <a:effectLst/>
                <a:latin typeface="Arial" pitchFamily="34" charset="0"/>
                <a:cs typeface="Arial" pitchFamily="34" charset="0"/>
              </a:rPr>
              <a:t>Відкладається ця змінна на вертикальній осі, де вона варіює від 0 до 20 % і більше; 10 % розділяє на осі швидке і повільне зростання.</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uk-UA"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sz="3200" b="0" i="0" u="none" strike="noStrike" cap="none" normalizeH="0" baseline="0" dirty="0" smtClean="0">
                <a:ln>
                  <a:noFill/>
                </a:ln>
                <a:solidFill>
                  <a:schemeClr val="tx1"/>
                </a:solidFill>
                <a:effectLst/>
                <a:latin typeface="Arial" pitchFamily="34" charset="0"/>
                <a:cs typeface="Arial" pitchFamily="34" charset="0"/>
              </a:rPr>
              <a:t>Якщо частка ринку (положення на горизонтальній осі) засвідчує про отримання грошей підприємством, то темп зростання ринку (вертикальна вісь) вимагає від підприємства певного рівня грошових витрат на його освоєння.</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1"/>
          <p:cNvSpPr>
            <a:spLocks noChangeArrowheads="1"/>
          </p:cNvSpPr>
          <p:nvPr/>
        </p:nvSpPr>
        <p:spPr bwMode="auto">
          <a:xfrm>
            <a:off x="0" y="0"/>
            <a:ext cx="12192000"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uk-UA" sz="2800" b="0" i="0" u="none" strike="noStrike" cap="none" normalizeH="0" baseline="0" dirty="0" smtClean="0">
                <a:ln>
                  <a:noFill/>
                </a:ln>
                <a:solidFill>
                  <a:schemeClr val="tx1"/>
                </a:solidFill>
                <a:effectLst/>
                <a:latin typeface="Arial" pitchFamily="34" charset="0"/>
                <a:cs typeface="Arial" pitchFamily="34" charset="0"/>
              </a:rPr>
              <a:t>Матриця БКГ, таким чином, визначає чотири основні позиції, в яких може перебувати бізнес (товари підприємства), – квадранти матриці: «знаки запитання», «зірки», «дійні корови», «собаки».</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lvl="0" indent="450850" algn="just" eaLnBrk="0" fontAlgn="base" hangingPunct="0">
              <a:spcBef>
                <a:spcPct val="0"/>
              </a:spcBef>
              <a:spcAft>
                <a:spcPct val="0"/>
              </a:spcAft>
            </a:pPr>
            <a:r>
              <a:rPr kumimoji="0" lang="uk-UA" sz="2800" b="1" i="0" u="none" strike="noStrike" cap="none" normalizeH="0" baseline="0" dirty="0" smtClean="0">
                <a:ln>
                  <a:noFill/>
                </a:ln>
                <a:solidFill>
                  <a:schemeClr val="tx1"/>
                </a:solidFill>
                <a:effectLst/>
                <a:latin typeface="Arial" pitchFamily="34" charset="0"/>
                <a:cs typeface="Arial" pitchFamily="34" charset="0"/>
              </a:rPr>
              <a:t>«Знаки запитання» </a:t>
            </a:r>
            <a:r>
              <a:rPr kumimoji="0" lang="uk-UA" sz="2800" b="0" i="0" u="none" strike="noStrike" cap="none" normalizeH="0" baseline="0" dirty="0" smtClean="0">
                <a:ln>
                  <a:noFill/>
                </a:ln>
                <a:solidFill>
                  <a:schemeClr val="tx1"/>
                </a:solidFill>
                <a:effectLst/>
                <a:latin typeface="Arial" pitchFamily="34" charset="0"/>
                <a:cs typeface="Arial" pitchFamily="34" charset="0"/>
              </a:rPr>
              <a:t>(ще їх називають «темна конячка», «важкі діти», «дикі кішки») </a:t>
            </a:r>
            <a:r>
              <a:rPr lang="uk-UA" sz="2800" dirty="0" smtClean="0">
                <a:latin typeface="Arial" pitchFamily="34" charset="0"/>
                <a:cs typeface="Arial" pitchFamily="34" charset="0"/>
              </a:rPr>
              <a:t>– </a:t>
            </a:r>
            <a:r>
              <a:rPr kumimoji="0" lang="uk-UA" sz="2800" b="0" i="0" u="none" strike="noStrike" cap="none" normalizeH="0" baseline="0" dirty="0" smtClean="0">
                <a:ln>
                  <a:noFill/>
                </a:ln>
                <a:solidFill>
                  <a:schemeClr val="tx1"/>
                </a:solidFill>
                <a:effectLst/>
                <a:latin typeface="Arial" pitchFamily="34" charset="0"/>
                <a:cs typeface="Arial" pitchFamily="34" charset="0"/>
              </a:rPr>
              <a:t>(швидке зростання – мала частка) – охоплюють три типи товарів: нова торгова марка на ринку; продукти, які з різних причин не змогли втриматися на ринку та не мають перспектив підвищення конкурентоспроможності; продукти, які перейшли в цю категорію із «зірок». Ця продукція переважно відповідає фазі впровадження життєвого циклу товару, тому вимагає значних коштів на підтримання зростання. Якщо цим товарам не надати фінансової підтримки за рахунок інших стратегічних господарських центрів (СГЦ), то вони, проходячи фази життєвого циклу, потраплять до категорії «собак». Водночас існує стратегічна альтернатива: інвестування (збільшення частки ринку та перехід у «зірки») чи вихід з ринку.</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1"/>
          <p:cNvSpPr>
            <a:spLocks noChangeArrowheads="1"/>
          </p:cNvSpPr>
          <p:nvPr/>
        </p:nvSpPr>
        <p:spPr bwMode="auto">
          <a:xfrm>
            <a:off x="0" y="0"/>
            <a:ext cx="121920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uk-UA" sz="3200" b="1" i="0" u="none" strike="noStrike" cap="none" normalizeH="0" baseline="0" dirty="0" smtClean="0">
                <a:ln>
                  <a:noFill/>
                </a:ln>
                <a:solidFill>
                  <a:schemeClr val="tx1"/>
                </a:solidFill>
                <a:effectLst/>
                <a:latin typeface="Arial" pitchFamily="34" charset="0"/>
                <a:cs typeface="Arial" pitchFamily="34" charset="0"/>
              </a:rPr>
              <a:t>«Зірки» </a:t>
            </a:r>
            <a:r>
              <a:rPr kumimoji="0" lang="uk-UA" sz="3200" b="0" i="0" u="none" strike="noStrike" cap="none" normalizeH="0" baseline="0" dirty="0" smtClean="0">
                <a:ln>
                  <a:noFill/>
                </a:ln>
                <a:solidFill>
                  <a:schemeClr val="tx1"/>
                </a:solidFill>
                <a:effectLst/>
                <a:latin typeface="Arial" pitchFamily="34" charset="0"/>
                <a:cs typeface="Arial" pitchFamily="34" charset="0"/>
              </a:rPr>
              <a:t>(швидке зростання – велика частка ринку) – це товари-лідери на швидко зростаючому ринку. Вони вимагають значних коштів для підтримання зростання. Грошовий потік від цих СГЦ невеликий, оскільки економія від масштабів випуску та нагромадженого досвіду нівелюється потребою у значних капіталовкладеннях. Якщо ж інвестиції скоротити, то можуть погіршитися довгострокові перспективи товарів, тобто відбудеться їх перехід у наступну категорію, яка приносить основний прибуток.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750AA3C3-CE59-7B40-8F83-316996CE2177}"/>
              </a:ext>
            </a:extLst>
          </p:cNvPr>
          <p:cNvSpPr>
            <a:spLocks noGrp="1"/>
          </p:cNvSpPr>
          <p:nvPr>
            <p:ph type="ctrTitle"/>
          </p:nvPr>
        </p:nvSpPr>
        <p:spPr>
          <a:xfrm>
            <a:off x="1154955" y="635679"/>
            <a:ext cx="10360770" cy="3329581"/>
          </a:xfrm>
        </p:spPr>
        <p:txBody>
          <a:bodyPr>
            <a:normAutofit/>
          </a:bodyPr>
          <a:lstStyle/>
          <a:p>
            <a:pPr algn="ctr"/>
            <a:r>
              <a:rPr lang="uk-UA" sz="4400" b="1" dirty="0" smtClean="0">
                <a:latin typeface="Times New Roman" panose="02020603050405020304" pitchFamily="18" charset="0"/>
                <a:cs typeface="Times New Roman" panose="02020603050405020304" pitchFamily="18" charset="0"/>
              </a:rPr>
              <a:t>1. </a:t>
            </a:r>
            <a:r>
              <a:rPr lang="uk-UA" sz="4400" b="1" dirty="0" smtClean="0">
                <a:solidFill>
                  <a:schemeClr val="accent2">
                    <a:lumMod val="50000"/>
                  </a:schemeClr>
                </a:solidFill>
                <a:latin typeface="Times New Roman" panose="02020603050405020304" pitchFamily="18" charset="0"/>
                <a:cs typeface="Aharoni" pitchFamily="2" charset="-79"/>
              </a:rPr>
              <a:t>Маркетингове планування експортно-імпортної діяльності підприємства</a:t>
            </a:r>
            <a:endParaRPr lang="uk-UA" sz="4400" b="1"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944210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1"/>
          <p:cNvSpPr>
            <a:spLocks noChangeArrowheads="1"/>
          </p:cNvSpPr>
          <p:nvPr/>
        </p:nvSpPr>
        <p:spPr bwMode="auto">
          <a:xfrm>
            <a:off x="0" y="-1"/>
            <a:ext cx="12192000" cy="70480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uk-UA" sz="2800" b="1" i="0" u="none" strike="noStrike" cap="none" normalizeH="0" baseline="0" dirty="0" smtClean="0">
                <a:ln>
                  <a:noFill/>
                </a:ln>
                <a:solidFill>
                  <a:schemeClr val="tx1"/>
                </a:solidFill>
                <a:effectLst/>
                <a:latin typeface="Arial" pitchFamily="34" charset="0"/>
                <a:cs typeface="Arial" pitchFamily="34" charset="0"/>
              </a:rPr>
              <a:t>«Дійні корови» </a:t>
            </a:r>
            <a:r>
              <a:rPr kumimoji="0" lang="uk-UA" sz="2800" b="0" i="0" u="none" strike="noStrike" cap="none" normalizeH="0" baseline="0" dirty="0" smtClean="0">
                <a:ln>
                  <a:noFill/>
                </a:ln>
                <a:solidFill>
                  <a:schemeClr val="tx1"/>
                </a:solidFill>
                <a:effectLst/>
                <a:latin typeface="Arial" pitchFamily="34" charset="0"/>
                <a:cs typeface="Arial" pitchFamily="34" charset="0"/>
              </a:rPr>
              <a:t>(ще їх називають «грошові мішки») (низьке зростання – велика частка ринку) ‒ це СГЦ, які є «генераторами» прибутку. Вони здатні дати більше коштів, ніж це потрібно для підтримання власної частки ринку, тому їх можна використати для підтримання інших СГЦ, у першу чергу, для розроблення нової продукції. </a:t>
            </a:r>
          </a:p>
          <a:p>
            <a:pPr indent="450850" algn="just" fontAlgn="base">
              <a:spcBef>
                <a:spcPct val="0"/>
              </a:spcBef>
              <a:spcAft>
                <a:spcPct val="0"/>
              </a:spcAft>
            </a:pPr>
            <a:r>
              <a:rPr lang="uk-UA" sz="2800" b="1" dirty="0" smtClean="0"/>
              <a:t>«Собаки»</a:t>
            </a:r>
            <a:r>
              <a:rPr lang="uk-UA" sz="2800" dirty="0" smtClean="0"/>
              <a:t> (ще їх називають «мертвим вантажем», «кульгавими качками») (повільне зростання ‒ мала частка ринку) ‒ це товари, які перебувають у найгіршому становищі, тому доцільно позбуватися їх. Однак, організації у деяких випадках зберігають ці види продукції у своїй номенклатурі. Привабливі ринки збуту, які певною мірою захищені від різких коливань попиту та значних нововведень, і здатні істотно змінити пріоритети покупців, мають змогу підтримувати конкурентоспроможність продукції навіть за умов відносно малої частки ринку.</a:t>
            </a:r>
            <a:endParaRPr lang="ru-RU" sz="2800" dirty="0" smtClean="0"/>
          </a:p>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uk-UA"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1"/>
          <p:cNvSpPr>
            <a:spLocks noChangeArrowheads="1"/>
          </p:cNvSpPr>
          <p:nvPr/>
        </p:nvSpPr>
        <p:spPr bwMode="auto">
          <a:xfrm>
            <a:off x="0" y="0"/>
            <a:ext cx="12192000"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uk-UA" sz="2800" b="0" i="0" u="none" strike="noStrike" cap="none" normalizeH="0" baseline="0" dirty="0" smtClean="0">
                <a:ln>
                  <a:noFill/>
                </a:ln>
                <a:solidFill>
                  <a:schemeClr val="tx1"/>
                </a:solidFill>
                <a:effectLst/>
                <a:latin typeface="Arial" pitchFamily="34" charset="0"/>
                <a:cs typeface="Arial" pitchFamily="34" charset="0"/>
              </a:rPr>
              <a:t>Таким чином, на основі матриці БКГ можна сформувати такі альтернативні стратегії:</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uk-UA" sz="2800" b="1"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sz="2800" b="1" i="0" u="none" strike="noStrike" cap="none" normalizeH="0" baseline="0" dirty="0" smtClean="0">
                <a:ln>
                  <a:noFill/>
                </a:ln>
                <a:solidFill>
                  <a:schemeClr val="tx1"/>
                </a:solidFill>
                <a:effectLst/>
                <a:latin typeface="Arial" pitchFamily="34" charset="0"/>
                <a:cs typeface="Arial" pitchFamily="34" charset="0"/>
              </a:rPr>
              <a:t>Стратегія 1 – «Збільшення частки ринку» </a:t>
            </a:r>
            <a:r>
              <a:rPr kumimoji="0" lang="uk-UA" sz="2800" b="0" i="0" u="none" strike="noStrike" cap="none" normalizeH="0" baseline="0" dirty="0" smtClean="0">
                <a:ln>
                  <a:noFill/>
                </a:ln>
                <a:solidFill>
                  <a:schemeClr val="tx1"/>
                </a:solidFill>
                <a:effectLst/>
                <a:latin typeface="Arial" pitchFamily="34" charset="0"/>
                <a:cs typeface="Arial" pitchFamily="34" charset="0"/>
              </a:rPr>
              <a:t>‒ перетворення «знаків запитання» на «зірок». А для «зірок» – утримання, подальше збільшення і оптимізація частки ринку. Ця стратегія, особливо бізнес, що займає позицію «знаку запитання» потребує значних інвестицій.</a:t>
            </a:r>
          </a:p>
          <a:p>
            <a:pPr indent="450850" algn="just" eaLnBrk="0" fontAlgn="base" hangingPunct="0">
              <a:spcBef>
                <a:spcPct val="0"/>
              </a:spcBef>
              <a:spcAft>
                <a:spcPct val="0"/>
              </a:spcAft>
            </a:pPr>
            <a:endParaRPr lang="uk-UA" sz="2800" b="1" dirty="0" smtClean="0"/>
          </a:p>
          <a:p>
            <a:pPr indent="450850" algn="just" eaLnBrk="0" fontAlgn="base" hangingPunct="0">
              <a:spcBef>
                <a:spcPct val="0"/>
              </a:spcBef>
              <a:spcAft>
                <a:spcPct val="0"/>
              </a:spcAft>
            </a:pPr>
            <a:r>
              <a:rPr lang="uk-UA" sz="2800" b="1" dirty="0" smtClean="0"/>
              <a:t>Стратегія 2 – «Збереження частки ринку»</a:t>
            </a:r>
            <a:r>
              <a:rPr lang="uk-UA" sz="2800" dirty="0" smtClean="0"/>
              <a:t> ‒ це стратегія для СГЦ, які перебувають у позиції «дійні корови», причому сильні «дійні корови», що знаходяться на ринках, які ще розвиваються хоч і не швидкими темпами. Зберігаючи значну частку ринку, кошти від «доїння» спрямовуються на товари, що виходять на ринок і розвиваються («знаки запитання»), а також на інновації.</a:t>
            </a:r>
            <a:endParaRPr lang="ru-RU" sz="2800" dirty="0" smtClean="0"/>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uk-UA"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1"/>
          <p:cNvSpPr>
            <a:spLocks noChangeArrowheads="1"/>
          </p:cNvSpPr>
          <p:nvPr/>
        </p:nvSpPr>
        <p:spPr bwMode="auto">
          <a:xfrm>
            <a:off x="0" y="0"/>
            <a:ext cx="12192000"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uk-UA" sz="2800" b="1" i="0" u="none" strike="noStrike" cap="none" normalizeH="0" baseline="0" dirty="0" smtClean="0">
                <a:ln>
                  <a:noFill/>
                </a:ln>
                <a:solidFill>
                  <a:schemeClr val="tx1"/>
                </a:solidFill>
                <a:effectLst/>
                <a:latin typeface="Arial" pitchFamily="34" charset="0"/>
                <a:cs typeface="Arial" pitchFamily="34" charset="0"/>
              </a:rPr>
              <a:t>Стратегія 3 – «Збирання врожаю»</a:t>
            </a:r>
            <a:r>
              <a:rPr kumimoji="0" lang="uk-UA" sz="2800" b="0" i="0" u="none" strike="noStrike" cap="none" normalizeH="0" baseline="0" dirty="0" smtClean="0">
                <a:ln>
                  <a:noFill/>
                </a:ln>
                <a:solidFill>
                  <a:schemeClr val="tx1"/>
                </a:solidFill>
                <a:effectLst/>
                <a:latin typeface="Arial" pitchFamily="34" charset="0"/>
                <a:cs typeface="Arial" pitchFamily="34" charset="0"/>
              </a:rPr>
              <a:t> ‒ отримання короткострокового прибутку в максимально можливих розмірах, навіть за рахунок скорочення частки ринку. Таку стратегію застосовують, у першу чергу, для слабких «корів», що не мають майбутнього й для таких же «знаків запитання» і «собак».</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uk-UA"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sz="2800" b="1" i="0" u="none" strike="noStrike" cap="none" normalizeH="0" baseline="0" dirty="0" smtClean="0">
                <a:ln>
                  <a:noFill/>
                </a:ln>
                <a:solidFill>
                  <a:schemeClr val="tx1"/>
                </a:solidFill>
                <a:effectLst/>
                <a:latin typeface="Arial" pitchFamily="34" charset="0"/>
                <a:cs typeface="Arial" pitchFamily="34" charset="0"/>
              </a:rPr>
              <a:t>Стратегія 4 – «Ліквідація бізнесу» </a:t>
            </a:r>
            <a:r>
              <a:rPr kumimoji="0" lang="uk-UA" sz="2800" b="0" i="0" u="none" strike="noStrike" cap="none" normalizeH="0" baseline="0" dirty="0" smtClean="0">
                <a:ln>
                  <a:noFill/>
                </a:ln>
                <a:solidFill>
                  <a:schemeClr val="tx1"/>
                </a:solidFill>
                <a:effectLst/>
                <a:latin typeface="Arial" pitchFamily="34" charset="0"/>
                <a:cs typeface="Arial" pitchFamily="34" charset="0"/>
              </a:rPr>
              <a:t>‒ застосовується для СГЦ, що перебувають у позиції «собак» і «знаків запитання», не приносять доходу й немає надії, що колись будуть його приносити. Кошти від ліквідації спрямовуються на товари, які розвиваються («знаки запитання», «зірки»).</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1"/>
          <p:cNvSpPr>
            <a:spLocks noChangeArrowheads="1"/>
          </p:cNvSpPr>
          <p:nvPr/>
        </p:nvSpPr>
        <p:spPr bwMode="auto">
          <a:xfrm>
            <a:off x="0" y="-1"/>
            <a:ext cx="1219200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uk-UA" sz="2800" b="0" i="0" u="none" strike="noStrike" cap="none" normalizeH="0" baseline="0" dirty="0" smtClean="0">
                <a:ln>
                  <a:noFill/>
                </a:ln>
                <a:solidFill>
                  <a:schemeClr val="tx1"/>
                </a:solidFill>
                <a:effectLst/>
                <a:latin typeface="Arial" pitchFamily="34" charset="0"/>
                <a:cs typeface="Arial" pitchFamily="34" charset="0"/>
              </a:rPr>
              <a:t>Поширеним інструментом портфельного аналізу є </a:t>
            </a:r>
            <a:r>
              <a:rPr kumimoji="0" lang="uk-UA" sz="2800" b="1" i="0" u="none" strike="noStrike" cap="none" normalizeH="0" baseline="0" dirty="0" smtClean="0">
                <a:ln>
                  <a:noFill/>
                </a:ln>
                <a:solidFill>
                  <a:schemeClr val="tx1"/>
                </a:solidFill>
                <a:effectLst/>
                <a:latin typeface="Arial" pitchFamily="34" charset="0"/>
                <a:cs typeface="Arial" pitchFamily="34" charset="0"/>
              </a:rPr>
              <a:t>модель GE/</a:t>
            </a:r>
            <a:r>
              <a:rPr kumimoji="0" lang="uk-UA" sz="2800" b="1" i="0" u="none" strike="noStrike" cap="none" normalizeH="0" baseline="0" dirty="0" err="1" smtClean="0">
                <a:ln>
                  <a:noFill/>
                </a:ln>
                <a:solidFill>
                  <a:schemeClr val="tx1"/>
                </a:solidFill>
                <a:effectLst/>
                <a:latin typeface="Arial" pitchFamily="34" charset="0"/>
                <a:cs typeface="Arial" pitchFamily="34" charset="0"/>
              </a:rPr>
              <a:t>McKinsey</a:t>
            </a:r>
            <a:r>
              <a:rPr kumimoji="0" lang="uk-UA" sz="2800" b="0" i="0" u="none" strike="noStrike" cap="none" normalizeH="0" baseline="0" dirty="0" smtClean="0">
                <a:ln>
                  <a:noFill/>
                </a:ln>
                <a:solidFill>
                  <a:schemeClr val="tx1"/>
                </a:solidFill>
                <a:effectLst/>
                <a:latin typeface="Arial" pitchFamily="34" charset="0"/>
                <a:cs typeface="Arial" pitchFamily="34" charset="0"/>
              </a:rPr>
              <a:t>, яка розроблена фахівцями консалтингової компанії </a:t>
            </a:r>
            <a:r>
              <a:rPr kumimoji="0" lang="uk-UA" sz="2800" b="0" i="0" u="none" strike="noStrike" cap="none" normalizeH="0" baseline="0" dirty="0" err="1" smtClean="0">
                <a:ln>
                  <a:noFill/>
                </a:ln>
                <a:solidFill>
                  <a:schemeClr val="tx1"/>
                </a:solidFill>
                <a:effectLst/>
                <a:latin typeface="Arial" pitchFamily="34" charset="0"/>
                <a:cs typeface="Arial" pitchFamily="34" charset="0"/>
              </a:rPr>
              <a:t>McKinsey</a:t>
            </a:r>
            <a:r>
              <a:rPr kumimoji="0" lang="uk-UA" sz="2800" b="0" i="0" u="none" strike="noStrike" cap="none" normalizeH="0" baseline="0" dirty="0" smtClean="0">
                <a:ln>
                  <a:noFill/>
                </a:ln>
                <a:solidFill>
                  <a:schemeClr val="tx1"/>
                </a:solidFill>
                <a:effectLst/>
                <a:latin typeface="Arial" pitchFamily="34" charset="0"/>
                <a:cs typeface="Arial" pitchFamily="34" charset="0"/>
              </a:rPr>
              <a:t> </a:t>
            </a:r>
            <a:r>
              <a:rPr kumimoji="0" lang="uk-UA" sz="2800" b="0" i="0" u="none" strike="noStrike" cap="none" normalizeH="0" baseline="0" dirty="0" err="1" smtClean="0">
                <a:ln>
                  <a:noFill/>
                </a:ln>
                <a:solidFill>
                  <a:schemeClr val="tx1"/>
                </a:solidFill>
                <a:effectLst/>
                <a:latin typeface="Arial" pitchFamily="34" charset="0"/>
                <a:cs typeface="Arial" pitchFamily="34" charset="0"/>
              </a:rPr>
              <a:t>and</a:t>
            </a:r>
            <a:r>
              <a:rPr kumimoji="0" lang="uk-UA" sz="2800" b="0" i="0" u="none" strike="noStrike" cap="none" normalizeH="0" baseline="0" dirty="0" smtClean="0">
                <a:ln>
                  <a:noFill/>
                </a:ln>
                <a:solidFill>
                  <a:schemeClr val="tx1"/>
                </a:solidFill>
                <a:effectLst/>
                <a:latin typeface="Arial" pitchFamily="34" charset="0"/>
                <a:cs typeface="Arial" pitchFamily="34" charset="0"/>
              </a:rPr>
              <a:t> </a:t>
            </a:r>
            <a:r>
              <a:rPr kumimoji="0" lang="uk-UA" sz="2800" b="0" i="0" u="none" strike="noStrike" cap="none" normalizeH="0" baseline="0" dirty="0" err="1" smtClean="0">
                <a:ln>
                  <a:noFill/>
                </a:ln>
                <a:solidFill>
                  <a:schemeClr val="tx1"/>
                </a:solidFill>
                <a:effectLst/>
                <a:latin typeface="Arial" pitchFamily="34" charset="0"/>
                <a:cs typeface="Arial" pitchFamily="34" charset="0"/>
              </a:rPr>
              <a:t>Company</a:t>
            </a:r>
            <a:r>
              <a:rPr kumimoji="0" lang="uk-UA" sz="2800" b="0" i="0" u="none" strike="noStrike" cap="none" normalizeH="0" baseline="0" dirty="0" smtClean="0">
                <a:ln>
                  <a:noFill/>
                </a:ln>
                <a:solidFill>
                  <a:schemeClr val="tx1"/>
                </a:solidFill>
                <a:effectLst/>
                <a:latin typeface="Arial" pitchFamily="34" charset="0"/>
                <a:cs typeface="Arial" pitchFamily="34" charset="0"/>
              </a:rPr>
              <a:t> на замовлення </a:t>
            </a:r>
            <a:r>
              <a:rPr kumimoji="0" lang="uk-UA" sz="2800" b="0" i="0" u="none" strike="noStrike" cap="none" normalizeH="0" baseline="0" dirty="0" err="1" smtClean="0">
                <a:ln>
                  <a:noFill/>
                </a:ln>
                <a:solidFill>
                  <a:schemeClr val="tx1"/>
                </a:solidFill>
                <a:effectLst/>
                <a:latin typeface="Arial" pitchFamily="34" charset="0"/>
                <a:cs typeface="Arial" pitchFamily="34" charset="0"/>
              </a:rPr>
              <a:t>General</a:t>
            </a:r>
            <a:r>
              <a:rPr kumimoji="0" lang="uk-UA" sz="2800" b="0" i="0" u="none" strike="noStrike" cap="none" normalizeH="0" baseline="0" dirty="0" smtClean="0">
                <a:ln>
                  <a:noFill/>
                </a:ln>
                <a:solidFill>
                  <a:schemeClr val="tx1"/>
                </a:solidFill>
                <a:effectLst/>
                <a:latin typeface="Arial" pitchFamily="34" charset="0"/>
                <a:cs typeface="Arial" pitchFamily="34" charset="0"/>
              </a:rPr>
              <a:t> </a:t>
            </a:r>
            <a:r>
              <a:rPr kumimoji="0" lang="uk-UA" sz="2800" b="0" i="0" u="none" strike="noStrike" cap="none" normalizeH="0" baseline="0" dirty="0" err="1" smtClean="0">
                <a:ln>
                  <a:noFill/>
                </a:ln>
                <a:solidFill>
                  <a:schemeClr val="tx1"/>
                </a:solidFill>
                <a:effectLst/>
                <a:latin typeface="Arial" pitchFamily="34" charset="0"/>
                <a:cs typeface="Arial" pitchFamily="34" charset="0"/>
              </a:rPr>
              <a:t>Electric</a:t>
            </a:r>
            <a:r>
              <a:rPr kumimoji="0" lang="uk-UA" sz="2800" b="0" i="0" u="none" strike="noStrike" cap="none" normalizeH="0" baseline="0" dirty="0" smtClean="0">
                <a:ln>
                  <a:noFill/>
                </a:ln>
                <a:solidFill>
                  <a:schemeClr val="tx1"/>
                </a:solidFill>
                <a:effectLst/>
                <a:latin typeface="Arial" pitchFamily="34" charset="0"/>
                <a:cs typeface="Arial" pitchFamily="34" charset="0"/>
              </a:rPr>
              <a:t> (GE). </a:t>
            </a:r>
          </a:p>
          <a:p>
            <a:pPr marL="0" marR="0" lvl="0" indent="450850" algn="just" defTabSz="914400" rtl="0" eaLnBrk="1" fontAlgn="base" latinLnBrk="0" hangingPunct="1">
              <a:lnSpc>
                <a:spcPct val="100000"/>
              </a:lnSpc>
              <a:spcBef>
                <a:spcPct val="0"/>
              </a:spcBef>
              <a:spcAft>
                <a:spcPct val="0"/>
              </a:spcAft>
              <a:buClrTx/>
              <a:buSzTx/>
              <a:buFontTx/>
              <a:buNone/>
              <a:tabLst/>
            </a:pPr>
            <a:endParaRPr lang="uk-UA" sz="2800" dirty="0" smtClean="0">
              <a:latin typeface="Arial" pitchFamily="34" charset="0"/>
              <a:cs typeface="Arial" pitchFamily="34" charset="0"/>
            </a:endParaRPr>
          </a:p>
          <a:p>
            <a:pPr marL="0" marR="0" lvl="0" indent="450850" algn="just" defTabSz="914400" rtl="0" eaLnBrk="1" fontAlgn="base" latinLnBrk="0" hangingPunct="1">
              <a:lnSpc>
                <a:spcPct val="100000"/>
              </a:lnSpc>
              <a:spcBef>
                <a:spcPct val="0"/>
              </a:spcBef>
              <a:spcAft>
                <a:spcPct val="0"/>
              </a:spcAft>
              <a:buClrTx/>
              <a:buSzTx/>
              <a:buFontTx/>
              <a:buNone/>
              <a:tabLst/>
            </a:pPr>
            <a:r>
              <a:rPr kumimoji="0" lang="uk-UA" sz="2800" b="0" i="0" u="none" strike="noStrike" cap="none" normalizeH="0" baseline="0" dirty="0" smtClean="0">
                <a:ln>
                  <a:noFill/>
                </a:ln>
                <a:solidFill>
                  <a:schemeClr val="tx1"/>
                </a:solidFill>
                <a:effectLst/>
                <a:latin typeface="Arial" pitchFamily="34" charset="0"/>
                <a:cs typeface="Arial" pitchFamily="34" charset="0"/>
              </a:rPr>
              <a:t>Цей метод дозволяє здійснити аналіз за двома основними інтегральними параметрами: привабливість галузі та конкурентоспроможність залежно від специфіки певного СГП підприємства.</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1"/>
          <p:cNvSpPr>
            <a:spLocks noChangeArrowheads="1"/>
          </p:cNvSpPr>
          <p:nvPr/>
        </p:nvSpPr>
        <p:spPr bwMode="auto">
          <a:xfrm>
            <a:off x="0" y="0"/>
            <a:ext cx="121920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uk-UA"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Для встановлення рівня привабливості видів діяльності необхідно:</a:t>
            </a:r>
          </a:p>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Char char="•"/>
              <a:tabLst/>
            </a:pPr>
            <a:r>
              <a:rPr kumimoji="0" lang="uk-UA"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визначити набір параметрів, за якими буде оцінюватися привабливість виду діяльності підприємства або галузі;</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Char char="•"/>
              <a:tabLst/>
            </a:pPr>
            <a:r>
              <a:rPr kumimoji="0" lang="uk-UA"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визначити кожному параметру відносну вагу для підприємства;</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Char char="•"/>
              <a:tabLst/>
            </a:pPr>
            <a:r>
              <a:rPr kumimoji="0" lang="uk-UA"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оцінити привабливість кожного параметра за п</a:t>
            </a:r>
            <a:r>
              <a:rPr kumimoji="0" lang="uk-UA" sz="32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uk-UA"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ятибальною шкалою;</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Char char="•"/>
              <a:tabLst/>
            </a:pPr>
            <a:r>
              <a:rPr kumimoji="0" lang="uk-UA"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розрахувати відповідний результат.</a:t>
            </a:r>
            <a:endParaRPr kumimoji="0" lang="uk-UA"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1"/>
          <p:cNvSpPr>
            <a:spLocks noChangeArrowheads="1"/>
          </p:cNvSpPr>
          <p:nvPr/>
        </p:nvSpPr>
        <p:spPr bwMode="auto">
          <a:xfrm>
            <a:off x="0" y="0"/>
            <a:ext cx="1219200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uk-UA"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Конкурентна позиція продукції (стратегічної одиниці бізнесу) у галузі визначається у такому порядку:</a:t>
            </a:r>
          </a:p>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Char char="•"/>
              <a:tabLst/>
            </a:pPr>
            <a:r>
              <a:rPr kumimoji="0" lang="uk-UA"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встановлюються ключові фактори успіху, які забезпечують конкурентну позицію продукту;</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Char char="•"/>
              <a:tabLst/>
            </a:pPr>
            <a:r>
              <a:rPr kumimoji="0" lang="uk-UA"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визначається відносна вага кожного ключового фактора;</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Char char="•"/>
              <a:tabLst/>
            </a:pPr>
            <a:r>
              <a:rPr kumimoji="0" lang="uk-UA"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визначається рівень конкурентної сили товару за кожним ключовим фактором за п</a:t>
            </a:r>
            <a:r>
              <a:rPr kumimoji="0" lang="uk-UA" sz="32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uk-UA"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ятибальною шкалою;</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Char char="•"/>
              <a:tabLst/>
            </a:pPr>
            <a:r>
              <a:rPr kumimoji="0" lang="uk-UA"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розраховується загальна оцінка конкурентної позиції продукції в галузі.</a:t>
            </a:r>
            <a:endParaRPr kumimoji="0" lang="uk-UA"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1"/>
          <p:cNvSpPr>
            <a:spLocks noChangeArrowheads="1"/>
          </p:cNvSpPr>
          <p:nvPr/>
        </p:nvSpPr>
        <p:spPr bwMode="auto">
          <a:xfrm>
            <a:off x="0" y="2"/>
            <a:ext cx="12192000" cy="70480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uk-UA" sz="2800" b="0" i="0" u="none" strike="noStrike" cap="none" normalizeH="0" baseline="0" dirty="0" smtClean="0">
                <a:ln>
                  <a:noFill/>
                </a:ln>
                <a:solidFill>
                  <a:schemeClr val="tx1"/>
                </a:solidFill>
                <a:effectLst/>
                <a:latin typeface="Arial" pitchFamily="34" charset="0"/>
                <a:cs typeface="Arial" pitchFamily="34" charset="0"/>
              </a:rPr>
              <a:t>Побудова матриці передбачає відкладання по горизонталі фактора конкурентоспроможності у межах від «5» до «1» (або у межах від «10» до «1»), а по вертикалі – фактор привабливості ринку у межах від «1» до «5» (або у межах від «1» до «10») та ділиться матриця на дев’ять квадратів. </a:t>
            </a:r>
          </a:p>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uk-UA"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1" fontAlgn="base" latinLnBrk="0" hangingPunct="1">
              <a:lnSpc>
                <a:spcPct val="100000"/>
              </a:lnSpc>
              <a:spcBef>
                <a:spcPct val="0"/>
              </a:spcBef>
              <a:spcAft>
                <a:spcPct val="0"/>
              </a:spcAft>
              <a:buClrTx/>
              <a:buSzTx/>
              <a:buFontTx/>
              <a:buNone/>
              <a:tabLst/>
            </a:pPr>
            <a:r>
              <a:rPr kumimoji="0" lang="uk-UA" sz="2800" b="0" i="0" u="none" strike="noStrike" cap="none" normalizeH="0" baseline="0" dirty="0" smtClean="0">
                <a:ln>
                  <a:noFill/>
                </a:ln>
                <a:solidFill>
                  <a:schemeClr val="tx1"/>
                </a:solidFill>
                <a:effectLst/>
                <a:latin typeface="Arial" pitchFamily="34" charset="0"/>
                <a:cs typeface="Arial" pitchFamily="34" charset="0"/>
              </a:rPr>
              <a:t>Положення кожної СГП зображується у вигляді кола, діаметр якого відповідає обсягу ринку, а заштрихований сектор вказує на ринкову частку певного підприємства. Формулюється стратегія для кожної СГП і робляться висновки. </a:t>
            </a:r>
          </a:p>
          <a:p>
            <a:pPr indent="450850" algn="just" fontAlgn="base">
              <a:spcBef>
                <a:spcPct val="0"/>
              </a:spcBef>
              <a:spcAft>
                <a:spcPct val="0"/>
              </a:spcAft>
            </a:pPr>
            <a:endParaRPr lang="uk-UA" sz="2800" dirty="0" smtClean="0"/>
          </a:p>
          <a:p>
            <a:pPr indent="450850" algn="just" fontAlgn="base">
              <a:spcBef>
                <a:spcPct val="0"/>
              </a:spcBef>
              <a:spcAft>
                <a:spcPct val="0"/>
              </a:spcAft>
            </a:pPr>
            <a:r>
              <a:rPr lang="uk-UA" sz="2800" dirty="0" smtClean="0"/>
              <a:t>СГП, що аналізуються, можуть відображатися на сітці матриці у вигляді кіл, координати центрів яких задаються відповідними показниками даного бізнесу по осях X, У. Величина кожного кола пропорційна обсягу продажів на даному ринку.</a:t>
            </a:r>
            <a:endParaRPr lang="ru-RU" sz="2800" dirty="0" smtClean="0"/>
          </a:p>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uk-UA"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Прямоугольник 24" descr="Описание: https://studfile.net/html/2706/898/html_0IFvmopAzm.v63t/img-_18bTD.png"/>
          <p:cNvSpPr>
            <a:spLocks noChangeAspect="1" noChangeArrowheads="1"/>
          </p:cNvSpPr>
          <p:nvPr/>
        </p:nvSpPr>
        <p:spPr bwMode="auto">
          <a:xfrm>
            <a:off x="0" y="0"/>
            <a:ext cx="3048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 name="Прямоугольник 4"/>
          <p:cNvSpPr/>
          <p:nvPr/>
        </p:nvSpPr>
        <p:spPr>
          <a:xfrm>
            <a:off x="4318493" y="172522"/>
            <a:ext cx="3896820" cy="400110"/>
          </a:xfrm>
          <a:prstGeom prst="rect">
            <a:avLst/>
          </a:prstGeom>
        </p:spPr>
        <p:txBody>
          <a:bodyPr wrap="square">
            <a:spAutoFit/>
          </a:bodyPr>
          <a:lstStyle/>
          <a:p>
            <a:pPr algn="ctr"/>
            <a:r>
              <a:rPr lang="uk-UA" sz="2000" b="1" dirty="0" smtClean="0"/>
              <a:t>Матриця GE/</a:t>
            </a:r>
            <a:r>
              <a:rPr lang="uk-UA" sz="2000" b="1" dirty="0" err="1" smtClean="0"/>
              <a:t>McKinsey</a:t>
            </a:r>
            <a:endParaRPr lang="ru-RU" sz="2000" b="1" dirty="0"/>
          </a:p>
        </p:txBody>
      </p:sp>
      <p:graphicFrame>
        <p:nvGraphicFramePr>
          <p:cNvPr id="6" name="Таблица 5"/>
          <p:cNvGraphicFramePr>
            <a:graphicFrameLocks noGrp="1"/>
          </p:cNvGraphicFramePr>
          <p:nvPr/>
        </p:nvGraphicFramePr>
        <p:xfrm>
          <a:off x="614363" y="617220"/>
          <a:ext cx="11229977" cy="5835145"/>
        </p:xfrm>
        <a:graphic>
          <a:graphicData uri="http://schemas.openxmlformats.org/drawingml/2006/table">
            <a:tbl>
              <a:tblPr/>
              <a:tblGrid>
                <a:gridCol w="628650"/>
                <a:gridCol w="728662"/>
                <a:gridCol w="2900363"/>
                <a:gridCol w="2986088"/>
                <a:gridCol w="3986214"/>
              </a:tblGrid>
              <a:tr h="132163">
                <a:tc rowSpan="2" gridSpan="2">
                  <a:txBody>
                    <a:bodyPr/>
                    <a:lstStyle/>
                    <a:p>
                      <a:pPr algn="just">
                        <a:lnSpc>
                          <a:spcPct val="150000"/>
                        </a:lnSpc>
                        <a:spcAft>
                          <a:spcPts val="0"/>
                        </a:spcAft>
                      </a:pPr>
                      <a:endParaRPr lang="uk-UA" sz="2400" dirty="0">
                        <a:latin typeface="Times New Roman" pitchFamily="18" charset="0"/>
                        <a:ea typeface="Times New Roman"/>
                        <a:cs typeface="Times New Roman" pitchFamily="18" charset="0"/>
                      </a:endParaRPr>
                    </a:p>
                  </a:txBody>
                  <a:tcPr marL="28321" marR="283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ru-RU"/>
                    </a:p>
                  </a:txBody>
                  <a:tcPr/>
                </a:tc>
                <a:tc gridSpan="3">
                  <a:txBody>
                    <a:bodyPr/>
                    <a:lstStyle/>
                    <a:p>
                      <a:pPr algn="ctr">
                        <a:lnSpc>
                          <a:spcPct val="150000"/>
                        </a:lnSpc>
                        <a:spcAft>
                          <a:spcPts val="0"/>
                        </a:spcAft>
                      </a:pPr>
                      <a:r>
                        <a:rPr lang="uk-UA" sz="2400" b="1" dirty="0">
                          <a:latin typeface="Times New Roman" pitchFamily="18" charset="0"/>
                          <a:ea typeface="Times New Roman"/>
                          <a:cs typeface="Times New Roman" pitchFamily="18" charset="0"/>
                        </a:rPr>
                        <a:t>Конкурентна позиція</a:t>
                      </a:r>
                      <a:endParaRPr lang="ru-RU" sz="2400" b="1" dirty="0">
                        <a:latin typeface="Times New Roman" pitchFamily="18" charset="0"/>
                        <a:ea typeface="Times New Roman"/>
                        <a:cs typeface="Times New Roman" pitchFamily="18" charset="0"/>
                      </a:endParaRPr>
                    </a:p>
                  </a:txBody>
                  <a:tcPr marL="28321" marR="283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792976">
                <a:tc gridSpan="2" vMerge="1">
                  <a:txBody>
                    <a:bodyPr/>
                    <a:lstStyle/>
                    <a:p>
                      <a:endParaRPr lang="ru-RU"/>
                    </a:p>
                  </a:txBody>
                  <a:tcPr/>
                </a:tc>
                <a:tc hMerge="1" vMerge="1">
                  <a:txBody>
                    <a:bodyPr/>
                    <a:lstStyle/>
                    <a:p>
                      <a:endParaRPr lang="ru-RU"/>
                    </a:p>
                  </a:txBody>
                  <a:tcPr/>
                </a:tc>
                <a:tc>
                  <a:txBody>
                    <a:bodyPr/>
                    <a:lstStyle/>
                    <a:p>
                      <a:pPr algn="ctr">
                        <a:lnSpc>
                          <a:spcPct val="150000"/>
                        </a:lnSpc>
                        <a:spcAft>
                          <a:spcPts val="0"/>
                        </a:spcAft>
                      </a:pPr>
                      <a:r>
                        <a:rPr lang="uk-UA" sz="2400" b="1" dirty="0">
                          <a:latin typeface="Times New Roman" pitchFamily="18" charset="0"/>
                          <a:ea typeface="Times New Roman"/>
                          <a:cs typeface="Times New Roman" pitchFamily="18" charset="0"/>
                        </a:rPr>
                        <a:t>Висока</a:t>
                      </a:r>
                      <a:endParaRPr lang="ru-RU" sz="2400" b="1" dirty="0">
                        <a:latin typeface="Times New Roman" pitchFamily="18" charset="0"/>
                        <a:ea typeface="Times New Roman"/>
                        <a:cs typeface="Times New Roman" pitchFamily="18" charset="0"/>
                      </a:endParaRPr>
                    </a:p>
                  </a:txBody>
                  <a:tcPr marL="28321" marR="283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uk-UA" sz="2400" b="1">
                          <a:latin typeface="Times New Roman" pitchFamily="18" charset="0"/>
                          <a:ea typeface="Times New Roman"/>
                          <a:cs typeface="Times New Roman" pitchFamily="18" charset="0"/>
                        </a:rPr>
                        <a:t>Середня</a:t>
                      </a:r>
                      <a:endParaRPr lang="ru-RU" sz="2400" b="1">
                        <a:latin typeface="Times New Roman" pitchFamily="18" charset="0"/>
                        <a:ea typeface="Times New Roman"/>
                        <a:cs typeface="Times New Roman" pitchFamily="18" charset="0"/>
                      </a:endParaRPr>
                    </a:p>
                  </a:txBody>
                  <a:tcPr marL="28321" marR="283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uk-UA" sz="2400" b="1" dirty="0">
                          <a:latin typeface="Times New Roman" pitchFamily="18" charset="0"/>
                          <a:ea typeface="Times New Roman"/>
                          <a:cs typeface="Times New Roman" pitchFamily="18" charset="0"/>
                        </a:rPr>
                        <a:t>Низька</a:t>
                      </a:r>
                      <a:endParaRPr lang="ru-RU" sz="2400" b="1" dirty="0">
                        <a:latin typeface="Times New Roman" pitchFamily="18" charset="0"/>
                        <a:ea typeface="Times New Roman"/>
                        <a:cs typeface="Times New Roman" pitchFamily="18" charset="0"/>
                      </a:endParaRPr>
                    </a:p>
                  </a:txBody>
                  <a:tcPr marL="28321" marR="283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50277">
                <a:tc rowSpan="3">
                  <a:txBody>
                    <a:bodyPr/>
                    <a:lstStyle/>
                    <a:p>
                      <a:pPr algn="ctr">
                        <a:lnSpc>
                          <a:spcPct val="150000"/>
                        </a:lnSpc>
                        <a:spcAft>
                          <a:spcPts val="0"/>
                        </a:spcAft>
                      </a:pPr>
                      <a:r>
                        <a:rPr lang="uk-UA" sz="2400" b="1" dirty="0">
                          <a:latin typeface="Times New Roman" pitchFamily="18" charset="0"/>
                          <a:ea typeface="Times New Roman"/>
                          <a:cs typeface="Times New Roman" pitchFamily="18" charset="0"/>
                        </a:rPr>
                        <a:t>Привабливість галузі</a:t>
                      </a:r>
                      <a:endParaRPr lang="ru-RU" sz="2400" b="1" dirty="0">
                        <a:latin typeface="Times New Roman" pitchFamily="18" charset="0"/>
                        <a:ea typeface="Times New Roman"/>
                        <a:cs typeface="Times New Roman" pitchFamily="18" charset="0"/>
                      </a:endParaRPr>
                    </a:p>
                  </a:txBody>
                  <a:tcPr marL="28321" marR="28321"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uk-UA" sz="2400" b="1">
                          <a:latin typeface="Times New Roman" pitchFamily="18" charset="0"/>
                          <a:ea typeface="Times New Roman"/>
                          <a:cs typeface="Times New Roman" pitchFamily="18" charset="0"/>
                        </a:rPr>
                        <a:t>Висока</a:t>
                      </a:r>
                      <a:endParaRPr lang="ru-RU" sz="2400" b="1">
                        <a:latin typeface="Times New Roman" pitchFamily="18" charset="0"/>
                        <a:ea typeface="Times New Roman"/>
                        <a:cs typeface="Times New Roman" pitchFamily="18" charset="0"/>
                      </a:endParaRPr>
                    </a:p>
                  </a:txBody>
                  <a:tcPr marL="28321" marR="28321"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uk-UA" sz="2400" dirty="0">
                          <a:latin typeface="Times New Roman" pitchFamily="18" charset="0"/>
                          <a:ea typeface="Times New Roman"/>
                          <a:cs typeface="Times New Roman" pitchFamily="18" charset="0"/>
                        </a:rPr>
                        <a:t>Переможець</a:t>
                      </a:r>
                      <a:endParaRPr lang="ru-RU" sz="2400" dirty="0">
                        <a:latin typeface="Times New Roman" pitchFamily="18" charset="0"/>
                        <a:ea typeface="Times New Roman"/>
                        <a:cs typeface="Times New Roman" pitchFamily="18" charset="0"/>
                      </a:endParaRPr>
                    </a:p>
                  </a:txBody>
                  <a:tcPr marL="28321" marR="283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uk-UA" sz="2400">
                          <a:latin typeface="Times New Roman" pitchFamily="18" charset="0"/>
                          <a:ea typeface="Times New Roman"/>
                          <a:cs typeface="Times New Roman" pitchFamily="18" charset="0"/>
                        </a:rPr>
                        <a:t>Переможець</a:t>
                      </a:r>
                      <a:endParaRPr lang="ru-RU" sz="2400">
                        <a:latin typeface="Times New Roman" pitchFamily="18" charset="0"/>
                        <a:ea typeface="Times New Roman"/>
                        <a:cs typeface="Times New Roman" pitchFamily="18" charset="0"/>
                      </a:endParaRPr>
                    </a:p>
                  </a:txBody>
                  <a:tcPr marL="28321" marR="283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uk-UA" sz="2400" dirty="0">
                          <a:latin typeface="Times New Roman" pitchFamily="18" charset="0"/>
                          <a:ea typeface="Times New Roman"/>
                          <a:cs typeface="Times New Roman" pitchFamily="18" charset="0"/>
                        </a:rPr>
                        <a:t>«Знак </a:t>
                      </a:r>
                      <a:r>
                        <a:rPr lang="uk-UA" sz="2400" dirty="0" smtClean="0">
                          <a:latin typeface="Times New Roman" pitchFamily="18" charset="0"/>
                          <a:ea typeface="Times New Roman"/>
                          <a:cs typeface="Times New Roman" pitchFamily="18" charset="0"/>
                        </a:rPr>
                        <a:t>запитання</a:t>
                      </a:r>
                      <a:r>
                        <a:rPr lang="uk-UA" sz="2400" dirty="0">
                          <a:latin typeface="Times New Roman" pitchFamily="18" charset="0"/>
                          <a:ea typeface="Times New Roman"/>
                          <a:cs typeface="Times New Roman" pitchFamily="18" charset="0"/>
                        </a:rPr>
                        <a:t>»</a:t>
                      </a:r>
                      <a:endParaRPr lang="ru-RU" sz="2400" dirty="0">
                        <a:latin typeface="Times New Roman" pitchFamily="18" charset="0"/>
                        <a:ea typeface="Times New Roman"/>
                        <a:cs typeface="Times New Roman" pitchFamily="18" charset="0"/>
                      </a:endParaRPr>
                    </a:p>
                  </a:txBody>
                  <a:tcPr marL="28321" marR="283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1626">
                <a:tc vMerge="1">
                  <a:txBody>
                    <a:bodyPr/>
                    <a:lstStyle/>
                    <a:p>
                      <a:endParaRPr lang="ru-RU"/>
                    </a:p>
                  </a:txBody>
                  <a:tcPr/>
                </a:tc>
                <a:tc>
                  <a:txBody>
                    <a:bodyPr/>
                    <a:lstStyle/>
                    <a:p>
                      <a:pPr algn="ctr">
                        <a:lnSpc>
                          <a:spcPct val="150000"/>
                        </a:lnSpc>
                        <a:spcAft>
                          <a:spcPts val="0"/>
                        </a:spcAft>
                      </a:pPr>
                      <a:r>
                        <a:rPr lang="uk-UA" sz="2400" b="1">
                          <a:latin typeface="Times New Roman" pitchFamily="18" charset="0"/>
                          <a:ea typeface="Times New Roman"/>
                          <a:cs typeface="Times New Roman" pitchFamily="18" charset="0"/>
                        </a:rPr>
                        <a:t>Середня</a:t>
                      </a:r>
                      <a:endParaRPr lang="ru-RU" sz="2400" b="1">
                        <a:latin typeface="Times New Roman" pitchFamily="18" charset="0"/>
                        <a:ea typeface="Times New Roman"/>
                        <a:cs typeface="Times New Roman" pitchFamily="18" charset="0"/>
                      </a:endParaRPr>
                    </a:p>
                  </a:txBody>
                  <a:tcPr marL="28321" marR="28321"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uk-UA" sz="2400">
                          <a:latin typeface="Times New Roman" pitchFamily="18" charset="0"/>
                          <a:ea typeface="Times New Roman"/>
                          <a:cs typeface="Times New Roman" pitchFamily="18" charset="0"/>
                        </a:rPr>
                        <a:t>Переможець</a:t>
                      </a:r>
                      <a:endParaRPr lang="ru-RU" sz="2400">
                        <a:latin typeface="Times New Roman" pitchFamily="18" charset="0"/>
                        <a:ea typeface="Times New Roman"/>
                        <a:cs typeface="Times New Roman" pitchFamily="18" charset="0"/>
                      </a:endParaRPr>
                    </a:p>
                  </a:txBody>
                  <a:tcPr marL="28321" marR="283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uk-UA" sz="2400">
                          <a:latin typeface="Times New Roman" pitchFamily="18" charset="0"/>
                          <a:ea typeface="Times New Roman"/>
                          <a:cs typeface="Times New Roman" pitchFamily="18" charset="0"/>
                        </a:rPr>
                        <a:t>Середній бізнес</a:t>
                      </a:r>
                      <a:endParaRPr lang="ru-RU" sz="2400">
                        <a:latin typeface="Times New Roman" pitchFamily="18" charset="0"/>
                        <a:ea typeface="Times New Roman"/>
                        <a:cs typeface="Times New Roman" pitchFamily="18" charset="0"/>
                      </a:endParaRPr>
                    </a:p>
                  </a:txBody>
                  <a:tcPr marL="28321" marR="283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uk-UA" sz="2400" dirty="0" smtClean="0">
                          <a:latin typeface="Times New Roman" pitchFamily="18" charset="0"/>
                          <a:ea typeface="Times New Roman"/>
                          <a:cs typeface="Times New Roman" pitchFamily="18" charset="0"/>
                        </a:rPr>
                        <a:t>Той, що </a:t>
                      </a:r>
                      <a:r>
                        <a:rPr lang="uk-UA" sz="2400" dirty="0">
                          <a:latin typeface="Times New Roman" pitchFamily="18" charset="0"/>
                          <a:ea typeface="Times New Roman"/>
                          <a:cs typeface="Times New Roman" pitchFamily="18" charset="0"/>
                        </a:rPr>
                        <a:t>програє</a:t>
                      </a:r>
                      <a:endParaRPr lang="ru-RU" sz="2400" dirty="0">
                        <a:latin typeface="Times New Roman" pitchFamily="18" charset="0"/>
                        <a:ea typeface="Times New Roman"/>
                        <a:cs typeface="Times New Roman" pitchFamily="18" charset="0"/>
                      </a:endParaRPr>
                    </a:p>
                  </a:txBody>
                  <a:tcPr marL="28321" marR="283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1626">
                <a:tc vMerge="1">
                  <a:txBody>
                    <a:bodyPr/>
                    <a:lstStyle/>
                    <a:p>
                      <a:endParaRPr lang="ru-RU"/>
                    </a:p>
                  </a:txBody>
                  <a:tcPr/>
                </a:tc>
                <a:tc>
                  <a:txBody>
                    <a:bodyPr/>
                    <a:lstStyle/>
                    <a:p>
                      <a:pPr algn="ctr">
                        <a:lnSpc>
                          <a:spcPct val="150000"/>
                        </a:lnSpc>
                        <a:spcAft>
                          <a:spcPts val="0"/>
                        </a:spcAft>
                      </a:pPr>
                      <a:r>
                        <a:rPr lang="uk-UA" sz="2400" b="1" dirty="0">
                          <a:latin typeface="Times New Roman" pitchFamily="18" charset="0"/>
                          <a:ea typeface="Times New Roman"/>
                          <a:cs typeface="Times New Roman" pitchFamily="18" charset="0"/>
                        </a:rPr>
                        <a:t>Низька</a:t>
                      </a:r>
                      <a:endParaRPr lang="ru-RU" sz="2400" b="1" dirty="0">
                        <a:latin typeface="Times New Roman" pitchFamily="18" charset="0"/>
                        <a:ea typeface="Times New Roman"/>
                        <a:cs typeface="Times New Roman" pitchFamily="18" charset="0"/>
                      </a:endParaRPr>
                    </a:p>
                  </a:txBody>
                  <a:tcPr marL="28321" marR="28321"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uk-UA" sz="2400">
                          <a:latin typeface="Times New Roman" pitchFamily="18" charset="0"/>
                          <a:ea typeface="Times New Roman"/>
                          <a:cs typeface="Times New Roman" pitchFamily="18" charset="0"/>
                        </a:rPr>
                        <a:t>Виробник прибутку</a:t>
                      </a:r>
                      <a:endParaRPr lang="ru-RU" sz="2400">
                        <a:latin typeface="Times New Roman" pitchFamily="18" charset="0"/>
                        <a:ea typeface="Times New Roman"/>
                        <a:cs typeface="Times New Roman" pitchFamily="18" charset="0"/>
                      </a:endParaRPr>
                    </a:p>
                  </a:txBody>
                  <a:tcPr marL="28321" marR="283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uk-UA" sz="2400" dirty="0" smtClean="0">
                          <a:latin typeface="Times New Roman" pitchFamily="18" charset="0"/>
                          <a:ea typeface="Times New Roman"/>
                          <a:cs typeface="Times New Roman" pitchFamily="18" charset="0"/>
                        </a:rPr>
                        <a:t>Той, що </a:t>
                      </a:r>
                      <a:r>
                        <a:rPr lang="uk-UA" sz="2400" dirty="0">
                          <a:latin typeface="Times New Roman" pitchFamily="18" charset="0"/>
                          <a:ea typeface="Times New Roman"/>
                          <a:cs typeface="Times New Roman" pitchFamily="18" charset="0"/>
                        </a:rPr>
                        <a:t>програє</a:t>
                      </a:r>
                      <a:endParaRPr lang="ru-RU" sz="2400" dirty="0">
                        <a:latin typeface="Times New Roman" pitchFamily="18" charset="0"/>
                        <a:ea typeface="Times New Roman"/>
                        <a:cs typeface="Times New Roman" pitchFamily="18" charset="0"/>
                      </a:endParaRPr>
                    </a:p>
                  </a:txBody>
                  <a:tcPr marL="28321" marR="283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uk-UA" sz="2400" dirty="0" smtClean="0">
                          <a:latin typeface="Times New Roman" pitchFamily="18" charset="0"/>
                          <a:ea typeface="Times New Roman"/>
                          <a:cs typeface="Times New Roman" pitchFamily="18" charset="0"/>
                        </a:rPr>
                        <a:t>Той, що </a:t>
                      </a:r>
                      <a:r>
                        <a:rPr lang="uk-UA" sz="2400" dirty="0">
                          <a:latin typeface="Times New Roman" pitchFamily="18" charset="0"/>
                          <a:ea typeface="Times New Roman"/>
                          <a:cs typeface="Times New Roman" pitchFamily="18" charset="0"/>
                        </a:rPr>
                        <a:t>програє</a:t>
                      </a:r>
                      <a:endParaRPr lang="ru-RU" sz="2400" dirty="0">
                        <a:latin typeface="Times New Roman" pitchFamily="18" charset="0"/>
                        <a:ea typeface="Times New Roman"/>
                        <a:cs typeface="Times New Roman" pitchFamily="18" charset="0"/>
                      </a:endParaRPr>
                    </a:p>
                  </a:txBody>
                  <a:tcPr marL="28321" marR="283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Прямоугольник 24" descr="Описание: https://studfile.net/html/2706/898/html_0IFvmopAzm.v63t/img-_18bTD.png"/>
          <p:cNvSpPr>
            <a:spLocks noChangeAspect="1" noChangeArrowheads="1"/>
          </p:cNvSpPr>
          <p:nvPr/>
        </p:nvSpPr>
        <p:spPr bwMode="auto">
          <a:xfrm>
            <a:off x="0" y="0"/>
            <a:ext cx="3048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graphicFrame>
        <p:nvGraphicFramePr>
          <p:cNvPr id="4" name="Таблица 3"/>
          <p:cNvGraphicFramePr>
            <a:graphicFrameLocks noGrp="1"/>
          </p:cNvGraphicFramePr>
          <p:nvPr/>
        </p:nvGraphicFramePr>
        <p:xfrm>
          <a:off x="371476" y="573682"/>
          <a:ext cx="11472868" cy="6284318"/>
        </p:xfrm>
        <a:graphic>
          <a:graphicData uri="http://schemas.openxmlformats.org/drawingml/2006/table">
            <a:tbl>
              <a:tblPr/>
              <a:tblGrid>
                <a:gridCol w="400050"/>
                <a:gridCol w="842962"/>
                <a:gridCol w="3400425"/>
                <a:gridCol w="3286125"/>
                <a:gridCol w="3543306"/>
              </a:tblGrid>
              <a:tr h="1846895">
                <a:tc rowSpan="3">
                  <a:txBody>
                    <a:bodyPr/>
                    <a:lstStyle/>
                    <a:p>
                      <a:pPr marL="71755" marR="71755" algn="ctr">
                        <a:spcAft>
                          <a:spcPts val="0"/>
                        </a:spcAft>
                      </a:pPr>
                      <a:r>
                        <a:rPr lang="uk-UA" sz="1600" b="1" dirty="0">
                          <a:latin typeface="Calibri"/>
                          <a:cs typeface="Times New Roman"/>
                        </a:rPr>
                        <a:t>Привабливість галузі</a:t>
                      </a:r>
                      <a:endParaRPr lang="ru-RU" sz="1600" b="1" dirty="0">
                        <a:latin typeface="Calibri"/>
                        <a:cs typeface="Times New Roman"/>
                      </a:endParaRPr>
                    </a:p>
                  </a:txBody>
                  <a:tcPr marL="21829" marR="21829" marT="21829" marB="21829"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uk-UA" sz="1600" b="1" dirty="0">
                          <a:latin typeface="Calibri"/>
                          <a:cs typeface="Times New Roman"/>
                        </a:rPr>
                        <a:t>Висока</a:t>
                      </a:r>
                      <a:endParaRPr lang="ru-RU" sz="1600" b="1" dirty="0">
                        <a:latin typeface="Calibri"/>
                        <a:cs typeface="Times New Roman"/>
                      </a:endParaRPr>
                    </a:p>
                  </a:txBody>
                  <a:tcPr marL="21829" marR="21829" marT="21829" marB="218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1" dirty="0">
                          <a:latin typeface="Times New Roman"/>
                          <a:ea typeface="Times New Roman"/>
                          <a:cs typeface="Times New Roman"/>
                        </a:rPr>
                        <a:t>1. Стратегія </a:t>
                      </a:r>
                      <a:endParaRPr lang="ru-RU" sz="1600" b="1" dirty="0">
                        <a:latin typeface="Times New Roman"/>
                        <a:ea typeface="Times New Roman"/>
                        <a:cs typeface="Times New Roman"/>
                      </a:endParaRPr>
                    </a:p>
                    <a:p>
                      <a:pPr algn="ctr">
                        <a:spcAft>
                          <a:spcPts val="0"/>
                        </a:spcAft>
                      </a:pPr>
                      <a:r>
                        <a:rPr lang="uk-UA" sz="1600" b="1" dirty="0">
                          <a:latin typeface="Times New Roman"/>
                          <a:ea typeface="Times New Roman"/>
                          <a:cs typeface="Times New Roman"/>
                        </a:rPr>
                        <a:t>захисту позицій (переможець):</a:t>
                      </a:r>
                      <a:endParaRPr lang="ru-RU" sz="1600" b="1" dirty="0">
                        <a:latin typeface="Times New Roman"/>
                        <a:ea typeface="Times New Roman"/>
                        <a:cs typeface="Times New Roman"/>
                      </a:endParaRPr>
                    </a:p>
                    <a:p>
                      <a:pPr marL="342900" lvl="0" indent="-342900" algn="just">
                        <a:lnSpc>
                          <a:spcPct val="115000"/>
                        </a:lnSpc>
                        <a:spcAft>
                          <a:spcPts val="0"/>
                        </a:spcAft>
                        <a:buFont typeface="Symbol"/>
                        <a:buChar char=""/>
                      </a:pPr>
                      <a:r>
                        <a:rPr lang="uk-UA" sz="1600" dirty="0">
                          <a:latin typeface="Times New Roman"/>
                          <a:ea typeface="Calibri"/>
                          <a:cs typeface="Times New Roman"/>
                        </a:rPr>
                        <a:t>фокусування на підтриманні конкурентних переваг;</a:t>
                      </a:r>
                      <a:endParaRPr lang="ru-RU" sz="1600" dirty="0">
                        <a:latin typeface="Calibri"/>
                        <a:ea typeface="Calibri"/>
                        <a:cs typeface="Times New Roman"/>
                      </a:endParaRPr>
                    </a:p>
                    <a:p>
                      <a:pPr marL="342900" lvl="0" indent="-342900" algn="just">
                        <a:lnSpc>
                          <a:spcPct val="115000"/>
                        </a:lnSpc>
                        <a:spcAft>
                          <a:spcPts val="1000"/>
                        </a:spcAft>
                        <a:buFont typeface="Symbol"/>
                        <a:buChar char=""/>
                      </a:pPr>
                      <a:r>
                        <a:rPr lang="uk-UA" sz="1600" dirty="0">
                          <a:latin typeface="Times New Roman"/>
                          <a:ea typeface="Calibri"/>
                          <a:cs typeface="Times New Roman"/>
                        </a:rPr>
                        <a:t>великі інвестиції, розширення діяльності.</a:t>
                      </a:r>
                      <a:endParaRPr lang="ru-RU" sz="1600" dirty="0">
                        <a:latin typeface="Calibri"/>
                        <a:ea typeface="Calibri"/>
                        <a:cs typeface="Times New Roman"/>
                      </a:endParaRPr>
                    </a:p>
                  </a:txBody>
                  <a:tcPr marL="21829" marR="21829" marT="21829" marB="218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1" dirty="0">
                          <a:latin typeface="Times New Roman"/>
                          <a:ea typeface="Times New Roman"/>
                          <a:cs typeface="Times New Roman"/>
                        </a:rPr>
                        <a:t>2. Стратегія </a:t>
                      </a:r>
                      <a:endParaRPr lang="ru-RU" sz="1600" b="1" dirty="0">
                        <a:latin typeface="Times New Roman"/>
                        <a:ea typeface="Times New Roman"/>
                        <a:cs typeface="Times New Roman"/>
                      </a:endParaRPr>
                    </a:p>
                    <a:p>
                      <a:pPr algn="ctr">
                        <a:spcAft>
                          <a:spcPts val="0"/>
                        </a:spcAft>
                      </a:pPr>
                      <a:r>
                        <a:rPr lang="uk-UA" sz="1600" b="1" dirty="0">
                          <a:latin typeface="Times New Roman"/>
                          <a:ea typeface="Times New Roman"/>
                          <a:cs typeface="Times New Roman"/>
                        </a:rPr>
                        <a:t>розвитку (переможець):</a:t>
                      </a:r>
                      <a:endParaRPr lang="ru-RU" sz="1600" b="1" dirty="0">
                        <a:latin typeface="Times New Roman"/>
                        <a:ea typeface="Times New Roman"/>
                        <a:cs typeface="Times New Roman"/>
                      </a:endParaRPr>
                    </a:p>
                    <a:p>
                      <a:pPr marL="342900" lvl="0" indent="-342900" algn="just">
                        <a:lnSpc>
                          <a:spcPct val="115000"/>
                        </a:lnSpc>
                        <a:spcAft>
                          <a:spcPts val="0"/>
                        </a:spcAft>
                        <a:buFont typeface="Symbol"/>
                        <a:buChar char=""/>
                      </a:pPr>
                      <a:r>
                        <a:rPr lang="uk-UA" sz="1600" dirty="0">
                          <a:latin typeface="Times New Roman"/>
                          <a:ea typeface="Calibri"/>
                          <a:cs typeface="Times New Roman"/>
                        </a:rPr>
                        <a:t>посилення слабких позицій;</a:t>
                      </a:r>
                      <a:endParaRPr lang="ru-RU" sz="1600" dirty="0">
                        <a:latin typeface="Calibri"/>
                        <a:ea typeface="Calibri"/>
                        <a:cs typeface="Times New Roman"/>
                      </a:endParaRPr>
                    </a:p>
                    <a:p>
                      <a:pPr marL="342900" lvl="0" indent="-342900" algn="just">
                        <a:lnSpc>
                          <a:spcPct val="115000"/>
                        </a:lnSpc>
                        <a:spcAft>
                          <a:spcPts val="0"/>
                        </a:spcAft>
                        <a:buFont typeface="Symbol"/>
                        <a:buChar char=""/>
                      </a:pPr>
                      <a:r>
                        <a:rPr lang="uk-UA" sz="1600" dirty="0">
                          <a:latin typeface="Times New Roman"/>
                          <a:ea typeface="Calibri"/>
                          <a:cs typeface="Times New Roman"/>
                        </a:rPr>
                        <a:t>пошук сфер, де можливо знайти лідируючі позиції;</a:t>
                      </a:r>
                      <a:endParaRPr lang="ru-RU" sz="1600" dirty="0">
                        <a:latin typeface="Calibri"/>
                        <a:ea typeface="Calibri"/>
                        <a:cs typeface="Times New Roman"/>
                      </a:endParaRPr>
                    </a:p>
                    <a:p>
                      <a:pPr marL="342900" lvl="0" indent="-342900" algn="just">
                        <a:lnSpc>
                          <a:spcPct val="115000"/>
                        </a:lnSpc>
                        <a:spcAft>
                          <a:spcPts val="1000"/>
                        </a:spcAft>
                        <a:buFont typeface="Symbol"/>
                        <a:buChar char=""/>
                      </a:pPr>
                      <a:r>
                        <a:rPr lang="uk-UA" sz="1600" dirty="0">
                          <a:latin typeface="Times New Roman"/>
                          <a:ea typeface="Calibri"/>
                          <a:cs typeface="Times New Roman"/>
                        </a:rPr>
                        <a:t>визначення конкурентних переваг.</a:t>
                      </a:r>
                      <a:endParaRPr lang="ru-RU" sz="1600" dirty="0">
                        <a:latin typeface="Calibri"/>
                        <a:ea typeface="Calibri"/>
                        <a:cs typeface="Times New Roman"/>
                      </a:endParaRPr>
                    </a:p>
                  </a:txBody>
                  <a:tcPr marL="21829" marR="21829" marT="21829" marB="218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1" dirty="0">
                          <a:latin typeface="Times New Roman"/>
                          <a:ea typeface="Times New Roman"/>
                          <a:cs typeface="Times New Roman"/>
                        </a:rPr>
                        <a:t>3. Стратегія вибіркового розвитку (проміжний):</a:t>
                      </a:r>
                      <a:endParaRPr lang="ru-RU" sz="1600" b="1" dirty="0">
                        <a:latin typeface="Times New Roman"/>
                        <a:ea typeface="Times New Roman"/>
                        <a:cs typeface="Times New Roman"/>
                      </a:endParaRPr>
                    </a:p>
                    <a:p>
                      <a:pPr marL="342900" lvl="0" indent="-342900" algn="just">
                        <a:lnSpc>
                          <a:spcPct val="115000"/>
                        </a:lnSpc>
                        <a:spcAft>
                          <a:spcPts val="0"/>
                        </a:spcAft>
                        <a:buFont typeface="Symbol"/>
                        <a:buChar char=""/>
                      </a:pPr>
                      <a:r>
                        <a:rPr lang="uk-UA" sz="1600" dirty="0">
                          <a:latin typeface="Times New Roman"/>
                          <a:ea typeface="Calibri"/>
                          <a:cs typeface="Times New Roman"/>
                        </a:rPr>
                        <a:t>спеціалізація на обмежених перевагах;</a:t>
                      </a:r>
                      <a:endParaRPr lang="ru-RU" sz="1600" dirty="0">
                        <a:latin typeface="Calibri"/>
                        <a:ea typeface="Calibri"/>
                        <a:cs typeface="Times New Roman"/>
                      </a:endParaRPr>
                    </a:p>
                    <a:p>
                      <a:pPr marL="342900" lvl="0" indent="-342900" algn="just">
                        <a:lnSpc>
                          <a:spcPct val="115000"/>
                        </a:lnSpc>
                        <a:spcAft>
                          <a:spcPts val="0"/>
                        </a:spcAft>
                        <a:buFont typeface="Symbol"/>
                        <a:buChar char=""/>
                      </a:pPr>
                      <a:r>
                        <a:rPr lang="uk-UA" sz="1600" dirty="0">
                          <a:latin typeface="Times New Roman"/>
                          <a:ea typeface="Calibri"/>
                          <a:cs typeface="Times New Roman"/>
                        </a:rPr>
                        <a:t>пошук засобів подолання слабких позицій;</a:t>
                      </a:r>
                      <a:endParaRPr lang="ru-RU" sz="1600" dirty="0">
                        <a:latin typeface="Calibri"/>
                        <a:ea typeface="Calibri"/>
                        <a:cs typeface="Times New Roman"/>
                      </a:endParaRPr>
                    </a:p>
                    <a:p>
                      <a:pPr marL="342900" lvl="0" indent="-342900" algn="just">
                        <a:lnSpc>
                          <a:spcPct val="115000"/>
                        </a:lnSpc>
                        <a:spcAft>
                          <a:spcPts val="1000"/>
                        </a:spcAft>
                        <a:buFont typeface="Symbol"/>
                        <a:buChar char=""/>
                      </a:pPr>
                      <a:r>
                        <a:rPr lang="uk-UA" sz="1600" dirty="0">
                          <a:latin typeface="Times New Roman"/>
                          <a:ea typeface="Calibri"/>
                          <a:cs typeface="Times New Roman"/>
                        </a:rPr>
                        <a:t>елімінація.</a:t>
                      </a:r>
                      <a:endParaRPr lang="ru-RU" sz="1600" dirty="0">
                        <a:latin typeface="Calibri"/>
                        <a:ea typeface="Calibri"/>
                        <a:cs typeface="Times New Roman"/>
                      </a:endParaRPr>
                    </a:p>
                  </a:txBody>
                  <a:tcPr marL="21829" marR="21829" marT="21829" marB="218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6721">
                <a:tc vMerge="1">
                  <a:txBody>
                    <a:bodyPr/>
                    <a:lstStyle/>
                    <a:p>
                      <a:endParaRPr lang="ru-RU"/>
                    </a:p>
                  </a:txBody>
                  <a:tcPr/>
                </a:tc>
                <a:tc>
                  <a:txBody>
                    <a:bodyPr/>
                    <a:lstStyle/>
                    <a:p>
                      <a:pPr algn="ctr"/>
                      <a:r>
                        <a:rPr lang="uk-UA" sz="1600" b="1">
                          <a:latin typeface="Calibri"/>
                          <a:cs typeface="Times New Roman"/>
                        </a:rPr>
                        <a:t>Середня</a:t>
                      </a:r>
                      <a:endParaRPr lang="ru-RU" sz="1600" b="1">
                        <a:latin typeface="Calibri"/>
                        <a:cs typeface="Times New Roman"/>
                      </a:endParaRPr>
                    </a:p>
                  </a:txBody>
                  <a:tcPr marL="21829" marR="21829" marT="21829" marB="218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1" dirty="0">
                          <a:latin typeface="Times New Roman"/>
                          <a:ea typeface="Times New Roman"/>
                          <a:cs typeface="Times New Roman"/>
                        </a:rPr>
                        <a:t>4. Стратегія </a:t>
                      </a:r>
                      <a:endParaRPr lang="ru-RU" sz="1600" b="1" dirty="0">
                        <a:latin typeface="Times New Roman"/>
                        <a:ea typeface="Times New Roman"/>
                        <a:cs typeface="Times New Roman"/>
                      </a:endParaRPr>
                    </a:p>
                    <a:p>
                      <a:pPr algn="ctr">
                        <a:spcAft>
                          <a:spcPts val="0"/>
                        </a:spcAft>
                      </a:pPr>
                      <a:r>
                        <a:rPr lang="uk-UA" sz="1600" b="1" dirty="0">
                          <a:latin typeface="Times New Roman"/>
                          <a:ea typeface="Times New Roman"/>
                          <a:cs typeface="Times New Roman"/>
                        </a:rPr>
                        <a:t>розвитку (переможець):</a:t>
                      </a:r>
                      <a:endParaRPr lang="ru-RU" sz="1600" b="1" dirty="0">
                        <a:latin typeface="Times New Roman"/>
                        <a:ea typeface="Times New Roman"/>
                        <a:cs typeface="Times New Roman"/>
                      </a:endParaRPr>
                    </a:p>
                    <a:p>
                      <a:pPr marL="342900" lvl="0" indent="-342900" algn="just">
                        <a:lnSpc>
                          <a:spcPct val="115000"/>
                        </a:lnSpc>
                        <a:spcAft>
                          <a:spcPts val="0"/>
                        </a:spcAft>
                        <a:buFont typeface="Symbol"/>
                        <a:buChar char=""/>
                      </a:pPr>
                      <a:r>
                        <a:rPr lang="uk-UA" sz="1600" dirty="0">
                          <a:latin typeface="Times New Roman"/>
                          <a:ea typeface="Calibri"/>
                          <a:cs typeface="Times New Roman"/>
                        </a:rPr>
                        <a:t>інвестування найбільш прибуткових сегментів;</a:t>
                      </a:r>
                      <a:endParaRPr lang="ru-RU" sz="1600" dirty="0">
                        <a:latin typeface="Calibri"/>
                        <a:ea typeface="Calibri"/>
                        <a:cs typeface="Times New Roman"/>
                      </a:endParaRPr>
                    </a:p>
                    <a:p>
                      <a:pPr marL="342900" lvl="0" indent="-342900" algn="just">
                        <a:lnSpc>
                          <a:spcPct val="115000"/>
                        </a:lnSpc>
                        <a:spcAft>
                          <a:spcPts val="1000"/>
                        </a:spcAft>
                        <a:buFont typeface="Symbol"/>
                        <a:buChar char=""/>
                      </a:pPr>
                      <a:r>
                        <a:rPr lang="uk-UA" sz="1600" dirty="0">
                          <a:latin typeface="Times New Roman"/>
                          <a:ea typeface="Calibri"/>
                          <a:cs typeface="Times New Roman"/>
                        </a:rPr>
                        <a:t>підвищення прибутку шляхом економії на масштабах виробництва.</a:t>
                      </a:r>
                      <a:endParaRPr lang="ru-RU" sz="1600" dirty="0">
                        <a:latin typeface="Calibri"/>
                        <a:ea typeface="Calibri"/>
                        <a:cs typeface="Times New Roman"/>
                      </a:endParaRPr>
                    </a:p>
                  </a:txBody>
                  <a:tcPr marL="21829" marR="21829" marT="21829" marB="218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1" dirty="0">
                          <a:latin typeface="Times New Roman"/>
                          <a:ea typeface="Times New Roman"/>
                          <a:cs typeface="Times New Roman"/>
                        </a:rPr>
                        <a:t>5. Стратегія вибіркового розвитку (проміжний):</a:t>
                      </a:r>
                      <a:endParaRPr lang="ru-RU" sz="1600" b="1" dirty="0">
                        <a:latin typeface="Times New Roman"/>
                        <a:ea typeface="Times New Roman"/>
                        <a:cs typeface="Times New Roman"/>
                      </a:endParaRPr>
                    </a:p>
                    <a:p>
                      <a:pPr marL="342900" lvl="0" indent="-342900" algn="just">
                        <a:lnSpc>
                          <a:spcPct val="115000"/>
                        </a:lnSpc>
                        <a:spcAft>
                          <a:spcPts val="0"/>
                        </a:spcAft>
                        <a:buFont typeface="Symbol"/>
                        <a:buChar char=""/>
                      </a:pPr>
                      <a:r>
                        <a:rPr lang="uk-UA" sz="1600" dirty="0">
                          <a:latin typeface="Times New Roman"/>
                          <a:ea typeface="Calibri"/>
                          <a:cs typeface="Times New Roman"/>
                        </a:rPr>
                        <a:t>пошук шляхів отримання конкурентних переваг;</a:t>
                      </a:r>
                      <a:endParaRPr lang="ru-RU" sz="1600" dirty="0">
                        <a:latin typeface="Calibri"/>
                        <a:ea typeface="Calibri"/>
                        <a:cs typeface="Times New Roman"/>
                      </a:endParaRPr>
                    </a:p>
                    <a:p>
                      <a:pPr marL="342900" lvl="0" indent="-342900" algn="just">
                        <a:lnSpc>
                          <a:spcPct val="115000"/>
                        </a:lnSpc>
                        <a:spcAft>
                          <a:spcPts val="1000"/>
                        </a:spcAft>
                        <a:buFont typeface="Symbol"/>
                        <a:buChar char=""/>
                      </a:pPr>
                      <a:r>
                        <a:rPr lang="uk-UA" sz="1600" dirty="0">
                          <a:latin typeface="Times New Roman"/>
                          <a:ea typeface="Calibri"/>
                          <a:cs typeface="Times New Roman"/>
                        </a:rPr>
                        <a:t>інвестування у ті сегменти, де прибутковість висока, а ризик низький.</a:t>
                      </a:r>
                      <a:endParaRPr lang="ru-RU" sz="1600" dirty="0">
                        <a:latin typeface="Calibri"/>
                        <a:ea typeface="Calibri"/>
                        <a:cs typeface="Times New Roman"/>
                      </a:endParaRPr>
                    </a:p>
                  </a:txBody>
                  <a:tcPr marL="21829" marR="21829" marT="21829" marB="218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1" dirty="0">
                          <a:latin typeface="Times New Roman"/>
                          <a:ea typeface="Times New Roman"/>
                          <a:cs typeface="Times New Roman"/>
                        </a:rPr>
                        <a:t>6. Стратегія </a:t>
                      </a:r>
                      <a:endParaRPr lang="ru-RU" sz="1600" b="1" dirty="0">
                        <a:latin typeface="Times New Roman"/>
                        <a:ea typeface="Times New Roman"/>
                        <a:cs typeface="Times New Roman"/>
                      </a:endParaRPr>
                    </a:p>
                    <a:p>
                      <a:pPr algn="ctr">
                        <a:spcAft>
                          <a:spcPts val="0"/>
                        </a:spcAft>
                      </a:pPr>
                      <a:r>
                        <a:rPr lang="uk-UA" sz="1600" b="1" dirty="0">
                          <a:latin typeface="Times New Roman"/>
                          <a:ea typeface="Times New Roman"/>
                          <a:cs typeface="Times New Roman"/>
                        </a:rPr>
                        <a:t>«збору врожаю»</a:t>
                      </a:r>
                      <a:endParaRPr lang="ru-RU" sz="1600" b="1" dirty="0">
                        <a:latin typeface="Times New Roman"/>
                        <a:ea typeface="Times New Roman"/>
                        <a:cs typeface="Times New Roman"/>
                      </a:endParaRPr>
                    </a:p>
                    <a:p>
                      <a:pPr algn="ctr">
                        <a:spcAft>
                          <a:spcPts val="0"/>
                        </a:spcAft>
                      </a:pPr>
                      <a:r>
                        <a:rPr lang="uk-UA" sz="1600" b="1" dirty="0">
                          <a:latin typeface="Times New Roman"/>
                          <a:ea typeface="Times New Roman"/>
                          <a:cs typeface="Times New Roman"/>
                        </a:rPr>
                        <a:t>(той, що </a:t>
                      </a:r>
                      <a:r>
                        <a:rPr lang="uk-UA" sz="1600" b="1" dirty="0" smtClean="0">
                          <a:latin typeface="Times New Roman"/>
                          <a:ea typeface="Times New Roman"/>
                          <a:cs typeface="Times New Roman"/>
                        </a:rPr>
                        <a:t>програє):</a:t>
                      </a:r>
                      <a:endParaRPr lang="uk-UA" sz="1600" b="1" dirty="0" smtClean="0">
                        <a:latin typeface="Times New Roman"/>
                        <a:ea typeface="Times New Roman"/>
                        <a:cs typeface="Times New Roman"/>
                      </a:endParaRPr>
                    </a:p>
                    <a:p>
                      <a:pPr algn="ctr">
                        <a:spcAft>
                          <a:spcPts val="0"/>
                        </a:spcAft>
                      </a:pPr>
                      <a:endParaRPr lang="ru-RU" sz="1600" b="1" dirty="0">
                        <a:latin typeface="Times New Roman"/>
                        <a:ea typeface="Times New Roman"/>
                        <a:cs typeface="Times New Roman"/>
                      </a:endParaRPr>
                    </a:p>
                    <a:p>
                      <a:pPr marL="342900" lvl="0" indent="-342900" algn="just">
                        <a:lnSpc>
                          <a:spcPct val="115000"/>
                        </a:lnSpc>
                        <a:spcAft>
                          <a:spcPts val="0"/>
                        </a:spcAft>
                        <a:buFont typeface="Symbol"/>
                        <a:buChar char=""/>
                      </a:pPr>
                      <a:r>
                        <a:rPr lang="uk-UA" sz="1600" dirty="0">
                          <a:latin typeface="Times New Roman"/>
                          <a:ea typeface="Calibri"/>
                          <a:cs typeface="Times New Roman"/>
                        </a:rPr>
                        <a:t>пошук можливостей збільшення ринкової частки без великого ризику;</a:t>
                      </a:r>
                      <a:endParaRPr lang="ru-RU" sz="1600" dirty="0">
                        <a:latin typeface="Calibri"/>
                        <a:ea typeface="Calibri"/>
                        <a:cs typeface="Times New Roman"/>
                      </a:endParaRPr>
                    </a:p>
                    <a:p>
                      <a:pPr marL="342900" lvl="0" indent="-342900" algn="just">
                        <a:lnSpc>
                          <a:spcPct val="115000"/>
                        </a:lnSpc>
                        <a:spcAft>
                          <a:spcPts val="1000"/>
                        </a:spcAft>
                        <a:buFont typeface="Symbol"/>
                        <a:buChar char=""/>
                      </a:pPr>
                      <a:r>
                        <a:rPr lang="uk-UA" sz="1600" dirty="0">
                          <a:latin typeface="Times New Roman"/>
                          <a:ea typeface="Calibri"/>
                          <a:cs typeface="Times New Roman"/>
                        </a:rPr>
                        <a:t>зменшення інвестування.</a:t>
                      </a:r>
                      <a:endParaRPr lang="ru-RU" sz="1600" dirty="0">
                        <a:latin typeface="Calibri"/>
                        <a:ea typeface="Calibri"/>
                        <a:cs typeface="Times New Roman"/>
                      </a:endParaRPr>
                    </a:p>
                  </a:txBody>
                  <a:tcPr marL="21829" marR="21829" marT="21829" marB="218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6541">
                <a:tc vMerge="1">
                  <a:txBody>
                    <a:bodyPr/>
                    <a:lstStyle/>
                    <a:p>
                      <a:endParaRPr lang="ru-RU"/>
                    </a:p>
                  </a:txBody>
                  <a:tcPr/>
                </a:tc>
                <a:tc>
                  <a:txBody>
                    <a:bodyPr/>
                    <a:lstStyle/>
                    <a:p>
                      <a:pPr algn="ctr"/>
                      <a:r>
                        <a:rPr lang="uk-UA" sz="1600" b="1" dirty="0">
                          <a:latin typeface="Calibri"/>
                          <a:cs typeface="Times New Roman"/>
                        </a:rPr>
                        <a:t>Низька</a:t>
                      </a:r>
                      <a:endParaRPr lang="ru-RU" sz="1600" b="1" dirty="0">
                        <a:latin typeface="Calibri"/>
                        <a:cs typeface="Times New Roman"/>
                      </a:endParaRPr>
                    </a:p>
                  </a:txBody>
                  <a:tcPr marL="21829" marR="21829" marT="21829" marB="218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1" dirty="0">
                          <a:latin typeface="Times New Roman"/>
                          <a:ea typeface="Times New Roman"/>
                          <a:cs typeface="Times New Roman"/>
                        </a:rPr>
                        <a:t>7. Стратегія вибіркового розвитку (проміжний):</a:t>
                      </a:r>
                      <a:endParaRPr lang="ru-RU" sz="1600" b="1" dirty="0">
                        <a:latin typeface="Times New Roman"/>
                        <a:ea typeface="Times New Roman"/>
                        <a:cs typeface="Times New Roman"/>
                      </a:endParaRPr>
                    </a:p>
                    <a:p>
                      <a:pPr marL="342900" lvl="0" indent="-342900" algn="just">
                        <a:lnSpc>
                          <a:spcPct val="115000"/>
                        </a:lnSpc>
                        <a:spcAft>
                          <a:spcPts val="0"/>
                        </a:spcAft>
                        <a:buFont typeface="Symbol"/>
                        <a:buChar char=""/>
                      </a:pPr>
                      <a:r>
                        <a:rPr lang="uk-UA" sz="1600" dirty="0">
                          <a:latin typeface="Times New Roman"/>
                          <a:ea typeface="Calibri"/>
                          <a:cs typeface="Times New Roman"/>
                        </a:rPr>
                        <a:t>захист ринкової частки;</a:t>
                      </a:r>
                      <a:endParaRPr lang="ru-RU" sz="1600" dirty="0">
                        <a:latin typeface="Calibri"/>
                        <a:ea typeface="Calibri"/>
                        <a:cs typeface="Times New Roman"/>
                      </a:endParaRPr>
                    </a:p>
                    <a:p>
                      <a:pPr marL="342900" lvl="0" indent="-342900" algn="just">
                        <a:lnSpc>
                          <a:spcPct val="115000"/>
                        </a:lnSpc>
                        <a:spcAft>
                          <a:spcPts val="0"/>
                        </a:spcAft>
                        <a:buFont typeface="Symbol"/>
                        <a:buChar char=""/>
                      </a:pPr>
                      <a:r>
                        <a:rPr lang="uk-UA" sz="1600" dirty="0">
                          <a:latin typeface="Times New Roman"/>
                          <a:ea typeface="Calibri"/>
                          <a:cs typeface="Times New Roman"/>
                        </a:rPr>
                        <a:t>концентрація на привабливих сегментах;</a:t>
                      </a:r>
                      <a:endParaRPr lang="ru-RU" sz="1600" dirty="0">
                        <a:latin typeface="Calibri"/>
                        <a:ea typeface="Calibri"/>
                        <a:cs typeface="Times New Roman"/>
                      </a:endParaRPr>
                    </a:p>
                    <a:p>
                      <a:pPr marL="342900" lvl="0" indent="-342900" algn="just">
                        <a:lnSpc>
                          <a:spcPct val="115000"/>
                        </a:lnSpc>
                        <a:spcAft>
                          <a:spcPts val="1000"/>
                        </a:spcAft>
                        <a:buFont typeface="Symbol"/>
                        <a:buChar char=""/>
                      </a:pPr>
                      <a:r>
                        <a:rPr lang="uk-UA" sz="1600" dirty="0">
                          <a:latin typeface="Times New Roman"/>
                          <a:ea typeface="Calibri"/>
                          <a:cs typeface="Times New Roman"/>
                        </a:rPr>
                        <a:t>короткострокові перспективи.</a:t>
                      </a:r>
                      <a:endParaRPr lang="ru-RU" sz="1600" dirty="0">
                        <a:latin typeface="Calibri"/>
                        <a:ea typeface="Calibri"/>
                        <a:cs typeface="Times New Roman"/>
                      </a:endParaRPr>
                    </a:p>
                  </a:txBody>
                  <a:tcPr marL="21829" marR="21829" marT="21829" marB="218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1" dirty="0">
                          <a:latin typeface="Times New Roman"/>
                          <a:ea typeface="Times New Roman"/>
                          <a:cs typeface="Times New Roman"/>
                        </a:rPr>
                        <a:t>8. Стратегія </a:t>
                      </a:r>
                      <a:r>
                        <a:rPr lang="uk-UA" sz="1600" b="1" dirty="0" smtClean="0">
                          <a:latin typeface="Times New Roman"/>
                          <a:ea typeface="Times New Roman"/>
                          <a:cs typeface="Times New Roman"/>
                        </a:rPr>
                        <a:t>«</a:t>
                      </a:r>
                      <a:r>
                        <a:rPr lang="uk-UA" sz="1600" b="1" dirty="0">
                          <a:latin typeface="Times New Roman"/>
                          <a:ea typeface="Times New Roman"/>
                          <a:cs typeface="Times New Roman"/>
                        </a:rPr>
                        <a:t>збору врожаю»</a:t>
                      </a:r>
                      <a:endParaRPr lang="ru-RU" sz="1600" b="1" dirty="0">
                        <a:latin typeface="Times New Roman"/>
                        <a:ea typeface="Times New Roman"/>
                        <a:cs typeface="Times New Roman"/>
                      </a:endParaRPr>
                    </a:p>
                    <a:p>
                      <a:pPr algn="ctr">
                        <a:spcAft>
                          <a:spcPts val="0"/>
                        </a:spcAft>
                      </a:pPr>
                      <a:r>
                        <a:rPr lang="uk-UA" sz="1600" b="1" dirty="0">
                          <a:latin typeface="Times New Roman"/>
                          <a:ea typeface="Times New Roman"/>
                          <a:cs typeface="Times New Roman"/>
                        </a:rPr>
                        <a:t>(той, що </a:t>
                      </a:r>
                      <a:r>
                        <a:rPr lang="uk-UA" sz="1600" b="1" dirty="0" smtClean="0">
                          <a:latin typeface="Times New Roman"/>
                          <a:ea typeface="Times New Roman"/>
                          <a:cs typeface="Times New Roman"/>
                        </a:rPr>
                        <a:t>програє):</a:t>
                      </a:r>
                      <a:endParaRPr lang="uk-UA" sz="1600" b="1" dirty="0" smtClean="0">
                        <a:latin typeface="Times New Roman"/>
                        <a:ea typeface="Times New Roman"/>
                        <a:cs typeface="Times New Roman"/>
                      </a:endParaRPr>
                    </a:p>
                    <a:p>
                      <a:pPr algn="ctr">
                        <a:spcAft>
                          <a:spcPts val="0"/>
                        </a:spcAft>
                      </a:pPr>
                      <a:endParaRPr lang="ru-RU" sz="1600" b="1" dirty="0">
                        <a:latin typeface="Times New Roman"/>
                        <a:ea typeface="Times New Roman"/>
                        <a:cs typeface="Times New Roman"/>
                      </a:endParaRPr>
                    </a:p>
                    <a:p>
                      <a:pPr marL="342900" lvl="0" indent="-342900" algn="just">
                        <a:lnSpc>
                          <a:spcPct val="115000"/>
                        </a:lnSpc>
                        <a:spcAft>
                          <a:spcPts val="0"/>
                        </a:spcAft>
                        <a:buFont typeface="Symbol"/>
                        <a:buChar char=""/>
                      </a:pPr>
                      <a:r>
                        <a:rPr lang="uk-UA" sz="1600" dirty="0">
                          <a:latin typeface="Times New Roman"/>
                          <a:ea typeface="Calibri"/>
                          <a:cs typeface="Times New Roman"/>
                        </a:rPr>
                        <a:t>короткострокові перспективи;</a:t>
                      </a:r>
                      <a:endParaRPr lang="ru-RU" sz="1600" dirty="0">
                        <a:latin typeface="Calibri"/>
                        <a:ea typeface="Calibri"/>
                        <a:cs typeface="Times New Roman"/>
                      </a:endParaRPr>
                    </a:p>
                    <a:p>
                      <a:pPr marL="342900" lvl="0" indent="-342900" algn="just">
                        <a:lnSpc>
                          <a:spcPct val="115000"/>
                        </a:lnSpc>
                        <a:spcAft>
                          <a:spcPts val="1000"/>
                        </a:spcAft>
                        <a:buFont typeface="Symbol"/>
                        <a:buChar char=""/>
                      </a:pPr>
                      <a:r>
                        <a:rPr lang="uk-UA" sz="1600" dirty="0">
                          <a:latin typeface="Times New Roman"/>
                          <a:ea typeface="Calibri"/>
                          <a:cs typeface="Times New Roman"/>
                        </a:rPr>
                        <a:t>мінімальні вкладення.</a:t>
                      </a:r>
                      <a:endParaRPr lang="ru-RU" sz="1600" dirty="0">
                        <a:latin typeface="Calibri"/>
                        <a:ea typeface="Calibri"/>
                        <a:cs typeface="Times New Roman"/>
                      </a:endParaRPr>
                    </a:p>
                  </a:txBody>
                  <a:tcPr marL="21829" marR="21829" marT="21829" marB="218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1" dirty="0">
                          <a:latin typeface="Times New Roman"/>
                          <a:ea typeface="Times New Roman"/>
                          <a:cs typeface="Times New Roman"/>
                        </a:rPr>
                        <a:t>9. Стратегія </a:t>
                      </a:r>
                      <a:r>
                        <a:rPr lang="uk-UA" sz="1600" b="1" dirty="0" smtClean="0">
                          <a:latin typeface="Times New Roman"/>
                          <a:ea typeface="Times New Roman"/>
                          <a:cs typeface="Times New Roman"/>
                        </a:rPr>
                        <a:t>елімінації</a:t>
                      </a:r>
                      <a:endParaRPr lang="ru-RU" sz="1600" b="1" dirty="0">
                        <a:latin typeface="Times New Roman"/>
                        <a:ea typeface="Times New Roman"/>
                        <a:cs typeface="Times New Roman"/>
                      </a:endParaRPr>
                    </a:p>
                    <a:p>
                      <a:pPr algn="ctr">
                        <a:spcAft>
                          <a:spcPts val="0"/>
                        </a:spcAft>
                      </a:pPr>
                      <a:r>
                        <a:rPr lang="uk-UA" sz="1600" b="1" dirty="0">
                          <a:latin typeface="Times New Roman"/>
                          <a:ea typeface="Times New Roman"/>
                          <a:cs typeface="Times New Roman"/>
                        </a:rPr>
                        <a:t>(той, що </a:t>
                      </a:r>
                      <a:r>
                        <a:rPr lang="uk-UA" sz="1600" b="1" dirty="0" smtClean="0">
                          <a:latin typeface="Times New Roman"/>
                          <a:ea typeface="Times New Roman"/>
                          <a:cs typeface="Times New Roman"/>
                        </a:rPr>
                        <a:t>програє):</a:t>
                      </a:r>
                      <a:endParaRPr lang="uk-UA" sz="1600" b="1" dirty="0" smtClean="0">
                        <a:latin typeface="Times New Roman"/>
                        <a:ea typeface="Times New Roman"/>
                        <a:cs typeface="Times New Roman"/>
                      </a:endParaRPr>
                    </a:p>
                    <a:p>
                      <a:pPr algn="ctr">
                        <a:spcAft>
                          <a:spcPts val="0"/>
                        </a:spcAft>
                      </a:pPr>
                      <a:endParaRPr lang="ru-RU" sz="1600" b="1" dirty="0">
                        <a:latin typeface="Times New Roman"/>
                        <a:ea typeface="Times New Roman"/>
                        <a:cs typeface="Times New Roman"/>
                      </a:endParaRPr>
                    </a:p>
                    <a:p>
                      <a:pPr marL="342900" lvl="0" indent="-342900" algn="just">
                        <a:lnSpc>
                          <a:spcPct val="115000"/>
                        </a:lnSpc>
                        <a:spcAft>
                          <a:spcPts val="0"/>
                        </a:spcAft>
                        <a:buFont typeface="Symbol"/>
                        <a:buChar char=""/>
                      </a:pPr>
                      <a:r>
                        <a:rPr lang="uk-UA" sz="1600" dirty="0">
                          <a:latin typeface="Times New Roman"/>
                          <a:ea typeface="Calibri"/>
                          <a:cs typeface="Times New Roman"/>
                        </a:rPr>
                        <a:t>припинення інвестування;</a:t>
                      </a:r>
                      <a:endParaRPr lang="ru-RU" sz="1600" dirty="0">
                        <a:latin typeface="Calibri"/>
                        <a:ea typeface="Calibri"/>
                        <a:cs typeface="Times New Roman"/>
                      </a:endParaRPr>
                    </a:p>
                    <a:p>
                      <a:pPr marL="342900" lvl="0" indent="-342900" algn="just">
                        <a:lnSpc>
                          <a:spcPct val="115000"/>
                        </a:lnSpc>
                        <a:spcAft>
                          <a:spcPts val="1000"/>
                        </a:spcAft>
                        <a:buFont typeface="Symbol"/>
                        <a:buChar char=""/>
                      </a:pPr>
                      <a:r>
                        <a:rPr lang="uk-UA" sz="1600" dirty="0">
                          <a:latin typeface="Times New Roman"/>
                          <a:ea typeface="Calibri"/>
                          <a:cs typeface="Times New Roman"/>
                        </a:rPr>
                        <a:t>виключення у разі потрапляння у зону збитків.</a:t>
                      </a:r>
                      <a:endParaRPr lang="ru-RU" sz="1600" dirty="0">
                        <a:latin typeface="Calibri"/>
                        <a:ea typeface="Calibri"/>
                        <a:cs typeface="Times New Roman"/>
                      </a:endParaRPr>
                    </a:p>
                  </a:txBody>
                  <a:tcPr marL="21829" marR="21829" marT="21829" marB="218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181">
                <a:tc rowSpan="2" gridSpan="2">
                  <a:txBody>
                    <a:bodyPr/>
                    <a:lstStyle/>
                    <a:p>
                      <a:pPr algn="ctr"/>
                      <a:endParaRPr lang="uk-UA" sz="1600">
                        <a:latin typeface="Calibri"/>
                        <a:cs typeface="Times New Roman"/>
                      </a:endParaRPr>
                    </a:p>
                  </a:txBody>
                  <a:tcPr marL="21829" marR="21829" marT="21829" marB="218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ru-RU"/>
                    </a:p>
                  </a:txBody>
                  <a:tcPr/>
                </a:tc>
                <a:tc>
                  <a:txBody>
                    <a:bodyPr/>
                    <a:lstStyle/>
                    <a:p>
                      <a:pPr algn="ctr"/>
                      <a:r>
                        <a:rPr lang="uk-UA" sz="1600" b="1" dirty="0">
                          <a:latin typeface="Calibri"/>
                          <a:cs typeface="Times New Roman"/>
                        </a:rPr>
                        <a:t>Висока</a:t>
                      </a:r>
                      <a:endParaRPr lang="ru-RU" sz="1600" b="1" dirty="0">
                        <a:latin typeface="Calibri"/>
                        <a:cs typeface="Times New Roman"/>
                      </a:endParaRPr>
                    </a:p>
                  </a:txBody>
                  <a:tcPr marL="21829" marR="21829" marT="21829" marB="2182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uk-UA" sz="1600" b="1" dirty="0">
                          <a:latin typeface="Calibri"/>
                          <a:cs typeface="Times New Roman"/>
                        </a:rPr>
                        <a:t>Середня</a:t>
                      </a:r>
                      <a:endParaRPr lang="ru-RU" sz="1600" b="1" dirty="0">
                        <a:latin typeface="Calibri"/>
                        <a:cs typeface="Times New Roman"/>
                      </a:endParaRPr>
                    </a:p>
                  </a:txBody>
                  <a:tcPr marL="21829" marR="21829" marT="21829" marB="2182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uk-UA" sz="1600" b="1" dirty="0">
                          <a:latin typeface="Calibri"/>
                          <a:cs typeface="Times New Roman"/>
                        </a:rPr>
                        <a:t>Низька</a:t>
                      </a:r>
                      <a:endParaRPr lang="ru-RU" sz="1600" b="1" dirty="0">
                        <a:latin typeface="Calibri"/>
                        <a:cs typeface="Times New Roman"/>
                      </a:endParaRPr>
                    </a:p>
                  </a:txBody>
                  <a:tcPr marL="21829" marR="21829" marT="21829" marB="2182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181">
                <a:tc gridSpan="2" vMerge="1">
                  <a:txBody>
                    <a:bodyPr/>
                    <a:lstStyle/>
                    <a:p>
                      <a:endParaRPr lang="ru-RU"/>
                    </a:p>
                  </a:txBody>
                  <a:tcPr/>
                </a:tc>
                <a:tc hMerge="1" vMerge="1">
                  <a:txBody>
                    <a:bodyPr/>
                    <a:lstStyle/>
                    <a:p>
                      <a:endParaRPr lang="ru-RU"/>
                    </a:p>
                  </a:txBody>
                  <a:tcPr/>
                </a:tc>
                <a:tc gridSpan="3">
                  <a:txBody>
                    <a:bodyPr/>
                    <a:lstStyle/>
                    <a:p>
                      <a:pPr algn="ctr"/>
                      <a:r>
                        <a:rPr lang="uk-UA" sz="1600" b="1" dirty="0">
                          <a:latin typeface="Calibri"/>
                          <a:cs typeface="Times New Roman"/>
                        </a:rPr>
                        <a:t>Конкурентоспроможність підприємства</a:t>
                      </a:r>
                      <a:endParaRPr lang="ru-RU" sz="1600" b="1" dirty="0">
                        <a:latin typeface="Calibri"/>
                        <a:cs typeface="Times New Roman"/>
                      </a:endParaRPr>
                    </a:p>
                  </a:txBody>
                  <a:tcPr marL="21829" marR="21829" marT="21829" marB="2182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bl>
          </a:graphicData>
        </a:graphic>
      </p:graphicFrame>
      <p:sp>
        <p:nvSpPr>
          <p:cNvPr id="5" name="Прямоугольник 4"/>
          <p:cNvSpPr/>
          <p:nvPr/>
        </p:nvSpPr>
        <p:spPr>
          <a:xfrm>
            <a:off x="4318493" y="172522"/>
            <a:ext cx="3896820" cy="400110"/>
          </a:xfrm>
          <a:prstGeom prst="rect">
            <a:avLst/>
          </a:prstGeom>
        </p:spPr>
        <p:txBody>
          <a:bodyPr wrap="square">
            <a:spAutoFit/>
          </a:bodyPr>
          <a:lstStyle/>
          <a:p>
            <a:pPr algn="ctr"/>
            <a:r>
              <a:rPr lang="uk-UA" sz="2000" b="1" dirty="0" smtClean="0"/>
              <a:t>Матриця GE/</a:t>
            </a:r>
            <a:r>
              <a:rPr lang="uk-UA" sz="2000" b="1" dirty="0" err="1" smtClean="0"/>
              <a:t>McKinsey</a:t>
            </a:r>
            <a:endParaRPr lang="ru-RU" sz="2000" b="1"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14350" y="351562"/>
            <a:ext cx="11144249" cy="5509200"/>
          </a:xfrm>
          <a:prstGeom prst="rect">
            <a:avLst/>
          </a:prstGeom>
        </p:spPr>
        <p:txBody>
          <a:bodyPr wrap="square">
            <a:spAutoFit/>
          </a:bodyPr>
          <a:lstStyle/>
          <a:p>
            <a:pPr algn="just"/>
            <a:r>
              <a:rPr lang="uk-UA" sz="3200" b="1" dirty="0" smtClean="0"/>
              <a:t>Модель GE/</a:t>
            </a:r>
            <a:r>
              <a:rPr lang="uk-UA" sz="3200" b="1" dirty="0" err="1" smtClean="0"/>
              <a:t>McKinsey</a:t>
            </a:r>
            <a:r>
              <a:rPr lang="uk-UA" sz="3200" b="1" dirty="0" smtClean="0"/>
              <a:t> </a:t>
            </a:r>
            <a:r>
              <a:rPr lang="uk-UA" sz="3200" dirty="0" smtClean="0"/>
              <a:t>виділяє 3 типи стратегічних позиції: </a:t>
            </a:r>
          </a:p>
          <a:p>
            <a:pPr algn="just"/>
            <a:r>
              <a:rPr lang="uk-UA" sz="3200" dirty="0" smtClean="0"/>
              <a:t>перший тип – переможець; </a:t>
            </a:r>
          </a:p>
          <a:p>
            <a:pPr algn="just"/>
            <a:r>
              <a:rPr lang="uk-UA" sz="3200" dirty="0" smtClean="0"/>
              <a:t>другий тип – проміжний; </a:t>
            </a:r>
            <a:endParaRPr lang="uk-UA" sz="3200" dirty="0" smtClean="0"/>
          </a:p>
          <a:p>
            <a:pPr algn="just"/>
            <a:r>
              <a:rPr lang="uk-UA" sz="3200" dirty="0" smtClean="0"/>
              <a:t>третій </a:t>
            </a:r>
            <a:r>
              <a:rPr lang="uk-UA" sz="3200" dirty="0" smtClean="0"/>
              <a:t>тип – той, що програв. </a:t>
            </a:r>
          </a:p>
          <a:p>
            <a:pPr algn="just"/>
            <a:endParaRPr lang="uk-UA" sz="3200" dirty="0" smtClean="0"/>
          </a:p>
          <a:p>
            <a:pPr algn="just"/>
            <a:r>
              <a:rPr lang="uk-UA" sz="3200" dirty="0" smtClean="0"/>
              <a:t>Відповідно до </a:t>
            </a:r>
            <a:r>
              <a:rPr lang="uk-UA" sz="3200" dirty="0" smtClean="0"/>
              <a:t>моделі:</a:t>
            </a:r>
          </a:p>
          <a:p>
            <a:pPr algn="just">
              <a:buFontTx/>
              <a:buChar char="-"/>
            </a:pPr>
            <a:r>
              <a:rPr lang="uk-UA" sz="3200" dirty="0" smtClean="0"/>
              <a:t>першому </a:t>
            </a:r>
            <a:r>
              <a:rPr lang="uk-UA" sz="3200" dirty="0" smtClean="0"/>
              <a:t>типу СГП встановлюється високий пріоритет для інвестування, </a:t>
            </a:r>
            <a:endParaRPr lang="uk-UA" sz="3200" dirty="0" smtClean="0"/>
          </a:p>
          <a:p>
            <a:pPr algn="just">
              <a:buFontTx/>
              <a:buChar char="-"/>
            </a:pPr>
            <a:r>
              <a:rPr lang="uk-UA" sz="3200" dirty="0" smtClean="0"/>
              <a:t>другому </a:t>
            </a:r>
            <a:r>
              <a:rPr lang="uk-UA" sz="3200" dirty="0" smtClean="0"/>
              <a:t>типу – середній, </a:t>
            </a:r>
            <a:endParaRPr lang="uk-UA" sz="3200" dirty="0" smtClean="0"/>
          </a:p>
          <a:p>
            <a:pPr algn="just">
              <a:buFontTx/>
              <a:buChar char="-"/>
            </a:pPr>
            <a:r>
              <a:rPr lang="uk-UA" sz="3200" dirty="0" smtClean="0"/>
              <a:t>а </a:t>
            </a:r>
            <a:r>
              <a:rPr lang="uk-UA" sz="3200" dirty="0" smtClean="0"/>
              <a:t>третьому – низький.</a:t>
            </a:r>
            <a:endParaRPr lang="ru-RU" sz="3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12192000" cy="2368627"/>
          </a:xfrm>
        </p:spPr>
        <p:style>
          <a:lnRef idx="1">
            <a:schemeClr val="accent4"/>
          </a:lnRef>
          <a:fillRef idx="2">
            <a:schemeClr val="accent4"/>
          </a:fillRef>
          <a:effectRef idx="1">
            <a:schemeClr val="accent4"/>
          </a:effectRef>
          <a:fontRef idx="minor">
            <a:schemeClr val="dk1"/>
          </a:fontRef>
        </p:style>
        <p:txBody>
          <a:bodyPr>
            <a:normAutofit fontScale="70000" lnSpcReduction="20000"/>
          </a:bodyPr>
          <a:lstStyle/>
          <a:p>
            <a:r>
              <a:rPr lang="ru-RU" dirty="0" smtClean="0"/>
              <a:t> </a:t>
            </a:r>
            <a:r>
              <a:rPr lang="uk-UA" dirty="0" smtClean="0"/>
              <a:t>Маркетинг є одним із основних видів діяльності підприємства, що має вплив на продавців і покупців. Основним завданням маркетингу є досягнення найбільш активного споживання товарів і послуг шляхом задоволення потреб і бажань покупців, пропонуючи максимально великий вибір. </a:t>
            </a:r>
            <a:endParaRPr lang="ru-RU" dirty="0" smtClean="0"/>
          </a:p>
          <a:p>
            <a:r>
              <a:rPr lang="uk-UA" dirty="0" smtClean="0"/>
              <a:t>Більшість підприємств працюють в умовах постійно змінюваної ринкової ситуації й економічного середовища, світової фінансової кризи та суворої конкуренції. Для виживання у таких умовах підприємству необхідно розробити план маркетингу.</a:t>
            </a:r>
            <a:endParaRPr lang="ru-RU" dirty="0"/>
          </a:p>
        </p:txBody>
      </p:sp>
      <p:pic>
        <p:nvPicPr>
          <p:cNvPr id="4" name="Рисунок 3"/>
          <p:cNvPicPr>
            <a:picLocks noChangeAspect="1"/>
          </p:cNvPicPr>
          <p:nvPr/>
        </p:nvPicPr>
        <p:blipFill>
          <a:blip r:embed="rId2"/>
          <a:stretch>
            <a:fillRect/>
          </a:stretch>
        </p:blipFill>
        <p:spPr>
          <a:xfrm>
            <a:off x="0" y="2368627"/>
            <a:ext cx="6182343" cy="4489373"/>
          </a:xfrm>
          <a:prstGeom prst="rect">
            <a:avLst/>
          </a:prstGeom>
        </p:spPr>
      </p:pic>
      <p:pic>
        <p:nvPicPr>
          <p:cNvPr id="5" name="Рисунок 4"/>
          <p:cNvPicPr>
            <a:picLocks noChangeAspect="1"/>
          </p:cNvPicPr>
          <p:nvPr/>
        </p:nvPicPr>
        <p:blipFill>
          <a:blip r:embed="rId3"/>
          <a:stretch>
            <a:fillRect/>
          </a:stretch>
        </p:blipFill>
        <p:spPr>
          <a:xfrm>
            <a:off x="6182343" y="2368626"/>
            <a:ext cx="6009657" cy="4489373"/>
          </a:xfrm>
          <a:prstGeom prst="rect">
            <a:avLst/>
          </a:prstGeom>
        </p:spPr>
      </p:pic>
    </p:spTree>
    <p:extLst>
      <p:ext uri="{BB962C8B-B14F-4D97-AF65-F5344CB8AC3E}">
        <p14:creationId xmlns="" xmlns:p14="http://schemas.microsoft.com/office/powerpoint/2010/main" val="20387002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1"/>
          <p:cNvSpPr>
            <a:spLocks noChangeArrowheads="1"/>
          </p:cNvSpPr>
          <p:nvPr/>
        </p:nvSpPr>
        <p:spPr bwMode="auto">
          <a:xfrm>
            <a:off x="0" y="0"/>
            <a:ext cx="1219200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uk-UA" sz="4400" b="1" i="0" u="none" strike="noStrike" cap="none" normalizeH="0" baseline="0" dirty="0" smtClean="0">
                <a:ln>
                  <a:noFill/>
                </a:ln>
                <a:solidFill>
                  <a:schemeClr val="tx1"/>
                </a:solidFill>
                <a:effectLst/>
                <a:latin typeface="Arial" pitchFamily="34" charset="0"/>
                <a:cs typeface="Arial" pitchFamily="34" charset="0"/>
              </a:rPr>
              <a:t>Метод </a:t>
            </a:r>
            <a:r>
              <a:rPr kumimoji="0" lang="uk-UA" sz="4400" b="1" i="0" u="none" strike="noStrike" cap="none" normalizeH="0" baseline="0" dirty="0" err="1" smtClean="0">
                <a:ln>
                  <a:noFill/>
                </a:ln>
                <a:solidFill>
                  <a:schemeClr val="tx1"/>
                </a:solidFill>
                <a:effectLst/>
                <a:latin typeface="Arial" pitchFamily="34" charset="0"/>
                <a:cs typeface="Arial" pitchFamily="34" charset="0"/>
              </a:rPr>
              <a:t>Дібба-Сімкіна</a:t>
            </a:r>
            <a:r>
              <a:rPr kumimoji="0" lang="uk-UA" sz="4400" b="1" i="0" u="none" strike="noStrike" cap="none" normalizeH="0" baseline="0" dirty="0" smtClean="0">
                <a:ln>
                  <a:noFill/>
                </a:ln>
                <a:solidFill>
                  <a:schemeClr val="tx1"/>
                </a:solidFill>
                <a:effectLst/>
                <a:latin typeface="Arial" pitchFamily="34" charset="0"/>
                <a:cs typeface="Arial" pitchFamily="34" charset="0"/>
              </a:rPr>
              <a:t> </a:t>
            </a:r>
            <a:r>
              <a:rPr kumimoji="0" lang="uk-UA" sz="4400" b="0" i="0" u="none" strike="noStrike" cap="none" normalizeH="0" baseline="0" dirty="0" smtClean="0">
                <a:ln>
                  <a:noFill/>
                </a:ln>
                <a:solidFill>
                  <a:schemeClr val="tx1"/>
                </a:solidFill>
                <a:effectLst/>
                <a:latin typeface="Arial" pitchFamily="34" charset="0"/>
                <a:cs typeface="Arial" pitchFamily="34" charset="0"/>
              </a:rPr>
              <a:t>визначає основні напрямки розвитку окремих товарних груп, виявляє пріоритетні позиції асортименту, оцінює ефективність структури асортименту та шляхи її оптимізації. </a:t>
            </a:r>
          </a:p>
          <a:p>
            <a:pPr marL="0" marR="0" lvl="0" indent="450850" algn="just" defTabSz="914400" rtl="0" eaLnBrk="1" fontAlgn="base" latinLnBrk="0" hangingPunct="1">
              <a:lnSpc>
                <a:spcPct val="100000"/>
              </a:lnSpc>
              <a:spcBef>
                <a:spcPct val="0"/>
              </a:spcBef>
              <a:spcAft>
                <a:spcPct val="0"/>
              </a:spcAft>
              <a:buClrTx/>
              <a:buSzTx/>
              <a:buFontTx/>
              <a:buNone/>
              <a:tabLst/>
            </a:pPr>
            <a:endParaRPr lang="uk-UA" sz="3200" dirty="0" smtClean="0">
              <a:latin typeface="Arial" pitchFamily="34" charset="0"/>
              <a:cs typeface="Arial"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1"/>
          <p:cNvSpPr>
            <a:spLocks noChangeArrowheads="1"/>
          </p:cNvSpPr>
          <p:nvPr/>
        </p:nvSpPr>
        <p:spPr bwMode="auto">
          <a:xfrm>
            <a:off x="0" y="0"/>
            <a:ext cx="12192000"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850" fontAlgn="base">
              <a:spcBef>
                <a:spcPct val="0"/>
              </a:spcBef>
              <a:spcAft>
                <a:spcPct val="0"/>
              </a:spcAft>
            </a:pPr>
            <a:r>
              <a:rPr lang="uk-UA" sz="3600" dirty="0" smtClean="0">
                <a:latin typeface="Arial" pitchFamily="34" charset="0"/>
                <a:cs typeface="Arial" pitchFamily="34" charset="0"/>
              </a:rPr>
              <a:t>Для аналізу використовуються дані про динаміку продажів і собівартості продукції (включаючи тільки змінні витрати, без обліку постійних витрат). </a:t>
            </a:r>
            <a:endParaRPr lang="uk-UA" sz="3600" dirty="0" smtClean="0">
              <a:latin typeface="Arial" pitchFamily="34" charset="0"/>
              <a:cs typeface="Arial" pitchFamily="34" charset="0"/>
            </a:endParaRPr>
          </a:p>
          <a:p>
            <a:pPr indent="450850" fontAlgn="base">
              <a:spcBef>
                <a:spcPct val="0"/>
              </a:spcBef>
              <a:spcAft>
                <a:spcPct val="0"/>
              </a:spcAft>
            </a:pPr>
            <a:r>
              <a:rPr lang="uk-UA" sz="3600" dirty="0" smtClean="0">
                <a:latin typeface="Arial" pitchFamily="34" charset="0"/>
                <a:cs typeface="Arial" pitchFamily="34" charset="0"/>
              </a:rPr>
              <a:t>На </a:t>
            </a:r>
            <a:r>
              <a:rPr lang="uk-UA" sz="3600" dirty="0" smtClean="0">
                <a:latin typeface="Arial" pitchFamily="34" charset="0"/>
                <a:cs typeface="Arial" pitchFamily="34" charset="0"/>
              </a:rPr>
              <a:t>основі співвідношення обсягу продажів у вартісному вираженні та внеску у покриття витрат товари відносяться до однієї із </a:t>
            </a:r>
            <a:r>
              <a:rPr lang="uk-UA" sz="3600" u="sng" dirty="0" smtClean="0">
                <a:latin typeface="Arial" pitchFamily="34" charset="0"/>
                <a:cs typeface="Arial" pitchFamily="34" charset="0"/>
              </a:rPr>
              <a:t>чотирьох груп</a:t>
            </a:r>
            <a:r>
              <a:rPr lang="uk-UA" sz="3600" dirty="0" smtClean="0">
                <a:latin typeface="Arial" pitchFamily="34" charset="0"/>
                <a:cs typeface="Arial" pitchFamily="34" charset="0"/>
              </a:rPr>
              <a:t>:</a:t>
            </a:r>
          </a:p>
          <a:p>
            <a:pPr marL="0" marR="0" lvl="0" indent="450850" algn="l" defTabSz="914400" rtl="0" eaLnBrk="1" fontAlgn="base" latinLnBrk="0" hangingPunct="1">
              <a:lnSpc>
                <a:spcPct val="100000"/>
              </a:lnSpc>
              <a:spcBef>
                <a:spcPct val="0"/>
              </a:spcBef>
              <a:spcAft>
                <a:spcPct val="0"/>
              </a:spcAft>
              <a:buClrTx/>
              <a:buSzTx/>
              <a:buFontTx/>
              <a:buNone/>
              <a:tabLst/>
            </a:pPr>
            <a:endParaRPr kumimoji="0" lang="uk-UA" sz="36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l" defTabSz="914400" rtl="0" eaLnBrk="1" fontAlgn="base" latinLnBrk="0" hangingPunct="1">
              <a:lnSpc>
                <a:spcPct val="100000"/>
              </a:lnSpc>
              <a:spcBef>
                <a:spcPct val="0"/>
              </a:spcBef>
              <a:spcAft>
                <a:spcPct val="0"/>
              </a:spcAft>
              <a:buClrTx/>
              <a:buSzTx/>
              <a:buFontTx/>
              <a:buNone/>
              <a:tabLst/>
            </a:pPr>
            <a:r>
              <a:rPr kumimoji="0" lang="uk-UA" sz="3600" b="1" i="0" u="none" strike="noStrike" cap="none" normalizeH="0" baseline="0" dirty="0" smtClean="0">
                <a:ln>
                  <a:noFill/>
                </a:ln>
                <a:solidFill>
                  <a:schemeClr val="tx1"/>
                </a:solidFill>
                <a:effectLst/>
                <a:latin typeface="Arial" pitchFamily="34" charset="0"/>
                <a:cs typeface="Arial" pitchFamily="34" charset="0"/>
              </a:rPr>
              <a:t>Група А</a:t>
            </a:r>
            <a:r>
              <a:rPr kumimoji="0" lang="uk-UA" sz="3600" b="0" i="0" u="none" strike="noStrike" cap="none" normalizeH="0" baseline="0" dirty="0" smtClean="0">
                <a:ln>
                  <a:noFill/>
                </a:ln>
                <a:solidFill>
                  <a:schemeClr val="tx1"/>
                </a:solidFill>
                <a:effectLst/>
                <a:latin typeface="Arial" pitchFamily="34" charset="0"/>
                <a:cs typeface="Arial" pitchFamily="34" charset="0"/>
              </a:rPr>
              <a:t> </a:t>
            </a:r>
            <a:r>
              <a:rPr kumimoji="0" lang="uk-UA" sz="3600" b="0" i="0" u="none" strike="noStrike" cap="none" normalizeH="0" baseline="0" dirty="0" smtClean="0">
                <a:ln>
                  <a:noFill/>
                </a:ln>
                <a:solidFill>
                  <a:schemeClr val="tx1"/>
                </a:solidFill>
                <a:effectLst/>
                <a:latin typeface="Times New Roman" pitchFamily="18" charset="0"/>
                <a:cs typeface="Arial" pitchFamily="34" charset="0"/>
                <a:sym typeface="Symbol" pitchFamily="18" charset="2"/>
              </a:rPr>
              <a:t></a:t>
            </a:r>
            <a:r>
              <a:rPr kumimoji="0" lang="uk-UA" sz="3600" b="0" i="0" u="none" strike="noStrike" cap="none" normalizeH="0" baseline="0" dirty="0" smtClean="0">
                <a:ln>
                  <a:noFill/>
                </a:ln>
                <a:solidFill>
                  <a:schemeClr val="tx1"/>
                </a:solidFill>
                <a:effectLst/>
                <a:latin typeface="Arial" pitchFamily="34" charset="0"/>
                <a:cs typeface="Arial" pitchFamily="34" charset="0"/>
              </a:rPr>
              <a:t> найбільш цінна для підприємства група; товари, що входять до неї, можуть служити еталоном під час вибору нового товару для включення його в асортимент.</a:t>
            </a:r>
            <a:endParaRPr kumimoji="0" lang="ru-RU" sz="3600" b="0" i="0" u="none" strike="noStrike" cap="none" normalizeH="0" baseline="0" dirty="0" smtClean="0">
              <a:ln>
                <a:noFill/>
              </a:ln>
              <a:solidFill>
                <a:schemeClr val="tx1"/>
              </a:solidFill>
              <a:effectLst/>
              <a:latin typeface="Times New Roman" pitchFamily="18" charset="0"/>
              <a:cs typeface="Arial" pitchFamily="34" charset="0"/>
              <a:sym typeface="Symbol" pitchFamily="18" charset="2"/>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uk-UA" sz="2400" b="0" i="0" u="none" strike="noStrike" cap="none" normalizeH="0" baseline="0" dirty="0" smtClean="0">
              <a:ln>
                <a:noFill/>
              </a:ln>
              <a:solidFill>
                <a:schemeClr val="tx1"/>
              </a:solidFill>
              <a:effectLst/>
              <a:latin typeface="Times New Roman" pitchFamily="18" charset="0"/>
              <a:cs typeface="Arial" pitchFamily="34" charset="0"/>
              <a:sym typeface="Symbol" pitchFamily="18" charset="2"/>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88" y="342900"/>
            <a:ext cx="11601450" cy="5632311"/>
          </a:xfrm>
          <a:prstGeom prst="rect">
            <a:avLst/>
          </a:prstGeom>
        </p:spPr>
        <p:txBody>
          <a:bodyPr wrap="square">
            <a:spAutoFit/>
          </a:bodyPr>
          <a:lstStyle/>
          <a:p>
            <a:pPr lvl="0" indent="450850" eaLnBrk="0" fontAlgn="base" hangingPunct="0">
              <a:spcBef>
                <a:spcPct val="0"/>
              </a:spcBef>
              <a:spcAft>
                <a:spcPct val="0"/>
              </a:spcAft>
            </a:pPr>
            <a:r>
              <a:rPr lang="uk-UA" sz="2400" b="1" dirty="0" smtClean="0">
                <a:latin typeface="Times New Roman" pitchFamily="18" charset="0"/>
                <a:cs typeface="Arial" pitchFamily="34" charset="0"/>
                <a:sym typeface="Symbol" pitchFamily="18" charset="2"/>
              </a:rPr>
              <a:t>Група B1 </a:t>
            </a:r>
            <a:r>
              <a:rPr lang="uk-UA" sz="2400" dirty="0" smtClean="0">
                <a:latin typeface="Times New Roman" pitchFamily="18" charset="0"/>
                <a:cs typeface="Arial" pitchFamily="34" charset="0"/>
                <a:sym typeface="Symbol" pitchFamily="18" charset="2"/>
              </a:rPr>
              <a:t></a:t>
            </a:r>
            <a:r>
              <a:rPr lang="uk-UA" sz="2400" dirty="0" smtClean="0">
                <a:latin typeface="Arial" pitchFamily="34" charset="0"/>
                <a:cs typeface="Arial" pitchFamily="34" charset="0"/>
              </a:rPr>
              <a:t> необхідно визначати шляхи для збільшення прибутковості цих товарів (можливості підвищення цін, пошук більш вигідних постачальників для зниження собівартості тощо), оскільки через високі показники обсягу продажів, навіть невелике збільшення прибутковості може призвести до значного зростання прибутку підприємства взагалі.</a:t>
            </a:r>
            <a:endParaRPr lang="ru-RU" sz="2400" dirty="0" smtClean="0">
              <a:latin typeface="Times New Roman" pitchFamily="18" charset="0"/>
              <a:cs typeface="Arial" pitchFamily="34" charset="0"/>
              <a:sym typeface="Symbol" pitchFamily="18" charset="2"/>
            </a:endParaRPr>
          </a:p>
          <a:p>
            <a:pPr lvl="0" indent="450850" eaLnBrk="0" fontAlgn="base" hangingPunct="0">
              <a:spcBef>
                <a:spcPct val="0"/>
              </a:spcBef>
              <a:spcAft>
                <a:spcPct val="0"/>
              </a:spcAft>
            </a:pPr>
            <a:endParaRPr lang="uk-UA" sz="2400" b="1" dirty="0" smtClean="0">
              <a:latin typeface="Times New Roman" pitchFamily="18" charset="0"/>
              <a:cs typeface="Arial" pitchFamily="34" charset="0"/>
              <a:sym typeface="Symbol" pitchFamily="18" charset="2"/>
            </a:endParaRPr>
          </a:p>
          <a:p>
            <a:pPr lvl="0" indent="450850" eaLnBrk="0" fontAlgn="base" hangingPunct="0">
              <a:spcBef>
                <a:spcPct val="0"/>
              </a:spcBef>
              <a:spcAft>
                <a:spcPct val="0"/>
              </a:spcAft>
            </a:pPr>
            <a:r>
              <a:rPr lang="uk-UA" sz="2400" b="1" dirty="0" smtClean="0">
                <a:latin typeface="Times New Roman" pitchFamily="18" charset="0"/>
                <a:cs typeface="Arial" pitchFamily="34" charset="0"/>
                <a:sym typeface="Symbol" pitchFamily="18" charset="2"/>
              </a:rPr>
              <a:t>Група В2 </a:t>
            </a:r>
            <a:r>
              <a:rPr lang="uk-UA" sz="2400" dirty="0" smtClean="0">
                <a:latin typeface="Times New Roman" pitchFamily="18" charset="0"/>
                <a:cs typeface="Arial" pitchFamily="34" charset="0"/>
                <a:sym typeface="Symbol" pitchFamily="18" charset="2"/>
              </a:rPr>
              <a:t></a:t>
            </a:r>
            <a:r>
              <a:rPr lang="uk-UA" sz="2400" dirty="0" smtClean="0">
                <a:latin typeface="Arial" pitchFamily="34" charset="0"/>
                <a:cs typeface="Arial" pitchFamily="34" charset="0"/>
              </a:rPr>
              <a:t> необхідно шукати можливості для збільшення продажів продукції даної товарної групи (використання реклами, проведення акцій). Завдяки високій рентабельності продукції цієї групи, темпи зростання прибутку підприємства будуть вищими за темпи зростання продажів цих товарів.</a:t>
            </a:r>
            <a:endParaRPr lang="ru-RU" sz="2400" dirty="0" smtClean="0">
              <a:latin typeface="Times New Roman" pitchFamily="18" charset="0"/>
              <a:cs typeface="Arial" pitchFamily="34" charset="0"/>
              <a:sym typeface="Symbol" pitchFamily="18" charset="2"/>
            </a:endParaRPr>
          </a:p>
          <a:p>
            <a:pPr lvl="0" indent="450850" eaLnBrk="0" fontAlgn="base" hangingPunct="0">
              <a:spcBef>
                <a:spcPct val="0"/>
              </a:spcBef>
              <a:spcAft>
                <a:spcPct val="0"/>
              </a:spcAft>
            </a:pPr>
            <a:endParaRPr lang="uk-UA" sz="2400" b="1" dirty="0" smtClean="0">
              <a:latin typeface="Times New Roman" pitchFamily="18" charset="0"/>
              <a:cs typeface="Arial" pitchFamily="34" charset="0"/>
              <a:sym typeface="Symbol" pitchFamily="18" charset="2"/>
            </a:endParaRPr>
          </a:p>
          <a:p>
            <a:pPr lvl="0" indent="450850" eaLnBrk="0" fontAlgn="base" hangingPunct="0">
              <a:spcBef>
                <a:spcPct val="0"/>
              </a:spcBef>
              <a:spcAft>
                <a:spcPct val="0"/>
              </a:spcAft>
            </a:pPr>
            <a:r>
              <a:rPr lang="uk-UA" sz="2400" b="1" dirty="0" smtClean="0">
                <a:latin typeface="Times New Roman" pitchFamily="18" charset="0"/>
                <a:cs typeface="Arial" pitchFamily="34" charset="0"/>
                <a:sym typeface="Symbol" pitchFamily="18" charset="2"/>
              </a:rPr>
              <a:t>Група С </a:t>
            </a:r>
            <a:r>
              <a:rPr lang="uk-UA" sz="2400" dirty="0" smtClean="0">
                <a:latin typeface="Times New Roman" pitchFamily="18" charset="0"/>
                <a:cs typeface="Arial" pitchFamily="34" charset="0"/>
                <a:sym typeface="Symbol" pitchFamily="18" charset="2"/>
              </a:rPr>
              <a:t></a:t>
            </a:r>
            <a:r>
              <a:rPr lang="uk-UA" sz="2400" dirty="0" smtClean="0">
                <a:latin typeface="Arial" pitchFamily="34" charset="0"/>
                <a:cs typeface="Arial" pitchFamily="34" charset="0"/>
              </a:rPr>
              <a:t> найменш цінні товари. Слід визначити можливості заміни деяких товарів із даної категорії, а, крім того, </a:t>
            </a:r>
            <a:r>
              <a:rPr lang="uk-UA" sz="2400" dirty="0" smtClean="0">
                <a:latin typeface="Times New Roman" pitchFamily="18" charset="0"/>
                <a:cs typeface="Arial" pitchFamily="34" charset="0"/>
                <a:sym typeface="Symbol" pitchFamily="18" charset="2"/>
              </a:rPr>
              <a:t></a:t>
            </a:r>
            <a:r>
              <a:rPr lang="uk-UA" sz="2400" dirty="0" smtClean="0">
                <a:latin typeface="Arial" pitchFamily="34" charset="0"/>
                <a:cs typeface="Arial" pitchFamily="34" charset="0"/>
              </a:rPr>
              <a:t> оцінити ефективність повного виключення найбільш «неприбуткових» товарів. Здійснюючи таку діагностику, компанія має можливість визначити перспективи розвитку свого асортименту.</a:t>
            </a:r>
            <a:endParaRPr lang="ru-RU" sz="24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1"/>
          <p:cNvSpPr>
            <a:spLocks noChangeArrowheads="1"/>
          </p:cNvSpPr>
          <p:nvPr/>
        </p:nvSpPr>
        <p:spPr bwMode="auto">
          <a:xfrm>
            <a:off x="0" y="0"/>
            <a:ext cx="121920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uk-UA" sz="3200" b="1" i="0" u="none" strike="noStrike" cap="none" normalizeH="0" baseline="0" dirty="0" smtClean="0">
                <a:ln>
                  <a:noFill/>
                </a:ln>
                <a:solidFill>
                  <a:schemeClr val="tx1"/>
                </a:solidFill>
                <a:effectLst/>
                <a:latin typeface="Arial" pitchFamily="34" charset="0"/>
                <a:cs typeface="Arial" pitchFamily="34" charset="0"/>
              </a:rPr>
              <a:t>Матриця </a:t>
            </a:r>
            <a:r>
              <a:rPr kumimoji="0" lang="uk-UA" sz="3200" b="1" i="0" u="none" strike="noStrike" cap="none" normalizeH="0" baseline="0" dirty="0" err="1" smtClean="0">
                <a:ln>
                  <a:noFill/>
                </a:ln>
                <a:solidFill>
                  <a:schemeClr val="tx1"/>
                </a:solidFill>
                <a:effectLst/>
                <a:latin typeface="Arial" pitchFamily="34" charset="0"/>
                <a:cs typeface="Arial" pitchFamily="34" charset="0"/>
              </a:rPr>
              <a:t>Ансоффа</a:t>
            </a:r>
            <a:r>
              <a:rPr kumimoji="0" lang="uk-UA" sz="3200" b="1" i="0" u="none" strike="noStrike" cap="none" normalizeH="0" baseline="0" dirty="0" smtClean="0">
                <a:ln>
                  <a:noFill/>
                </a:ln>
                <a:solidFill>
                  <a:schemeClr val="tx1"/>
                </a:solidFill>
                <a:effectLst/>
                <a:latin typeface="Arial" pitchFamily="34" charset="0"/>
                <a:cs typeface="Arial" pitchFamily="34" charset="0"/>
              </a:rPr>
              <a:t> (матриця «</a:t>
            </a:r>
            <a:r>
              <a:rPr kumimoji="0" lang="uk-UA" sz="3200" b="1" i="0" u="none" strike="noStrike" cap="none" normalizeH="0" baseline="0" dirty="0" err="1" smtClean="0">
                <a:ln>
                  <a:noFill/>
                </a:ln>
                <a:solidFill>
                  <a:schemeClr val="tx1"/>
                </a:solidFill>
                <a:effectLst/>
                <a:latin typeface="Arial" pitchFamily="34" charset="0"/>
                <a:cs typeface="Arial" pitchFamily="34" charset="0"/>
              </a:rPr>
              <a:t>товар–ринок</a:t>
            </a:r>
            <a:r>
              <a:rPr kumimoji="0" lang="uk-UA" sz="3200" b="1" i="0" u="none" strike="noStrike" cap="none" normalizeH="0" baseline="0" dirty="0" smtClean="0">
                <a:ln>
                  <a:noFill/>
                </a:ln>
                <a:solidFill>
                  <a:schemeClr val="tx1"/>
                </a:solidFill>
                <a:effectLst/>
                <a:latin typeface="Arial" pitchFamily="34" charset="0"/>
                <a:cs typeface="Arial" pitchFamily="34" charset="0"/>
              </a:rPr>
              <a:t>») </a:t>
            </a:r>
            <a:r>
              <a:rPr kumimoji="0" lang="uk-UA" sz="3200" b="0" i="0" u="none" strike="noStrike" cap="none" normalizeH="0" baseline="0" dirty="0" smtClean="0">
                <a:ln>
                  <a:noFill/>
                </a:ln>
                <a:solidFill>
                  <a:schemeClr val="tx1"/>
                </a:solidFill>
                <a:effectLst/>
                <a:latin typeface="Times New Roman" pitchFamily="18" charset="0"/>
                <a:cs typeface="Arial" pitchFamily="34" charset="0"/>
                <a:sym typeface="Symbol" pitchFamily="18" charset="2"/>
              </a:rPr>
              <a:t></a:t>
            </a:r>
            <a:r>
              <a:rPr kumimoji="0" lang="uk-UA" sz="3200" b="0" i="0" u="none" strike="noStrike" cap="none" normalizeH="0" baseline="0" dirty="0" smtClean="0">
                <a:ln>
                  <a:noFill/>
                </a:ln>
                <a:solidFill>
                  <a:schemeClr val="tx1"/>
                </a:solidFill>
                <a:effectLst/>
                <a:latin typeface="Arial" pitchFamily="34" charset="0"/>
                <a:cs typeface="Arial" pitchFamily="34" charset="0"/>
              </a:rPr>
              <a:t> модель, що описує можливі стратегії зростання компанії на ринку. </a:t>
            </a:r>
          </a:p>
          <a:p>
            <a:pPr marL="0" marR="0" lvl="0" indent="450850" algn="just" defTabSz="914400" rtl="0" eaLnBrk="1" fontAlgn="base" latinLnBrk="0" hangingPunct="1">
              <a:lnSpc>
                <a:spcPct val="100000"/>
              </a:lnSpc>
              <a:spcBef>
                <a:spcPct val="0"/>
              </a:spcBef>
              <a:spcAft>
                <a:spcPct val="0"/>
              </a:spcAft>
              <a:buClrTx/>
              <a:buSzTx/>
              <a:buFontTx/>
              <a:buNone/>
              <a:tabLst/>
            </a:pPr>
            <a:endParaRPr lang="uk-UA" sz="3200" dirty="0" smtClean="0">
              <a:latin typeface="Arial" pitchFamily="34" charset="0"/>
              <a:cs typeface="Arial" pitchFamily="34" charset="0"/>
            </a:endParaRPr>
          </a:p>
          <a:p>
            <a:pPr marL="0" marR="0" lvl="0" indent="450850" algn="just" defTabSz="914400" rtl="0" eaLnBrk="1" fontAlgn="base" latinLnBrk="0" hangingPunct="1">
              <a:lnSpc>
                <a:spcPct val="100000"/>
              </a:lnSpc>
              <a:spcBef>
                <a:spcPct val="0"/>
              </a:spcBef>
              <a:spcAft>
                <a:spcPct val="0"/>
              </a:spcAft>
              <a:buClrTx/>
              <a:buSzTx/>
              <a:buFontTx/>
              <a:buNone/>
              <a:tabLst/>
            </a:pPr>
            <a:r>
              <a:rPr kumimoji="0" lang="uk-UA" sz="3200" b="0" i="0" u="none" strike="noStrike" cap="none" normalizeH="0" baseline="0" dirty="0" smtClean="0">
                <a:ln>
                  <a:noFill/>
                </a:ln>
                <a:solidFill>
                  <a:schemeClr val="tx1"/>
                </a:solidFill>
                <a:effectLst/>
                <a:latin typeface="Arial" pitchFamily="34" charset="0"/>
                <a:cs typeface="Arial" pitchFamily="34" charset="0"/>
              </a:rPr>
              <a:t>У ній І. </a:t>
            </a:r>
            <a:r>
              <a:rPr kumimoji="0" lang="uk-UA" sz="3200" b="0" i="0" u="none" strike="noStrike" cap="none" normalizeH="0" baseline="0" dirty="0" err="1" smtClean="0">
                <a:ln>
                  <a:noFill/>
                </a:ln>
                <a:solidFill>
                  <a:schemeClr val="tx1"/>
                </a:solidFill>
                <a:effectLst/>
                <a:latin typeface="Arial" pitchFamily="34" charset="0"/>
                <a:cs typeface="Arial" pitchFamily="34" charset="0"/>
              </a:rPr>
              <a:t>Ансофф</a:t>
            </a:r>
            <a:r>
              <a:rPr kumimoji="0" lang="uk-UA" sz="3200" b="0" i="0" u="none" strike="noStrike" cap="none" normalizeH="0" baseline="0" dirty="0" smtClean="0">
                <a:ln>
                  <a:noFill/>
                </a:ln>
                <a:solidFill>
                  <a:schemeClr val="tx1"/>
                </a:solidFill>
                <a:effectLst/>
                <a:latin typeface="Arial" pitchFamily="34" charset="0"/>
                <a:cs typeface="Arial" pitchFamily="34" charset="0"/>
              </a:rPr>
              <a:t> запропонував розбиття асортименту на основі критеріїв часу присутності товару на ринку та часу існування відповідного ринку. </a:t>
            </a:r>
          </a:p>
          <a:p>
            <a:pPr marL="0" marR="0" lvl="0" indent="450850" algn="just" defTabSz="914400" rtl="0" eaLnBrk="1" fontAlgn="base" latinLnBrk="0" hangingPunct="1">
              <a:lnSpc>
                <a:spcPct val="100000"/>
              </a:lnSpc>
              <a:spcBef>
                <a:spcPct val="0"/>
              </a:spcBef>
              <a:spcAft>
                <a:spcPct val="0"/>
              </a:spcAft>
              <a:buClrTx/>
              <a:buSzTx/>
              <a:buFontTx/>
              <a:buNone/>
              <a:tabLst/>
            </a:pPr>
            <a:r>
              <a:rPr kumimoji="0" lang="uk-UA" sz="3200" b="0" i="0" u="none" strike="noStrike" cap="none" normalizeH="0" baseline="0" dirty="0" smtClean="0">
                <a:ln>
                  <a:noFill/>
                </a:ln>
                <a:solidFill>
                  <a:schemeClr val="tx1"/>
                </a:solidFill>
                <a:effectLst/>
                <a:latin typeface="Arial" pitchFamily="34" charset="0"/>
                <a:cs typeface="Arial" pitchFamily="34" charset="0"/>
              </a:rPr>
              <a:t>Ідея матриці полягає у тому, що має існувати взаємозв’язок між реальними та майбутніми продуктами компанії й ринками, на яких вона працює. </a:t>
            </a:r>
            <a:endParaRPr kumimoji="0" lang="uk-UA" sz="3200" b="0" i="0" u="none" strike="noStrike" cap="none" normalizeH="0" baseline="0" dirty="0" smtClean="0">
              <a:ln>
                <a:noFill/>
              </a:ln>
              <a:solidFill>
                <a:schemeClr val="tx1"/>
              </a:solidFill>
              <a:effectLst/>
              <a:latin typeface="Times New Roman" pitchFamily="18" charset="0"/>
              <a:cs typeface="Arial" pitchFamily="34" charset="0"/>
              <a:sym typeface="Symbol" pitchFamily="18" charset="2"/>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Рисунок 4"/>
          <p:cNvGraphicFramePr>
            <a:graphicFrameLocks noGrp="1"/>
          </p:cNvGraphicFramePr>
          <p:nvPr>
            <p:ph type="pic" idx="1"/>
          </p:nvPr>
        </p:nvGraphicFramePr>
        <p:xfrm>
          <a:off x="500062" y="485775"/>
          <a:ext cx="11158537" cy="4857749"/>
        </p:xfrm>
        <a:graphic>
          <a:graphicData uri="http://schemas.openxmlformats.org/drawingml/2006/table">
            <a:tbl>
              <a:tblPr/>
              <a:tblGrid>
                <a:gridCol w="3719124"/>
                <a:gridCol w="3719124"/>
                <a:gridCol w="3720289"/>
              </a:tblGrid>
              <a:tr h="1114163">
                <a:tc>
                  <a:txBody>
                    <a:bodyPr/>
                    <a:lstStyle/>
                    <a:p>
                      <a:pPr algn="ctr">
                        <a:lnSpc>
                          <a:spcPct val="115000"/>
                        </a:lnSpc>
                        <a:spcAft>
                          <a:spcPts val="0"/>
                        </a:spcAft>
                      </a:pPr>
                      <a:endParaRPr lang="uk-UA" sz="2800" noProof="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uk-UA" sz="2800" noProof="0" smtClean="0">
                        <a:latin typeface="Calibri"/>
                        <a:ea typeface="Times New Roman"/>
                        <a:cs typeface="Times New Roman"/>
                      </a:endParaRPr>
                    </a:p>
                    <a:p>
                      <a:pPr algn="ctr">
                        <a:lnSpc>
                          <a:spcPct val="115000"/>
                        </a:lnSpc>
                        <a:spcAft>
                          <a:spcPts val="0"/>
                        </a:spcAft>
                      </a:pPr>
                      <a:r>
                        <a:rPr lang="uk-UA" sz="2800" b="1" noProof="0" smtClean="0">
                          <a:latin typeface="Times New Roman"/>
                          <a:ea typeface="Times New Roman"/>
                          <a:cs typeface="Times New Roman"/>
                        </a:rPr>
                        <a:t>Старий ринок</a:t>
                      </a:r>
                      <a:endParaRPr lang="uk-UA" sz="2800" noProof="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uk-UA" sz="2800" noProof="0" smtClean="0">
                        <a:latin typeface="Calibri"/>
                        <a:ea typeface="Times New Roman"/>
                        <a:cs typeface="Times New Roman"/>
                      </a:endParaRPr>
                    </a:p>
                    <a:p>
                      <a:pPr algn="ctr">
                        <a:lnSpc>
                          <a:spcPct val="115000"/>
                        </a:lnSpc>
                        <a:spcAft>
                          <a:spcPts val="0"/>
                        </a:spcAft>
                      </a:pPr>
                      <a:r>
                        <a:rPr lang="uk-UA" sz="2800" b="1" noProof="0" smtClean="0">
                          <a:latin typeface="Times New Roman"/>
                          <a:ea typeface="Times New Roman"/>
                          <a:cs typeface="Times New Roman"/>
                        </a:rPr>
                        <a:t>Новий ринок</a:t>
                      </a:r>
                      <a:endParaRPr lang="uk-UA" sz="2800" noProof="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71793">
                <a:tc>
                  <a:txBody>
                    <a:bodyPr/>
                    <a:lstStyle/>
                    <a:p>
                      <a:pPr algn="ctr">
                        <a:lnSpc>
                          <a:spcPct val="115000"/>
                        </a:lnSpc>
                        <a:spcAft>
                          <a:spcPts val="0"/>
                        </a:spcAft>
                      </a:pPr>
                      <a:endParaRPr lang="uk-UA" sz="2800" noProof="0" smtClean="0">
                        <a:latin typeface="Calibri"/>
                        <a:ea typeface="Times New Roman"/>
                        <a:cs typeface="Times New Roman"/>
                      </a:endParaRPr>
                    </a:p>
                    <a:p>
                      <a:pPr algn="ctr">
                        <a:lnSpc>
                          <a:spcPct val="115000"/>
                        </a:lnSpc>
                        <a:spcAft>
                          <a:spcPts val="0"/>
                        </a:spcAft>
                      </a:pPr>
                      <a:r>
                        <a:rPr lang="uk-UA" sz="2800" b="1" noProof="0" smtClean="0">
                          <a:latin typeface="Times New Roman"/>
                          <a:ea typeface="Times New Roman"/>
                          <a:cs typeface="Times New Roman"/>
                        </a:rPr>
                        <a:t>Старий товар</a:t>
                      </a:r>
                      <a:endParaRPr lang="uk-UA" sz="2800" noProof="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2800" noProof="0" smtClean="0">
                          <a:latin typeface="Times New Roman"/>
                          <a:ea typeface="Times New Roman"/>
                          <a:cs typeface="Times New Roman"/>
                        </a:rPr>
                        <a:t>1) Стратегія удосконалювання діяльності</a:t>
                      </a:r>
                      <a:endParaRPr lang="uk-UA" sz="2800" noProof="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2800" noProof="0" smtClean="0">
                          <a:latin typeface="Times New Roman"/>
                          <a:ea typeface="Times New Roman"/>
                          <a:cs typeface="Times New Roman"/>
                        </a:rPr>
                        <a:t>3) Стратегія</a:t>
                      </a:r>
                      <a:endParaRPr lang="uk-UA" sz="2800" noProof="0" smtClean="0">
                        <a:latin typeface="Calibri"/>
                        <a:ea typeface="Times New Roman"/>
                        <a:cs typeface="Times New Roman"/>
                      </a:endParaRPr>
                    </a:p>
                    <a:p>
                      <a:pPr algn="ctr">
                        <a:lnSpc>
                          <a:spcPct val="115000"/>
                        </a:lnSpc>
                        <a:spcAft>
                          <a:spcPts val="0"/>
                        </a:spcAft>
                      </a:pPr>
                      <a:r>
                        <a:rPr lang="uk-UA" sz="2800" noProof="0" smtClean="0">
                          <a:latin typeface="Times New Roman"/>
                          <a:ea typeface="Times New Roman"/>
                          <a:cs typeface="Times New Roman"/>
                        </a:rPr>
                        <a:t>розвитку</a:t>
                      </a:r>
                      <a:endParaRPr lang="uk-UA" sz="2800" noProof="0" smtClean="0">
                        <a:latin typeface="Calibri"/>
                        <a:ea typeface="Times New Roman"/>
                        <a:cs typeface="Times New Roman"/>
                      </a:endParaRPr>
                    </a:p>
                    <a:p>
                      <a:pPr algn="ctr">
                        <a:lnSpc>
                          <a:spcPct val="115000"/>
                        </a:lnSpc>
                        <a:spcAft>
                          <a:spcPts val="0"/>
                        </a:spcAft>
                      </a:pPr>
                      <a:r>
                        <a:rPr lang="uk-UA" sz="2800" noProof="0" smtClean="0">
                          <a:latin typeface="Times New Roman"/>
                          <a:ea typeface="Times New Roman"/>
                          <a:cs typeface="Times New Roman"/>
                        </a:rPr>
                        <a:t>ринку</a:t>
                      </a:r>
                      <a:endParaRPr lang="uk-UA" sz="2800" noProof="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71793">
                <a:tc>
                  <a:txBody>
                    <a:bodyPr/>
                    <a:lstStyle/>
                    <a:p>
                      <a:pPr algn="ctr">
                        <a:lnSpc>
                          <a:spcPct val="115000"/>
                        </a:lnSpc>
                        <a:spcAft>
                          <a:spcPts val="0"/>
                        </a:spcAft>
                      </a:pPr>
                      <a:endParaRPr lang="uk-UA" sz="2800" noProof="0" smtClean="0">
                        <a:latin typeface="Calibri"/>
                        <a:ea typeface="Times New Roman"/>
                        <a:cs typeface="Times New Roman"/>
                      </a:endParaRPr>
                    </a:p>
                    <a:p>
                      <a:pPr algn="ctr">
                        <a:lnSpc>
                          <a:spcPct val="115000"/>
                        </a:lnSpc>
                        <a:spcAft>
                          <a:spcPts val="0"/>
                        </a:spcAft>
                      </a:pPr>
                      <a:r>
                        <a:rPr lang="uk-UA" sz="2800" b="1" noProof="0" smtClean="0">
                          <a:latin typeface="Times New Roman"/>
                          <a:ea typeface="Times New Roman"/>
                          <a:cs typeface="Times New Roman"/>
                        </a:rPr>
                        <a:t>Новий товар</a:t>
                      </a:r>
                      <a:endParaRPr lang="uk-UA" sz="2800" noProof="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2800" noProof="0" smtClean="0">
                          <a:latin typeface="Times New Roman"/>
                          <a:ea typeface="Times New Roman"/>
                          <a:cs typeface="Times New Roman"/>
                        </a:rPr>
                        <a:t>2) Стратегія</a:t>
                      </a:r>
                      <a:endParaRPr lang="uk-UA" sz="2800" noProof="0" smtClean="0">
                        <a:latin typeface="Calibri"/>
                        <a:ea typeface="Times New Roman"/>
                        <a:cs typeface="Times New Roman"/>
                      </a:endParaRPr>
                    </a:p>
                    <a:p>
                      <a:pPr algn="ctr">
                        <a:lnSpc>
                          <a:spcPct val="115000"/>
                        </a:lnSpc>
                        <a:spcAft>
                          <a:spcPts val="0"/>
                        </a:spcAft>
                      </a:pPr>
                      <a:r>
                        <a:rPr lang="uk-UA" sz="2800" noProof="0" smtClean="0">
                          <a:latin typeface="Times New Roman"/>
                          <a:ea typeface="Times New Roman"/>
                          <a:cs typeface="Times New Roman"/>
                        </a:rPr>
                        <a:t>товарної</a:t>
                      </a:r>
                      <a:endParaRPr lang="uk-UA" sz="2800" noProof="0" smtClean="0">
                        <a:latin typeface="Calibri"/>
                        <a:ea typeface="Times New Roman"/>
                        <a:cs typeface="Times New Roman"/>
                      </a:endParaRPr>
                    </a:p>
                    <a:p>
                      <a:pPr algn="ctr">
                        <a:lnSpc>
                          <a:spcPct val="115000"/>
                        </a:lnSpc>
                        <a:spcAft>
                          <a:spcPts val="0"/>
                        </a:spcAft>
                      </a:pPr>
                      <a:r>
                        <a:rPr lang="uk-UA" sz="2800" noProof="0" smtClean="0">
                          <a:latin typeface="Times New Roman"/>
                          <a:ea typeface="Times New Roman"/>
                          <a:cs typeface="Times New Roman"/>
                        </a:rPr>
                        <a:t>експансії</a:t>
                      </a:r>
                      <a:endParaRPr lang="uk-UA" sz="2800" noProof="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2800" noProof="0" dirty="0" smtClean="0">
                          <a:latin typeface="Times New Roman"/>
                          <a:ea typeface="Times New Roman"/>
                          <a:cs typeface="Times New Roman"/>
                        </a:rPr>
                        <a:t>4) Стратегія</a:t>
                      </a:r>
                      <a:endParaRPr lang="uk-UA" sz="2800" noProof="0" dirty="0" smtClean="0">
                        <a:latin typeface="Calibri"/>
                        <a:ea typeface="Times New Roman"/>
                        <a:cs typeface="Times New Roman"/>
                      </a:endParaRPr>
                    </a:p>
                    <a:p>
                      <a:pPr algn="ctr">
                        <a:lnSpc>
                          <a:spcPct val="115000"/>
                        </a:lnSpc>
                        <a:spcAft>
                          <a:spcPts val="0"/>
                        </a:spcAft>
                      </a:pPr>
                      <a:r>
                        <a:rPr lang="uk-UA" sz="2800" noProof="0" dirty="0" smtClean="0">
                          <a:latin typeface="Times New Roman"/>
                          <a:ea typeface="Times New Roman"/>
                          <a:cs typeface="Times New Roman"/>
                        </a:rPr>
                        <a:t>диверсифікації</a:t>
                      </a:r>
                      <a:endParaRPr lang="uk-UA" sz="2800" noProof="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Текст 3"/>
          <p:cNvSpPr>
            <a:spLocks noGrp="1"/>
          </p:cNvSpPr>
          <p:nvPr>
            <p:ph type="body" sz="half" idx="2"/>
          </p:nvPr>
        </p:nvSpPr>
        <p:spPr>
          <a:xfrm>
            <a:off x="508000" y="5533218"/>
            <a:ext cx="11207750" cy="768350"/>
          </a:xfrm>
        </p:spPr>
        <p:txBody>
          <a:bodyPr>
            <a:normAutofit/>
          </a:bodyPr>
          <a:lstStyle/>
          <a:p>
            <a:pPr algn="ctr"/>
            <a:r>
              <a:rPr lang="uk-UA" sz="2800" b="1" dirty="0" smtClean="0">
                <a:solidFill>
                  <a:schemeClr val="tx1"/>
                </a:solidFill>
                <a:latin typeface="Arial" pitchFamily="34" charset="0"/>
                <a:cs typeface="Arial" pitchFamily="34" charset="0"/>
              </a:rPr>
              <a:t>Матриця </a:t>
            </a:r>
            <a:r>
              <a:rPr lang="uk-UA" sz="2800" b="1" dirty="0" err="1" smtClean="0">
                <a:solidFill>
                  <a:schemeClr val="tx1"/>
                </a:solidFill>
                <a:latin typeface="Arial" pitchFamily="34" charset="0"/>
                <a:cs typeface="Arial" pitchFamily="34" charset="0"/>
              </a:rPr>
              <a:t>Ансоффа</a:t>
            </a:r>
            <a:r>
              <a:rPr lang="uk-UA" sz="2800" b="1" dirty="0" smtClean="0">
                <a:solidFill>
                  <a:schemeClr val="tx1"/>
                </a:solidFill>
                <a:latin typeface="Arial" pitchFamily="34" charset="0"/>
                <a:cs typeface="Arial" pitchFamily="34" charset="0"/>
              </a:rPr>
              <a:t> (матриця «товар – ринок»)</a:t>
            </a:r>
            <a:endParaRPr lang="ru-RU" sz="28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14325" y="338435"/>
            <a:ext cx="11630025" cy="4832092"/>
          </a:xfrm>
          <a:prstGeom prst="rect">
            <a:avLst/>
          </a:prstGeom>
        </p:spPr>
        <p:txBody>
          <a:bodyPr wrap="square">
            <a:spAutoFit/>
          </a:bodyPr>
          <a:lstStyle/>
          <a:p>
            <a:r>
              <a:rPr lang="uk-UA" sz="2800" dirty="0" smtClean="0">
                <a:latin typeface="Arial" pitchFamily="34" charset="0"/>
                <a:cs typeface="Arial" pitchFamily="34" charset="0"/>
              </a:rPr>
              <a:t>Суть моделі полягає у виборі однієї із чотирьох базових стратегій досягнення цілей стратегічного розвитку компанії на ринку:</a:t>
            </a:r>
          </a:p>
          <a:p>
            <a:endParaRPr lang="uk-UA" sz="2800" dirty="0" smtClean="0">
              <a:latin typeface="Arial" pitchFamily="34" charset="0"/>
              <a:cs typeface="Arial" pitchFamily="34" charset="0"/>
            </a:endParaRPr>
          </a:p>
          <a:p>
            <a:pPr lvl="0"/>
            <a:r>
              <a:rPr lang="uk-UA" sz="2800" b="1" dirty="0" smtClean="0"/>
              <a:t>Стратегія проникнення на ринок </a:t>
            </a:r>
            <a:r>
              <a:rPr lang="uk-UA" sz="2800" dirty="0" smtClean="0">
                <a:sym typeface="Symbol"/>
              </a:rPr>
              <a:t></a:t>
            </a:r>
            <a:r>
              <a:rPr lang="uk-UA" sz="2800" dirty="0" smtClean="0"/>
              <a:t> підприємство виступає на реальному ринку з реальним товаром. </a:t>
            </a:r>
            <a:r>
              <a:rPr lang="uk-UA" sz="2800" dirty="0" smtClean="0"/>
              <a:t>Її </a:t>
            </a:r>
            <a:r>
              <a:rPr lang="uk-UA" sz="2800" dirty="0" smtClean="0"/>
              <a:t>головна мета – наростити обсяги продажів. </a:t>
            </a:r>
            <a:r>
              <a:rPr lang="uk-UA" sz="2800" dirty="0" smtClean="0"/>
              <a:t>Основним </a:t>
            </a:r>
            <a:r>
              <a:rPr lang="uk-UA" sz="2800" dirty="0" smtClean="0"/>
              <a:t>інструментом тут виступає підвищення конкурентоспроможності продукції, тому головна увага в цій стратегії має бути спрямована на підвищення ефективності бізнес-процесів. Це надасть можливість збільшити як споживання продукції наявними споживачами, так і залучити нових клієнтів.</a:t>
            </a:r>
            <a:endParaRPr lang="ru-RU" sz="2800" dirty="0" smtClean="0"/>
          </a:p>
          <a:p>
            <a:endParaRPr lang="ru-RU" sz="28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1"/>
          <p:cNvSpPr>
            <a:spLocks noChangeArrowheads="1"/>
          </p:cNvSpPr>
          <p:nvPr/>
        </p:nvSpPr>
        <p:spPr bwMode="auto">
          <a:xfrm>
            <a:off x="0" y="-1"/>
            <a:ext cx="12192000"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Char char="•"/>
              <a:tabLst/>
            </a:pPr>
            <a:r>
              <a:rPr kumimoji="0" lang="uk-U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Стратегія розширення ринку </a:t>
            </a:r>
            <a:r>
              <a:rPr kumimoji="0" lang="uk-UA" sz="28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uk-UA"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підприємство намагається наростити обсяги збуту завдяки впровадженню наявних товарів на нові ринки. Це можна зробити шляхом географічного розширення ринку, використання нових каналів дистрибуції, пошуку нових сегментів ринку, зробити товар привабливим для нових сегментів ринку та споживачів, надавши йому відповідні властивості.</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Char char="•"/>
              <a:tabLst/>
            </a:pPr>
            <a:r>
              <a:rPr kumimoji="0" lang="uk-U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Стратегія розвитку товару </a:t>
            </a:r>
            <a:r>
              <a:rPr kumimoji="0" lang="uk-UA"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sym typeface="Symbol" pitchFamily="18" charset="2"/>
              </a:rPr>
              <a:t></a:t>
            </a:r>
            <a:r>
              <a:rPr kumimoji="0" lang="uk-UA"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підприємство намагається наростити збут унаслідок створення нових або удосконалення старих товарів для наявних ринків. Для цього можна створити нові, відмінні від колишніх, товари для даного ринку, розширити продуктову лінійку (у т.ч. шляхом пропозиції нових варіантів наявних продуктів).</a:t>
            </a:r>
            <a:endParaRPr kumimoji="0" lang="ru-RU" sz="2800" b="0" i="0" u="none" strike="noStrike" cap="none" normalizeH="0" baseline="0" dirty="0" smtClean="0">
              <a:ln>
                <a:noFill/>
              </a:ln>
              <a:solidFill>
                <a:schemeClr val="tx1"/>
              </a:solidFill>
              <a:effectLst/>
              <a:latin typeface="Arial" pitchFamily="34" charset="0"/>
              <a:cs typeface="Arial" pitchFamily="34" charset="0"/>
              <a:sym typeface="Symbol" pitchFamily="18" charset="2"/>
            </a:endParaRPr>
          </a:p>
          <a:p>
            <a:pPr marL="0" marR="0" lvl="0" indent="450850" algn="just" defTabSz="914400" rtl="0" eaLnBrk="0" fontAlgn="base" latinLnBrk="0" hangingPunct="0">
              <a:lnSpc>
                <a:spcPct val="100000"/>
              </a:lnSpc>
              <a:spcBef>
                <a:spcPct val="0"/>
              </a:spcBef>
              <a:spcAft>
                <a:spcPct val="0"/>
              </a:spcAft>
              <a:buClrTx/>
              <a:buSzTx/>
              <a:buFontTx/>
              <a:buChar char="•"/>
              <a:tabLst/>
            </a:pPr>
            <a:r>
              <a:rPr kumimoji="0" lang="uk-U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sym typeface="Symbol" pitchFamily="18" charset="2"/>
              </a:rPr>
              <a:t>Стратегія диверсифікації </a:t>
            </a:r>
            <a:r>
              <a:rPr kumimoji="0" lang="uk-UA" sz="2800" b="0" i="0" u="none" strike="noStrike" cap="none" normalizeH="0" baseline="0" dirty="0" smtClean="0">
                <a:ln>
                  <a:noFill/>
                </a:ln>
                <a:solidFill>
                  <a:schemeClr val="tx1"/>
                </a:solidFill>
                <a:effectLst/>
                <a:latin typeface="Calibri"/>
                <a:ea typeface="Calibri" pitchFamily="34" charset="0"/>
                <a:cs typeface="Times New Roman" pitchFamily="18" charset="0"/>
                <a:sym typeface="Symbol" pitchFamily="18" charset="2"/>
              </a:rPr>
              <a:t>–</a:t>
            </a:r>
            <a:r>
              <a:rPr kumimoji="0" lang="uk-UA"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sym typeface="Symbol" pitchFamily="18" charset="2"/>
              </a:rPr>
              <a:t> означає, що підприємство виступає на новому ринку з новим товаром.</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1"/>
          <p:cNvSpPr>
            <a:spLocks noChangeArrowheads="1"/>
          </p:cNvSpPr>
          <p:nvPr/>
        </p:nvSpPr>
        <p:spPr bwMode="auto">
          <a:xfrm>
            <a:off x="0" y="1214438"/>
            <a:ext cx="12192000"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uk-UA" sz="2800" b="0" i="0" u="none" strike="noStrike" cap="none" normalizeH="0" baseline="0" dirty="0" smtClean="0">
                <a:ln>
                  <a:noFill/>
                </a:ln>
                <a:solidFill>
                  <a:schemeClr val="tx1"/>
                </a:solidFill>
                <a:effectLst/>
                <a:latin typeface="Arial" pitchFamily="34" charset="0"/>
                <a:cs typeface="Arial" pitchFamily="34" charset="0"/>
              </a:rPr>
              <a:t>Компанія «</a:t>
            </a:r>
            <a:r>
              <a:rPr kumimoji="0" lang="uk-UA" sz="2800" b="0" i="0" u="none" strike="noStrike" cap="none" normalizeH="0" baseline="0" dirty="0" err="1" smtClean="0">
                <a:ln>
                  <a:noFill/>
                </a:ln>
                <a:solidFill>
                  <a:schemeClr val="tx1"/>
                </a:solidFill>
                <a:effectLst/>
                <a:latin typeface="Arial" pitchFamily="34" charset="0"/>
                <a:cs typeface="Arial" pitchFamily="34" charset="0"/>
              </a:rPr>
              <a:t>Маркон</a:t>
            </a:r>
            <a:r>
              <a:rPr kumimoji="0" lang="uk-UA" sz="2800" b="0" i="0" u="none" strike="noStrike" cap="none" normalizeH="0" baseline="0" dirty="0" smtClean="0">
                <a:ln>
                  <a:noFill/>
                </a:ln>
                <a:solidFill>
                  <a:schemeClr val="tx1"/>
                </a:solidFill>
                <a:effectLst/>
                <a:latin typeface="Arial" pitchFamily="34" charset="0"/>
                <a:cs typeface="Arial" pitchFamily="34" charset="0"/>
              </a:rPr>
              <a:t>» для аналізу товарного асортименту розробила </a:t>
            </a:r>
            <a:r>
              <a:rPr kumimoji="0" lang="uk-UA" sz="2800" b="1" i="0" u="none" strike="noStrike" cap="none" normalizeH="0" baseline="0" dirty="0" smtClean="0">
                <a:ln>
                  <a:noFill/>
                </a:ln>
                <a:solidFill>
                  <a:schemeClr val="tx1"/>
                </a:solidFill>
                <a:effectLst/>
                <a:latin typeface="Arial" pitchFamily="34" charset="0"/>
                <a:cs typeface="Arial" pitchFamily="34" charset="0"/>
              </a:rPr>
              <a:t>матрицю «</a:t>
            </a:r>
            <a:r>
              <a:rPr kumimoji="0" lang="uk-UA" sz="2800" b="1" i="0" u="none" strike="noStrike" cap="none" normalizeH="0" baseline="0" dirty="0" err="1" smtClean="0">
                <a:ln>
                  <a:noFill/>
                </a:ln>
                <a:solidFill>
                  <a:schemeClr val="tx1"/>
                </a:solidFill>
                <a:effectLst/>
                <a:latin typeface="Arial" pitchFamily="34" charset="0"/>
                <a:cs typeface="Arial" pitchFamily="34" charset="0"/>
              </a:rPr>
              <a:t>Маркон</a:t>
            </a:r>
            <a:r>
              <a:rPr kumimoji="0" lang="uk-UA" sz="2800" b="1" i="0" u="none" strike="noStrike" cap="none" normalizeH="0" baseline="0" dirty="0" smtClean="0">
                <a:ln>
                  <a:noFill/>
                </a:ln>
                <a:solidFill>
                  <a:schemeClr val="tx1"/>
                </a:solidFill>
                <a:effectLst/>
                <a:latin typeface="Arial" pitchFamily="34" charset="0"/>
                <a:cs typeface="Arial" pitchFamily="34" charset="0"/>
              </a:rPr>
              <a:t>»</a:t>
            </a:r>
            <a:r>
              <a:rPr kumimoji="0" lang="uk-UA" sz="2800" b="0" i="0" u="none" strike="noStrike" cap="none" normalizeH="0" baseline="0" dirty="0" smtClean="0">
                <a:ln>
                  <a:noFill/>
                </a:ln>
                <a:solidFill>
                  <a:schemeClr val="tx1"/>
                </a:solidFill>
                <a:effectLst/>
                <a:latin typeface="Arial" pitchFamily="34" charset="0"/>
                <a:cs typeface="Arial" pitchFamily="34" charset="0"/>
              </a:rPr>
              <a:t>, що являє собою просту аналітичну структуру, яка включає важливу інформацію для поточного й стратегічного управління. </a:t>
            </a:r>
          </a:p>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uk-UA"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1" fontAlgn="base" latinLnBrk="0" hangingPunct="1">
              <a:lnSpc>
                <a:spcPct val="100000"/>
              </a:lnSpc>
              <a:spcBef>
                <a:spcPct val="0"/>
              </a:spcBef>
              <a:spcAft>
                <a:spcPct val="0"/>
              </a:spcAft>
              <a:buClrTx/>
              <a:buSzTx/>
              <a:buFontTx/>
              <a:buNone/>
              <a:tabLst/>
            </a:pPr>
            <a:r>
              <a:rPr kumimoji="0" lang="uk-UA" sz="2800" b="0" i="0" u="none" strike="noStrike" cap="none" normalizeH="0" baseline="0" dirty="0" smtClean="0">
                <a:ln>
                  <a:noFill/>
                </a:ln>
                <a:solidFill>
                  <a:schemeClr val="tx1"/>
                </a:solidFill>
                <a:effectLst/>
                <a:latin typeface="Arial" pitchFamily="34" charset="0"/>
                <a:cs typeface="Arial" pitchFamily="34" charset="0"/>
              </a:rPr>
              <a:t>У цьому методі вихідні дані поділяються на </a:t>
            </a:r>
            <a:r>
              <a:rPr kumimoji="0" lang="uk-UA" sz="2800" b="0" i="1" u="none" strike="noStrike" cap="none" normalizeH="0" baseline="0" dirty="0" smtClean="0">
                <a:ln>
                  <a:noFill/>
                </a:ln>
                <a:solidFill>
                  <a:schemeClr val="tx1"/>
                </a:solidFill>
                <a:effectLst/>
                <a:latin typeface="Arial" pitchFamily="34" charset="0"/>
                <a:cs typeface="Arial" pitchFamily="34" charset="0"/>
              </a:rPr>
              <a:t>якісні</a:t>
            </a:r>
            <a:r>
              <a:rPr kumimoji="0" lang="uk-UA" sz="2800" b="0" i="0" u="none" strike="noStrike" cap="none" normalizeH="0" baseline="0" dirty="0" smtClean="0">
                <a:ln>
                  <a:noFill/>
                </a:ln>
                <a:solidFill>
                  <a:schemeClr val="tx1"/>
                </a:solidFill>
                <a:effectLst/>
                <a:latin typeface="Arial" pitchFamily="34" charset="0"/>
                <a:cs typeface="Arial" pitchFamily="34" charset="0"/>
              </a:rPr>
              <a:t>, які визначають типові характеристики конкретних виробів, і </a:t>
            </a:r>
            <a:r>
              <a:rPr kumimoji="0" lang="uk-UA" sz="2800" b="0" i="1" u="none" strike="noStrike" cap="none" normalizeH="0" baseline="0" dirty="0" smtClean="0">
                <a:ln>
                  <a:noFill/>
                </a:ln>
                <a:solidFill>
                  <a:schemeClr val="tx1"/>
                </a:solidFill>
                <a:effectLst/>
                <a:latin typeface="Arial" pitchFamily="34" charset="0"/>
                <a:cs typeface="Arial" pitchFamily="34" charset="0"/>
              </a:rPr>
              <a:t>кількісні</a:t>
            </a:r>
            <a:r>
              <a:rPr kumimoji="0" lang="uk-UA" sz="2800" b="0" i="0" u="none" strike="noStrike" cap="none" normalizeH="0" baseline="0" dirty="0" smtClean="0">
                <a:ln>
                  <a:noFill/>
                </a:ln>
                <a:solidFill>
                  <a:schemeClr val="tx1"/>
                </a:solidFill>
                <a:effectLst/>
                <a:latin typeface="Arial" pitchFamily="34" charset="0"/>
                <a:cs typeface="Arial" pitchFamily="34" charset="0"/>
              </a:rPr>
              <a:t>, що включають основні економічні дані.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1"/>
          <p:cNvSpPr>
            <a:spLocks noChangeArrowheads="1"/>
          </p:cNvSpPr>
          <p:nvPr/>
        </p:nvSpPr>
        <p:spPr bwMode="auto">
          <a:xfrm>
            <a:off x="0" y="0"/>
            <a:ext cx="12192000"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uk-UA" sz="3200" b="0" i="0" u="none" strike="noStrike" cap="none" normalizeH="0" baseline="0" dirty="0" smtClean="0">
                <a:ln>
                  <a:noFill/>
                </a:ln>
                <a:solidFill>
                  <a:schemeClr val="tx1"/>
                </a:solidFill>
                <a:effectLst/>
                <a:latin typeface="Arial" pitchFamily="34" charset="0"/>
                <a:cs typeface="Arial" pitchFamily="34" charset="0"/>
              </a:rPr>
              <a:t>На відміну від інших матричних методів, ця матриця будується із використанням значно більшої кількості параметрів, серед яких:</a:t>
            </a:r>
          </a:p>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uk-UA"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1" fontAlgn="base" latinLnBrk="0" hangingPunct="1">
              <a:lnSpc>
                <a:spcPct val="100000"/>
              </a:lnSpc>
              <a:spcBef>
                <a:spcPct val="0"/>
              </a:spcBef>
              <a:spcAft>
                <a:spcPct val="0"/>
              </a:spcAft>
              <a:buClrTx/>
              <a:buSzTx/>
              <a:buFontTx/>
              <a:buChar char="-"/>
              <a:tabLst/>
            </a:pPr>
            <a:r>
              <a:rPr kumimoji="0" lang="uk-UA" sz="3200" b="0" i="0" u="none" strike="noStrike" cap="none" normalizeH="0" baseline="0" dirty="0" smtClean="0">
                <a:ln>
                  <a:noFill/>
                </a:ln>
                <a:solidFill>
                  <a:schemeClr val="tx1"/>
                </a:solidFill>
                <a:effectLst/>
                <a:latin typeface="Arial" pitchFamily="34" charset="0"/>
                <a:cs typeface="Arial" pitchFamily="34" charset="0"/>
              </a:rPr>
              <a:t>кількість проданих одиниць продукту (Q), </a:t>
            </a:r>
          </a:p>
          <a:p>
            <a:pPr marL="0" marR="0" lvl="0" indent="450850" algn="just" defTabSz="914400" rtl="0" eaLnBrk="1" fontAlgn="base" latinLnBrk="0" hangingPunct="1">
              <a:lnSpc>
                <a:spcPct val="100000"/>
              </a:lnSpc>
              <a:spcBef>
                <a:spcPct val="0"/>
              </a:spcBef>
              <a:spcAft>
                <a:spcPct val="0"/>
              </a:spcAft>
              <a:buClrTx/>
              <a:buSzTx/>
              <a:buFontTx/>
              <a:buChar char="-"/>
              <a:tabLst/>
            </a:pPr>
            <a:r>
              <a:rPr kumimoji="0" lang="uk-UA" sz="3200" b="0" i="0" u="none" strike="noStrike" cap="none" normalizeH="0" baseline="0" dirty="0" smtClean="0">
                <a:ln>
                  <a:noFill/>
                </a:ln>
                <a:solidFill>
                  <a:schemeClr val="tx1"/>
                </a:solidFill>
                <a:effectLst/>
                <a:latin typeface="Arial" pitchFamily="34" charset="0"/>
                <a:cs typeface="Arial" pitchFamily="34" charset="0"/>
              </a:rPr>
              <a:t>ціна одиниці продукції (Р), </a:t>
            </a:r>
          </a:p>
          <a:p>
            <a:pPr marL="0" marR="0" lvl="0" indent="450850" algn="just" defTabSz="914400" rtl="0" eaLnBrk="1" fontAlgn="base" latinLnBrk="0" hangingPunct="1">
              <a:lnSpc>
                <a:spcPct val="100000"/>
              </a:lnSpc>
              <a:spcBef>
                <a:spcPct val="0"/>
              </a:spcBef>
              <a:spcAft>
                <a:spcPct val="0"/>
              </a:spcAft>
              <a:buClrTx/>
              <a:buSzTx/>
              <a:buFontTx/>
              <a:buChar char="-"/>
              <a:tabLst/>
            </a:pPr>
            <a:r>
              <a:rPr kumimoji="0" lang="uk-UA" sz="3200" b="0" i="0" u="none" strike="noStrike" cap="none" normalizeH="0" baseline="0" dirty="0" smtClean="0">
                <a:ln>
                  <a:noFill/>
                </a:ln>
                <a:solidFill>
                  <a:schemeClr val="tx1"/>
                </a:solidFill>
                <a:effectLst/>
                <a:latin typeface="Arial" pitchFamily="34" charset="0"/>
                <a:cs typeface="Arial" pitchFamily="34" charset="0"/>
              </a:rPr>
              <a:t>середні змінні витрати на одиницю продукції (С), </a:t>
            </a:r>
          </a:p>
          <a:p>
            <a:pPr marL="0" marR="0" lvl="0" indent="450850" algn="just" defTabSz="914400" rtl="0" eaLnBrk="1" fontAlgn="base" latinLnBrk="0" hangingPunct="1">
              <a:lnSpc>
                <a:spcPct val="100000"/>
              </a:lnSpc>
              <a:spcBef>
                <a:spcPct val="0"/>
              </a:spcBef>
              <a:spcAft>
                <a:spcPct val="0"/>
              </a:spcAft>
              <a:buClrTx/>
              <a:buSzTx/>
              <a:buFontTx/>
              <a:buChar char="-"/>
              <a:tabLst/>
            </a:pPr>
            <a:r>
              <a:rPr kumimoji="0" lang="uk-UA" sz="3200" b="0" i="0" u="none" strike="noStrike" cap="none" normalizeH="0" baseline="0" dirty="0" smtClean="0">
                <a:ln>
                  <a:noFill/>
                </a:ln>
                <a:solidFill>
                  <a:schemeClr val="tx1"/>
                </a:solidFill>
                <a:effectLst/>
                <a:latin typeface="Arial" pitchFamily="34" charset="0"/>
                <a:cs typeface="Arial" pitchFamily="34" charset="0"/>
              </a:rPr>
              <a:t>загальна валова маржа (MCA), </a:t>
            </a:r>
          </a:p>
          <a:p>
            <a:pPr marL="0" marR="0" lvl="0" indent="450850" algn="just" defTabSz="914400" rtl="0" eaLnBrk="1" fontAlgn="base" latinLnBrk="0" hangingPunct="1">
              <a:lnSpc>
                <a:spcPct val="100000"/>
              </a:lnSpc>
              <a:spcBef>
                <a:spcPct val="0"/>
              </a:spcBef>
              <a:spcAft>
                <a:spcPct val="0"/>
              </a:spcAft>
              <a:buClrTx/>
              <a:buSzTx/>
              <a:buFontTx/>
              <a:buChar char="-"/>
              <a:tabLst/>
            </a:pPr>
            <a:r>
              <a:rPr kumimoji="0" lang="uk-UA" sz="3200" b="0" i="0" u="none" strike="noStrike" cap="none" normalizeH="0" baseline="0" dirty="0" smtClean="0">
                <a:ln>
                  <a:noFill/>
                </a:ln>
                <a:solidFill>
                  <a:schemeClr val="tx1"/>
                </a:solidFill>
                <a:effectLst/>
                <a:latin typeface="Arial" pitchFamily="34" charset="0"/>
                <a:cs typeface="Arial" pitchFamily="34" charset="0"/>
              </a:rPr>
              <a:t>валова маржа на одиницю продукції (MCU), </a:t>
            </a:r>
          </a:p>
          <a:p>
            <a:pPr marL="0" marR="0" lvl="0" indent="450850" algn="just" defTabSz="914400" rtl="0" eaLnBrk="1" fontAlgn="base" latinLnBrk="0" hangingPunct="1">
              <a:lnSpc>
                <a:spcPct val="100000"/>
              </a:lnSpc>
              <a:spcBef>
                <a:spcPct val="0"/>
              </a:spcBef>
              <a:spcAft>
                <a:spcPct val="0"/>
              </a:spcAft>
              <a:buClrTx/>
              <a:buSzTx/>
              <a:buFontTx/>
              <a:buChar char="-"/>
              <a:tabLst/>
            </a:pPr>
            <a:r>
              <a:rPr kumimoji="0" lang="uk-UA" sz="3200" b="0" i="0" u="none" strike="noStrike" cap="none" normalizeH="0" baseline="0" dirty="0" smtClean="0">
                <a:ln>
                  <a:noFill/>
                </a:ln>
                <a:solidFill>
                  <a:schemeClr val="tx1"/>
                </a:solidFill>
                <a:effectLst/>
                <a:latin typeface="Arial" pitchFamily="34" charset="0"/>
                <a:cs typeface="Arial" pitchFamily="34" charset="0"/>
              </a:rPr>
              <a:t>відсоток валової маржі у загальній сумі доходу від реалізації (MCI).</a:t>
            </a:r>
            <a:endParaRPr kumimoji="0" lang="uk-UA"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1"/>
          <p:cNvSpPr>
            <a:spLocks noChangeArrowheads="1"/>
          </p:cNvSpPr>
          <p:nvPr/>
        </p:nvSpPr>
        <p:spPr bwMode="auto">
          <a:xfrm>
            <a:off x="0" y="-1"/>
            <a:ext cx="12192000"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50850" algn="just" fontAlgn="base">
              <a:spcBef>
                <a:spcPct val="0"/>
              </a:spcBef>
              <a:spcAft>
                <a:spcPct val="0"/>
              </a:spcAft>
            </a:pPr>
            <a:r>
              <a:rPr lang="uk-UA" sz="2800" dirty="0" smtClean="0">
                <a:latin typeface="Arial" pitchFamily="34" charset="0"/>
                <a:cs typeface="Arial" pitchFamily="34" charset="0"/>
              </a:rPr>
              <a:t>У методі використовують </a:t>
            </a:r>
            <a:r>
              <a:rPr lang="uk-UA" sz="2800" i="1" dirty="0" smtClean="0">
                <a:latin typeface="Arial" pitchFamily="34" charset="0"/>
                <a:cs typeface="Arial" pitchFamily="34" charset="0"/>
              </a:rPr>
              <a:t>три основні параметри:</a:t>
            </a:r>
          </a:p>
          <a:p>
            <a:pPr lvl="0" indent="450850" algn="just" fontAlgn="base">
              <a:spcBef>
                <a:spcPct val="0"/>
              </a:spcBef>
              <a:spcAft>
                <a:spcPct val="0"/>
              </a:spcAft>
            </a:pPr>
            <a:endParaRPr lang="ru-RU" sz="2800" dirty="0" smtClean="0">
              <a:latin typeface="Arial" pitchFamily="34" charset="0"/>
              <a:cs typeface="Arial" pitchFamily="34" charset="0"/>
            </a:endParaRPr>
          </a:p>
          <a:p>
            <a:pPr lvl="0" indent="450850" eaLnBrk="0" fontAlgn="base" hangingPunct="0">
              <a:spcBef>
                <a:spcPct val="0"/>
              </a:spcBef>
              <a:spcAft>
                <a:spcPct val="0"/>
              </a:spcAft>
            </a:pPr>
            <a:r>
              <a:rPr lang="uk-UA" sz="2800" dirty="0" smtClean="0">
                <a:latin typeface="Arial" pitchFamily="34" charset="0"/>
                <a:cs typeface="Arial" pitchFamily="34" charset="0"/>
              </a:rPr>
              <a:t>1. Загальна валова маржа, </a:t>
            </a:r>
            <a:r>
              <a:rPr lang="uk-UA" sz="2800" dirty="0" err="1" smtClean="0">
                <a:latin typeface="Arial" pitchFamily="34" charset="0"/>
                <a:cs typeface="Arial" pitchFamily="34" charset="0"/>
              </a:rPr>
              <a:t>маржинальний</a:t>
            </a:r>
            <a:r>
              <a:rPr lang="uk-UA" sz="2800" dirty="0" smtClean="0">
                <a:latin typeface="Arial" pitchFamily="34" charset="0"/>
                <a:cs typeface="Arial" pitchFamily="34" charset="0"/>
              </a:rPr>
              <a:t> дохід, або </a:t>
            </a:r>
            <a:r>
              <a:rPr lang="uk-UA" sz="2800" dirty="0" err="1" smtClean="0">
                <a:latin typeface="Arial" pitchFamily="34" charset="0"/>
                <a:cs typeface="Arial" pitchFamily="34" charset="0"/>
              </a:rPr>
              <a:t>маржинальний</a:t>
            </a:r>
            <a:r>
              <a:rPr lang="uk-UA" sz="2800" dirty="0" smtClean="0">
                <a:latin typeface="Arial" pitchFamily="34" charset="0"/>
                <a:cs typeface="Arial" pitchFamily="34" charset="0"/>
              </a:rPr>
              <a:t> прибуток (MCA):</a:t>
            </a:r>
            <a:endParaRPr lang="ru-RU" sz="2800" dirty="0" smtClean="0">
              <a:latin typeface="Arial" pitchFamily="34" charset="0"/>
              <a:cs typeface="Arial" pitchFamily="34" charset="0"/>
            </a:endParaRPr>
          </a:p>
          <a:p>
            <a:pPr lvl="0" indent="450850" algn="ctr" eaLnBrk="0" fontAlgn="base" hangingPunct="0">
              <a:spcBef>
                <a:spcPct val="0"/>
              </a:spcBef>
              <a:spcAft>
                <a:spcPct val="0"/>
              </a:spcAft>
            </a:pPr>
            <a:r>
              <a:rPr lang="uk-UA" sz="2800" dirty="0" smtClean="0">
                <a:latin typeface="Arial" pitchFamily="34" charset="0"/>
                <a:cs typeface="Arial" pitchFamily="34" charset="0"/>
              </a:rPr>
              <a:t>MCA = PQ – CQ,</a:t>
            </a:r>
          </a:p>
          <a:p>
            <a:pPr lvl="0" indent="450850" eaLnBrk="0" fontAlgn="base" hangingPunct="0">
              <a:spcBef>
                <a:spcPct val="0"/>
              </a:spcBef>
              <a:spcAft>
                <a:spcPct val="0"/>
              </a:spcAft>
            </a:pPr>
            <a:r>
              <a:rPr lang="uk-UA" sz="2800" dirty="0" smtClean="0">
                <a:latin typeface="Arial" pitchFamily="34" charset="0"/>
                <a:cs typeface="Arial" pitchFamily="34" charset="0"/>
              </a:rPr>
              <a:t>де P – ціна одиниці продукції; </a:t>
            </a:r>
            <a:endParaRPr lang="ru-RU" sz="2800" dirty="0" smtClean="0">
              <a:latin typeface="Arial" pitchFamily="34" charset="0"/>
              <a:cs typeface="Arial" pitchFamily="34" charset="0"/>
            </a:endParaRPr>
          </a:p>
          <a:p>
            <a:pPr lvl="0" indent="450850" eaLnBrk="0" fontAlgn="base" hangingPunct="0">
              <a:spcBef>
                <a:spcPct val="0"/>
              </a:spcBef>
              <a:spcAft>
                <a:spcPct val="0"/>
              </a:spcAft>
            </a:pPr>
            <a:r>
              <a:rPr lang="uk-UA" sz="2800" dirty="0" smtClean="0">
                <a:latin typeface="Arial" pitchFamily="34" charset="0"/>
                <a:cs typeface="Arial" pitchFamily="34" charset="0"/>
              </a:rPr>
              <a:t>С – середні змінні витрати на одиницю продукції; </a:t>
            </a:r>
            <a:endParaRPr lang="ru-RU" sz="2800" dirty="0" smtClean="0">
              <a:latin typeface="Arial" pitchFamily="34" charset="0"/>
              <a:cs typeface="Arial" pitchFamily="34" charset="0"/>
            </a:endParaRPr>
          </a:p>
          <a:p>
            <a:pPr lvl="0" indent="450850" eaLnBrk="0" fontAlgn="base" hangingPunct="0">
              <a:spcBef>
                <a:spcPct val="0"/>
              </a:spcBef>
              <a:spcAft>
                <a:spcPct val="0"/>
              </a:spcAft>
            </a:pPr>
            <a:r>
              <a:rPr lang="uk-UA" sz="2800" dirty="0" smtClean="0">
                <a:latin typeface="Arial" pitchFamily="34" charset="0"/>
                <a:cs typeface="Arial" pitchFamily="34" charset="0"/>
              </a:rPr>
              <a:t>Q – кількість проданих одиниць продукту. </a:t>
            </a:r>
          </a:p>
          <a:p>
            <a:pPr lvl="0" indent="450850" eaLnBrk="0" fontAlgn="base" hangingPunct="0">
              <a:spcBef>
                <a:spcPct val="0"/>
              </a:spcBef>
              <a:spcAft>
                <a:spcPct val="0"/>
              </a:spcAft>
            </a:pPr>
            <a:endParaRPr kumimoji="0" lang="uk-UA" sz="2800" b="0" i="0" u="none" strike="noStrike" cap="none" normalizeH="0" baseline="0" dirty="0" smtClean="0">
              <a:ln>
                <a:noFill/>
              </a:ln>
              <a:solidFill>
                <a:schemeClr val="tx1"/>
              </a:solidFill>
              <a:effectLst/>
              <a:latin typeface="Arial" pitchFamily="34" charset="0"/>
              <a:cs typeface="Arial" pitchFamily="34" charset="0"/>
            </a:endParaRPr>
          </a:p>
          <a:p>
            <a:pPr lvl="0" indent="450850" eaLnBrk="0" fontAlgn="base" hangingPunct="0">
              <a:spcBef>
                <a:spcPct val="0"/>
              </a:spcBef>
              <a:spcAft>
                <a:spcPct val="0"/>
              </a:spcAft>
            </a:pPr>
            <a:r>
              <a:rPr kumimoji="0" lang="uk-UA" sz="2800" b="0" i="0" u="none" strike="noStrike" cap="none" normalizeH="0" baseline="0" dirty="0" smtClean="0">
                <a:ln>
                  <a:noFill/>
                </a:ln>
                <a:solidFill>
                  <a:schemeClr val="tx1"/>
                </a:solidFill>
                <a:effectLst/>
                <a:latin typeface="Arial" pitchFamily="34" charset="0"/>
                <a:cs typeface="Arial" pitchFamily="34" charset="0"/>
              </a:rPr>
              <a:t>2. Валова маржа на одиницю продукції (MCU):</a:t>
            </a:r>
          </a:p>
          <a:p>
            <a:pPr marL="0" marR="0" lvl="0" indent="450850" algn="ctr" defTabSz="914400" rtl="0" eaLnBrk="0" fontAlgn="base" latinLnBrk="0" hangingPunct="0">
              <a:lnSpc>
                <a:spcPct val="100000"/>
              </a:lnSpc>
              <a:spcBef>
                <a:spcPct val="0"/>
              </a:spcBef>
              <a:spcAft>
                <a:spcPct val="0"/>
              </a:spcAft>
              <a:buClrTx/>
              <a:buSzTx/>
              <a:buFontTx/>
              <a:buNone/>
              <a:tabLst/>
            </a:pPr>
            <a:r>
              <a:rPr kumimoji="0" lang="uk-UA" sz="2800" b="0" i="0" u="none" strike="noStrike" cap="none" normalizeH="0" baseline="0" dirty="0" smtClean="0">
                <a:ln>
                  <a:noFill/>
                </a:ln>
                <a:solidFill>
                  <a:schemeClr val="tx1"/>
                </a:solidFill>
                <a:effectLst/>
                <a:latin typeface="Arial" pitchFamily="34" charset="0"/>
                <a:cs typeface="Arial" pitchFamily="34" charset="0"/>
              </a:rPr>
              <a:t>MCU = MCA / Q</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uk-UA"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sz="2800" b="0" i="0" u="none" strike="noStrike" cap="none" normalizeH="0" baseline="0" dirty="0" smtClean="0">
                <a:ln>
                  <a:noFill/>
                </a:ln>
                <a:solidFill>
                  <a:schemeClr val="tx1"/>
                </a:solidFill>
                <a:effectLst/>
                <a:latin typeface="Arial" pitchFamily="34" charset="0"/>
                <a:cs typeface="Arial" pitchFamily="34" charset="0"/>
              </a:rPr>
              <a:t>3. Відсоток валової маржі (MCІ):</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ctr" defTabSz="914400" rtl="0" eaLnBrk="0" fontAlgn="base" latinLnBrk="0" hangingPunct="0">
              <a:lnSpc>
                <a:spcPct val="100000"/>
              </a:lnSpc>
              <a:spcBef>
                <a:spcPct val="0"/>
              </a:spcBef>
              <a:spcAft>
                <a:spcPct val="0"/>
              </a:spcAft>
              <a:buClrTx/>
              <a:buSzTx/>
              <a:buFontTx/>
              <a:buNone/>
              <a:tabLst/>
            </a:pPr>
            <a:r>
              <a:rPr kumimoji="0" lang="uk-UA" sz="2800" b="0" i="0" u="none" strike="noStrike" cap="none" normalizeH="0" baseline="0" dirty="0" smtClean="0">
                <a:ln>
                  <a:noFill/>
                </a:ln>
                <a:solidFill>
                  <a:schemeClr val="tx1"/>
                </a:solidFill>
                <a:effectLst/>
                <a:latin typeface="Arial" pitchFamily="34" charset="0"/>
                <a:cs typeface="Arial" pitchFamily="34" charset="0"/>
              </a:rPr>
              <a:t>MCI=MCA / (P×Q)</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5078776"/>
            <a:ext cx="12192000" cy="1779224"/>
          </a:xfrm>
        </p:spPr>
        <p:style>
          <a:lnRef idx="1">
            <a:schemeClr val="accent4"/>
          </a:lnRef>
          <a:fillRef idx="2">
            <a:schemeClr val="accent4"/>
          </a:fillRef>
          <a:effectRef idx="1">
            <a:schemeClr val="accent4"/>
          </a:effectRef>
          <a:fontRef idx="minor">
            <a:schemeClr val="dk1"/>
          </a:fontRef>
        </p:style>
        <p:txBody>
          <a:bodyPr>
            <a:normAutofit fontScale="85000" lnSpcReduction="20000"/>
          </a:bodyPr>
          <a:lstStyle/>
          <a:p>
            <a:pPr marL="0" indent="0">
              <a:buNone/>
            </a:pPr>
            <a:r>
              <a:rPr lang="ru-RU" b="1" dirty="0" smtClean="0"/>
              <a:t>  </a:t>
            </a:r>
            <a:r>
              <a:rPr lang="uk-UA" b="1" dirty="0" smtClean="0"/>
              <a:t>Маркетинговий план</a:t>
            </a:r>
            <a:r>
              <a:rPr lang="uk-UA" dirty="0" smtClean="0"/>
              <a:t> – це документ, у якому сформульовані основні цілі маркетингу товарів та послуг підприємства й визначені шляхи їх досягнення. Маркетингове планування базується на таких принципах, як системність, комплексність, обмеженість ресурсів, варіантність, оптимальність, узгодженість, динамічність та </a:t>
            </a:r>
            <a:r>
              <a:rPr lang="uk-UA" dirty="0" smtClean="0"/>
              <a:t>адаптивність.</a:t>
            </a:r>
            <a:endParaRPr lang="uk-UA" dirty="0"/>
          </a:p>
        </p:txBody>
      </p:sp>
      <p:pic>
        <p:nvPicPr>
          <p:cNvPr id="4" name="Рисунок 3"/>
          <p:cNvPicPr>
            <a:picLocks noChangeAspect="1"/>
          </p:cNvPicPr>
          <p:nvPr/>
        </p:nvPicPr>
        <p:blipFill>
          <a:blip r:embed="rId2"/>
          <a:stretch>
            <a:fillRect/>
          </a:stretch>
        </p:blipFill>
        <p:spPr>
          <a:xfrm>
            <a:off x="1" y="0"/>
            <a:ext cx="6268598" cy="5078775"/>
          </a:xfrm>
          <a:prstGeom prst="rect">
            <a:avLst/>
          </a:prstGeom>
        </p:spPr>
      </p:pic>
      <p:pic>
        <p:nvPicPr>
          <p:cNvPr id="5" name="Рисунок 4"/>
          <p:cNvPicPr>
            <a:picLocks noChangeAspect="1"/>
          </p:cNvPicPr>
          <p:nvPr/>
        </p:nvPicPr>
        <p:blipFill>
          <a:blip r:embed="rId3"/>
          <a:stretch>
            <a:fillRect/>
          </a:stretch>
        </p:blipFill>
        <p:spPr>
          <a:xfrm>
            <a:off x="6268599" y="0"/>
            <a:ext cx="5923401" cy="5078775"/>
          </a:xfrm>
          <a:prstGeom prst="rect">
            <a:avLst/>
          </a:prstGeom>
        </p:spPr>
      </p:pic>
    </p:spTree>
    <p:extLst>
      <p:ext uri="{BB962C8B-B14F-4D97-AF65-F5344CB8AC3E}">
        <p14:creationId xmlns="" xmlns:p14="http://schemas.microsoft.com/office/powerpoint/2010/main" val="3277700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1"/>
          <p:cNvSpPr>
            <a:spLocks noChangeArrowheads="1"/>
          </p:cNvSpPr>
          <p:nvPr/>
        </p:nvSpPr>
        <p:spPr bwMode="auto">
          <a:xfrm>
            <a:off x="442912" y="-1"/>
            <a:ext cx="11749087" cy="69865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uk-UA" sz="2800" b="0" i="0" u="none" strike="noStrike" cap="none" normalizeH="0" baseline="0" dirty="0" smtClean="0">
                <a:ln>
                  <a:noFill/>
                </a:ln>
                <a:solidFill>
                  <a:schemeClr val="tx1"/>
                </a:solidFill>
                <a:effectLst/>
                <a:latin typeface="Arial" pitchFamily="34" charset="0"/>
                <a:cs typeface="Arial" pitchFamily="34" charset="0"/>
              </a:rPr>
              <a:t>Визначеним параметрам кожної асортиментної позиції присвоюються бінарні коди (0 або 1) залежно від того, «вигоду» чи «програш» щодо середньозваженого значення асортименту дає виріб (за даним конкретним параметром). </a:t>
            </a:r>
          </a:p>
          <a:p>
            <a:pPr marL="0" marR="0" lvl="0" indent="450850" algn="just" defTabSz="914400" rtl="0" eaLnBrk="1" fontAlgn="base" latinLnBrk="0" hangingPunct="1">
              <a:lnSpc>
                <a:spcPct val="100000"/>
              </a:lnSpc>
              <a:spcBef>
                <a:spcPct val="0"/>
              </a:spcBef>
              <a:spcAft>
                <a:spcPct val="0"/>
              </a:spcAft>
              <a:buClrTx/>
              <a:buSzTx/>
              <a:buFontTx/>
              <a:buNone/>
              <a:tabLst/>
            </a:pPr>
            <a:r>
              <a:rPr kumimoji="0" lang="uk-UA" sz="2800" b="0" i="0" u="none" strike="noStrike" cap="none" normalizeH="0" baseline="0" dirty="0" smtClean="0">
                <a:ln>
                  <a:noFill/>
                </a:ln>
                <a:solidFill>
                  <a:schemeClr val="tx1"/>
                </a:solidFill>
                <a:effectLst/>
                <a:latin typeface="Arial" pitchFamily="34" charset="0"/>
                <a:cs typeface="Arial" pitchFamily="34" charset="0"/>
              </a:rPr>
              <a:t>Кожна асортиментна позиція отримує два блоки бінарних кодів: блок параметрів Q, P, C та блок параметрів MСА, MCU, MCI. Кожна позиція характеризується послідовністю із шести цифр 0 та/або 1 у різних поєднаннях. Асортиментні позиції, які характеризуються однією і тією ж серією 0 або 1, мають однакове положення на ринку. </a:t>
            </a:r>
          </a:p>
          <a:p>
            <a:pPr marL="0" marR="0" lvl="0" indent="450850" algn="just" defTabSz="914400" rtl="0" eaLnBrk="1" fontAlgn="base" latinLnBrk="0" hangingPunct="1">
              <a:lnSpc>
                <a:spcPct val="100000"/>
              </a:lnSpc>
              <a:spcBef>
                <a:spcPct val="0"/>
              </a:spcBef>
              <a:spcAft>
                <a:spcPct val="0"/>
              </a:spcAft>
              <a:buClrTx/>
              <a:buSzTx/>
              <a:buFontTx/>
              <a:buNone/>
              <a:tabLst/>
            </a:pPr>
            <a:r>
              <a:rPr kumimoji="0" lang="uk-UA" sz="2800" b="0" i="0" u="none" strike="noStrike" cap="none" normalizeH="0" baseline="0" dirty="0" smtClean="0">
                <a:ln>
                  <a:noFill/>
                </a:ln>
                <a:solidFill>
                  <a:schemeClr val="tx1"/>
                </a:solidFill>
                <a:effectLst/>
                <a:latin typeface="Arial" pitchFamily="34" charset="0"/>
                <a:cs typeface="Arial" pitchFamily="34" charset="0"/>
              </a:rPr>
              <a:t>Після визначення шестизначного коду кожної асортиментної позиції будують матрицю, вертикалі якої містять варіанти значень блоку параметрів Q, P, C, а горизонталі – варіанти блоку параметрів MСА, MC, MCI. </a:t>
            </a:r>
            <a:endParaRPr kumimoji="0" lang="uk-UA"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1" fontAlgn="base" latinLnBrk="0" hangingPunct="1">
              <a:lnSpc>
                <a:spcPct val="100000"/>
              </a:lnSpc>
              <a:spcBef>
                <a:spcPct val="0"/>
              </a:spcBef>
              <a:spcAft>
                <a:spcPct val="0"/>
              </a:spcAft>
              <a:buClrTx/>
              <a:buSzTx/>
              <a:buFontTx/>
              <a:buNone/>
              <a:tabLst/>
            </a:pPr>
            <a:r>
              <a:rPr kumimoji="0" lang="uk-UA" sz="2800" b="0" i="0" u="none" strike="noStrike" cap="none" normalizeH="0" baseline="0" dirty="0" smtClean="0">
                <a:ln>
                  <a:noFill/>
                </a:ln>
                <a:solidFill>
                  <a:schemeClr val="tx1"/>
                </a:solidFill>
                <a:effectLst/>
                <a:latin typeface="Arial" pitchFamily="34" charset="0"/>
                <a:cs typeface="Arial" pitchFamily="34" charset="0"/>
              </a:rPr>
              <a:t>Зазначена </a:t>
            </a:r>
            <a:r>
              <a:rPr kumimoji="0" lang="uk-UA" sz="2800" b="0" i="0" u="none" strike="noStrike" cap="none" normalizeH="0" baseline="0" dirty="0" smtClean="0">
                <a:ln>
                  <a:noFill/>
                </a:ln>
                <a:solidFill>
                  <a:schemeClr val="tx1"/>
                </a:solidFill>
                <a:effectLst/>
                <a:latin typeface="Arial" pitchFamily="34" charset="0"/>
                <a:cs typeface="Arial" pitchFamily="34" charset="0"/>
              </a:rPr>
              <a:t>матриця має 64 комірки, але математично можливими, виходячи із взаємозалежності параметрів Q, P, C, MСА, MCU, MCI, є лише 24 комірки (не заштриховані).</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Рисунок 4"/>
          <p:cNvGraphicFramePr>
            <a:graphicFrameLocks noGrp="1"/>
          </p:cNvGraphicFramePr>
          <p:nvPr>
            <p:ph type="pic" idx="1"/>
          </p:nvPr>
        </p:nvGraphicFramePr>
        <p:xfrm>
          <a:off x="257176" y="285747"/>
          <a:ext cx="11558586" cy="5157790"/>
        </p:xfrm>
        <a:graphic>
          <a:graphicData uri="http://schemas.openxmlformats.org/drawingml/2006/table">
            <a:tbl>
              <a:tblPr/>
              <a:tblGrid>
                <a:gridCol w="1137410"/>
                <a:gridCol w="1375989"/>
                <a:gridCol w="1375989"/>
                <a:gridCol w="1377377"/>
                <a:gridCol w="1179022"/>
                <a:gridCol w="1375989"/>
                <a:gridCol w="1180411"/>
                <a:gridCol w="1179022"/>
                <a:gridCol w="1377377"/>
              </a:tblGrid>
              <a:tr h="919425">
                <a:tc>
                  <a:txBody>
                    <a:bodyPr/>
                    <a:lstStyle/>
                    <a:p>
                      <a:pPr algn="ctr"/>
                      <a:r>
                        <a:rPr lang="uk-UA" sz="2400" dirty="0">
                          <a:latin typeface="Calibri"/>
                          <a:cs typeface="Times New Roman"/>
                        </a:rPr>
                        <a:t>АUІ/ QPC</a:t>
                      </a:r>
                      <a:endParaRPr lang="ru-RU" sz="2400" dirty="0">
                        <a:latin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uk-UA" sz="2400">
                          <a:latin typeface="Calibri"/>
                          <a:cs typeface="Times New Roman"/>
                        </a:rPr>
                        <a:t>111</a:t>
                      </a:r>
                      <a:endParaRPr lang="ru-RU" sz="2400">
                        <a:latin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uk-UA" sz="2400">
                          <a:latin typeface="Calibri"/>
                          <a:cs typeface="Times New Roman"/>
                        </a:rPr>
                        <a:t>110</a:t>
                      </a:r>
                      <a:endParaRPr lang="ru-RU" sz="2400">
                        <a:latin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uk-UA" sz="2400">
                          <a:latin typeface="Calibri"/>
                          <a:cs typeface="Times New Roman"/>
                        </a:rPr>
                        <a:t>101</a:t>
                      </a:r>
                      <a:endParaRPr lang="ru-RU" sz="2400">
                        <a:latin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uk-UA" sz="2400">
                          <a:latin typeface="Calibri"/>
                          <a:cs typeface="Times New Roman"/>
                        </a:rPr>
                        <a:t>100</a:t>
                      </a:r>
                      <a:endParaRPr lang="ru-RU" sz="2400">
                        <a:latin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uk-UA" sz="2400">
                          <a:latin typeface="Calibri"/>
                          <a:cs typeface="Times New Roman"/>
                        </a:rPr>
                        <a:t>011</a:t>
                      </a:r>
                      <a:endParaRPr lang="ru-RU" sz="2400">
                        <a:latin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uk-UA" sz="2400">
                          <a:latin typeface="Calibri"/>
                          <a:cs typeface="Times New Roman"/>
                        </a:rPr>
                        <a:t>010</a:t>
                      </a:r>
                      <a:endParaRPr lang="ru-RU" sz="2400">
                        <a:latin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uk-UA" sz="2400">
                          <a:latin typeface="Calibri"/>
                          <a:cs typeface="Times New Roman"/>
                        </a:rPr>
                        <a:t>001</a:t>
                      </a:r>
                      <a:endParaRPr lang="ru-RU" sz="2400">
                        <a:latin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uk-UA" sz="2400" dirty="0">
                          <a:latin typeface="Calibri"/>
                          <a:cs typeface="Times New Roman"/>
                        </a:rPr>
                        <a:t>000</a:t>
                      </a:r>
                      <a:endParaRPr lang="ru-RU" sz="2400" dirty="0">
                        <a:latin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0618">
                <a:tc>
                  <a:txBody>
                    <a:bodyPr/>
                    <a:lstStyle/>
                    <a:p>
                      <a:pPr algn="ctr"/>
                      <a:r>
                        <a:rPr lang="uk-UA" sz="2400" dirty="0">
                          <a:latin typeface="Calibri"/>
                          <a:cs typeface="Times New Roman"/>
                        </a:rPr>
                        <a:t>111</a:t>
                      </a:r>
                      <a:endParaRPr lang="ru-RU" sz="2400" dirty="0">
                        <a:latin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endParaRPr lang="uk-UA" sz="2400">
                        <a:latin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endParaRPr lang="uk-UA" sz="2400">
                        <a:latin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endParaRPr lang="uk-UA" sz="2400">
                        <a:latin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endParaRPr lang="uk-UA" sz="2400">
                        <a:latin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just"/>
                      <a:endParaRPr lang="uk-UA" sz="2400">
                        <a:latin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endParaRPr lang="uk-UA" sz="2400">
                        <a:latin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endParaRPr lang="uk-UA" sz="2400">
                        <a:latin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endParaRPr lang="uk-UA" sz="2400" dirty="0">
                        <a:latin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r>
              <a:tr h="520618">
                <a:tc>
                  <a:txBody>
                    <a:bodyPr/>
                    <a:lstStyle/>
                    <a:p>
                      <a:pPr algn="ctr"/>
                      <a:r>
                        <a:rPr lang="uk-UA" sz="2400" dirty="0">
                          <a:latin typeface="Calibri"/>
                          <a:cs typeface="Times New Roman"/>
                        </a:rPr>
                        <a:t>110</a:t>
                      </a:r>
                      <a:endParaRPr lang="ru-RU" sz="2400" dirty="0">
                        <a:latin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endParaRPr lang="uk-UA" sz="2400">
                        <a:latin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just"/>
                      <a:endParaRPr lang="uk-UA" sz="2400">
                        <a:latin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endParaRPr lang="uk-UA" sz="2400">
                        <a:latin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just"/>
                      <a:endParaRPr lang="uk-UA" sz="2400">
                        <a:latin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just"/>
                      <a:endParaRPr lang="uk-UA" sz="2400">
                        <a:latin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just"/>
                      <a:endParaRPr lang="uk-UA" sz="2400">
                        <a:latin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endParaRPr lang="uk-UA" sz="2400">
                        <a:latin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just"/>
                      <a:endParaRPr lang="uk-UA" sz="2400" dirty="0">
                        <a:latin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r>
              <a:tr h="520618">
                <a:tc>
                  <a:txBody>
                    <a:bodyPr/>
                    <a:lstStyle/>
                    <a:p>
                      <a:pPr algn="ctr"/>
                      <a:r>
                        <a:rPr lang="uk-UA" sz="2400" dirty="0">
                          <a:latin typeface="Calibri"/>
                          <a:cs typeface="Times New Roman"/>
                        </a:rPr>
                        <a:t>101</a:t>
                      </a:r>
                      <a:endParaRPr lang="ru-RU" sz="2400" dirty="0">
                        <a:latin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endParaRPr lang="uk-UA" sz="2400">
                        <a:latin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just"/>
                      <a:endParaRPr lang="uk-UA" sz="2400">
                        <a:latin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just"/>
                      <a:endParaRPr lang="uk-UA" sz="2400">
                        <a:latin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endParaRPr lang="uk-UA" sz="2400">
                        <a:latin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just"/>
                      <a:endParaRPr lang="uk-UA" sz="2400">
                        <a:latin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just"/>
                      <a:endParaRPr lang="uk-UA" sz="2400">
                        <a:latin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just"/>
                      <a:endParaRPr lang="uk-UA" sz="2400">
                        <a:latin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just"/>
                      <a:endParaRPr lang="uk-UA" sz="2400" dirty="0">
                        <a:latin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r>
              <a:tr h="594039">
                <a:tc>
                  <a:txBody>
                    <a:bodyPr/>
                    <a:lstStyle/>
                    <a:p>
                      <a:pPr algn="ctr"/>
                      <a:r>
                        <a:rPr lang="uk-UA" sz="2400" dirty="0">
                          <a:latin typeface="Calibri"/>
                          <a:cs typeface="Times New Roman"/>
                        </a:rPr>
                        <a:t>100</a:t>
                      </a:r>
                      <a:endParaRPr lang="ru-RU" sz="2400" dirty="0">
                        <a:latin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endParaRPr lang="uk-UA" sz="2400">
                        <a:latin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just"/>
                      <a:endParaRPr lang="uk-UA" sz="2400">
                        <a:latin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endParaRPr lang="uk-UA" sz="2400">
                        <a:latin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endParaRPr lang="uk-UA" sz="2400">
                        <a:latin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endParaRPr lang="uk-UA" sz="2400">
                        <a:latin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just"/>
                      <a:endParaRPr lang="uk-UA" sz="2400">
                        <a:latin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just"/>
                      <a:endParaRPr lang="uk-UA" sz="2400">
                        <a:latin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just"/>
                      <a:endParaRPr lang="uk-UA" sz="2400" dirty="0">
                        <a:latin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r>
              <a:tr h="520618">
                <a:tc>
                  <a:txBody>
                    <a:bodyPr/>
                    <a:lstStyle/>
                    <a:p>
                      <a:pPr algn="ctr"/>
                      <a:r>
                        <a:rPr lang="uk-UA" sz="2400" dirty="0">
                          <a:latin typeface="Calibri"/>
                          <a:cs typeface="Times New Roman"/>
                        </a:rPr>
                        <a:t>011</a:t>
                      </a:r>
                      <a:endParaRPr lang="ru-RU" sz="2400" dirty="0">
                        <a:latin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endParaRPr lang="uk-UA" sz="2400">
                        <a:latin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just"/>
                      <a:endParaRPr lang="uk-UA" sz="2400">
                        <a:latin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just"/>
                      <a:endParaRPr lang="uk-UA" sz="2400">
                        <a:latin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just"/>
                      <a:endParaRPr lang="uk-UA" sz="2400">
                        <a:latin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just"/>
                      <a:endParaRPr lang="uk-UA" sz="2400">
                        <a:latin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endParaRPr lang="uk-UA" sz="2400">
                        <a:latin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endParaRPr lang="uk-UA" sz="2400">
                        <a:latin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endParaRPr lang="uk-UA" sz="2400" dirty="0">
                        <a:latin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r>
              <a:tr h="520618">
                <a:tc>
                  <a:txBody>
                    <a:bodyPr/>
                    <a:lstStyle/>
                    <a:p>
                      <a:pPr algn="ctr"/>
                      <a:r>
                        <a:rPr lang="uk-UA" sz="2400" dirty="0">
                          <a:latin typeface="Calibri"/>
                          <a:cs typeface="Times New Roman"/>
                        </a:rPr>
                        <a:t>010</a:t>
                      </a:r>
                      <a:endParaRPr lang="ru-RU" sz="2400" dirty="0">
                        <a:latin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endParaRPr lang="uk-UA" sz="2400">
                        <a:latin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just"/>
                      <a:endParaRPr lang="uk-UA" sz="2400">
                        <a:latin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just"/>
                      <a:endParaRPr lang="uk-UA" sz="2400">
                        <a:latin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just"/>
                      <a:endParaRPr lang="uk-UA" sz="2400">
                        <a:latin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just"/>
                      <a:endParaRPr lang="uk-UA" sz="2400">
                        <a:latin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just"/>
                      <a:endParaRPr lang="uk-UA" sz="2400">
                        <a:latin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endParaRPr lang="uk-UA" sz="2400">
                        <a:latin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just"/>
                      <a:endParaRPr lang="uk-UA" sz="2400" dirty="0">
                        <a:latin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r>
              <a:tr h="520618">
                <a:tc>
                  <a:txBody>
                    <a:bodyPr/>
                    <a:lstStyle/>
                    <a:p>
                      <a:pPr algn="ctr"/>
                      <a:r>
                        <a:rPr lang="uk-UA" sz="2400" dirty="0">
                          <a:latin typeface="Calibri"/>
                          <a:cs typeface="Times New Roman"/>
                        </a:rPr>
                        <a:t>001</a:t>
                      </a:r>
                      <a:endParaRPr lang="ru-RU" sz="2400" dirty="0">
                        <a:latin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endParaRPr lang="uk-UA" sz="2400">
                        <a:latin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just"/>
                      <a:endParaRPr lang="uk-UA" sz="2400">
                        <a:latin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just"/>
                      <a:endParaRPr lang="uk-UA" sz="2400">
                        <a:latin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endParaRPr lang="uk-UA" sz="2400">
                        <a:latin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just"/>
                      <a:endParaRPr lang="uk-UA" sz="2400">
                        <a:latin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just"/>
                      <a:endParaRPr lang="uk-UA" sz="2400">
                        <a:latin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just"/>
                      <a:endParaRPr lang="uk-UA" sz="2400">
                        <a:latin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endParaRPr lang="uk-UA" sz="2400" dirty="0">
                        <a:latin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r>
              <a:tr h="520618">
                <a:tc>
                  <a:txBody>
                    <a:bodyPr/>
                    <a:lstStyle/>
                    <a:p>
                      <a:pPr algn="ctr"/>
                      <a:r>
                        <a:rPr lang="uk-UA" sz="2400" dirty="0">
                          <a:latin typeface="Calibri"/>
                          <a:cs typeface="Times New Roman"/>
                        </a:rPr>
                        <a:t>000</a:t>
                      </a:r>
                      <a:endParaRPr lang="ru-RU" sz="2400" dirty="0">
                        <a:latin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endParaRPr lang="uk-UA" sz="2400">
                        <a:latin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just"/>
                      <a:endParaRPr lang="uk-UA" sz="2400">
                        <a:latin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endParaRPr lang="uk-UA" sz="2400">
                        <a:latin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endParaRPr lang="uk-UA" sz="2400">
                        <a:latin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endParaRPr lang="uk-UA" sz="2400" dirty="0">
                        <a:latin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just"/>
                      <a:endParaRPr lang="uk-UA" sz="2400">
                        <a:latin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endParaRPr lang="uk-UA" sz="2400">
                        <a:latin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endParaRPr lang="uk-UA" sz="2400" dirty="0">
                        <a:latin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Текст 3"/>
          <p:cNvSpPr>
            <a:spLocks noGrp="1"/>
          </p:cNvSpPr>
          <p:nvPr>
            <p:ph type="body" sz="half" idx="2"/>
          </p:nvPr>
        </p:nvSpPr>
        <p:spPr>
          <a:xfrm>
            <a:off x="507999" y="5533218"/>
            <a:ext cx="11193463" cy="768350"/>
          </a:xfrm>
        </p:spPr>
        <p:txBody>
          <a:bodyPr>
            <a:normAutofit/>
          </a:bodyPr>
          <a:lstStyle/>
          <a:p>
            <a:pPr algn="ctr"/>
            <a:r>
              <a:rPr lang="uk-UA" sz="3200" b="1" dirty="0" smtClean="0"/>
              <a:t>Матриця «</a:t>
            </a:r>
            <a:r>
              <a:rPr lang="uk-UA" sz="3200" b="1" dirty="0" err="1" smtClean="0"/>
              <a:t>Маркон</a:t>
            </a:r>
            <a:r>
              <a:rPr lang="uk-UA" sz="3200" b="1" dirty="0" smtClean="0"/>
              <a:t>»</a:t>
            </a:r>
            <a:endParaRPr lang="ru-RU" sz="3200" b="1"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685802" y="1500188"/>
          <a:ext cx="11101387" cy="4814885"/>
        </p:xfrm>
        <a:graphic>
          <a:graphicData uri="http://schemas.openxmlformats.org/drawingml/2006/table">
            <a:tbl>
              <a:tblPr/>
              <a:tblGrid>
                <a:gridCol w="1232254"/>
                <a:gridCol w="1232254"/>
                <a:gridCol w="1232254"/>
                <a:gridCol w="1232254"/>
                <a:gridCol w="1234474"/>
                <a:gridCol w="1232254"/>
                <a:gridCol w="1232254"/>
                <a:gridCol w="1238915"/>
                <a:gridCol w="1234474"/>
              </a:tblGrid>
              <a:tr h="958133">
                <a:tc>
                  <a:txBody>
                    <a:bodyPr/>
                    <a:lstStyle/>
                    <a:p>
                      <a:pPr algn="ctr"/>
                      <a:r>
                        <a:rPr lang="uk-UA" sz="2400" dirty="0">
                          <a:latin typeface="Calibri"/>
                          <a:cs typeface="Times New Roman"/>
                        </a:rPr>
                        <a:t>АUІ/</a:t>
                      </a:r>
                      <a:endParaRPr lang="ru-RU" sz="2400" dirty="0">
                        <a:latin typeface="Calibri"/>
                        <a:cs typeface="Times New Roman"/>
                      </a:endParaRPr>
                    </a:p>
                    <a:p>
                      <a:pPr algn="ctr"/>
                      <a:r>
                        <a:rPr lang="uk-UA" sz="2400" dirty="0">
                          <a:latin typeface="Calibri"/>
                          <a:cs typeface="Times New Roman"/>
                        </a:rPr>
                        <a:t>QPC</a:t>
                      </a:r>
                      <a:endParaRPr lang="ru-RU" sz="2400" dirty="0">
                        <a:latin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uk-UA" sz="2400" dirty="0">
                          <a:latin typeface="Calibri"/>
                          <a:cs typeface="Times New Roman"/>
                        </a:rPr>
                        <a:t>111</a:t>
                      </a:r>
                      <a:endParaRPr lang="ru-RU" sz="2400" dirty="0">
                        <a:latin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uk-UA" sz="2400" dirty="0">
                          <a:latin typeface="Calibri"/>
                          <a:cs typeface="Times New Roman"/>
                        </a:rPr>
                        <a:t>110</a:t>
                      </a:r>
                      <a:endParaRPr lang="ru-RU" sz="2400" dirty="0">
                        <a:latin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uk-UA" sz="2400">
                          <a:latin typeface="Calibri"/>
                          <a:cs typeface="Times New Roman"/>
                        </a:rPr>
                        <a:t>101</a:t>
                      </a:r>
                      <a:endParaRPr lang="ru-RU" sz="2400">
                        <a:latin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uk-UA" sz="2400" dirty="0">
                          <a:latin typeface="Calibri"/>
                          <a:cs typeface="Times New Roman"/>
                        </a:rPr>
                        <a:t>100</a:t>
                      </a:r>
                      <a:endParaRPr lang="ru-RU" sz="2400" dirty="0">
                        <a:latin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uk-UA" sz="2400">
                          <a:latin typeface="Calibri"/>
                          <a:cs typeface="Times New Roman"/>
                        </a:rPr>
                        <a:t>011</a:t>
                      </a:r>
                      <a:endParaRPr lang="ru-RU" sz="2400">
                        <a:latin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uk-UA" sz="2400">
                          <a:latin typeface="Calibri"/>
                          <a:cs typeface="Times New Roman"/>
                        </a:rPr>
                        <a:t>010</a:t>
                      </a:r>
                      <a:endParaRPr lang="ru-RU" sz="2400">
                        <a:latin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uk-UA" sz="2400">
                          <a:latin typeface="Calibri"/>
                          <a:cs typeface="Times New Roman"/>
                        </a:rPr>
                        <a:t>001</a:t>
                      </a:r>
                      <a:endParaRPr lang="ru-RU" sz="2400">
                        <a:latin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uk-UA" sz="2400">
                          <a:latin typeface="Calibri"/>
                          <a:cs typeface="Times New Roman"/>
                        </a:rPr>
                        <a:t>000</a:t>
                      </a:r>
                      <a:endParaRPr lang="ru-RU" sz="2400">
                        <a:latin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5878">
                <a:tc>
                  <a:txBody>
                    <a:bodyPr/>
                    <a:lstStyle/>
                    <a:p>
                      <a:pPr algn="ctr"/>
                      <a:r>
                        <a:rPr lang="uk-UA" sz="2400">
                          <a:latin typeface="Calibri"/>
                          <a:cs typeface="Times New Roman"/>
                        </a:rPr>
                        <a:t>111</a:t>
                      </a:r>
                      <a:endParaRPr lang="ru-RU" sz="2400">
                        <a:latin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r>
                        <a:rPr lang="uk-UA" sz="2400" dirty="0">
                          <a:latin typeface="Calibri"/>
                          <a:cs typeface="Times New Roman"/>
                        </a:rPr>
                        <a:t>Великий </a:t>
                      </a:r>
                      <a:r>
                        <a:rPr lang="uk-UA" sz="2400" dirty="0" smtClean="0">
                          <a:latin typeface="Calibri"/>
                          <a:cs typeface="Times New Roman"/>
                        </a:rPr>
                        <a:t>розмір/</a:t>
                      </a:r>
                      <a:endParaRPr lang="ru-RU" sz="2400" dirty="0">
                        <a:latin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ctr"/>
                      <a:r>
                        <a:rPr lang="uk-UA" sz="2400" dirty="0">
                          <a:latin typeface="Calibri"/>
                          <a:cs typeface="Times New Roman"/>
                        </a:rPr>
                        <a:t>Малий </a:t>
                      </a:r>
                      <a:r>
                        <a:rPr lang="uk-UA" sz="2400" dirty="0" smtClean="0">
                          <a:latin typeface="Calibri"/>
                          <a:cs typeface="Times New Roman"/>
                        </a:rPr>
                        <a:t>розмір/</a:t>
                      </a:r>
                      <a:endParaRPr lang="ru-RU" sz="2400" dirty="0">
                        <a:latin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r>
              <a:tr h="485878">
                <a:tc>
                  <a:txBody>
                    <a:bodyPr/>
                    <a:lstStyle/>
                    <a:p>
                      <a:pPr algn="ctr"/>
                      <a:r>
                        <a:rPr lang="uk-UA" sz="2400">
                          <a:latin typeface="Calibri"/>
                          <a:cs typeface="Times New Roman"/>
                        </a:rPr>
                        <a:t>110</a:t>
                      </a:r>
                      <a:endParaRPr lang="ru-RU" sz="2400">
                        <a:latin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r>
                        <a:rPr lang="uk-UA" sz="2400" dirty="0">
                          <a:latin typeface="Calibri"/>
                          <a:cs typeface="Times New Roman"/>
                        </a:rPr>
                        <a:t>Велика енергія</a:t>
                      </a:r>
                      <a:endParaRPr lang="ru-RU" sz="2400" dirty="0">
                        <a:latin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ctr"/>
                      <a:r>
                        <a:rPr lang="uk-UA" sz="2400" dirty="0">
                          <a:latin typeface="Calibri"/>
                          <a:cs typeface="Times New Roman"/>
                        </a:rPr>
                        <a:t>Велика енергія</a:t>
                      </a:r>
                      <a:endParaRPr lang="ru-RU" sz="2400" dirty="0">
                        <a:latin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r>
              <a:tr h="485878">
                <a:tc>
                  <a:txBody>
                    <a:bodyPr/>
                    <a:lstStyle/>
                    <a:p>
                      <a:pPr algn="ctr"/>
                      <a:r>
                        <a:rPr lang="uk-UA" sz="2400">
                          <a:latin typeface="Calibri"/>
                          <a:cs typeface="Times New Roman"/>
                        </a:rPr>
                        <a:t>101</a:t>
                      </a:r>
                      <a:endParaRPr lang="ru-RU" sz="2400">
                        <a:latin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r>
                        <a:rPr lang="uk-UA" sz="2400" dirty="0">
                          <a:latin typeface="Calibri"/>
                          <a:cs typeface="Times New Roman"/>
                        </a:rPr>
                        <a:t>(Висока </a:t>
                      </a:r>
                      <a:r>
                        <a:rPr lang="uk-UA" sz="2400" dirty="0" err="1" smtClean="0">
                          <a:latin typeface="Calibri"/>
                          <a:cs typeface="Times New Roman"/>
                        </a:rPr>
                        <a:t>маржинальність</a:t>
                      </a:r>
                      <a:r>
                        <a:rPr lang="uk-UA" sz="2400" dirty="0" smtClean="0">
                          <a:latin typeface="Calibri"/>
                          <a:cs typeface="Times New Roman"/>
                        </a:rPr>
                        <a:t>/</a:t>
                      </a:r>
                      <a:endParaRPr lang="ru-RU" sz="2400" dirty="0">
                        <a:latin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ctr"/>
                      <a:r>
                        <a:rPr lang="uk-UA" sz="2400" dirty="0">
                          <a:latin typeface="Calibri"/>
                          <a:cs typeface="Times New Roman"/>
                        </a:rPr>
                        <a:t>(Висока </a:t>
                      </a:r>
                      <a:r>
                        <a:rPr lang="uk-UA" sz="2400" dirty="0" err="1" smtClean="0">
                          <a:latin typeface="Calibri"/>
                          <a:cs typeface="Times New Roman"/>
                        </a:rPr>
                        <a:t>маржинальність</a:t>
                      </a:r>
                      <a:r>
                        <a:rPr lang="uk-UA" sz="2400" dirty="0" smtClean="0">
                          <a:latin typeface="Calibri"/>
                          <a:cs typeface="Times New Roman"/>
                        </a:rPr>
                        <a:t>/</a:t>
                      </a:r>
                      <a:endParaRPr lang="ru-RU" sz="2400" dirty="0">
                        <a:latin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r>
              <a:tr h="485878">
                <a:tc>
                  <a:txBody>
                    <a:bodyPr/>
                    <a:lstStyle/>
                    <a:p>
                      <a:pPr algn="ctr"/>
                      <a:r>
                        <a:rPr lang="uk-UA" sz="2400">
                          <a:latin typeface="Calibri"/>
                          <a:cs typeface="Times New Roman"/>
                        </a:rPr>
                        <a:t>100</a:t>
                      </a:r>
                      <a:endParaRPr lang="ru-RU" sz="2400">
                        <a:latin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r>
                        <a:rPr lang="uk-UA" sz="2400">
                          <a:latin typeface="Calibri"/>
                          <a:cs typeface="Times New Roman"/>
                        </a:rPr>
                        <a:t>Великі обсяги)</a:t>
                      </a:r>
                      <a:endParaRPr lang="ru-RU" sz="2400">
                        <a:latin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ctr"/>
                      <a:r>
                        <a:rPr lang="uk-UA" sz="2400" dirty="0">
                          <a:latin typeface="Calibri"/>
                          <a:cs typeface="Times New Roman"/>
                        </a:rPr>
                        <a:t>Малі обсяги)</a:t>
                      </a:r>
                      <a:endParaRPr lang="ru-RU" sz="2400" dirty="0">
                        <a:latin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r h="478310">
                <a:tc>
                  <a:txBody>
                    <a:bodyPr/>
                    <a:lstStyle/>
                    <a:p>
                      <a:pPr algn="ctr"/>
                      <a:r>
                        <a:rPr lang="uk-UA" sz="2400">
                          <a:latin typeface="Calibri"/>
                          <a:cs typeface="Times New Roman"/>
                        </a:rPr>
                        <a:t>011</a:t>
                      </a:r>
                      <a:endParaRPr lang="ru-RU" sz="2400">
                        <a:latin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r>
                        <a:rPr lang="uk-UA" sz="2400" dirty="0">
                          <a:latin typeface="Calibri"/>
                          <a:cs typeface="Times New Roman"/>
                        </a:rPr>
                        <a:t>Великий </a:t>
                      </a:r>
                      <a:r>
                        <a:rPr lang="uk-UA" sz="2400" dirty="0" smtClean="0">
                          <a:latin typeface="Calibri"/>
                          <a:cs typeface="Times New Roman"/>
                        </a:rPr>
                        <a:t>розмір/</a:t>
                      </a:r>
                      <a:endParaRPr lang="ru-RU" sz="2400" dirty="0">
                        <a:latin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ctr"/>
                      <a:r>
                        <a:rPr lang="uk-UA" sz="2400" dirty="0">
                          <a:latin typeface="Calibri"/>
                          <a:cs typeface="Times New Roman"/>
                        </a:rPr>
                        <a:t>Малий </a:t>
                      </a:r>
                      <a:r>
                        <a:rPr lang="uk-UA" sz="2400" dirty="0" smtClean="0">
                          <a:latin typeface="Calibri"/>
                          <a:cs typeface="Times New Roman"/>
                        </a:rPr>
                        <a:t>розмір/</a:t>
                      </a:r>
                      <a:endParaRPr lang="ru-RU" sz="2400" dirty="0">
                        <a:latin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r>
              <a:tr h="478310">
                <a:tc>
                  <a:txBody>
                    <a:bodyPr/>
                    <a:lstStyle/>
                    <a:p>
                      <a:pPr algn="ctr"/>
                      <a:r>
                        <a:rPr lang="uk-UA" sz="2400">
                          <a:latin typeface="Calibri"/>
                          <a:cs typeface="Times New Roman"/>
                        </a:rPr>
                        <a:t>010</a:t>
                      </a:r>
                      <a:endParaRPr lang="ru-RU" sz="2400">
                        <a:latin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r>
                        <a:rPr lang="uk-UA" sz="2400">
                          <a:latin typeface="Calibri"/>
                          <a:cs typeface="Times New Roman"/>
                        </a:rPr>
                        <a:t>Мала енергія</a:t>
                      </a:r>
                      <a:endParaRPr lang="ru-RU" sz="2400">
                        <a:latin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ctr"/>
                      <a:r>
                        <a:rPr lang="uk-UA" sz="2400" dirty="0">
                          <a:latin typeface="Calibri"/>
                          <a:cs typeface="Times New Roman"/>
                        </a:rPr>
                        <a:t>Мала енергія</a:t>
                      </a:r>
                      <a:endParaRPr lang="ru-RU" sz="2400" dirty="0">
                        <a:latin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r>
              <a:tr h="478310">
                <a:tc>
                  <a:txBody>
                    <a:bodyPr/>
                    <a:lstStyle/>
                    <a:p>
                      <a:pPr algn="ctr"/>
                      <a:r>
                        <a:rPr lang="uk-UA" sz="2400">
                          <a:latin typeface="Calibri"/>
                          <a:cs typeface="Times New Roman"/>
                        </a:rPr>
                        <a:t>001</a:t>
                      </a:r>
                      <a:endParaRPr lang="ru-RU" sz="2400">
                        <a:latin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r>
                        <a:rPr lang="uk-UA" sz="2400" dirty="0">
                          <a:latin typeface="Calibri"/>
                          <a:cs typeface="Times New Roman"/>
                        </a:rPr>
                        <a:t>(Низька </a:t>
                      </a:r>
                      <a:r>
                        <a:rPr lang="uk-UA" sz="2400" dirty="0" err="1" smtClean="0">
                          <a:latin typeface="Calibri"/>
                          <a:cs typeface="Times New Roman"/>
                        </a:rPr>
                        <a:t>маржинальність</a:t>
                      </a:r>
                      <a:r>
                        <a:rPr lang="uk-UA" sz="2400" dirty="0" smtClean="0">
                          <a:latin typeface="Calibri"/>
                          <a:cs typeface="Times New Roman"/>
                        </a:rPr>
                        <a:t>/</a:t>
                      </a:r>
                      <a:endParaRPr lang="ru-RU" sz="2400" dirty="0">
                        <a:latin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ctr"/>
                      <a:r>
                        <a:rPr lang="uk-UA" sz="2400" dirty="0">
                          <a:latin typeface="Calibri"/>
                          <a:cs typeface="Times New Roman"/>
                        </a:rPr>
                        <a:t>(Низька </a:t>
                      </a:r>
                      <a:r>
                        <a:rPr lang="uk-UA" sz="2400" dirty="0" err="1" smtClean="0">
                          <a:latin typeface="Calibri"/>
                          <a:cs typeface="Times New Roman"/>
                        </a:rPr>
                        <a:t>маржинальність</a:t>
                      </a:r>
                      <a:r>
                        <a:rPr lang="uk-UA" sz="2400" dirty="0" smtClean="0">
                          <a:latin typeface="Calibri"/>
                          <a:cs typeface="Times New Roman"/>
                        </a:rPr>
                        <a:t>/</a:t>
                      </a:r>
                      <a:endParaRPr lang="ru-RU" sz="2400" dirty="0">
                        <a:latin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r>
              <a:tr h="478310">
                <a:tc>
                  <a:txBody>
                    <a:bodyPr/>
                    <a:lstStyle/>
                    <a:p>
                      <a:pPr algn="ctr"/>
                      <a:r>
                        <a:rPr lang="uk-UA" sz="2400">
                          <a:latin typeface="Calibri"/>
                          <a:cs typeface="Times New Roman"/>
                        </a:rPr>
                        <a:t>000</a:t>
                      </a:r>
                      <a:endParaRPr lang="ru-RU" sz="2400">
                        <a:latin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r>
                        <a:rPr lang="uk-UA" sz="2400">
                          <a:latin typeface="Calibri"/>
                          <a:cs typeface="Times New Roman"/>
                        </a:rPr>
                        <a:t>Великі обсяги)</a:t>
                      </a:r>
                      <a:endParaRPr lang="ru-RU" sz="2400">
                        <a:latin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ctr"/>
                      <a:r>
                        <a:rPr lang="uk-UA" sz="2400" dirty="0">
                          <a:latin typeface="Calibri"/>
                          <a:cs typeface="Times New Roman"/>
                        </a:rPr>
                        <a:t>Низькі обсяги)</a:t>
                      </a:r>
                      <a:endParaRPr lang="ru-RU" sz="2400" dirty="0">
                        <a:latin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sp>
        <p:nvSpPr>
          <p:cNvPr id="3" name="Прямоугольник 2"/>
          <p:cNvSpPr/>
          <p:nvPr/>
        </p:nvSpPr>
        <p:spPr>
          <a:xfrm>
            <a:off x="633411" y="328524"/>
            <a:ext cx="11339513" cy="1200329"/>
          </a:xfrm>
          <a:prstGeom prst="rect">
            <a:avLst/>
          </a:prstGeom>
        </p:spPr>
        <p:txBody>
          <a:bodyPr wrap="square">
            <a:spAutoFit/>
          </a:bodyPr>
          <a:lstStyle/>
          <a:p>
            <a:r>
              <a:rPr lang="uk-UA" sz="2400" dirty="0" smtClean="0"/>
              <a:t>Таким чином, матриця ділиться на зони, яким маркетологи фірм «</a:t>
            </a:r>
            <a:r>
              <a:rPr lang="uk-UA" sz="2400" dirty="0" err="1" smtClean="0"/>
              <a:t>Маркон</a:t>
            </a:r>
            <a:r>
              <a:rPr lang="uk-UA" sz="2400" dirty="0" smtClean="0"/>
              <a:t>» дали назви, визначивши </a:t>
            </a:r>
            <a:r>
              <a:rPr lang="uk-UA" sz="2400" dirty="0" err="1" smtClean="0"/>
              <a:t>маржинальність</a:t>
            </a:r>
            <a:r>
              <a:rPr lang="uk-UA" sz="2400" dirty="0" smtClean="0"/>
              <a:t> продукту як «енергію», а об’ємні показники як «розмір».</a:t>
            </a:r>
            <a:endParaRPr lang="ru-RU" sz="2400" dirty="0"/>
          </a:p>
        </p:txBody>
      </p:sp>
      <p:sp>
        <p:nvSpPr>
          <p:cNvPr id="4" name="Прямоугольник 3"/>
          <p:cNvSpPr/>
          <p:nvPr/>
        </p:nvSpPr>
        <p:spPr>
          <a:xfrm>
            <a:off x="1357313" y="6343650"/>
            <a:ext cx="9072561" cy="461665"/>
          </a:xfrm>
          <a:prstGeom prst="rect">
            <a:avLst/>
          </a:prstGeom>
        </p:spPr>
        <p:txBody>
          <a:bodyPr wrap="square">
            <a:spAutoFit/>
          </a:bodyPr>
          <a:lstStyle/>
          <a:p>
            <a:pPr algn="ctr"/>
            <a:r>
              <a:rPr lang="uk-UA" sz="2400" b="1" dirty="0" smtClean="0"/>
              <a:t>Характеристика зон матриці «</a:t>
            </a:r>
            <a:r>
              <a:rPr lang="uk-UA" sz="2400" b="1" dirty="0" err="1" smtClean="0"/>
              <a:t>Маркон</a:t>
            </a:r>
            <a:r>
              <a:rPr lang="uk-UA" sz="2400" b="1" dirty="0" smtClean="0"/>
              <a:t>»</a:t>
            </a:r>
            <a:endParaRPr lang="ru-RU" sz="2400" b="1"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1"/>
          <p:cNvSpPr>
            <a:spLocks noChangeArrowheads="1"/>
          </p:cNvSpPr>
          <p:nvPr/>
        </p:nvSpPr>
        <p:spPr bwMode="auto">
          <a:xfrm>
            <a:off x="0" y="0"/>
            <a:ext cx="12192000"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uk-UA"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Розглядаючи зони детально, їх можна охарактеризувати таким чином:</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Char char="•"/>
              <a:tabLst/>
            </a:pPr>
            <a:r>
              <a:rPr kumimoji="0" lang="uk-UA"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у лівому верхньому кутку матриці розташовуються товари, які приносять основну частку прибутку підприємству. Ця продукція має попит у покупців і добре продається;</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Char char="•"/>
              <a:tabLst/>
            </a:pPr>
            <a:r>
              <a:rPr kumimoji="0" lang="uk-UA"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у правому верхньому кутку знаходиться продукція, яку можна вважати елітною. Це пов</a:t>
            </a:r>
            <a:r>
              <a:rPr kumimoji="0" lang="uk-UA" sz="28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uk-UA"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язано </a:t>
            </a:r>
            <a:r>
              <a:rPr kumimoji="0" lang="uk-UA"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 </a:t>
            </a:r>
            <a:r>
              <a:rPr kumimoji="0" lang="uk-UA"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тим, що на товари цієї зони високі </a:t>
            </a:r>
            <a:r>
              <a:rPr kumimoji="0" lang="uk-UA"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ціни в </a:t>
            </a:r>
            <a:r>
              <a:rPr kumimoji="0" lang="uk-UA"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зв</a:t>
            </a:r>
            <a:r>
              <a:rPr kumimoji="0" lang="uk-UA" sz="28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uk-UA"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язку з високими змінними витратами, але попит на ринку невеликий;</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Char char="•"/>
              <a:tabLst/>
            </a:pPr>
            <a:r>
              <a:rPr kumimoji="0" lang="uk-UA"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у нижньому правому куті займають місце товари, які не приносять високих </a:t>
            </a:r>
            <a:r>
              <a:rPr kumimoji="0" lang="uk-UA"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прибутків </a:t>
            </a:r>
            <a:r>
              <a:rPr kumimoji="0" lang="uk-UA"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і не продаються у великих обсягах. Така продукція </a:t>
            </a:r>
            <a:r>
              <a:rPr kumimoji="0" lang="uk-UA"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необхідна для </a:t>
            </a:r>
            <a:r>
              <a:rPr kumimoji="0" lang="uk-UA"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різноманітності асортименту підприємства;</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Char char="•"/>
              <a:tabLst/>
            </a:pPr>
            <a:r>
              <a:rPr kumimoji="0" lang="uk-UA"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у нижньому лівому кутку розташовуються товари, які не покривають своїх витрат на виробництво. Необхідно переглянути місце такої продукції у структурі асортименту та вжити заходів, аж до виключення її з товарного асортименту.</a:t>
            </a:r>
            <a:endParaRPr kumimoji="0" lang="uk-UA"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1"/>
          <p:cNvSpPr>
            <a:spLocks noChangeArrowheads="1"/>
          </p:cNvSpPr>
          <p:nvPr/>
        </p:nvSpPr>
        <p:spPr bwMode="auto">
          <a:xfrm>
            <a:off x="0" y="1243012"/>
            <a:ext cx="1219200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uk-UA" sz="3200" b="1" i="0" u="none" strike="noStrike" cap="none" normalizeH="0" baseline="0" dirty="0" err="1" smtClean="0">
                <a:ln>
                  <a:noFill/>
                </a:ln>
                <a:solidFill>
                  <a:schemeClr val="tx1"/>
                </a:solidFill>
                <a:effectLst/>
                <a:latin typeface="Arial" pitchFamily="34" charset="0"/>
                <a:cs typeface="Arial" pitchFamily="34" charset="0"/>
              </a:rPr>
              <a:t>АВС-аналіз</a:t>
            </a:r>
            <a:r>
              <a:rPr kumimoji="0" lang="uk-UA" sz="3200" b="0" i="0" u="none" strike="noStrike" cap="none" normalizeH="0" baseline="0" dirty="0" smtClean="0">
                <a:ln>
                  <a:noFill/>
                </a:ln>
                <a:solidFill>
                  <a:schemeClr val="tx1"/>
                </a:solidFill>
                <a:effectLst/>
                <a:latin typeface="Arial" pitchFamily="34" charset="0"/>
                <a:cs typeface="Arial" pitchFamily="34" charset="0"/>
              </a:rPr>
              <a:t> – це аналіз асортименту, обсягів продажів різних груп споживачів, товарних запасів шляхом розподілення їх на три категорії (класи), які відрізняються за своєю значимістю і внеском в обіг або прибуток підприємства, наприклад, А – найбільш цінні, В – проміжні, С – найменш цінні.</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1"/>
          <p:cNvSpPr>
            <a:spLocks noChangeArrowheads="1"/>
          </p:cNvSpPr>
          <p:nvPr/>
        </p:nvSpPr>
        <p:spPr bwMode="auto">
          <a:xfrm>
            <a:off x="0" y="-1"/>
            <a:ext cx="12192000"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uk-UA" sz="2800" b="0" i="0" u="none" strike="noStrike" cap="none" normalizeH="0" baseline="0" dirty="0" smtClean="0">
                <a:ln>
                  <a:noFill/>
                </a:ln>
                <a:solidFill>
                  <a:schemeClr val="tx1"/>
                </a:solidFill>
                <a:effectLst/>
                <a:latin typeface="Arial" pitchFamily="34" charset="0"/>
                <a:cs typeface="Arial" pitchFamily="34" charset="0"/>
              </a:rPr>
              <a:t>ABC-аналіз, незалежно від сфери його застосування (виробничі підприємства, торговельні оптові або роздрібні підприємства), здійснюється у такій послідовності:</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uk-UA" sz="2800" b="0" i="0" u="none" strike="noStrike" cap="none" normalizeH="0" baseline="0" dirty="0" smtClean="0">
                <a:ln>
                  <a:noFill/>
                </a:ln>
                <a:solidFill>
                  <a:schemeClr val="tx1"/>
                </a:solidFill>
                <a:effectLst/>
                <a:latin typeface="Arial" pitchFamily="34" charset="0"/>
                <a:cs typeface="Arial" pitchFamily="34" charset="0"/>
              </a:rPr>
              <a:t>1) вибираємо об’єкт аналізу (визначаємо, що будемо аналізувати – асортиментну групу або підгрупу, номенклатуру, постачальників, клієнтів);</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uk-UA" sz="2800" b="0" i="0" u="none" strike="noStrike" cap="none" normalizeH="0" baseline="0" dirty="0" smtClean="0">
                <a:ln>
                  <a:noFill/>
                </a:ln>
                <a:solidFill>
                  <a:schemeClr val="tx1"/>
                </a:solidFill>
                <a:effectLst/>
                <a:latin typeface="Arial" pitchFamily="34" charset="0"/>
                <a:cs typeface="Arial" pitchFamily="34" charset="0"/>
              </a:rPr>
              <a:t>2) визначаємо параметр, за яким будемо здійснювати аналіз об’єкта, – середній товарний запас, грн.; обсяг продажів, грн.; дохід, грн.; кількість одиниць продажів, шт.; кількість замовлень, шт. і т. п.;</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uk-UA" sz="2800" b="0" i="0" u="none" strike="noStrike" cap="none" normalizeH="0" baseline="0" dirty="0" smtClean="0">
                <a:ln>
                  <a:noFill/>
                </a:ln>
                <a:solidFill>
                  <a:schemeClr val="tx1"/>
                </a:solidFill>
                <a:effectLst/>
                <a:latin typeface="Arial" pitchFamily="34" charset="0"/>
                <a:cs typeface="Arial" pitchFamily="34" charset="0"/>
              </a:rPr>
              <a:t>3) складаємо рейтинговий список об’єктів відповідно до спадаючої значимості параметра (вгорі розташовуються товари, що приносять, скажімо, найбільшу частку обігу, внизу списку – найменшу);</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uk-UA" sz="2800" b="0" i="0" u="none" strike="noStrike" cap="none" normalizeH="0" baseline="0" dirty="0" smtClean="0">
                <a:ln>
                  <a:noFill/>
                </a:ln>
                <a:solidFill>
                  <a:schemeClr val="tx1"/>
                </a:solidFill>
                <a:effectLst/>
                <a:latin typeface="Arial" pitchFamily="34" charset="0"/>
                <a:cs typeface="Arial" pitchFamily="34" charset="0"/>
              </a:rPr>
              <a:t>4) виділяємо групи А, В і С.</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1"/>
          <p:cNvSpPr>
            <a:spLocks noChangeArrowheads="1"/>
          </p:cNvSpPr>
          <p:nvPr/>
        </p:nvSpPr>
        <p:spPr bwMode="auto">
          <a:xfrm>
            <a:off x="0" y="0"/>
            <a:ext cx="12192000"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uk-UA" sz="3200" b="0" i="0" u="none" strike="noStrike" cap="none" normalizeH="0" baseline="0" dirty="0" smtClean="0">
                <a:ln>
                  <a:noFill/>
                </a:ln>
                <a:solidFill>
                  <a:schemeClr val="tx1"/>
                </a:solidFill>
                <a:effectLst/>
                <a:latin typeface="Arial" pitchFamily="34" charset="0"/>
                <a:cs typeface="Arial" pitchFamily="34" charset="0"/>
              </a:rPr>
              <a:t>Розподіл за класами прийнято робити згідно принципу </a:t>
            </a:r>
            <a:r>
              <a:rPr kumimoji="0" lang="uk-UA" sz="3200" b="0" i="0" u="none" strike="noStrike" cap="none" normalizeH="0" baseline="0" dirty="0" err="1" smtClean="0">
                <a:ln>
                  <a:noFill/>
                </a:ln>
                <a:solidFill>
                  <a:schemeClr val="tx1"/>
                </a:solidFill>
                <a:effectLst/>
                <a:latin typeface="Arial" pitchFamily="34" charset="0"/>
                <a:cs typeface="Arial" pitchFamily="34" charset="0"/>
              </a:rPr>
              <a:t>Парето</a:t>
            </a:r>
            <a:r>
              <a:rPr kumimoji="0" lang="uk-UA" sz="3200" b="0" i="0" u="none" strike="noStrike" cap="none" normalizeH="0" baseline="0" dirty="0" smtClean="0">
                <a:ln>
                  <a:noFill/>
                </a:ln>
                <a:solidFill>
                  <a:schemeClr val="tx1"/>
                </a:solidFill>
                <a:effectLst/>
                <a:latin typeface="Arial" pitchFamily="34" charset="0"/>
                <a:cs typeface="Arial" pitchFamily="34" charset="0"/>
              </a:rPr>
              <a:t>. </a:t>
            </a:r>
            <a:r>
              <a:rPr kumimoji="0" lang="uk-UA" sz="3200" b="1" i="0" u="none" strike="noStrike" cap="none" normalizeH="0" baseline="0" dirty="0" smtClean="0">
                <a:ln>
                  <a:noFill/>
                </a:ln>
                <a:solidFill>
                  <a:schemeClr val="tx1"/>
                </a:solidFill>
                <a:effectLst/>
                <a:latin typeface="Arial" pitchFamily="34" charset="0"/>
                <a:cs typeface="Arial" pitchFamily="34" charset="0"/>
              </a:rPr>
              <a:t>Принцип </a:t>
            </a:r>
            <a:r>
              <a:rPr kumimoji="0" lang="uk-UA" sz="3200" b="1" i="0" u="none" strike="noStrike" cap="none" normalizeH="0" baseline="0" dirty="0" err="1" smtClean="0">
                <a:ln>
                  <a:noFill/>
                </a:ln>
                <a:solidFill>
                  <a:schemeClr val="tx1"/>
                </a:solidFill>
                <a:effectLst/>
                <a:latin typeface="Arial" pitchFamily="34" charset="0"/>
                <a:cs typeface="Arial" pitchFamily="34" charset="0"/>
              </a:rPr>
              <a:t>Парето</a:t>
            </a:r>
            <a:r>
              <a:rPr kumimoji="0" lang="uk-UA" sz="3200" b="1" i="0" u="none" strike="noStrike" cap="none" normalizeH="0" baseline="0" dirty="0" smtClean="0">
                <a:ln>
                  <a:noFill/>
                </a:ln>
                <a:solidFill>
                  <a:schemeClr val="tx1"/>
                </a:solidFill>
                <a:effectLst/>
                <a:latin typeface="Arial" pitchFamily="34" charset="0"/>
                <a:cs typeface="Arial" pitchFamily="34" charset="0"/>
              </a:rPr>
              <a:t> </a:t>
            </a:r>
            <a:r>
              <a:rPr kumimoji="0" lang="uk-UA" sz="3200" b="0" i="0" u="none" strike="noStrike" cap="none" normalizeH="0" baseline="0" dirty="0" smtClean="0">
                <a:ln>
                  <a:noFill/>
                </a:ln>
                <a:solidFill>
                  <a:schemeClr val="tx1"/>
                </a:solidFill>
                <a:effectLst/>
                <a:latin typeface="Arial" pitchFamily="34" charset="0"/>
                <a:cs typeface="Arial" pitchFamily="34" charset="0"/>
              </a:rPr>
              <a:t>(правило 80/20, закон «важливої меншості») стверджує, що для багатьох подій, 80 % наслідків слідує із 20 % причин. Таким чином, управління цими 20 % причин дасть нам можливість на 80 % управляти ситуацією. </a:t>
            </a:r>
            <a:r>
              <a:rPr kumimoji="0" lang="uk-UA" sz="3200" b="0" i="0" u="none" strike="noStrike" cap="none" normalizeH="0" baseline="0" dirty="0" err="1" smtClean="0">
                <a:ln>
                  <a:noFill/>
                </a:ln>
                <a:solidFill>
                  <a:schemeClr val="tx1"/>
                </a:solidFill>
                <a:effectLst/>
                <a:latin typeface="Arial" pitchFamily="34" charset="0"/>
                <a:cs typeface="Arial" pitchFamily="34" charset="0"/>
              </a:rPr>
              <a:t>Вільфредо</a:t>
            </a:r>
            <a:r>
              <a:rPr kumimoji="0" lang="uk-UA" sz="3200" b="0" i="0" u="none" strike="noStrike" cap="none" normalizeH="0" baseline="0" dirty="0" smtClean="0">
                <a:ln>
                  <a:noFill/>
                </a:ln>
                <a:solidFill>
                  <a:schemeClr val="tx1"/>
                </a:solidFill>
                <a:effectLst/>
                <a:latin typeface="Arial" pitchFamily="34" charset="0"/>
                <a:cs typeface="Arial" pitchFamily="34" charset="0"/>
              </a:rPr>
              <a:t> </a:t>
            </a:r>
            <a:r>
              <a:rPr kumimoji="0" lang="uk-UA" sz="3200" b="0" i="0" u="none" strike="noStrike" cap="none" normalizeH="0" baseline="0" dirty="0" err="1" smtClean="0">
                <a:ln>
                  <a:noFill/>
                </a:ln>
                <a:solidFill>
                  <a:schemeClr val="tx1"/>
                </a:solidFill>
                <a:effectLst/>
                <a:latin typeface="Arial" pitchFamily="34" charset="0"/>
                <a:cs typeface="Arial" pitchFamily="34" charset="0"/>
              </a:rPr>
              <a:t>Парето</a:t>
            </a:r>
            <a:r>
              <a:rPr kumimoji="0" lang="uk-UA" sz="3200" b="0" i="0" u="none" strike="noStrike" cap="none" normalizeH="0" baseline="0" dirty="0" smtClean="0">
                <a:ln>
                  <a:noFill/>
                </a:ln>
                <a:solidFill>
                  <a:schemeClr val="tx1"/>
                </a:solidFill>
                <a:effectLst/>
                <a:latin typeface="Arial" pitchFamily="34" charset="0"/>
                <a:cs typeface="Arial" pitchFamily="34" charset="0"/>
              </a:rPr>
              <a:t> був італійським економістом, який у </a:t>
            </a:r>
            <a:r>
              <a:rPr kumimoji="0" lang="uk-UA" sz="3200" b="0" i="0" u="none" strike="noStrike" cap="none" normalizeH="0" baseline="0" dirty="0" smtClean="0">
                <a:ln>
                  <a:noFill/>
                </a:ln>
                <a:solidFill>
                  <a:schemeClr val="tx1"/>
                </a:solidFill>
                <a:effectLst/>
                <a:latin typeface="Arial" pitchFamily="34" charset="0"/>
                <a:cs typeface="Arial" pitchFamily="34" charset="0"/>
              </a:rPr>
              <a:t>1906році </a:t>
            </a:r>
            <a:r>
              <a:rPr kumimoji="0" lang="uk-UA" sz="3200" b="0" i="0" u="none" strike="noStrike" cap="none" normalizeH="0" baseline="0" dirty="0" smtClean="0">
                <a:ln>
                  <a:noFill/>
                </a:ln>
                <a:solidFill>
                  <a:schemeClr val="tx1"/>
                </a:solidFill>
                <a:effectLst/>
                <a:latin typeface="Arial" pitchFamily="34" charset="0"/>
                <a:cs typeface="Arial" pitchFamily="34" charset="0"/>
              </a:rPr>
              <a:t>виявив, що 80 % італійських земель належить </a:t>
            </a:r>
            <a:r>
              <a:rPr kumimoji="0" lang="uk-UA" sz="3200" b="0" i="0" u="none" strike="noStrike" cap="none" normalizeH="0" baseline="0" dirty="0" smtClean="0">
                <a:ln>
                  <a:noFill/>
                </a:ln>
                <a:solidFill>
                  <a:schemeClr val="tx1"/>
                </a:solidFill>
                <a:effectLst/>
                <a:latin typeface="Arial" pitchFamily="34" charset="0"/>
                <a:cs typeface="Arial" pitchFamily="34" charset="0"/>
              </a:rPr>
              <a:t>20%населення</a:t>
            </a:r>
            <a:r>
              <a:rPr kumimoji="0" lang="uk-UA" sz="3200" b="0" i="0" u="none" strike="noStrike" cap="none" normalizeH="0" baseline="0" dirty="0" smtClean="0">
                <a:ln>
                  <a:noFill/>
                </a:ln>
                <a:solidFill>
                  <a:schemeClr val="tx1"/>
                </a:solidFill>
                <a:effectLst/>
                <a:latin typeface="Arial" pitchFamily="34" charset="0"/>
                <a:cs typeface="Arial" pitchFamily="34" charset="0"/>
              </a:rPr>
              <a:t>.</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1"/>
          <p:cNvSpPr>
            <a:spLocks noChangeArrowheads="1"/>
          </p:cNvSpPr>
          <p:nvPr/>
        </p:nvSpPr>
        <p:spPr bwMode="auto">
          <a:xfrm>
            <a:off x="0" y="0"/>
            <a:ext cx="121920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uk-UA"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Рекомендований такий розподіл: </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Char char="•"/>
              <a:tabLst/>
            </a:pPr>
            <a:r>
              <a:rPr kumimoji="0" lang="uk-UA"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група А </a:t>
            </a:r>
            <a:r>
              <a:rPr kumimoji="0" lang="uk-UA" sz="32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uk-UA"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об</a:t>
            </a:r>
            <a:r>
              <a:rPr kumimoji="0" lang="uk-UA" sz="32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uk-UA"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єкти, сума часток із накопичувальним підсумком яких становить перші 50 % загальної суми значень параметрів;</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Char char="•"/>
              <a:tabLst/>
            </a:pPr>
            <a:r>
              <a:rPr kumimoji="0" lang="uk-UA"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група В </a:t>
            </a:r>
            <a:r>
              <a:rPr kumimoji="0" lang="uk-UA" sz="32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uk-UA"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наступні за групою А об</a:t>
            </a:r>
            <a:r>
              <a:rPr kumimoji="0" lang="uk-UA" sz="32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uk-UA"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єкти, сума часток із накопичувальним підсумком яких становить від 50 до 80 % загальної суми значень параметрів;</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Char char="•"/>
              <a:tabLst/>
            </a:pPr>
            <a:r>
              <a:rPr kumimoji="0" lang="uk-UA"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група С </a:t>
            </a:r>
            <a:r>
              <a:rPr kumimoji="0" lang="uk-UA" sz="32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uk-UA"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об</a:t>
            </a:r>
            <a:r>
              <a:rPr kumimoji="0" lang="uk-UA" sz="32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uk-UA"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єкти, що залишилися, сума часток із накопичувальним підсумком яких становить від 80 до 100 % загальної суми значень параметрів.</a:t>
            </a:r>
            <a:endParaRPr kumimoji="0" lang="uk-UA"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1"/>
          <p:cNvSpPr>
            <a:spLocks noChangeArrowheads="1"/>
          </p:cNvSpPr>
          <p:nvPr/>
        </p:nvSpPr>
        <p:spPr bwMode="auto">
          <a:xfrm>
            <a:off x="0" y="-1"/>
            <a:ext cx="12192000"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uk-UA" sz="3200" b="0" i="0" u="none" strike="noStrike" cap="none" normalizeH="0" baseline="0" dirty="0" smtClean="0">
                <a:ln>
                  <a:noFill/>
                </a:ln>
                <a:solidFill>
                  <a:schemeClr val="tx1"/>
                </a:solidFill>
                <a:effectLst/>
                <a:latin typeface="Arial" pitchFamily="34" charset="0"/>
                <a:cs typeface="Arial" pitchFamily="34" charset="0"/>
              </a:rPr>
              <a:t>Групі А необхідно приділяти особливу увагу, постійно використовувати процедури контролю (моніторингу) та планування. Незначні зміни показників рентабельності, оборотності, цін для цієї групи можуть призвести до значних змін у фінансових показниках підприємства. Можливий щоденний моніторинг товарів групи А, особливо коли налагоджена технологія здійснення аналізу.</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uk-UA" sz="3200" b="0" i="0" u="none" strike="noStrike" cap="none" normalizeH="0" baseline="0" dirty="0" smtClean="0">
                <a:ln>
                  <a:noFill/>
                </a:ln>
                <a:solidFill>
                  <a:schemeClr val="tx1"/>
                </a:solidFill>
                <a:effectLst/>
                <a:latin typeface="Arial" pitchFamily="34" charset="0"/>
                <a:cs typeface="Arial" pitchFamily="34" charset="0"/>
              </a:rPr>
              <a:t>Що стосується груп В і С, то кожен день </a:t>
            </a:r>
            <a:r>
              <a:rPr kumimoji="0" lang="uk-UA" sz="3200" b="0" i="0" u="none" strike="noStrike" cap="none" normalizeH="0" baseline="0" dirty="0" err="1" smtClean="0">
                <a:ln>
                  <a:noFill/>
                </a:ln>
                <a:solidFill>
                  <a:schemeClr val="tx1"/>
                </a:solidFill>
                <a:effectLst/>
                <a:latin typeface="Arial" pitchFamily="34" charset="0"/>
                <a:cs typeface="Arial" pitchFamily="34" charset="0"/>
              </a:rPr>
              <a:t>поасортиментно</a:t>
            </a:r>
            <a:r>
              <a:rPr kumimoji="0" lang="uk-UA" sz="3200" b="0" i="0" u="none" strike="noStrike" cap="none" normalizeH="0" baseline="0" dirty="0" smtClean="0">
                <a:ln>
                  <a:noFill/>
                </a:ln>
                <a:solidFill>
                  <a:schemeClr val="tx1"/>
                </a:solidFill>
                <a:effectLst/>
                <a:latin typeface="Arial" pitchFamily="34" charset="0"/>
                <a:cs typeface="Arial" pitchFamily="34" charset="0"/>
              </a:rPr>
              <a:t> дані позиції аналізувати не має сенсу. Але, для створення видимості розмаїття асортименту бажано мати в наявності декілька товарних позицій по кожній групі.</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1"/>
          <p:cNvSpPr>
            <a:spLocks noChangeArrowheads="1"/>
          </p:cNvSpPr>
          <p:nvPr/>
        </p:nvSpPr>
        <p:spPr bwMode="auto">
          <a:xfrm>
            <a:off x="0" y="-1"/>
            <a:ext cx="121920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uk-UA" sz="3200" dirty="0" smtClean="0"/>
              <a:t>   Існує декілька недоліків даного методу. </a:t>
            </a:r>
          </a:p>
          <a:p>
            <a:pPr algn="just"/>
            <a:endParaRPr lang="uk-UA" sz="3200" dirty="0" smtClean="0"/>
          </a:p>
          <a:p>
            <a:pPr algn="just"/>
            <a:r>
              <a:rPr lang="uk-UA" sz="3200" dirty="0" smtClean="0"/>
              <a:t> Перший недолік – унаслідок випадковості у продажу товари можуть мігрувати з групи до групи. Товар групи А, потрапивши випадково у групу В, втратить необхідну увагу, і внаслідок цього з часом може переміститися у групу С. </a:t>
            </a:r>
          </a:p>
          <a:p>
            <a:pPr algn="just"/>
            <a:r>
              <a:rPr lang="uk-UA" sz="3200" dirty="0" smtClean="0"/>
              <a:t> Другий недолік – не врахування зв’язку між товарами під час прийняття рішення про їх вилучення. Мається на увазі, що споживач унаслідок відсутності товару С, не купить інший товар, що знаходиться у групі А чи В. Необґрунтоване вилучення товарів із групи С може призвести до відсутності вибору.</a:t>
            </a:r>
            <a:endParaRPr lang="ru-RU" sz="3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12192000" cy="2247441"/>
          </a:xfrm>
        </p:spPr>
        <p:style>
          <a:lnRef idx="1">
            <a:schemeClr val="accent4"/>
          </a:lnRef>
          <a:fillRef idx="2">
            <a:schemeClr val="accent4"/>
          </a:fillRef>
          <a:effectRef idx="1">
            <a:schemeClr val="accent4"/>
          </a:effectRef>
          <a:fontRef idx="minor">
            <a:schemeClr val="dk1"/>
          </a:fontRef>
        </p:style>
        <p:txBody>
          <a:bodyPr>
            <a:normAutofit fontScale="62500" lnSpcReduction="20000"/>
          </a:bodyPr>
          <a:lstStyle/>
          <a:p>
            <a:pPr>
              <a:buNone/>
            </a:pPr>
            <a:r>
              <a:rPr lang="uk-UA" dirty="0" smtClean="0"/>
              <a:t>План </a:t>
            </a:r>
            <a:r>
              <a:rPr lang="uk-UA" dirty="0" smtClean="0"/>
              <a:t>маркетингу покликаний забезпечити виконання таких </a:t>
            </a:r>
            <a:r>
              <a:rPr lang="uk-UA" b="1" dirty="0" smtClean="0"/>
              <a:t>цілей</a:t>
            </a:r>
            <a:r>
              <a:rPr lang="uk-UA" dirty="0" smtClean="0"/>
              <a:t> підприємства:</a:t>
            </a:r>
            <a:endParaRPr lang="ru-RU" dirty="0" smtClean="0"/>
          </a:p>
          <a:p>
            <a:r>
              <a:rPr lang="uk-UA" dirty="0" smtClean="0"/>
              <a:t>– урівноваження зусиль усіх співробітників підприємства;</a:t>
            </a:r>
            <a:endParaRPr lang="ru-RU" dirty="0" smtClean="0"/>
          </a:p>
          <a:p>
            <a:r>
              <a:rPr lang="uk-UA" dirty="0" smtClean="0"/>
              <a:t>– формулювання напрямків діяльності підприємства;</a:t>
            </a:r>
            <a:endParaRPr lang="ru-RU" dirty="0" smtClean="0"/>
          </a:p>
          <a:p>
            <a:r>
              <a:rPr lang="uk-UA" dirty="0" smtClean="0"/>
              <a:t>– визначення послідовності дій підприємства;</a:t>
            </a:r>
            <a:endParaRPr lang="ru-RU" dirty="0" smtClean="0"/>
          </a:p>
          <a:p>
            <a:r>
              <a:rPr lang="uk-UA" dirty="0" smtClean="0"/>
              <a:t>– максимізація ефективності використання ресурсів підприємства;</a:t>
            </a:r>
            <a:endParaRPr lang="ru-RU" dirty="0" smtClean="0"/>
          </a:p>
          <a:p>
            <a:r>
              <a:rPr lang="uk-UA" dirty="0" smtClean="0"/>
              <a:t>– підготовка підприємства до можливих непередбачуваних змін на ринку;</a:t>
            </a:r>
            <a:endParaRPr lang="ru-RU" dirty="0" smtClean="0"/>
          </a:p>
          <a:p>
            <a:r>
              <a:rPr lang="uk-UA" dirty="0" smtClean="0"/>
              <a:t>– налаштування управління підприємством, що базується на нормах, бюджетах і графіках.</a:t>
            </a:r>
            <a:endParaRPr lang="uk-UA" dirty="0"/>
          </a:p>
        </p:txBody>
      </p:sp>
      <p:pic>
        <p:nvPicPr>
          <p:cNvPr id="4" name="Рисунок 3"/>
          <p:cNvPicPr>
            <a:picLocks noChangeAspect="1"/>
          </p:cNvPicPr>
          <p:nvPr/>
        </p:nvPicPr>
        <p:blipFill>
          <a:blip r:embed="rId2"/>
          <a:stretch>
            <a:fillRect/>
          </a:stretch>
        </p:blipFill>
        <p:spPr>
          <a:xfrm>
            <a:off x="5706737" y="2247441"/>
            <a:ext cx="6485263" cy="4610559"/>
          </a:xfrm>
          <a:prstGeom prst="rect">
            <a:avLst/>
          </a:prstGeom>
        </p:spPr>
      </p:pic>
      <p:pic>
        <p:nvPicPr>
          <p:cNvPr id="5" name="Рисунок 4"/>
          <p:cNvPicPr>
            <a:picLocks noChangeAspect="1"/>
          </p:cNvPicPr>
          <p:nvPr/>
        </p:nvPicPr>
        <p:blipFill>
          <a:blip r:embed="rId3"/>
          <a:stretch>
            <a:fillRect/>
          </a:stretch>
        </p:blipFill>
        <p:spPr>
          <a:xfrm>
            <a:off x="0" y="2247441"/>
            <a:ext cx="5706737" cy="4610559"/>
          </a:xfrm>
          <a:prstGeom prst="rect">
            <a:avLst/>
          </a:prstGeom>
        </p:spPr>
      </p:pic>
    </p:spTree>
    <p:extLst>
      <p:ext uri="{BB962C8B-B14F-4D97-AF65-F5344CB8AC3E}">
        <p14:creationId xmlns="" xmlns:p14="http://schemas.microsoft.com/office/powerpoint/2010/main" val="15224408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1"/>
          <p:cNvSpPr>
            <a:spLocks noChangeArrowheads="1"/>
          </p:cNvSpPr>
          <p:nvPr/>
        </p:nvSpPr>
        <p:spPr bwMode="auto">
          <a:xfrm>
            <a:off x="0" y="-1"/>
            <a:ext cx="12192000"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uk-UA" sz="3200" dirty="0" smtClean="0"/>
              <a:t>Для того, щоб урахувати фактор випадковості продажу, застосовують </a:t>
            </a:r>
            <a:r>
              <a:rPr lang="uk-UA" sz="3200" dirty="0" err="1" smtClean="0"/>
              <a:t>ХYZ-аналіз</a:t>
            </a:r>
            <a:r>
              <a:rPr lang="uk-UA" sz="3200" dirty="0" smtClean="0"/>
              <a:t>.</a:t>
            </a:r>
          </a:p>
          <a:p>
            <a:endParaRPr lang="ru-RU" sz="3200" dirty="0" smtClean="0"/>
          </a:p>
          <a:p>
            <a:r>
              <a:rPr lang="uk-UA" sz="3200" b="1" dirty="0" smtClean="0"/>
              <a:t>XYZ-аналіз</a:t>
            </a:r>
            <a:r>
              <a:rPr lang="uk-UA" sz="3200" dirty="0" smtClean="0"/>
              <a:t> – метод, що здійснює оцінку стабільності певних об’єктів чи процесів (наприклад, стабільність продажу товарів, поведінки покупців, ефективності працівників). Наприклад, </a:t>
            </a:r>
            <a:r>
              <a:rPr lang="uk-UA" sz="3200" dirty="0" err="1" smtClean="0"/>
              <a:t>ХYZ-аналіз</a:t>
            </a:r>
            <a:r>
              <a:rPr lang="uk-UA" sz="3200" dirty="0" smtClean="0"/>
              <a:t> дозволяє групувати товари підприємства залежно від попиту на них протягом певного проміжку часу.</a:t>
            </a:r>
            <a:endParaRPr lang="ru-RU" sz="32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1"/>
          <p:cNvSpPr>
            <a:spLocks noChangeArrowheads="1"/>
          </p:cNvSpPr>
          <p:nvPr/>
        </p:nvSpPr>
        <p:spPr bwMode="auto">
          <a:xfrm>
            <a:off x="0" y="-1"/>
            <a:ext cx="1219200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uk-UA" sz="3200" dirty="0" smtClean="0"/>
              <a:t>Алгоритм здійснення </a:t>
            </a:r>
            <a:r>
              <a:rPr lang="uk-UA" sz="3200" dirty="0" err="1" smtClean="0"/>
              <a:t>ХYZ-аналізу</a:t>
            </a:r>
            <a:r>
              <a:rPr lang="uk-UA" sz="3200" dirty="0" smtClean="0"/>
              <a:t> складається із таких </a:t>
            </a:r>
            <a:r>
              <a:rPr lang="uk-UA" sz="3200" u="sng" dirty="0" smtClean="0"/>
              <a:t>етапів</a:t>
            </a:r>
            <a:r>
              <a:rPr lang="uk-UA" sz="3200" dirty="0" smtClean="0"/>
              <a:t>:</a:t>
            </a:r>
            <a:endParaRPr lang="ru-RU" sz="3200" dirty="0" smtClean="0"/>
          </a:p>
          <a:p>
            <a:pPr lvl="0"/>
            <a:endParaRPr lang="uk-UA" sz="3200" dirty="0" smtClean="0"/>
          </a:p>
          <a:p>
            <a:pPr marL="514350" lvl="0" indent="-514350">
              <a:buAutoNum type="arabicPeriod"/>
            </a:pPr>
            <a:r>
              <a:rPr lang="uk-UA" sz="3200" dirty="0" smtClean="0"/>
              <a:t>Визначення коефіцієнтів варіації показників продажу товарів за визначеними періодами.</a:t>
            </a:r>
            <a:endParaRPr lang="ru-RU" sz="3200" dirty="0" smtClean="0"/>
          </a:p>
          <a:p>
            <a:pPr marL="514350" lvl="0" indent="-514350">
              <a:buAutoNum type="arabicPeriod"/>
            </a:pPr>
            <a:r>
              <a:rPr lang="uk-UA" sz="3200" dirty="0" smtClean="0"/>
              <a:t>Угрупування </a:t>
            </a:r>
            <a:r>
              <a:rPr lang="uk-UA" sz="3200" dirty="0" smtClean="0"/>
              <a:t>товарів відповідно до зростанням коефіцієнта варіації.</a:t>
            </a:r>
            <a:endParaRPr lang="ru-RU" sz="3200" dirty="0" smtClean="0"/>
          </a:p>
          <a:p>
            <a:pPr marL="514350" lvl="0" indent="-514350">
              <a:buAutoNum type="arabicPeriod"/>
            </a:pPr>
            <a:r>
              <a:rPr lang="uk-UA" sz="3200" dirty="0" smtClean="0"/>
              <a:t>Розподіл по категоріям X, Y, Z.</a:t>
            </a:r>
            <a:endParaRPr lang="ru-RU" sz="32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1"/>
          <p:cNvSpPr>
            <a:spLocks noChangeArrowheads="1"/>
          </p:cNvSpPr>
          <p:nvPr/>
        </p:nvSpPr>
        <p:spPr bwMode="auto">
          <a:xfrm>
            <a:off x="0" y="-1"/>
            <a:ext cx="12192000" cy="64940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uk-UA" sz="3200" dirty="0" smtClean="0"/>
              <a:t>Група X – товари, що характеризуються стабільним попитом (розміром продажів), висока можливість вірного прогнозування продажів. Значення коефіцієнта варіації знаходиться в інтервалі від 0 до 10 %.</a:t>
            </a:r>
          </a:p>
          <a:p>
            <a:endParaRPr lang="ru-RU" sz="3200" dirty="0" smtClean="0"/>
          </a:p>
          <a:p>
            <a:r>
              <a:rPr lang="uk-UA" sz="3200" dirty="0" smtClean="0"/>
              <a:t>Група Y – товари, що мають деякі коливання продажу, характеризуються середніми можливостями їх прогнозування. Значення коефіцієнта варіації знаходиться в інтервалі від 11 до 25 %.</a:t>
            </a:r>
          </a:p>
          <a:p>
            <a:endParaRPr lang="ru-RU" sz="3200" dirty="0" smtClean="0"/>
          </a:p>
          <a:p>
            <a:r>
              <a:rPr lang="uk-UA" sz="3200" dirty="0" smtClean="0"/>
              <a:t>Група Z – товари з нерегулярним і нестабільним попитом, слабка точність прогнозування продажів. Значення коефіцієнта варіації знаходиться в інтервалі від 25 % і більше.</a:t>
            </a:r>
            <a:endParaRPr lang="ru-RU" sz="320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1"/>
          <p:cNvSpPr>
            <a:spLocks noChangeArrowheads="1"/>
          </p:cNvSpPr>
          <p:nvPr/>
        </p:nvSpPr>
        <p:spPr bwMode="auto">
          <a:xfrm>
            <a:off x="0" y="-1"/>
            <a:ext cx="1219200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uk-UA" sz="3200" dirty="0" smtClean="0"/>
              <a:t>Для прийняття більш обґрунтованих рішень, XYZ-аналіз часто застосовують одночасно із ABC-аналізом. Сумісний </a:t>
            </a:r>
            <a:r>
              <a:rPr lang="uk-UA" sz="3200" b="1" dirty="0" smtClean="0"/>
              <a:t>ABC-XYZ-аналіз</a:t>
            </a:r>
            <a:r>
              <a:rPr lang="uk-UA" sz="3200" dirty="0" smtClean="0"/>
              <a:t> у результаті групує товари на 9 класів.</a:t>
            </a:r>
          </a:p>
          <a:p>
            <a:endParaRPr lang="ru-RU" sz="3200" dirty="0" smtClean="0"/>
          </a:p>
          <a:p>
            <a:pPr algn="just"/>
            <a:r>
              <a:rPr lang="uk-UA" sz="3200" dirty="0" smtClean="0"/>
              <a:t>Товари із групи АХ – безумовні лідери, а із групи СZ – кандидати на вилучення із асортименту. Товари категорії X варто завжди закуповувати у кількості, рівній прогнозованому продажу. АХ – дещо більше прогнозованої кількості, а товари категорії Z, зокрема ВZ та СZ, часто доцільно реалізовувати (поставляти) за попереднім замовленням.</a:t>
            </a:r>
            <a:endParaRPr lang="ru-RU" sz="32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33411" y="328524"/>
            <a:ext cx="11339513" cy="1077218"/>
          </a:xfrm>
          <a:prstGeom prst="rect">
            <a:avLst/>
          </a:prstGeom>
        </p:spPr>
        <p:txBody>
          <a:bodyPr wrap="square">
            <a:spAutoFit/>
          </a:bodyPr>
          <a:lstStyle/>
          <a:p>
            <a:pPr algn="ctr"/>
            <a:r>
              <a:rPr lang="uk-UA" sz="3200" dirty="0" smtClean="0"/>
              <a:t>Класифікація товарів підприємства за їх прибутковістю методом </a:t>
            </a:r>
            <a:r>
              <a:rPr lang="uk-UA" sz="3200" dirty="0" err="1" smtClean="0"/>
              <a:t>АВС-ХУZ-аналізу</a:t>
            </a:r>
            <a:endParaRPr lang="ru-RU" sz="3200" dirty="0"/>
          </a:p>
        </p:txBody>
      </p:sp>
      <p:graphicFrame>
        <p:nvGraphicFramePr>
          <p:cNvPr id="5" name="Таблица 4"/>
          <p:cNvGraphicFramePr>
            <a:graphicFrameLocks noGrp="1"/>
          </p:cNvGraphicFramePr>
          <p:nvPr/>
        </p:nvGraphicFramePr>
        <p:xfrm>
          <a:off x="700088" y="1443037"/>
          <a:ext cx="10872787" cy="5114925"/>
        </p:xfrm>
        <a:graphic>
          <a:graphicData uri="http://schemas.openxmlformats.org/drawingml/2006/table">
            <a:tbl>
              <a:tblPr/>
              <a:tblGrid>
                <a:gridCol w="902442"/>
                <a:gridCol w="3129188"/>
                <a:gridCol w="3596717"/>
                <a:gridCol w="3244440"/>
              </a:tblGrid>
              <a:tr h="639367">
                <a:tc>
                  <a:txBody>
                    <a:bodyPr/>
                    <a:lstStyle/>
                    <a:p>
                      <a:pPr algn="ctr"/>
                      <a:endParaRPr lang="uk-UA" sz="2000" dirty="0">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uk-UA" sz="2000" dirty="0">
                          <a:latin typeface="Calibri"/>
                          <a:cs typeface="Times New Roman"/>
                        </a:rPr>
                        <a:t>A</a:t>
                      </a:r>
                      <a:endParaRPr lang="ru-RU" sz="2000" dirty="0">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uk-UA" sz="2000">
                          <a:latin typeface="Calibri"/>
                          <a:cs typeface="Times New Roman"/>
                        </a:rPr>
                        <a:t>В</a:t>
                      </a:r>
                      <a:endParaRPr lang="ru-RU" sz="2000">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uk-UA" sz="2000">
                          <a:latin typeface="Calibri"/>
                          <a:cs typeface="Times New Roman"/>
                        </a:rPr>
                        <a:t>С</a:t>
                      </a:r>
                      <a:endParaRPr lang="ru-RU" sz="2000">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18098">
                <a:tc>
                  <a:txBody>
                    <a:bodyPr/>
                    <a:lstStyle/>
                    <a:p>
                      <a:pPr algn="ctr"/>
                      <a:r>
                        <a:rPr lang="uk-UA" sz="2000">
                          <a:latin typeface="Calibri"/>
                          <a:cs typeface="Times New Roman"/>
                        </a:rPr>
                        <a:t>X</a:t>
                      </a:r>
                      <a:endParaRPr lang="ru-RU" sz="2000">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uk-UA" sz="2000">
                          <a:latin typeface="Calibri"/>
                          <a:cs typeface="Times New Roman"/>
                        </a:rPr>
                        <a:t>AX – високий рівень доходу, стабільне споживання.</a:t>
                      </a:r>
                      <a:endParaRPr lang="ru-RU" sz="2000">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uk-UA" sz="2000">
                          <a:latin typeface="Calibri"/>
                          <a:cs typeface="Times New Roman"/>
                        </a:rPr>
                        <a:t>BX – високий рівень участі в доходах поєднується із нестабільністю споживання і складністю його прогнозу.</a:t>
                      </a:r>
                      <a:endParaRPr lang="ru-RU" sz="2000">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uk-UA" sz="2000">
                          <a:latin typeface="Calibri"/>
                          <a:cs typeface="Times New Roman"/>
                        </a:rPr>
                        <a:t>CX – високий рівень участі в доходах, покупки відбуваються випадково. Немає можливості прогнозування.</a:t>
                      </a:r>
                      <a:endParaRPr lang="ru-RU" sz="2000">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78730">
                <a:tc>
                  <a:txBody>
                    <a:bodyPr/>
                    <a:lstStyle/>
                    <a:p>
                      <a:pPr algn="ctr"/>
                      <a:r>
                        <a:rPr lang="uk-UA" sz="2000">
                          <a:latin typeface="Calibri"/>
                          <a:cs typeface="Times New Roman"/>
                        </a:rPr>
                        <a:t>Y</a:t>
                      </a:r>
                      <a:endParaRPr lang="ru-RU" sz="2000">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uk-UA" sz="2000">
                          <a:latin typeface="Calibri"/>
                          <a:cs typeface="Times New Roman"/>
                        </a:rPr>
                        <a:t>AY – середній рівень доходу, стабільне споживання.</a:t>
                      </a:r>
                      <a:endParaRPr lang="ru-RU" sz="2000">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uk-UA" sz="2000">
                          <a:latin typeface="Calibri"/>
                          <a:cs typeface="Times New Roman"/>
                        </a:rPr>
                        <a:t>BY – середній рівень доходу, нестабільне споживання.</a:t>
                      </a:r>
                      <a:endParaRPr lang="ru-RU" sz="2000">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uk-UA" sz="2000">
                          <a:latin typeface="Calibri"/>
                          <a:cs typeface="Times New Roman"/>
                        </a:rPr>
                        <a:t>CY – середній рівень доходу, випадкове споживання.</a:t>
                      </a:r>
                      <a:endParaRPr lang="ru-RU" sz="2000">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78730">
                <a:tc>
                  <a:txBody>
                    <a:bodyPr/>
                    <a:lstStyle/>
                    <a:p>
                      <a:pPr algn="ctr"/>
                      <a:r>
                        <a:rPr lang="uk-UA" sz="2000">
                          <a:latin typeface="Calibri"/>
                          <a:cs typeface="Times New Roman"/>
                        </a:rPr>
                        <a:t>Z</a:t>
                      </a:r>
                      <a:endParaRPr lang="ru-RU" sz="2000">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uk-UA" sz="2000">
                          <a:latin typeface="Calibri"/>
                          <a:cs typeface="Times New Roman"/>
                        </a:rPr>
                        <a:t>AZ – низький рівень доходу, стабільне споживання.</a:t>
                      </a:r>
                      <a:endParaRPr lang="ru-RU" sz="2000">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uk-UA" sz="2000" dirty="0">
                          <a:latin typeface="Calibri"/>
                          <a:cs typeface="Times New Roman"/>
                        </a:rPr>
                        <a:t>BZ – низький рівень доходу, нестабільне споживання.</a:t>
                      </a:r>
                      <a:endParaRPr lang="ru-RU" sz="2000" dirty="0">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uk-UA" sz="2000" dirty="0">
                          <a:latin typeface="Calibri"/>
                          <a:cs typeface="Times New Roman"/>
                        </a:rPr>
                        <a:t>CZ – низький рівень доходу, випадкове споживання.</a:t>
                      </a:r>
                      <a:endParaRPr lang="ru-RU" sz="2000" dirty="0">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1"/>
          <p:cNvSpPr>
            <a:spLocks noChangeArrowheads="1"/>
          </p:cNvSpPr>
          <p:nvPr/>
        </p:nvSpPr>
        <p:spPr bwMode="auto">
          <a:xfrm>
            <a:off x="0" y="-1"/>
            <a:ext cx="12192000"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uk-UA" sz="2800" dirty="0" smtClean="0"/>
              <a:t>Інший підхід – це класифікувати товари підприємства за їх вартістю. Для цього необхідно: встановити вартість кожного товару (за закупівельними цінами); знайти загальну суму витрат на придбання товарів; розподілити товари на групи А, В, С залежно від їх питомої ваги у загальних витратах.</a:t>
            </a:r>
            <a:endParaRPr lang="ru-RU" sz="2800" dirty="0" smtClean="0"/>
          </a:p>
          <a:p>
            <a:r>
              <a:rPr lang="uk-UA" sz="2800" dirty="0" smtClean="0"/>
              <a:t>Найбільш розповсюдженою є така </a:t>
            </a:r>
            <a:r>
              <a:rPr lang="uk-UA" sz="2800" u="sng" dirty="0" smtClean="0"/>
              <a:t>класифікація</a:t>
            </a:r>
            <a:r>
              <a:rPr lang="uk-UA" sz="2800" dirty="0" smtClean="0"/>
              <a:t>:</a:t>
            </a:r>
            <a:endParaRPr lang="ru-RU" sz="2800" dirty="0" smtClean="0"/>
          </a:p>
          <a:p>
            <a:r>
              <a:rPr lang="uk-UA" sz="2800" b="1" dirty="0" smtClean="0"/>
              <a:t>Клас А</a:t>
            </a:r>
            <a:r>
              <a:rPr lang="uk-UA" sz="2800" dirty="0" smtClean="0"/>
              <a:t> – найбільш дорогі та елітні товари, на частку яких припадає приблизно 75–80 % загальної вартості запасів, але вони складають лише 10–20 % загальної кількості товарів, які знаходяться на зберіганні.</a:t>
            </a:r>
            <a:endParaRPr lang="ru-RU" sz="2800" dirty="0" smtClean="0"/>
          </a:p>
          <a:p>
            <a:r>
              <a:rPr lang="uk-UA" sz="2800" b="1" dirty="0" smtClean="0"/>
              <a:t>Клас В</a:t>
            </a:r>
            <a:r>
              <a:rPr lang="uk-UA" sz="2800" dirty="0" smtClean="0"/>
              <a:t> – середні за вартістю товари. Їх частка у загальній сумі запасів складає приблизно 10–15 %, але у кількісному відношенні 30–40 % запасів.</a:t>
            </a:r>
            <a:endParaRPr lang="ru-RU" sz="2800" dirty="0" smtClean="0"/>
          </a:p>
          <a:p>
            <a:r>
              <a:rPr lang="uk-UA" sz="2800" b="1" dirty="0" smtClean="0"/>
              <a:t>Клас С</a:t>
            </a:r>
            <a:r>
              <a:rPr lang="uk-UA" sz="2800" dirty="0" smtClean="0"/>
              <a:t> – найдешевші товари. Вони становлять 5–10 % від загальної вартості виробів, які зберігаються, і 40–50 % від загального обсягу зберігання.</a:t>
            </a:r>
            <a:endParaRPr lang="ru-RU" sz="2800"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1"/>
          <p:cNvSpPr>
            <a:spLocks noChangeArrowheads="1"/>
          </p:cNvSpPr>
          <p:nvPr/>
        </p:nvSpPr>
        <p:spPr bwMode="auto">
          <a:xfrm>
            <a:off x="0" y="-1"/>
            <a:ext cx="1219200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uk-UA" sz="3200" dirty="0" smtClean="0"/>
              <a:t>Використання поєднаного ABC і XYZ-аналізів дозволить:</a:t>
            </a:r>
            <a:endParaRPr lang="ru-RU" sz="3200" dirty="0" smtClean="0"/>
          </a:p>
          <a:p>
            <a:pPr lvl="0"/>
            <a:r>
              <a:rPr lang="uk-UA" sz="3200" dirty="0" smtClean="0"/>
              <a:t>- підвищити ефективність системи управління товарними ресурсами;</a:t>
            </a:r>
            <a:endParaRPr lang="ru-RU" sz="3200" dirty="0" smtClean="0"/>
          </a:p>
          <a:p>
            <a:pPr lvl="0"/>
            <a:r>
              <a:rPr lang="uk-UA" sz="3200" dirty="0" smtClean="0"/>
              <a:t>- підвищити частку високоприбуткових товарів без порушення принципів асортиментної політики;</a:t>
            </a:r>
            <a:endParaRPr lang="ru-RU" sz="3200" dirty="0" smtClean="0"/>
          </a:p>
          <a:p>
            <a:r>
              <a:rPr lang="uk-UA" sz="3200" dirty="0" smtClean="0"/>
              <a:t>- виявити ключові товари та причини, що впливають на кількість товарів, що зберігаються на складі.</a:t>
            </a:r>
            <a:endParaRPr lang="ru-RU" sz="3200"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43013" y="1605648"/>
            <a:ext cx="10044111" cy="1446550"/>
          </a:xfrm>
          <a:prstGeom prst="rect">
            <a:avLst/>
          </a:prstGeom>
        </p:spPr>
        <p:txBody>
          <a:bodyPr wrap="square">
            <a:spAutoFit/>
          </a:bodyPr>
          <a:lstStyle/>
          <a:p>
            <a:pPr marL="742950" lvl="0" indent="-742950" algn="ctr"/>
            <a:r>
              <a:rPr lang="uk-UA" sz="4400" b="1" dirty="0" smtClean="0">
                <a:solidFill>
                  <a:schemeClr val="accent2">
                    <a:lumMod val="50000"/>
                  </a:schemeClr>
                </a:solidFill>
                <a:latin typeface="Times New Roman" pitchFamily="18" charset="0"/>
                <a:ea typeface="Times New Roman" pitchFamily="18" charset="0"/>
                <a:cs typeface="Times New Roman" pitchFamily="18" charset="0"/>
              </a:rPr>
              <a:t>3</a:t>
            </a:r>
            <a:r>
              <a:rPr lang="uk-UA" sz="4400" b="1" dirty="0" smtClean="0">
                <a:solidFill>
                  <a:schemeClr val="accent2">
                    <a:lumMod val="50000"/>
                  </a:schemeClr>
                </a:solidFill>
                <a:latin typeface="Times New Roman" pitchFamily="18" charset="0"/>
                <a:ea typeface="Times New Roman" pitchFamily="18" charset="0"/>
                <a:cs typeface="Times New Roman" pitchFamily="18" charset="0"/>
              </a:rPr>
              <a:t>. </a:t>
            </a:r>
            <a:r>
              <a:rPr lang="uk-UA" sz="4400" b="1" dirty="0" smtClean="0">
                <a:solidFill>
                  <a:schemeClr val="accent2">
                    <a:lumMod val="50000"/>
                  </a:schemeClr>
                </a:solidFill>
                <a:latin typeface="Times New Roman" pitchFamily="18" charset="0"/>
                <a:ea typeface="Times New Roman" pitchFamily="18" charset="0"/>
                <a:cs typeface="Times New Roman" pitchFamily="18" charset="0"/>
              </a:rPr>
              <a:t>Конкурентні стратегії підприємства на зовнішніх ринках</a:t>
            </a:r>
            <a:endParaRPr lang="uk-UA" b="1" dirty="0" smtClean="0">
              <a:solidFill>
                <a:schemeClr val="accent2">
                  <a:lumMod val="50000"/>
                </a:schemeClr>
              </a:solidFill>
              <a:latin typeface="Times New Roman" pitchFamily="18" charset="0"/>
              <a:cs typeface="Times New Roman" pitchFamily="18"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Grp="1"/>
          </p:cNvPicPr>
          <p:nvPr>
            <p:ph type="pic" idx="1"/>
          </p:nvPr>
        </p:nvPicPr>
        <p:blipFill>
          <a:blip r:embed="rId2">
            <a:extLst>
              <a:ext uri="{28A0092B-C50C-407E-A947-70E740481C1C}">
                <a14:useLocalDpi xmlns:lc="http://schemas.openxmlformats.org/drawingml/2006/lockedCanvas" xmlns:pic="http://schemas.openxmlformats.org/drawingml/2006/picture" xmlns="" xmlns:wpc="http://schemas.microsoft.com/office/word/2010/wordprocessingCanvas" xmlns:cx="http://schemas.microsoft.com/office/drawing/2014/chartex" xmlns:cx1="http://schemas.microsoft.com/office/drawing/2015/9/8/chartex"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1385888" y="0"/>
            <a:ext cx="9015412" cy="5543550"/>
          </a:xfrm>
          <a:prstGeom prst="rect">
            <a:avLst/>
          </a:prstGeom>
          <a:noFill/>
        </p:spPr>
      </p:pic>
      <p:sp>
        <p:nvSpPr>
          <p:cNvPr id="6" name="Прямоугольник 5"/>
          <p:cNvSpPr/>
          <p:nvPr/>
        </p:nvSpPr>
        <p:spPr>
          <a:xfrm>
            <a:off x="785813" y="5973246"/>
            <a:ext cx="10304727" cy="523220"/>
          </a:xfrm>
          <a:prstGeom prst="rect">
            <a:avLst/>
          </a:prstGeom>
        </p:spPr>
        <p:txBody>
          <a:bodyPr wrap="square">
            <a:spAutoFit/>
          </a:bodyPr>
          <a:lstStyle/>
          <a:p>
            <a:pPr algn="ctr"/>
            <a:r>
              <a:rPr lang="uk-UA" sz="2800" b="1" dirty="0" smtClean="0"/>
              <a:t>Сучасне розуміння терміну «стратегія»</a:t>
            </a:r>
            <a:endParaRPr lang="ru-RU" sz="2800" b="1"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Рисунок 4"/>
          <p:cNvGraphicFramePr>
            <a:graphicFrameLocks noGrp="1"/>
          </p:cNvGraphicFramePr>
          <p:nvPr>
            <p:ph type="pic" idx="1"/>
          </p:nvPr>
        </p:nvGraphicFramePr>
        <p:xfrm>
          <a:off x="642938" y="1485901"/>
          <a:ext cx="10597515" cy="2987040"/>
        </p:xfrm>
        <a:graphic>
          <a:graphicData uri="http://schemas.openxmlformats.org/drawingml/2006/table">
            <a:tbl>
              <a:tblPr/>
              <a:tblGrid>
                <a:gridCol w="2649110"/>
                <a:gridCol w="2649110"/>
                <a:gridCol w="2649110"/>
                <a:gridCol w="2650185"/>
              </a:tblGrid>
              <a:tr h="2348547">
                <a:tc>
                  <a:txBody>
                    <a:bodyPr/>
                    <a:lstStyle/>
                    <a:p>
                      <a:pPr algn="ctr">
                        <a:spcAft>
                          <a:spcPts val="0"/>
                        </a:spcAft>
                      </a:pPr>
                      <a:r>
                        <a:rPr lang="uk-UA" sz="2800" dirty="0">
                          <a:latin typeface="Calibri"/>
                          <a:ea typeface="Times New Roman"/>
                          <a:cs typeface="Times New Roman"/>
                        </a:rPr>
                        <a:t>встановлення відносин підприємства із зовнішнім середовищем</a:t>
                      </a:r>
                      <a:endParaRPr lang="ru-RU" sz="28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2800" dirty="0">
                          <a:latin typeface="Calibri"/>
                          <a:ea typeface="Times New Roman"/>
                          <a:cs typeface="Times New Roman"/>
                        </a:rPr>
                        <a:t>встановлення відносин і процесів всередині підприємства</a:t>
                      </a:r>
                      <a:endParaRPr lang="ru-RU" sz="28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2800" dirty="0">
                          <a:latin typeface="Calibri"/>
                          <a:ea typeface="Times New Roman"/>
                          <a:cs typeface="Times New Roman"/>
                        </a:rPr>
                        <a:t>ведення щоденних справ</a:t>
                      </a:r>
                      <a:endParaRPr lang="ru-RU" sz="28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2800" dirty="0">
                          <a:latin typeface="Calibri"/>
                          <a:ea typeface="Times New Roman"/>
                          <a:cs typeface="Times New Roman"/>
                        </a:rPr>
                        <a:t>засоби вимірювання результатів сьогоденної і майбутньої діяльності компанії</a:t>
                      </a:r>
                      <a:endParaRPr lang="ru-RU" sz="28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Прямоугольник 5"/>
          <p:cNvSpPr/>
          <p:nvPr/>
        </p:nvSpPr>
        <p:spPr>
          <a:xfrm>
            <a:off x="585789" y="401122"/>
            <a:ext cx="11009808" cy="523220"/>
          </a:xfrm>
          <a:prstGeom prst="rect">
            <a:avLst/>
          </a:prstGeom>
        </p:spPr>
        <p:txBody>
          <a:bodyPr wrap="square">
            <a:spAutoFit/>
          </a:bodyPr>
          <a:lstStyle/>
          <a:p>
            <a:pPr algn="ctr"/>
            <a:r>
              <a:rPr lang="uk-UA" sz="2800" b="1" dirty="0" smtClean="0"/>
              <a:t>Правила стратегії щодо поведінки організації</a:t>
            </a:r>
            <a:endParaRPr lang="ru-RU" sz="28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
            <a:ext cx="12192000" cy="2390660"/>
          </a:xfrm>
        </p:spPr>
        <p:style>
          <a:lnRef idx="1">
            <a:schemeClr val="accent4"/>
          </a:lnRef>
          <a:fillRef idx="2">
            <a:schemeClr val="accent4"/>
          </a:fillRef>
          <a:effectRef idx="1">
            <a:schemeClr val="accent4"/>
          </a:effectRef>
          <a:fontRef idx="minor">
            <a:schemeClr val="dk1"/>
          </a:fontRef>
        </p:style>
        <p:txBody>
          <a:bodyPr>
            <a:normAutofit/>
          </a:bodyPr>
          <a:lstStyle/>
          <a:p>
            <a:pPr marL="0" indent="0">
              <a:buNone/>
            </a:pPr>
            <a:r>
              <a:rPr lang="ru-RU" dirty="0"/>
              <a:t>  </a:t>
            </a:r>
            <a:r>
              <a:rPr lang="uk-UA" dirty="0" smtClean="0"/>
              <a:t>Планування маркетингу надає змогу підприємству визначити методи та стратегію вибору цінової політики, залучення нових клієнтів, рекламування продукції й досягнення ефективності виробництва й конкурентоздатності продукції.</a:t>
            </a:r>
            <a:endParaRPr lang="uk-UA" dirty="0"/>
          </a:p>
        </p:txBody>
      </p:sp>
      <p:pic>
        <p:nvPicPr>
          <p:cNvPr id="4" name="Рисунок 3"/>
          <p:cNvPicPr>
            <a:picLocks noChangeAspect="1"/>
          </p:cNvPicPr>
          <p:nvPr/>
        </p:nvPicPr>
        <p:blipFill>
          <a:blip r:embed="rId2"/>
          <a:stretch>
            <a:fillRect/>
          </a:stretch>
        </p:blipFill>
        <p:spPr>
          <a:xfrm>
            <a:off x="-1" y="2390661"/>
            <a:ext cx="6004193" cy="4467339"/>
          </a:xfrm>
          <a:prstGeom prst="rect">
            <a:avLst/>
          </a:prstGeom>
        </p:spPr>
      </p:pic>
      <p:pic>
        <p:nvPicPr>
          <p:cNvPr id="5" name="Рисунок 4"/>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6004192" y="2390660"/>
            <a:ext cx="6187808" cy="4467339"/>
          </a:xfrm>
          <a:prstGeom prst="rect">
            <a:avLst/>
          </a:prstGeom>
        </p:spPr>
      </p:pic>
    </p:spTree>
    <p:extLst>
      <p:ext uri="{BB962C8B-B14F-4D97-AF65-F5344CB8AC3E}">
        <p14:creationId xmlns="" xmlns:p14="http://schemas.microsoft.com/office/powerpoint/2010/main" val="181522840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485775" y="5618943"/>
            <a:ext cx="11101388" cy="768350"/>
          </a:xfrm>
        </p:spPr>
        <p:txBody>
          <a:bodyPr>
            <a:noAutofit/>
          </a:bodyPr>
          <a:lstStyle/>
          <a:p>
            <a:r>
              <a:rPr lang="uk-UA" sz="2800" b="1" dirty="0" smtClean="0"/>
              <a:t>Етапи формування </a:t>
            </a:r>
            <a:r>
              <a:rPr lang="uk-UA" sz="2800" b="1" dirty="0" smtClean="0"/>
              <a:t>стратегії</a:t>
            </a:r>
            <a:endParaRPr lang="ru-RU" sz="2800" b="1" dirty="0"/>
          </a:p>
        </p:txBody>
      </p:sp>
      <p:graphicFrame>
        <p:nvGraphicFramePr>
          <p:cNvPr id="5" name="Рисунок 4"/>
          <p:cNvGraphicFramePr>
            <a:graphicFrameLocks noGrp="1"/>
          </p:cNvGraphicFramePr>
          <p:nvPr>
            <p:ph type="pic" idx="1"/>
          </p:nvPr>
        </p:nvGraphicFramePr>
        <p:xfrm>
          <a:off x="671513" y="615950"/>
          <a:ext cx="10707687" cy="447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1"/>
          <p:cNvSpPr>
            <a:spLocks noChangeArrowheads="1"/>
          </p:cNvSpPr>
          <p:nvPr/>
        </p:nvSpPr>
        <p:spPr bwMode="auto">
          <a:xfrm>
            <a:off x="0" y="0"/>
            <a:ext cx="121920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tab pos="450850" algn="l"/>
              </a:tabLst>
            </a:pPr>
            <a:r>
              <a:rPr kumimoji="0" lang="uk-UA" sz="3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У стратегічному маркетингу та менеджменті існує три базових рівня маркетингової стратегії: </a:t>
            </a:r>
          </a:p>
          <a:p>
            <a:pPr marL="0" marR="0" lvl="0" indent="450850" algn="just" defTabSz="914400" rtl="0" eaLnBrk="0" fontAlgn="base" latinLnBrk="0" hangingPunct="0">
              <a:lnSpc>
                <a:spcPct val="100000"/>
              </a:lnSpc>
              <a:spcBef>
                <a:spcPct val="0"/>
              </a:spcBef>
              <a:spcAft>
                <a:spcPct val="0"/>
              </a:spcAft>
              <a:buClrTx/>
              <a:buSzTx/>
              <a:buFontTx/>
              <a:buChar char="•"/>
              <a:tabLst>
                <a:tab pos="450850" algn="l"/>
              </a:tabLst>
            </a:pPr>
            <a:r>
              <a:rPr kumimoji="0" lang="uk-UA" sz="3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корпоративна;</a:t>
            </a:r>
          </a:p>
          <a:p>
            <a:pPr marL="0" marR="0" lvl="0" indent="450850" algn="just" defTabSz="914400" rtl="0" eaLnBrk="0" fontAlgn="base" latinLnBrk="0" hangingPunct="0">
              <a:lnSpc>
                <a:spcPct val="100000"/>
              </a:lnSpc>
              <a:spcBef>
                <a:spcPct val="0"/>
              </a:spcBef>
              <a:spcAft>
                <a:spcPct val="0"/>
              </a:spcAft>
              <a:buClrTx/>
              <a:buSzTx/>
              <a:buFontTx/>
              <a:buChar char="•"/>
              <a:tabLst>
                <a:tab pos="450850" algn="l"/>
              </a:tabLst>
            </a:pPr>
            <a:r>
              <a:rPr kumimoji="0" lang="uk-UA" sz="3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конкурента;</a:t>
            </a:r>
          </a:p>
          <a:p>
            <a:pPr marL="0" marR="0" lvl="0" indent="450850" algn="just" defTabSz="914400" rtl="0" eaLnBrk="0" fontAlgn="base" latinLnBrk="0" hangingPunct="0">
              <a:lnSpc>
                <a:spcPct val="100000"/>
              </a:lnSpc>
              <a:spcBef>
                <a:spcPct val="0"/>
              </a:spcBef>
              <a:spcAft>
                <a:spcPct val="0"/>
              </a:spcAft>
              <a:buClrTx/>
              <a:buSzTx/>
              <a:buFontTx/>
              <a:buChar char="•"/>
              <a:tabLst>
                <a:tab pos="450850" algn="l"/>
              </a:tabLst>
            </a:pPr>
            <a:r>
              <a:rPr kumimoji="0" lang="uk-UA" sz="3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функціональна (або інструментальна).</a:t>
            </a:r>
            <a:endParaRPr kumimoji="0" lang="uk-UA"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507999" y="5657850"/>
            <a:ext cx="11350625" cy="643718"/>
          </a:xfrm>
        </p:spPr>
        <p:txBody>
          <a:bodyPr>
            <a:normAutofit/>
          </a:bodyPr>
          <a:lstStyle/>
          <a:p>
            <a:pPr algn="ctr"/>
            <a:r>
              <a:rPr lang="uk-UA" sz="2800" b="1" dirty="0" smtClean="0"/>
              <a:t>Рівні розробки </a:t>
            </a:r>
            <a:r>
              <a:rPr lang="uk-UA" sz="2800" b="1" dirty="0" smtClean="0"/>
              <a:t>стратегії </a:t>
            </a:r>
            <a:r>
              <a:rPr lang="uk-UA" sz="2800" b="1" dirty="0" smtClean="0"/>
              <a:t>та їх тлумачення</a:t>
            </a:r>
            <a:endParaRPr lang="ru-RU" sz="2800" b="1" dirty="0"/>
          </a:p>
        </p:txBody>
      </p:sp>
      <p:graphicFrame>
        <p:nvGraphicFramePr>
          <p:cNvPr id="5" name="Рисунок 4"/>
          <p:cNvGraphicFramePr>
            <a:graphicFrameLocks noGrp="1"/>
          </p:cNvGraphicFramePr>
          <p:nvPr>
            <p:ph type="pic" idx="1"/>
          </p:nvPr>
        </p:nvGraphicFramePr>
        <p:xfrm>
          <a:off x="500063" y="615950"/>
          <a:ext cx="11430000" cy="4870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1"/>
          <p:cNvSpPr>
            <a:spLocks noChangeArrowheads="1"/>
          </p:cNvSpPr>
          <p:nvPr/>
        </p:nvSpPr>
        <p:spPr bwMode="auto">
          <a:xfrm>
            <a:off x="0" y="-1"/>
            <a:ext cx="1219200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uk-UA"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Корпоративна стратегія </a:t>
            </a:r>
            <a:r>
              <a:rPr kumimoji="0" lang="uk-UA"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визначає пріоритети, за якими надалі розподіляються ресурси компанії, такі як фінанси, компетенції, персонал, потужність виробництва. </a:t>
            </a:r>
          </a:p>
          <a:p>
            <a:pPr marL="0" marR="0" lvl="0" indent="450850" algn="just" defTabSz="914400" rtl="0" eaLnBrk="1" fontAlgn="base" latinLnBrk="0" hangingPunct="1">
              <a:lnSpc>
                <a:spcPct val="100000"/>
              </a:lnSpc>
              <a:spcBef>
                <a:spcPct val="0"/>
              </a:spcBef>
              <a:spcAft>
                <a:spcPct val="0"/>
              </a:spcAft>
              <a:buClrTx/>
              <a:buSzTx/>
              <a:buFontTx/>
              <a:buNone/>
              <a:tabLst/>
            </a:pPr>
            <a:endParaRPr lang="uk-UA" sz="3200" dirty="0" smtClean="0">
              <a:latin typeface="Times New Roman" pitchFamily="18" charset="0"/>
              <a:ea typeface="Calibri" pitchFamily="34" charset="0"/>
              <a:cs typeface="Times New Roman" pitchFamily="18" charset="0"/>
            </a:endParaRPr>
          </a:p>
          <a:p>
            <a:pPr marL="0" marR="0" lvl="0" indent="450850" algn="just" defTabSz="914400" rtl="0" eaLnBrk="1" fontAlgn="base" latinLnBrk="0" hangingPunct="1">
              <a:lnSpc>
                <a:spcPct val="100000"/>
              </a:lnSpc>
              <a:spcBef>
                <a:spcPct val="0"/>
              </a:spcBef>
              <a:spcAft>
                <a:spcPct val="0"/>
              </a:spcAft>
              <a:buClrTx/>
              <a:buSzTx/>
              <a:buFontTx/>
              <a:buNone/>
              <a:tabLst/>
            </a:pPr>
            <a:r>
              <a:rPr kumimoji="0" lang="uk-UA"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До корпоративних маркетингових стратегій належать </a:t>
            </a:r>
            <a:r>
              <a:rPr kumimoji="0" lang="uk-UA"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стратегії зростання</a:t>
            </a:r>
            <a:r>
              <a:rPr kumimoji="0" lang="uk-UA"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(стратегія зміцнення позицій на ринку, стратегія виходу на нові ринки збуту та стратегія удосконалення продукту, стратегії інтегрованого зростання, стратегії диверсифікації) та </a:t>
            </a:r>
            <a:r>
              <a:rPr kumimoji="0" lang="uk-UA"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стратегії скорочення </a:t>
            </a:r>
            <a:r>
              <a:rPr kumimoji="0" lang="uk-UA"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(стратегія ліквідації, стратегія </a:t>
            </a:r>
            <a:r>
              <a:rPr kumimoji="0" lang="uk-UA" sz="32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uk-UA"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збору врожаю</a:t>
            </a:r>
            <a:r>
              <a:rPr kumimoji="0" lang="uk-UA" sz="32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uk-UA"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стратегія мінімізації витрат).</a:t>
            </a:r>
            <a:endParaRPr kumimoji="0" lang="uk-UA"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1"/>
          <p:cNvSpPr>
            <a:spLocks noChangeArrowheads="1"/>
          </p:cNvSpPr>
          <p:nvPr/>
        </p:nvSpPr>
        <p:spPr bwMode="auto">
          <a:xfrm>
            <a:off x="0" y="-1"/>
            <a:ext cx="12192000"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uk-UA" sz="3200" dirty="0" smtClean="0"/>
              <a:t>   Під </a:t>
            </a:r>
            <a:r>
              <a:rPr lang="uk-UA" sz="3200" b="1" dirty="0" smtClean="0"/>
              <a:t>системою конкуренції </a:t>
            </a:r>
            <a:r>
              <a:rPr lang="uk-UA" sz="3200" dirty="0" smtClean="0"/>
              <a:t>розуміють систему заходів, які застосовують із метою підвищення лояльності клієнта та підсилення конкурентоспроможності. </a:t>
            </a:r>
            <a:endParaRPr lang="uk-UA" sz="3200" dirty="0" smtClean="0"/>
          </a:p>
          <a:p>
            <a:r>
              <a:rPr lang="uk-UA" sz="3200" dirty="0" smtClean="0"/>
              <a:t> </a:t>
            </a:r>
            <a:r>
              <a:rPr lang="uk-UA" sz="3200" dirty="0" smtClean="0"/>
              <a:t>  Як </a:t>
            </a:r>
            <a:r>
              <a:rPr lang="uk-UA" sz="3200" dirty="0" smtClean="0"/>
              <a:t>наголошує М. Портер, «для того, щоб компанія приносила стабільний та зростаючий дохід, вона має досягти лідерства в одній із трьох сфер: у продукті, в ціні або посісти вузьку ринкову нішу».</a:t>
            </a:r>
            <a:endParaRPr lang="ru-RU" sz="3200" dirty="0" smtClean="0"/>
          </a:p>
          <a:p>
            <a:r>
              <a:rPr lang="uk-UA" sz="3200" dirty="0" smtClean="0"/>
              <a:t>   Виходячи </a:t>
            </a:r>
            <a:r>
              <a:rPr lang="uk-UA" sz="3200" dirty="0" smtClean="0"/>
              <a:t>з цього, М. Портер виділяє </a:t>
            </a:r>
            <a:r>
              <a:rPr lang="uk-UA" sz="3200" b="1" dirty="0" smtClean="0"/>
              <a:t>три типи основних конкурентних стратегій</a:t>
            </a:r>
            <a:r>
              <a:rPr lang="uk-UA" sz="3200" dirty="0" smtClean="0"/>
              <a:t>: стратегію диференціації, стратегію захоплення ринку за відсотком продажів та стратегію концентрації на певному </a:t>
            </a:r>
            <a:r>
              <a:rPr lang="uk-UA" sz="3200" dirty="0" smtClean="0"/>
              <a:t>сегменті.</a:t>
            </a:r>
            <a:endParaRPr lang="ru-RU" sz="3200"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1"/>
          <p:cNvSpPr>
            <a:spLocks noChangeArrowheads="1"/>
          </p:cNvSpPr>
          <p:nvPr/>
        </p:nvSpPr>
        <p:spPr bwMode="auto">
          <a:xfrm>
            <a:off x="0" y="-1"/>
            <a:ext cx="12192000"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uk-UA" sz="3200" dirty="0" smtClean="0"/>
              <a:t>   </a:t>
            </a:r>
            <a:r>
              <a:rPr lang="uk-UA" sz="3200" b="1" dirty="0" smtClean="0"/>
              <a:t>Функціональні (або інструментальні) </a:t>
            </a:r>
            <a:r>
              <a:rPr lang="uk-UA" sz="3200" b="1" dirty="0" smtClean="0"/>
              <a:t>стратегії </a:t>
            </a:r>
            <a:r>
              <a:rPr lang="uk-UA" sz="3200" dirty="0" smtClean="0"/>
              <a:t>розробляються на останньому етапі стратегічного планування індивідуально для кожного підрозділу організації. </a:t>
            </a:r>
            <a:endParaRPr lang="uk-UA" sz="3200" dirty="0" smtClean="0"/>
          </a:p>
          <a:p>
            <a:r>
              <a:rPr lang="uk-UA" sz="3200" dirty="0" smtClean="0"/>
              <a:t>Наприклад</a:t>
            </a:r>
            <a:r>
              <a:rPr lang="uk-UA" sz="3200" dirty="0" smtClean="0"/>
              <a:t>, коли компанія керує декількома брендами, то функціональні стратегії слід </a:t>
            </a:r>
            <a:r>
              <a:rPr lang="uk-UA" sz="3200" dirty="0" smtClean="0"/>
              <a:t>встановлювати </a:t>
            </a:r>
            <a:r>
              <a:rPr lang="uk-UA" sz="3200" dirty="0" smtClean="0"/>
              <a:t>з урахуванням особливостей кожного бренду. </a:t>
            </a:r>
            <a:endParaRPr lang="ru-RU" sz="3200" dirty="0" smtClean="0"/>
          </a:p>
          <a:p>
            <a:r>
              <a:rPr lang="uk-UA" sz="3200" dirty="0" smtClean="0"/>
              <a:t>Інструментальні стратегії маркетингу передбачають тактичні дії із покращення </a:t>
            </a:r>
            <a:r>
              <a:rPr lang="uk-UA" sz="3200" dirty="0" err="1" smtClean="0"/>
              <a:t>маркетинг-міксу</a:t>
            </a:r>
            <a:r>
              <a:rPr lang="uk-UA" sz="3200" dirty="0" smtClean="0"/>
              <a:t> товару. На цьому етапі ієрархії виділяють такі різновиди </a:t>
            </a:r>
            <a:r>
              <a:rPr lang="uk-UA" sz="3200" b="1" dirty="0" smtClean="0"/>
              <a:t>маркетингових стратегій</a:t>
            </a:r>
            <a:r>
              <a:rPr lang="uk-UA" sz="3200" dirty="0" smtClean="0"/>
              <a:t>: асортиментна стратегія, </a:t>
            </a:r>
            <a:r>
              <a:rPr lang="uk-UA" sz="3200" dirty="0" err="1" smtClean="0"/>
              <a:t>стратегія</a:t>
            </a:r>
            <a:r>
              <a:rPr lang="uk-UA" sz="3200" dirty="0" smtClean="0"/>
              <a:t> ціноутворення, стратегія дистрибуції та стратегія просування. </a:t>
            </a:r>
            <a:endParaRPr lang="ru-RU" sz="3200"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1"/>
          <p:cNvSpPr>
            <a:spLocks noChangeArrowheads="1"/>
          </p:cNvSpPr>
          <p:nvPr/>
        </p:nvSpPr>
        <p:spPr bwMode="auto">
          <a:xfrm>
            <a:off x="0" y="-1"/>
            <a:ext cx="12192000" cy="70480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uk-UA"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Питання про просування торгової марки стає актуальним ще до того, як товар надійде у продаж і стане доступний для масового споживача. Саме правильно обрана маркетингова стратегія є запорукою ефективності просування продукту на ринку. </a:t>
            </a:r>
          </a:p>
          <a:p>
            <a:pPr indent="450850" algn="just" fontAlgn="base">
              <a:spcBef>
                <a:spcPct val="0"/>
              </a:spcBef>
              <a:spcAft>
                <a:spcPct val="0"/>
              </a:spcAft>
            </a:pPr>
            <a:endParaRPr lang="uk-UA" sz="2800" dirty="0" smtClean="0">
              <a:latin typeface="Times New Roman" pitchFamily="18" charset="0"/>
              <a:cs typeface="Times New Roman" pitchFamily="18" charset="0"/>
            </a:endParaRPr>
          </a:p>
          <a:p>
            <a:pPr indent="450850" algn="just" fontAlgn="base">
              <a:spcBef>
                <a:spcPct val="0"/>
              </a:spcBef>
              <a:spcAft>
                <a:spcPct val="0"/>
              </a:spcAft>
            </a:pPr>
            <a:r>
              <a:rPr lang="uk-UA" sz="2800" dirty="0" smtClean="0">
                <a:latin typeface="Times New Roman" pitchFamily="18" charset="0"/>
                <a:cs typeface="Times New Roman" pitchFamily="18" charset="0"/>
              </a:rPr>
              <a:t>Традиційно </a:t>
            </a:r>
            <a:r>
              <a:rPr lang="uk-UA" sz="2800" dirty="0" smtClean="0">
                <a:latin typeface="Times New Roman" pitchFamily="18" charset="0"/>
                <a:cs typeface="Times New Roman" pitchFamily="18" charset="0"/>
              </a:rPr>
              <a:t>існує два основних шляхи просування – </a:t>
            </a:r>
            <a:r>
              <a:rPr lang="uk-UA" sz="2800" b="1" dirty="0" err="1" smtClean="0">
                <a:latin typeface="Times New Roman" pitchFamily="18" charset="0"/>
                <a:cs typeface="Times New Roman" pitchFamily="18" charset="0"/>
              </a:rPr>
              <a:t>push</a:t>
            </a:r>
            <a:r>
              <a:rPr lang="uk-UA" sz="2800" dirty="0" smtClean="0">
                <a:latin typeface="Times New Roman" pitchFamily="18" charset="0"/>
                <a:cs typeface="Times New Roman" pitchFamily="18" charset="0"/>
              </a:rPr>
              <a:t> і </a:t>
            </a:r>
            <a:r>
              <a:rPr lang="uk-UA" sz="2800" b="1" dirty="0" err="1" smtClean="0">
                <a:latin typeface="Times New Roman" pitchFamily="18" charset="0"/>
                <a:cs typeface="Times New Roman" pitchFamily="18" charset="0"/>
              </a:rPr>
              <a:t>pull</a:t>
            </a:r>
            <a:r>
              <a:rPr lang="uk-UA" sz="2800" dirty="0" smtClean="0">
                <a:latin typeface="Times New Roman" pitchFamily="18" charset="0"/>
                <a:cs typeface="Times New Roman" pitchFamily="18" charset="0"/>
              </a:rPr>
              <a:t> (з англ. «штовхай» і «тягни»). Найхарактерніша відмінність між стратегіями </a:t>
            </a:r>
            <a:r>
              <a:rPr lang="uk-UA" sz="2800" dirty="0" err="1" smtClean="0">
                <a:latin typeface="Times New Roman" pitchFamily="18" charset="0"/>
                <a:cs typeface="Times New Roman" pitchFamily="18" charset="0"/>
              </a:rPr>
              <a:t>push</a:t>
            </a:r>
            <a:r>
              <a:rPr lang="uk-UA" sz="2800" dirty="0" smtClean="0">
                <a:latin typeface="Times New Roman" pitchFamily="18" charset="0"/>
                <a:cs typeface="Times New Roman" pitchFamily="18" charset="0"/>
              </a:rPr>
              <a:t> і </a:t>
            </a:r>
            <a:r>
              <a:rPr lang="uk-UA" sz="2800" dirty="0" err="1" smtClean="0">
                <a:latin typeface="Times New Roman" pitchFamily="18" charset="0"/>
                <a:cs typeface="Times New Roman" pitchFamily="18" charset="0"/>
              </a:rPr>
              <a:t>pull</a:t>
            </a:r>
            <a:r>
              <a:rPr lang="uk-UA" sz="2800" dirty="0" smtClean="0">
                <a:latin typeface="Times New Roman" pitchFamily="18" charset="0"/>
                <a:cs typeface="Times New Roman" pitchFamily="18" charset="0"/>
              </a:rPr>
              <a:t> полягає у тому, яку роль відіграють посередники у ланцюзі </a:t>
            </a:r>
            <a:r>
              <a:rPr lang="uk-UA" sz="2800" i="1" dirty="0" smtClean="0">
                <a:latin typeface="Times New Roman" pitchFamily="18" charset="0"/>
                <a:cs typeface="Times New Roman" pitchFamily="18" charset="0"/>
              </a:rPr>
              <a:t>«бізнес – гуртова і роздрібна торгівля – покупець». </a:t>
            </a:r>
            <a:endParaRPr lang="uk-UA" sz="2800" i="1" dirty="0" smtClean="0">
              <a:latin typeface="Times New Roman" pitchFamily="18" charset="0"/>
              <a:cs typeface="Times New Roman" pitchFamily="18" charset="0"/>
            </a:endParaRPr>
          </a:p>
          <a:p>
            <a:pPr indent="450850" algn="just" fontAlgn="base">
              <a:spcBef>
                <a:spcPct val="0"/>
              </a:spcBef>
              <a:spcAft>
                <a:spcPct val="0"/>
              </a:spcAft>
            </a:pPr>
            <a:endParaRPr lang="uk-UA" sz="2800" dirty="0" smtClean="0">
              <a:latin typeface="Times New Roman" pitchFamily="18" charset="0"/>
              <a:cs typeface="Times New Roman" pitchFamily="18" charset="0"/>
            </a:endParaRPr>
          </a:p>
          <a:p>
            <a:pPr indent="450850" algn="just" fontAlgn="base">
              <a:spcBef>
                <a:spcPct val="0"/>
              </a:spcBef>
              <a:spcAft>
                <a:spcPct val="0"/>
              </a:spcAft>
            </a:pPr>
            <a:r>
              <a:rPr lang="uk-UA" sz="2800" dirty="0" smtClean="0">
                <a:latin typeface="Times New Roman" pitchFamily="18" charset="0"/>
                <a:cs typeface="Times New Roman" pitchFamily="18" charset="0"/>
              </a:rPr>
              <a:t>Стратегія </a:t>
            </a:r>
            <a:r>
              <a:rPr lang="uk-UA" sz="2800" dirty="0" smtClean="0">
                <a:latin typeface="Times New Roman" pitchFamily="18" charset="0"/>
                <a:cs typeface="Times New Roman" pitchFamily="18" charset="0"/>
              </a:rPr>
              <a:t>«штовхай» передбачає застосування маркетингових зусиль, які спрямовані на розробку привабливих пропозицій, бонусів, систем лояльності і навіть знижок для наступної ланки, тоді як стратегія «тягни» зосереджується на тому, щоб комунікація компанії орієнтувалася на кінцевого споживача продукції із метою впливу на нього.</a:t>
            </a:r>
            <a:endParaRPr lang="ru-RU" sz="2800" dirty="0" smtClean="0">
              <a:latin typeface="Times New Roman" pitchFamily="18" charset="0"/>
              <a:cs typeface="Times New Roman" pitchFamily="18" charset="0"/>
            </a:endParaRPr>
          </a:p>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uk-UA"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1"/>
          <p:cNvSpPr>
            <a:spLocks noChangeArrowheads="1"/>
          </p:cNvSpPr>
          <p:nvPr/>
        </p:nvSpPr>
        <p:spPr bwMode="auto">
          <a:xfrm>
            <a:off x="0" y="0"/>
            <a:ext cx="121920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uk-UA"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Реалізація </a:t>
            </a:r>
            <a:r>
              <a:rPr kumimoji="0" lang="uk-U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push-стратегії</a:t>
            </a:r>
            <a:r>
              <a:rPr kumimoji="0" lang="uk-UA"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передбачає, що саме торговий посередник посяде активну позицію у процесі просування товарів. Таким чином, використовуючи декілька каналів розподілення, товар </a:t>
            </a:r>
            <a:r>
              <a:rPr kumimoji="0" lang="uk-UA" sz="28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uk-UA"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виштовхується</a:t>
            </a:r>
            <a:r>
              <a:rPr kumimoji="0" lang="uk-UA" sz="28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uk-UA"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 ринок.</a:t>
            </a:r>
            <a:endParaRPr kumimoji="0" lang="uk-UA" sz="2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 name="Схема 2"/>
          <p:cNvGraphicFramePr/>
          <p:nvPr/>
        </p:nvGraphicFramePr>
        <p:xfrm>
          <a:off x="2566220" y="1710813"/>
          <a:ext cx="6506035" cy="38717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Прямоугольник 3"/>
          <p:cNvSpPr/>
          <p:nvPr/>
        </p:nvSpPr>
        <p:spPr>
          <a:xfrm>
            <a:off x="693175" y="5775293"/>
            <a:ext cx="10854812" cy="461665"/>
          </a:xfrm>
          <a:prstGeom prst="rect">
            <a:avLst/>
          </a:prstGeom>
        </p:spPr>
        <p:txBody>
          <a:bodyPr wrap="square">
            <a:spAutoFit/>
          </a:bodyPr>
          <a:lstStyle/>
          <a:p>
            <a:pPr algn="ctr"/>
            <a:r>
              <a:rPr lang="uk-UA" sz="2400" b="1" dirty="0" smtClean="0"/>
              <a:t>Канали розподілення товару під час виходу товару на ринок</a:t>
            </a:r>
            <a:endParaRPr lang="ru-RU" sz="2400" b="1"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1"/>
          <p:cNvSpPr>
            <a:spLocks noChangeArrowheads="1"/>
          </p:cNvSpPr>
          <p:nvPr/>
        </p:nvSpPr>
        <p:spPr bwMode="auto">
          <a:xfrm>
            <a:off x="0" y="-1"/>
            <a:ext cx="1219200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uk-UA" sz="3200" dirty="0" smtClean="0"/>
              <a:t>Компанії ставлять у пріоритет заохочення дилерів та агентів із продажу, тому що саме вони відповідають за формування попиту на продукт. З огляду на це, покупці зіштовхуються із високою ціною на товари, а виробник – із вузькою спрямованістю рекламної діяльності. </a:t>
            </a:r>
            <a:endParaRPr lang="uk-UA" sz="3200" dirty="0" smtClean="0"/>
          </a:p>
          <a:p>
            <a:r>
              <a:rPr lang="uk-UA" sz="3200" dirty="0" smtClean="0"/>
              <a:t>З </a:t>
            </a:r>
            <a:r>
              <a:rPr lang="uk-UA" sz="3200" dirty="0" smtClean="0"/>
              <a:t>метою досягнення успішної реалізації цієї стратегії необхідно детально вивчити, проаналізувати та опрацювати такі аспекти, як підготовка персоналу та розробка оптимальної системи знижок з огляду на довгострокове партнерство. </a:t>
            </a:r>
            <a:endParaRPr lang="ru-RU" sz="3200" dirty="0" smtClean="0"/>
          </a:p>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uk-UA"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1"/>
          <p:cNvSpPr>
            <a:spLocks noChangeArrowheads="1"/>
          </p:cNvSpPr>
          <p:nvPr/>
        </p:nvSpPr>
        <p:spPr bwMode="auto">
          <a:xfrm>
            <a:off x="0" y="0"/>
            <a:ext cx="12192000" cy="22159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uk-UA" sz="2300" dirty="0" smtClean="0"/>
              <a:t>Під час використання </a:t>
            </a:r>
            <a:r>
              <a:rPr lang="uk-UA" sz="2300" b="1" dirty="0" err="1" smtClean="0"/>
              <a:t>рull-стратегії</a:t>
            </a:r>
            <a:r>
              <a:rPr lang="uk-UA" sz="2300" dirty="0" smtClean="0"/>
              <a:t> кінцевий споживач дізнається про товар унаслідок потужного та тривалого інформаційного впливу через ЗМІ. Викликаний рекламою імпульс має довести до того, що потенційні покупці самі почнуть хотіти придбати певний товар. У цьому випадку ланцюг діє навпаки: від споживача через роздрібні та гуртові канали до </a:t>
            </a:r>
            <a:r>
              <a:rPr lang="uk-UA" sz="2300" dirty="0" smtClean="0"/>
              <a:t>виробника. </a:t>
            </a:r>
            <a:r>
              <a:rPr lang="uk-UA" sz="2300" dirty="0" smtClean="0"/>
              <a:t>Така стратегія застосовується, як правило, для просування продукції масового попиту певного </a:t>
            </a:r>
            <a:r>
              <a:rPr lang="uk-UA" sz="2300" dirty="0" smtClean="0"/>
              <a:t>бренду.</a:t>
            </a:r>
            <a:endParaRPr lang="ru-RU" sz="2300" dirty="0"/>
          </a:p>
        </p:txBody>
      </p:sp>
      <p:sp>
        <p:nvSpPr>
          <p:cNvPr id="4" name="Прямоугольник 3"/>
          <p:cNvSpPr/>
          <p:nvPr/>
        </p:nvSpPr>
        <p:spPr>
          <a:xfrm>
            <a:off x="693175" y="5775293"/>
            <a:ext cx="10854812" cy="461665"/>
          </a:xfrm>
          <a:prstGeom prst="rect">
            <a:avLst/>
          </a:prstGeom>
        </p:spPr>
        <p:txBody>
          <a:bodyPr wrap="square">
            <a:spAutoFit/>
          </a:bodyPr>
          <a:lstStyle/>
          <a:p>
            <a:pPr algn="ctr"/>
            <a:r>
              <a:rPr lang="uk-UA" sz="2400" b="1" dirty="0" smtClean="0"/>
              <a:t>Ланцюг </a:t>
            </a:r>
            <a:r>
              <a:rPr lang="uk-UA" sz="2400" b="1" dirty="0" err="1" smtClean="0"/>
              <a:t>рull-стратегії</a:t>
            </a:r>
            <a:endParaRPr lang="ru-RU" sz="2400" b="1" dirty="0"/>
          </a:p>
        </p:txBody>
      </p:sp>
      <p:graphicFrame>
        <p:nvGraphicFramePr>
          <p:cNvPr id="5" name="Схема 4"/>
          <p:cNvGraphicFramePr/>
          <p:nvPr/>
        </p:nvGraphicFramePr>
        <p:xfrm>
          <a:off x="2214563" y="2200275"/>
          <a:ext cx="7510462" cy="3657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Рисунок 4"/>
          <p:cNvGraphicFramePr>
            <a:graphicFrameLocks noGrp="1"/>
          </p:cNvGraphicFramePr>
          <p:nvPr>
            <p:ph type="pic" idx="1"/>
          </p:nvPr>
        </p:nvGraphicFramePr>
        <p:xfrm>
          <a:off x="314325" y="414339"/>
          <a:ext cx="11615738" cy="4931383"/>
        </p:xfrm>
        <a:graphic>
          <a:graphicData uri="http://schemas.openxmlformats.org/drawingml/2006/table">
            <a:tbl>
              <a:tblPr/>
              <a:tblGrid>
                <a:gridCol w="6198061"/>
                <a:gridCol w="5417677"/>
              </a:tblGrid>
              <a:tr h="351876">
                <a:tc>
                  <a:txBody>
                    <a:bodyPr/>
                    <a:lstStyle/>
                    <a:p>
                      <a:pPr algn="ctr">
                        <a:lnSpc>
                          <a:spcPct val="115000"/>
                        </a:lnSpc>
                        <a:spcAft>
                          <a:spcPts val="0"/>
                        </a:spcAft>
                      </a:pPr>
                      <a:r>
                        <a:rPr lang="uk-UA" sz="2000" b="1" dirty="0">
                          <a:latin typeface="Times New Roman"/>
                          <a:ea typeface="Times New Roman"/>
                        </a:rPr>
                        <a:t>За тривалістю дії</a:t>
                      </a:r>
                      <a:endParaRPr lang="ru-RU" sz="2000" b="1" dirty="0">
                        <a:latin typeface="Arial"/>
                        <a:ea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2000" b="1" dirty="0">
                          <a:latin typeface="Times New Roman"/>
                          <a:ea typeface="Times New Roman"/>
                        </a:rPr>
                        <a:t>За </a:t>
                      </a:r>
                      <a:r>
                        <a:rPr lang="uk-UA" sz="2000" b="1" dirty="0" smtClean="0">
                          <a:latin typeface="Times New Roman"/>
                          <a:ea typeface="Times New Roman"/>
                        </a:rPr>
                        <a:t>об</a:t>
                      </a:r>
                      <a:r>
                        <a:rPr lang="en-US" sz="2000" b="1" dirty="0" smtClean="0">
                          <a:latin typeface="Times New Roman"/>
                          <a:ea typeface="Times New Roman"/>
                        </a:rPr>
                        <a:t>’</a:t>
                      </a:r>
                      <a:r>
                        <a:rPr lang="uk-UA" sz="2000" b="1" noProof="0" dirty="0" err="1" smtClean="0">
                          <a:latin typeface="Times New Roman"/>
                          <a:ea typeface="Times New Roman"/>
                        </a:rPr>
                        <a:t>єктом</a:t>
                      </a:r>
                      <a:endParaRPr lang="uk-UA" sz="2000" b="1" noProof="0" dirty="0">
                        <a:latin typeface="Arial"/>
                        <a:ea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19403">
                <a:tc>
                  <a:txBody>
                    <a:bodyPr/>
                    <a:lstStyle/>
                    <a:p>
                      <a:pPr algn="l">
                        <a:lnSpc>
                          <a:spcPct val="115000"/>
                        </a:lnSpc>
                        <a:spcAft>
                          <a:spcPts val="0"/>
                        </a:spcAft>
                      </a:pPr>
                      <a:r>
                        <a:rPr lang="uk-UA" sz="2000" dirty="0">
                          <a:latin typeface="Times New Roman"/>
                          <a:ea typeface="Times New Roman"/>
                        </a:rPr>
                        <a:t>– оперативні (короткострокові) – до 1 року; </a:t>
                      </a:r>
                      <a:endParaRPr lang="ru-RU" sz="2000" dirty="0">
                        <a:latin typeface="Arial"/>
                        <a:ea typeface="Arial"/>
                      </a:endParaRPr>
                    </a:p>
                    <a:p>
                      <a:pPr algn="l">
                        <a:lnSpc>
                          <a:spcPct val="115000"/>
                        </a:lnSpc>
                        <a:spcAft>
                          <a:spcPts val="0"/>
                        </a:spcAft>
                      </a:pPr>
                      <a:r>
                        <a:rPr lang="uk-UA" sz="2000" dirty="0">
                          <a:latin typeface="Times New Roman"/>
                          <a:ea typeface="Times New Roman"/>
                        </a:rPr>
                        <a:t>– тактичні (середньострокові) – на 1–5 років;</a:t>
                      </a:r>
                      <a:endParaRPr lang="ru-RU" sz="2000" dirty="0">
                        <a:latin typeface="Arial"/>
                        <a:ea typeface="Arial"/>
                      </a:endParaRPr>
                    </a:p>
                    <a:p>
                      <a:pPr algn="l">
                        <a:lnSpc>
                          <a:spcPct val="115000"/>
                        </a:lnSpc>
                        <a:spcAft>
                          <a:spcPts val="0"/>
                        </a:spcAft>
                      </a:pPr>
                      <a:r>
                        <a:rPr lang="uk-UA" sz="2000" dirty="0">
                          <a:latin typeface="Times New Roman"/>
                          <a:ea typeface="Times New Roman"/>
                        </a:rPr>
                        <a:t>– стратегічні (перспективні) – на період 5–15 років.</a:t>
                      </a:r>
                      <a:endParaRPr lang="ru-RU" sz="2000" dirty="0">
                        <a:latin typeface="Arial"/>
                        <a:ea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uk-UA" sz="2000" dirty="0">
                          <a:latin typeface="Times New Roman"/>
                          <a:ea typeface="Times New Roman"/>
                        </a:rPr>
                        <a:t>– корпоративні (загалом на підприємство);</a:t>
                      </a:r>
                      <a:endParaRPr lang="ru-RU" sz="2000" dirty="0">
                        <a:latin typeface="Arial"/>
                        <a:ea typeface="Arial"/>
                      </a:endParaRPr>
                    </a:p>
                    <a:p>
                      <a:pPr algn="l">
                        <a:lnSpc>
                          <a:spcPct val="115000"/>
                        </a:lnSpc>
                        <a:spcAft>
                          <a:spcPts val="0"/>
                        </a:spcAft>
                      </a:pPr>
                      <a:r>
                        <a:rPr lang="uk-UA" sz="2000" dirty="0">
                          <a:latin typeface="Times New Roman"/>
                          <a:ea typeface="Times New Roman"/>
                        </a:rPr>
                        <a:t>– дивізіонні (на підрозділ підприємства);</a:t>
                      </a:r>
                      <a:endParaRPr lang="ru-RU" sz="2000" dirty="0">
                        <a:latin typeface="Arial"/>
                        <a:ea typeface="Arial"/>
                      </a:endParaRPr>
                    </a:p>
                    <a:p>
                      <a:pPr algn="l">
                        <a:lnSpc>
                          <a:spcPct val="115000"/>
                        </a:lnSpc>
                        <a:spcAft>
                          <a:spcPts val="0"/>
                        </a:spcAft>
                      </a:pPr>
                      <a:r>
                        <a:rPr lang="uk-UA" sz="2000" dirty="0">
                          <a:latin typeface="Times New Roman"/>
                          <a:ea typeface="Times New Roman"/>
                        </a:rPr>
                        <a:t>– бізнесові (за напрямком діяльності підприємства). </a:t>
                      </a:r>
                      <a:endParaRPr lang="ru-RU" sz="2000" dirty="0">
                        <a:latin typeface="Arial"/>
                        <a:ea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1876">
                <a:tc>
                  <a:txBody>
                    <a:bodyPr/>
                    <a:lstStyle/>
                    <a:p>
                      <a:pPr algn="ctr">
                        <a:lnSpc>
                          <a:spcPct val="115000"/>
                        </a:lnSpc>
                        <a:spcAft>
                          <a:spcPts val="0"/>
                        </a:spcAft>
                      </a:pPr>
                      <a:r>
                        <a:rPr lang="uk-UA" sz="2000" b="1" dirty="0">
                          <a:latin typeface="Times New Roman"/>
                          <a:ea typeface="Times New Roman"/>
                        </a:rPr>
                        <a:t>За спрямованістю процесу розробки</a:t>
                      </a:r>
                      <a:endParaRPr lang="ru-RU" sz="2000" b="1" dirty="0">
                        <a:latin typeface="Arial"/>
                        <a:ea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2000" b="1" dirty="0">
                          <a:latin typeface="Times New Roman"/>
                          <a:ea typeface="Times New Roman"/>
                        </a:rPr>
                        <a:t>За масштабами</a:t>
                      </a:r>
                      <a:endParaRPr lang="ru-RU" sz="2000" b="1" dirty="0">
                        <a:latin typeface="Arial"/>
                        <a:ea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7503">
                <a:tc>
                  <a:txBody>
                    <a:bodyPr/>
                    <a:lstStyle/>
                    <a:p>
                      <a:pPr algn="l">
                        <a:lnSpc>
                          <a:spcPct val="115000"/>
                        </a:lnSpc>
                        <a:spcAft>
                          <a:spcPts val="0"/>
                        </a:spcAft>
                      </a:pPr>
                      <a:r>
                        <a:rPr lang="uk-UA" sz="2000" dirty="0">
                          <a:latin typeface="Times New Roman"/>
                          <a:ea typeface="Times New Roman"/>
                        </a:rPr>
                        <a:t>– «згори – вниз» ; </a:t>
                      </a:r>
                      <a:endParaRPr lang="ru-RU" sz="2000" dirty="0">
                        <a:latin typeface="Arial"/>
                        <a:ea typeface="Arial"/>
                      </a:endParaRPr>
                    </a:p>
                    <a:p>
                      <a:pPr algn="l">
                        <a:lnSpc>
                          <a:spcPct val="115000"/>
                        </a:lnSpc>
                        <a:spcAft>
                          <a:spcPts val="0"/>
                        </a:spcAft>
                      </a:pPr>
                      <a:r>
                        <a:rPr lang="uk-UA" sz="2000" dirty="0">
                          <a:latin typeface="Times New Roman"/>
                          <a:ea typeface="Times New Roman"/>
                        </a:rPr>
                        <a:t>– «знизу – вгору»; </a:t>
                      </a:r>
                      <a:endParaRPr lang="ru-RU" sz="2000" dirty="0">
                        <a:latin typeface="Arial"/>
                        <a:ea typeface="Arial"/>
                      </a:endParaRPr>
                    </a:p>
                    <a:p>
                      <a:pPr algn="l">
                        <a:lnSpc>
                          <a:spcPct val="115000"/>
                        </a:lnSpc>
                        <a:spcAft>
                          <a:spcPts val="0"/>
                        </a:spcAft>
                      </a:pPr>
                      <a:r>
                        <a:rPr lang="uk-UA" sz="2000" dirty="0">
                          <a:latin typeface="Times New Roman"/>
                          <a:ea typeface="Times New Roman"/>
                        </a:rPr>
                        <a:t>– «цілі вниз – плани вгору».</a:t>
                      </a:r>
                      <a:endParaRPr lang="ru-RU" sz="2000" dirty="0">
                        <a:latin typeface="Arial"/>
                        <a:ea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uk-UA" sz="2000" dirty="0">
                          <a:latin typeface="Times New Roman"/>
                          <a:ea typeface="Times New Roman"/>
                        </a:rPr>
                        <a:t>– продуктові (стосовно одного продукту);</a:t>
                      </a:r>
                      <a:endParaRPr lang="ru-RU" sz="2000" dirty="0">
                        <a:latin typeface="Arial"/>
                        <a:ea typeface="Arial"/>
                      </a:endParaRPr>
                    </a:p>
                    <a:p>
                      <a:pPr algn="l">
                        <a:lnSpc>
                          <a:spcPct val="115000"/>
                        </a:lnSpc>
                        <a:spcAft>
                          <a:spcPts val="0"/>
                        </a:spcAft>
                      </a:pPr>
                      <a:r>
                        <a:rPr lang="uk-UA" sz="2000" dirty="0">
                          <a:latin typeface="Times New Roman"/>
                          <a:ea typeface="Times New Roman"/>
                        </a:rPr>
                        <a:t>– асортиментні (на асортиментну групу продуктів);</a:t>
                      </a:r>
                      <a:endParaRPr lang="ru-RU" sz="2000" dirty="0">
                        <a:latin typeface="Arial"/>
                        <a:ea typeface="Arial"/>
                      </a:endParaRPr>
                    </a:p>
                    <a:p>
                      <a:pPr algn="l">
                        <a:lnSpc>
                          <a:spcPct val="115000"/>
                        </a:lnSpc>
                        <a:spcAft>
                          <a:spcPts val="0"/>
                        </a:spcAft>
                      </a:pPr>
                      <a:r>
                        <a:rPr lang="uk-UA" sz="2000" dirty="0">
                          <a:latin typeface="Times New Roman"/>
                          <a:ea typeface="Times New Roman"/>
                        </a:rPr>
                        <a:t>– як розділ загальногосподарського плану підприємства (на всю продукцію).</a:t>
                      </a:r>
                      <a:endParaRPr lang="ru-RU" sz="2000" dirty="0">
                        <a:latin typeface="Arial"/>
                        <a:ea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1876">
                <a:tc gridSpan="2">
                  <a:txBody>
                    <a:bodyPr/>
                    <a:lstStyle/>
                    <a:p>
                      <a:pPr algn="ctr">
                        <a:lnSpc>
                          <a:spcPct val="115000"/>
                        </a:lnSpc>
                        <a:spcAft>
                          <a:spcPts val="0"/>
                        </a:spcAft>
                      </a:pPr>
                      <a:r>
                        <a:rPr lang="uk-UA" sz="2000" b="1" dirty="0">
                          <a:latin typeface="Times New Roman"/>
                          <a:ea typeface="Times New Roman"/>
                        </a:rPr>
                        <a:t>За предметом</a:t>
                      </a:r>
                      <a:endParaRPr lang="ru-RU" sz="2000" b="1" dirty="0">
                        <a:latin typeface="Arial"/>
                        <a:ea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703752">
                <a:tc gridSpan="2">
                  <a:txBody>
                    <a:bodyPr/>
                    <a:lstStyle/>
                    <a:p>
                      <a:pPr algn="l">
                        <a:lnSpc>
                          <a:spcPct val="115000"/>
                        </a:lnSpc>
                        <a:spcAft>
                          <a:spcPts val="0"/>
                        </a:spcAft>
                      </a:pPr>
                      <a:r>
                        <a:rPr lang="uk-UA" sz="2000" dirty="0">
                          <a:latin typeface="Times New Roman"/>
                          <a:ea typeface="Times New Roman"/>
                        </a:rPr>
                        <a:t>– цільові (планування загальних, стратегічних, тактичних і оперативних цілей маркетингової діяльності);</a:t>
                      </a:r>
                      <a:endParaRPr lang="ru-RU" sz="2000" dirty="0">
                        <a:latin typeface="Arial"/>
                        <a:ea typeface="Arial"/>
                      </a:endParaRPr>
                    </a:p>
                    <a:p>
                      <a:pPr algn="l">
                        <a:lnSpc>
                          <a:spcPct val="115000"/>
                        </a:lnSpc>
                        <a:spcAft>
                          <a:spcPts val="0"/>
                        </a:spcAft>
                      </a:pPr>
                      <a:r>
                        <a:rPr lang="uk-UA" sz="2000" dirty="0">
                          <a:latin typeface="Times New Roman"/>
                          <a:ea typeface="Times New Roman"/>
                        </a:rPr>
                        <a:t>– предметні (планування досліджень, персоналу тощо).</a:t>
                      </a:r>
                      <a:endParaRPr lang="ru-RU" sz="2000" dirty="0">
                        <a:latin typeface="Arial"/>
                        <a:ea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bl>
          </a:graphicData>
        </a:graphic>
      </p:graphicFrame>
      <p:sp>
        <p:nvSpPr>
          <p:cNvPr id="4" name="Текст 3"/>
          <p:cNvSpPr>
            <a:spLocks noGrp="1"/>
          </p:cNvSpPr>
          <p:nvPr>
            <p:ph type="body" sz="half" idx="2"/>
          </p:nvPr>
        </p:nvSpPr>
        <p:spPr>
          <a:xfrm>
            <a:off x="507999" y="5715000"/>
            <a:ext cx="11179175" cy="586568"/>
          </a:xfrm>
        </p:spPr>
        <p:txBody>
          <a:bodyPr>
            <a:normAutofit/>
          </a:bodyPr>
          <a:lstStyle/>
          <a:p>
            <a:pPr algn="ctr"/>
            <a:r>
              <a:rPr lang="uk-UA" sz="3200" b="1" dirty="0" smtClean="0"/>
              <a:t>Класифікація маркетингових планів </a:t>
            </a:r>
            <a:endParaRPr lang="ru-RU" sz="3200" b="1"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585789" y="401122"/>
            <a:ext cx="11009808" cy="523220"/>
          </a:xfrm>
          <a:prstGeom prst="rect">
            <a:avLst/>
          </a:prstGeom>
        </p:spPr>
        <p:txBody>
          <a:bodyPr wrap="square">
            <a:spAutoFit/>
          </a:bodyPr>
          <a:lstStyle/>
          <a:p>
            <a:pPr algn="ctr"/>
            <a:r>
              <a:rPr lang="uk-UA" sz="2800" b="1" dirty="0" smtClean="0"/>
              <a:t>Відмінність push- i pull-стратегій </a:t>
            </a:r>
            <a:endParaRPr lang="ru-RU" sz="2800" b="1" dirty="0"/>
          </a:p>
        </p:txBody>
      </p:sp>
      <p:graphicFrame>
        <p:nvGraphicFramePr>
          <p:cNvPr id="7" name="Рисунок 6"/>
          <p:cNvGraphicFramePr>
            <a:graphicFrameLocks noGrp="1"/>
          </p:cNvGraphicFramePr>
          <p:nvPr>
            <p:ph type="pic" idx="1"/>
          </p:nvPr>
        </p:nvGraphicFramePr>
        <p:xfrm>
          <a:off x="628651" y="871537"/>
          <a:ext cx="11115673" cy="5943600"/>
        </p:xfrm>
        <a:graphic>
          <a:graphicData uri="http://schemas.openxmlformats.org/drawingml/2006/table">
            <a:tbl>
              <a:tblPr/>
              <a:tblGrid>
                <a:gridCol w="2681101"/>
                <a:gridCol w="4217286"/>
                <a:gridCol w="4217286"/>
              </a:tblGrid>
              <a:tr h="431922">
                <a:tc>
                  <a:txBody>
                    <a:bodyPr/>
                    <a:lstStyle/>
                    <a:p>
                      <a:pPr algn="ctr">
                        <a:lnSpc>
                          <a:spcPct val="150000"/>
                        </a:lnSpc>
                        <a:spcAft>
                          <a:spcPts val="0"/>
                        </a:spcAft>
                      </a:pPr>
                      <a:r>
                        <a:rPr lang="uk-UA" sz="2000" dirty="0" smtClean="0">
                          <a:latin typeface="Times New Roman"/>
                          <a:ea typeface="Calibri"/>
                          <a:cs typeface="Times New Roman"/>
                        </a:rPr>
                        <a:t>Показники</a:t>
                      </a:r>
                      <a:endParaRPr lang="ru-RU" sz="2000" dirty="0">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uk-UA" sz="2000" b="1" dirty="0">
                          <a:latin typeface="Times New Roman"/>
                          <a:ea typeface="Calibri"/>
                          <a:cs typeface="Times New Roman"/>
                        </a:rPr>
                        <a:t>Push-стратегія</a:t>
                      </a:r>
                      <a:endParaRPr lang="ru-RU" sz="2000" b="1" dirty="0">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uk-UA" sz="2000" b="1" dirty="0">
                          <a:latin typeface="Times New Roman"/>
                          <a:ea typeface="Calibri"/>
                          <a:cs typeface="Times New Roman"/>
                        </a:rPr>
                        <a:t>Pull-стратегія</a:t>
                      </a:r>
                      <a:endParaRPr lang="ru-RU" sz="2000" b="1" dirty="0">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3845">
                <a:tc>
                  <a:txBody>
                    <a:bodyPr/>
                    <a:lstStyle/>
                    <a:p>
                      <a:pPr algn="ctr">
                        <a:lnSpc>
                          <a:spcPct val="150000"/>
                        </a:lnSpc>
                        <a:spcAft>
                          <a:spcPts val="0"/>
                        </a:spcAft>
                      </a:pPr>
                      <a:r>
                        <a:rPr lang="uk-UA" sz="2000">
                          <a:latin typeface="Times New Roman"/>
                          <a:ea typeface="Calibri"/>
                          <a:cs typeface="Times New Roman"/>
                        </a:rPr>
                        <a:t>Основне завдання</a:t>
                      </a:r>
                      <a:endParaRPr lang="ru-RU" sz="2000">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uk-UA" sz="2000" dirty="0">
                          <a:latin typeface="Times New Roman"/>
                          <a:ea typeface="Calibri"/>
                          <a:cs typeface="Times New Roman"/>
                        </a:rPr>
                        <a:t>розвиток каналів розподілення</a:t>
                      </a:r>
                      <a:endParaRPr lang="ru-RU" sz="2000" dirty="0">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uk-UA" sz="2000" dirty="0">
                          <a:latin typeface="Times New Roman"/>
                          <a:ea typeface="Calibri"/>
                          <a:cs typeface="Times New Roman"/>
                        </a:rPr>
                        <a:t>стимулювання попиту з боку кінцевого споживача</a:t>
                      </a:r>
                      <a:endParaRPr lang="ru-RU" sz="2000" dirty="0">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3845">
                <a:tc>
                  <a:txBody>
                    <a:bodyPr/>
                    <a:lstStyle/>
                    <a:p>
                      <a:pPr algn="ctr">
                        <a:lnSpc>
                          <a:spcPct val="150000"/>
                        </a:lnSpc>
                        <a:spcAft>
                          <a:spcPts val="0"/>
                        </a:spcAft>
                      </a:pPr>
                      <a:r>
                        <a:rPr lang="uk-UA" sz="2000" dirty="0">
                          <a:latin typeface="Times New Roman"/>
                          <a:ea typeface="Calibri"/>
                          <a:cs typeface="Times New Roman"/>
                        </a:rPr>
                        <a:t>Особливості застосування</a:t>
                      </a:r>
                      <a:endParaRPr lang="ru-RU" sz="2000" dirty="0">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uk-UA" sz="2000" dirty="0">
                          <a:latin typeface="Times New Roman"/>
                          <a:ea typeface="Calibri"/>
                          <a:cs typeface="Times New Roman"/>
                        </a:rPr>
                        <a:t>зосереджуються на розвитку </a:t>
                      </a:r>
                      <a:r>
                        <a:rPr lang="uk-UA" sz="2000" dirty="0" err="1">
                          <a:latin typeface="Times New Roman"/>
                          <a:ea typeface="Calibri"/>
                          <a:cs typeface="Times New Roman"/>
                        </a:rPr>
                        <a:t>упізнаваності</a:t>
                      </a:r>
                      <a:r>
                        <a:rPr lang="uk-UA" sz="2000" dirty="0">
                          <a:latin typeface="Times New Roman"/>
                          <a:ea typeface="Calibri"/>
                          <a:cs typeface="Times New Roman"/>
                        </a:rPr>
                        <a:t> товару</a:t>
                      </a:r>
                      <a:endParaRPr lang="ru-RU" sz="2000" dirty="0">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uk-UA" sz="2000" dirty="0">
                          <a:latin typeface="Times New Roman"/>
                          <a:ea typeface="Calibri"/>
                          <a:cs typeface="Times New Roman"/>
                        </a:rPr>
                        <a:t>зосереджуються на просуванні товарів на масовий ринок</a:t>
                      </a:r>
                      <a:endParaRPr lang="ru-RU" sz="2000" dirty="0">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3845">
                <a:tc>
                  <a:txBody>
                    <a:bodyPr/>
                    <a:lstStyle/>
                    <a:p>
                      <a:pPr algn="ctr">
                        <a:lnSpc>
                          <a:spcPct val="150000"/>
                        </a:lnSpc>
                        <a:spcAft>
                          <a:spcPts val="0"/>
                        </a:spcAft>
                      </a:pPr>
                      <a:r>
                        <a:rPr lang="uk-UA" sz="2000">
                          <a:latin typeface="Times New Roman"/>
                          <a:ea typeface="Calibri"/>
                          <a:cs typeface="Times New Roman"/>
                        </a:rPr>
                        <a:t>Інструменти</a:t>
                      </a:r>
                      <a:endParaRPr lang="ru-RU" sz="2000">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uk-UA" sz="2000">
                          <a:latin typeface="Times New Roman"/>
                          <a:ea typeface="Calibri"/>
                          <a:cs typeface="Times New Roman"/>
                        </a:rPr>
                        <a:t>знижки, трейд-шоу, спільна реклама</a:t>
                      </a:r>
                      <a:endParaRPr lang="ru-RU" sz="2000">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uk-UA" sz="2000" dirty="0">
                          <a:latin typeface="Times New Roman"/>
                          <a:ea typeface="Calibri"/>
                          <a:cs typeface="Times New Roman"/>
                        </a:rPr>
                        <a:t>дегустації, програми лояльності, купони, подарунки</a:t>
                      </a:r>
                      <a:endParaRPr lang="ru-RU" sz="2000" dirty="0">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5766">
                <a:tc>
                  <a:txBody>
                    <a:bodyPr/>
                    <a:lstStyle/>
                    <a:p>
                      <a:pPr algn="ctr">
                        <a:lnSpc>
                          <a:spcPct val="150000"/>
                        </a:lnSpc>
                        <a:spcAft>
                          <a:spcPts val="0"/>
                        </a:spcAft>
                      </a:pPr>
                      <a:r>
                        <a:rPr lang="uk-UA" sz="2000">
                          <a:latin typeface="Times New Roman"/>
                          <a:ea typeface="Calibri"/>
                          <a:cs typeface="Times New Roman"/>
                        </a:rPr>
                        <a:t>Переваги</a:t>
                      </a:r>
                      <a:endParaRPr lang="ru-RU" sz="2000">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uk-UA" sz="2000">
                          <a:latin typeface="Times New Roman"/>
                          <a:ea typeface="Calibri"/>
                          <a:cs typeface="Times New Roman"/>
                        </a:rPr>
                        <a:t>застосовується для ринків, де можлива спонтанна купівля товару, а товари маловпізнавані</a:t>
                      </a:r>
                      <a:endParaRPr lang="ru-RU" sz="2000">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uk-UA" sz="2000" dirty="0">
                          <a:latin typeface="Times New Roman"/>
                          <a:ea typeface="Calibri"/>
                          <a:cs typeface="Times New Roman"/>
                        </a:rPr>
                        <a:t>застосовується для ринків із особливими товарами, які мають лояльних покупців</a:t>
                      </a:r>
                      <a:endParaRPr lang="ru-RU" sz="2000" dirty="0">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5766">
                <a:tc>
                  <a:txBody>
                    <a:bodyPr/>
                    <a:lstStyle/>
                    <a:p>
                      <a:pPr algn="ctr">
                        <a:lnSpc>
                          <a:spcPct val="150000"/>
                        </a:lnSpc>
                        <a:spcAft>
                          <a:spcPts val="0"/>
                        </a:spcAft>
                      </a:pPr>
                      <a:r>
                        <a:rPr lang="uk-UA" sz="2000" dirty="0">
                          <a:latin typeface="Times New Roman"/>
                          <a:ea typeface="Calibri"/>
                          <a:cs typeface="Times New Roman"/>
                        </a:rPr>
                        <a:t>Недоліки</a:t>
                      </a:r>
                      <a:endParaRPr lang="ru-RU" sz="2000" dirty="0">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uk-UA" sz="2000">
                          <a:latin typeface="Times New Roman"/>
                          <a:ea typeface="Calibri"/>
                          <a:cs typeface="Times New Roman"/>
                        </a:rPr>
                        <a:t>продукт необхідно підтримувати, унаслідок чого прибутковість знижується</a:t>
                      </a:r>
                      <a:endParaRPr lang="ru-RU" sz="2000">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uk-UA" sz="2000" dirty="0">
                          <a:latin typeface="Times New Roman"/>
                          <a:ea typeface="Calibri"/>
                          <a:cs typeface="Times New Roman"/>
                        </a:rPr>
                        <a:t>великі витрати; неможливо допустити відсутність товару на ринку, якщо запущена реклама в ЗМІ</a:t>
                      </a:r>
                      <a:endParaRPr lang="ru-RU" sz="2000" dirty="0">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1"/>
          <p:cNvSpPr>
            <a:spLocks noChangeArrowheads="1"/>
          </p:cNvSpPr>
          <p:nvPr/>
        </p:nvSpPr>
        <p:spPr bwMode="auto">
          <a:xfrm>
            <a:off x="0" y="-1"/>
            <a:ext cx="12192000"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uk-UA" sz="3600" b="1" dirty="0" smtClean="0"/>
              <a:t>Форми, методи та інструменти просування товарів </a:t>
            </a:r>
            <a:endParaRPr lang="uk-UA" sz="3600" b="1" dirty="0" smtClean="0"/>
          </a:p>
          <a:p>
            <a:pPr algn="ctr"/>
            <a:r>
              <a:rPr lang="uk-UA" sz="3600" b="1" dirty="0" smtClean="0"/>
              <a:t>на </a:t>
            </a:r>
            <a:r>
              <a:rPr lang="uk-UA" sz="3600" b="1" dirty="0" smtClean="0"/>
              <a:t>світові </a:t>
            </a:r>
            <a:r>
              <a:rPr lang="uk-UA" sz="3600" b="1" dirty="0" smtClean="0"/>
              <a:t>ринки</a:t>
            </a:r>
          </a:p>
          <a:p>
            <a:pPr algn="ctr"/>
            <a:endParaRPr kumimoji="0" lang="uk-UA" sz="3200" b="1" i="0" u="none" strike="noStrike" cap="none" normalizeH="0" baseline="0" dirty="0" smtClean="0">
              <a:ln>
                <a:noFill/>
              </a:ln>
              <a:solidFill>
                <a:schemeClr val="tx1"/>
              </a:solidFill>
              <a:effectLst/>
              <a:latin typeface="Arial" pitchFamily="34" charset="0"/>
              <a:cs typeface="Arial" pitchFamily="34" charset="0"/>
            </a:endParaRPr>
          </a:p>
          <a:p>
            <a:pPr algn="ctr"/>
            <a:endParaRPr kumimoji="0" lang="uk-UA" sz="3200" b="1" i="0" u="none" strike="noStrike" cap="none" normalizeH="0" baseline="0" dirty="0" smtClean="0">
              <a:ln>
                <a:noFill/>
              </a:ln>
              <a:solidFill>
                <a:schemeClr val="tx1"/>
              </a:solidFill>
              <a:effectLst/>
              <a:latin typeface="Arial" pitchFamily="34" charset="0"/>
              <a:cs typeface="Arial" pitchFamily="34" charset="0"/>
            </a:endParaRPr>
          </a:p>
          <a:p>
            <a:pPr algn="just"/>
            <a:r>
              <a:rPr lang="uk-UA" sz="3600" b="1" dirty="0" smtClean="0"/>
              <a:t>   Маркетинговий </a:t>
            </a:r>
            <a:r>
              <a:rPr lang="uk-UA" sz="3600" b="1" dirty="0" smtClean="0"/>
              <a:t>комплекс </a:t>
            </a:r>
            <a:r>
              <a:rPr lang="uk-UA" sz="3600" dirty="0" smtClean="0"/>
              <a:t>– це набір інструментів маркетингу, використання якого дозволяє досягти поставленої мети та вирішити завдання маркетингу на цільовому </a:t>
            </a:r>
            <a:r>
              <a:rPr lang="uk-UA" sz="3600" dirty="0" smtClean="0"/>
              <a:t>ринку. </a:t>
            </a:r>
          </a:p>
          <a:p>
            <a:pPr algn="just"/>
            <a:endParaRPr kumimoji="0" lang="uk-UA" sz="320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1"/>
          <p:cNvSpPr>
            <a:spLocks noChangeArrowheads="1"/>
          </p:cNvSpPr>
          <p:nvPr/>
        </p:nvSpPr>
        <p:spPr bwMode="auto">
          <a:xfrm>
            <a:off x="0" y="0"/>
            <a:ext cx="12192000" cy="4462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uk-UA" sz="2300" dirty="0" smtClean="0"/>
              <a:t>Маркетингові комунікації є одним із найважливіших елементів у структурі маркетингу. </a:t>
            </a:r>
            <a:endParaRPr lang="ru-RU" sz="2300" dirty="0"/>
          </a:p>
        </p:txBody>
      </p:sp>
      <p:sp>
        <p:nvSpPr>
          <p:cNvPr id="4" name="Прямоугольник 3"/>
          <p:cNvSpPr/>
          <p:nvPr/>
        </p:nvSpPr>
        <p:spPr>
          <a:xfrm>
            <a:off x="693175" y="6189630"/>
            <a:ext cx="10854812" cy="461665"/>
          </a:xfrm>
          <a:prstGeom prst="rect">
            <a:avLst/>
          </a:prstGeom>
        </p:spPr>
        <p:txBody>
          <a:bodyPr wrap="square">
            <a:spAutoFit/>
          </a:bodyPr>
          <a:lstStyle/>
          <a:p>
            <a:pPr algn="ctr"/>
            <a:r>
              <a:rPr lang="uk-UA" sz="2400" b="1" dirty="0" smtClean="0"/>
              <a:t>Інструменти маркетингових комунікацій</a:t>
            </a:r>
            <a:endParaRPr lang="ru-RU" sz="2400" b="1" dirty="0"/>
          </a:p>
        </p:txBody>
      </p:sp>
      <p:graphicFrame>
        <p:nvGraphicFramePr>
          <p:cNvPr id="6" name="Схема 5"/>
          <p:cNvGraphicFramePr/>
          <p:nvPr/>
        </p:nvGraphicFramePr>
        <p:xfrm>
          <a:off x="685800" y="485775"/>
          <a:ext cx="10758488" cy="5457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12192000" cy="4384713"/>
          </a:xfrm>
        </p:spPr>
        <p:style>
          <a:lnRef idx="1">
            <a:schemeClr val="accent4"/>
          </a:lnRef>
          <a:fillRef idx="2">
            <a:schemeClr val="accent4"/>
          </a:fillRef>
          <a:effectRef idx="1">
            <a:schemeClr val="accent4"/>
          </a:effectRef>
          <a:fontRef idx="minor">
            <a:schemeClr val="dk1"/>
          </a:fontRef>
        </p:style>
        <p:txBody>
          <a:bodyPr>
            <a:normAutofit fontScale="77500" lnSpcReduction="20000"/>
          </a:bodyPr>
          <a:lstStyle/>
          <a:p>
            <a:pPr algn="ctr">
              <a:buNone/>
            </a:pPr>
            <a:r>
              <a:rPr lang="uk-UA" b="1" dirty="0" smtClean="0"/>
              <a:t>Реклама</a:t>
            </a:r>
            <a:r>
              <a:rPr lang="uk-UA" dirty="0" smtClean="0"/>
              <a:t> </a:t>
            </a:r>
          </a:p>
          <a:p>
            <a:pPr algn="just">
              <a:buNone/>
            </a:pPr>
            <a:r>
              <a:rPr lang="uk-UA" dirty="0" smtClean="0"/>
              <a:t>Реклама ставить </a:t>
            </a:r>
            <a:r>
              <a:rPr lang="uk-UA" dirty="0" smtClean="0"/>
              <a:t>перед собою низку завдань для вирішення: </a:t>
            </a:r>
            <a:endParaRPr lang="uk-UA" dirty="0" smtClean="0"/>
          </a:p>
          <a:p>
            <a:pPr algn="just"/>
            <a:r>
              <a:rPr lang="uk-UA" dirty="0" smtClean="0"/>
              <a:t>поширення </a:t>
            </a:r>
            <a:r>
              <a:rPr lang="uk-UA" dirty="0" smtClean="0"/>
              <a:t>інформації про фірму/компанію-замовника; </a:t>
            </a:r>
            <a:endParaRPr lang="uk-UA" dirty="0" smtClean="0"/>
          </a:p>
          <a:p>
            <a:pPr algn="just"/>
            <a:r>
              <a:rPr lang="uk-UA" dirty="0" smtClean="0"/>
              <a:t>одержання</a:t>
            </a:r>
            <a:r>
              <a:rPr lang="uk-UA" dirty="0" smtClean="0"/>
              <a:t>, вивчення та аналіз інформації про товари з метою визначення цільової аудиторії ринку; </a:t>
            </a:r>
            <a:endParaRPr lang="uk-UA" dirty="0" smtClean="0"/>
          </a:p>
          <a:p>
            <a:pPr algn="just"/>
            <a:r>
              <a:rPr lang="uk-UA" dirty="0" smtClean="0"/>
              <a:t>вплив </a:t>
            </a:r>
            <a:r>
              <a:rPr lang="uk-UA" dirty="0" smtClean="0"/>
              <a:t>реклами на потенційного споживача з метою прийняття ним рішення про купівлю того чи іншого товару; </a:t>
            </a:r>
            <a:endParaRPr lang="uk-UA" dirty="0" smtClean="0"/>
          </a:p>
          <a:p>
            <a:pPr algn="just"/>
            <a:r>
              <a:rPr lang="uk-UA" dirty="0" smtClean="0"/>
              <a:t>формування </a:t>
            </a:r>
            <a:r>
              <a:rPr lang="uk-UA" dirty="0" smtClean="0"/>
              <a:t>позитивного настрою та відношення покупця до придбання продукції, що рекламується; </a:t>
            </a:r>
            <a:endParaRPr lang="uk-UA" dirty="0" smtClean="0"/>
          </a:p>
          <a:p>
            <a:pPr algn="just"/>
            <a:r>
              <a:rPr lang="uk-UA" dirty="0" smtClean="0"/>
              <a:t>надання </a:t>
            </a:r>
            <a:r>
              <a:rPr lang="uk-UA" dirty="0" smtClean="0"/>
              <a:t>інформації про випробовування продукції; </a:t>
            </a:r>
            <a:endParaRPr lang="uk-UA" dirty="0" smtClean="0"/>
          </a:p>
          <a:p>
            <a:pPr algn="just"/>
            <a:r>
              <a:rPr lang="uk-UA" dirty="0" smtClean="0"/>
              <a:t>допомога </a:t>
            </a:r>
            <a:r>
              <a:rPr lang="uk-UA" dirty="0" smtClean="0"/>
              <a:t>менеджерам збуту під час перемовин із клієнтами; </a:t>
            </a:r>
            <a:endParaRPr lang="uk-UA" dirty="0" smtClean="0"/>
          </a:p>
          <a:p>
            <a:pPr algn="just"/>
            <a:r>
              <a:rPr lang="uk-UA" dirty="0" smtClean="0"/>
              <a:t>розсіювання </a:t>
            </a:r>
            <a:r>
              <a:rPr lang="uk-UA" dirty="0" smtClean="0"/>
              <a:t>сумнівів та недовіри до товару з боку потенційних </a:t>
            </a:r>
            <a:r>
              <a:rPr lang="uk-UA" dirty="0" smtClean="0"/>
              <a:t>споживачів.</a:t>
            </a:r>
            <a:endParaRPr lang="ru-RU" dirty="0"/>
          </a:p>
        </p:txBody>
      </p:sp>
      <p:pic>
        <p:nvPicPr>
          <p:cNvPr id="4" name="Рисунок 3"/>
          <p:cNvPicPr>
            <a:picLocks noChangeAspect="1"/>
          </p:cNvPicPr>
          <p:nvPr/>
        </p:nvPicPr>
        <p:blipFill>
          <a:blip r:embed="rId2"/>
          <a:stretch>
            <a:fillRect/>
          </a:stretch>
        </p:blipFill>
        <p:spPr>
          <a:xfrm>
            <a:off x="0" y="4384713"/>
            <a:ext cx="12192000" cy="2392496"/>
          </a:xfrm>
          <a:prstGeom prst="rect">
            <a:avLst/>
          </a:prstGeom>
        </p:spPr>
      </p:pic>
    </p:spTree>
    <p:extLst>
      <p:ext uri="{BB962C8B-B14F-4D97-AF65-F5344CB8AC3E}">
        <p14:creationId xmlns="" xmlns:p14="http://schemas.microsoft.com/office/powerpoint/2010/main" val="86954160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12192000" cy="4229099"/>
          </a:xfrm>
        </p:spPr>
        <p:style>
          <a:lnRef idx="1">
            <a:schemeClr val="accent4"/>
          </a:lnRef>
          <a:fillRef idx="2">
            <a:schemeClr val="accent4"/>
          </a:fillRef>
          <a:effectRef idx="1">
            <a:schemeClr val="accent4"/>
          </a:effectRef>
          <a:fontRef idx="minor">
            <a:schemeClr val="dk1"/>
          </a:fontRef>
        </p:style>
        <p:txBody>
          <a:bodyPr>
            <a:normAutofit fontScale="55000" lnSpcReduction="20000"/>
          </a:bodyPr>
          <a:lstStyle/>
          <a:p>
            <a:pPr algn="ctr">
              <a:buNone/>
            </a:pPr>
            <a:r>
              <a:rPr lang="ru-RU" sz="4400" dirty="0" smtClean="0"/>
              <a:t> </a:t>
            </a:r>
            <a:r>
              <a:rPr lang="uk-UA" sz="4400" b="1" dirty="0" smtClean="0"/>
              <a:t>Зв’язки з громадськістю (PR</a:t>
            </a:r>
            <a:r>
              <a:rPr lang="uk-UA" sz="4400" b="1" dirty="0" smtClean="0"/>
              <a:t>).</a:t>
            </a:r>
          </a:p>
          <a:p>
            <a:r>
              <a:rPr lang="uk-UA" sz="4400" dirty="0" smtClean="0"/>
              <a:t>PR</a:t>
            </a:r>
            <a:r>
              <a:rPr lang="uk-UA" sz="4400" dirty="0" smtClean="0"/>
              <a:t>– це різновид маркетингових комунікацій, головне завдання якого полягає у переконанні громадськості змінити свою думку, дії або підхід до певної ситуації, компанії, бренду і т.д. </a:t>
            </a:r>
            <a:endParaRPr lang="uk-UA" sz="4400" dirty="0" smtClean="0"/>
          </a:p>
          <a:p>
            <a:r>
              <a:rPr lang="uk-UA" sz="4400" dirty="0" smtClean="0"/>
              <a:t>Зв’язки </a:t>
            </a:r>
            <a:r>
              <a:rPr lang="uk-UA" sz="4400" dirty="0" smtClean="0"/>
              <a:t>з громадськістю передбачають застосування певних зусиль, спрямованих на гармонізацію діяльності організації згідно з інтересами громадськості і </a:t>
            </a:r>
            <a:r>
              <a:rPr lang="uk-UA" sz="4400" dirty="0" smtClean="0"/>
              <a:t>навпаки</a:t>
            </a:r>
            <a:endParaRPr lang="ru-RU" sz="4400" dirty="0" smtClean="0"/>
          </a:p>
          <a:p>
            <a:r>
              <a:rPr lang="en-US" sz="4400" dirty="0" smtClean="0"/>
              <a:t>Public Relations</a:t>
            </a:r>
            <a:r>
              <a:rPr lang="uk-UA" sz="4400" dirty="0" smtClean="0"/>
              <a:t> являють собою комплекс взаємопов’язаних складових, таких як постановка цілей і завдань, вивчення та аналіз ринку, розроблення програми заходів із метою досягнення поставлених завдань і цілей, складання кошторису з огляду на передбачені витрати, аналіз та оцінку отриманих результатів. PR використовують як інструмент просування думок, ідей або уявлень певної організації, компанії чи фірми шляхом розповсюдження інформації серед населення, поширюючи її через телебачення, радіо, пресу, </a:t>
            </a:r>
            <a:r>
              <a:rPr lang="uk-UA" sz="4400" dirty="0" err="1" smtClean="0"/>
              <a:t>інтернет</a:t>
            </a:r>
            <a:r>
              <a:rPr lang="uk-UA" sz="4400" dirty="0" smtClean="0"/>
              <a:t>. </a:t>
            </a:r>
            <a:endParaRPr lang="ru-RU" sz="4400" dirty="0" smtClean="0"/>
          </a:p>
          <a:p>
            <a:pPr marL="0" indent="0">
              <a:buNone/>
            </a:pPr>
            <a:endParaRPr lang="uk-UA" dirty="0"/>
          </a:p>
        </p:txBody>
      </p:sp>
      <p:pic>
        <p:nvPicPr>
          <p:cNvPr id="4" name="Рисунок 3"/>
          <p:cNvPicPr>
            <a:picLocks noChangeAspect="1"/>
          </p:cNvPicPr>
          <p:nvPr/>
        </p:nvPicPr>
        <p:blipFill>
          <a:blip r:embed="rId2"/>
          <a:stretch>
            <a:fillRect/>
          </a:stretch>
        </p:blipFill>
        <p:spPr>
          <a:xfrm>
            <a:off x="0" y="4343400"/>
            <a:ext cx="5938092" cy="2514599"/>
          </a:xfrm>
          <a:prstGeom prst="rect">
            <a:avLst/>
          </a:prstGeom>
        </p:spPr>
      </p:pic>
      <p:pic>
        <p:nvPicPr>
          <p:cNvPr id="5" name="Рисунок 4"/>
          <p:cNvPicPr>
            <a:picLocks noChangeAspect="1"/>
          </p:cNvPicPr>
          <p:nvPr/>
        </p:nvPicPr>
        <p:blipFill>
          <a:blip r:embed="rId3"/>
          <a:stretch>
            <a:fillRect/>
          </a:stretch>
        </p:blipFill>
        <p:spPr>
          <a:xfrm>
            <a:off x="5938092" y="4300538"/>
            <a:ext cx="6253908" cy="2557461"/>
          </a:xfrm>
          <a:prstGeom prst="rect">
            <a:avLst/>
          </a:prstGeom>
        </p:spPr>
      </p:pic>
    </p:spTree>
    <p:extLst>
      <p:ext uri="{BB962C8B-B14F-4D97-AF65-F5344CB8AC3E}">
        <p14:creationId xmlns="" xmlns:p14="http://schemas.microsoft.com/office/powerpoint/2010/main" val="234114353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12192000" cy="5414963"/>
          </a:xfrm>
        </p:spPr>
        <p:style>
          <a:lnRef idx="1">
            <a:schemeClr val="accent4"/>
          </a:lnRef>
          <a:fillRef idx="2">
            <a:schemeClr val="accent4"/>
          </a:fillRef>
          <a:effectRef idx="1">
            <a:schemeClr val="accent4"/>
          </a:effectRef>
          <a:fontRef idx="minor">
            <a:schemeClr val="dk1"/>
          </a:fontRef>
        </p:style>
        <p:txBody>
          <a:bodyPr>
            <a:noAutofit/>
          </a:bodyPr>
          <a:lstStyle/>
          <a:p>
            <a:pPr algn="ctr">
              <a:buNone/>
            </a:pPr>
            <a:r>
              <a:rPr lang="uk-UA" sz="2400" b="1" dirty="0" smtClean="0"/>
              <a:t>  </a:t>
            </a:r>
            <a:r>
              <a:rPr lang="uk-UA" sz="2400" b="1" dirty="0" smtClean="0"/>
              <a:t>Стимулювання </a:t>
            </a:r>
            <a:r>
              <a:rPr lang="uk-UA" sz="2400" b="1" dirty="0" smtClean="0"/>
              <a:t>збуту</a:t>
            </a:r>
          </a:p>
          <a:p>
            <a:r>
              <a:rPr lang="uk-UA" sz="2400" i="1" dirty="0" smtClean="0"/>
              <a:t>Стимулювання </a:t>
            </a:r>
            <a:r>
              <a:rPr lang="uk-UA" sz="2400" i="1" dirty="0" smtClean="0"/>
              <a:t>збуту </a:t>
            </a:r>
            <a:r>
              <a:rPr lang="uk-UA" sz="2400" dirty="0" smtClean="0"/>
              <a:t>– це одна із форм просування товару. Цей процес включає в себе діяльність, яка передбачає стимулювання зростання продажів, за рахунок чого усім учасникам процесу збуту (зовнішня, гуртова та роздрібна торгівля) надається підтримка, інформування та мотивація із метою створення безперервного потоку реалізації продукції. </a:t>
            </a:r>
            <a:endParaRPr lang="uk-UA" sz="2400" dirty="0" smtClean="0"/>
          </a:p>
          <a:p>
            <a:r>
              <a:rPr lang="uk-UA" sz="2400" dirty="0" smtClean="0"/>
              <a:t>Стимулювання </a:t>
            </a:r>
            <a:r>
              <a:rPr lang="uk-UA" sz="2400" dirty="0" smtClean="0"/>
              <a:t>збуту розглядають з точки зору його двох взаємозалежних складових: стимулювання покупця із метою його заохочення щонайшвидше здійснити купівлю; стимулювання продавця – завдання якого полягає в ефективному докладанні зусиль, які будуть спрямовані на продаж товару клієнту. </a:t>
            </a:r>
            <a:endParaRPr lang="ru-RU" sz="2400" dirty="0" smtClean="0"/>
          </a:p>
          <a:p>
            <a:r>
              <a:rPr lang="uk-UA" sz="2400" dirty="0" smtClean="0"/>
              <a:t>До інструментів стимулювання збуту, які застосовуються для кінцевих споживачів, можемо віднести такі: дегустації, </a:t>
            </a:r>
            <a:r>
              <a:rPr lang="uk-UA" sz="2400" dirty="0" err="1" smtClean="0"/>
              <a:t>демо-версії</a:t>
            </a:r>
            <a:r>
              <a:rPr lang="uk-UA" sz="2400" dirty="0" smtClean="0"/>
              <a:t> товарів, знижки та розпродажі, </a:t>
            </a:r>
            <a:r>
              <a:rPr lang="uk-UA" sz="2400" dirty="0" err="1" smtClean="0"/>
              <a:t>бонусні</a:t>
            </a:r>
            <a:r>
              <a:rPr lang="uk-UA" sz="2400" dirty="0" smtClean="0"/>
              <a:t> системи, подарунки або накопичення балів за придбання товарів, роздавання зразків, тестерів тощо.</a:t>
            </a:r>
            <a:endParaRPr lang="ru-RU" sz="2400" dirty="0"/>
          </a:p>
        </p:txBody>
      </p:sp>
      <p:pic>
        <p:nvPicPr>
          <p:cNvPr id="4" name="Рисунок 3"/>
          <p:cNvPicPr>
            <a:picLocks noChangeAspect="1"/>
          </p:cNvPicPr>
          <p:nvPr/>
        </p:nvPicPr>
        <p:blipFill>
          <a:blip r:embed="rId2"/>
          <a:stretch>
            <a:fillRect/>
          </a:stretch>
        </p:blipFill>
        <p:spPr>
          <a:xfrm>
            <a:off x="0" y="5543549"/>
            <a:ext cx="12192000" cy="1314449"/>
          </a:xfrm>
          <a:prstGeom prst="rect">
            <a:avLst/>
          </a:prstGeom>
        </p:spPr>
      </p:pic>
    </p:spTree>
    <p:extLst>
      <p:ext uri="{BB962C8B-B14F-4D97-AF65-F5344CB8AC3E}">
        <p14:creationId xmlns="" xmlns:p14="http://schemas.microsoft.com/office/powerpoint/2010/main" val="349845871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2271714"/>
            <a:ext cx="12192000" cy="4586286"/>
          </a:xfrm>
        </p:spPr>
        <p:style>
          <a:lnRef idx="1">
            <a:schemeClr val="accent4"/>
          </a:lnRef>
          <a:fillRef idx="2">
            <a:schemeClr val="accent4"/>
          </a:fillRef>
          <a:effectRef idx="1">
            <a:schemeClr val="accent4"/>
          </a:effectRef>
          <a:fontRef idx="minor">
            <a:schemeClr val="dk1"/>
          </a:fontRef>
        </p:style>
        <p:txBody>
          <a:bodyPr>
            <a:normAutofit fontScale="77500" lnSpcReduction="20000"/>
          </a:bodyPr>
          <a:lstStyle/>
          <a:p>
            <a:pPr algn="ctr">
              <a:buNone/>
            </a:pPr>
            <a:r>
              <a:rPr lang="uk-UA" b="1" dirty="0" smtClean="0"/>
              <a:t>Особистий </a:t>
            </a:r>
            <a:r>
              <a:rPr lang="uk-UA" b="1" dirty="0" smtClean="0"/>
              <a:t>продаж </a:t>
            </a:r>
          </a:p>
          <a:p>
            <a:pPr>
              <a:buNone/>
            </a:pPr>
            <a:r>
              <a:rPr lang="uk-UA" dirty="0" smtClean="0"/>
              <a:t>Особистий </a:t>
            </a:r>
            <a:r>
              <a:rPr lang="uk-UA" dirty="0" smtClean="0"/>
              <a:t>продаж – це невід’ємна частина формування комунікації між компанією-виробником і ринком, яка є протилежністю </a:t>
            </a:r>
            <a:r>
              <a:rPr lang="uk-UA" dirty="0" err="1" smtClean="0"/>
              <a:t>неособової</a:t>
            </a:r>
            <a:r>
              <a:rPr lang="uk-UA" dirty="0" smtClean="0"/>
              <a:t> форми спілкування із покупцем, під час реалізації якої головна роль належить особистості продавця та його комунікативним навичкам, умінню донести до його співрозмовника вигоди від купівлі товару та пов’язані з цим позитивні </a:t>
            </a:r>
            <a:r>
              <a:rPr lang="uk-UA" dirty="0" smtClean="0"/>
              <a:t>емоції. </a:t>
            </a:r>
          </a:p>
          <a:p>
            <a:pPr>
              <a:buNone/>
            </a:pPr>
            <a:r>
              <a:rPr lang="uk-UA" dirty="0" smtClean="0"/>
              <a:t>Особистий </a:t>
            </a:r>
            <a:r>
              <a:rPr lang="uk-UA" dirty="0" smtClean="0"/>
              <a:t>продаж здійснюється шляхом інтерактивного процесу контактування менеджерів </a:t>
            </a:r>
            <a:r>
              <a:rPr lang="uk-UA" dirty="0" smtClean="0"/>
              <a:t>з </a:t>
            </a:r>
            <a:r>
              <a:rPr lang="uk-UA" dirty="0" smtClean="0"/>
              <a:t>продажу зі споживачами, під час якого демонструється товар або послуга; у потенційного покупця виявляється потреба придбати товар, відбувається процес нейтралізації та подолання, за наявності, сумнівів чи недовіри до виробника, формується стимулювання покупця до купівлі того чи іншого товару або послуги.</a:t>
            </a:r>
            <a:endParaRPr lang="ru-RU" dirty="0"/>
          </a:p>
        </p:txBody>
      </p:sp>
      <p:pic>
        <p:nvPicPr>
          <p:cNvPr id="4" name="Рисунок 3"/>
          <p:cNvPicPr>
            <a:picLocks noChangeAspect="1"/>
          </p:cNvPicPr>
          <p:nvPr/>
        </p:nvPicPr>
        <p:blipFill>
          <a:blip r:embed="rId2"/>
          <a:stretch>
            <a:fillRect/>
          </a:stretch>
        </p:blipFill>
        <p:spPr>
          <a:xfrm>
            <a:off x="0" y="0"/>
            <a:ext cx="12192000" cy="2271713"/>
          </a:xfrm>
          <a:prstGeom prst="rect">
            <a:avLst/>
          </a:prstGeom>
        </p:spPr>
      </p:pic>
    </p:spTree>
    <p:extLst>
      <p:ext uri="{BB962C8B-B14F-4D97-AF65-F5344CB8AC3E}">
        <p14:creationId xmlns="" xmlns:p14="http://schemas.microsoft.com/office/powerpoint/2010/main" val="341899709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 y="0"/>
            <a:ext cx="12192001" cy="4371975"/>
          </a:xfrm>
        </p:spPr>
        <p:style>
          <a:lnRef idx="1">
            <a:schemeClr val="accent4"/>
          </a:lnRef>
          <a:fillRef idx="2">
            <a:schemeClr val="accent4"/>
          </a:fillRef>
          <a:effectRef idx="1">
            <a:schemeClr val="accent4"/>
          </a:effectRef>
          <a:fontRef idx="minor">
            <a:schemeClr val="dk1"/>
          </a:fontRef>
        </p:style>
        <p:txBody>
          <a:bodyPr>
            <a:normAutofit fontScale="77500" lnSpcReduction="20000"/>
          </a:bodyPr>
          <a:lstStyle/>
          <a:p>
            <a:pPr algn="ctr">
              <a:buNone/>
            </a:pPr>
            <a:r>
              <a:rPr lang="uk-UA" b="1" dirty="0" smtClean="0"/>
              <a:t>Прямий маркетинг</a:t>
            </a:r>
            <a:endParaRPr lang="uk-UA" b="1" dirty="0" smtClean="0"/>
          </a:p>
          <a:p>
            <a:pPr>
              <a:buNone/>
            </a:pPr>
            <a:r>
              <a:rPr lang="uk-UA" dirty="0" smtClean="0"/>
              <a:t>Прямий </a:t>
            </a:r>
            <a:r>
              <a:rPr lang="uk-UA" dirty="0" smtClean="0"/>
              <a:t>маркетинг (з англ. – </a:t>
            </a:r>
            <a:r>
              <a:rPr lang="uk-UA" dirty="0" err="1" smtClean="0"/>
              <a:t>direct</a:t>
            </a:r>
            <a:r>
              <a:rPr lang="uk-UA" dirty="0" smtClean="0"/>
              <a:t> </a:t>
            </a:r>
            <a:r>
              <a:rPr lang="uk-UA" dirty="0" err="1" smtClean="0"/>
              <a:t>marketing</a:t>
            </a:r>
            <a:r>
              <a:rPr lang="uk-UA" dirty="0" smtClean="0"/>
              <a:t>):</a:t>
            </a:r>
            <a:endParaRPr lang="ru-RU" dirty="0" smtClean="0"/>
          </a:p>
          <a:p>
            <a:pPr lvl="0"/>
            <a:r>
              <a:rPr lang="uk-UA" dirty="0" smtClean="0"/>
              <a:t>це канал розподілення, який забезпечує реалізацію товару компанії напряму кінцевому споживачу без участі торгових посередників (канал нульового рівня);</a:t>
            </a:r>
            <a:endParaRPr lang="ru-RU" dirty="0" smtClean="0"/>
          </a:p>
          <a:p>
            <a:pPr lvl="0"/>
            <a:r>
              <a:rPr lang="uk-UA" dirty="0" smtClean="0"/>
              <a:t>це засіб просування товару, який базується на використанні баз даних та комбінованому застосуванні декількох форм зв’язку з цільовою </a:t>
            </a:r>
            <a:r>
              <a:rPr lang="uk-UA" dirty="0" smtClean="0"/>
              <a:t>аудиторією</a:t>
            </a:r>
            <a:r>
              <a:rPr lang="uk-UA" dirty="0" smtClean="0"/>
              <a:t>;</a:t>
            </a:r>
            <a:endParaRPr lang="ru-RU" dirty="0" smtClean="0"/>
          </a:p>
          <a:p>
            <a:pPr lvl="0"/>
            <a:r>
              <a:rPr lang="uk-UA" dirty="0" smtClean="0"/>
              <a:t>це особливий вид маркетингової діяльності </a:t>
            </a:r>
            <a:r>
              <a:rPr lang="uk-UA" dirty="0" smtClean="0"/>
              <a:t>компанії у </a:t>
            </a:r>
            <a:r>
              <a:rPr lang="uk-UA" dirty="0" smtClean="0"/>
              <a:t>віртуальному </a:t>
            </a:r>
            <a:r>
              <a:rPr lang="uk-UA" dirty="0" smtClean="0"/>
              <a:t>середовищі.</a:t>
            </a:r>
          </a:p>
          <a:p>
            <a:pPr lvl="0">
              <a:buNone/>
            </a:pPr>
            <a:r>
              <a:rPr lang="uk-UA" dirty="0" smtClean="0"/>
              <a:t>Прямий маркетинг використовує різноманітні канали передачі повідомлення – купони, каталоги, пряме поштове розсилання, журнали, газети, телефон, телебачення та </a:t>
            </a:r>
            <a:r>
              <a:rPr lang="uk-UA" dirty="0" smtClean="0"/>
              <a:t>радіо.</a:t>
            </a:r>
            <a:endParaRPr lang="ru-RU" dirty="0"/>
          </a:p>
        </p:txBody>
      </p:sp>
      <p:pic>
        <p:nvPicPr>
          <p:cNvPr id="4" name="Рисунок 3"/>
          <p:cNvPicPr>
            <a:picLocks noChangeAspect="1"/>
          </p:cNvPicPr>
          <p:nvPr/>
        </p:nvPicPr>
        <p:blipFill>
          <a:blip r:embed="rId2"/>
          <a:stretch>
            <a:fillRect/>
          </a:stretch>
        </p:blipFill>
        <p:spPr>
          <a:xfrm>
            <a:off x="0" y="4400550"/>
            <a:ext cx="6059277" cy="2457450"/>
          </a:xfrm>
          <a:prstGeom prst="rect">
            <a:avLst/>
          </a:prstGeom>
        </p:spPr>
      </p:pic>
      <p:pic>
        <p:nvPicPr>
          <p:cNvPr id="5" name="Рисунок 4"/>
          <p:cNvPicPr>
            <a:picLocks noChangeAspect="1"/>
          </p:cNvPicPr>
          <p:nvPr/>
        </p:nvPicPr>
        <p:blipFill>
          <a:blip r:embed="rId3"/>
          <a:stretch>
            <a:fillRect/>
          </a:stretch>
        </p:blipFill>
        <p:spPr>
          <a:xfrm>
            <a:off x="6059276" y="4371975"/>
            <a:ext cx="6132723" cy="2486024"/>
          </a:xfrm>
          <a:prstGeom prst="rect">
            <a:avLst/>
          </a:prstGeom>
        </p:spPr>
      </p:pic>
    </p:spTree>
    <p:extLst>
      <p:ext uri="{BB962C8B-B14F-4D97-AF65-F5344CB8AC3E}">
        <p14:creationId xmlns="" xmlns:p14="http://schemas.microsoft.com/office/powerpoint/2010/main" val="2313967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Grp="1" noChangeAspect="1"/>
          </p:cNvPicPr>
          <p:nvPr>
            <p:ph type="pic" idx="1"/>
          </p:nvPr>
        </p:nvPicPr>
        <p:blipFill>
          <a:blip r:embed="rId2">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6="http://schemas.microsoft.com/office/word/2018/wordml" xmlns:w16cid="http://schemas.microsoft.com/office/word/2016/wordml/cid" xmlns:w16cex="http://schemas.microsoft.com/office/word/2018/wordml/cex"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271463" y="0"/>
            <a:ext cx="11615737" cy="5872163"/>
          </a:xfrm>
          <a:prstGeom prst="rect">
            <a:avLst/>
          </a:prstGeom>
          <a:noFill/>
        </p:spPr>
      </p:pic>
      <p:sp>
        <p:nvSpPr>
          <p:cNvPr id="9" name="Прямоугольник 8"/>
          <p:cNvSpPr/>
          <p:nvPr/>
        </p:nvSpPr>
        <p:spPr>
          <a:xfrm>
            <a:off x="2414588" y="5944671"/>
            <a:ext cx="7700962" cy="400110"/>
          </a:xfrm>
          <a:prstGeom prst="rect">
            <a:avLst/>
          </a:prstGeom>
        </p:spPr>
        <p:txBody>
          <a:bodyPr wrap="square">
            <a:spAutoFit/>
          </a:bodyPr>
          <a:lstStyle/>
          <a:p>
            <a:pPr algn="ctr"/>
            <a:r>
              <a:rPr lang="uk-UA" sz="2000" b="1" dirty="0" smtClean="0"/>
              <a:t>Структура маркетингового плану </a:t>
            </a:r>
            <a:endParaRPr lang="ru-RU" sz="2000" b="1"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743</TotalTime>
  <Words>5588</Words>
  <Application>Microsoft Office PowerPoint</Application>
  <PresentationFormat>Произвольный</PresentationFormat>
  <Paragraphs>508</Paragraphs>
  <Slides>87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87</vt:i4>
      </vt:variant>
    </vt:vector>
  </HeadingPairs>
  <TitlesOfParts>
    <vt:vector size="88" baseType="lpstr">
      <vt:lpstr>Трек</vt:lpstr>
      <vt:lpstr>СТРАТЕГІЧНЕ УПРАВЛІННЯ Експортно-імпортнОЮ ДІЯЛЬНІСТЮ ПІДПРИЄМСТВА</vt:lpstr>
      <vt:lpstr>Слайд 2</vt:lpstr>
      <vt:lpstr>1. Маркетингове планування експортно-імпортної діяльності підприємства</vt:lpstr>
      <vt:lpstr>Слайд 4</vt:lpstr>
      <vt:lpstr>Слайд 5</vt:lpstr>
      <vt:lpstr>Слайд 6</vt:lpstr>
      <vt:lpstr>Слайд 7</vt:lpstr>
      <vt:lpstr>Слайд 8</vt:lpstr>
      <vt:lpstr>Слайд 9</vt:lpstr>
      <vt:lpstr>  Розділ «Анотація» – це стисла частина плану, що висвітлює основні завдання, рекомендації та рішення, які описуються в плані.     Розділ «Аналіз ситуації на ринку» – це частина, що містить дані про активність конкурентних компаній на ринку. У цьому розділі подається така інформація: </vt:lpstr>
      <vt:lpstr>Слайд 11</vt:lpstr>
      <vt:lpstr>Слайд 12</vt:lpstr>
      <vt:lpstr>Слайд 13</vt:lpstr>
      <vt:lpstr>Слайд 14</vt:lpstr>
      <vt:lpstr>Слайд 15</vt:lpstr>
      <vt:lpstr>Слайд 16</vt:lpstr>
      <vt:lpstr>Слайд 17</vt:lpstr>
      <vt:lpstr>Слайд 18</vt:lpstr>
      <vt:lpstr>Слайд 19</vt:lpstr>
      <vt:lpstr>Процес планування маркетингу можна зобразити у вигляді схеми</vt:lpstr>
      <vt:lpstr>Слайд 21</vt:lpstr>
      <vt:lpstr>Слайд 22</vt:lpstr>
      <vt:lpstr>Слайд 23</vt:lpstr>
      <vt:lpstr>Слайд 24</vt:lpstr>
      <vt:lpstr>Матриця портфельного аналізу – Матриця Бостонської консультаційної групи (БКГ) –  одна із найбільш відомих і найбільш простих, розроблена у 60-х роках XX ст. Бостонською консультаційною групою.  У ній аналізуються лише два чинники, дві змінні: відносна частка ринку та темп зростання ринку </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lpstr>Слайд 51</vt:lpstr>
      <vt:lpstr>Слайд 52</vt:lpstr>
      <vt:lpstr>Слайд 53</vt:lpstr>
      <vt:lpstr>Слайд 54</vt:lpstr>
      <vt:lpstr>Слайд 55</vt:lpstr>
      <vt:lpstr>Слайд 56</vt:lpstr>
      <vt:lpstr>Слайд 57</vt:lpstr>
      <vt:lpstr>Слайд 58</vt:lpstr>
      <vt:lpstr>Слайд 59</vt:lpstr>
      <vt:lpstr>Слайд 60</vt:lpstr>
      <vt:lpstr>Слайд 61</vt:lpstr>
      <vt:lpstr>Слайд 62</vt:lpstr>
      <vt:lpstr>Слайд 63</vt:lpstr>
      <vt:lpstr>Слайд 64</vt:lpstr>
      <vt:lpstr>Слайд 65</vt:lpstr>
      <vt:lpstr>Слайд 66</vt:lpstr>
      <vt:lpstr>Слайд 67</vt:lpstr>
      <vt:lpstr>Слайд 68</vt:lpstr>
      <vt:lpstr>Слайд 69</vt:lpstr>
      <vt:lpstr>Слайд 70</vt:lpstr>
      <vt:lpstr>Слайд 71</vt:lpstr>
      <vt:lpstr>Слайд 72</vt:lpstr>
      <vt:lpstr>Слайд 73</vt:lpstr>
      <vt:lpstr>Слайд 74</vt:lpstr>
      <vt:lpstr>Слайд 75</vt:lpstr>
      <vt:lpstr>Слайд 76</vt:lpstr>
      <vt:lpstr>Слайд 77</vt:lpstr>
      <vt:lpstr>Слайд 78</vt:lpstr>
      <vt:lpstr>Слайд 79</vt:lpstr>
      <vt:lpstr>Слайд 80</vt:lpstr>
      <vt:lpstr>Слайд 81</vt:lpstr>
      <vt:lpstr>Слайд 82</vt:lpstr>
      <vt:lpstr>Слайд 83</vt:lpstr>
      <vt:lpstr>Слайд 84</vt:lpstr>
      <vt:lpstr>Слайд 85</vt:lpstr>
      <vt:lpstr>Слайд 86</vt:lpstr>
      <vt:lpstr>Слайд 87</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на тему:  «Маркетинг в управлінні зовнішньоекономічною діяльністю підприємства»</dc:title>
  <dc:creator>Дарья</dc:creator>
  <cp:lastModifiedBy>Хозяин</cp:lastModifiedBy>
  <cp:revision>49</cp:revision>
  <dcterms:created xsi:type="dcterms:W3CDTF">2020-03-21T13:39:11Z</dcterms:created>
  <dcterms:modified xsi:type="dcterms:W3CDTF">2020-11-18T15:45:51Z</dcterms:modified>
</cp:coreProperties>
</file>