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60"/>
  </p:notesMasterIdLst>
  <p:sldIdLst>
    <p:sldId id="256" r:id="rId4"/>
    <p:sldId id="257" r:id="rId5"/>
    <p:sldId id="258" r:id="rId6"/>
    <p:sldId id="259" r:id="rId7"/>
    <p:sldId id="260" r:id="rId8"/>
    <p:sldId id="261" r:id="rId9"/>
    <p:sldId id="262" r:id="rId10"/>
    <p:sldId id="263" r:id="rId11"/>
    <p:sldId id="264" r:id="rId12"/>
    <p:sldId id="265" r:id="rId13"/>
    <p:sldId id="282" r:id="rId14"/>
    <p:sldId id="283" r:id="rId15"/>
    <p:sldId id="284" r:id="rId16"/>
    <p:sldId id="286" r:id="rId17"/>
    <p:sldId id="287" r:id="rId18"/>
    <p:sldId id="289" r:id="rId19"/>
    <p:sldId id="290" r:id="rId20"/>
    <p:sldId id="292" r:id="rId21"/>
    <p:sldId id="304" r:id="rId22"/>
    <p:sldId id="306" r:id="rId23"/>
    <p:sldId id="309"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380" r:id="rId43"/>
    <p:sldId id="381" r:id="rId44"/>
    <p:sldId id="382" r:id="rId45"/>
    <p:sldId id="331" r:id="rId46"/>
    <p:sldId id="332" r:id="rId47"/>
    <p:sldId id="333" r:id="rId48"/>
    <p:sldId id="339" r:id="rId49"/>
    <p:sldId id="357" r:id="rId50"/>
    <p:sldId id="358" r:id="rId51"/>
    <p:sldId id="359" r:id="rId52"/>
    <p:sldId id="360" r:id="rId53"/>
    <p:sldId id="344" r:id="rId54"/>
    <p:sldId id="351" r:id="rId55"/>
    <p:sldId id="352" r:id="rId56"/>
    <p:sldId id="353" r:id="rId57"/>
    <p:sldId id="354" r:id="rId58"/>
    <p:sldId id="355" r:id="rId59"/>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88" autoAdjust="0"/>
  </p:normalViewPr>
  <p:slideViewPr>
    <p:cSldViewPr snapToGrid="0">
      <p:cViewPr varScale="1">
        <p:scale>
          <a:sx n="76" d="100"/>
          <a:sy n="76" d="100"/>
        </p:scale>
        <p:origin x="1085" y="43"/>
      </p:cViewPr>
      <p:guideLst>
        <p:guide orient="horz" pos="2160"/>
        <p:guide pos="2880"/>
      </p:guideLst>
    </p:cSldViewPr>
  </p:slideViewPr>
  <p:outlineViewPr>
    <p:cViewPr>
      <p:scale>
        <a:sx n="33" d="100"/>
        <a:sy n="33" d="100"/>
      </p:scale>
      <p:origin x="0" y="-5832"/>
    </p:cViewPr>
  </p:outlineViewPr>
  <p:notesTextViewPr>
    <p:cViewPr>
      <p:scale>
        <a:sx n="1" d="1"/>
        <a:sy n="1" d="1"/>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2BBFE488-7425-4DE6-B91B-BAE27B25EE47}" type="datetimeFigureOut">
              <a:rPr lang="ru-RU" smtClean="0"/>
              <a:pPr/>
              <a:t>27.03.2024</a:t>
            </a:fld>
            <a:endParaRPr lang="ru-RU"/>
          </a:p>
        </p:txBody>
      </p:sp>
      <p:sp>
        <p:nvSpPr>
          <p:cNvPr id="4" name="Образ слайда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E18A2EC-536C-48BB-9FCC-8B6583732244}" type="slidenum">
              <a:rPr lang="ru-RU" smtClean="0"/>
              <a:pPr/>
              <a:t>‹#›</a:t>
            </a:fld>
            <a:endParaRPr lang="ru-RU"/>
          </a:p>
        </p:txBody>
      </p:sp>
    </p:spTree>
    <p:extLst>
      <p:ext uri="{BB962C8B-B14F-4D97-AF65-F5344CB8AC3E}">
        <p14:creationId xmlns:p14="http://schemas.microsoft.com/office/powerpoint/2010/main" val="152078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18A2EC-536C-48BB-9FCC-8B6583732244}" type="slidenum">
              <a:rPr lang="ru-RU" smtClean="0"/>
              <a:pPr/>
              <a:t>18</a:t>
            </a:fld>
            <a:endParaRPr lang="ru-RU"/>
          </a:p>
        </p:txBody>
      </p:sp>
    </p:spTree>
    <p:extLst>
      <p:ext uri="{BB962C8B-B14F-4D97-AF65-F5344CB8AC3E}">
        <p14:creationId xmlns:p14="http://schemas.microsoft.com/office/powerpoint/2010/main" val="13927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2"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2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ustomShape 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7" name="CustomShape 2"/>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2" name="CustomShape 3"/>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3" name="CustomShape 4"/>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hidden="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43" name="CustomShape 2" hidden="1"/>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44" name="CustomShape 3" hidden="1"/>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45" name="CustomShape 4" hidden="1"/>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46" name="CustomShape 5"/>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47" name="PlaceHolder 6"/>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48" name="PlaceHolder 7"/>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CustomShape 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86" name="CustomShape 2"/>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87" name="CustomShape 3"/>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88" name="CustomShape 4"/>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89"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90"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459422" y="930166"/>
            <a:ext cx="8243280" cy="2967378"/>
          </a:xfrm>
          <a:prstGeom prst="rect">
            <a:avLst/>
          </a:prstGeom>
          <a:noFill/>
          <a:ln>
            <a:noFill/>
          </a:ln>
        </p:spPr>
        <p:style>
          <a:lnRef idx="0">
            <a:scrgbClr r="0" g="0" b="0"/>
          </a:lnRef>
          <a:fillRef idx="0">
            <a:scrgbClr r="0" g="0" b="0"/>
          </a:fillRef>
          <a:effectRef idx="0">
            <a:scrgbClr r="0" g="0" b="0"/>
          </a:effectRef>
          <a:fontRef idx="minor"/>
        </p:style>
        <p:txBody>
          <a:bodyPr wrap="square" lIns="0" tIns="12600" rIns="0" bIns="0">
            <a:spAutoFit/>
          </a:bodyPr>
          <a:lstStyle/>
          <a:p>
            <a:pPr algn="ctr">
              <a:lnSpc>
                <a:spcPct val="100000"/>
              </a:lnSpc>
            </a:pPr>
            <a:r>
              <a:rPr lang="ru-RU" sz="3200" b="1" strike="noStrike" spc="-1" dirty="0" err="1" smtClean="0">
                <a:solidFill>
                  <a:srgbClr val="009900"/>
                </a:solidFill>
                <a:latin typeface="Times New Roman"/>
                <a:ea typeface="Microsoft YaHei"/>
              </a:rPr>
              <a:t>Лабораторна</a:t>
            </a:r>
            <a:r>
              <a:rPr lang="ru-RU" sz="3200" b="1" strike="noStrike" spc="-1" dirty="0" smtClean="0">
                <a:solidFill>
                  <a:srgbClr val="009900"/>
                </a:solidFill>
                <a:latin typeface="Times New Roman"/>
                <a:ea typeface="Microsoft YaHei"/>
              </a:rPr>
              <a:t> </a:t>
            </a:r>
            <a:r>
              <a:rPr lang="ru-RU" sz="3200" b="1" strike="noStrike" spc="-1" dirty="0">
                <a:solidFill>
                  <a:srgbClr val="009900"/>
                </a:solidFill>
                <a:latin typeface="Times New Roman"/>
                <a:ea typeface="Microsoft YaHei"/>
              </a:rPr>
              <a:t>робота № 2</a:t>
            </a:r>
            <a:r>
              <a:rPr dirty="0"/>
              <a:t/>
            </a:r>
            <a:br>
              <a:rPr dirty="0"/>
            </a:br>
            <a:endParaRPr lang="ru-RU" sz="1600" b="0" strike="noStrike" spc="-1" dirty="0">
              <a:latin typeface="Arial"/>
            </a:endParaRPr>
          </a:p>
          <a:p>
            <a:pPr algn="ctr">
              <a:lnSpc>
                <a:spcPct val="100000"/>
              </a:lnSpc>
            </a:pPr>
            <a:r>
              <a:rPr lang="ru-RU" sz="3600" b="1" i="1" strike="noStrike" spc="-1" dirty="0">
                <a:solidFill>
                  <a:srgbClr val="1510E2"/>
                </a:solidFill>
                <a:latin typeface="Times New Roman"/>
                <a:ea typeface="Times New Roman"/>
              </a:rPr>
              <a:t>Тема: </a:t>
            </a:r>
            <a:r>
              <a:rPr lang="ru-RU" sz="3600" b="1" i="1" strike="noStrike" spc="-1" dirty="0" err="1">
                <a:solidFill>
                  <a:srgbClr val="1510E2"/>
                </a:solidFill>
                <a:latin typeface="Times New Roman"/>
                <a:ea typeface="Times New Roman"/>
              </a:rPr>
              <a:t>Вивчення</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структури</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основних</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органів</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імунної</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системи</a:t>
            </a:r>
            <a:r>
              <a:rPr lang="ru-RU" sz="3600" b="1" i="1" strike="noStrike" spc="-1" dirty="0">
                <a:solidFill>
                  <a:srgbClr val="1510E2"/>
                </a:solidFill>
                <a:latin typeface="Times New Roman"/>
                <a:ea typeface="Times New Roman"/>
              </a:rPr>
              <a:t>. </a:t>
            </a:r>
            <a:endParaRPr lang="ru-RU" sz="3600" b="0" strike="noStrike" spc="-1" dirty="0">
              <a:latin typeface="Arial"/>
            </a:endParaRPr>
          </a:p>
          <a:p>
            <a:pPr algn="ctr">
              <a:lnSpc>
                <a:spcPct val="100000"/>
              </a:lnSpc>
            </a:pPr>
            <a:r>
              <a:rPr lang="ru-RU" sz="3600" b="1" i="1" strike="noStrike" spc="-1" dirty="0">
                <a:solidFill>
                  <a:srgbClr val="1510E2"/>
                </a:solidFill>
                <a:latin typeface="Times New Roman"/>
                <a:ea typeface="Times New Roman"/>
              </a:rPr>
              <a:t>Тимус, </a:t>
            </a:r>
            <a:r>
              <a:rPr lang="ru-RU" sz="3600" b="1" i="1" strike="noStrike" spc="-1" dirty="0" err="1">
                <a:solidFill>
                  <a:srgbClr val="1510E2"/>
                </a:solidFill>
                <a:latin typeface="Times New Roman"/>
                <a:ea typeface="Times New Roman"/>
              </a:rPr>
              <a:t>кістковий</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мозок</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селезінка</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лімфатичні</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вузли</a:t>
            </a:r>
            <a:r>
              <a:rPr lang="ru-RU" sz="3600" b="1" i="1" strike="noStrike" spc="-1" dirty="0">
                <a:solidFill>
                  <a:srgbClr val="1510E2"/>
                </a:solidFill>
                <a:latin typeface="Times New Roman"/>
                <a:ea typeface="Times New Roman"/>
              </a:rPr>
              <a:t>, кров</a:t>
            </a:r>
            <a:r>
              <a:rPr lang="ru-RU" sz="3200" b="1" strike="noStrike" spc="-1" dirty="0">
                <a:solidFill>
                  <a:srgbClr val="0033CC"/>
                </a:solidFill>
                <a:latin typeface="Arial"/>
                <a:ea typeface="DejaVu Sans"/>
              </a:rPr>
              <a:t> </a:t>
            </a:r>
            <a:endParaRPr lang="ru-RU" sz="3200" b="0" strike="noStrike" spc="-1" dirty="0">
              <a:latin typeface="Arial"/>
            </a:endParaRPr>
          </a:p>
        </p:txBody>
      </p:sp>
      <p:sp>
        <p:nvSpPr>
          <p:cNvPr id="128" name="CustomShape 2"/>
          <p:cNvSpPr/>
          <p:nvPr/>
        </p:nvSpPr>
        <p:spPr>
          <a:xfrm>
            <a:off x="654828" y="4101890"/>
            <a:ext cx="8063640" cy="199296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algn="just">
              <a:lnSpc>
                <a:spcPct val="100000"/>
              </a:lnSpc>
            </a:pPr>
            <a:r>
              <a:rPr lang="ru-RU" sz="2600" b="1" i="1" strike="noStrike" spc="-1" dirty="0">
                <a:solidFill>
                  <a:srgbClr val="FF0000"/>
                </a:solidFill>
                <a:latin typeface="Times New Roman"/>
                <a:ea typeface="Times New Roman"/>
              </a:rPr>
              <a:t>Мета </a:t>
            </a:r>
            <a:r>
              <a:rPr lang="ru-RU" sz="2600" b="1" i="1" strike="noStrike" spc="-1" dirty="0" err="1">
                <a:solidFill>
                  <a:srgbClr val="FF0000"/>
                </a:solidFill>
                <a:latin typeface="Times New Roman"/>
                <a:ea typeface="Times New Roman"/>
              </a:rPr>
              <a:t>роботи</a:t>
            </a:r>
            <a:r>
              <a:rPr lang="ru-RU" sz="2600" b="1" i="1" strike="noStrike" spc="-1" dirty="0">
                <a:solidFill>
                  <a:srgbClr val="FF0000"/>
                </a:solidFill>
                <a:latin typeface="Times New Roman"/>
                <a:ea typeface="Times New Roman"/>
              </a:rPr>
              <a:t>:</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ознайомитися</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з</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класифікацією</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морфологією</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функціями</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розташуванням</a:t>
            </a:r>
            <a:r>
              <a:rPr lang="ru-RU" sz="2600" b="1" i="1" strike="noStrike" spc="-1" dirty="0">
                <a:solidFill>
                  <a:srgbClr val="000000"/>
                </a:solidFill>
                <a:latin typeface="Times New Roman"/>
                <a:ea typeface="DejaVu Sans"/>
              </a:rPr>
              <a:t> та </a:t>
            </a:r>
            <a:r>
              <a:rPr lang="ru-RU" sz="2600" b="1" i="1" strike="noStrike" spc="-1" dirty="0" err="1">
                <a:solidFill>
                  <a:srgbClr val="000000"/>
                </a:solidFill>
                <a:latin typeface="Times New Roman"/>
                <a:ea typeface="DejaVu Sans"/>
              </a:rPr>
              <a:t>гістологією</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органів</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імунної</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системи</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ознайомитися</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з</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особливостями</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відбору</a:t>
            </a:r>
            <a:r>
              <a:rPr lang="ru-RU" sz="2600" b="1" i="1" strike="noStrike" spc="-1" dirty="0">
                <a:solidFill>
                  <a:srgbClr val="000000"/>
                </a:solidFill>
                <a:latin typeface="Times New Roman"/>
                <a:ea typeface="DejaVu Sans"/>
              </a:rPr>
              <a:t> та </a:t>
            </a:r>
            <a:r>
              <a:rPr lang="ru-RU" sz="2600" b="1" i="1" strike="noStrike" spc="-1" dirty="0" err="1">
                <a:solidFill>
                  <a:srgbClr val="000000"/>
                </a:solidFill>
                <a:latin typeface="Times New Roman"/>
                <a:ea typeface="DejaVu Sans"/>
              </a:rPr>
              <a:t>фіксації</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біологічних</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зразків</a:t>
            </a:r>
            <a:r>
              <a:rPr lang="ru-RU" sz="2600" b="1" i="1" strike="noStrike" spc="-1" dirty="0">
                <a:solidFill>
                  <a:srgbClr val="000000"/>
                </a:solidFill>
                <a:latin typeface="Times New Roman"/>
                <a:ea typeface="DejaVu Sans"/>
              </a:rPr>
              <a:t> для </a:t>
            </a:r>
            <a:r>
              <a:rPr lang="ru-RU" sz="2600" b="1" i="1" strike="noStrike" spc="-1" dirty="0" err="1">
                <a:solidFill>
                  <a:srgbClr val="000000"/>
                </a:solidFill>
                <a:latin typeface="Times New Roman"/>
                <a:ea typeface="DejaVu Sans"/>
              </a:rPr>
              <a:t>імунологічних</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досліджень</a:t>
            </a:r>
            <a:r>
              <a:rPr lang="ru-RU" sz="2600" b="1" i="1" strike="noStrike" spc="-1" dirty="0">
                <a:solidFill>
                  <a:srgbClr val="000000"/>
                </a:solidFill>
                <a:latin typeface="Times New Roman"/>
                <a:ea typeface="DejaVu Sans"/>
              </a:rPr>
              <a:t>.</a:t>
            </a:r>
            <a:endParaRPr lang="ru-RU" sz="2600" b="0" strike="noStrike" spc="-1" dirty="0">
              <a:latin typeface="Arial"/>
            </a:endParaRPr>
          </a:p>
        </p:txBody>
      </p:sp>
      <p:sp>
        <p:nvSpPr>
          <p:cNvPr id="4" name="Прямоугольник 3"/>
          <p:cNvSpPr/>
          <p:nvPr/>
        </p:nvSpPr>
        <p:spPr>
          <a:xfrm>
            <a:off x="378372" y="375010"/>
            <a:ext cx="8497614" cy="523220"/>
          </a:xfrm>
          <a:prstGeom prst="rect">
            <a:avLst/>
          </a:prstGeom>
        </p:spPr>
        <p:txBody>
          <a:bodyPr wrap="square">
            <a:spAutoFit/>
          </a:bodyPr>
          <a:lstStyle/>
          <a:p>
            <a:pPr algn="ctr">
              <a:lnSpc>
                <a:spcPct val="100000"/>
              </a:lnSpc>
            </a:pPr>
            <a:r>
              <a:rPr lang="uk-UA" sz="2800" b="1" spc="-1" dirty="0" smtClean="0">
                <a:solidFill>
                  <a:srgbClr val="000000"/>
                </a:solidFill>
                <a:latin typeface="Times New Roman" pitchFamily="18" charset="0"/>
                <a:cs typeface="Times New Roman" pitchFamily="18" charset="0"/>
              </a:rPr>
              <a:t>Методологія досліджень імунної системи</a:t>
            </a:r>
            <a:endParaRPr lang="ru-RU" sz="2800" spc="-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720000" y="360000"/>
            <a:ext cx="8064000" cy="4056840"/>
          </a:xfrm>
          <a:prstGeom prst="rect">
            <a:avLst/>
          </a:prstGeom>
          <a:noFill/>
          <a:ln>
            <a:noFill/>
          </a:ln>
        </p:spPr>
        <p:txBody>
          <a:bodyPr lIns="90000" tIns="45000" rIns="90000" bIns="45000">
            <a:spAutoFit/>
          </a:bodyPr>
          <a:lstStyle/>
          <a:p>
            <a:pPr algn="just"/>
            <a:r>
              <a:rPr lang="ru-RU" sz="2000" b="1" strike="noStrike" spc="-1">
                <a:latin typeface="Arial"/>
              </a:rPr>
              <a:t>Органи імунної системи разом складають </a:t>
            </a:r>
            <a:r>
              <a:rPr lang="ru-RU" sz="2000" b="1" strike="noStrike" spc="-1">
                <a:solidFill>
                  <a:srgbClr val="7C007C"/>
                </a:solidFill>
                <a:latin typeface="Arial"/>
              </a:rPr>
              <a:t>єдиний дифузний орган, поєднаний спільною функцією</a:t>
            </a:r>
            <a:r>
              <a:rPr lang="ru-RU" sz="2000" b="1" strike="noStrike" spc="-1">
                <a:latin typeface="Arial"/>
              </a:rPr>
              <a:t>. </a:t>
            </a:r>
            <a:endParaRPr lang="ru-RU" sz="2000" b="0" strike="noStrike" spc="-1">
              <a:latin typeface="Arial"/>
            </a:endParaRPr>
          </a:p>
          <a:p>
            <a:pPr algn="just"/>
            <a:r>
              <a:rPr lang="ru-RU" sz="2000" b="1" strike="noStrike" spc="-1">
                <a:latin typeface="Arial"/>
              </a:rPr>
              <a:t>Маса його близько 1,5-2,0 кг, а кількість лімфоїдних клітин сягає астрономічних цифр, при цьому кожна десята клітина організму здійснює функцію імунологічного нагляду. Анатомо-фізіологічний принцип побудови імунної системи – органно-циркуляторний. </a:t>
            </a:r>
            <a:endParaRPr lang="ru-RU" sz="2000" b="0" strike="noStrike" spc="-1">
              <a:latin typeface="Arial"/>
            </a:endParaRPr>
          </a:p>
          <a:p>
            <a:pPr algn="just"/>
            <a:r>
              <a:rPr lang="ru-RU" sz="2000" b="1" strike="noStrike" spc="-1">
                <a:latin typeface="Arial"/>
              </a:rPr>
              <a:t>Тобто є лімфоїдні органи, але лімфоцити не “сидять” у них постійно, а інтенсивно рециркулюють між лімфоїдними органами та нелімфоїдними тканинами через лімфатичні судини і кров: через один лімфовузол протягом 1 год. проходить біля 10 млрд. лімфоцитів. </a:t>
            </a:r>
            <a:endParaRPr lang="ru-RU" sz="2000" b="0" strike="noStrike" spc="-1">
              <a:latin typeface="Arial"/>
            </a:endParaRPr>
          </a:p>
          <a:p>
            <a:pPr algn="just"/>
            <a:r>
              <a:rPr lang="ru-RU" sz="2000" b="1" strike="noStrike" spc="-1">
                <a:latin typeface="Arial"/>
              </a:rPr>
              <a:t>Із загальної кількості лімфоцитів організму в кожен момент часу в крові міститься лише 0,2-2,0%.</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288000" y="139320"/>
            <a:ext cx="8712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FF0000"/>
                </a:solidFill>
                <a:latin typeface="Arial"/>
                <a:ea typeface="DejaVu Sans"/>
              </a:rPr>
              <a:t>Завдання 2. </a:t>
            </a:r>
            <a:r>
              <a:rPr lang="ru-RU" sz="1800" b="1" u="sng" strike="noStrike" spc="-1">
                <a:solidFill>
                  <a:srgbClr val="FF0000"/>
                </a:solidFill>
                <a:uFillTx/>
                <a:latin typeface="Arial"/>
                <a:ea typeface="DejaVu Sans"/>
              </a:rPr>
              <a:t>Перегляньте відео</a:t>
            </a:r>
            <a:r>
              <a:rPr lang="ru-RU" sz="1800" b="1" strike="noStrike" spc="-1">
                <a:solidFill>
                  <a:srgbClr val="FF0000"/>
                </a:solidFill>
                <a:latin typeface="Arial"/>
                <a:ea typeface="DejaVu Sans"/>
              </a:rPr>
              <a:t> розтину тварини. </a:t>
            </a:r>
            <a:endParaRPr lang="ru-RU" sz="1800" b="0" strike="noStrike" spc="-1">
              <a:latin typeface="Arial"/>
            </a:endParaRPr>
          </a:p>
          <a:p>
            <a:pPr>
              <a:lnSpc>
                <a:spcPct val="100000"/>
              </a:lnSpc>
            </a:pPr>
            <a:r>
              <a:rPr lang="ru-RU" sz="1800" b="1" u="sng" strike="noStrike" spc="-1">
                <a:solidFill>
                  <a:srgbClr val="FF0000"/>
                </a:solidFill>
                <a:uFillTx/>
                <a:latin typeface="Arial"/>
                <a:ea typeface="DejaVu Sans"/>
              </a:rPr>
              <a:t>Замалюйте та порівняйте органи імунної системи</a:t>
            </a:r>
            <a:r>
              <a:rPr lang="ru-RU" sz="1800" b="1" strike="noStrike" spc="-1">
                <a:solidFill>
                  <a:srgbClr val="FF0000"/>
                </a:solidFill>
                <a:latin typeface="Arial"/>
                <a:ea typeface="DejaVu Sans"/>
              </a:rPr>
              <a:t> миші (щура) та людини. </a:t>
            </a:r>
            <a:endParaRPr lang="ru-RU" sz="1800" b="0" strike="noStrike" spc="-1">
              <a:latin typeface="Arial"/>
            </a:endParaRPr>
          </a:p>
        </p:txBody>
      </p:sp>
      <p:pic>
        <p:nvPicPr>
          <p:cNvPr id="159" name="Рисунок 154"/>
          <p:cNvPicPr/>
          <p:nvPr/>
        </p:nvPicPr>
        <p:blipFill>
          <a:blip r:embed="rId2" cstate="print"/>
          <a:srcRect l="48553" t="35891" r="27041" b="8086"/>
          <a:stretch/>
        </p:blipFill>
        <p:spPr>
          <a:xfrm>
            <a:off x="357120" y="928800"/>
            <a:ext cx="4319280" cy="5573520"/>
          </a:xfrm>
          <a:prstGeom prst="rect">
            <a:avLst/>
          </a:prstGeom>
          <a:ln>
            <a:noFill/>
          </a:ln>
        </p:spPr>
      </p:pic>
      <p:sp>
        <p:nvSpPr>
          <p:cNvPr id="160" name="CustomShape 2"/>
          <p:cNvSpPr/>
          <p:nvPr/>
        </p:nvSpPr>
        <p:spPr>
          <a:xfrm>
            <a:off x="4714920" y="1152000"/>
            <a:ext cx="4212720" cy="481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Топографія лімфоїдних органів мишей: </a:t>
            </a:r>
            <a:endParaRPr lang="ru-RU" sz="2000" b="0" strike="noStrike" spc="-1">
              <a:latin typeface="Arial"/>
            </a:endParaRPr>
          </a:p>
          <a:p>
            <a:pPr>
              <a:lnSpc>
                <a:spcPct val="100000"/>
              </a:lnSpc>
            </a:pPr>
            <a:r>
              <a:rPr lang="ru-RU" sz="1800" b="1" strike="noStrike" spc="-1">
                <a:solidFill>
                  <a:srgbClr val="000000"/>
                </a:solidFill>
                <a:latin typeface="Arial"/>
                <a:ea typeface="DejaVu Sans"/>
              </a:rPr>
              <a:t>1 – поверхневий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шийний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2 – пахвовий лімфатичний вузол;</a:t>
            </a:r>
            <a:endParaRPr lang="ru-RU" sz="1800" b="0" strike="noStrike" spc="-1">
              <a:latin typeface="Arial"/>
            </a:endParaRPr>
          </a:p>
          <a:p>
            <a:pPr>
              <a:lnSpc>
                <a:spcPct val="100000"/>
              </a:lnSpc>
            </a:pPr>
            <a:r>
              <a:rPr lang="ru-RU" sz="1800" b="1" strike="noStrike" spc="-1">
                <a:solidFill>
                  <a:srgbClr val="000000"/>
                </a:solidFill>
                <a:latin typeface="Arial"/>
                <a:ea typeface="DejaVu Sans"/>
              </a:rPr>
              <a:t>3 – селезінка; </a:t>
            </a:r>
            <a:endParaRPr lang="ru-RU" sz="1800" b="0" strike="noStrike" spc="-1">
              <a:latin typeface="Arial"/>
            </a:endParaRPr>
          </a:p>
          <a:p>
            <a:pPr>
              <a:lnSpc>
                <a:spcPct val="100000"/>
              </a:lnSpc>
            </a:pPr>
            <a:r>
              <a:rPr lang="ru-RU" sz="1800" b="1" strike="noStrike" spc="-1">
                <a:solidFill>
                  <a:srgbClr val="000000"/>
                </a:solidFill>
                <a:latin typeface="Arial"/>
                <a:ea typeface="DejaVu Sans"/>
              </a:rPr>
              <a:t>4 – глибокий пахвовий та стегновий лімфатичні</a:t>
            </a:r>
            <a:endParaRPr lang="ru-RU" sz="1800" b="0" strike="noStrike" spc="-1">
              <a:latin typeface="Arial"/>
            </a:endParaRPr>
          </a:p>
          <a:p>
            <a:pPr>
              <a:lnSpc>
                <a:spcPct val="100000"/>
              </a:lnSpc>
            </a:pPr>
            <a:r>
              <a:rPr lang="ru-RU" sz="1800" b="1" strike="noStrike" spc="-1">
                <a:solidFill>
                  <a:srgbClr val="000000"/>
                </a:solidFill>
                <a:latin typeface="Arial"/>
                <a:ea typeface="DejaVu Sans"/>
              </a:rPr>
              <a:t>вузли; </a:t>
            </a:r>
            <a:endParaRPr lang="ru-RU" sz="1800" b="0" strike="noStrike" spc="-1">
              <a:latin typeface="Arial"/>
            </a:endParaRPr>
          </a:p>
          <a:p>
            <a:pPr>
              <a:lnSpc>
                <a:spcPct val="100000"/>
              </a:lnSpc>
            </a:pPr>
            <a:r>
              <a:rPr lang="ru-RU" sz="1800" b="1" strike="noStrike" spc="-1">
                <a:solidFill>
                  <a:srgbClr val="000000"/>
                </a:solidFill>
                <a:latin typeface="Arial"/>
                <a:ea typeface="DejaVu Sans"/>
              </a:rPr>
              <a:t>5 – підколінний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6 – поверхневий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пахвовий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7 – брижовий лімфатичний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8 – плечовий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9 – тимус</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331560" y="90000"/>
            <a:ext cx="878652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u="sng" strike="noStrike" spc="-1">
                <a:solidFill>
                  <a:srgbClr val="0070C0"/>
                </a:solidFill>
                <a:uFillTx/>
                <a:latin typeface="Arial"/>
                <a:ea typeface="DejaVu Sans"/>
              </a:rPr>
              <a:t>Замалювати органи імунної системи </a:t>
            </a:r>
            <a:r>
              <a:rPr lang="ru-RU" sz="2000" b="1" strike="noStrike" spc="-1">
                <a:solidFill>
                  <a:srgbClr val="0070C0"/>
                </a:solidFill>
                <a:latin typeface="Arial"/>
                <a:ea typeface="DejaVu Sans"/>
              </a:rPr>
              <a:t>відповідно до рис., підписати всі органи та охарактеризувати їх будову, функції та зв’язок з іншими органами.</a:t>
            </a:r>
            <a:endParaRPr lang="ru-RU" sz="2000" b="0" strike="noStrike" spc="-1">
              <a:latin typeface="Arial"/>
            </a:endParaRPr>
          </a:p>
        </p:txBody>
      </p:sp>
      <p:pic>
        <p:nvPicPr>
          <p:cNvPr id="162" name="Рисунок 157"/>
          <p:cNvPicPr/>
          <p:nvPr/>
        </p:nvPicPr>
        <p:blipFill>
          <a:blip r:embed="rId2" cstate="print"/>
          <a:srcRect l="45404" t="18100" r="23997" b="13686"/>
          <a:stretch/>
        </p:blipFill>
        <p:spPr>
          <a:xfrm>
            <a:off x="1098360" y="1065960"/>
            <a:ext cx="4714560" cy="5778360"/>
          </a:xfrm>
          <a:prstGeom prst="rect">
            <a:avLst/>
          </a:prstGeom>
          <a:ln>
            <a:noFill/>
          </a:ln>
        </p:spPr>
      </p:pic>
      <p:sp>
        <p:nvSpPr>
          <p:cNvPr id="163" name="CustomShape 2"/>
          <p:cNvSpPr/>
          <p:nvPr/>
        </p:nvSpPr>
        <p:spPr>
          <a:xfrm>
            <a:off x="6336000" y="1728000"/>
            <a:ext cx="26427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Будова імунної системи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384120" y="146160"/>
            <a:ext cx="868788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FF0000"/>
                </a:solidFill>
                <a:latin typeface="Arial"/>
                <a:ea typeface="DejaVu Sans"/>
              </a:rPr>
              <a:t>Завдання 3. Розгляньте та </a:t>
            </a:r>
            <a:r>
              <a:rPr lang="ru-RU" sz="1800" b="1" u="sng" strike="noStrike" spc="-1">
                <a:solidFill>
                  <a:srgbClr val="FF0000"/>
                </a:solidFill>
                <a:uFillTx/>
                <a:latin typeface="Arial"/>
                <a:ea typeface="DejaVu Sans"/>
              </a:rPr>
              <a:t>замалюйте препарати селезінки та лімфовузла</a:t>
            </a:r>
            <a:r>
              <a:rPr lang="ru-RU" sz="1800" b="1" strike="noStrike" spc="-1">
                <a:solidFill>
                  <a:srgbClr val="FF0000"/>
                </a:solidFill>
                <a:latin typeface="Arial"/>
                <a:ea typeface="DejaVu Sans"/>
              </a:rPr>
              <a:t>.</a:t>
            </a:r>
            <a:endParaRPr lang="ru-RU" sz="1800" b="0" strike="noStrike" spc="-1">
              <a:solidFill>
                <a:srgbClr val="FF0000"/>
              </a:solidFill>
              <a:latin typeface="Arial"/>
            </a:endParaRPr>
          </a:p>
          <a:p>
            <a:pPr algn="just">
              <a:lnSpc>
                <a:spcPct val="100000"/>
              </a:lnSpc>
            </a:pPr>
            <a:r>
              <a:rPr lang="ru-RU" sz="1800" b="1" strike="noStrike" spc="-1">
                <a:solidFill>
                  <a:srgbClr val="FF0000"/>
                </a:solidFill>
                <a:latin typeface="Arial"/>
                <a:ea typeface="DejaVu Sans"/>
              </a:rPr>
              <a:t>При мікроскопуванні препаратів зрізів селезінки спочатку необхідно встановити загальну орієнтацію тканини (рис.) при малому збільшенні мікроскопа. Потім знайти білу та червону пульпи і диференціювати окремі клітини всередині пульпи. </a:t>
            </a:r>
            <a:endParaRPr lang="ru-RU" sz="1800" b="0" strike="noStrike" spc="-1">
              <a:solidFill>
                <a:srgbClr val="FF0000"/>
              </a:solidFill>
              <a:latin typeface="Arial"/>
            </a:endParaRPr>
          </a:p>
        </p:txBody>
      </p:sp>
      <p:pic>
        <p:nvPicPr>
          <p:cNvPr id="165" name="Рисунок 160"/>
          <p:cNvPicPr/>
          <p:nvPr/>
        </p:nvPicPr>
        <p:blipFill>
          <a:blip r:embed="rId2" cstate="print"/>
          <a:srcRect l="43041" t="17677" r="23103" b="8086"/>
          <a:stretch/>
        </p:blipFill>
        <p:spPr>
          <a:xfrm>
            <a:off x="571320" y="1872000"/>
            <a:ext cx="4142880" cy="4903200"/>
          </a:xfrm>
          <a:prstGeom prst="rect">
            <a:avLst/>
          </a:prstGeom>
          <a:ln>
            <a:noFill/>
          </a:ln>
        </p:spPr>
      </p:pic>
      <p:sp>
        <p:nvSpPr>
          <p:cNvPr id="166" name="CustomShape 2"/>
          <p:cNvSpPr/>
          <p:nvPr/>
        </p:nvSpPr>
        <p:spPr>
          <a:xfrm>
            <a:off x="5072040" y="1714320"/>
            <a:ext cx="3571560" cy="466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Будова селезінки</a:t>
            </a:r>
            <a:r>
              <a:rPr lang="ru-RU" sz="2000" b="1" strike="noStrike" spc="-1">
                <a:solidFill>
                  <a:srgbClr val="000000"/>
                </a:solidFill>
                <a:latin typeface="Arial"/>
                <a:ea typeface="DejaVu Sans"/>
              </a:rPr>
              <a:t>: </a:t>
            </a:r>
            <a:endParaRPr lang="ru-RU" sz="2000" b="0" strike="noStrike" spc="-1">
              <a:latin typeface="Arial"/>
            </a:endParaRPr>
          </a:p>
          <a:p>
            <a:pPr>
              <a:lnSpc>
                <a:spcPct val="100000"/>
              </a:lnSpc>
            </a:pPr>
            <a:r>
              <a:rPr lang="ru-RU" sz="2000" b="1" strike="noStrike" spc="-1">
                <a:solidFill>
                  <a:srgbClr val="000000"/>
                </a:solidFill>
                <a:latin typeface="Arial"/>
                <a:ea typeface="DejaVu Sans"/>
              </a:rPr>
              <a:t>1 – артерія селезінки; </a:t>
            </a:r>
            <a:endParaRPr lang="ru-RU" sz="2000" b="0" strike="noStrike" spc="-1">
              <a:latin typeface="Arial"/>
            </a:endParaRPr>
          </a:p>
          <a:p>
            <a:pPr>
              <a:lnSpc>
                <a:spcPct val="100000"/>
              </a:lnSpc>
            </a:pPr>
            <a:r>
              <a:rPr lang="ru-RU" sz="2000" b="1" strike="noStrike" spc="-1">
                <a:solidFill>
                  <a:srgbClr val="000000"/>
                </a:solidFill>
                <a:latin typeface="Arial"/>
                <a:ea typeface="DejaVu Sans"/>
              </a:rPr>
              <a:t>2 – вена селезінки;</a:t>
            </a:r>
            <a:endParaRPr lang="ru-RU" sz="2000" b="0" strike="noStrike" spc="-1">
              <a:latin typeface="Arial"/>
            </a:endParaRPr>
          </a:p>
          <a:p>
            <a:pPr>
              <a:lnSpc>
                <a:spcPct val="100000"/>
              </a:lnSpc>
            </a:pPr>
            <a:r>
              <a:rPr lang="ru-RU" sz="2000" b="1" strike="noStrike" spc="-1">
                <a:solidFill>
                  <a:srgbClr val="000000"/>
                </a:solidFill>
                <a:latin typeface="Arial"/>
                <a:ea typeface="DejaVu Sans"/>
              </a:rPr>
              <a:t>3 – черевний покрив; </a:t>
            </a:r>
            <a:endParaRPr lang="ru-RU" sz="2000" b="0" strike="noStrike" spc="-1">
              <a:latin typeface="Arial"/>
            </a:endParaRPr>
          </a:p>
          <a:p>
            <a:pPr>
              <a:lnSpc>
                <a:spcPct val="100000"/>
              </a:lnSpc>
            </a:pPr>
            <a:r>
              <a:rPr lang="ru-RU" sz="2000" b="1" strike="noStrike" spc="-1">
                <a:solidFill>
                  <a:srgbClr val="000000"/>
                </a:solidFill>
                <a:latin typeface="Arial"/>
                <a:ea typeface="DejaVu Sans"/>
              </a:rPr>
              <a:t>4 – центральна артерія; </a:t>
            </a:r>
            <a:endParaRPr lang="ru-RU" sz="2000" b="0" strike="noStrike" spc="-1">
              <a:latin typeface="Arial"/>
            </a:endParaRPr>
          </a:p>
          <a:p>
            <a:pPr>
              <a:lnSpc>
                <a:spcPct val="100000"/>
              </a:lnSpc>
            </a:pPr>
            <a:r>
              <a:rPr lang="ru-RU" sz="2000" b="1" strike="noStrike" spc="-1">
                <a:solidFill>
                  <a:srgbClr val="000000"/>
                </a:solidFill>
                <a:latin typeface="Arial"/>
                <a:ea typeface="DejaVu Sans"/>
              </a:rPr>
              <a:t>5 – біла пульпа;</a:t>
            </a:r>
            <a:endParaRPr lang="ru-RU" sz="2000" b="0" strike="noStrike" spc="-1">
              <a:latin typeface="Arial"/>
            </a:endParaRPr>
          </a:p>
          <a:p>
            <a:pPr>
              <a:lnSpc>
                <a:spcPct val="100000"/>
              </a:lnSpc>
            </a:pPr>
            <a:r>
              <a:rPr lang="ru-RU" sz="2000" b="1" strike="noStrike" spc="-1">
                <a:solidFill>
                  <a:srgbClr val="000000"/>
                </a:solidFill>
                <a:latin typeface="Arial"/>
                <a:ea typeface="DejaVu Sans"/>
              </a:rPr>
              <a:t>6 – закупорка судин;</a:t>
            </a:r>
            <a:endParaRPr lang="ru-RU" sz="2000" b="0" strike="noStrike" spc="-1">
              <a:latin typeface="Arial"/>
            </a:endParaRPr>
          </a:p>
          <a:p>
            <a:pPr>
              <a:lnSpc>
                <a:spcPct val="100000"/>
              </a:lnSpc>
            </a:pPr>
            <a:r>
              <a:rPr lang="ru-RU" sz="2000" b="1" strike="noStrike" spc="-1">
                <a:solidFill>
                  <a:srgbClr val="000000"/>
                </a:solidFill>
                <a:latin typeface="Arial"/>
                <a:ea typeface="DejaVu Sans"/>
              </a:rPr>
              <a:t>7 – червона пульпа; </a:t>
            </a:r>
            <a:endParaRPr lang="ru-RU" sz="2000" b="0" strike="noStrike" spc="-1">
              <a:latin typeface="Arial"/>
            </a:endParaRPr>
          </a:p>
          <a:p>
            <a:pPr>
              <a:lnSpc>
                <a:spcPct val="100000"/>
              </a:lnSpc>
            </a:pPr>
            <a:r>
              <a:rPr lang="ru-RU" sz="2000" b="1" strike="noStrike" spc="-1">
                <a:solidFill>
                  <a:srgbClr val="000000"/>
                </a:solidFill>
                <a:latin typeface="Arial"/>
                <a:ea typeface="DejaVu Sans"/>
              </a:rPr>
              <a:t>8 – синус; </a:t>
            </a:r>
            <a:endParaRPr lang="ru-RU" sz="2000" b="0" strike="noStrike" spc="-1">
              <a:latin typeface="Arial"/>
            </a:endParaRPr>
          </a:p>
          <a:p>
            <a:pPr>
              <a:lnSpc>
                <a:spcPct val="100000"/>
              </a:lnSpc>
            </a:pPr>
            <a:r>
              <a:rPr lang="ru-RU" sz="2000" b="1" strike="noStrike" spc="-1">
                <a:solidFill>
                  <a:srgbClr val="000000"/>
                </a:solidFill>
                <a:latin typeface="Arial"/>
                <a:ea typeface="DejaVu Sans"/>
              </a:rPr>
              <a:t>9 – оболонка;</a:t>
            </a:r>
            <a:endParaRPr lang="ru-RU" sz="2000" b="0" strike="noStrike" spc="-1">
              <a:latin typeface="Arial"/>
            </a:endParaRPr>
          </a:p>
          <a:p>
            <a:pPr>
              <a:lnSpc>
                <a:spcPct val="100000"/>
              </a:lnSpc>
            </a:pPr>
            <a:r>
              <a:rPr lang="ru-RU" sz="2000" b="1" strike="noStrike" spc="-1">
                <a:solidFill>
                  <a:srgbClr val="000000"/>
                </a:solidFill>
                <a:latin typeface="Arial"/>
                <a:ea typeface="DejaVu Sans"/>
              </a:rPr>
              <a:t>10 – периферичний синус; 11 – лейкоцити; </a:t>
            </a:r>
            <a:endParaRPr lang="ru-RU" sz="2000" b="0" strike="noStrike" spc="-1">
              <a:latin typeface="Arial"/>
            </a:endParaRPr>
          </a:p>
          <a:p>
            <a:pPr>
              <a:lnSpc>
                <a:spcPct val="100000"/>
              </a:lnSpc>
            </a:pPr>
            <a:r>
              <a:rPr lang="ru-RU" sz="2000" b="1" strike="noStrike" spc="-1">
                <a:solidFill>
                  <a:srgbClr val="000000"/>
                </a:solidFill>
                <a:latin typeface="Arial"/>
                <a:ea typeface="DejaVu Sans"/>
              </a:rPr>
              <a:t>12 – еритроцити;</a:t>
            </a:r>
            <a:endParaRPr lang="ru-RU" sz="2000" b="0" strike="noStrike" spc="-1">
              <a:latin typeface="Arial"/>
            </a:endParaRPr>
          </a:p>
          <a:p>
            <a:pPr>
              <a:lnSpc>
                <a:spcPct val="100000"/>
              </a:lnSpc>
            </a:pPr>
            <a:r>
              <a:rPr lang="ru-RU" sz="2000" b="1" strike="noStrike" spc="-1">
                <a:solidFill>
                  <a:srgbClr val="000000"/>
                </a:solidFill>
                <a:latin typeface="Arial"/>
                <a:ea typeface="DejaVu Sans"/>
              </a:rPr>
              <a:t>13 – плазматична клітина; 14 – моноцит</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512400" y="504219"/>
            <a:ext cx="8857440" cy="304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dirty="0" err="1">
                <a:solidFill>
                  <a:srgbClr val="FF0000"/>
                </a:solidFill>
                <a:latin typeface="Arial"/>
                <a:ea typeface="Times New Roman"/>
              </a:rPr>
              <a:t>Вторинний</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лімфоїдний</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фолікул</a:t>
            </a:r>
            <a:r>
              <a:rPr lang="ru-RU" sz="2400" b="1" strike="noStrike" spc="-1" dirty="0">
                <a:solidFill>
                  <a:srgbClr val="FF0000"/>
                </a:solidFill>
                <a:latin typeface="Arial"/>
                <a:ea typeface="Times New Roman"/>
              </a:rPr>
              <a:t> у </a:t>
            </a:r>
            <a:r>
              <a:rPr lang="ru-RU" sz="2400" b="1" strike="noStrike" spc="-1" dirty="0" err="1">
                <a:solidFill>
                  <a:srgbClr val="FF0000"/>
                </a:solidFill>
                <a:latin typeface="Arial"/>
                <a:ea typeface="Times New Roman"/>
              </a:rPr>
              <a:t>корі</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лімфовузла</a:t>
            </a:r>
            <a:r>
              <a:rPr lang="ru-RU" sz="2400" b="1" strike="noStrike" spc="-1" dirty="0">
                <a:solidFill>
                  <a:srgbClr val="FF0000"/>
                </a:solidFill>
                <a:latin typeface="Arial"/>
                <a:ea typeface="Times New Roman"/>
              </a:rPr>
              <a:t>.</a:t>
            </a:r>
            <a:endParaRPr lang="ru-RU" sz="2400" b="0" strike="noStrike" spc="-1" dirty="0">
              <a:solidFill>
                <a:srgbClr val="FF0000"/>
              </a:solidFill>
              <a:latin typeface="Arial"/>
            </a:endParaRPr>
          </a:p>
        </p:txBody>
      </p:sp>
      <p:pic>
        <p:nvPicPr>
          <p:cNvPr id="170" name="Picture 3"/>
          <p:cNvPicPr/>
          <p:nvPr/>
        </p:nvPicPr>
        <p:blipFill>
          <a:blip r:embed="rId2" cstate="print"/>
          <a:stretch/>
        </p:blipFill>
        <p:spPr>
          <a:xfrm>
            <a:off x="1642746" y="955962"/>
            <a:ext cx="5755582" cy="4140351"/>
          </a:xfrm>
          <a:prstGeom prst="rect">
            <a:avLst/>
          </a:prstGeom>
          <a:ln>
            <a:noFill/>
          </a:ln>
        </p:spPr>
      </p:pic>
      <p:sp>
        <p:nvSpPr>
          <p:cNvPr id="171" name="CustomShape 2"/>
          <p:cNvSpPr/>
          <p:nvPr/>
        </p:nvSpPr>
        <p:spPr>
          <a:xfrm>
            <a:off x="2179391" y="5268685"/>
            <a:ext cx="5523457" cy="10997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400" b="1" strike="noStrike" spc="-1" dirty="0" smtClean="0">
                <a:solidFill>
                  <a:srgbClr val="000000"/>
                </a:solidFill>
                <a:latin typeface="Calibri"/>
                <a:ea typeface="DejaVu Sans"/>
              </a:rPr>
              <a:t>л</a:t>
            </a:r>
            <a:r>
              <a:rPr lang="uk-UA" sz="2400" b="1" spc="-1" dirty="0">
                <a:solidFill>
                  <a:srgbClr val="000000"/>
                </a:solidFill>
                <a:latin typeface="Calibri"/>
                <a:ea typeface="DejaVu Sans"/>
              </a:rPr>
              <a:t>і</a:t>
            </a:r>
            <a:r>
              <a:rPr lang="ru-RU" sz="2400" b="1" strike="noStrike" spc="-1" dirty="0" err="1" smtClean="0">
                <a:solidFill>
                  <a:srgbClr val="000000"/>
                </a:solidFill>
                <a:latin typeface="Calibri"/>
                <a:ea typeface="DejaVu Sans"/>
              </a:rPr>
              <a:t>мфатичні</a:t>
            </a:r>
            <a:r>
              <a:rPr lang="ru-RU" sz="2400" b="1" strike="noStrike" spc="-1" dirty="0" smtClean="0">
                <a:solidFill>
                  <a:srgbClr val="000000"/>
                </a:solidFill>
                <a:latin typeface="Calibri"/>
                <a:ea typeface="DejaVu Sans"/>
              </a:rPr>
              <a:t> </a:t>
            </a:r>
            <a:r>
              <a:rPr lang="ru-RU" sz="2400" b="1" strike="noStrike" spc="-1" dirty="0" err="1" smtClean="0">
                <a:solidFill>
                  <a:srgbClr val="000000"/>
                </a:solidFill>
                <a:latin typeface="Calibri"/>
                <a:ea typeface="DejaVu Sans"/>
              </a:rPr>
              <a:t>фолікули</a:t>
            </a:r>
            <a:r>
              <a:rPr lang="ru-RU" sz="2400" b="1" strike="noStrike" spc="-1" dirty="0" smtClean="0">
                <a:solidFill>
                  <a:srgbClr val="000000"/>
                </a:solidFill>
                <a:latin typeface="Calibri"/>
                <a:ea typeface="DejaVu Sans"/>
              </a:rPr>
              <a:t> </a:t>
            </a:r>
            <a:r>
              <a:rPr lang="ru-RU" sz="2400" b="1" strike="noStrike" spc="-1" dirty="0">
                <a:solidFill>
                  <a:srgbClr val="000000"/>
                </a:solidFill>
                <a:latin typeface="Calibri"/>
                <a:ea typeface="DejaVu Sans"/>
              </a:rPr>
              <a:t>(</a:t>
            </a:r>
            <a:r>
              <a:rPr lang="ru-RU" sz="2400" b="1" strike="noStrike" spc="-1" dirty="0">
                <a:solidFill>
                  <a:srgbClr val="FF0000"/>
                </a:solidFill>
                <a:latin typeface="Calibri"/>
                <a:ea typeface="DejaVu Sans"/>
              </a:rPr>
              <a:t>1</a:t>
            </a:r>
            <a:r>
              <a:rPr lang="ru-RU" sz="2400" b="1" strike="noStrike" spc="-1" dirty="0">
                <a:solidFill>
                  <a:srgbClr val="000000"/>
                </a:solidFill>
                <a:latin typeface="Calibri"/>
                <a:ea typeface="DejaVu Sans"/>
              </a:rPr>
              <a:t>), </a:t>
            </a:r>
            <a:endParaRPr lang="ru-RU" sz="2400" b="1" strike="noStrike" spc="-1" dirty="0" smtClean="0">
              <a:solidFill>
                <a:srgbClr val="000000"/>
              </a:solidFill>
              <a:latin typeface="Calibri"/>
              <a:ea typeface="DejaVu Sans"/>
            </a:endParaRPr>
          </a:p>
          <a:p>
            <a:pPr algn="just">
              <a:lnSpc>
                <a:spcPct val="100000"/>
              </a:lnSpc>
            </a:pPr>
            <a:r>
              <a:rPr lang="ru-RU" sz="2400" b="1" strike="noStrike" spc="-1" dirty="0" err="1" smtClean="0">
                <a:solidFill>
                  <a:srgbClr val="000000"/>
                </a:solidFill>
                <a:latin typeface="Calibri"/>
                <a:ea typeface="DejaVu Sans"/>
              </a:rPr>
              <a:t>мозкові</a:t>
            </a:r>
            <a:r>
              <a:rPr lang="ru-RU" sz="2400" b="1" strike="noStrike" spc="-1" dirty="0" smtClean="0">
                <a:solidFill>
                  <a:srgbClr val="000000"/>
                </a:solidFill>
                <a:latin typeface="Calibri"/>
                <a:ea typeface="DejaVu Sans"/>
              </a:rPr>
              <a:t> </a:t>
            </a:r>
            <a:r>
              <a:rPr lang="ru-RU" sz="2400" b="1" strike="noStrike" spc="-1" dirty="0" err="1" smtClean="0">
                <a:solidFill>
                  <a:srgbClr val="000000"/>
                </a:solidFill>
                <a:latin typeface="Calibri"/>
                <a:ea typeface="DejaVu Sans"/>
              </a:rPr>
              <a:t>тяжі</a:t>
            </a:r>
            <a:r>
              <a:rPr lang="ru-RU" sz="2400" b="1" strike="noStrike" spc="-1" dirty="0" smtClean="0">
                <a:solidFill>
                  <a:srgbClr val="000000"/>
                </a:solidFill>
                <a:latin typeface="Calibri"/>
                <a:ea typeface="DejaVu Sans"/>
              </a:rPr>
              <a:t> (</a:t>
            </a:r>
            <a:r>
              <a:rPr lang="ru-RU" sz="2400" b="1" strike="noStrike" spc="-1" dirty="0">
                <a:solidFill>
                  <a:srgbClr val="FF0000"/>
                </a:solidFill>
                <a:latin typeface="Calibri"/>
                <a:ea typeface="DejaVu Sans"/>
              </a:rPr>
              <a:t>2</a:t>
            </a:r>
            <a:r>
              <a:rPr lang="ru-RU" sz="2400" b="1" strike="noStrike" spc="-1" dirty="0">
                <a:solidFill>
                  <a:srgbClr val="000000"/>
                </a:solidFill>
                <a:latin typeface="Calibri"/>
                <a:ea typeface="DejaVu Sans"/>
              </a:rPr>
              <a:t>). </a:t>
            </a:r>
            <a:endParaRPr lang="ru-RU" sz="2400" b="1" strike="noStrike" spc="-1" dirty="0" smtClean="0">
              <a:solidFill>
                <a:srgbClr val="000000"/>
              </a:solidFill>
              <a:latin typeface="Calibri"/>
              <a:ea typeface="DejaVu Sans"/>
            </a:endParaRPr>
          </a:p>
          <a:p>
            <a:pPr algn="just">
              <a:lnSpc>
                <a:spcPct val="100000"/>
              </a:lnSpc>
            </a:pPr>
            <a:r>
              <a:rPr lang="ru-RU" sz="2400" b="1" strike="noStrike" spc="-1" dirty="0" err="1" smtClean="0">
                <a:solidFill>
                  <a:srgbClr val="000000"/>
                </a:solidFill>
                <a:latin typeface="Calibri"/>
                <a:ea typeface="DejaVu Sans"/>
              </a:rPr>
              <a:t>сполучнотканинна</a:t>
            </a:r>
            <a:r>
              <a:rPr lang="ru-RU" sz="2400" b="1" strike="noStrike" spc="-1" dirty="0" smtClean="0">
                <a:solidFill>
                  <a:srgbClr val="000000"/>
                </a:solidFill>
                <a:latin typeface="Calibri"/>
                <a:ea typeface="DejaVu Sans"/>
              </a:rPr>
              <a:t> капсула </a:t>
            </a:r>
            <a:r>
              <a:rPr lang="ru-RU" sz="2400" b="1" strike="noStrike" spc="-1" dirty="0">
                <a:solidFill>
                  <a:srgbClr val="000000"/>
                </a:solidFill>
                <a:latin typeface="Calibri"/>
                <a:ea typeface="DejaVu Sans"/>
              </a:rPr>
              <a:t>(</a:t>
            </a:r>
            <a:r>
              <a:rPr lang="ru-RU" sz="2400" b="1" strike="noStrike" spc="-1" dirty="0">
                <a:solidFill>
                  <a:srgbClr val="DC0000"/>
                </a:solidFill>
                <a:latin typeface="Calibri"/>
                <a:ea typeface="DejaVu Sans"/>
              </a:rPr>
              <a:t>3</a:t>
            </a:r>
            <a:r>
              <a:rPr lang="ru-RU" sz="2400" b="1" strike="noStrike" spc="-1" dirty="0" smtClean="0">
                <a:solidFill>
                  <a:srgbClr val="000000"/>
                </a:solidFill>
                <a:latin typeface="Calibri"/>
                <a:ea typeface="DejaVu Sans"/>
              </a:rPr>
              <a:t>)</a:t>
            </a: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80520" y="107280"/>
            <a:ext cx="85233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FF0000"/>
                </a:solidFill>
                <a:latin typeface="Arial"/>
                <a:ea typeface="DejaVu Sans"/>
              </a:rPr>
              <a:t>Завдання 4. Під мікроскопом розглянути мазок периферичної крові, зафарбований барвником Романовського–Гімзи. </a:t>
            </a:r>
            <a:r>
              <a:rPr lang="ru-RU" sz="1800" b="1" u="sng" strike="noStrike" spc="-1">
                <a:solidFill>
                  <a:srgbClr val="FF0000"/>
                </a:solidFill>
                <a:uFillTx/>
                <a:latin typeface="Arial"/>
                <a:ea typeface="DejaVu Sans"/>
              </a:rPr>
              <a:t>Знайти типи лейкоцитів відповідно до табл.</a:t>
            </a:r>
            <a:endParaRPr lang="ru-RU" sz="1800" b="0" strike="noStrike" spc="-1">
              <a:solidFill>
                <a:srgbClr val="FF0000"/>
              </a:solidFill>
              <a:latin typeface="Arial"/>
            </a:endParaRPr>
          </a:p>
        </p:txBody>
      </p:sp>
      <p:pic>
        <p:nvPicPr>
          <p:cNvPr id="173" name="Рисунок 163"/>
          <p:cNvPicPr/>
          <p:nvPr/>
        </p:nvPicPr>
        <p:blipFill>
          <a:blip r:embed="rId2" cstate="print"/>
          <a:srcRect l="43830" t="28888" r="22315" b="9488"/>
          <a:stretch/>
        </p:blipFill>
        <p:spPr>
          <a:xfrm>
            <a:off x="1643040" y="1000080"/>
            <a:ext cx="5786280" cy="5857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cstate="print"/>
          <a:stretch/>
        </p:blipFill>
        <p:spPr>
          <a:xfrm>
            <a:off x="576000" y="341640"/>
            <a:ext cx="8412120" cy="4379040"/>
          </a:xfrm>
          <a:prstGeom prst="rect">
            <a:avLst/>
          </a:prstGeom>
          <a:ln>
            <a:noFill/>
          </a:ln>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466" y="4834128"/>
            <a:ext cx="5501148" cy="2023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925200" y="511200"/>
            <a:ext cx="771480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u="sng" strike="noStrike" spc="-1">
                <a:solidFill>
                  <a:srgbClr val="0070C0"/>
                </a:solidFill>
                <a:uFillTx/>
                <a:latin typeface="Arial"/>
                <a:ea typeface="DejaVu Sans"/>
              </a:rPr>
              <a:t>Дайте визначення функції клітин крові</a:t>
            </a:r>
            <a:r>
              <a:rPr lang="ru-RU" sz="2000" b="1" strike="noStrike" spc="-1">
                <a:solidFill>
                  <a:srgbClr val="0070C0"/>
                </a:solidFill>
                <a:latin typeface="Arial"/>
                <a:ea typeface="DejaVu Sans"/>
              </a:rPr>
              <a:t> в імунітеті: </a:t>
            </a:r>
            <a:r>
              <a:rPr lang="ru-RU" sz="2000" b="1" strike="noStrike" spc="-1">
                <a:solidFill>
                  <a:srgbClr val="000000"/>
                </a:solidFill>
                <a:latin typeface="Arial"/>
                <a:ea typeface="DejaVu Sans"/>
              </a:rPr>
              <a:t>лімфоцити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нейтрофіли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моноцити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тромбоцити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базофіли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еозинофіли –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6000" y="144000"/>
            <a:ext cx="8350560" cy="578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ru-RU" sz="1600" b="1" strike="noStrike" spc="-1" dirty="0">
                <a:solidFill>
                  <a:srgbClr val="FF0000"/>
                </a:solidFill>
                <a:latin typeface="Arial"/>
                <a:ea typeface="Times New Roman"/>
              </a:rPr>
              <a:t>ЗАВДАННЯ 5. </a:t>
            </a:r>
            <a:r>
              <a:rPr lang="ru-RU" sz="1600" b="1" u="sng" strike="noStrike" spc="-1" dirty="0">
                <a:solidFill>
                  <a:srgbClr val="FF0000"/>
                </a:solidFill>
                <a:uFillTx/>
                <a:latin typeface="Arial"/>
                <a:ea typeface="Times New Roman"/>
              </a:rPr>
              <a:t>Схема</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постембріонального</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кровотворення</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хребетних</a:t>
            </a:r>
            <a:r>
              <a:rPr lang="ru-RU" sz="1600" b="1" strike="noStrike" spc="-1" dirty="0">
                <a:solidFill>
                  <a:srgbClr val="FF0000"/>
                </a:solidFill>
                <a:latin typeface="Arial"/>
                <a:ea typeface="Times New Roman"/>
              </a:rPr>
              <a:t>. </a:t>
            </a:r>
            <a:endParaRPr lang="ru-RU" sz="1600" b="0" strike="noStrike" spc="-1" dirty="0">
              <a:latin typeface="Arial"/>
            </a:endParaRPr>
          </a:p>
          <a:p>
            <a:pPr>
              <a:lnSpc>
                <a:spcPct val="100000"/>
              </a:lnSpc>
            </a:pPr>
            <a:r>
              <a:rPr lang="ru-RU" sz="1600" b="1" u="sng" strike="noStrike" spc="-1" dirty="0" err="1">
                <a:solidFill>
                  <a:srgbClr val="FF0000"/>
                </a:solidFill>
                <a:uFillTx/>
                <a:latin typeface="Arial"/>
                <a:ea typeface="Times New Roman"/>
              </a:rPr>
              <a:t>Запишіть</a:t>
            </a:r>
            <a:r>
              <a:rPr lang="ru-RU" sz="1600" b="1" u="sng" strike="noStrike" spc="-1" dirty="0">
                <a:solidFill>
                  <a:srgbClr val="FF0000"/>
                </a:solidFill>
                <a:uFillTx/>
                <a:latin typeface="Arial"/>
                <a:ea typeface="Times New Roman"/>
              </a:rPr>
              <a:t> схему(без рис. </a:t>
            </a:r>
            <a:r>
              <a:rPr lang="ru-RU" sz="1600" b="1" u="sng" strike="noStrike" spc="-1" dirty="0" err="1">
                <a:solidFill>
                  <a:srgbClr val="FF0000"/>
                </a:solidFill>
                <a:uFillTx/>
                <a:latin typeface="Arial"/>
                <a:ea typeface="Times New Roman"/>
              </a:rPr>
              <a:t>клітин</a:t>
            </a:r>
            <a:r>
              <a:rPr lang="ru-RU" sz="1600" b="1" u="sng" strike="noStrike" spc="-1" dirty="0" smtClean="0">
                <a:solidFill>
                  <a:srgbClr val="FF0000"/>
                </a:solidFill>
                <a:uFillTx/>
                <a:latin typeface="Arial"/>
                <a:ea typeface="Times New Roman"/>
              </a:rPr>
              <a:t>)</a:t>
            </a:r>
            <a:r>
              <a:rPr lang="ru-RU" sz="1600" b="1" strike="noStrike" spc="-1" dirty="0" smtClean="0">
                <a:solidFill>
                  <a:srgbClr val="FF0000"/>
                </a:solidFill>
                <a:latin typeface="Arial"/>
                <a:ea typeface="Times New Roman"/>
              </a:rPr>
              <a:t>. </a:t>
            </a:r>
            <a:r>
              <a:rPr lang="ru-RU" sz="1600" b="1" strike="noStrike" spc="-1" dirty="0" smtClean="0">
                <a:solidFill>
                  <a:srgbClr val="000000"/>
                </a:solidFill>
                <a:latin typeface="Arial"/>
                <a:ea typeface="Times New Roman"/>
              </a:rPr>
              <a:t> </a:t>
            </a:r>
            <a:endParaRPr lang="ru-RU" sz="1600" b="0" strike="noStrike" spc="-1" dirty="0">
              <a:latin typeface="Aria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1" y="817580"/>
            <a:ext cx="8928000" cy="5925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642960" y="214200"/>
            <a:ext cx="8141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1800" b="1" strike="noStrike" spc="-1">
                <a:solidFill>
                  <a:srgbClr val="FF0000"/>
                </a:solidFill>
                <a:latin typeface="Calibri"/>
                <a:ea typeface="DejaVu Sans"/>
              </a:rPr>
              <a:t>ЗАВДАННЯ 6. Розгляньте та замалюйте мазок червоного кісткового мозку.</a:t>
            </a:r>
            <a:endParaRPr lang="ru-RU" sz="1800" b="0" strike="noStrike" spc="-1">
              <a:solidFill>
                <a:srgbClr val="FF0000"/>
              </a:solidFill>
              <a:latin typeface="Arial"/>
            </a:endParaRPr>
          </a:p>
        </p:txBody>
      </p:sp>
      <p:pic>
        <p:nvPicPr>
          <p:cNvPr id="199" name="Picture 2"/>
          <p:cNvPicPr/>
          <p:nvPr/>
        </p:nvPicPr>
        <p:blipFill>
          <a:blip r:embed="rId2" cstate="print"/>
          <a:stretch/>
        </p:blipFill>
        <p:spPr>
          <a:xfrm>
            <a:off x="428760" y="736920"/>
            <a:ext cx="8071920" cy="5928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642960" y="214200"/>
            <a:ext cx="8286120" cy="432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strike="noStrike" spc="-1">
                <a:solidFill>
                  <a:srgbClr val="7030A0"/>
                </a:solidFill>
                <a:latin typeface="Arial"/>
                <a:ea typeface="DejaVu Sans"/>
              </a:rPr>
              <a:t>Питання для опрацювання</a:t>
            </a:r>
            <a:endParaRPr lang="ru-RU" sz="3600" b="0" strike="noStrike" spc="-1">
              <a:latin typeface="Arial"/>
            </a:endParaRPr>
          </a:p>
          <a:p>
            <a:pPr algn="just">
              <a:lnSpc>
                <a:spcPct val="100000"/>
              </a:lnSpc>
            </a:pPr>
            <a:r>
              <a:rPr lang="ru-RU" sz="2200" b="1" strike="noStrike" spc="-1">
                <a:solidFill>
                  <a:srgbClr val="000000"/>
                </a:solidFill>
                <a:latin typeface="Arial"/>
                <a:ea typeface="DejaVu Sans"/>
              </a:rPr>
              <a:t>1. Загальна структура органів імунної системи</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людини та лабораторних тварин (лабораторного щура, миші).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2. Розташування і морфологія</a:t>
            </a:r>
            <a:r>
              <a:rPr lang="ru-RU" sz="2200" b="0" strike="noStrike" spc="-1">
                <a:solidFill>
                  <a:srgbClr val="000000"/>
                </a:solidFill>
                <a:latin typeface="Arial"/>
                <a:ea typeface="DejaVu Sans"/>
              </a:rPr>
              <a:t> </a:t>
            </a:r>
            <a:r>
              <a:rPr lang="ru-RU" sz="2200" b="1" strike="noStrike" spc="-1">
                <a:solidFill>
                  <a:srgbClr val="000000"/>
                </a:solidFill>
                <a:latin typeface="Arial"/>
                <a:ea typeface="DejaVu Sans"/>
              </a:rPr>
              <a:t>основних імунокомпетентних органів.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3. Морфологічні особливості селезінки, лімфовузла.</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4. Імунокомпетентні клітини крові, їх маркери, морфологічні особливості у мазку периферичної крові</a:t>
            </a:r>
            <a:r>
              <a:rPr lang="ru-RU" sz="2200" b="0" strike="noStrike" spc="-1">
                <a:solidFill>
                  <a:srgbClr val="000000"/>
                </a:solidFill>
                <a:latin typeface="Arial"/>
                <a:ea typeface="DejaVu Sans"/>
              </a:rPr>
              <a:t> </a:t>
            </a:r>
            <a:r>
              <a:rPr lang="ru-RU" sz="2200" b="1" strike="noStrike" spc="-1">
                <a:solidFill>
                  <a:srgbClr val="000000"/>
                </a:solidFill>
                <a:latin typeface="Arial"/>
                <a:ea typeface="DejaVu Sans"/>
              </a:rPr>
              <a:t>людини.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5. Особливості забору проб та фіксації матеріалу.</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6. Методи дослідження зразків.</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360000" y="214200"/>
            <a:ext cx="85719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1800" b="1" strike="noStrike" spc="-1">
                <a:solidFill>
                  <a:srgbClr val="FF0000"/>
                </a:solidFill>
                <a:latin typeface="Calibri"/>
                <a:ea typeface="DejaVu Sans"/>
              </a:rPr>
              <a:t>ЗАВДАННЯ 7. Схема гістогенезу основних популяцій і субпопуляцій лімфоцитів</a:t>
            </a:r>
            <a:r>
              <a:rPr lang="ru-RU" sz="1800" b="1" strike="noStrike" spc="-1">
                <a:solidFill>
                  <a:srgbClr val="000000"/>
                </a:solidFill>
                <a:latin typeface="Calibri"/>
                <a:ea typeface="DejaVu Sans"/>
              </a:rPr>
              <a:t>. </a:t>
            </a:r>
            <a:endParaRPr lang="ru-RU" sz="1800" b="0" strike="noStrike" spc="-1">
              <a:latin typeface="Arial"/>
            </a:endParaRPr>
          </a:p>
        </p:txBody>
      </p:sp>
      <p:pic>
        <p:nvPicPr>
          <p:cNvPr id="4" name="Рисунок 3"/>
          <p:cNvPicPr/>
          <p:nvPr/>
        </p:nvPicPr>
        <p:blipFill>
          <a:blip r:embed="rId2" cstate="print"/>
          <a:srcRect l="42250" t="21403" r="25463" b="15089"/>
          <a:stretch/>
        </p:blipFill>
        <p:spPr>
          <a:xfrm>
            <a:off x="1872359" y="786063"/>
            <a:ext cx="5603261" cy="5992017"/>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3"/>
          <p:cNvPicPr/>
          <p:nvPr/>
        </p:nvPicPr>
        <p:blipFill>
          <a:blip r:embed="rId2" cstate="print"/>
          <a:srcRect l="46680" t="27352" r="25884" b="14065"/>
          <a:stretch/>
        </p:blipFill>
        <p:spPr>
          <a:xfrm>
            <a:off x="360000" y="864000"/>
            <a:ext cx="4142520" cy="5571360"/>
          </a:xfrm>
          <a:prstGeom prst="rect">
            <a:avLst/>
          </a:prstGeom>
          <a:ln w="9360">
            <a:noFill/>
          </a:ln>
        </p:spPr>
      </p:pic>
      <p:pic>
        <p:nvPicPr>
          <p:cNvPr id="206" name="Picture 4"/>
          <p:cNvPicPr/>
          <p:nvPr/>
        </p:nvPicPr>
        <p:blipFill>
          <a:blip r:embed="rId3" cstate="print"/>
          <a:srcRect l="46132" t="26378" r="25884" b="19931"/>
          <a:stretch/>
        </p:blipFill>
        <p:spPr>
          <a:xfrm>
            <a:off x="4464000" y="936000"/>
            <a:ext cx="4529880" cy="5582880"/>
          </a:xfrm>
          <a:prstGeom prst="rect">
            <a:avLst/>
          </a:prstGeom>
          <a:ln w="9360">
            <a:noFill/>
          </a:ln>
        </p:spPr>
      </p:pic>
      <p:sp>
        <p:nvSpPr>
          <p:cNvPr id="207" name="TextShape 1"/>
          <p:cNvSpPr txBox="1"/>
          <p:nvPr/>
        </p:nvSpPr>
        <p:spPr>
          <a:xfrm>
            <a:off x="692280" y="144000"/>
            <a:ext cx="7857000" cy="602280"/>
          </a:xfrm>
          <a:prstGeom prst="rect">
            <a:avLst/>
          </a:prstGeom>
          <a:noFill/>
          <a:ln>
            <a:noFill/>
          </a:ln>
        </p:spPr>
        <p:txBody>
          <a:bodyPr lIns="90000" tIns="45000" rIns="90000" bIns="45000">
            <a:spAutoFit/>
          </a:bodyPr>
          <a:lstStyle/>
          <a:p>
            <a:r>
              <a:rPr lang="ru-RU" sz="1800" b="1" strike="noStrike" spc="-1">
                <a:solidFill>
                  <a:srgbClr val="FF0000"/>
                </a:solidFill>
                <a:latin typeface="Arial"/>
              </a:rPr>
              <a:t>ДОДАТОК: маніпуляції з тваринами, розтин, фіксація біоматеріалу. </a:t>
            </a:r>
          </a:p>
          <a:p>
            <a:r>
              <a:rPr lang="ru-RU" sz="1800" b="1" strike="noStrike" spc="-1">
                <a:solidFill>
                  <a:srgbClr val="FF0000"/>
                </a:solidFill>
                <a:latin typeface="Arial"/>
              </a:rPr>
              <a:t>Деякі методи дослідження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2"/>
          <p:cNvPicPr/>
          <p:nvPr/>
        </p:nvPicPr>
        <p:blipFill>
          <a:blip r:embed="rId2" cstate="print"/>
          <a:srcRect l="45033" t="16604" r="24238" b="13086"/>
          <a:stretch/>
        </p:blipFill>
        <p:spPr>
          <a:xfrm>
            <a:off x="2214720" y="0"/>
            <a:ext cx="5303880" cy="6516360"/>
          </a:xfrm>
          <a:prstGeom prst="rect">
            <a:avLst/>
          </a:prstGeom>
          <a:ln w="9360">
            <a:noFill/>
          </a:ln>
        </p:spPr>
      </p:pic>
    </p:spTree>
    <p:extLst>
      <p:ext uri="{BB962C8B-B14F-4D97-AF65-F5344CB8AC3E}">
        <p14:creationId xmlns:p14="http://schemas.microsoft.com/office/powerpoint/2010/main" val="248653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p:cNvPicPr/>
          <p:nvPr/>
        </p:nvPicPr>
        <p:blipFill>
          <a:blip r:embed="rId2" cstate="print"/>
          <a:srcRect l="42837" t="33214" r="22589" b="15039"/>
          <a:stretch/>
        </p:blipFill>
        <p:spPr>
          <a:xfrm>
            <a:off x="684720" y="142920"/>
            <a:ext cx="7641720" cy="6428880"/>
          </a:xfrm>
          <a:prstGeom prst="rect">
            <a:avLst/>
          </a:prstGeom>
          <a:ln w="9360">
            <a:noFill/>
          </a:ln>
        </p:spPr>
      </p:pic>
    </p:spTree>
    <p:extLst>
      <p:ext uri="{BB962C8B-B14F-4D97-AF65-F5344CB8AC3E}">
        <p14:creationId xmlns:p14="http://schemas.microsoft.com/office/powerpoint/2010/main" val="405906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p:cNvPicPr/>
          <p:nvPr/>
        </p:nvPicPr>
        <p:blipFill>
          <a:blip r:embed="rId2" cstate="print"/>
          <a:stretch/>
        </p:blipFill>
        <p:spPr>
          <a:xfrm>
            <a:off x="357120" y="500040"/>
            <a:ext cx="6238080" cy="4857120"/>
          </a:xfrm>
          <a:prstGeom prst="rect">
            <a:avLst/>
          </a:prstGeom>
          <a:ln>
            <a:noFill/>
          </a:ln>
        </p:spPr>
      </p:pic>
      <p:pic>
        <p:nvPicPr>
          <p:cNvPr id="168" name="Picture 6"/>
          <p:cNvPicPr/>
          <p:nvPr/>
        </p:nvPicPr>
        <p:blipFill>
          <a:blip r:embed="rId3" cstate="print"/>
          <a:stretch/>
        </p:blipFill>
        <p:spPr>
          <a:xfrm flipH="1">
            <a:off x="6665040" y="785880"/>
            <a:ext cx="2478960" cy="1859040"/>
          </a:xfrm>
          <a:prstGeom prst="rect">
            <a:avLst/>
          </a:prstGeom>
          <a:ln>
            <a:noFill/>
          </a:ln>
        </p:spPr>
      </p:pic>
      <p:sp>
        <p:nvSpPr>
          <p:cNvPr id="169" name="CustomShape 1"/>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170" name="CustomShape 2"/>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171" name="Picture 12"/>
          <p:cNvPicPr/>
          <p:nvPr/>
        </p:nvPicPr>
        <p:blipFill>
          <a:blip r:embed="rId4" cstate="print"/>
          <a:stretch/>
        </p:blipFill>
        <p:spPr>
          <a:xfrm>
            <a:off x="6652080" y="2638440"/>
            <a:ext cx="2419560" cy="2714040"/>
          </a:xfrm>
          <a:prstGeom prst="rect">
            <a:avLst/>
          </a:prstGeom>
          <a:ln>
            <a:noFill/>
          </a:ln>
        </p:spPr>
      </p:pic>
    </p:spTree>
    <p:extLst>
      <p:ext uri="{BB962C8B-B14F-4D97-AF65-F5344CB8AC3E}">
        <p14:creationId xmlns:p14="http://schemas.microsoft.com/office/powerpoint/2010/main" val="73801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571320" y="6211800"/>
            <a:ext cx="82144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Arial"/>
                <a:ea typeface="DejaVu Sans"/>
              </a:rPr>
              <a:t>Практикум з родентології / І. П. Леженіна, Ю. В. Васильєва, Г. І. Шаруда. — Х.: ХНАУ, 2013. — 101 с.</a:t>
            </a:r>
            <a:endParaRPr lang="ru-RU" sz="1800" b="0" strike="noStrike" spc="-1">
              <a:latin typeface="Arial"/>
            </a:endParaRPr>
          </a:p>
        </p:txBody>
      </p:sp>
      <p:pic>
        <p:nvPicPr>
          <p:cNvPr id="173" name="Picture 1"/>
          <p:cNvPicPr/>
          <p:nvPr/>
        </p:nvPicPr>
        <p:blipFill>
          <a:blip r:embed="rId2" cstate="print"/>
          <a:srcRect l="59313" t="18563" r="20942" b="17972"/>
          <a:stretch/>
        </p:blipFill>
        <p:spPr>
          <a:xfrm>
            <a:off x="2857320" y="285840"/>
            <a:ext cx="3285360" cy="5932440"/>
          </a:xfrm>
          <a:prstGeom prst="rect">
            <a:avLst/>
          </a:prstGeom>
          <a:ln w="9360">
            <a:noFill/>
          </a:ln>
        </p:spPr>
      </p:pic>
    </p:spTree>
    <p:extLst>
      <p:ext uri="{BB962C8B-B14F-4D97-AF65-F5344CB8AC3E}">
        <p14:creationId xmlns:p14="http://schemas.microsoft.com/office/powerpoint/2010/main" val="270288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3"/>
          <p:cNvPicPr/>
          <p:nvPr/>
        </p:nvPicPr>
        <p:blipFill>
          <a:blip r:embed="rId2" cstate="print"/>
          <a:stretch/>
        </p:blipFill>
        <p:spPr>
          <a:xfrm>
            <a:off x="1000080" y="86760"/>
            <a:ext cx="7000200" cy="4820040"/>
          </a:xfrm>
          <a:prstGeom prst="rect">
            <a:avLst/>
          </a:prstGeom>
          <a:ln>
            <a:noFill/>
          </a:ln>
        </p:spPr>
      </p:pic>
      <p:sp>
        <p:nvSpPr>
          <p:cNvPr id="175" name="CustomShape 1"/>
          <p:cNvSpPr/>
          <p:nvPr/>
        </p:nvSpPr>
        <p:spPr>
          <a:xfrm>
            <a:off x="428760" y="4929120"/>
            <a:ext cx="8500320" cy="179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1" i="1" strike="noStrike" spc="-1">
                <a:solidFill>
                  <a:srgbClr val="000000"/>
                </a:solidFill>
                <a:latin typeface="Arial"/>
                <a:ea typeface="DejaVu Sans"/>
              </a:rPr>
              <a:t>Рис. 1 Групи лімфатичних вузлів (дорзально розміщені вузли видно при відтягуванні м`язів та внутрішніх органів)</a:t>
            </a:r>
            <a:endParaRPr lang="ru-RU" sz="1400" b="0" strike="noStrike" spc="-1">
              <a:latin typeface="Arial"/>
            </a:endParaRPr>
          </a:p>
          <a:p>
            <a:pPr algn="just">
              <a:lnSpc>
                <a:spcPct val="100000"/>
              </a:lnSpc>
            </a:pPr>
            <a:r>
              <a:rPr lang="ru-RU" sz="1400" b="1" i="1" strike="noStrike" spc="-1">
                <a:solidFill>
                  <a:srgbClr val="000000"/>
                </a:solidFill>
                <a:latin typeface="Arial"/>
                <a:ea typeface="DejaVu Sans"/>
              </a:rPr>
              <a:t>1 — Inn. faciales, 2 — In. jugularis int., 3 — In. cervicalis caud., 4 — m. triceps brachii, 5 — Inn. brachiales, 6 — Inn. mediastinales caud., 7 — In. gastricus caud., 8 — In. lienalis, 9 — Inn. renales, 10 — Inn. inguinales, 11— Inn. paraaortici, 12 — In. mesentericus caud., 13 —Inn. iliaci, 14 — Inn. caudales, 15 — In. popliteus, 16 — n. ischiadicus, 17 — In. gluteus, 18 — Inn. lumbales ext., 19 — In. cecalis, 20 — Inn. mesenterici cran., 21 — Inn. portales, 22 — thymus, 23 — Inn. axillares, 24 — Inn. parathymici, 25 — Inn. cervicales superficiales.</a:t>
            </a:r>
            <a:endParaRPr lang="ru-RU" sz="1400" b="0" strike="noStrike" spc="-1">
              <a:latin typeface="Arial"/>
            </a:endParaRPr>
          </a:p>
        </p:txBody>
      </p:sp>
    </p:spTree>
    <p:extLst>
      <p:ext uri="{BB962C8B-B14F-4D97-AF65-F5344CB8AC3E}">
        <p14:creationId xmlns:p14="http://schemas.microsoft.com/office/powerpoint/2010/main" val="349030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342720" y="688680"/>
            <a:ext cx="8571960" cy="572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80000"/>
              </a:lnSpc>
            </a:pPr>
            <a:r>
              <a:rPr lang="ru-RU" sz="1600" b="1" i="1" strike="noStrike" spc="-1">
                <a:solidFill>
                  <a:srgbClr val="800080"/>
                </a:solidFill>
                <a:latin typeface="Arial"/>
                <a:ea typeface="DejaVu Sans"/>
              </a:rPr>
              <a:t>Некропсія</a:t>
            </a:r>
            <a:r>
              <a:rPr lang="ru-RU" sz="1600" b="1" strike="noStrike" spc="-1">
                <a:solidFill>
                  <a:srgbClr val="000000"/>
                </a:solidFill>
                <a:latin typeface="Arial"/>
                <a:ea typeface="DejaVu Sans"/>
              </a:rPr>
              <a:t> повинна починатися з ідентифікації тварини, дослідження анамнезу та ознайомлення з планом дослідження. Далі необхідно провести зовнішній огляд тварини, що включає в себе оцінку статури і вгодованості, візуальний огляд і пальпацію шерстного покриву, шкіри, слизових оболонок ротової та носової порожнин, кон'юнктиви, очей, анального отвору та зовнішніх статевих органів. Особливу увагу слід звернути на будь-яке втручання ззовні, наявність чіпів, датчиків, імплантатів, хірургічних швів та рубців, будь-яких інших пошкоджень. Крім цього, перед розтином необхідно визначити масу тіла тварини, провести забір крові та інших зразків тканин для інших діагностичних досліджень.</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Усі дані, одержувані при розтині, повинні реєструватися в протоколі, форма якого розробляється в організації заздалегідь. </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Інформація дослідника має бути об'єктивною, відображати точно його спостереження. Інтерпретація отриманих результатів безпосередньо в протоколі розтину неприпустима. Ступінь вираженості ознак (наприклад, «слабка», «помірна», «виражена») може бути вказана тільки в тому випадку, якщо її межі чітко визначені.</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Інструменти для висічення тканин повинні бути чистими та гострими. Для вилучення органів застосовується пінцет з плоскими браншами (анатомічний). Пінцет із зубчиками (хірургічний) може використовуватися тільки для розтину порожнин і захоплення оточуючих органи тканин. Вилучені органи поміщаються в чашки Петрі, заповнені фізіологічним розчином натрію хлориду, таким чином, щоб органи занурювалися в розчин повністю. Висушування органів повітрям не допускається. Органи шлунково-кишкового тракту після вилучення промиваються фізіологічним розчином хлориду натрію для видалення вмісту. Контакт органів із проточною водою не допускається, оскільки це може призвести до руйнування клітин через різницю осмотичного тиску.</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Після повного розтину проводиться зважування органів. У разі, якщо воно не передбачено планом дослідження, допускається фіксація органів разом з оточуючими тканинами.</a:t>
            </a:r>
            <a:endParaRPr lang="ru-RU" sz="1600" b="0" strike="noStrike" spc="-1">
              <a:latin typeface="Arial"/>
            </a:endParaRPr>
          </a:p>
        </p:txBody>
      </p:sp>
      <p:sp>
        <p:nvSpPr>
          <p:cNvPr id="177" name="CustomShape 2"/>
          <p:cNvSpPr/>
          <p:nvPr/>
        </p:nvSpPr>
        <p:spPr>
          <a:xfrm>
            <a:off x="288000" y="288000"/>
            <a:ext cx="871452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700" b="1" strike="noStrike" spc="-1">
                <a:solidFill>
                  <a:srgbClr val="FF0000"/>
                </a:solidFill>
                <a:latin typeface="Arial"/>
                <a:ea typeface="DejaVu Sans"/>
              </a:rPr>
              <a:t>Методика розтину та вилучення органів лабораторних тварин (щури)</a:t>
            </a:r>
            <a:endParaRPr lang="ru-RU" sz="1700" b="0" strike="noStrike" spc="-1">
              <a:latin typeface="Arial"/>
            </a:endParaRPr>
          </a:p>
        </p:txBody>
      </p:sp>
    </p:spTree>
    <p:extLst>
      <p:ext uri="{BB962C8B-B14F-4D97-AF65-F5344CB8AC3E}">
        <p14:creationId xmlns:p14="http://schemas.microsoft.com/office/powerpoint/2010/main" val="170842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563109" y="783789"/>
            <a:ext cx="8212320" cy="508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200" b="1" strike="noStrike" spc="-1" dirty="0">
                <a:solidFill>
                  <a:srgbClr val="FF0000"/>
                </a:solidFill>
                <a:latin typeface="Arial"/>
                <a:ea typeface="DejaVu Sans"/>
              </a:rPr>
              <a:t>Методика </a:t>
            </a:r>
            <a:r>
              <a:rPr lang="ru-RU" sz="2200" b="1" strike="noStrike" spc="-1" dirty="0" err="1">
                <a:solidFill>
                  <a:srgbClr val="FF0000"/>
                </a:solidFill>
                <a:latin typeface="Arial"/>
                <a:ea typeface="DejaVu Sans"/>
              </a:rPr>
              <a:t>розтину</a:t>
            </a:r>
            <a:r>
              <a:rPr lang="ru-RU" sz="2200" b="1" strike="noStrike" spc="-1" dirty="0">
                <a:solidFill>
                  <a:srgbClr val="FF0000"/>
                </a:solidFill>
                <a:latin typeface="Arial"/>
                <a:ea typeface="DejaVu Sans"/>
              </a:rPr>
              <a:t> та </a:t>
            </a:r>
            <a:r>
              <a:rPr lang="ru-RU" sz="2200" b="1" strike="noStrike" spc="-1" dirty="0" err="1">
                <a:solidFill>
                  <a:srgbClr val="FF0000"/>
                </a:solidFill>
                <a:latin typeface="Arial"/>
                <a:ea typeface="DejaVu Sans"/>
              </a:rPr>
              <a:t>вилучення</a:t>
            </a:r>
            <a:r>
              <a:rPr lang="ru-RU" sz="2200" b="1" strike="noStrike" spc="-1" dirty="0">
                <a:solidFill>
                  <a:srgbClr val="FF0000"/>
                </a:solidFill>
                <a:latin typeface="Arial"/>
                <a:ea typeface="DejaVu Sans"/>
              </a:rPr>
              <a:t> </a:t>
            </a:r>
            <a:r>
              <a:rPr lang="ru-RU" sz="2200" b="1" strike="noStrike" spc="-1" dirty="0" err="1">
                <a:solidFill>
                  <a:srgbClr val="FF0000"/>
                </a:solidFill>
                <a:latin typeface="Arial"/>
                <a:ea typeface="DejaVu Sans"/>
              </a:rPr>
              <a:t>органів</a:t>
            </a:r>
            <a:endParaRPr lang="ru-RU" sz="22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1. </a:t>
            </a:r>
            <a:r>
              <a:rPr lang="ru-RU" sz="1800" b="1" strike="noStrike" spc="-1" dirty="0" err="1">
                <a:solidFill>
                  <a:srgbClr val="000000"/>
                </a:solidFill>
                <a:latin typeface="Arial"/>
                <a:ea typeface="DejaVu Sans"/>
              </a:rPr>
              <a:t>Залежно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методу </a:t>
            </a:r>
            <a:r>
              <a:rPr lang="ru-RU" sz="1800" b="1" strike="noStrike" spc="-1" dirty="0" err="1">
                <a:solidFill>
                  <a:srgbClr val="000000"/>
                </a:solidFill>
                <a:latin typeface="Arial"/>
                <a:ea typeface="DejaVu Sans"/>
              </a:rPr>
              <a:t>евтаназії</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наявності</a:t>
            </a:r>
            <a:r>
              <a:rPr lang="ru-RU" sz="1800" b="1" strike="noStrike" spc="-1" dirty="0">
                <a:solidFill>
                  <a:srgbClr val="000000"/>
                </a:solidFill>
                <a:latin typeface="Arial"/>
                <a:ea typeface="DejaVu Sans"/>
              </a:rPr>
              <a:t>/</a:t>
            </a:r>
            <a:r>
              <a:rPr lang="ru-RU" sz="1800" b="1" strike="noStrike" spc="-1" dirty="0" err="1">
                <a:solidFill>
                  <a:srgbClr val="000000"/>
                </a:solidFill>
                <a:latin typeface="Arial"/>
                <a:ea typeface="DejaVu Sans"/>
              </a:rPr>
              <a:t>відсутності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необхідності</a:t>
            </a:r>
            <a:r>
              <a:rPr lang="ru-RU" sz="1800" b="1" strike="noStrike" spc="-1" dirty="0">
                <a:solidFill>
                  <a:srgbClr val="000000"/>
                </a:solidFill>
                <a:latin typeface="Arial"/>
                <a:ea typeface="DejaVu Sans"/>
              </a:rPr>
              <a:t> забору </a:t>
            </a:r>
            <a:r>
              <a:rPr lang="ru-RU" sz="1800" b="1" strike="noStrike" spc="-1" dirty="0" err="1">
                <a:solidFill>
                  <a:srgbClr val="000000"/>
                </a:solidFill>
                <a:latin typeface="Arial"/>
                <a:ea typeface="DejaVu Sans"/>
              </a:rPr>
              <a:t>крові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порожнини</a:t>
            </a:r>
            <a:r>
              <a:rPr lang="ru-RU" sz="1800" b="1" strike="noStrike" spc="-1" dirty="0">
                <a:solidFill>
                  <a:srgbClr val="000000"/>
                </a:solidFill>
                <a:latin typeface="Arial"/>
                <a:ea typeface="DejaVu Sans"/>
              </a:rPr>
              <a:t> проводиться на початку </a:t>
            </a:r>
            <a:r>
              <a:rPr lang="ru-RU" sz="1800" b="1" strike="noStrike" spc="-1" dirty="0" err="1">
                <a:solidFill>
                  <a:srgbClr val="000000"/>
                </a:solidFill>
                <a:latin typeface="Arial"/>
                <a:ea typeface="DejaVu Sans"/>
              </a:rPr>
              <a:t>або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під</a:t>
            </a:r>
            <a:r>
              <a:rPr lang="ru-RU" sz="1800" b="1" strike="noStrike" spc="-1" dirty="0">
                <a:solidFill>
                  <a:srgbClr val="000000"/>
                </a:solidFill>
                <a:latin typeface="Arial"/>
                <a:ea typeface="DejaVu Sans"/>
              </a:rPr>
              <a:t> час </a:t>
            </a:r>
            <a:r>
              <a:rPr lang="ru-RU" sz="1800" b="1" strike="noStrike" spc="-1" dirty="0" err="1">
                <a:solidFill>
                  <a:srgbClr val="000000"/>
                </a:solidFill>
                <a:latin typeface="Arial"/>
                <a:ea typeface="DejaVu Sans"/>
              </a:rPr>
              <a:t>некропсії</a:t>
            </a:r>
            <a:r>
              <a:rPr lang="ru-RU" sz="1800" b="1" strike="noStrike" spc="-1" dirty="0">
                <a:solidFill>
                  <a:srgbClr val="000000"/>
                </a:solidFill>
                <a:latin typeface="Arial"/>
                <a:ea typeface="DejaVu Sans"/>
              </a:rPr>
              <a:t> (при </a:t>
            </a:r>
            <a:r>
              <a:rPr lang="ru-RU" sz="1800" b="1" strike="noStrike" spc="-1" dirty="0" err="1">
                <a:solidFill>
                  <a:srgbClr val="000000"/>
                </a:solidFill>
                <a:latin typeface="Arial"/>
                <a:ea typeface="DejaVu Sans"/>
              </a:rPr>
              <a:t>знекровленні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відкритим</a:t>
            </a:r>
            <a:r>
              <a:rPr lang="ru-RU" sz="1800" b="1" strike="noStrike" spc="-1" dirty="0">
                <a:solidFill>
                  <a:srgbClr val="000000"/>
                </a:solidFill>
                <a:latin typeface="Arial"/>
                <a:ea typeface="DejaVu Sans"/>
              </a:rPr>
              <a:t> способом </a:t>
            </a:r>
            <a:r>
              <a:rPr lang="ru-RU" sz="1800" b="1" strike="noStrike" spc="-1" dirty="0" err="1">
                <a:solidFill>
                  <a:srgbClr val="000000"/>
                </a:solidFill>
                <a:latin typeface="Arial"/>
                <a:ea typeface="DejaVu Sans"/>
              </a:rPr>
              <a:t>проводять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порожнини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безпосередньо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після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наркотизації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тварини</a:t>
            </a:r>
            <a:r>
              <a:rPr lang="ru-RU" sz="1800" b="1" strike="noStrike" spc="-1" dirty="0">
                <a:solidFill>
                  <a:srgbClr val="000000"/>
                </a:solidFill>
                <a:latin typeface="Arial"/>
                <a:ea typeface="DejaVu Sans"/>
              </a:rPr>
              <a:t>).</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2. </a:t>
            </a:r>
            <a:r>
              <a:rPr lang="ru-RU" sz="1800" b="1" strike="noStrike" spc="-1" dirty="0" err="1">
                <a:solidFill>
                  <a:srgbClr val="000000"/>
                </a:solidFill>
                <a:latin typeface="Arial"/>
                <a:ea typeface="DejaVu Sans"/>
              </a:rPr>
              <a:t>Покласти</a:t>
            </a:r>
            <a:r>
              <a:rPr lang="ru-RU" sz="1800" b="1" strike="noStrike" spc="-1" dirty="0">
                <a:solidFill>
                  <a:srgbClr val="000000"/>
                </a:solidFill>
                <a:latin typeface="Arial"/>
                <a:ea typeface="DejaVu Sans"/>
              </a:rPr>
              <a:t> труп </a:t>
            </a:r>
            <a:r>
              <a:rPr lang="ru-RU" sz="1800" b="1" strike="noStrike" spc="-1" dirty="0" err="1">
                <a:solidFill>
                  <a:srgbClr val="000000"/>
                </a:solidFill>
                <a:latin typeface="Arial"/>
                <a:ea typeface="DejaVu Sans"/>
              </a:rPr>
              <a:t>тварини</a:t>
            </a:r>
            <a:r>
              <a:rPr lang="ru-RU" sz="1800" b="1" strike="noStrike" spc="-1" dirty="0">
                <a:solidFill>
                  <a:srgbClr val="000000"/>
                </a:solidFill>
                <a:latin typeface="Arial"/>
                <a:ea typeface="DejaVu Sans"/>
              </a:rPr>
              <a:t> на спину і </a:t>
            </a:r>
            <a:r>
              <a:rPr lang="ru-RU" sz="1800" b="1" strike="noStrike" spc="-1" dirty="0" err="1">
                <a:solidFill>
                  <a:srgbClr val="000000"/>
                </a:solidFill>
                <a:latin typeface="Arial"/>
                <a:ea typeface="DejaVu Sans"/>
              </a:rPr>
              <a:t>зафіксувати</a:t>
            </a:r>
            <a:r>
              <a:rPr lang="ru-RU" sz="1800" b="1" strike="noStrike" spc="-1" dirty="0">
                <a:solidFill>
                  <a:srgbClr val="000000"/>
                </a:solidFill>
                <a:latin typeface="Arial"/>
                <a:ea typeface="DejaVu Sans"/>
              </a:rPr>
              <a:t> за </a:t>
            </a:r>
            <a:r>
              <a:rPr lang="ru-RU" sz="1800" b="1" strike="noStrike" spc="-1" dirty="0" err="1">
                <a:solidFill>
                  <a:srgbClr val="000000"/>
                </a:solidFill>
                <a:latin typeface="Arial"/>
                <a:ea typeface="DejaVu Sans"/>
              </a:rPr>
              <a:t>допомогою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голок</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препарувальному</a:t>
            </a:r>
            <a:r>
              <a:rPr lang="ru-RU" sz="1800" b="1" strike="noStrike" spc="-1" dirty="0">
                <a:solidFill>
                  <a:srgbClr val="000000"/>
                </a:solidFill>
                <a:latin typeface="Arial"/>
                <a:ea typeface="DejaVu Sans"/>
              </a:rPr>
              <a:t> лотку (рис. 1, а).</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3. </a:t>
            </a:r>
            <a:r>
              <a:rPr lang="ru-RU" sz="1800" b="1" strike="noStrike" spc="-1" dirty="0" err="1">
                <a:solidFill>
                  <a:srgbClr val="000000"/>
                </a:solidFill>
                <a:latin typeface="Arial"/>
                <a:ea typeface="DejaVu Sans"/>
              </a:rPr>
              <a:t>Змочити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шерстий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покрив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шиї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черевної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антисептичним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розчином</a:t>
            </a:r>
            <a:r>
              <a:rPr lang="ru-RU" sz="1800" b="1" strike="noStrike" spc="-1" dirty="0">
                <a:solidFill>
                  <a:srgbClr val="000000"/>
                </a:solidFill>
                <a:latin typeface="Arial"/>
                <a:ea typeface="DejaVu Sans"/>
              </a:rPr>
              <a:t>.</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4. </a:t>
            </a:r>
            <a:r>
              <a:rPr lang="ru-RU" sz="1800" b="1" strike="noStrike" spc="-1" dirty="0" err="1">
                <a:solidFill>
                  <a:srgbClr val="000000"/>
                </a:solidFill>
                <a:latin typeface="Arial"/>
                <a:ea typeface="DejaVu Sans"/>
              </a:rPr>
              <a:t>Пінцетом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захопити</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підняти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шкіру</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підшкірною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клітковиною</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нижній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частині</a:t>
            </a:r>
            <a:r>
              <a:rPr lang="ru-RU" sz="1800" b="1" strike="noStrike" spc="-1" dirty="0">
                <a:solidFill>
                  <a:srgbClr val="000000"/>
                </a:solidFill>
                <a:latin typeface="Arial"/>
                <a:ea typeface="DejaVu Sans"/>
              </a:rPr>
              <a:t> живота, </a:t>
            </a:r>
            <a:r>
              <a:rPr lang="ru-RU" sz="1800" b="1" strike="noStrike" spc="-1" dirty="0" err="1">
                <a:solidFill>
                  <a:srgbClr val="000000"/>
                </a:solidFill>
                <a:latin typeface="Arial"/>
                <a:ea typeface="DejaVu Sans"/>
              </a:rPr>
              <a:t>надрізати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її</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зробити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поздовжній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розріз</a:t>
            </a:r>
            <a:r>
              <a:rPr lang="ru-RU" sz="1800" b="1" strike="noStrike" spc="-1" dirty="0">
                <a:solidFill>
                  <a:srgbClr val="000000"/>
                </a:solidFill>
                <a:latin typeface="Arial"/>
                <a:ea typeface="DejaVu Sans"/>
              </a:rPr>
              <a:t> по </a:t>
            </a:r>
            <a:r>
              <a:rPr lang="ru-RU" sz="1800" b="1" strike="noStrike" spc="-1" dirty="0" err="1">
                <a:solidFill>
                  <a:srgbClr val="000000"/>
                </a:solidFill>
                <a:latin typeface="Arial"/>
                <a:ea typeface="DejaVu Sans"/>
              </a:rPr>
              <a:t>білій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лінії</a:t>
            </a:r>
            <a:r>
              <a:rPr lang="ru-RU" sz="1800" b="1" strike="noStrike" spc="-1" dirty="0">
                <a:solidFill>
                  <a:srgbClr val="000000"/>
                </a:solidFill>
                <a:latin typeface="Arial"/>
                <a:ea typeface="DejaVu Sans"/>
              </a:rPr>
              <a:t> живота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основи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нижньої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щелепи</a:t>
            </a:r>
            <a:r>
              <a:rPr lang="ru-RU" sz="1800" b="1" strike="noStrike" spc="-1" dirty="0">
                <a:solidFill>
                  <a:srgbClr val="000000"/>
                </a:solidFill>
                <a:latin typeface="Arial"/>
                <a:ea typeface="DejaVu Sans"/>
              </a:rPr>
              <a:t> до паху таким чином, </a:t>
            </a:r>
            <a:r>
              <a:rPr lang="ru-RU" sz="1800" b="1" strike="noStrike" spc="-1" dirty="0" err="1">
                <a:solidFill>
                  <a:srgbClr val="000000"/>
                </a:solidFill>
                <a:latin typeface="Arial"/>
                <a:ea typeface="DejaVu Sans"/>
              </a:rPr>
              <a:t>щоб</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черевна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залишилася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неушкодженою</a:t>
            </a:r>
            <a:r>
              <a:rPr lang="ru-RU" sz="1800" b="1" strike="noStrike" spc="-1" dirty="0">
                <a:solidFill>
                  <a:srgbClr val="000000"/>
                </a:solidFill>
                <a:latin typeface="Arial"/>
                <a:ea typeface="DejaVu Sans"/>
              </a:rPr>
              <a:t> (див. рис.1, б).</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5. </a:t>
            </a:r>
            <a:r>
              <a:rPr lang="ru-RU" sz="1800" b="1" strike="noStrike" spc="-1" dirty="0" err="1">
                <a:solidFill>
                  <a:srgbClr val="000000"/>
                </a:solidFill>
                <a:latin typeface="Arial"/>
                <a:ea typeface="DejaVu Sans"/>
              </a:rPr>
              <a:t>Відсепарувати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шкіру</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ділянці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черевної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стінки</a:t>
            </a:r>
            <a:r>
              <a:rPr lang="ru-RU" sz="1800" b="1" strike="noStrike" spc="-1" dirty="0">
                <a:solidFill>
                  <a:srgbClr val="000000"/>
                </a:solidFill>
                <a:latin typeface="Arial"/>
                <a:ea typeface="DejaVu Sans"/>
              </a:rPr>
              <a:t> тупим </a:t>
            </a:r>
            <a:r>
              <a:rPr lang="ru-RU" sz="1800" b="1" strike="noStrike" spc="-1" dirty="0" err="1">
                <a:solidFill>
                  <a:srgbClr val="000000"/>
                </a:solidFill>
                <a:latin typeface="Arial"/>
                <a:ea typeface="DejaVu Sans"/>
              </a:rPr>
              <a:t>кінцем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ножиць</a:t>
            </a:r>
            <a:r>
              <a:rPr lang="ru-RU" sz="1800" b="1" strike="noStrike" spc="-1" dirty="0">
                <a:solidFill>
                  <a:srgbClr val="000000"/>
                </a:solidFill>
                <a:latin typeface="Arial"/>
                <a:ea typeface="DejaVu Sans"/>
              </a:rPr>
              <a:t> (див. рис. 1, в). </a:t>
            </a:r>
            <a:r>
              <a:rPr lang="ru-RU" sz="1800" b="1" strike="noStrike" spc="-1" dirty="0" err="1">
                <a:solidFill>
                  <a:srgbClr val="000000"/>
                </a:solidFill>
                <a:latin typeface="Arial"/>
                <a:ea typeface="DejaVu Sans"/>
              </a:rPr>
              <a:t>Зробити</a:t>
            </a:r>
            <a:r>
              <a:rPr lang="ru-RU" sz="1800" b="1" strike="noStrike" spc="-1" dirty="0">
                <a:solidFill>
                  <a:srgbClr val="000000"/>
                </a:solidFill>
                <a:latin typeface="Arial"/>
                <a:ea typeface="DejaVu Sans"/>
              </a:rPr>
              <a:t> по 2 </a:t>
            </a:r>
            <a:r>
              <a:rPr lang="ru-RU" sz="1800" b="1" strike="noStrike" spc="-1" dirty="0" err="1">
                <a:solidFill>
                  <a:srgbClr val="000000"/>
                </a:solidFill>
                <a:latin typeface="Arial"/>
                <a:ea typeface="DejaVu Sans"/>
              </a:rPr>
              <a:t>розрізи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згори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знизу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середньої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лінії</a:t>
            </a:r>
            <a:r>
              <a:rPr lang="ru-RU" sz="1800" b="1" strike="noStrike" spc="-1" dirty="0">
                <a:solidFill>
                  <a:srgbClr val="000000"/>
                </a:solidFill>
                <a:latin typeface="Arial"/>
                <a:ea typeface="DejaVu Sans"/>
              </a:rPr>
              <a:t> до </a:t>
            </a:r>
            <a:r>
              <a:rPr lang="ru-RU" sz="1800" b="1" strike="noStrike" spc="-1" dirty="0" err="1">
                <a:solidFill>
                  <a:srgbClr val="000000"/>
                </a:solidFill>
                <a:latin typeface="Arial"/>
                <a:ea typeface="DejaVu Sans"/>
              </a:rPr>
              <a:t>кінцівок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відтягнути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зафіксувати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голками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клапті</a:t>
            </a:r>
            <a:r>
              <a:rPr lang="ru-RU" sz="1800" b="1" strike="noStrike" spc="-1" dirty="0">
                <a:solidFill>
                  <a:srgbClr val="000000"/>
                </a:solidFill>
                <a:latin typeface="Arial"/>
                <a:ea typeface="DejaVu Sans"/>
              </a:rPr>
              <a:t> (див. рис. 1, г).</a:t>
            </a:r>
            <a:endParaRPr lang="ru-RU" sz="1800" b="0" strike="noStrike" spc="-1" dirty="0">
              <a:latin typeface="Arial"/>
            </a:endParaRPr>
          </a:p>
        </p:txBody>
      </p:sp>
    </p:spTree>
    <p:extLst>
      <p:ext uri="{BB962C8B-B14F-4D97-AF65-F5344CB8AC3E}">
        <p14:creationId xmlns:p14="http://schemas.microsoft.com/office/powerpoint/2010/main" val="397899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p:cNvPicPr/>
          <p:nvPr/>
        </p:nvPicPr>
        <p:blipFill>
          <a:blip r:embed="rId2" cstate="print"/>
          <a:srcRect l="18837" t="7815" r="35773" b="29188"/>
          <a:stretch/>
        </p:blipFill>
        <p:spPr>
          <a:xfrm>
            <a:off x="917640" y="144000"/>
            <a:ext cx="7218000" cy="5630400"/>
          </a:xfrm>
          <a:prstGeom prst="rect">
            <a:avLst/>
          </a:prstGeom>
          <a:ln w="9360">
            <a:noFill/>
          </a:ln>
        </p:spPr>
      </p:pic>
      <p:sp>
        <p:nvSpPr>
          <p:cNvPr id="180" name="CustomShape 1"/>
          <p:cNvSpPr/>
          <p:nvPr/>
        </p:nvSpPr>
        <p:spPr>
          <a:xfrm>
            <a:off x="353880" y="5672520"/>
            <a:ext cx="8632440" cy="10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800080"/>
                </a:solidFill>
                <a:latin typeface="Arial"/>
              </a:rPr>
              <a:t>Рис. 1. Загальний план розтину щура: </a:t>
            </a:r>
            <a:endParaRPr lang="ru-RU" sz="1800" b="0" strike="noStrike" spc="-1">
              <a:latin typeface="Arial"/>
            </a:endParaRPr>
          </a:p>
          <a:p>
            <a:pPr>
              <a:lnSpc>
                <a:spcPct val="100000"/>
              </a:lnSpc>
            </a:pPr>
            <a:r>
              <a:rPr lang="ru-RU" sz="1600" b="1" strike="noStrike" spc="-1">
                <a:solidFill>
                  <a:srgbClr val="800080"/>
                </a:solidFill>
                <a:latin typeface="Arial"/>
              </a:rPr>
              <a:t>а — фіксація щура в препарувальному лотку; б — розріз шкіри по білій лінії живота</a:t>
            </a:r>
            <a:endParaRPr lang="ru-RU" sz="1600" b="0" strike="noStrike" spc="-1">
              <a:latin typeface="Arial"/>
            </a:endParaRPr>
          </a:p>
          <a:p>
            <a:pPr>
              <a:lnSpc>
                <a:spcPct val="100000"/>
              </a:lnSpc>
            </a:pPr>
            <a:r>
              <a:rPr lang="ru-RU" sz="1600" b="1" strike="noStrike" spc="-1">
                <a:solidFill>
                  <a:srgbClr val="800080"/>
                </a:solidFill>
                <a:latin typeface="Arial"/>
              </a:rPr>
              <a:t>від краю нижньої щелепи до паху; в — препарування шкіри тупим кінцем ножиць;</a:t>
            </a:r>
            <a:endParaRPr lang="ru-RU" sz="1600" b="0" strike="noStrike" spc="-1">
              <a:latin typeface="Arial"/>
            </a:endParaRPr>
          </a:p>
          <a:p>
            <a:pPr>
              <a:lnSpc>
                <a:spcPct val="100000"/>
              </a:lnSpc>
            </a:pPr>
            <a:r>
              <a:rPr lang="ru-RU" sz="1600" b="1" strike="noStrike" spc="-1">
                <a:solidFill>
                  <a:srgbClr val="800080"/>
                </a:solidFill>
                <a:latin typeface="Arial"/>
              </a:rPr>
              <a:t>г — фіксація шкірних відрізів за допомогою голок</a:t>
            </a:r>
            <a:endParaRPr lang="ru-RU" sz="1600" b="0" strike="noStrike" spc="-1">
              <a:latin typeface="Arial"/>
            </a:endParaRPr>
          </a:p>
        </p:txBody>
      </p:sp>
    </p:spTree>
    <p:extLst>
      <p:ext uri="{BB962C8B-B14F-4D97-AF65-F5344CB8AC3E}">
        <p14:creationId xmlns:p14="http://schemas.microsoft.com/office/powerpoint/2010/main" val="360288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497520" y="63720"/>
            <a:ext cx="8286120" cy="7161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3200" b="1" strike="noStrike" spc="-1">
                <a:solidFill>
                  <a:srgbClr val="FF0000"/>
                </a:solidFill>
                <a:latin typeface="Times New Roman"/>
                <a:ea typeface="Calibri"/>
              </a:rPr>
              <a:t>Завдання.</a:t>
            </a:r>
            <a:endParaRPr lang="ru-RU" sz="32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Замалюйте схему імунної системи людини.</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 Перегляньте відео розтину лабораторного щура та миші, порівняйте органи людини і тварин.</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Замалюйте схему розміщення органів.</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За можливості, вилучіть орган з тварини та візьміть тканину на гістологічне дослідження (наприклад, селезінку). </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Підготуйте культуру спленоцитів (розгляньте методику), яка може бути використана для постановки РБТЛ. </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Проаналізуйте запропоновані гістологічні та цитологічні препарати.</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Виконайте запропоновані навчальні завдання, ознайомтесь з теоретичним маиеріалом.</a:t>
            </a:r>
            <a:endParaRPr lang="ru-RU" sz="2400" b="0" strike="noStrike" spc="-1">
              <a:latin typeface="Arial"/>
            </a:endParaRPr>
          </a:p>
          <a:p>
            <a:pPr algn="just">
              <a:lnSpc>
                <a:spcPct val="100000"/>
              </a:lnSpc>
            </a:pPr>
            <a:endParaRPr lang="ru-RU" sz="2400" b="0" strike="noStrike" spc="-1">
              <a:latin typeface="Arial"/>
            </a:endParaRPr>
          </a:p>
          <a:p>
            <a:pPr marL="457200" indent="-456480" algn="just">
              <a:lnSpc>
                <a:spcPct val="100000"/>
              </a:lnSpc>
            </a:pPr>
            <a:r>
              <a:rPr lang="ru-RU" sz="2400" b="1" strike="noStrike" spc="-1">
                <a:solidFill>
                  <a:srgbClr val="FF0000"/>
                </a:solidFill>
                <a:latin typeface="Times New Roman"/>
                <a:ea typeface="Calibri"/>
              </a:rPr>
              <a:t>Зробіть висновки.</a:t>
            </a:r>
            <a:endParaRPr lang="ru-RU" sz="2400" b="0" strike="noStrike" spc="-1">
              <a:latin typeface="Arial"/>
            </a:endParaRPr>
          </a:p>
          <a:p>
            <a:pPr marL="457200" indent="-456480" algn="just">
              <a:lnSpc>
                <a:spcPct val="100000"/>
              </a:lnSpc>
            </a:pPr>
            <a:endParaRPr lang="ru-RU" sz="2400" b="0" strike="noStrike" spc="-1">
              <a:latin typeface="Arial"/>
            </a:endParaRPr>
          </a:p>
          <a:p>
            <a:pPr algn="just">
              <a:lnSpc>
                <a:spcPct val="100000"/>
              </a:lnSpc>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571320" y="285840"/>
            <a:ext cx="85719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000000"/>
                </a:solidFill>
                <a:latin typeface="Arial"/>
                <a:ea typeface="DejaVu Sans"/>
              </a:rPr>
              <a:t>6. Вилучення молочних залоз висіченням ділянки шкіри в пахвинній ділянці (рис. 2).</a:t>
            </a:r>
            <a:endParaRPr lang="ru-RU" sz="1800" b="0" strike="noStrike" spc="-1">
              <a:latin typeface="Arial"/>
            </a:endParaRPr>
          </a:p>
        </p:txBody>
      </p:sp>
      <p:pic>
        <p:nvPicPr>
          <p:cNvPr id="182" name="Picture 2"/>
          <p:cNvPicPr/>
          <p:nvPr/>
        </p:nvPicPr>
        <p:blipFill>
          <a:blip r:embed="rId2" cstate="print"/>
          <a:srcRect l="18842" t="32234" r="36390" b="35807"/>
          <a:stretch/>
        </p:blipFill>
        <p:spPr>
          <a:xfrm>
            <a:off x="576360" y="1356480"/>
            <a:ext cx="8279280" cy="3323160"/>
          </a:xfrm>
          <a:prstGeom prst="rect">
            <a:avLst/>
          </a:prstGeom>
          <a:ln w="9360">
            <a:noFill/>
          </a:ln>
        </p:spPr>
      </p:pic>
      <p:sp>
        <p:nvSpPr>
          <p:cNvPr id="183" name="CustomShape 2"/>
          <p:cNvSpPr/>
          <p:nvPr/>
        </p:nvSpPr>
        <p:spPr>
          <a:xfrm>
            <a:off x="863280" y="5112000"/>
            <a:ext cx="417636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DejaVu Sans"/>
              </a:rPr>
              <a:t>Рис. 2. Вилучення молочної залози</a:t>
            </a:r>
            <a:endParaRPr lang="ru-RU" sz="1800" b="0" strike="noStrike" spc="-1">
              <a:latin typeface="Arial"/>
            </a:endParaRPr>
          </a:p>
        </p:txBody>
      </p:sp>
    </p:spTree>
    <p:extLst>
      <p:ext uri="{BB962C8B-B14F-4D97-AF65-F5344CB8AC3E}">
        <p14:creationId xmlns:p14="http://schemas.microsoft.com/office/powerpoint/2010/main" val="306839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88000" y="657000"/>
            <a:ext cx="842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7. Вилучення поверхневих лімфатичних вузлів (пахвових, колінних, пахвинних і т.д.) (рис. 3)</a:t>
            </a:r>
            <a:endParaRPr lang="ru-RU" sz="1800" b="0" strike="noStrike" spc="-1">
              <a:latin typeface="Arial"/>
            </a:endParaRPr>
          </a:p>
        </p:txBody>
      </p:sp>
      <p:pic>
        <p:nvPicPr>
          <p:cNvPr id="185" name="Picture 2"/>
          <p:cNvPicPr/>
          <p:nvPr/>
        </p:nvPicPr>
        <p:blipFill>
          <a:blip r:embed="rId2" cstate="print"/>
          <a:srcRect l="28778" t="34016" r="48304" b="38932"/>
          <a:stretch/>
        </p:blipFill>
        <p:spPr>
          <a:xfrm>
            <a:off x="648000" y="1368000"/>
            <a:ext cx="4607280" cy="3056760"/>
          </a:xfrm>
          <a:prstGeom prst="rect">
            <a:avLst/>
          </a:prstGeom>
          <a:ln w="9360">
            <a:noFill/>
          </a:ln>
        </p:spPr>
      </p:pic>
      <p:sp>
        <p:nvSpPr>
          <p:cNvPr id="186" name="CustomShape 2"/>
          <p:cNvSpPr/>
          <p:nvPr/>
        </p:nvSpPr>
        <p:spPr>
          <a:xfrm>
            <a:off x="288000" y="4464000"/>
            <a:ext cx="8711640" cy="228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8. Для розтину черевної порожнини потрібно зробити розріз м'язової стінки від паху вздовж середньої лінії, тримаючи ножиці тупим кінцем вниз, піднявши пінцетом чи затискачем ділянку черевної стінки (рис. 4, а).</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9. При знекровленні відкритим способом грудну порожнину вже буде розкрито. При іншому способі евтаназії грудну порожнину необхідно розкрити 2 розрізами (ліворуч і праворуч) з боків від грудини (по середньопахвової лінії) косо вгору, перерізаючи ребра і м'які тканини (див. рис. 4, б, в).</a:t>
            </a:r>
            <a:endParaRPr lang="ru-RU" sz="1800" b="0" strike="noStrike" spc="-1">
              <a:latin typeface="Arial"/>
            </a:endParaRPr>
          </a:p>
        </p:txBody>
      </p:sp>
      <p:sp>
        <p:nvSpPr>
          <p:cNvPr id="187" name="CustomShape 3"/>
          <p:cNvSpPr/>
          <p:nvPr/>
        </p:nvSpPr>
        <p:spPr>
          <a:xfrm>
            <a:off x="5400000" y="2149920"/>
            <a:ext cx="3125160" cy="173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DejaVu Sans"/>
              </a:rPr>
              <a:t>Рис. 3. Поверхневі лімфатичні вузли (ЛВ): червоними стрілками вказано місце локалізації пахвових ЛВ, чорними - пахвинних ЛВ</a:t>
            </a:r>
            <a:endParaRPr lang="ru-RU" sz="1800" b="0" strike="noStrike" spc="-1">
              <a:latin typeface="Arial"/>
            </a:endParaRPr>
          </a:p>
        </p:txBody>
      </p:sp>
    </p:spTree>
    <p:extLst>
      <p:ext uri="{BB962C8B-B14F-4D97-AF65-F5344CB8AC3E}">
        <p14:creationId xmlns:p14="http://schemas.microsoft.com/office/powerpoint/2010/main" val="77939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2"/>
          <p:cNvPicPr/>
          <p:nvPr/>
        </p:nvPicPr>
        <p:blipFill>
          <a:blip r:embed="rId2" cstate="print"/>
          <a:srcRect l="17025" t="12431" r="35222" b="23415"/>
          <a:stretch/>
        </p:blipFill>
        <p:spPr>
          <a:xfrm>
            <a:off x="859680" y="144000"/>
            <a:ext cx="7563960" cy="5471280"/>
          </a:xfrm>
          <a:prstGeom prst="rect">
            <a:avLst/>
          </a:prstGeom>
          <a:ln w="9360">
            <a:noFill/>
          </a:ln>
        </p:spPr>
      </p:pic>
      <p:sp>
        <p:nvSpPr>
          <p:cNvPr id="189" name="CustomShape 1"/>
          <p:cNvSpPr/>
          <p:nvPr/>
        </p:nvSpPr>
        <p:spPr>
          <a:xfrm>
            <a:off x="308880" y="5621760"/>
            <a:ext cx="861876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4. Розтин черевної та грудної порожнини: а — розріз черевної стінки </a:t>
            </a:r>
            <a:endParaRPr lang="ru-RU" sz="1800" b="0" strike="noStrike" spc="-1">
              <a:latin typeface="Arial"/>
            </a:endParaRPr>
          </a:p>
          <a:p>
            <a:pPr>
              <a:lnSpc>
                <a:spcPct val="100000"/>
              </a:lnSpc>
            </a:pPr>
            <a:r>
              <a:rPr lang="ru-RU" sz="1800" b="1" strike="noStrike" spc="-1">
                <a:solidFill>
                  <a:srgbClr val="800080"/>
                </a:solidFill>
                <a:latin typeface="Arial"/>
              </a:rPr>
              <a:t>по білій лінії живота; б, в — розтин грудної стінки зправа та зліва; </a:t>
            </a:r>
            <a:endParaRPr lang="ru-RU" sz="1800" b="0" strike="noStrike" spc="-1">
              <a:latin typeface="Arial"/>
            </a:endParaRPr>
          </a:p>
          <a:p>
            <a:pPr>
              <a:lnSpc>
                <a:spcPct val="100000"/>
              </a:lnSpc>
            </a:pPr>
            <a:r>
              <a:rPr lang="ru-RU" sz="1800" b="1" strike="noStrike" spc="-1">
                <a:solidFill>
                  <a:srgbClr val="800080"/>
                </a:solidFill>
                <a:latin typeface="Arial"/>
              </a:rPr>
              <a:t>г — відокремлення діафрагми від  грудної кістки</a:t>
            </a:r>
            <a:endParaRPr lang="ru-RU" sz="1800" b="0" strike="noStrike" spc="-1">
              <a:latin typeface="Arial"/>
            </a:endParaRPr>
          </a:p>
        </p:txBody>
      </p:sp>
    </p:spTree>
    <p:extLst>
      <p:ext uri="{BB962C8B-B14F-4D97-AF65-F5344CB8AC3E}">
        <p14:creationId xmlns:p14="http://schemas.microsoft.com/office/powerpoint/2010/main" val="246031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500040" y="285840"/>
            <a:ext cx="842904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10. Для дослідження кісткового мозку необхідно відібрати грудну кістку повністю, відокремивши від неї мечоподібний відросток, ребра та м'які тканини (рис. 5).</a:t>
            </a:r>
            <a:endParaRPr lang="ru-RU" sz="1800" b="0" strike="noStrike" spc="-1">
              <a:latin typeface="Arial"/>
            </a:endParaRPr>
          </a:p>
        </p:txBody>
      </p:sp>
      <p:pic>
        <p:nvPicPr>
          <p:cNvPr id="191" name="Picture 2"/>
          <p:cNvPicPr/>
          <p:nvPr/>
        </p:nvPicPr>
        <p:blipFill>
          <a:blip r:embed="rId2" cstate="print"/>
          <a:srcRect l="18123" t="23445" r="35773" b="48159"/>
          <a:stretch/>
        </p:blipFill>
        <p:spPr>
          <a:xfrm>
            <a:off x="504000" y="1296000"/>
            <a:ext cx="8423640" cy="3167640"/>
          </a:xfrm>
          <a:prstGeom prst="rect">
            <a:avLst/>
          </a:prstGeom>
          <a:ln w="9360">
            <a:noFill/>
          </a:ln>
        </p:spPr>
      </p:pic>
      <p:sp>
        <p:nvSpPr>
          <p:cNvPr id="192" name="CustomShape 2"/>
          <p:cNvSpPr/>
          <p:nvPr/>
        </p:nvSpPr>
        <p:spPr>
          <a:xfrm>
            <a:off x="936000" y="4797720"/>
            <a:ext cx="48236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800080"/>
                </a:solidFill>
                <a:latin typeface="Arial"/>
              </a:rPr>
              <a:t>Рис. 5. Вилучення грудини</a:t>
            </a:r>
            <a:endParaRPr lang="ru-RU" sz="2000" b="0" strike="noStrike" spc="-1">
              <a:latin typeface="Arial"/>
            </a:endParaRPr>
          </a:p>
        </p:txBody>
      </p:sp>
    </p:spTree>
    <p:extLst>
      <p:ext uri="{BB962C8B-B14F-4D97-AF65-F5344CB8AC3E}">
        <p14:creationId xmlns:p14="http://schemas.microsoft.com/office/powerpoint/2010/main" val="282159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360000" y="360000"/>
            <a:ext cx="8574120" cy="57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solidFill>
                  <a:srgbClr val="000000"/>
                </a:solidFill>
                <a:latin typeface="Arial"/>
                <a:ea typeface="DejaVu Sans"/>
              </a:rPr>
              <a:t>11. Далі слід витягти тимус. Вирізають грудну частку тимусу, що розташовується у верхній частині грудної клітки біля основи серця, відразу за грудиною (рис. 6).</a:t>
            </a:r>
            <a:endParaRPr lang="ru-RU" sz="1600" b="0" strike="noStrike" spc="-1">
              <a:latin typeface="Arial"/>
            </a:endParaRPr>
          </a:p>
        </p:txBody>
      </p:sp>
      <p:pic>
        <p:nvPicPr>
          <p:cNvPr id="194" name="Picture 2"/>
          <p:cNvPicPr/>
          <p:nvPr/>
        </p:nvPicPr>
        <p:blipFill>
          <a:blip r:embed="rId2" cstate="print"/>
          <a:srcRect l="19177" t="12869" r="37129" b="61791"/>
          <a:stretch/>
        </p:blipFill>
        <p:spPr>
          <a:xfrm>
            <a:off x="1152000" y="1055520"/>
            <a:ext cx="6921360" cy="2256120"/>
          </a:xfrm>
          <a:prstGeom prst="rect">
            <a:avLst/>
          </a:prstGeom>
          <a:ln w="9360">
            <a:noFill/>
          </a:ln>
        </p:spPr>
      </p:pic>
      <p:sp>
        <p:nvSpPr>
          <p:cNvPr id="195" name="CustomShape 2"/>
          <p:cNvSpPr/>
          <p:nvPr/>
        </p:nvSpPr>
        <p:spPr>
          <a:xfrm>
            <a:off x="360000" y="3357720"/>
            <a:ext cx="5039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6. Вилучення тимуса.</a:t>
            </a:r>
            <a:r>
              <a:rPr lang="ru-RU" sz="1800" b="0" strike="noStrike" spc="-1">
                <a:solidFill>
                  <a:srgbClr val="800080"/>
                </a:solidFill>
                <a:latin typeface="Arial"/>
              </a:rPr>
              <a:t> </a:t>
            </a:r>
            <a:endParaRPr lang="ru-RU" sz="1800" b="0" strike="noStrike" spc="-1">
              <a:latin typeface="Arial"/>
            </a:endParaRPr>
          </a:p>
        </p:txBody>
      </p:sp>
      <p:sp>
        <p:nvSpPr>
          <p:cNvPr id="196" name="CustomShape 3"/>
          <p:cNvSpPr/>
          <p:nvPr/>
        </p:nvSpPr>
        <p:spPr>
          <a:xfrm>
            <a:off x="343800" y="5920560"/>
            <a:ext cx="858384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7. Вилучення серця.</a:t>
            </a:r>
            <a:endParaRPr lang="ru-RU" sz="1800" b="0" strike="noStrike" spc="-1">
              <a:latin typeface="Arial"/>
            </a:endParaRPr>
          </a:p>
          <a:p>
            <a:pPr algn="just">
              <a:lnSpc>
                <a:spcPct val="100000"/>
              </a:lnSpc>
            </a:pPr>
            <a:r>
              <a:rPr lang="ru-RU" sz="1800" b="1" strike="noStrike" spc="-1">
                <a:solidFill>
                  <a:srgbClr val="800080"/>
                </a:solidFill>
                <a:latin typeface="Arial"/>
              </a:rPr>
              <a:t>12. Вилучення серця здійснюють шляхом перерізу судин, що його утримують. </a:t>
            </a:r>
            <a:endParaRPr lang="ru-RU" sz="1800" b="0" strike="noStrike" spc="-1">
              <a:latin typeface="Arial"/>
            </a:endParaRPr>
          </a:p>
        </p:txBody>
      </p:sp>
      <p:pic>
        <p:nvPicPr>
          <p:cNvPr id="197" name="Picture 2"/>
          <p:cNvPicPr/>
          <p:nvPr/>
        </p:nvPicPr>
        <p:blipFill>
          <a:blip r:embed="rId2" cstate="print"/>
          <a:srcRect l="19285" t="48287" r="35773" b="27343"/>
          <a:stretch/>
        </p:blipFill>
        <p:spPr>
          <a:xfrm>
            <a:off x="1224000" y="3816000"/>
            <a:ext cx="7056000" cy="2085120"/>
          </a:xfrm>
          <a:prstGeom prst="rect">
            <a:avLst/>
          </a:prstGeom>
          <a:ln w="9360">
            <a:noFill/>
          </a:ln>
        </p:spPr>
      </p:pic>
    </p:spTree>
    <p:extLst>
      <p:ext uri="{BB962C8B-B14F-4D97-AF65-F5344CB8AC3E}">
        <p14:creationId xmlns:p14="http://schemas.microsoft.com/office/powerpoint/2010/main" val="110409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2"/>
          <p:cNvPicPr/>
          <p:nvPr/>
        </p:nvPicPr>
        <p:blipFill>
          <a:blip r:embed="rId2" cstate="print"/>
          <a:srcRect l="24182" t="25000" r="40507" b="51201"/>
          <a:stretch/>
        </p:blipFill>
        <p:spPr>
          <a:xfrm>
            <a:off x="1728360" y="1368000"/>
            <a:ext cx="6263280" cy="2040840"/>
          </a:xfrm>
          <a:prstGeom prst="rect">
            <a:avLst/>
          </a:prstGeom>
          <a:ln w="9360">
            <a:noFill/>
          </a:ln>
        </p:spPr>
      </p:pic>
      <p:sp>
        <p:nvSpPr>
          <p:cNvPr id="199" name="CustomShape 1"/>
          <p:cNvSpPr/>
          <p:nvPr/>
        </p:nvSpPr>
        <p:spPr>
          <a:xfrm>
            <a:off x="381240" y="6379920"/>
            <a:ext cx="365040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9. Відокремлення стравоходу</a:t>
            </a:r>
            <a:endParaRPr lang="ru-RU" sz="1600" b="0" strike="noStrike" spc="-1">
              <a:latin typeface="Arial"/>
            </a:endParaRPr>
          </a:p>
        </p:txBody>
      </p:sp>
      <p:pic>
        <p:nvPicPr>
          <p:cNvPr id="200" name="Picture 2"/>
          <p:cNvPicPr/>
          <p:nvPr/>
        </p:nvPicPr>
        <p:blipFill>
          <a:blip r:embed="rId2" cstate="print"/>
          <a:srcRect l="22951" t="59803" r="38410" b="20866"/>
          <a:stretch/>
        </p:blipFill>
        <p:spPr>
          <a:xfrm>
            <a:off x="1656000" y="4454280"/>
            <a:ext cx="6335640" cy="1881360"/>
          </a:xfrm>
          <a:prstGeom prst="rect">
            <a:avLst/>
          </a:prstGeom>
          <a:ln w="9360">
            <a:noFill/>
          </a:ln>
        </p:spPr>
      </p:pic>
      <p:sp>
        <p:nvSpPr>
          <p:cNvPr id="201" name="CustomShape 2"/>
          <p:cNvSpPr/>
          <p:nvPr/>
        </p:nvSpPr>
        <p:spPr>
          <a:xfrm>
            <a:off x="216000" y="4075920"/>
            <a:ext cx="892764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14. Відокремлення стравоходу від  раніше відокремленого органокомплексу (рис. 9).</a:t>
            </a:r>
            <a:endParaRPr lang="ru-RU" sz="1600" b="0" strike="noStrike" spc="-1">
              <a:latin typeface="Arial"/>
            </a:endParaRPr>
          </a:p>
        </p:txBody>
      </p:sp>
      <p:sp>
        <p:nvSpPr>
          <p:cNvPr id="202" name="CustomShape 3"/>
          <p:cNvSpPr/>
          <p:nvPr/>
        </p:nvSpPr>
        <p:spPr>
          <a:xfrm>
            <a:off x="360000" y="3384000"/>
            <a:ext cx="849564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8.  Вилучення легень: а — перерізанння трахеї та стравоходу в ділянці шиї та </a:t>
            </a:r>
            <a:endParaRPr lang="ru-RU" sz="1600" b="0" strike="noStrike" spc="-1">
              <a:latin typeface="Arial"/>
            </a:endParaRPr>
          </a:p>
          <a:p>
            <a:pPr>
              <a:lnSpc>
                <a:spcPct val="100000"/>
              </a:lnSpc>
            </a:pPr>
            <a:r>
              <a:rPr lang="ru-RU" sz="1600" b="1" strike="noStrike" spc="-1">
                <a:solidFill>
                  <a:srgbClr val="800080"/>
                </a:solidFill>
                <a:latin typeface="Arial"/>
              </a:rPr>
              <a:t>діафрагми; б — вилучення легень з трахеєю та стравоходом; в — вилучення легень після видалення стравоходу</a:t>
            </a:r>
            <a:endParaRPr lang="ru-RU" sz="1600" b="0" strike="noStrike" spc="-1">
              <a:latin typeface="Arial"/>
            </a:endParaRPr>
          </a:p>
        </p:txBody>
      </p:sp>
      <p:sp>
        <p:nvSpPr>
          <p:cNvPr id="203" name="CustomShape 4"/>
          <p:cNvSpPr/>
          <p:nvPr/>
        </p:nvSpPr>
        <p:spPr>
          <a:xfrm>
            <a:off x="288000" y="293040"/>
            <a:ext cx="8711640" cy="130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ea typeface="Microsoft YaHei"/>
              </a:rPr>
              <a:t>13.  Для вилучення легень, трахеї та стравоходу потрібно перерізати зафіксовані пінцетом трахею та стравохід в ділянці шиї (рис. 8а). Потім обережно підтягнувши  органокомплекс вверх, відокремити стравохід від аорти, що залишилась у грудній порожнині (див. рис. 8б), після чого перерізати трахею та стравохід у ділянці діафрагми.  </a:t>
            </a:r>
            <a:endParaRPr lang="ru-RU" sz="1600" b="0" strike="noStrike" spc="-1">
              <a:latin typeface="Arial"/>
            </a:endParaRPr>
          </a:p>
        </p:txBody>
      </p:sp>
    </p:spTree>
    <p:extLst>
      <p:ext uri="{BB962C8B-B14F-4D97-AF65-F5344CB8AC3E}">
        <p14:creationId xmlns:p14="http://schemas.microsoft.com/office/powerpoint/2010/main" val="86366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
          <p:cNvPicPr/>
          <p:nvPr/>
        </p:nvPicPr>
        <p:blipFill>
          <a:blip r:embed="rId2" cstate="print"/>
          <a:srcRect l="24675" t="22697" r="39652" b="52766"/>
          <a:stretch/>
        </p:blipFill>
        <p:spPr>
          <a:xfrm>
            <a:off x="1656000" y="890280"/>
            <a:ext cx="6119640" cy="2205360"/>
          </a:xfrm>
          <a:prstGeom prst="rect">
            <a:avLst/>
          </a:prstGeom>
          <a:ln w="9360">
            <a:noFill/>
          </a:ln>
        </p:spPr>
      </p:pic>
      <p:sp>
        <p:nvSpPr>
          <p:cNvPr id="205" name="CustomShape 1"/>
          <p:cNvSpPr/>
          <p:nvPr/>
        </p:nvSpPr>
        <p:spPr>
          <a:xfrm>
            <a:off x="360000" y="288000"/>
            <a:ext cx="86396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15. Знайти та вирізати грудну частину аорти, що проходить вздовж хребтового каналу (рис. 10).</a:t>
            </a:r>
            <a:endParaRPr lang="ru-RU" sz="1600" b="0" strike="noStrike" spc="-1">
              <a:latin typeface="Arial"/>
            </a:endParaRPr>
          </a:p>
        </p:txBody>
      </p:sp>
      <p:sp>
        <p:nvSpPr>
          <p:cNvPr id="206" name="CustomShape 2"/>
          <p:cNvSpPr/>
          <p:nvPr/>
        </p:nvSpPr>
        <p:spPr>
          <a:xfrm>
            <a:off x="360000" y="5774400"/>
            <a:ext cx="87836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11. Вилучення селезінки: а — топографічне розташування органа; </a:t>
            </a:r>
            <a:endParaRPr lang="ru-RU" sz="1600" b="0" strike="noStrike" spc="-1">
              <a:latin typeface="Arial"/>
            </a:endParaRPr>
          </a:p>
          <a:p>
            <a:pPr>
              <a:lnSpc>
                <a:spcPct val="100000"/>
              </a:lnSpc>
            </a:pPr>
            <a:r>
              <a:rPr lang="ru-RU" sz="1600" b="1" strike="noStrike" spc="-1">
                <a:solidFill>
                  <a:srgbClr val="800080"/>
                </a:solidFill>
                <a:latin typeface="Arial"/>
              </a:rPr>
              <a:t>б — вилучення селезінки без навколишніх тканин</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16. Вилучення селезінки (рис. 11), розташованої в ділянці лівого підребер`я черевної порожнини, її відокремлення від навколишніх тканин.</a:t>
            </a:r>
            <a:endParaRPr lang="ru-RU" sz="1600" b="0" strike="noStrike" spc="-1">
              <a:latin typeface="Arial"/>
            </a:endParaRPr>
          </a:p>
        </p:txBody>
      </p:sp>
      <p:pic>
        <p:nvPicPr>
          <p:cNvPr id="207" name="Picture 2"/>
          <p:cNvPicPr/>
          <p:nvPr/>
        </p:nvPicPr>
        <p:blipFill>
          <a:blip r:embed="rId2" cstate="print"/>
          <a:srcRect l="23723" t="58287" r="39176" b="19690"/>
          <a:stretch/>
        </p:blipFill>
        <p:spPr>
          <a:xfrm>
            <a:off x="1656000" y="3744000"/>
            <a:ext cx="5831640" cy="1946160"/>
          </a:xfrm>
          <a:prstGeom prst="rect">
            <a:avLst/>
          </a:prstGeom>
          <a:ln w="9360">
            <a:noFill/>
          </a:ln>
        </p:spPr>
      </p:pic>
      <p:sp>
        <p:nvSpPr>
          <p:cNvPr id="208" name="CustomShape 3"/>
          <p:cNvSpPr/>
          <p:nvPr/>
        </p:nvSpPr>
        <p:spPr>
          <a:xfrm>
            <a:off x="432000" y="3096000"/>
            <a:ext cx="842364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10. Вилучення грудної аорти: а — топографічне розташування органа (позначено стрілкою); б — відокремлення аорти від хребта; в — вилучена грудна аорта </a:t>
            </a:r>
            <a:endParaRPr lang="ru-RU" sz="1600" b="0" strike="noStrike" spc="-1">
              <a:latin typeface="Arial"/>
            </a:endParaRPr>
          </a:p>
        </p:txBody>
      </p:sp>
    </p:spTree>
    <p:extLst>
      <p:ext uri="{BB962C8B-B14F-4D97-AF65-F5344CB8AC3E}">
        <p14:creationId xmlns:p14="http://schemas.microsoft.com/office/powerpoint/2010/main" val="240762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2"/>
          <p:cNvPicPr/>
          <p:nvPr/>
        </p:nvPicPr>
        <p:blipFill>
          <a:blip r:embed="rId2" cstate="print"/>
          <a:srcRect l="24108" t="62574" r="41298" b="17785"/>
          <a:stretch/>
        </p:blipFill>
        <p:spPr>
          <a:xfrm>
            <a:off x="262800" y="4464000"/>
            <a:ext cx="6144840" cy="2015640"/>
          </a:xfrm>
          <a:prstGeom prst="rect">
            <a:avLst/>
          </a:prstGeom>
          <a:ln w="9360">
            <a:noFill/>
          </a:ln>
        </p:spPr>
      </p:pic>
      <p:sp>
        <p:nvSpPr>
          <p:cNvPr id="210" name="CustomShape 1"/>
          <p:cNvSpPr/>
          <p:nvPr/>
        </p:nvSpPr>
        <p:spPr>
          <a:xfrm>
            <a:off x="365400" y="504000"/>
            <a:ext cx="8634240"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17. Вилучення підшлункової залози (рис. 12), розташованої в області S-подібного </a:t>
            </a:r>
            <a:endParaRPr lang="ru-RU" sz="1600" b="0" strike="noStrike" spc="-1">
              <a:latin typeface="Arial"/>
            </a:endParaRPr>
          </a:p>
          <a:p>
            <a:pPr>
              <a:lnSpc>
                <a:spcPct val="100000"/>
              </a:lnSpc>
            </a:pPr>
            <a:r>
              <a:rPr lang="ru-RU" sz="1600" b="1" strike="noStrike" spc="-1">
                <a:latin typeface="Arial"/>
              </a:rPr>
              <a:t>вигину тонкої кишки, та відокремлення її від навколишніх тканин.</a:t>
            </a:r>
            <a:endParaRPr lang="ru-RU" sz="1600" b="0" strike="noStrike" spc="-1">
              <a:latin typeface="Arial"/>
            </a:endParaRPr>
          </a:p>
        </p:txBody>
      </p:sp>
      <p:pic>
        <p:nvPicPr>
          <p:cNvPr id="211" name="Picture 2"/>
          <p:cNvPicPr/>
          <p:nvPr/>
        </p:nvPicPr>
        <p:blipFill>
          <a:blip r:embed="rId2" cstate="print"/>
          <a:srcRect l="23640" t="26570" r="38960" b="51585"/>
          <a:stretch/>
        </p:blipFill>
        <p:spPr>
          <a:xfrm>
            <a:off x="288000" y="1152360"/>
            <a:ext cx="5972760" cy="2015280"/>
          </a:xfrm>
          <a:prstGeom prst="rect">
            <a:avLst/>
          </a:prstGeom>
          <a:ln w="9360">
            <a:noFill/>
          </a:ln>
        </p:spPr>
      </p:pic>
      <p:sp>
        <p:nvSpPr>
          <p:cNvPr id="212" name="CustomShape 2"/>
          <p:cNvSpPr/>
          <p:nvPr/>
        </p:nvSpPr>
        <p:spPr>
          <a:xfrm>
            <a:off x="288000" y="3349440"/>
            <a:ext cx="871164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rPr>
              <a:t>18. Вилучення шлунка здійснюється шляхом відділення його у верхній частині стравоходу, а нижньої – від дванадцятипалої кишки (рис. 13, а). Далі роблять розріз шлунка великою кривизною (див. рис. 13, б, в) і прополіскують його у фізіологічному розчині, звільнивши від вмісту (див. рис. 13, г).</a:t>
            </a:r>
            <a:endParaRPr lang="ru-RU" sz="1600" b="0" strike="noStrike" spc="-1">
              <a:latin typeface="Arial"/>
            </a:endParaRPr>
          </a:p>
        </p:txBody>
      </p:sp>
      <p:sp>
        <p:nvSpPr>
          <p:cNvPr id="213" name="CustomShape 3"/>
          <p:cNvSpPr/>
          <p:nvPr/>
        </p:nvSpPr>
        <p:spPr>
          <a:xfrm>
            <a:off x="6264000" y="1224000"/>
            <a:ext cx="2735640" cy="179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12. Вилучення підшлункової залози: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топографічне розташування органа (позначено стрілкою);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б - підшлункова залоза після вилучення</a:t>
            </a:r>
            <a:endParaRPr lang="ru-RU" sz="1600" b="0" strike="noStrike" spc="-1">
              <a:latin typeface="Arial"/>
            </a:endParaRPr>
          </a:p>
        </p:txBody>
      </p:sp>
      <p:sp>
        <p:nvSpPr>
          <p:cNvPr id="214" name="CustomShape 4"/>
          <p:cNvSpPr/>
          <p:nvPr/>
        </p:nvSpPr>
        <p:spPr>
          <a:xfrm>
            <a:off x="6480000" y="4608000"/>
            <a:ext cx="244764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13. Вилучення шлунка: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топографічне розташування органа;</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 б,в - розтин шлунка по великій кривизні;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г - промивання шлунка в фіз. розчині</a:t>
            </a:r>
            <a:endParaRPr lang="ru-RU" sz="1600" b="0" strike="noStrike" spc="-1">
              <a:latin typeface="Arial"/>
            </a:endParaRPr>
          </a:p>
        </p:txBody>
      </p:sp>
    </p:spTree>
    <p:extLst>
      <p:ext uri="{BB962C8B-B14F-4D97-AF65-F5344CB8AC3E}">
        <p14:creationId xmlns:p14="http://schemas.microsoft.com/office/powerpoint/2010/main" val="372913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642960" y="500040"/>
            <a:ext cx="8000280" cy="313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Arial"/>
                <a:ea typeface="DejaVu Sans"/>
              </a:rPr>
              <a:t>19. Вилучення фрагментів тонкої й товстої кишки довжиною 1–3 див: тонкої – відступивши від шлунка на 0,5–1 см (рис. 14, а), товстої – відступивши від сліпої кишки на 0,5–1 см (див. 14., б, в). Після вилучення відокремити від навколишніх тканин (див. рис. 14, г, д). Звільнити від вмісту, прополоскавши у фізіологічному розчині.</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20. Якщо необхідно дослідити всі відділи кишечника (з вмістом або без), то петлі кишок можна помістити в гістологічні касети повністю, звернувши їх у формі «равлика» (див. рис. 14, е).</a:t>
            </a:r>
            <a:endParaRPr lang="ru-RU" sz="2000" b="0" strike="noStrike" spc="-1">
              <a:latin typeface="Arial"/>
            </a:endParaRPr>
          </a:p>
        </p:txBody>
      </p:sp>
    </p:spTree>
    <p:extLst>
      <p:ext uri="{BB962C8B-B14F-4D97-AF65-F5344CB8AC3E}">
        <p14:creationId xmlns:p14="http://schemas.microsoft.com/office/powerpoint/2010/main" val="208983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p:cNvPicPr/>
          <p:nvPr/>
        </p:nvPicPr>
        <p:blipFill>
          <a:blip r:embed="rId2" cstate="print"/>
          <a:srcRect l="29105" t="16604" r="41212" b="30669"/>
          <a:stretch/>
        </p:blipFill>
        <p:spPr>
          <a:xfrm>
            <a:off x="1728000" y="144000"/>
            <a:ext cx="6077160" cy="5615640"/>
          </a:xfrm>
          <a:prstGeom prst="rect">
            <a:avLst/>
          </a:prstGeom>
          <a:ln w="9360">
            <a:noFill/>
          </a:ln>
        </p:spPr>
      </p:pic>
      <p:sp>
        <p:nvSpPr>
          <p:cNvPr id="217" name="CustomShape 1"/>
          <p:cNvSpPr/>
          <p:nvPr/>
        </p:nvSpPr>
        <p:spPr>
          <a:xfrm>
            <a:off x="360000" y="5760000"/>
            <a:ext cx="866160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14. Вилучення кишечника: а - вилучення фрагмента кишки; б - відокремлення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фрагмента від оточуючих тканин; в - фрагмент після відокремлення від оточуючих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тканин; г - укладка фрагмента кишечника для розміщення в гістологічній касеті</a:t>
            </a:r>
            <a:endParaRPr lang="ru-RU" sz="1600" b="0" strike="noStrike" spc="-1">
              <a:latin typeface="Arial"/>
            </a:endParaRPr>
          </a:p>
        </p:txBody>
      </p:sp>
    </p:spTree>
    <p:extLst>
      <p:ext uri="{BB962C8B-B14F-4D97-AF65-F5344CB8AC3E}">
        <p14:creationId xmlns:p14="http://schemas.microsoft.com/office/powerpoint/2010/main" val="280676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500040" y="214200"/>
            <a:ext cx="8357760" cy="606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FF0000"/>
                </a:solidFill>
                <a:latin typeface="Times New Roman"/>
                <a:ea typeface="Calibri"/>
              </a:rPr>
              <a:t>Завдання 1. </a:t>
            </a:r>
            <a:r>
              <a:rPr lang="ru-RU" sz="2400" b="1" u="sng" strike="noStrike" spc="-1">
                <a:solidFill>
                  <a:srgbClr val="FF0000"/>
                </a:solidFill>
                <a:uFillTx/>
                <a:latin typeface="Times New Roman"/>
                <a:ea typeface="Calibri"/>
              </a:rPr>
              <a:t>Замалюйте схему</a:t>
            </a:r>
            <a:r>
              <a:rPr lang="ru-RU" sz="2400" b="1" strike="noStrike" spc="-1">
                <a:solidFill>
                  <a:srgbClr val="FF0000"/>
                </a:solidFill>
                <a:latin typeface="Times New Roman"/>
                <a:ea typeface="Calibri"/>
              </a:rPr>
              <a:t> класифікації органів імунної системи людини.</a:t>
            </a:r>
            <a:endParaRPr lang="ru-RU" sz="2400" b="0" strike="noStrike" spc="-1">
              <a:latin typeface="Arial"/>
            </a:endParaRPr>
          </a:p>
          <a:p>
            <a:pPr algn="ctr">
              <a:lnSpc>
                <a:spcPct val="100000"/>
              </a:lnSpc>
            </a:pPr>
            <a:r>
              <a:rPr lang="ru-RU" sz="2400" b="1" i="1" strike="noStrike" spc="-1">
                <a:solidFill>
                  <a:srgbClr val="9E004F"/>
                </a:solidFill>
                <a:latin typeface="Arial"/>
                <a:ea typeface="DejaVu Sans"/>
              </a:rPr>
              <a:t>ІМУННА СИСТЕМА</a:t>
            </a:r>
            <a:endParaRPr lang="ru-RU" sz="2400" b="0" strike="noStrike" spc="-1">
              <a:latin typeface="Arial"/>
            </a:endParaRPr>
          </a:p>
          <a:p>
            <a:pPr algn="just">
              <a:lnSpc>
                <a:spcPct val="100000"/>
              </a:lnSpc>
            </a:pPr>
            <a:r>
              <a:rPr lang="ru-RU" sz="2000" b="1" strike="noStrike" spc="-1">
                <a:solidFill>
                  <a:srgbClr val="000000"/>
                </a:solidFill>
                <a:latin typeface="Arial"/>
                <a:ea typeface="DejaVu Sans"/>
              </a:rPr>
              <a:t>Матеріальним субстратом </a:t>
            </a:r>
            <a:r>
              <a:rPr lang="ru-RU" sz="2000" b="1" strike="noStrike" spc="-1">
                <a:solidFill>
                  <a:srgbClr val="0000DC"/>
                </a:solidFill>
                <a:latin typeface="Arial"/>
                <a:ea typeface="DejaVu Sans"/>
              </a:rPr>
              <a:t>імунної системи</a:t>
            </a:r>
            <a:r>
              <a:rPr lang="ru-RU" sz="2000" b="1" strike="noStrike" spc="-1">
                <a:solidFill>
                  <a:srgbClr val="000000"/>
                </a:solidFill>
                <a:latin typeface="Arial"/>
                <a:ea typeface="DejaVu Sans"/>
              </a:rPr>
              <a:t> є інкапсульована (лімфовузли) та дифузно розсіяна лімфоїдна тканина. Зважаючи на це, імунну систему нерідко ототожнюють з лімфоїдною системою.</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В імунній системі виділяють </a:t>
            </a:r>
            <a:r>
              <a:rPr lang="ru-RU" sz="2000" b="1" strike="noStrike" spc="-1">
                <a:solidFill>
                  <a:srgbClr val="0000DC"/>
                </a:solidFill>
                <a:latin typeface="Arial"/>
                <a:ea typeface="DejaVu Sans"/>
              </a:rPr>
              <a:t>центральні (первинні) </a:t>
            </a:r>
            <a:r>
              <a:rPr lang="ru-RU" sz="2000" b="1" strike="noStrike" spc="-1">
                <a:solidFill>
                  <a:srgbClr val="000000"/>
                </a:solidFill>
                <a:latin typeface="Arial"/>
                <a:ea typeface="DejaVu Sans"/>
              </a:rPr>
              <a:t>та </a:t>
            </a:r>
            <a:r>
              <a:rPr lang="ru-RU" sz="2000" b="1" strike="noStrike" spc="-1">
                <a:solidFill>
                  <a:srgbClr val="0000DC"/>
                </a:solidFill>
                <a:latin typeface="Arial"/>
                <a:ea typeface="DejaVu Sans"/>
              </a:rPr>
              <a:t>периферичні (вторинні)</a:t>
            </a:r>
            <a:r>
              <a:rPr lang="ru-RU" sz="2000" b="1" strike="noStrike" spc="-1">
                <a:solidFill>
                  <a:srgbClr val="000000"/>
                </a:solidFill>
                <a:latin typeface="Arial"/>
                <a:ea typeface="DejaVu Sans"/>
              </a:rPr>
              <a:t> органи імунітету. Центральними називаються ті органи, в яких відбувається формування та дозрівання В- та Т-клітин, здатних розпізнавати антиген, а периферичними – органи, де ці клітини потім функціонують.</a:t>
            </a:r>
            <a:endParaRPr lang="ru-RU" sz="2000" b="0" strike="noStrike" spc="-1">
              <a:latin typeface="Arial"/>
            </a:endParaRPr>
          </a:p>
          <a:p>
            <a:pPr algn="just">
              <a:lnSpc>
                <a:spcPct val="100000"/>
              </a:lnSpc>
            </a:pPr>
            <a:r>
              <a:rPr lang="ru-RU" sz="2000" b="1" i="1" strike="noStrike" spc="-1">
                <a:solidFill>
                  <a:srgbClr val="FF0000"/>
                </a:solidFill>
                <a:latin typeface="Arial"/>
                <a:ea typeface="DejaVu Sans"/>
              </a:rPr>
              <a:t>Центральними органами</a:t>
            </a:r>
            <a:r>
              <a:rPr lang="ru-RU" sz="2000" b="1" strike="noStrike" spc="-1">
                <a:solidFill>
                  <a:srgbClr val="000000"/>
                </a:solidFill>
                <a:latin typeface="Arial"/>
                <a:ea typeface="DejaVu Sans"/>
              </a:rPr>
              <a:t> імунітету є тимус та фабріцієва бурса (сумка) у птахів, а у ссавців – кістковий мозок; </a:t>
            </a:r>
            <a:r>
              <a:rPr lang="ru-RU" sz="2000" b="1" i="1" strike="noStrike" spc="-1">
                <a:solidFill>
                  <a:srgbClr val="DC0000"/>
                </a:solidFill>
                <a:latin typeface="Arial"/>
                <a:ea typeface="DejaVu Sans"/>
              </a:rPr>
              <a:t>периферичними</a:t>
            </a:r>
            <a:r>
              <a:rPr lang="ru-RU" sz="2000" b="1" strike="noStrike" spc="-1">
                <a:solidFill>
                  <a:srgbClr val="000000"/>
                </a:solidFill>
                <a:latin typeface="Arial"/>
                <a:ea typeface="DejaVu Sans"/>
              </a:rPr>
              <a:t> – лімфатичні вузли, селезінка, а також скупчення лімфоїдної тканини слизових оболонок.</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Функціонуючою основою імунної системи є Т-, В-клітини, макрофаги, дендритні та інші допоміжні антигенпрезентуючі клітини (АПК).</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p:cNvPicPr/>
          <p:nvPr/>
        </p:nvPicPr>
        <p:blipFill>
          <a:blip r:embed="rId2" cstate="print"/>
          <a:srcRect l="23275" t="25561" r="37602" b="22352"/>
          <a:stretch/>
        </p:blipFill>
        <p:spPr>
          <a:xfrm>
            <a:off x="288000" y="1305720"/>
            <a:ext cx="6263640" cy="5209920"/>
          </a:xfrm>
          <a:prstGeom prst="rect">
            <a:avLst/>
          </a:prstGeom>
          <a:ln w="9360">
            <a:noFill/>
          </a:ln>
        </p:spPr>
      </p:pic>
      <p:sp>
        <p:nvSpPr>
          <p:cNvPr id="219" name="CustomShape 1"/>
          <p:cNvSpPr/>
          <p:nvPr/>
        </p:nvSpPr>
        <p:spPr>
          <a:xfrm>
            <a:off x="324360" y="144000"/>
            <a:ext cx="867528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rPr>
              <a:t>21. Вилучення печінки шляхом розрізу серозних зв'язок, що утримують її: вінцевої, що прикріплюється до діафрагми, нирково-печінкової, шлунково-печінкової та печінково-дванадцятипалої кишки (рис. 15, а, в). Допускається вирізування та фіксація окремих фрагментів печінки після зважування.</a:t>
            </a:r>
            <a:endParaRPr lang="ru-RU" sz="1600" b="0" strike="noStrike" spc="-1">
              <a:latin typeface="Arial"/>
            </a:endParaRPr>
          </a:p>
        </p:txBody>
      </p:sp>
      <p:sp>
        <p:nvSpPr>
          <p:cNvPr id="220" name="CustomShape 2"/>
          <p:cNvSpPr/>
          <p:nvPr/>
        </p:nvSpPr>
        <p:spPr>
          <a:xfrm>
            <a:off x="6624000" y="2088000"/>
            <a:ext cx="23036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Microsoft YaHei"/>
              </a:rPr>
              <a:t>Рис. 15. Вилучення печінки: </a:t>
            </a:r>
            <a:endParaRPr lang="ru-RU" sz="1800" b="0" strike="noStrike" spc="-1">
              <a:latin typeface="Arial"/>
            </a:endParaRPr>
          </a:p>
          <a:p>
            <a:pPr>
              <a:lnSpc>
                <a:spcPct val="100000"/>
              </a:lnSpc>
            </a:pPr>
            <a:r>
              <a:rPr lang="ru-RU" sz="1800" b="1" strike="noStrike" spc="-1">
                <a:solidFill>
                  <a:srgbClr val="800080"/>
                </a:solidFill>
                <a:latin typeface="Arial"/>
                <a:ea typeface="Microsoft YaHei"/>
              </a:rPr>
              <a:t>а, б, в - розсічення зв`язок, що утримують печінку;</a:t>
            </a:r>
            <a:endParaRPr lang="ru-RU" sz="1800" b="0" strike="noStrike" spc="-1">
              <a:latin typeface="Arial"/>
            </a:endParaRPr>
          </a:p>
          <a:p>
            <a:pPr>
              <a:lnSpc>
                <a:spcPct val="100000"/>
              </a:lnSpc>
            </a:pPr>
            <a:r>
              <a:rPr lang="ru-RU" sz="1800" b="1" strike="noStrike" spc="-1">
                <a:solidFill>
                  <a:srgbClr val="800080"/>
                </a:solidFill>
                <a:latin typeface="Arial"/>
                <a:ea typeface="Microsoft YaHei"/>
              </a:rPr>
              <a:t>г - печінка після вилучення</a:t>
            </a:r>
            <a:endParaRPr lang="ru-RU" sz="1800" b="0" strike="noStrike" spc="-1">
              <a:latin typeface="Arial"/>
            </a:endParaRPr>
          </a:p>
        </p:txBody>
      </p:sp>
    </p:spTree>
    <p:extLst>
      <p:ext uri="{BB962C8B-B14F-4D97-AF65-F5344CB8AC3E}">
        <p14:creationId xmlns:p14="http://schemas.microsoft.com/office/powerpoint/2010/main" val="1639131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p:cNvPicPr/>
          <p:nvPr/>
        </p:nvPicPr>
        <p:blipFill>
          <a:blip r:embed="rId2" cstate="print"/>
          <a:srcRect l="25392" t="55256" r="39608" b="23834"/>
          <a:stretch/>
        </p:blipFill>
        <p:spPr>
          <a:xfrm>
            <a:off x="292320" y="3816000"/>
            <a:ext cx="6187320" cy="2159640"/>
          </a:xfrm>
          <a:prstGeom prst="rect">
            <a:avLst/>
          </a:prstGeom>
          <a:ln w="9360">
            <a:noFill/>
          </a:ln>
        </p:spPr>
      </p:pic>
      <p:sp>
        <p:nvSpPr>
          <p:cNvPr id="222" name="CustomShape 1"/>
          <p:cNvSpPr/>
          <p:nvPr/>
        </p:nvSpPr>
        <p:spPr>
          <a:xfrm>
            <a:off x="288000" y="360000"/>
            <a:ext cx="86396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22. Вилучення надниркових залоз (рис. 16, а, б) і відокремлення їх від навколишніх тканин (див. рис. 16, в).</a:t>
            </a:r>
            <a:endParaRPr lang="ru-RU" sz="1600" b="0" strike="noStrike" spc="-1">
              <a:latin typeface="Arial"/>
            </a:endParaRPr>
          </a:p>
          <a:p>
            <a:pPr>
              <a:lnSpc>
                <a:spcPct val="100000"/>
              </a:lnSpc>
            </a:pPr>
            <a:r>
              <a:rPr lang="ru-RU" sz="1600" b="1" strike="noStrike" spc="-1">
                <a:latin typeface="Arial"/>
              </a:rPr>
              <a:t>23. Вилучення нирок (рис. 17, а) та відокремлення їх від навколишніх тканин (див. рис. 17, б).</a:t>
            </a:r>
            <a:endParaRPr lang="ru-RU" sz="1600" b="0" strike="noStrike" spc="-1">
              <a:latin typeface="Arial"/>
            </a:endParaRPr>
          </a:p>
        </p:txBody>
      </p:sp>
      <p:sp>
        <p:nvSpPr>
          <p:cNvPr id="223" name="CustomShape 2"/>
          <p:cNvSpPr/>
          <p:nvPr/>
        </p:nvSpPr>
        <p:spPr>
          <a:xfrm>
            <a:off x="6552000" y="1526040"/>
            <a:ext cx="230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16. Вилучення наднирників: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б, - відокремлення органу;</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в — відокремлення наднирників після вилучення навколишніх тканин</a:t>
            </a:r>
            <a:endParaRPr lang="ru-RU" sz="1600" b="0" strike="noStrike" spc="-1">
              <a:latin typeface="Arial"/>
            </a:endParaRPr>
          </a:p>
        </p:txBody>
      </p:sp>
      <p:pic>
        <p:nvPicPr>
          <p:cNvPr id="224" name="Picture 2"/>
          <p:cNvPicPr/>
          <p:nvPr/>
        </p:nvPicPr>
        <p:blipFill>
          <a:blip r:embed="rId2" cstate="print"/>
          <a:srcRect l="24954" t="22712" r="40482" b="55610"/>
          <a:stretch/>
        </p:blipFill>
        <p:spPr>
          <a:xfrm>
            <a:off x="264240" y="1368000"/>
            <a:ext cx="6215400" cy="2303640"/>
          </a:xfrm>
          <a:prstGeom prst="rect">
            <a:avLst/>
          </a:prstGeom>
          <a:ln w="9360">
            <a:noFill/>
          </a:ln>
        </p:spPr>
      </p:pic>
      <p:sp>
        <p:nvSpPr>
          <p:cNvPr id="225" name="CustomShape 3"/>
          <p:cNvSpPr/>
          <p:nvPr/>
        </p:nvSpPr>
        <p:spPr>
          <a:xfrm>
            <a:off x="6624000" y="3830040"/>
            <a:ext cx="230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17. Вилучення нирок: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вилучення нирки;  б - відокремлення оточуючих тканин;</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в — нирки після вилучення навколишніх тканин</a:t>
            </a:r>
            <a:endParaRPr lang="ru-RU" sz="1600" b="0" strike="noStrike" spc="-1">
              <a:latin typeface="Arial"/>
            </a:endParaRPr>
          </a:p>
        </p:txBody>
      </p:sp>
    </p:spTree>
    <p:extLst>
      <p:ext uri="{BB962C8B-B14F-4D97-AF65-F5344CB8AC3E}">
        <p14:creationId xmlns:p14="http://schemas.microsoft.com/office/powerpoint/2010/main" val="1951023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1224000" y="5877720"/>
            <a:ext cx="62946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0000"/>
                </a:solidFill>
                <a:latin typeface="Arial"/>
              </a:rPr>
              <a:t>Після вилучення марковані шматочки тканин/органів </a:t>
            </a:r>
            <a:endParaRPr lang="ru-RU" sz="1800" b="0" strike="noStrike" spc="-1">
              <a:latin typeface="Arial"/>
            </a:endParaRPr>
          </a:p>
          <a:p>
            <a:pPr algn="ctr">
              <a:lnSpc>
                <a:spcPct val="100000"/>
              </a:lnSpc>
            </a:pPr>
            <a:r>
              <a:rPr lang="ru-RU" sz="1800" b="1" strike="noStrike" spc="-1">
                <a:solidFill>
                  <a:srgbClr val="FF0000"/>
                </a:solidFill>
                <a:latin typeface="Arial"/>
              </a:rPr>
              <a:t>одразу вносять у достатній об`єм фіксуючої рідини</a:t>
            </a:r>
            <a:endParaRPr lang="ru-RU" sz="1800" b="0" strike="noStrike" spc="-1">
              <a:latin typeface="Arial"/>
            </a:endParaRPr>
          </a:p>
        </p:txBody>
      </p:sp>
      <p:pic>
        <p:nvPicPr>
          <p:cNvPr id="227" name="Рисунок 226"/>
          <p:cNvPicPr/>
          <p:nvPr/>
        </p:nvPicPr>
        <p:blipFill>
          <a:blip r:embed="rId2" cstate="print"/>
          <a:stretch/>
        </p:blipFill>
        <p:spPr>
          <a:xfrm>
            <a:off x="101160" y="393840"/>
            <a:ext cx="8927640" cy="5178600"/>
          </a:xfrm>
          <a:prstGeom prst="rect">
            <a:avLst/>
          </a:prstGeom>
          <a:ln>
            <a:noFill/>
          </a:ln>
        </p:spPr>
      </p:pic>
    </p:spTree>
    <p:extLst>
      <p:ext uri="{BB962C8B-B14F-4D97-AF65-F5344CB8AC3E}">
        <p14:creationId xmlns:p14="http://schemas.microsoft.com/office/powerpoint/2010/main" val="42157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xtShape 1"/>
          <p:cNvSpPr txBox="1"/>
          <p:nvPr/>
        </p:nvSpPr>
        <p:spPr>
          <a:xfrm>
            <a:off x="415957" y="136510"/>
            <a:ext cx="8567621" cy="6800408"/>
          </a:xfrm>
          <a:prstGeom prst="rect">
            <a:avLst/>
          </a:prstGeom>
          <a:noFill/>
          <a:ln>
            <a:noFill/>
          </a:ln>
        </p:spPr>
        <p:txBody>
          <a:bodyPr wrap="square" lIns="90000" tIns="45000" rIns="90000" bIns="45000">
            <a:spAutoFit/>
          </a:bodyPr>
          <a:lstStyle/>
          <a:p>
            <a:pPr algn="just"/>
            <a:r>
              <a:rPr lang="ru-RU" sz="2200" b="1" strike="noStrike" spc="-1" dirty="0" err="1">
                <a:solidFill>
                  <a:srgbClr val="0000B0"/>
                </a:solidFill>
                <a:latin typeface="Arial"/>
              </a:rPr>
              <a:t>Фіксація</a:t>
            </a:r>
            <a:r>
              <a:rPr lang="ru-RU" sz="2200" b="1" strike="noStrike" spc="-1" dirty="0">
                <a:solidFill>
                  <a:srgbClr val="0000B0"/>
                </a:solidFill>
                <a:latin typeface="Arial"/>
              </a:rPr>
              <a:t> </a:t>
            </a:r>
            <a:r>
              <a:rPr lang="ru-RU" sz="2200" b="1" strike="noStrike" spc="-1" dirty="0" err="1">
                <a:solidFill>
                  <a:srgbClr val="0000B0"/>
                </a:solidFill>
                <a:latin typeface="Arial"/>
              </a:rPr>
              <a:t>органокомплексу</a:t>
            </a:r>
            <a:r>
              <a:rPr lang="ru-RU" sz="2200" b="1" strike="noStrike" spc="-1" dirty="0">
                <a:solidFill>
                  <a:srgbClr val="0000B0"/>
                </a:solidFill>
                <a:latin typeface="Arial"/>
              </a:rPr>
              <a:t>. </a:t>
            </a:r>
            <a:endParaRPr lang="ru-RU" sz="2200" b="0" strike="noStrike" spc="-1" dirty="0">
              <a:latin typeface="Arial"/>
            </a:endParaRPr>
          </a:p>
          <a:p>
            <a:pPr algn="just"/>
            <a:r>
              <a:rPr lang="ru-RU" sz="1800" b="1" strike="noStrike" spc="-1" dirty="0">
                <a:latin typeface="Arial"/>
              </a:rPr>
              <a:t>Для </a:t>
            </a:r>
            <a:r>
              <a:rPr lang="ru-RU" sz="1800" b="1" strike="noStrike" spc="-1" dirty="0" err="1">
                <a:latin typeface="Arial"/>
              </a:rPr>
              <a:t>забезпечення</a:t>
            </a:r>
            <a:r>
              <a:rPr lang="ru-RU" sz="1800" b="1" strike="noStrike" spc="-1" dirty="0">
                <a:latin typeface="Arial"/>
              </a:rPr>
              <a:t> </a:t>
            </a:r>
            <a:r>
              <a:rPr lang="ru-RU" sz="1800" b="1" strike="noStrike" spc="-1" dirty="0" err="1">
                <a:latin typeface="Arial"/>
              </a:rPr>
              <a:t>належної</a:t>
            </a:r>
            <a:r>
              <a:rPr lang="ru-RU" sz="1800" b="1" strike="noStrike" spc="-1" dirty="0">
                <a:latin typeface="Arial"/>
              </a:rPr>
              <a:t> </a:t>
            </a:r>
            <a:r>
              <a:rPr lang="ru-RU" sz="1800" b="1" strike="noStrike" spc="-1" dirty="0" err="1">
                <a:latin typeface="Arial"/>
              </a:rPr>
              <a:t>якості</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a:t>
            </a:r>
            <a:r>
              <a:rPr lang="ru-RU" sz="1800" b="1" strike="noStrike" spc="-1" dirty="0" err="1">
                <a:latin typeface="Arial"/>
              </a:rPr>
              <a:t>рекомендується</a:t>
            </a:r>
            <a:r>
              <a:rPr lang="ru-RU" sz="1800" b="1" strike="noStrike" spc="-1" dirty="0">
                <a:latin typeface="Arial"/>
              </a:rPr>
              <a:t> </a:t>
            </a:r>
            <a:r>
              <a:rPr lang="ru-RU" sz="1800" b="1" strike="noStrike" spc="-1" dirty="0" err="1">
                <a:solidFill>
                  <a:srgbClr val="DC0000"/>
                </a:solidFill>
                <a:latin typeface="Arial"/>
              </a:rPr>
              <a:t>співвідношення</a:t>
            </a:r>
            <a:r>
              <a:rPr lang="ru-RU" sz="1800" b="1" strike="noStrike" spc="-1" dirty="0">
                <a:solidFill>
                  <a:srgbClr val="DC0000"/>
                </a:solidFill>
                <a:latin typeface="Arial"/>
              </a:rPr>
              <a:t> </a:t>
            </a:r>
            <a:r>
              <a:rPr lang="ru-RU" sz="1800" b="1" strike="noStrike" spc="-1" dirty="0" err="1">
                <a:solidFill>
                  <a:srgbClr val="DC0000"/>
                </a:solidFill>
                <a:latin typeface="Arial"/>
              </a:rPr>
              <a:t>обсягу</a:t>
            </a:r>
            <a:r>
              <a:rPr lang="ru-RU" sz="1800" b="1" strike="noStrike" spc="-1" dirty="0">
                <a:solidFill>
                  <a:srgbClr val="DC0000"/>
                </a:solidFill>
                <a:latin typeface="Arial"/>
              </a:rPr>
              <a:t> </a:t>
            </a:r>
            <a:r>
              <a:rPr lang="ru-RU" sz="1800" b="1" strike="noStrike" spc="-1" dirty="0" err="1">
                <a:solidFill>
                  <a:srgbClr val="DC0000"/>
                </a:solidFill>
                <a:latin typeface="Arial"/>
              </a:rPr>
              <a:t>фіксованої</a:t>
            </a:r>
            <a:r>
              <a:rPr lang="ru-RU" sz="1800" b="1" strike="noStrike" spc="-1" dirty="0">
                <a:solidFill>
                  <a:srgbClr val="DC0000"/>
                </a:solidFill>
                <a:latin typeface="Arial"/>
              </a:rPr>
              <a:t> </a:t>
            </a:r>
            <a:r>
              <a:rPr lang="ru-RU" sz="1800" b="1" strike="noStrike" spc="-1" dirty="0" err="1">
                <a:solidFill>
                  <a:srgbClr val="DC0000"/>
                </a:solidFill>
                <a:latin typeface="Arial"/>
              </a:rPr>
              <a:t>матеріалу</a:t>
            </a:r>
            <a:r>
              <a:rPr lang="ru-RU" sz="1800" b="1" strike="noStrike" spc="-1" dirty="0">
                <a:solidFill>
                  <a:srgbClr val="DC0000"/>
                </a:solidFill>
                <a:latin typeface="Arial"/>
              </a:rPr>
              <a:t> до </a:t>
            </a:r>
            <a:r>
              <a:rPr lang="ru-RU" sz="1800" b="1" strike="noStrike" spc="-1" dirty="0" err="1">
                <a:solidFill>
                  <a:srgbClr val="DC0000"/>
                </a:solidFill>
                <a:latin typeface="Arial"/>
              </a:rPr>
              <a:t>фіксуючої</a:t>
            </a:r>
            <a:r>
              <a:rPr lang="ru-RU" sz="1800" b="1" strike="noStrike" spc="-1" dirty="0">
                <a:solidFill>
                  <a:srgbClr val="DC0000"/>
                </a:solidFill>
                <a:latin typeface="Arial"/>
              </a:rPr>
              <a:t> </a:t>
            </a:r>
            <a:r>
              <a:rPr lang="ru-RU" sz="1800" b="1" strike="noStrike" spc="-1" dirty="0" err="1">
                <a:solidFill>
                  <a:srgbClr val="DC0000"/>
                </a:solidFill>
                <a:latin typeface="Arial"/>
              </a:rPr>
              <a:t>рідини</a:t>
            </a:r>
            <a:r>
              <a:rPr lang="ru-RU" sz="1800" b="1" strike="noStrike" spc="-1" dirty="0">
                <a:solidFill>
                  <a:srgbClr val="DC0000"/>
                </a:solidFill>
                <a:latin typeface="Arial"/>
              </a:rPr>
              <a:t> (10% </a:t>
            </a:r>
            <a:r>
              <a:rPr lang="ru-RU" sz="1800" b="1" strike="noStrike" spc="-1" dirty="0" err="1">
                <a:solidFill>
                  <a:srgbClr val="DC0000"/>
                </a:solidFill>
                <a:latin typeface="Arial"/>
              </a:rPr>
              <a:t>забуферений</a:t>
            </a:r>
            <a:r>
              <a:rPr lang="ru-RU" sz="1800" b="1" strike="noStrike" spc="-1" dirty="0">
                <a:solidFill>
                  <a:srgbClr val="DC0000"/>
                </a:solidFill>
                <a:latin typeface="Arial"/>
              </a:rPr>
              <a:t> </a:t>
            </a:r>
            <a:r>
              <a:rPr lang="ru-RU" sz="1800" b="1" strike="noStrike" spc="-1" dirty="0" err="1">
                <a:solidFill>
                  <a:srgbClr val="DC0000"/>
                </a:solidFill>
                <a:latin typeface="Arial"/>
              </a:rPr>
              <a:t>формалін</a:t>
            </a:r>
            <a:r>
              <a:rPr lang="ru-RU" sz="1800" b="1" strike="noStrike" spc="-1" dirty="0">
                <a:solidFill>
                  <a:srgbClr val="DC0000"/>
                </a:solidFill>
                <a:latin typeface="Arial"/>
              </a:rPr>
              <a:t>) 1:10</a:t>
            </a:r>
            <a:r>
              <a:rPr lang="ru-RU" sz="1800" b="1" strike="noStrike" spc="-1" dirty="0">
                <a:latin typeface="Arial"/>
              </a:rPr>
              <a:t>. </a:t>
            </a:r>
            <a:endParaRPr lang="ru-RU" sz="1800" b="0" strike="noStrike" spc="-1" dirty="0">
              <a:latin typeface="Arial"/>
            </a:endParaRPr>
          </a:p>
          <a:p>
            <a:pPr algn="just"/>
            <a:r>
              <a:rPr lang="ru-RU" sz="1800" b="1" strike="noStrike" spc="-1" dirty="0">
                <a:latin typeface="Arial"/>
              </a:rPr>
              <a:t>У </a:t>
            </a:r>
            <a:r>
              <a:rPr lang="ru-RU" sz="1800" b="1" strike="noStrike" spc="-1" dirty="0" err="1">
                <a:latin typeface="Arial"/>
              </a:rPr>
              <a:t>доклінічних</a:t>
            </a:r>
            <a:r>
              <a:rPr lang="ru-RU" sz="1800" b="1" strike="noStrike" spc="-1" dirty="0">
                <a:latin typeface="Arial"/>
              </a:rPr>
              <a:t> </a:t>
            </a:r>
            <a:r>
              <a:rPr lang="ru-RU" sz="1800" b="1" strike="noStrike" spc="-1" dirty="0" err="1">
                <a:latin typeface="Arial"/>
              </a:rPr>
              <a:t>дослідженнях</a:t>
            </a:r>
            <a:r>
              <a:rPr lang="ru-RU" sz="1800" b="1" strike="noStrike" spc="-1" dirty="0">
                <a:latin typeface="Arial"/>
              </a:rPr>
              <a:t> </a:t>
            </a:r>
            <a:r>
              <a:rPr lang="ru-RU" sz="1800" b="1" strike="noStrike" spc="-1" dirty="0" err="1">
                <a:latin typeface="Arial"/>
              </a:rPr>
              <a:t>патоморфологічній</a:t>
            </a:r>
            <a:r>
              <a:rPr lang="ru-RU" sz="1800" b="1" strike="noStrike" spc="-1" dirty="0">
                <a:latin typeface="Arial"/>
              </a:rPr>
              <a:t> </a:t>
            </a:r>
            <a:r>
              <a:rPr lang="ru-RU" sz="1800" b="1" strike="noStrike" spc="-1" dirty="0" err="1">
                <a:latin typeface="Arial"/>
              </a:rPr>
              <a:t>діагностиці</a:t>
            </a:r>
            <a:r>
              <a:rPr lang="ru-RU" sz="1800" b="1" strike="noStrike" spc="-1" dirty="0">
                <a:latin typeface="Arial"/>
              </a:rPr>
              <a:t> </a:t>
            </a:r>
            <a:r>
              <a:rPr lang="ru-RU" sz="1800" b="1" strike="noStrike" spc="-1" dirty="0" err="1">
                <a:latin typeface="Arial"/>
              </a:rPr>
              <a:t>піддається</a:t>
            </a:r>
            <a:r>
              <a:rPr lang="ru-RU" sz="1800" b="1" strike="noStrike" spc="-1" dirty="0">
                <a:latin typeface="Arial"/>
              </a:rPr>
              <a:t> </a:t>
            </a:r>
            <a:r>
              <a:rPr lang="ru-RU" sz="1800" b="1" u="sng" strike="noStrike" spc="-1" dirty="0">
                <a:uFillTx/>
                <a:latin typeface="Arial"/>
              </a:rPr>
              <a:t>великий </a:t>
            </a:r>
            <a:r>
              <a:rPr lang="ru-RU" sz="1800" b="1" u="sng" strike="noStrike" spc="-1" dirty="0" err="1">
                <a:uFillTx/>
                <a:latin typeface="Arial"/>
              </a:rPr>
              <a:t>перелік</a:t>
            </a:r>
            <a:r>
              <a:rPr lang="ru-RU" sz="1800" b="1" u="sng" strike="noStrike" spc="-1" dirty="0">
                <a:uFillTx/>
                <a:latin typeface="Arial"/>
              </a:rPr>
              <a:t> </a:t>
            </a:r>
            <a:r>
              <a:rPr lang="ru-RU" sz="1800" b="1" u="sng" strike="noStrike" spc="-1" dirty="0" err="1">
                <a:uFillTx/>
                <a:latin typeface="Arial"/>
              </a:rPr>
              <a:t>органів</a:t>
            </a:r>
            <a:r>
              <a:rPr lang="ru-RU" sz="1800" b="1" u="sng" strike="noStrike" spc="-1" dirty="0">
                <a:uFillTx/>
                <a:latin typeface="Arial"/>
              </a:rPr>
              <a:t> </a:t>
            </a:r>
            <a:r>
              <a:rPr lang="ru-RU" sz="1800" b="1" u="sng" strike="noStrike" spc="-1" dirty="0" err="1">
                <a:uFillTx/>
                <a:latin typeface="Arial"/>
              </a:rPr>
              <a:t>від</a:t>
            </a:r>
            <a:r>
              <a:rPr lang="ru-RU" sz="1800" b="1" u="sng" strike="noStrike" spc="-1" dirty="0">
                <a:uFillTx/>
                <a:latin typeface="Arial"/>
              </a:rPr>
              <a:t> </a:t>
            </a:r>
            <a:r>
              <a:rPr lang="ru-RU" sz="1800" b="1" u="sng" strike="noStrike" spc="-1" dirty="0" err="1">
                <a:uFillTx/>
                <a:latin typeface="Arial"/>
              </a:rPr>
              <a:t>однієї</a:t>
            </a:r>
            <a:r>
              <a:rPr lang="ru-RU" sz="1800" b="1" u="sng" strike="noStrike" spc="-1" dirty="0">
                <a:uFillTx/>
                <a:latin typeface="Arial"/>
              </a:rPr>
              <a:t> </a:t>
            </a:r>
            <a:r>
              <a:rPr lang="ru-RU" sz="1800" b="1" u="sng" strike="noStrike" spc="-1" dirty="0" err="1">
                <a:uFillTx/>
                <a:latin typeface="Arial"/>
              </a:rPr>
              <a:t>тварини</a:t>
            </a:r>
            <a:r>
              <a:rPr lang="ru-RU" sz="1800" b="1" u="sng" strike="noStrike" spc="-1" dirty="0">
                <a:uFillTx/>
                <a:latin typeface="Arial"/>
              </a:rPr>
              <a:t>, </a:t>
            </a:r>
            <a:r>
              <a:rPr lang="ru-RU" sz="1800" b="1" u="sng" strike="noStrike" spc="-1" dirty="0" err="1">
                <a:uFillTx/>
                <a:latin typeface="Arial"/>
              </a:rPr>
              <a:t>які</a:t>
            </a:r>
            <a:r>
              <a:rPr lang="ru-RU" sz="1800" b="1" u="sng" strike="noStrike" spc="-1" dirty="0">
                <a:uFillTx/>
                <a:latin typeface="Arial"/>
              </a:rPr>
              <a:t> </a:t>
            </a:r>
            <a:r>
              <a:rPr lang="ru-RU" sz="1800" b="1" u="sng" strike="noStrike" spc="-1" dirty="0" err="1">
                <a:uFillTx/>
                <a:latin typeface="Arial"/>
              </a:rPr>
              <a:t>найчастіше</a:t>
            </a:r>
            <a:r>
              <a:rPr lang="ru-RU" sz="1800" b="1" u="sng" strike="noStrike" spc="-1" dirty="0">
                <a:uFillTx/>
                <a:latin typeface="Arial"/>
              </a:rPr>
              <a:t> </a:t>
            </a:r>
            <a:r>
              <a:rPr lang="ru-RU" sz="1800" b="1" u="sng" strike="noStrike" spc="-1" dirty="0" err="1">
                <a:uFillTx/>
                <a:latin typeface="Arial"/>
              </a:rPr>
              <a:t>фіксуються</a:t>
            </a:r>
            <a:r>
              <a:rPr lang="ru-RU" sz="1800" b="1" u="sng" strike="noStrike" spc="-1" dirty="0">
                <a:uFillTx/>
                <a:latin typeface="Arial"/>
              </a:rPr>
              <a:t> в </a:t>
            </a:r>
            <a:r>
              <a:rPr lang="ru-RU" sz="1800" b="1" u="sng" strike="noStrike" spc="-1" dirty="0" err="1">
                <a:uFillTx/>
                <a:latin typeface="Arial"/>
              </a:rPr>
              <a:t>одній</a:t>
            </a:r>
            <a:r>
              <a:rPr lang="ru-RU" sz="1800" b="1" u="sng" strike="noStrike" spc="-1" dirty="0">
                <a:uFillTx/>
                <a:latin typeface="Arial"/>
              </a:rPr>
              <a:t> </a:t>
            </a:r>
            <a:r>
              <a:rPr lang="ru-RU" sz="1800" b="1" u="sng" strike="noStrike" spc="-1" dirty="0" err="1">
                <a:uFillTx/>
                <a:latin typeface="Arial"/>
              </a:rPr>
              <a:t>ємності</a:t>
            </a:r>
            <a:r>
              <a:rPr lang="ru-RU" sz="1800" b="1" strike="noStrike" spc="-1" dirty="0">
                <a:latin typeface="Arial"/>
              </a:rPr>
              <a:t>. </a:t>
            </a:r>
            <a:r>
              <a:rPr lang="ru-RU" sz="1800" b="1" strike="noStrike" spc="-1" dirty="0" err="1">
                <a:latin typeface="Arial"/>
              </a:rPr>
              <a:t>Питомий</a:t>
            </a:r>
            <a:r>
              <a:rPr lang="ru-RU" sz="1800" b="1" strike="noStrike" spc="-1" dirty="0">
                <a:latin typeface="Arial"/>
              </a:rPr>
              <a:t> </a:t>
            </a:r>
            <a:r>
              <a:rPr lang="ru-RU" sz="1800" b="1" strike="noStrike" spc="-1" dirty="0" err="1">
                <a:latin typeface="Arial"/>
              </a:rPr>
              <a:t>обсяг</a:t>
            </a:r>
            <a:r>
              <a:rPr lang="ru-RU" sz="1800" b="1" strike="noStrike" spc="-1" dirty="0">
                <a:latin typeface="Arial"/>
              </a:rPr>
              <a:t> </a:t>
            </a:r>
            <a:r>
              <a:rPr lang="ru-RU" sz="1800" b="1" strike="noStrike" spc="-1" dirty="0" err="1">
                <a:latin typeface="Arial"/>
              </a:rPr>
              <a:t>органокомплексів</a:t>
            </a:r>
            <a:r>
              <a:rPr lang="ru-RU" sz="1800" b="1" strike="noStrike" spc="-1" dirty="0">
                <a:latin typeface="Arial"/>
              </a:rPr>
              <a:t> </a:t>
            </a:r>
            <a:r>
              <a:rPr lang="ru-RU" sz="1800" b="1" strike="noStrike" spc="-1" dirty="0" err="1">
                <a:latin typeface="Arial"/>
              </a:rPr>
              <a:t>щурів</a:t>
            </a:r>
            <a:r>
              <a:rPr lang="ru-RU" sz="1800" b="1" strike="noStrike" spc="-1" dirty="0">
                <a:latin typeface="Arial"/>
              </a:rPr>
              <a:t>, </a:t>
            </a:r>
            <a:r>
              <a:rPr lang="ru-RU" sz="1800" b="1" strike="noStrike" spc="-1" dirty="0" err="1">
                <a:latin typeface="Arial"/>
              </a:rPr>
              <a:t>миші</a:t>
            </a:r>
            <a:r>
              <a:rPr lang="ru-RU" sz="1800" b="1" strike="noStrike" spc="-1" dirty="0">
                <a:latin typeface="Arial"/>
              </a:rPr>
              <a:t> і кролика, а </a:t>
            </a:r>
            <a:r>
              <a:rPr lang="ru-RU" sz="1800" b="1" strike="noStrike" spc="-1" dirty="0" err="1">
                <a:latin typeface="Arial"/>
              </a:rPr>
              <a:t>також</a:t>
            </a:r>
            <a:r>
              <a:rPr lang="ru-RU" sz="1800" b="1" strike="noStrike" spc="-1" dirty="0">
                <a:latin typeface="Arial"/>
              </a:rPr>
              <a:t> оптимальна </a:t>
            </a:r>
            <a:r>
              <a:rPr lang="ru-RU" sz="1800" b="1" strike="noStrike" spc="-1" dirty="0" err="1">
                <a:latin typeface="Arial"/>
              </a:rPr>
              <a:t>кількість</a:t>
            </a:r>
            <a:r>
              <a:rPr lang="ru-RU" sz="1800" b="1" strike="noStrike" spc="-1" dirty="0">
                <a:latin typeface="Arial"/>
              </a:rPr>
              <a:t> </a:t>
            </a:r>
            <a:r>
              <a:rPr lang="ru-RU" sz="1800" b="1" strike="noStrike" spc="-1" dirty="0" err="1">
                <a:latin typeface="Arial"/>
              </a:rPr>
              <a:t>формаліну</a:t>
            </a:r>
            <a:r>
              <a:rPr lang="ru-RU" sz="1800" b="1" strike="noStrike" spc="-1" dirty="0">
                <a:latin typeface="Arial"/>
              </a:rPr>
              <a:t>, </a:t>
            </a:r>
            <a:r>
              <a:rPr lang="ru-RU" sz="1800" b="1" strike="noStrike" spc="-1" dirty="0" err="1">
                <a:latin typeface="Arial"/>
              </a:rPr>
              <a:t>необхідного</a:t>
            </a:r>
            <a:r>
              <a:rPr lang="ru-RU" sz="1800" b="1" strike="noStrike" spc="-1" dirty="0">
                <a:latin typeface="Arial"/>
              </a:rPr>
              <a:t> для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витягнутих</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a:t>
            </a:r>
            <a:r>
              <a:rPr lang="ru-RU" sz="1800" b="1" strike="noStrike" spc="-1" dirty="0" err="1">
                <a:latin typeface="Arial"/>
              </a:rPr>
              <a:t>тварин</a:t>
            </a:r>
            <a:r>
              <a:rPr lang="ru-RU" sz="1800" b="1" strike="noStrike" spc="-1" dirty="0">
                <a:latin typeface="Arial"/>
              </a:rPr>
              <a:t> без </a:t>
            </a:r>
            <a:r>
              <a:rPr lang="ru-RU" sz="1800" b="1" strike="noStrike" spc="-1" dirty="0" err="1">
                <a:latin typeface="Arial"/>
              </a:rPr>
              <a:t>істотного</a:t>
            </a:r>
            <a:r>
              <a:rPr lang="ru-RU" sz="1800" b="1" strike="noStrike" spc="-1" dirty="0">
                <a:latin typeface="Arial"/>
              </a:rPr>
              <a:t> </a:t>
            </a:r>
            <a:r>
              <a:rPr lang="ru-RU" sz="1800" b="1" strike="noStrike" spc="-1" dirty="0" err="1">
                <a:latin typeface="Arial"/>
              </a:rPr>
              <a:t>порушення</a:t>
            </a:r>
            <a:r>
              <a:rPr lang="ru-RU" sz="1800" b="1" strike="noStrike" spc="-1" dirty="0">
                <a:latin typeface="Arial"/>
              </a:rPr>
              <a:t> </a:t>
            </a:r>
            <a:r>
              <a:rPr lang="ru-RU" sz="1800" b="1" strike="noStrike" spc="-1" dirty="0" err="1">
                <a:latin typeface="Arial"/>
              </a:rPr>
              <a:t>їх</a:t>
            </a:r>
            <a:r>
              <a:rPr lang="ru-RU" sz="1800" b="1" strike="noStrike" spc="-1" dirty="0">
                <a:latin typeface="Arial"/>
              </a:rPr>
              <a:t> </a:t>
            </a:r>
            <a:r>
              <a:rPr lang="ru-RU" sz="1800" b="1" strike="noStrike" spc="-1" dirty="0" err="1">
                <a:latin typeface="Arial"/>
              </a:rPr>
              <a:t>цілісності</a:t>
            </a:r>
            <a:r>
              <a:rPr lang="ru-RU" sz="1800" b="1" strike="noStrike" spc="-1" dirty="0">
                <a:latin typeface="Arial"/>
              </a:rPr>
              <a:t> представлена в </a:t>
            </a:r>
            <a:r>
              <a:rPr lang="ru-RU" sz="1800" b="1" strike="noStrike" spc="-1" dirty="0" err="1">
                <a:latin typeface="Arial"/>
              </a:rPr>
              <a:t>Таблиці</a:t>
            </a:r>
            <a:r>
              <a:rPr lang="ru-RU" sz="1800" b="1" strike="noStrike" spc="-1" dirty="0">
                <a:latin typeface="Arial"/>
              </a:rPr>
              <a:t>. </a:t>
            </a:r>
            <a:endParaRPr lang="ru-RU" sz="1800" b="0" strike="noStrike" spc="-1" dirty="0">
              <a:latin typeface="Arial"/>
            </a:endParaRPr>
          </a:p>
          <a:p>
            <a:pPr algn="just"/>
            <a:r>
              <a:rPr lang="ru-RU" sz="1800" b="1" strike="noStrike" spc="-1" dirty="0" err="1">
                <a:latin typeface="Arial"/>
              </a:rPr>
              <a:t>Більшість</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показують</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i="1" u="sng" strike="noStrike" spc="-1" dirty="0" err="1">
                <a:uFillTx/>
                <a:latin typeface="Arial"/>
              </a:rPr>
              <a:t>занурення</a:t>
            </a:r>
            <a:r>
              <a:rPr lang="ru-RU" sz="1800" b="1" i="1" u="sng" strike="noStrike" spc="-1" dirty="0">
                <a:uFillTx/>
                <a:latin typeface="Arial"/>
              </a:rPr>
              <a:t> </a:t>
            </a:r>
            <a:r>
              <a:rPr lang="ru-RU" sz="1800" b="1" i="1" u="sng" strike="noStrike" spc="-1" dirty="0" err="1">
                <a:uFillTx/>
                <a:latin typeface="Arial"/>
              </a:rPr>
              <a:t>витягнутих</a:t>
            </a:r>
            <a:r>
              <a:rPr lang="ru-RU" sz="1800" b="1" i="1" u="sng" strike="noStrike" spc="-1" dirty="0">
                <a:uFillTx/>
                <a:latin typeface="Arial"/>
              </a:rPr>
              <a:t> </a:t>
            </a:r>
            <a:r>
              <a:rPr lang="ru-RU" sz="1800" b="1" i="1" u="sng" strike="noStrike" spc="-1" dirty="0" err="1">
                <a:uFillTx/>
                <a:latin typeface="Arial"/>
              </a:rPr>
              <a:t>органів</a:t>
            </a:r>
            <a:r>
              <a:rPr lang="ru-RU" sz="1800" b="1" i="1" u="sng" strike="noStrike" spc="-1" dirty="0">
                <a:uFillTx/>
                <a:latin typeface="Arial"/>
              </a:rPr>
              <a:t> і тканин в </a:t>
            </a:r>
            <a:r>
              <a:rPr lang="ru-RU" sz="1800" b="1" i="1" u="sng" strike="noStrike" spc="-1" dirty="0" err="1">
                <a:uFillTx/>
                <a:latin typeface="Arial"/>
              </a:rPr>
              <a:t>фіксуючий</a:t>
            </a:r>
            <a:r>
              <a:rPr lang="ru-RU" sz="1800" b="1" i="1" u="sng" strike="noStrike" spc="-1" dirty="0">
                <a:uFillTx/>
                <a:latin typeface="Arial"/>
              </a:rPr>
              <a:t> </a:t>
            </a:r>
            <a:r>
              <a:rPr lang="ru-RU" sz="1800" b="1" i="1" u="sng" strike="noStrike" spc="-1" dirty="0" err="1">
                <a:uFillTx/>
                <a:latin typeface="Arial"/>
              </a:rPr>
              <a:t>розчин</a:t>
            </a:r>
            <a:r>
              <a:rPr lang="ru-RU" sz="1800" b="1" i="1" u="sng" strike="noStrike" spc="-1" dirty="0">
                <a:uFillTx/>
                <a:latin typeface="Arial"/>
              </a:rPr>
              <a:t> </a:t>
            </a:r>
            <a:r>
              <a:rPr lang="ru-RU" sz="1800" b="1" i="1" u="sng" strike="noStrike" spc="-1" dirty="0" err="1">
                <a:uFillTx/>
                <a:latin typeface="Arial"/>
              </a:rPr>
              <a:t>має</a:t>
            </a:r>
            <a:r>
              <a:rPr lang="ru-RU" sz="1800" b="1" i="1" u="sng" strike="noStrike" spc="-1" dirty="0">
                <a:uFillTx/>
                <a:latin typeface="Arial"/>
              </a:rPr>
              <a:t> </a:t>
            </a:r>
            <a:r>
              <a:rPr lang="ru-RU" sz="1800" b="1" i="1" u="sng" strike="noStrike" spc="-1" dirty="0" err="1">
                <a:uFillTx/>
                <a:latin typeface="Arial"/>
              </a:rPr>
              <a:t>проводитися</a:t>
            </a:r>
            <a:r>
              <a:rPr lang="ru-RU" sz="1800" b="1" i="1" u="sng" strike="noStrike" spc="-1" dirty="0">
                <a:uFillTx/>
                <a:latin typeface="Arial"/>
              </a:rPr>
              <a:t> </a:t>
            </a:r>
            <a:r>
              <a:rPr lang="ru-RU" sz="1800" b="1" i="1" u="sng" strike="noStrike" spc="-1" dirty="0" err="1">
                <a:uFillTx/>
                <a:latin typeface="Arial"/>
              </a:rPr>
              <a:t>якомога</a:t>
            </a:r>
            <a:r>
              <a:rPr lang="ru-RU" sz="1800" b="1" i="1" u="sng" strike="noStrike" spc="-1" dirty="0">
                <a:uFillTx/>
                <a:latin typeface="Arial"/>
              </a:rPr>
              <a:t> </a:t>
            </a:r>
            <a:r>
              <a:rPr lang="ru-RU" sz="1800" b="1" i="1" u="sng" strike="noStrike" spc="-1" dirty="0" err="1">
                <a:uFillTx/>
                <a:latin typeface="Arial"/>
              </a:rPr>
              <a:t>швидше</a:t>
            </a:r>
            <a:r>
              <a:rPr lang="ru-RU" sz="1800" b="1" i="1" u="sng" strike="noStrike" spc="-1" dirty="0">
                <a:uFillTx/>
                <a:latin typeface="Arial"/>
              </a:rPr>
              <a:t>, </a:t>
            </a:r>
            <a:r>
              <a:rPr lang="ru-RU" sz="1800" b="1" i="1" u="sng" strike="noStrike" spc="-1" dirty="0" err="1">
                <a:uFillTx/>
                <a:latin typeface="Arial"/>
              </a:rPr>
              <a:t>відразу</a:t>
            </a:r>
            <a:r>
              <a:rPr lang="ru-RU" sz="1800" b="1" i="1" u="sng" strike="noStrike" spc="-1" dirty="0">
                <a:uFillTx/>
                <a:latin typeface="Arial"/>
              </a:rPr>
              <a:t> </a:t>
            </a:r>
            <a:r>
              <a:rPr lang="ru-RU" sz="1800" b="1" i="1" u="sng" strike="noStrike" spc="-1" dirty="0" err="1">
                <a:uFillTx/>
                <a:latin typeface="Arial"/>
              </a:rPr>
              <a:t>після</a:t>
            </a:r>
            <a:r>
              <a:rPr lang="ru-RU" sz="1800" b="1" i="1" u="sng" strike="noStrike" spc="-1" dirty="0">
                <a:uFillTx/>
                <a:latin typeface="Arial"/>
              </a:rPr>
              <a:t> </a:t>
            </a:r>
            <a:r>
              <a:rPr lang="ru-RU" sz="1800" b="1" i="1" u="sng" strike="noStrike" spc="-1" dirty="0" err="1">
                <a:uFillTx/>
                <a:latin typeface="Arial"/>
              </a:rPr>
              <a:t>закінчення</a:t>
            </a:r>
            <a:r>
              <a:rPr lang="ru-RU" sz="1800" b="1" i="1" u="sng" strike="noStrike" spc="-1" dirty="0">
                <a:uFillTx/>
                <a:latin typeface="Arial"/>
              </a:rPr>
              <a:t> </a:t>
            </a:r>
            <a:r>
              <a:rPr lang="ru-RU" sz="1800" b="1" i="1" u="sng" strike="noStrike" spc="-1" dirty="0" err="1">
                <a:uFillTx/>
                <a:latin typeface="Arial"/>
              </a:rPr>
              <a:t>некропсії</a:t>
            </a:r>
            <a:r>
              <a:rPr lang="ru-RU" sz="1800" b="1" i="1" u="sng" strike="noStrike" spc="-1" dirty="0">
                <a:uFillTx/>
                <a:latin typeface="Arial"/>
              </a:rPr>
              <a:t>, не </a:t>
            </a:r>
            <a:r>
              <a:rPr lang="ru-RU" sz="1800" b="1" i="1" u="sng" strike="noStrike" spc="-1" dirty="0" err="1">
                <a:uFillTx/>
                <a:latin typeface="Arial"/>
              </a:rPr>
              <a:t>пізніше</a:t>
            </a:r>
            <a:r>
              <a:rPr lang="ru-RU" sz="1800" b="1" i="1" u="sng" strike="noStrike" spc="-1" dirty="0">
                <a:uFillTx/>
                <a:latin typeface="Arial"/>
              </a:rPr>
              <a:t> 30 </a:t>
            </a:r>
            <a:r>
              <a:rPr lang="ru-RU" sz="1800" b="1" i="1" u="sng" strike="noStrike" spc="-1" dirty="0" err="1">
                <a:uFillTx/>
                <a:latin typeface="Arial"/>
              </a:rPr>
              <a:t>хв</a:t>
            </a:r>
            <a:r>
              <a:rPr lang="ru-RU" sz="1800" b="1" i="1" u="sng" strike="noStrike" spc="-1" dirty="0">
                <a:uFillTx/>
                <a:latin typeface="Arial"/>
              </a:rPr>
              <a:t> </a:t>
            </a:r>
            <a:r>
              <a:rPr lang="ru-RU" sz="1800" b="1" i="1" u="sng" strike="noStrike" spc="-1" dirty="0" err="1">
                <a:uFillTx/>
                <a:latin typeface="Arial"/>
              </a:rPr>
              <a:t>від</a:t>
            </a:r>
            <a:r>
              <a:rPr lang="ru-RU" sz="1800" b="1" i="1" u="sng" strike="noStrike" spc="-1" dirty="0">
                <a:uFillTx/>
                <a:latin typeface="Arial"/>
              </a:rPr>
              <a:t> моменту </a:t>
            </a:r>
            <a:r>
              <a:rPr lang="ru-RU" sz="1800" b="1" i="1" u="sng" strike="noStrike" spc="-1" dirty="0" err="1">
                <a:uFillTx/>
                <a:latin typeface="Arial"/>
              </a:rPr>
              <a:t>смерті</a:t>
            </a:r>
            <a:r>
              <a:rPr lang="ru-RU" sz="1800" b="1" i="1" u="sng" strike="noStrike" spc="-1" dirty="0">
                <a:uFillTx/>
                <a:latin typeface="Arial"/>
              </a:rPr>
              <a:t> </a:t>
            </a:r>
            <a:r>
              <a:rPr lang="ru-RU" sz="1800" b="1" i="1" u="sng" strike="noStrike" spc="-1" dirty="0" err="1">
                <a:uFillTx/>
                <a:latin typeface="Arial"/>
              </a:rPr>
              <a:t>тварини</a:t>
            </a:r>
            <a:r>
              <a:rPr lang="ru-RU" sz="1800" b="1" strike="noStrike" spc="-1" dirty="0">
                <a:latin typeface="Arial"/>
              </a:rPr>
              <a:t>. </a:t>
            </a:r>
            <a:r>
              <a:rPr lang="ru-RU" sz="1800" b="1" strike="noStrike" spc="-1" dirty="0" err="1">
                <a:latin typeface="Arial"/>
              </a:rPr>
              <a:t>Затримка</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в </a:t>
            </a:r>
            <a:r>
              <a:rPr lang="ru-RU" sz="1800" b="1" strike="noStrike" spc="-1" dirty="0" err="1">
                <a:latin typeface="Arial"/>
              </a:rPr>
              <a:t>навколишньому</a:t>
            </a:r>
            <a:r>
              <a:rPr lang="ru-RU" sz="1800" b="1" strike="noStrike" spc="-1" dirty="0">
                <a:latin typeface="Arial"/>
              </a:rPr>
              <a:t> </a:t>
            </a:r>
            <a:r>
              <a:rPr lang="ru-RU" sz="1800" b="1" strike="noStrike" spc="-1" dirty="0" err="1">
                <a:latin typeface="Arial"/>
              </a:rPr>
              <a:t>середовищі</a:t>
            </a:r>
            <a:r>
              <a:rPr lang="ru-RU" sz="1800" b="1" strike="noStrike" spc="-1" dirty="0">
                <a:latin typeface="Arial"/>
              </a:rPr>
              <a:t> </a:t>
            </a:r>
            <a:r>
              <a:rPr lang="ru-RU" sz="1800" b="1" strike="noStrike" spc="-1" dirty="0" err="1">
                <a:latin typeface="Arial"/>
              </a:rPr>
              <a:t>може</a:t>
            </a:r>
            <a:r>
              <a:rPr lang="ru-RU" sz="1800" b="1" strike="noStrike" spc="-1" dirty="0">
                <a:latin typeface="Arial"/>
              </a:rPr>
              <a:t> </a:t>
            </a:r>
            <a:r>
              <a:rPr lang="ru-RU" sz="1800" b="1" strike="noStrike" spc="-1" dirty="0" err="1">
                <a:latin typeface="Arial"/>
              </a:rPr>
              <a:t>прискорити</a:t>
            </a:r>
            <a:r>
              <a:rPr lang="ru-RU" sz="1800" b="1" strike="noStrike" spc="-1" dirty="0">
                <a:latin typeface="Arial"/>
              </a:rPr>
              <a:t> </a:t>
            </a:r>
            <a:r>
              <a:rPr lang="ru-RU" sz="1800" b="1" strike="noStrike" spc="-1" dirty="0" err="1">
                <a:latin typeface="Arial"/>
              </a:rPr>
              <a:t>процес</a:t>
            </a:r>
            <a:r>
              <a:rPr lang="ru-RU" sz="1800" b="1" strike="noStrike" spc="-1" dirty="0">
                <a:latin typeface="Arial"/>
              </a:rPr>
              <a:t> </a:t>
            </a:r>
            <a:r>
              <a:rPr lang="ru-RU" sz="1800" b="1" strike="noStrike" spc="-1" dirty="0" err="1">
                <a:latin typeface="Arial"/>
              </a:rPr>
              <a:t>аутолізу</a:t>
            </a:r>
            <a:r>
              <a:rPr lang="ru-RU" sz="1800" b="1" strike="noStrike" spc="-1" dirty="0">
                <a:latin typeface="Arial"/>
              </a:rPr>
              <a:t> і привести до </a:t>
            </a:r>
            <a:r>
              <a:rPr lang="ru-RU" sz="1800" b="1" strike="noStrike" spc="-1" dirty="0" err="1">
                <a:latin typeface="Arial"/>
              </a:rPr>
              <a:t>порушення</a:t>
            </a:r>
            <a:r>
              <a:rPr lang="ru-RU" sz="1800" b="1" strike="noStrike" spc="-1" dirty="0">
                <a:latin typeface="Arial"/>
              </a:rPr>
              <a:t> </a:t>
            </a:r>
            <a:r>
              <a:rPr lang="ru-RU" sz="1800" b="1" strike="noStrike" spc="-1" dirty="0" err="1">
                <a:latin typeface="Arial"/>
              </a:rPr>
              <a:t>тканинної</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a:t>
            </a:r>
            <a:r>
              <a:rPr lang="ru-RU" sz="1800" b="1" strike="noStrike" spc="-1" dirty="0" err="1">
                <a:latin typeface="Arial"/>
              </a:rPr>
              <a:t>що</a:t>
            </a:r>
            <a:r>
              <a:rPr lang="ru-RU" sz="1800" b="1" strike="noStrike" spc="-1" dirty="0">
                <a:latin typeface="Arial"/>
              </a:rPr>
              <a:t>, в свою </a:t>
            </a:r>
            <a:r>
              <a:rPr lang="ru-RU" sz="1800" b="1" strike="noStrike" spc="-1" dirty="0" err="1">
                <a:latin typeface="Arial"/>
              </a:rPr>
              <a:t>чергу</a:t>
            </a:r>
            <a:r>
              <a:rPr lang="ru-RU" sz="1800" b="1" strike="noStrike" spc="-1" dirty="0">
                <a:latin typeface="Arial"/>
              </a:rPr>
              <a:t>, </a:t>
            </a:r>
            <a:r>
              <a:rPr lang="ru-RU" sz="1800" b="1" strike="noStrike" spc="-1" dirty="0" err="1">
                <a:latin typeface="Arial"/>
              </a:rPr>
              <a:t>загрожує</a:t>
            </a:r>
            <a:r>
              <a:rPr lang="ru-RU" sz="1800" b="1" strike="noStrike" spc="-1" dirty="0">
                <a:latin typeface="Arial"/>
              </a:rPr>
              <a:t> </a:t>
            </a:r>
            <a:r>
              <a:rPr lang="ru-RU" sz="1800" b="1" strike="noStrike" spc="-1" dirty="0" err="1">
                <a:latin typeface="Arial"/>
              </a:rPr>
              <a:t>появою</a:t>
            </a:r>
            <a:r>
              <a:rPr lang="ru-RU" sz="1800" b="1" strike="noStrike" spc="-1" dirty="0">
                <a:latin typeface="Arial"/>
              </a:rPr>
              <a:t> </a:t>
            </a:r>
            <a:r>
              <a:rPr lang="ru-RU" sz="1800" b="1" strike="noStrike" spc="-1" dirty="0" err="1">
                <a:latin typeface="Arial"/>
              </a:rPr>
              <a:t>артефактів</a:t>
            </a:r>
            <a:r>
              <a:rPr lang="ru-RU" sz="1800" b="1" strike="noStrike" spc="-1" dirty="0">
                <a:latin typeface="Arial"/>
              </a:rPr>
              <a:t> і </a:t>
            </a:r>
            <a:r>
              <a:rPr lang="ru-RU" sz="1800" b="1" strike="noStrike" spc="-1" dirty="0" err="1">
                <a:latin typeface="Arial"/>
              </a:rPr>
              <a:t>спотворенням</a:t>
            </a:r>
            <a:r>
              <a:rPr lang="ru-RU" sz="1800" b="1" strike="noStrike" spc="-1" dirty="0">
                <a:latin typeface="Arial"/>
              </a:rPr>
              <a:t> </a:t>
            </a:r>
            <a:r>
              <a:rPr lang="ru-RU" sz="1800" b="1" strike="noStrike" spc="-1" dirty="0" err="1">
                <a:latin typeface="Arial"/>
              </a:rPr>
              <a:t>результатів</a:t>
            </a:r>
            <a:r>
              <a:rPr lang="ru-RU" sz="1800" b="1" strike="noStrike" spc="-1" dirty="0">
                <a:latin typeface="Arial"/>
              </a:rPr>
              <a:t> </a:t>
            </a:r>
            <a:r>
              <a:rPr lang="ru-RU" sz="1800" b="1" strike="noStrike" spc="-1" dirty="0" err="1">
                <a:latin typeface="Arial"/>
              </a:rPr>
              <a:t>мікроскопії</a:t>
            </a:r>
            <a:r>
              <a:rPr lang="ru-RU" sz="1800" b="1" strike="noStrike" spc="-1" dirty="0">
                <a:latin typeface="Arial"/>
              </a:rPr>
              <a:t>. </a:t>
            </a:r>
            <a:r>
              <a:rPr lang="ru-RU" sz="1800" b="1" strike="noStrike" spc="-1" dirty="0" err="1">
                <a:latin typeface="Arial"/>
              </a:rPr>
              <a:t>Згідно</a:t>
            </a:r>
            <a:r>
              <a:rPr lang="ru-RU" sz="1800" b="1" strike="noStrike" spc="-1" dirty="0">
                <a:latin typeface="Arial"/>
              </a:rPr>
              <a:t> з </a:t>
            </a:r>
            <a:r>
              <a:rPr lang="ru-RU" sz="1800" b="1" strike="noStrike" spc="-1" dirty="0" err="1">
                <a:latin typeface="Arial"/>
              </a:rPr>
              <a:t>даними</a:t>
            </a:r>
            <a:r>
              <a:rPr lang="ru-RU" sz="1800" b="1" strike="noStrike" spc="-1" dirty="0">
                <a:latin typeface="Arial"/>
              </a:rPr>
              <a:t> </a:t>
            </a:r>
            <a:r>
              <a:rPr lang="ru-RU" sz="1800" b="1" strike="noStrike" spc="-1" dirty="0" err="1">
                <a:latin typeface="Arial"/>
              </a:rPr>
              <a:t>літератури</a:t>
            </a:r>
            <a:r>
              <a:rPr lang="ru-RU" sz="1800" b="1" strike="noStrike" spc="-1" dirty="0">
                <a:latin typeface="Arial"/>
              </a:rPr>
              <a:t>, перед </a:t>
            </a:r>
            <a:r>
              <a:rPr lang="ru-RU" sz="1800" b="1" strike="noStrike" spc="-1" dirty="0" err="1">
                <a:latin typeface="Arial"/>
              </a:rPr>
              <a:t>приміщенням</a:t>
            </a:r>
            <a:r>
              <a:rPr lang="ru-RU" sz="1800" b="1" strike="noStrike" spc="-1" dirty="0">
                <a:latin typeface="Arial"/>
              </a:rPr>
              <a:t> в контейнер з </a:t>
            </a:r>
            <a:r>
              <a:rPr lang="ru-RU" sz="1800" b="1" strike="noStrike" spc="-1" dirty="0" err="1">
                <a:latin typeface="Arial"/>
              </a:rPr>
              <a:t>фіксуючим</a:t>
            </a:r>
            <a:r>
              <a:rPr lang="ru-RU" sz="1800" b="1" strike="noStrike" spc="-1" dirty="0">
                <a:latin typeface="Arial"/>
              </a:rPr>
              <a:t> </a:t>
            </a:r>
            <a:r>
              <a:rPr lang="ru-RU" sz="1800" b="1" strike="noStrike" spc="-1" dirty="0" err="1">
                <a:latin typeface="Arial"/>
              </a:rPr>
              <a:t>розчином</a:t>
            </a:r>
            <a:r>
              <a:rPr lang="ru-RU" sz="1800" b="1" strike="noStrike" spc="-1" dirty="0">
                <a:latin typeface="Arial"/>
              </a:rPr>
              <a:t> </a:t>
            </a:r>
            <a:r>
              <a:rPr lang="ru-RU" sz="1800" b="1" u="sng" strike="noStrike" spc="-1" dirty="0" err="1">
                <a:uFillTx/>
                <a:latin typeface="Arial"/>
              </a:rPr>
              <a:t>великі</a:t>
            </a:r>
            <a:r>
              <a:rPr lang="ru-RU" sz="1800" b="1" u="sng" strike="noStrike" spc="-1" dirty="0">
                <a:uFillTx/>
                <a:latin typeface="Arial"/>
              </a:rPr>
              <a:t> </a:t>
            </a:r>
            <a:r>
              <a:rPr lang="ru-RU" sz="1800" b="1" u="sng" strike="noStrike" spc="-1" dirty="0" err="1">
                <a:uFillTx/>
                <a:latin typeface="Arial"/>
              </a:rPr>
              <a:t>органи</a:t>
            </a:r>
            <a:r>
              <a:rPr lang="ru-RU" sz="1800" b="1" u="sng" strike="noStrike" spc="-1" dirty="0">
                <a:uFillTx/>
                <a:latin typeface="Arial"/>
              </a:rPr>
              <a:t> (</a:t>
            </a:r>
            <a:r>
              <a:rPr lang="ru-RU" sz="1800" b="1" u="sng" strike="noStrike" spc="-1" dirty="0" err="1">
                <a:uFillTx/>
                <a:latin typeface="Arial"/>
              </a:rPr>
              <a:t>легені</a:t>
            </a:r>
            <a:r>
              <a:rPr lang="ru-RU" sz="1800" b="1" u="sng" strike="noStrike" spc="-1" dirty="0">
                <a:uFillTx/>
                <a:latin typeface="Arial"/>
              </a:rPr>
              <a:t>, </a:t>
            </a:r>
            <a:r>
              <a:rPr lang="ru-RU" sz="1800" b="1" u="sng" strike="noStrike" spc="-1" dirty="0" err="1">
                <a:uFillTx/>
                <a:latin typeface="Arial"/>
              </a:rPr>
              <a:t>печінка</a:t>
            </a:r>
            <a:r>
              <a:rPr lang="ru-RU" sz="1800" b="1" u="sng" strike="noStrike" spc="-1" dirty="0">
                <a:uFillTx/>
                <a:latin typeface="Arial"/>
              </a:rPr>
              <a:t>, </a:t>
            </a:r>
            <a:r>
              <a:rPr lang="ru-RU" sz="1800" b="1" u="sng" strike="noStrike" spc="-1" dirty="0" err="1">
                <a:uFillTx/>
                <a:latin typeface="Arial"/>
              </a:rPr>
              <a:t>нирки</a:t>
            </a:r>
            <a:r>
              <a:rPr lang="ru-RU" sz="1800" b="1" u="sng" strike="noStrike" spc="-1" dirty="0">
                <a:uFillTx/>
                <a:latin typeface="Arial"/>
              </a:rPr>
              <a:t>) </a:t>
            </a:r>
            <a:r>
              <a:rPr lang="ru-RU" sz="1800" b="1" u="sng" strike="noStrike" spc="-1" dirty="0" err="1">
                <a:uFillTx/>
                <a:latin typeface="Arial"/>
              </a:rPr>
              <a:t>необхідно</a:t>
            </a:r>
            <a:r>
              <a:rPr lang="ru-RU" sz="1800" b="1" u="sng" strike="noStrike" spc="-1" dirty="0">
                <a:uFillTx/>
                <a:latin typeface="Arial"/>
              </a:rPr>
              <a:t> </a:t>
            </a:r>
            <a:r>
              <a:rPr lang="ru-RU" sz="1800" b="1" u="sng" strike="noStrike" spc="-1" dirty="0" err="1">
                <a:uFillTx/>
                <a:latin typeface="Arial"/>
              </a:rPr>
              <a:t>нарізати</a:t>
            </a:r>
            <a:r>
              <a:rPr lang="ru-RU" sz="1800" b="1" u="sng" strike="noStrike" spc="-1" dirty="0">
                <a:uFillTx/>
                <a:latin typeface="Arial"/>
              </a:rPr>
              <a:t> невеликими </a:t>
            </a:r>
            <a:r>
              <a:rPr lang="ru-RU" sz="1800" b="1" u="sng" strike="noStrike" spc="-1" dirty="0" err="1">
                <a:uFillTx/>
                <a:latin typeface="Arial"/>
              </a:rPr>
              <a:t>шматочками</a:t>
            </a:r>
            <a:r>
              <a:rPr lang="ru-RU" sz="1800" b="1" u="sng" strike="noStrike" spc="-1" dirty="0">
                <a:uFillTx/>
                <a:latin typeface="Arial"/>
              </a:rPr>
              <a:t> для </a:t>
            </a:r>
            <a:r>
              <a:rPr lang="ru-RU" sz="1800" b="1" u="sng" strike="noStrike" spc="-1" dirty="0" err="1">
                <a:uFillTx/>
                <a:latin typeface="Arial"/>
              </a:rPr>
              <a:t>більш</a:t>
            </a:r>
            <a:r>
              <a:rPr lang="ru-RU" sz="1800" b="1" u="sng" strike="noStrike" spc="-1" dirty="0">
                <a:uFillTx/>
                <a:latin typeface="Arial"/>
              </a:rPr>
              <a:t> </a:t>
            </a:r>
            <a:r>
              <a:rPr lang="ru-RU" sz="1800" b="1" u="sng" strike="noStrike" spc="-1" dirty="0" err="1">
                <a:uFillTx/>
                <a:latin typeface="Arial"/>
              </a:rPr>
              <a:t>ретельної</a:t>
            </a:r>
            <a:r>
              <a:rPr lang="ru-RU" sz="1800" b="1" u="sng" strike="noStrike" spc="-1" dirty="0">
                <a:uFillTx/>
                <a:latin typeface="Arial"/>
              </a:rPr>
              <a:t> </a:t>
            </a:r>
            <a:r>
              <a:rPr lang="ru-RU" sz="1800" b="1" u="sng" strike="noStrike" spc="-1" dirty="0" err="1">
                <a:uFillTx/>
                <a:latin typeface="Arial"/>
              </a:rPr>
              <a:t>фіксації</a:t>
            </a:r>
            <a:r>
              <a:rPr lang="ru-RU" sz="1800" b="1" u="sng" strike="noStrike" spc="-1" dirty="0">
                <a:uFillTx/>
                <a:latin typeface="Arial"/>
              </a:rPr>
              <a:t>.</a:t>
            </a:r>
            <a:r>
              <a:rPr lang="ru-RU" sz="1800" b="1" strike="noStrike" spc="-1" dirty="0">
                <a:latin typeface="Arial"/>
              </a:rPr>
              <a:t> </a:t>
            </a:r>
            <a:r>
              <a:rPr lang="ru-RU" sz="1800" b="1" strike="noStrike" spc="-1" dirty="0" err="1">
                <a:latin typeface="Arial"/>
              </a:rPr>
              <a:t>Однак</a:t>
            </a:r>
            <a:r>
              <a:rPr lang="ru-RU" sz="1800" b="1" strike="noStrike" spc="-1" dirty="0">
                <a:latin typeface="Arial"/>
              </a:rPr>
              <a:t> на думку </a:t>
            </a:r>
            <a:r>
              <a:rPr lang="ru-RU" sz="1800" b="1" strike="noStrike" spc="-1" dirty="0" err="1">
                <a:latin typeface="Arial"/>
              </a:rPr>
              <a:t>деяких</a:t>
            </a:r>
            <a:r>
              <a:rPr lang="ru-RU" sz="1800" b="1" strike="noStrike" spc="-1" dirty="0">
                <a:latin typeface="Arial"/>
              </a:rPr>
              <a:t> </a:t>
            </a:r>
            <a:r>
              <a:rPr lang="ru-RU" sz="1800" b="1" strike="noStrike" spc="-1" dirty="0" err="1">
                <a:latin typeface="Arial"/>
              </a:rPr>
              <a:t>авторів</a:t>
            </a:r>
            <a:r>
              <a:rPr lang="ru-RU" sz="1800" b="1" strike="noStrike" spc="-1" dirty="0">
                <a:latin typeface="Arial"/>
              </a:rPr>
              <a:t>, </a:t>
            </a:r>
            <a:r>
              <a:rPr lang="ru-RU" sz="1800" b="1" strike="noStrike" spc="-1" dirty="0" err="1">
                <a:latin typeface="Arial"/>
              </a:rPr>
              <a:t>навіть</a:t>
            </a:r>
            <a:r>
              <a:rPr lang="ru-RU" sz="1800" b="1" strike="noStrike" spc="-1" dirty="0">
                <a:latin typeface="Arial"/>
              </a:rPr>
              <a:t> </a:t>
            </a:r>
            <a:r>
              <a:rPr lang="ru-RU" sz="1800" b="1" strike="noStrike" spc="-1" dirty="0" err="1">
                <a:latin typeface="Arial"/>
              </a:rPr>
              <a:t>великі</a:t>
            </a:r>
            <a:r>
              <a:rPr lang="ru-RU" sz="1800" b="1" strike="noStrike" spc="-1" dirty="0">
                <a:latin typeface="Arial"/>
              </a:rPr>
              <a:t> </a:t>
            </a:r>
            <a:r>
              <a:rPr lang="ru-RU" sz="1800" b="1" strike="noStrike" spc="-1" dirty="0" err="1">
                <a:latin typeface="Arial"/>
              </a:rPr>
              <a:t>органи</a:t>
            </a:r>
            <a:r>
              <a:rPr lang="ru-RU" sz="1800" b="1" strike="noStrike" spc="-1" dirty="0">
                <a:latin typeface="Arial"/>
              </a:rPr>
              <a:t> </a:t>
            </a:r>
            <a:r>
              <a:rPr lang="ru-RU" sz="1800" b="1" strike="noStrike" spc="-1" dirty="0" err="1">
                <a:latin typeface="Arial"/>
              </a:rPr>
              <a:t>лабораторних</a:t>
            </a:r>
            <a:r>
              <a:rPr lang="ru-RU" sz="1800" b="1" strike="noStrike" spc="-1" dirty="0">
                <a:latin typeface="Arial"/>
              </a:rPr>
              <a:t> </a:t>
            </a:r>
            <a:r>
              <a:rPr lang="ru-RU" sz="1800" b="1" strike="noStrike" spc="-1" dirty="0" err="1">
                <a:latin typeface="Arial"/>
              </a:rPr>
              <a:t>тварин</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відбираються</a:t>
            </a:r>
            <a:r>
              <a:rPr lang="ru-RU" sz="1800" b="1" strike="noStrike" spc="-1" dirty="0">
                <a:latin typeface="Arial"/>
              </a:rPr>
              <a:t> </a:t>
            </a:r>
            <a:r>
              <a:rPr lang="ru-RU" sz="1800" b="1" strike="noStrike" spc="-1" dirty="0" err="1">
                <a:latin typeface="Arial"/>
              </a:rPr>
              <a:t>під</a:t>
            </a:r>
            <a:r>
              <a:rPr lang="ru-RU" sz="1800" b="1" strike="noStrike" spc="-1" dirty="0">
                <a:latin typeface="Arial"/>
              </a:rPr>
              <a:t> час </a:t>
            </a:r>
            <a:r>
              <a:rPr lang="ru-RU" sz="1800" b="1" strike="noStrike" spc="-1" dirty="0" err="1">
                <a:latin typeface="Arial"/>
              </a:rPr>
              <a:t>секції</a:t>
            </a:r>
            <a:r>
              <a:rPr lang="ru-RU" sz="1800" b="1" strike="noStrike" spc="-1" dirty="0">
                <a:latin typeface="Arial"/>
              </a:rPr>
              <a:t>, </a:t>
            </a:r>
            <a:r>
              <a:rPr lang="ru-RU" sz="1800" b="1" strike="noStrike" spc="-1" dirty="0" err="1">
                <a:latin typeface="Arial"/>
              </a:rPr>
              <a:t>необхідно</a:t>
            </a:r>
            <a:r>
              <a:rPr lang="ru-RU" sz="1800" b="1" strike="noStrike" spc="-1" dirty="0">
                <a:latin typeface="Arial"/>
              </a:rPr>
              <a:t> </a:t>
            </a:r>
            <a:r>
              <a:rPr lang="ru-RU" sz="1800" b="1" strike="noStrike" spc="-1" dirty="0" err="1">
                <a:latin typeface="Arial"/>
              </a:rPr>
              <a:t>фіксувати</a:t>
            </a:r>
            <a:r>
              <a:rPr lang="ru-RU" sz="1800" b="1" strike="noStrike" spc="-1" dirty="0">
                <a:latin typeface="Arial"/>
              </a:rPr>
              <a:t> </a:t>
            </a:r>
            <a:r>
              <a:rPr lang="ru-RU" sz="1800" b="1" strike="noStrike" spc="-1" dirty="0" err="1">
                <a:latin typeface="Arial"/>
              </a:rPr>
              <a:t>цілком</a:t>
            </a:r>
            <a:r>
              <a:rPr lang="ru-RU" sz="1800" b="1" strike="noStrike" spc="-1" dirty="0">
                <a:latin typeface="Arial"/>
              </a:rPr>
              <a:t> </a:t>
            </a:r>
            <a:r>
              <a:rPr lang="ru-RU" sz="1800" b="1" strike="noStrike" spc="-1" dirty="0" err="1">
                <a:latin typeface="Arial"/>
              </a:rPr>
              <a:t>щоб</a:t>
            </a:r>
            <a:r>
              <a:rPr lang="ru-RU" sz="1800" b="1" strike="noStrike" spc="-1" dirty="0">
                <a:latin typeface="Arial"/>
              </a:rPr>
              <a:t> </a:t>
            </a:r>
            <a:r>
              <a:rPr lang="ru-RU" sz="1800" b="1" strike="noStrike" spc="-1" dirty="0" err="1">
                <a:latin typeface="Arial"/>
              </a:rPr>
              <a:t>уникнути</a:t>
            </a:r>
            <a:r>
              <a:rPr lang="ru-RU" sz="1800" b="1" strike="noStrike" spc="-1" dirty="0">
                <a:latin typeface="Arial"/>
              </a:rPr>
              <a:t> </a:t>
            </a:r>
            <a:r>
              <a:rPr lang="ru-RU" sz="1800" b="1" strike="noStrike" spc="-1" dirty="0" err="1">
                <a:latin typeface="Arial"/>
              </a:rPr>
              <a:t>можливого</a:t>
            </a:r>
            <a:r>
              <a:rPr lang="ru-RU" sz="1800" b="1" strike="noStrike" spc="-1" dirty="0">
                <a:latin typeface="Arial"/>
              </a:rPr>
              <a:t> </a:t>
            </a:r>
            <a:r>
              <a:rPr lang="ru-RU" sz="1800" b="1" strike="noStrike" spc="-1" dirty="0" err="1">
                <a:latin typeface="Arial"/>
              </a:rPr>
              <a:t>травматичного</a:t>
            </a:r>
            <a:r>
              <a:rPr lang="ru-RU" sz="1800" b="1" strike="noStrike" spc="-1" dirty="0">
                <a:latin typeface="Arial"/>
              </a:rPr>
              <a:t> </a:t>
            </a:r>
            <a:r>
              <a:rPr lang="ru-RU" sz="1800" b="1" strike="noStrike" spc="-1" dirty="0" err="1">
                <a:latin typeface="Arial"/>
              </a:rPr>
              <a:t>впливу</a:t>
            </a:r>
            <a:r>
              <a:rPr lang="ru-RU" sz="1800" b="1" strike="noStrike" spc="-1" dirty="0">
                <a:latin typeface="Arial"/>
              </a:rPr>
              <a:t>, </a:t>
            </a:r>
            <a:r>
              <a:rPr lang="ru-RU" sz="1800" b="1" strike="noStrike" spc="-1" dirty="0" err="1">
                <a:latin typeface="Arial"/>
              </a:rPr>
              <a:t>здавлювання</a:t>
            </a:r>
            <a:r>
              <a:rPr lang="ru-RU" sz="1800" b="1" strike="noStrike" spc="-1" dirty="0">
                <a:latin typeface="Arial"/>
              </a:rPr>
              <a:t> </a:t>
            </a:r>
            <a:r>
              <a:rPr lang="ru-RU" sz="1800" b="1" strike="noStrike" spc="-1" dirty="0" err="1">
                <a:latin typeface="Arial"/>
              </a:rPr>
              <a:t>або</a:t>
            </a:r>
            <a:r>
              <a:rPr lang="ru-RU" sz="1800" b="1" strike="noStrike" spc="-1" dirty="0">
                <a:latin typeface="Arial"/>
              </a:rPr>
              <a:t> заносу </a:t>
            </a:r>
            <a:r>
              <a:rPr lang="ru-RU" sz="1800" b="1" strike="noStrike" spc="-1" dirty="0" err="1">
                <a:latin typeface="Arial"/>
              </a:rPr>
              <a:t>сторонніх</a:t>
            </a:r>
            <a:r>
              <a:rPr lang="ru-RU" sz="1800" b="1" strike="noStrike" spc="-1" dirty="0">
                <a:latin typeface="Arial"/>
              </a:rPr>
              <a:t> </a:t>
            </a:r>
            <a:r>
              <a:rPr lang="ru-RU" sz="1800" b="1" strike="noStrike" spc="-1" dirty="0" err="1">
                <a:latin typeface="Arial"/>
              </a:rPr>
              <a:t>часток</a:t>
            </a:r>
            <a:r>
              <a:rPr lang="ru-RU" sz="1800" b="1" strike="noStrike" spc="-1" dirty="0">
                <a:latin typeface="Arial"/>
              </a:rPr>
              <a:t> </a:t>
            </a:r>
            <a:r>
              <a:rPr lang="ru-RU" sz="1800" b="1" strike="noStrike" spc="-1" dirty="0" err="1">
                <a:latin typeface="Arial"/>
              </a:rPr>
              <a:t>ззовні</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latin typeface="Arial"/>
              </a:rPr>
              <a:t>волосків</a:t>
            </a:r>
            <a:r>
              <a:rPr lang="ru-RU" sz="1800" b="1" strike="noStrike" spc="-1" dirty="0">
                <a:latin typeface="Arial"/>
              </a:rPr>
              <a:t> </a:t>
            </a:r>
            <a:r>
              <a:rPr lang="ru-RU" sz="1800" b="1" strike="noStrike" spc="-1" dirty="0" err="1">
                <a:latin typeface="Arial"/>
              </a:rPr>
              <a:t>вовни</a:t>
            </a:r>
            <a:r>
              <a:rPr lang="ru-RU" sz="1800" b="1" strike="noStrike" spc="-1" dirty="0">
                <a:latin typeface="Arial"/>
              </a:rPr>
              <a:t>, </a:t>
            </a:r>
            <a:r>
              <a:rPr lang="ru-RU" sz="1800" b="1" strike="noStrike" spc="-1" dirty="0" err="1">
                <a:latin typeface="Arial"/>
              </a:rPr>
              <a:t>осколків</a:t>
            </a:r>
            <a:r>
              <a:rPr lang="ru-RU" sz="1800" b="1" strike="noStrike" spc="-1" dirty="0">
                <a:latin typeface="Arial"/>
              </a:rPr>
              <a:t> </a:t>
            </a:r>
            <a:r>
              <a:rPr lang="ru-RU" sz="1800" b="1" strike="noStrike" spc="-1" dirty="0" err="1">
                <a:latin typeface="Arial"/>
              </a:rPr>
              <a:t>кісток</a:t>
            </a:r>
            <a:r>
              <a:rPr lang="ru-RU" sz="1800" b="1" strike="noStrike" spc="-1" dirty="0">
                <a:latin typeface="Arial"/>
              </a:rPr>
              <a:t>).</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293455" y="744109"/>
            <a:ext cx="8533800" cy="13806000"/>
          </a:xfrm>
          <a:prstGeom prst="rect">
            <a:avLst/>
          </a:prstGeom>
          <a:noFill/>
          <a:ln>
            <a:noFill/>
          </a:ln>
        </p:spPr>
        <p:txBody>
          <a:bodyPr lIns="90000" tIns="45000" rIns="90000" bIns="45000">
            <a:spAutoFit/>
          </a:bodyPr>
          <a:lstStyle/>
          <a:p>
            <a:pPr algn="just"/>
            <a:r>
              <a:rPr lang="ru-RU" sz="1800" b="1" strike="noStrike" spc="-1" dirty="0" err="1">
                <a:latin typeface="Arial"/>
              </a:rPr>
              <a:t>Фіксований</a:t>
            </a:r>
            <a:r>
              <a:rPr lang="ru-RU" sz="1800" b="1" strike="noStrike" spc="-1" dirty="0">
                <a:latin typeface="Arial"/>
              </a:rPr>
              <a:t> </a:t>
            </a:r>
            <a:r>
              <a:rPr lang="ru-RU" sz="1800" b="1" strike="noStrike" spc="-1" dirty="0" err="1">
                <a:latin typeface="Arial"/>
              </a:rPr>
              <a:t>матеріал</a:t>
            </a:r>
            <a:r>
              <a:rPr lang="ru-RU" sz="1800" b="1" strike="noStrike" spc="-1" dirty="0">
                <a:latin typeface="Arial"/>
              </a:rPr>
              <a:t> через 24-48 год </a:t>
            </a:r>
            <a:r>
              <a:rPr lang="ru-RU" sz="1800" b="1" strike="noStrike" spc="-1" dirty="0" err="1">
                <a:latin typeface="Arial"/>
              </a:rPr>
              <a:t>необхідно</a:t>
            </a:r>
            <a:r>
              <a:rPr lang="ru-RU" sz="1800" b="1" strike="noStrike" spc="-1" dirty="0">
                <a:latin typeface="Arial"/>
              </a:rPr>
              <a:t> </a:t>
            </a:r>
            <a:r>
              <a:rPr lang="ru-RU" sz="1800" b="1" strike="noStrike" spc="-1" dirty="0" err="1">
                <a:latin typeface="Arial"/>
              </a:rPr>
              <a:t>витягти</a:t>
            </a:r>
            <a:r>
              <a:rPr lang="ru-RU" sz="1800" b="1" strike="noStrike" spc="-1" dirty="0">
                <a:latin typeface="Arial"/>
              </a:rPr>
              <a:t> з </a:t>
            </a:r>
            <a:r>
              <a:rPr lang="ru-RU" sz="1800" b="1" strike="noStrike" spc="-1" dirty="0" err="1">
                <a:latin typeface="Arial"/>
              </a:rPr>
              <a:t>розчину</a:t>
            </a:r>
            <a:r>
              <a:rPr lang="ru-RU" sz="1800" b="1" strike="noStrike" spc="-1" dirty="0">
                <a:latin typeface="Arial"/>
              </a:rPr>
              <a:t> і, не </a:t>
            </a:r>
            <a:r>
              <a:rPr lang="ru-RU" sz="1800" b="1" strike="noStrike" spc="-1" dirty="0" err="1">
                <a:latin typeface="Arial"/>
              </a:rPr>
              <a:t>відкладаючи</a:t>
            </a:r>
            <a:r>
              <a:rPr lang="ru-RU" sz="1800" b="1" strike="noStrike" spc="-1" dirty="0">
                <a:latin typeface="Arial"/>
              </a:rPr>
              <a:t>, </a:t>
            </a:r>
            <a:r>
              <a:rPr lang="ru-RU" sz="1800" b="1" strike="noStrike" spc="-1" dirty="0" err="1">
                <a:latin typeface="Arial"/>
              </a:rPr>
              <a:t>піддати</a:t>
            </a:r>
            <a:r>
              <a:rPr lang="ru-RU" sz="1800" b="1" strike="noStrike" spc="-1" dirty="0">
                <a:latin typeface="Arial"/>
              </a:rPr>
              <a:t> </a:t>
            </a:r>
            <a:r>
              <a:rPr lang="ru-RU" sz="1800" b="1" strike="noStrike" spc="-1" dirty="0" err="1">
                <a:latin typeface="Arial"/>
              </a:rPr>
              <a:t>подальшій</a:t>
            </a:r>
            <a:r>
              <a:rPr lang="ru-RU" sz="1800" b="1" strike="noStrike" spc="-1" dirty="0">
                <a:latin typeface="Arial"/>
              </a:rPr>
              <a:t> </a:t>
            </a:r>
            <a:r>
              <a:rPr lang="ru-RU" sz="1800" b="1" strike="noStrike" spc="-1" dirty="0" err="1">
                <a:latin typeface="Arial"/>
              </a:rPr>
              <a:t>вирізці</a:t>
            </a:r>
            <a:r>
              <a:rPr lang="ru-RU" sz="1800" b="1" strike="noStrike" spc="-1" dirty="0">
                <a:latin typeface="Arial"/>
              </a:rPr>
              <a:t> і </a:t>
            </a:r>
            <a:r>
              <a:rPr lang="ru-RU" sz="1800" b="1" strike="noStrike" spc="-1" dirty="0" err="1">
                <a:latin typeface="Arial"/>
              </a:rPr>
              <a:t>заливці</a:t>
            </a:r>
            <a:r>
              <a:rPr lang="ru-RU" sz="1800" b="1" strike="noStrike" spc="-1" dirty="0">
                <a:latin typeface="Arial"/>
              </a:rPr>
              <a:t> в </a:t>
            </a:r>
            <a:r>
              <a:rPr lang="ru-RU" sz="1800" b="1" strike="noStrike" spc="-1" dirty="0" err="1">
                <a:latin typeface="Arial"/>
              </a:rPr>
              <a:t>парафін</a:t>
            </a:r>
            <a:r>
              <a:rPr lang="ru-RU" sz="1800" b="1" strike="noStrike" spc="-1" dirty="0">
                <a:latin typeface="Arial"/>
              </a:rPr>
              <a:t>. </a:t>
            </a:r>
            <a:r>
              <a:rPr lang="ru-RU" sz="1800" b="1" u="sng" strike="noStrike" spc="-1" dirty="0" err="1">
                <a:uFillTx/>
                <a:latin typeface="Arial"/>
              </a:rPr>
              <a:t>Тривале</a:t>
            </a:r>
            <a:r>
              <a:rPr lang="ru-RU" sz="1800" b="1" u="sng" strike="noStrike" spc="-1" dirty="0">
                <a:uFillTx/>
                <a:latin typeface="Arial"/>
              </a:rPr>
              <a:t> </a:t>
            </a:r>
            <a:r>
              <a:rPr lang="ru-RU" sz="1800" b="1" u="sng" strike="noStrike" spc="-1" dirty="0" err="1">
                <a:uFillTx/>
                <a:latin typeface="Arial"/>
              </a:rPr>
              <a:t>зберігання</a:t>
            </a:r>
            <a:r>
              <a:rPr lang="ru-RU" sz="1800" b="1" u="sng" strike="noStrike" spc="-1" dirty="0">
                <a:uFillTx/>
                <a:latin typeface="Arial"/>
              </a:rPr>
              <a:t> </a:t>
            </a:r>
            <a:r>
              <a:rPr lang="ru-RU" sz="1800" b="1" u="sng" strike="noStrike" spc="-1" dirty="0" err="1">
                <a:uFillTx/>
                <a:latin typeface="Arial"/>
              </a:rPr>
              <a:t>біологічного</a:t>
            </a:r>
            <a:r>
              <a:rPr lang="ru-RU" sz="1800" b="1" u="sng" strike="noStrike" spc="-1" dirty="0">
                <a:uFillTx/>
                <a:latin typeface="Arial"/>
              </a:rPr>
              <a:t> </a:t>
            </a:r>
            <a:r>
              <a:rPr lang="ru-RU" sz="1800" b="1" u="sng" strike="noStrike" spc="-1" dirty="0" err="1">
                <a:uFillTx/>
                <a:latin typeface="Arial"/>
              </a:rPr>
              <a:t>матеріалу</a:t>
            </a:r>
            <a:r>
              <a:rPr lang="ru-RU" sz="1800" b="1" u="sng" strike="noStrike" spc="-1" dirty="0">
                <a:uFillTx/>
                <a:latin typeface="Arial"/>
              </a:rPr>
              <a:t> в </a:t>
            </a:r>
            <a:r>
              <a:rPr lang="ru-RU" sz="1800" b="1" u="sng" strike="noStrike" spc="-1" dirty="0" err="1">
                <a:uFillTx/>
                <a:latin typeface="Arial"/>
              </a:rPr>
              <a:t>фіксуючому</a:t>
            </a:r>
            <a:r>
              <a:rPr lang="ru-RU" sz="1800" b="1" u="sng" strike="noStrike" spc="-1" dirty="0">
                <a:uFillTx/>
                <a:latin typeface="Arial"/>
              </a:rPr>
              <a:t> </a:t>
            </a:r>
            <a:r>
              <a:rPr lang="ru-RU" sz="1800" b="1" u="sng" strike="noStrike" spc="-1" dirty="0" err="1">
                <a:uFillTx/>
                <a:latin typeface="Arial"/>
              </a:rPr>
              <a:t>речовині</a:t>
            </a:r>
            <a:r>
              <a:rPr lang="ru-RU" sz="1800" b="1" u="sng" strike="noStrike" spc="-1" dirty="0">
                <a:uFillTx/>
                <a:latin typeface="Arial"/>
              </a:rPr>
              <a:t> </a:t>
            </a:r>
            <a:r>
              <a:rPr lang="ru-RU" sz="1800" b="1" u="sng" strike="noStrike" spc="-1" dirty="0" err="1">
                <a:uFillTx/>
                <a:latin typeface="Arial"/>
              </a:rPr>
              <a:t>допускається</a:t>
            </a:r>
            <a:r>
              <a:rPr lang="ru-RU" sz="1800" b="1" u="sng" strike="noStrike" spc="-1" dirty="0">
                <a:uFillTx/>
                <a:latin typeface="Arial"/>
              </a:rPr>
              <a:t>, але </a:t>
            </a:r>
            <a:r>
              <a:rPr lang="ru-RU" sz="1800" b="1" u="sng" strike="noStrike" spc="-1" dirty="0" err="1">
                <a:uFillTx/>
                <a:latin typeface="Arial"/>
              </a:rPr>
              <a:t>слід</a:t>
            </a:r>
            <a:r>
              <a:rPr lang="ru-RU" sz="1800" b="1" u="sng" strike="noStrike" spc="-1" dirty="0">
                <a:uFillTx/>
                <a:latin typeface="Arial"/>
              </a:rPr>
              <a:t> </a:t>
            </a:r>
            <a:r>
              <a:rPr lang="ru-RU" sz="1800" b="1" u="sng" strike="noStrike" spc="-1" dirty="0" err="1">
                <a:uFillTx/>
                <a:latin typeface="Arial"/>
              </a:rPr>
              <a:t>враховувати</a:t>
            </a:r>
            <a:r>
              <a:rPr lang="ru-RU" sz="1800" b="1" u="sng" strike="noStrike" spc="-1" dirty="0">
                <a:uFillTx/>
                <a:latin typeface="Arial"/>
              </a:rPr>
              <a:t> </a:t>
            </a:r>
            <a:r>
              <a:rPr lang="ru-RU" sz="1800" b="1" u="sng" strike="noStrike" spc="-1" dirty="0" err="1">
                <a:uFillTx/>
                <a:latin typeface="Arial"/>
              </a:rPr>
              <a:t>можливі</a:t>
            </a:r>
            <a:r>
              <a:rPr lang="ru-RU" sz="1800" b="1" u="sng" strike="noStrike" spc="-1" dirty="0">
                <a:uFillTx/>
                <a:latin typeface="Arial"/>
              </a:rPr>
              <a:t> </a:t>
            </a:r>
            <a:r>
              <a:rPr lang="ru-RU" sz="1800" b="1" u="sng" strike="noStrike" spc="-1" dirty="0" err="1">
                <a:uFillTx/>
                <a:latin typeface="Arial"/>
              </a:rPr>
              <a:t>зміни</a:t>
            </a:r>
            <a:r>
              <a:rPr lang="ru-RU" sz="1800" b="1" u="sng" strike="noStrike" spc="-1" dirty="0">
                <a:uFillTx/>
                <a:latin typeface="Arial"/>
              </a:rPr>
              <a:t>, </a:t>
            </a:r>
            <a:r>
              <a:rPr lang="ru-RU" sz="1800" b="1" u="sng" strike="noStrike" spc="-1" dirty="0" err="1">
                <a:uFillTx/>
                <a:latin typeface="Arial"/>
              </a:rPr>
              <a:t>що</a:t>
            </a:r>
            <a:r>
              <a:rPr lang="ru-RU" sz="1800" b="1" u="sng" strike="noStrike" spc="-1" dirty="0">
                <a:uFillTx/>
                <a:latin typeface="Arial"/>
              </a:rPr>
              <a:t> </a:t>
            </a:r>
            <a:r>
              <a:rPr lang="ru-RU" sz="1800" b="1" u="sng" strike="noStrike" spc="-1" dirty="0" err="1">
                <a:uFillTx/>
                <a:latin typeface="Arial"/>
              </a:rPr>
              <a:t>відбуваються</a:t>
            </a:r>
            <a:r>
              <a:rPr lang="ru-RU" sz="1800" b="1" u="sng" strike="noStrike" spc="-1" dirty="0">
                <a:uFillTx/>
                <a:latin typeface="Arial"/>
              </a:rPr>
              <a:t> в тканинах </a:t>
            </a:r>
            <a:r>
              <a:rPr lang="ru-RU" sz="1800" b="1" u="sng" strike="noStrike" spc="-1" dirty="0" err="1">
                <a:uFillTx/>
                <a:latin typeface="Arial"/>
              </a:rPr>
              <a:t>під</a:t>
            </a:r>
            <a:r>
              <a:rPr lang="ru-RU" sz="1800" b="1" u="sng" strike="noStrike" spc="-1" dirty="0">
                <a:uFillTx/>
                <a:latin typeface="Arial"/>
              </a:rPr>
              <a:t> час </a:t>
            </a:r>
            <a:r>
              <a:rPr lang="ru-RU" sz="1800" b="1" u="sng" strike="noStrike" spc="-1" dirty="0" err="1">
                <a:uFillTx/>
                <a:latin typeface="Arial"/>
              </a:rPr>
              <a:t>постійної</a:t>
            </a:r>
            <a:r>
              <a:rPr lang="ru-RU" sz="1800" b="1" u="sng" strike="noStrike" spc="-1" dirty="0">
                <a:uFillTx/>
                <a:latin typeface="Arial"/>
              </a:rPr>
              <a:t> </a:t>
            </a:r>
            <a:r>
              <a:rPr lang="ru-RU" sz="1800" b="1" u="sng" strike="noStrike" spc="-1" dirty="0" err="1">
                <a:uFillTx/>
                <a:latin typeface="Arial"/>
              </a:rPr>
              <a:t>взаємодії</a:t>
            </a:r>
            <a:r>
              <a:rPr lang="ru-RU" sz="1800" b="1" u="sng" strike="noStrike" spc="-1" dirty="0">
                <a:uFillTx/>
                <a:latin typeface="Arial"/>
              </a:rPr>
              <a:t> з </a:t>
            </a:r>
            <a:r>
              <a:rPr lang="ru-RU" sz="1800" b="1" u="sng" strike="noStrike" spc="-1" dirty="0" err="1">
                <a:uFillTx/>
                <a:latin typeface="Arial"/>
              </a:rPr>
              <a:t>фіксатором</a:t>
            </a:r>
            <a:r>
              <a:rPr lang="ru-RU" sz="1800" b="1" strike="noStrike" spc="-1" dirty="0">
                <a:latin typeface="Arial"/>
              </a:rPr>
              <a:t>. </a:t>
            </a:r>
            <a:r>
              <a:rPr lang="ru-RU" sz="1800" b="1" strike="noStrike" spc="-1" dirty="0" err="1">
                <a:latin typeface="Arial"/>
              </a:rPr>
              <a:t>Однак</a:t>
            </a:r>
            <a:r>
              <a:rPr lang="ru-RU" sz="1800" b="1" strike="noStrike" spc="-1" dirty="0">
                <a:latin typeface="Arial"/>
              </a:rPr>
              <a:t> </a:t>
            </a:r>
            <a:r>
              <a:rPr lang="ru-RU" sz="1800" b="1" strike="noStrike" spc="-1" dirty="0" err="1">
                <a:latin typeface="Arial"/>
              </a:rPr>
              <a:t>неповна</a:t>
            </a:r>
            <a:r>
              <a:rPr lang="ru-RU" sz="1800" b="1" strike="noStrike" spc="-1" dirty="0">
                <a:latin typeface="Arial"/>
              </a:rPr>
              <a:t> </a:t>
            </a:r>
            <a:r>
              <a:rPr lang="ru-RU" sz="1800" b="1" strike="noStrike" spc="-1" dirty="0" err="1">
                <a:latin typeface="Arial"/>
              </a:rPr>
              <a:t>фіксація</a:t>
            </a:r>
            <a:r>
              <a:rPr lang="ru-RU" sz="1800" b="1" strike="noStrike" spc="-1" dirty="0">
                <a:latin typeface="Arial"/>
              </a:rPr>
              <a:t> </a:t>
            </a:r>
            <a:r>
              <a:rPr lang="ru-RU" sz="1800" b="1" strike="noStrike" spc="-1" dirty="0" err="1">
                <a:latin typeface="Arial"/>
              </a:rPr>
              <a:t>може</a:t>
            </a:r>
            <a:r>
              <a:rPr lang="ru-RU" sz="1800" b="1" strike="noStrike" spc="-1" dirty="0">
                <a:latin typeface="Arial"/>
              </a:rPr>
              <a:t> </a:t>
            </a:r>
            <a:r>
              <a:rPr lang="ru-RU" sz="1800" b="1" strike="noStrike" spc="-1" dirty="0" err="1">
                <a:latin typeface="Arial"/>
              </a:rPr>
              <a:t>мати</a:t>
            </a:r>
            <a:r>
              <a:rPr lang="ru-RU" sz="1800" b="1" strike="noStrike" spc="-1" dirty="0">
                <a:latin typeface="Arial"/>
              </a:rPr>
              <a:t> </a:t>
            </a:r>
            <a:r>
              <a:rPr lang="ru-RU" sz="1800" b="1" strike="noStrike" spc="-1" dirty="0" err="1">
                <a:latin typeface="Arial"/>
              </a:rPr>
              <a:t>більш</a:t>
            </a:r>
            <a:r>
              <a:rPr lang="ru-RU" sz="1800" b="1" strike="noStrike" spc="-1" dirty="0">
                <a:latin typeface="Arial"/>
              </a:rPr>
              <a:t> </a:t>
            </a:r>
            <a:r>
              <a:rPr lang="ru-RU" sz="1800" b="1" strike="noStrike" spc="-1" dirty="0" err="1">
                <a:latin typeface="Arial"/>
              </a:rPr>
              <a:t>серйозні</a:t>
            </a:r>
            <a:r>
              <a:rPr lang="ru-RU" sz="1800" b="1" strike="noStrike" spc="-1" dirty="0">
                <a:latin typeface="Arial"/>
              </a:rPr>
              <a:t> </a:t>
            </a:r>
            <a:r>
              <a:rPr lang="ru-RU" sz="1800" b="1" strike="noStrike" spc="-1" dirty="0" err="1">
                <a:latin typeface="Arial"/>
              </a:rPr>
              <a:t>наслідки</a:t>
            </a:r>
            <a:r>
              <a:rPr lang="ru-RU" sz="1800" b="1" strike="noStrike" spc="-1" dirty="0">
                <a:latin typeface="Arial"/>
              </a:rPr>
              <a:t>, </a:t>
            </a:r>
            <a:r>
              <a:rPr lang="ru-RU" sz="1800" b="1" strike="noStrike" spc="-1" dirty="0" err="1">
                <a:latin typeface="Arial"/>
              </a:rPr>
              <a:t>ніж</a:t>
            </a:r>
            <a:r>
              <a:rPr lang="ru-RU" sz="1800" b="1" strike="noStrike" spc="-1" dirty="0">
                <a:latin typeface="Arial"/>
              </a:rPr>
              <a:t> </a:t>
            </a:r>
            <a:r>
              <a:rPr lang="ru-RU" sz="1800" b="1" strike="noStrike" spc="-1" dirty="0" err="1">
                <a:latin typeface="Arial"/>
              </a:rPr>
              <a:t>надто</a:t>
            </a:r>
            <a:r>
              <a:rPr lang="ru-RU" sz="1800" b="1" strike="noStrike" spc="-1" dirty="0">
                <a:latin typeface="Arial"/>
              </a:rPr>
              <a:t> </a:t>
            </a:r>
            <a:r>
              <a:rPr lang="ru-RU" sz="1800" b="1" strike="noStrike" spc="-1" dirty="0" err="1">
                <a:latin typeface="Arial"/>
              </a:rPr>
              <a:t>довга</a:t>
            </a:r>
            <a:r>
              <a:rPr lang="ru-RU" sz="1800" b="1" strike="noStrike" spc="-1" dirty="0">
                <a:latin typeface="Arial"/>
              </a:rPr>
              <a:t> </a:t>
            </a:r>
            <a:r>
              <a:rPr lang="ru-RU" sz="1800" b="1" strike="noStrike" spc="-1" dirty="0" err="1">
                <a:latin typeface="Arial"/>
              </a:rPr>
              <a:t>затримка</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в </a:t>
            </a:r>
            <a:r>
              <a:rPr lang="ru-RU" sz="1800" b="1" strike="noStrike" spc="-1" dirty="0" err="1">
                <a:latin typeface="Arial"/>
              </a:rPr>
              <a:t>фіксуючому</a:t>
            </a:r>
            <a:r>
              <a:rPr lang="ru-RU" sz="1800" b="1" strike="noStrike" spc="-1" dirty="0">
                <a:latin typeface="Arial"/>
              </a:rPr>
              <a:t> </a:t>
            </a:r>
            <a:r>
              <a:rPr lang="ru-RU" sz="1800" b="1" strike="noStrike" spc="-1" dirty="0" err="1">
                <a:latin typeface="Arial"/>
              </a:rPr>
              <a:t>розчині</a:t>
            </a:r>
            <a:r>
              <a:rPr lang="ru-RU" sz="1800" b="1" strike="noStrike" spc="-1" dirty="0">
                <a:latin typeface="Arial"/>
              </a:rPr>
              <a:t>, </a:t>
            </a:r>
            <a:r>
              <a:rPr lang="ru-RU" sz="1800" b="1" strike="noStrike" spc="-1" dirty="0" err="1">
                <a:latin typeface="Arial"/>
              </a:rPr>
              <a:t>отже</a:t>
            </a:r>
            <a:r>
              <a:rPr lang="ru-RU" sz="1800" b="1" strike="noStrike" spc="-1" dirty="0">
                <a:latin typeface="Arial"/>
              </a:rPr>
              <a:t>, </a:t>
            </a:r>
            <a:r>
              <a:rPr lang="ru-RU" sz="1800" b="1" u="sng" strike="noStrike" spc="-1" dirty="0" err="1">
                <a:uFillTx/>
                <a:latin typeface="Arial"/>
              </a:rPr>
              <a:t>оптимальний</a:t>
            </a:r>
            <a:r>
              <a:rPr lang="ru-RU" sz="1800" b="1" u="sng" strike="noStrike" spc="-1" dirty="0">
                <a:uFillTx/>
                <a:latin typeface="Arial"/>
              </a:rPr>
              <a:t> час </a:t>
            </a:r>
            <a:r>
              <a:rPr lang="ru-RU" sz="1800" b="1" u="sng" strike="noStrike" spc="-1" dirty="0" err="1">
                <a:uFillTx/>
                <a:latin typeface="Arial"/>
              </a:rPr>
              <a:t>фіксації</a:t>
            </a:r>
            <a:r>
              <a:rPr lang="ru-RU" sz="1800" b="1" u="sng" strike="noStrike" spc="-1" dirty="0">
                <a:uFillTx/>
                <a:latin typeface="Arial"/>
              </a:rPr>
              <a:t> </a:t>
            </a:r>
            <a:r>
              <a:rPr lang="ru-RU" sz="1800" b="1" u="sng" strike="noStrike" spc="-1" dirty="0" err="1">
                <a:uFillTx/>
                <a:latin typeface="Arial"/>
              </a:rPr>
              <a:t>необхідно</a:t>
            </a:r>
            <a:r>
              <a:rPr lang="ru-RU" sz="1800" b="1" u="sng" strike="noStrike" spc="-1" dirty="0">
                <a:uFillTx/>
                <a:latin typeface="Arial"/>
              </a:rPr>
              <a:t> </a:t>
            </a:r>
            <a:r>
              <a:rPr lang="ru-RU" sz="1800" b="1" u="sng" strike="noStrike" spc="-1" dirty="0" err="1">
                <a:uFillTx/>
                <a:latin typeface="Arial"/>
              </a:rPr>
              <a:t>встановлювати</a:t>
            </a:r>
            <a:r>
              <a:rPr lang="ru-RU" sz="1800" b="1" u="sng" strike="noStrike" spc="-1" dirty="0">
                <a:uFillTx/>
                <a:latin typeface="Arial"/>
              </a:rPr>
              <a:t> в </a:t>
            </a:r>
            <a:r>
              <a:rPr lang="ru-RU" sz="1800" b="1" u="sng" strike="noStrike" spc="-1" dirty="0" err="1">
                <a:uFillTx/>
                <a:latin typeface="Arial"/>
              </a:rPr>
              <a:t>залежності</a:t>
            </a:r>
            <a:r>
              <a:rPr lang="ru-RU" sz="1800" b="1" u="sng" strike="noStrike" spc="-1" dirty="0">
                <a:uFillTx/>
                <a:latin typeface="Arial"/>
              </a:rPr>
              <a:t> </a:t>
            </a:r>
            <a:r>
              <a:rPr lang="ru-RU" sz="1800" b="1" u="sng" strike="noStrike" spc="-1" dirty="0" err="1">
                <a:uFillTx/>
                <a:latin typeface="Arial"/>
              </a:rPr>
              <a:t>від</a:t>
            </a:r>
            <a:r>
              <a:rPr lang="ru-RU" sz="1800" b="1" u="sng" strike="noStrike" spc="-1" dirty="0">
                <a:uFillTx/>
                <a:latin typeface="Arial"/>
              </a:rPr>
              <a:t> </a:t>
            </a:r>
            <a:r>
              <a:rPr lang="ru-RU" sz="1800" b="1" u="sng" strike="noStrike" spc="-1" dirty="0" err="1">
                <a:uFillTx/>
                <a:latin typeface="Arial"/>
              </a:rPr>
              <a:t>поставленої</a:t>
            </a:r>
            <a:r>
              <a:rPr lang="ru-RU" sz="1800" b="1" u="sng" strike="noStrike" spc="-1" dirty="0">
                <a:uFillTx/>
                <a:latin typeface="Arial"/>
              </a:rPr>
              <a:t> мети.</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latin typeface="Arial"/>
              </a:rPr>
              <a:t>архівація</a:t>
            </a:r>
            <a:r>
              <a:rPr lang="ru-RU" sz="1800" b="1" strike="noStrike" spc="-1" dirty="0">
                <a:latin typeface="Arial"/>
              </a:rPr>
              <a:t> </a:t>
            </a:r>
            <a:r>
              <a:rPr lang="ru-RU" sz="1800" b="1" strike="noStrike" spc="-1" dirty="0" err="1">
                <a:latin typeface="Arial"/>
              </a:rPr>
              <a:t>фіксованого</a:t>
            </a:r>
            <a:r>
              <a:rPr lang="ru-RU" sz="1800" b="1" strike="noStrike" spc="-1" dirty="0">
                <a:latin typeface="Arial"/>
              </a:rPr>
              <a:t> </a:t>
            </a:r>
            <a:r>
              <a:rPr lang="ru-RU" sz="1800" b="1" strike="noStrike" spc="-1" dirty="0" err="1">
                <a:latin typeface="Arial"/>
              </a:rPr>
              <a:t>біологічного</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вологий</a:t>
            </a:r>
            <a:r>
              <a:rPr lang="ru-RU" sz="1800" b="1" strike="noStrike" spc="-1" dirty="0">
                <a:latin typeface="Arial"/>
              </a:rPr>
              <a:t> </a:t>
            </a:r>
            <a:r>
              <a:rPr lang="ru-RU" sz="1800" b="1" strike="noStrike" spc="-1" dirty="0" err="1">
                <a:latin typeface="Arial"/>
              </a:rPr>
              <a:t>архів</a:t>
            </a:r>
            <a:r>
              <a:rPr lang="ru-RU" sz="1800" b="1" strike="noStrike" spc="-1" dirty="0">
                <a:latin typeface="Arial"/>
              </a:rPr>
              <a:t>) </a:t>
            </a:r>
            <a:r>
              <a:rPr lang="ru-RU" sz="1800" b="1" strike="noStrike" spc="-1" dirty="0" err="1">
                <a:latin typeface="Arial"/>
              </a:rPr>
              <a:t>має</a:t>
            </a:r>
            <a:r>
              <a:rPr lang="ru-RU" sz="1800" b="1" strike="noStrike" spc="-1" dirty="0">
                <a:latin typeface="Arial"/>
              </a:rPr>
              <a:t> </a:t>
            </a:r>
            <a:r>
              <a:rPr lang="ru-RU" sz="1800" b="1" strike="noStrike" spc="-1" dirty="0" err="1">
                <a:latin typeface="Arial"/>
              </a:rPr>
              <a:t>велике</a:t>
            </a:r>
            <a:r>
              <a:rPr lang="ru-RU" sz="1800" b="1" strike="noStrike" spc="-1" dirty="0">
                <a:latin typeface="Arial"/>
              </a:rPr>
              <a:t> </a:t>
            </a:r>
            <a:r>
              <a:rPr lang="ru-RU" sz="1800" b="1" strike="noStrike" spc="-1" dirty="0" err="1">
                <a:latin typeface="Arial"/>
              </a:rPr>
              <a:t>значення</a:t>
            </a:r>
            <a:r>
              <a:rPr lang="ru-RU" sz="1800" b="1" strike="noStrike" spc="-1" dirty="0">
                <a:latin typeface="Arial"/>
              </a:rPr>
              <a:t> для </a:t>
            </a:r>
            <a:r>
              <a:rPr lang="ru-RU" sz="1800" b="1" strike="noStrike" spc="-1" dirty="0" err="1">
                <a:latin typeface="Arial"/>
              </a:rPr>
              <a:t>доклінічних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якщо</a:t>
            </a:r>
            <a:r>
              <a:rPr lang="ru-RU" sz="1800" b="1" strike="noStrike" spc="-1" dirty="0">
                <a:latin typeface="Arial"/>
              </a:rPr>
              <a:t> </a:t>
            </a:r>
            <a:r>
              <a:rPr lang="ru-RU" sz="1800" b="1" strike="noStrike" spc="-1" dirty="0" err="1">
                <a:latin typeface="Arial"/>
              </a:rPr>
              <a:t>необхідно</a:t>
            </a:r>
            <a:r>
              <a:rPr lang="ru-RU" sz="1800" b="1" strike="noStrike" spc="-1" dirty="0">
                <a:latin typeface="Arial"/>
              </a:rPr>
              <a:t> провести </a:t>
            </a:r>
            <a:r>
              <a:rPr lang="ru-RU" sz="1800" b="1" strike="noStrike" spc="-1" dirty="0" err="1">
                <a:latin typeface="Arial"/>
              </a:rPr>
              <a:t>дослідження</a:t>
            </a:r>
            <a:r>
              <a:rPr lang="ru-RU" sz="1800" b="1" strike="noStrike" spc="-1" dirty="0">
                <a:latin typeface="Arial"/>
              </a:rPr>
              <a:t> повторно. Тому при </a:t>
            </a:r>
            <a:r>
              <a:rPr lang="ru-RU" sz="1800" b="1" strike="noStrike" spc="-1" dirty="0" err="1">
                <a:latin typeface="Arial"/>
              </a:rPr>
              <a:t>фіксації</a:t>
            </a:r>
            <a:r>
              <a:rPr lang="ru-RU" sz="1800" b="1" strike="noStrike" spc="-1" dirty="0">
                <a:latin typeface="Arial"/>
              </a:rPr>
              <a:t> в рамках </a:t>
            </a:r>
            <a:r>
              <a:rPr lang="ru-RU" sz="1800" b="1" strike="noStrike" spc="-1" dirty="0" err="1">
                <a:latin typeface="Arial"/>
              </a:rPr>
              <a:t>рутинних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solidFill>
                  <a:srgbClr val="0000DC"/>
                </a:solidFill>
                <a:latin typeface="Arial"/>
              </a:rPr>
              <a:t>віддають</a:t>
            </a:r>
            <a:r>
              <a:rPr lang="ru-RU" sz="1800" b="1" strike="noStrike" spc="-1" dirty="0">
                <a:solidFill>
                  <a:srgbClr val="0000DC"/>
                </a:solidFill>
                <a:latin typeface="Arial"/>
              </a:rPr>
              <a:t> </a:t>
            </a:r>
            <a:r>
              <a:rPr lang="ru-RU" sz="1800" b="1" strike="noStrike" spc="-1" dirty="0" err="1">
                <a:solidFill>
                  <a:srgbClr val="0000DC"/>
                </a:solidFill>
                <a:latin typeface="Arial"/>
              </a:rPr>
              <a:t>перевагу</a:t>
            </a:r>
            <a:r>
              <a:rPr lang="ru-RU" sz="1800" b="1" strike="noStrike" spc="-1" dirty="0">
                <a:solidFill>
                  <a:srgbClr val="0000DC"/>
                </a:solidFill>
                <a:latin typeface="Arial"/>
              </a:rPr>
              <a:t> 10% </a:t>
            </a:r>
            <a:r>
              <a:rPr lang="ru-RU" sz="1800" b="1" strike="noStrike" spc="-1" dirty="0" err="1">
                <a:solidFill>
                  <a:srgbClr val="0000DC"/>
                </a:solidFill>
                <a:latin typeface="Arial"/>
              </a:rPr>
              <a:t>забуференому</a:t>
            </a:r>
            <a:r>
              <a:rPr lang="ru-RU" sz="1800" b="1" strike="noStrike" spc="-1" dirty="0">
                <a:solidFill>
                  <a:srgbClr val="0000DC"/>
                </a:solidFill>
                <a:latin typeface="Arial"/>
              </a:rPr>
              <a:t> </a:t>
            </a:r>
            <a:r>
              <a:rPr lang="ru-RU" sz="1800" b="1" strike="noStrike" spc="-1" dirty="0" err="1">
                <a:solidFill>
                  <a:srgbClr val="0000DC"/>
                </a:solidFill>
                <a:latin typeface="Arial"/>
              </a:rPr>
              <a:t>формаліну</a:t>
            </a:r>
            <a:r>
              <a:rPr lang="ru-RU" sz="1800" b="1" strike="noStrike" spc="-1" dirty="0">
                <a:solidFill>
                  <a:srgbClr val="0000DC"/>
                </a:solidFill>
                <a:latin typeface="Arial"/>
              </a:rPr>
              <a:t>, </a:t>
            </a:r>
            <a:r>
              <a:rPr lang="ru-RU" sz="1800" b="1" strike="noStrike" spc="-1" dirty="0" err="1">
                <a:solidFill>
                  <a:srgbClr val="0000DC"/>
                </a:solidFill>
                <a:latin typeface="Arial"/>
              </a:rPr>
              <a:t>який</a:t>
            </a:r>
            <a:r>
              <a:rPr lang="ru-RU" sz="1800" b="1" strike="noStrike" spc="-1" dirty="0">
                <a:solidFill>
                  <a:srgbClr val="0000DC"/>
                </a:solidFill>
                <a:latin typeface="Arial"/>
              </a:rPr>
              <a:t> </a:t>
            </a:r>
            <a:r>
              <a:rPr lang="ru-RU" sz="1800" b="1" strike="noStrike" spc="-1" dirty="0" err="1">
                <a:solidFill>
                  <a:srgbClr val="0000DC"/>
                </a:solidFill>
                <a:latin typeface="Arial"/>
              </a:rPr>
              <a:t>найкраще</a:t>
            </a:r>
            <a:r>
              <a:rPr lang="ru-RU" sz="1800" b="1" strike="noStrike" spc="-1" dirty="0">
                <a:solidFill>
                  <a:srgbClr val="0000DC"/>
                </a:solidFill>
                <a:latin typeface="Arial"/>
              </a:rPr>
              <a:t> </a:t>
            </a:r>
            <a:r>
              <a:rPr lang="ru-RU" sz="1800" b="1" strike="noStrike" spc="-1" dirty="0" err="1">
                <a:solidFill>
                  <a:srgbClr val="0000DC"/>
                </a:solidFill>
                <a:latin typeface="Arial"/>
              </a:rPr>
              <a:t>зберігає</a:t>
            </a:r>
            <a:r>
              <a:rPr lang="ru-RU" sz="1800" b="1" strike="noStrike" spc="-1" dirty="0">
                <a:solidFill>
                  <a:srgbClr val="0000DC"/>
                </a:solidFill>
                <a:latin typeface="Arial"/>
              </a:rPr>
              <a:t> </a:t>
            </a:r>
            <a:r>
              <a:rPr lang="ru-RU" sz="1800" b="1" strike="noStrike" spc="-1" dirty="0" err="1">
                <a:solidFill>
                  <a:srgbClr val="0000DC"/>
                </a:solidFill>
                <a:latin typeface="Arial"/>
              </a:rPr>
              <a:t>морфологічну</a:t>
            </a:r>
            <a:r>
              <a:rPr lang="ru-RU" sz="1800" b="1" strike="noStrike" spc="-1" dirty="0">
                <a:solidFill>
                  <a:srgbClr val="0000DC"/>
                </a:solidFill>
                <a:latin typeface="Arial"/>
              </a:rPr>
              <a:t> структуру тканин</a:t>
            </a:r>
            <a:r>
              <a:rPr lang="ru-RU" sz="1800" b="1" strike="noStrike" spc="-1" dirty="0">
                <a:latin typeface="Arial"/>
              </a:rPr>
              <a:t>.</a:t>
            </a:r>
            <a:endParaRPr lang="ru-RU" sz="1800" b="0" strike="noStrike" spc="-1" dirty="0">
              <a:latin typeface="Arial"/>
            </a:endParaRPr>
          </a:p>
          <a:p>
            <a:pPr algn="just"/>
            <a:r>
              <a:rPr lang="ru-RU" sz="1800" b="1" strike="noStrike" spc="-1" dirty="0">
                <a:latin typeface="Arial"/>
              </a:rPr>
              <a:t>Таким чином, </a:t>
            </a:r>
            <a:r>
              <a:rPr lang="ru-RU" sz="1800" b="1" strike="noStrike" spc="-1" dirty="0" err="1">
                <a:latin typeface="Arial"/>
              </a:rPr>
              <a:t>найкраща</a:t>
            </a:r>
            <a:r>
              <a:rPr lang="ru-RU" sz="1800" b="1" strike="noStrike" spc="-1" dirty="0">
                <a:latin typeface="Arial"/>
              </a:rPr>
              <a:t> </a:t>
            </a:r>
            <a:r>
              <a:rPr lang="ru-RU" sz="1800" b="1" strike="noStrike" spc="-1" dirty="0" err="1">
                <a:latin typeface="Arial"/>
              </a:rPr>
              <a:t>якість</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для </a:t>
            </a:r>
            <a:r>
              <a:rPr lang="ru-RU" sz="1800" b="1" strike="noStrike" spc="-1" dirty="0" err="1">
                <a:latin typeface="Arial"/>
              </a:rPr>
              <a:t>рутинних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досягається</a:t>
            </a:r>
            <a:r>
              <a:rPr lang="ru-RU" sz="1800" b="1" strike="noStrike" spc="-1" dirty="0">
                <a:latin typeface="Arial"/>
              </a:rPr>
              <a:t> за таких умов: </a:t>
            </a:r>
            <a:r>
              <a:rPr lang="ru-RU" sz="1800" b="1" strike="noStrike" spc="-1" dirty="0" err="1">
                <a:solidFill>
                  <a:srgbClr val="DC0000"/>
                </a:solidFill>
                <a:latin typeface="Arial"/>
              </a:rPr>
              <a:t>фіксація</a:t>
            </a:r>
            <a:r>
              <a:rPr lang="ru-RU" sz="1800" b="1" strike="noStrike" spc="-1" dirty="0">
                <a:solidFill>
                  <a:srgbClr val="DC0000"/>
                </a:solidFill>
                <a:latin typeface="Arial"/>
              </a:rPr>
              <a:t> проводиться </a:t>
            </a:r>
            <a:r>
              <a:rPr lang="ru-RU" sz="1800" b="1" strike="noStrike" spc="-1" dirty="0" err="1">
                <a:solidFill>
                  <a:srgbClr val="DC0000"/>
                </a:solidFill>
                <a:latin typeface="Arial"/>
              </a:rPr>
              <a:t>негайно</a:t>
            </a:r>
            <a:r>
              <a:rPr lang="ru-RU" sz="1800" b="1" strike="noStrike" spc="-1" dirty="0">
                <a:solidFill>
                  <a:srgbClr val="DC0000"/>
                </a:solidFill>
                <a:latin typeface="Arial"/>
              </a:rPr>
              <a:t>, </a:t>
            </a:r>
            <a:r>
              <a:rPr lang="ru-RU" sz="1800" b="1" strike="noStrike" spc="-1" dirty="0" err="1">
                <a:solidFill>
                  <a:srgbClr val="DC0000"/>
                </a:solidFill>
                <a:latin typeface="Arial"/>
              </a:rPr>
              <a:t>протягом</a:t>
            </a:r>
            <a:r>
              <a:rPr lang="ru-RU" sz="1800" b="1" strike="noStrike" spc="-1" dirty="0">
                <a:solidFill>
                  <a:srgbClr val="DC0000"/>
                </a:solidFill>
                <a:latin typeface="Arial"/>
              </a:rPr>
              <a:t> перших 30 </a:t>
            </a:r>
            <a:r>
              <a:rPr lang="ru-RU" sz="1800" b="1" strike="noStrike" spc="-1" dirty="0" err="1">
                <a:solidFill>
                  <a:srgbClr val="DC0000"/>
                </a:solidFill>
                <a:latin typeface="Arial"/>
              </a:rPr>
              <a:t>хв</a:t>
            </a:r>
            <a:r>
              <a:rPr lang="ru-RU" sz="1800" b="1" strike="noStrike" spc="-1" dirty="0">
                <a:solidFill>
                  <a:srgbClr val="DC0000"/>
                </a:solidFill>
                <a:latin typeface="Arial"/>
              </a:rPr>
              <a:t> </a:t>
            </a:r>
            <a:r>
              <a:rPr lang="ru-RU" sz="1800" b="1" strike="noStrike" spc="-1" dirty="0" err="1">
                <a:solidFill>
                  <a:srgbClr val="DC0000"/>
                </a:solidFill>
                <a:latin typeface="Arial"/>
              </a:rPr>
              <a:t>після</a:t>
            </a:r>
            <a:r>
              <a:rPr lang="ru-RU" sz="1800" b="1" strike="noStrike" spc="-1" dirty="0">
                <a:solidFill>
                  <a:srgbClr val="DC0000"/>
                </a:solidFill>
                <a:latin typeface="Arial"/>
              </a:rPr>
              <a:t> </a:t>
            </a:r>
            <a:r>
              <a:rPr lang="ru-RU" sz="1800" b="1" strike="noStrike" spc="-1" dirty="0" err="1">
                <a:solidFill>
                  <a:srgbClr val="DC0000"/>
                </a:solidFill>
                <a:latin typeface="Arial"/>
              </a:rPr>
              <a:t>смерті</a:t>
            </a:r>
            <a:r>
              <a:rPr lang="ru-RU" sz="1800" b="1" strike="noStrike" spc="-1" dirty="0">
                <a:solidFill>
                  <a:srgbClr val="DC0000"/>
                </a:solidFill>
                <a:latin typeface="Arial"/>
              </a:rPr>
              <a:t> </a:t>
            </a:r>
            <a:r>
              <a:rPr lang="ru-RU" sz="1800" b="1" strike="noStrike" spc="-1" dirty="0" err="1">
                <a:solidFill>
                  <a:srgbClr val="DC0000"/>
                </a:solidFill>
                <a:latin typeface="Arial"/>
              </a:rPr>
              <a:t>тварини</a:t>
            </a:r>
            <a:r>
              <a:rPr lang="ru-RU" sz="1800" b="1" strike="noStrike" spc="-1" dirty="0">
                <a:solidFill>
                  <a:srgbClr val="DC0000"/>
                </a:solidFill>
                <a:latin typeface="Arial"/>
              </a:rPr>
              <a:t>; </a:t>
            </a:r>
            <a:r>
              <a:rPr lang="ru-RU" sz="1800" b="1" strike="noStrike" spc="-1" dirty="0" err="1">
                <a:solidFill>
                  <a:srgbClr val="DC0000"/>
                </a:solidFill>
                <a:latin typeface="Arial"/>
              </a:rPr>
              <a:t>обсяг</a:t>
            </a:r>
            <a:r>
              <a:rPr lang="ru-RU" sz="1800" b="1" strike="noStrike" spc="-1" dirty="0">
                <a:solidFill>
                  <a:srgbClr val="DC0000"/>
                </a:solidFill>
                <a:latin typeface="Arial"/>
              </a:rPr>
              <a:t> </a:t>
            </a:r>
            <a:r>
              <a:rPr lang="ru-RU" sz="1800" b="1" strike="noStrike" spc="-1" dirty="0" err="1">
                <a:solidFill>
                  <a:srgbClr val="DC0000"/>
                </a:solidFill>
                <a:latin typeface="Arial"/>
              </a:rPr>
              <a:t>фіксуючого</a:t>
            </a:r>
            <a:r>
              <a:rPr lang="ru-RU" sz="1800" b="1" strike="noStrike" spc="-1" dirty="0">
                <a:solidFill>
                  <a:srgbClr val="DC0000"/>
                </a:solidFill>
                <a:latin typeface="Arial"/>
              </a:rPr>
              <a:t> </a:t>
            </a:r>
            <a:r>
              <a:rPr lang="ru-RU" sz="1800" b="1" strike="noStrike" spc="-1" dirty="0" err="1">
                <a:solidFill>
                  <a:srgbClr val="DC0000"/>
                </a:solidFill>
                <a:latin typeface="Arial"/>
              </a:rPr>
              <a:t>розчину</a:t>
            </a:r>
            <a:r>
              <a:rPr lang="ru-RU" sz="1800" b="1" strike="noStrike" spc="-1" dirty="0">
                <a:solidFill>
                  <a:srgbClr val="DC0000"/>
                </a:solidFill>
                <a:latin typeface="Arial"/>
              </a:rPr>
              <a:t> </a:t>
            </a:r>
            <a:r>
              <a:rPr lang="ru-RU" sz="1800" b="1" strike="noStrike" spc="-1" dirty="0" err="1">
                <a:solidFill>
                  <a:srgbClr val="DC0000"/>
                </a:solidFill>
                <a:latin typeface="Arial"/>
              </a:rPr>
              <a:t>перевищує</a:t>
            </a:r>
            <a:r>
              <a:rPr lang="ru-RU" sz="1800" b="1" strike="noStrike" spc="-1" dirty="0">
                <a:solidFill>
                  <a:srgbClr val="DC0000"/>
                </a:solidFill>
                <a:latin typeface="Arial"/>
              </a:rPr>
              <a:t> </a:t>
            </a:r>
            <a:r>
              <a:rPr lang="ru-RU" sz="1800" b="1" strike="noStrike" spc="-1" dirty="0" err="1">
                <a:solidFill>
                  <a:srgbClr val="DC0000"/>
                </a:solidFill>
                <a:latin typeface="Arial"/>
              </a:rPr>
              <a:t>обсяг</a:t>
            </a:r>
            <a:r>
              <a:rPr lang="ru-RU" sz="1800" b="1" strike="noStrike" spc="-1" dirty="0">
                <a:solidFill>
                  <a:srgbClr val="DC0000"/>
                </a:solidFill>
                <a:latin typeface="Arial"/>
              </a:rPr>
              <a:t> </a:t>
            </a:r>
            <a:r>
              <a:rPr lang="ru-RU" sz="1800" b="1" strike="noStrike" spc="-1" dirty="0" err="1">
                <a:solidFill>
                  <a:srgbClr val="DC0000"/>
                </a:solidFill>
                <a:latin typeface="Arial"/>
              </a:rPr>
              <a:t>фіксованої</a:t>
            </a:r>
            <a:r>
              <a:rPr lang="ru-RU" sz="1800" b="1" strike="noStrike" spc="-1" dirty="0">
                <a:solidFill>
                  <a:srgbClr val="DC0000"/>
                </a:solidFill>
                <a:latin typeface="Arial"/>
              </a:rPr>
              <a:t> </a:t>
            </a:r>
            <a:r>
              <a:rPr lang="ru-RU" sz="1800" b="1" strike="noStrike" spc="-1" dirty="0" err="1">
                <a:solidFill>
                  <a:srgbClr val="DC0000"/>
                </a:solidFill>
                <a:latin typeface="Arial"/>
              </a:rPr>
              <a:t>матеріалу</a:t>
            </a:r>
            <a:r>
              <a:rPr lang="ru-RU" sz="1800" b="1" strike="noStrike" spc="-1" dirty="0">
                <a:solidFill>
                  <a:srgbClr val="DC0000"/>
                </a:solidFill>
                <a:latin typeface="Arial"/>
              </a:rPr>
              <a:t> в 10 </a:t>
            </a:r>
            <a:r>
              <a:rPr lang="ru-RU" sz="1800" b="1" strike="noStrike" spc="-1" dirty="0" err="1">
                <a:solidFill>
                  <a:srgbClr val="DC0000"/>
                </a:solidFill>
                <a:latin typeface="Arial"/>
              </a:rPr>
              <a:t>разів</a:t>
            </a:r>
            <a:r>
              <a:rPr lang="ru-RU" sz="1800" b="1" strike="noStrike" spc="-1" dirty="0">
                <a:solidFill>
                  <a:srgbClr val="DC0000"/>
                </a:solidFill>
                <a:latin typeface="Arial"/>
              </a:rPr>
              <a:t>; </a:t>
            </a:r>
            <a:r>
              <a:rPr lang="ru-RU" sz="1800" b="1" strike="noStrike" spc="-1" dirty="0" err="1">
                <a:solidFill>
                  <a:srgbClr val="DC0000"/>
                </a:solidFill>
                <a:latin typeface="Arial"/>
              </a:rPr>
              <a:t>експозиція</a:t>
            </a:r>
            <a:r>
              <a:rPr lang="ru-RU" sz="1800" b="1" strike="noStrike" spc="-1" dirty="0">
                <a:solidFill>
                  <a:srgbClr val="DC0000"/>
                </a:solidFill>
                <a:latin typeface="Arial"/>
              </a:rPr>
              <a:t> </a:t>
            </a:r>
            <a:r>
              <a:rPr lang="ru-RU" sz="1800" b="1" strike="noStrike" spc="-1" dirty="0" err="1">
                <a:solidFill>
                  <a:srgbClr val="DC0000"/>
                </a:solidFill>
                <a:latin typeface="Arial"/>
              </a:rPr>
              <a:t>зберігається</a:t>
            </a:r>
            <a:r>
              <a:rPr lang="ru-RU" sz="1800" b="1" strike="noStrike" spc="-1" dirty="0">
                <a:solidFill>
                  <a:srgbClr val="DC0000"/>
                </a:solidFill>
                <a:latin typeface="Arial"/>
              </a:rPr>
              <a:t> </a:t>
            </a:r>
            <a:r>
              <a:rPr lang="ru-RU" sz="1800" b="1" strike="noStrike" spc="-1" dirty="0" err="1">
                <a:solidFill>
                  <a:srgbClr val="DC0000"/>
                </a:solidFill>
                <a:latin typeface="Arial"/>
              </a:rPr>
              <a:t>більше</a:t>
            </a:r>
            <a:r>
              <a:rPr lang="ru-RU" sz="1800" b="1" strike="noStrike" spc="-1" dirty="0">
                <a:solidFill>
                  <a:srgbClr val="DC0000"/>
                </a:solidFill>
                <a:latin typeface="Arial"/>
              </a:rPr>
              <a:t> 24-48 ч.</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288000" y="144000"/>
            <a:ext cx="8640000" cy="5969411"/>
          </a:xfrm>
          <a:prstGeom prst="rect">
            <a:avLst/>
          </a:prstGeom>
          <a:noFill/>
          <a:ln>
            <a:noFill/>
          </a:ln>
        </p:spPr>
        <p:txBody>
          <a:bodyPr lIns="90000" tIns="45000" rIns="90000" bIns="45000">
            <a:spAutoFit/>
          </a:bodyPr>
          <a:lstStyle/>
          <a:p>
            <a:pPr algn="just"/>
            <a:r>
              <a:rPr lang="ru-RU" sz="1800" b="1" strike="noStrike" spc="-1" dirty="0" err="1">
                <a:latin typeface="Arial"/>
              </a:rPr>
              <a:t>Відомо</a:t>
            </a:r>
            <a:r>
              <a:rPr lang="ru-RU" sz="1800" b="1" strike="noStrike" spc="-1" dirty="0">
                <a:latin typeface="Arial"/>
              </a:rPr>
              <a:t>, </a:t>
            </a:r>
            <a:r>
              <a:rPr lang="ru-RU" sz="1800" b="1" strike="noStrike" spc="-1" dirty="0" err="1">
                <a:latin typeface="Arial"/>
              </a:rPr>
              <a:t>що</a:t>
            </a:r>
            <a:r>
              <a:rPr lang="ru-RU" sz="1800" b="1" strike="noStrike" spc="-1" dirty="0">
                <a:latin typeface="Arial"/>
              </a:rPr>
              <a:t> на </a:t>
            </a:r>
            <a:r>
              <a:rPr lang="ru-RU" sz="1800" b="1" strike="noStrike" spc="-1" dirty="0" err="1">
                <a:latin typeface="Arial"/>
              </a:rPr>
              <a:t>практиці</a:t>
            </a:r>
            <a:r>
              <a:rPr lang="ru-RU" sz="1800" b="1" strike="noStrike" spc="-1" dirty="0">
                <a:latin typeface="Arial"/>
              </a:rPr>
              <a:t> не </a:t>
            </a:r>
            <a:r>
              <a:rPr lang="ru-RU" sz="1800" b="1" strike="noStrike" spc="-1" dirty="0" err="1">
                <a:latin typeface="Arial"/>
              </a:rPr>
              <a:t>існує</a:t>
            </a:r>
            <a:r>
              <a:rPr lang="ru-RU" sz="1800" b="1" strike="noStrike" spc="-1" dirty="0">
                <a:latin typeface="Arial"/>
              </a:rPr>
              <a:t> </a:t>
            </a:r>
            <a:r>
              <a:rPr lang="ru-RU" sz="1800" b="1" strike="noStrike" spc="-1" dirty="0" err="1">
                <a:latin typeface="Arial"/>
              </a:rPr>
              <a:t>універсального</a:t>
            </a:r>
            <a:r>
              <a:rPr lang="ru-RU" sz="1800" b="1" strike="noStrike" spc="-1" dirty="0">
                <a:latin typeface="Arial"/>
              </a:rPr>
              <a:t> </a:t>
            </a:r>
            <a:r>
              <a:rPr lang="ru-RU" sz="1800" b="1" strike="noStrike" spc="-1" dirty="0" err="1">
                <a:latin typeface="Arial"/>
              </a:rPr>
              <a:t>фіксатора</a:t>
            </a:r>
            <a:r>
              <a:rPr lang="ru-RU" sz="1800" b="1" strike="noStrike" spc="-1" dirty="0">
                <a:latin typeface="Arial"/>
              </a:rPr>
              <a:t>, </a:t>
            </a:r>
            <a:r>
              <a:rPr lang="ru-RU" sz="1800" b="1" strike="noStrike" spc="-1" dirty="0" err="1">
                <a:latin typeface="Arial"/>
              </a:rPr>
              <a:t>який</a:t>
            </a:r>
            <a:r>
              <a:rPr lang="ru-RU" sz="1800" b="1" strike="noStrike" spc="-1" dirty="0">
                <a:latin typeface="Arial"/>
              </a:rPr>
              <a:t> </a:t>
            </a:r>
            <a:r>
              <a:rPr lang="ru-RU" sz="1800" b="1" strike="noStrike" spc="-1" dirty="0" err="1">
                <a:latin typeface="Arial"/>
              </a:rPr>
              <a:t>підходив</a:t>
            </a:r>
            <a:r>
              <a:rPr lang="ru-RU" sz="1800" b="1" strike="noStrike" spc="-1" dirty="0">
                <a:latin typeface="Arial"/>
              </a:rPr>
              <a:t> би для будь-</a:t>
            </a:r>
            <a:r>
              <a:rPr lang="ru-RU" sz="1800" b="1" strike="noStrike" spc="-1" dirty="0" err="1">
                <a:latin typeface="Arial"/>
              </a:rPr>
              <a:t>якого</a:t>
            </a:r>
            <a:r>
              <a:rPr lang="ru-RU" sz="1800" b="1" strike="noStrike" spc="-1" dirty="0">
                <a:latin typeface="Arial"/>
              </a:rPr>
              <a:t> типу </a:t>
            </a:r>
            <a:r>
              <a:rPr lang="ru-RU" sz="1800" b="1" strike="noStrike" spc="-1" dirty="0" err="1">
                <a:latin typeface="Arial"/>
              </a:rPr>
              <a:t>дослідження</a:t>
            </a:r>
            <a:r>
              <a:rPr lang="ru-RU" sz="1800" b="1" strike="noStrike" spc="-1" dirty="0">
                <a:latin typeface="Arial"/>
              </a:rPr>
              <a:t>. </a:t>
            </a:r>
            <a:r>
              <a:rPr lang="ru-RU" sz="1800" b="1" strike="noStrike" spc="-1" dirty="0" err="1">
                <a:latin typeface="Arial"/>
              </a:rPr>
              <a:t>Найбільш</a:t>
            </a:r>
            <a:r>
              <a:rPr lang="ru-RU" sz="1800" b="1" strike="noStrike" spc="-1" dirty="0">
                <a:latin typeface="Arial"/>
              </a:rPr>
              <a:t> </a:t>
            </a:r>
            <a:r>
              <a:rPr lang="ru-RU" sz="1800" b="1" strike="noStrike" spc="-1" dirty="0" err="1">
                <a:latin typeface="Arial"/>
              </a:rPr>
              <a:t>поширений</a:t>
            </a:r>
            <a:r>
              <a:rPr lang="ru-RU" sz="1800" b="1" strike="noStrike" spc="-1" dirty="0">
                <a:latin typeface="Arial"/>
              </a:rPr>
              <a:t> </a:t>
            </a:r>
            <a:r>
              <a:rPr lang="ru-RU" sz="2000" b="1" strike="noStrike" spc="-1" dirty="0">
                <a:solidFill>
                  <a:srgbClr val="FF0000"/>
                </a:solidFill>
                <a:latin typeface="Arial"/>
              </a:rPr>
              <a:t>10% </a:t>
            </a:r>
            <a:r>
              <a:rPr lang="ru-RU" sz="2000" b="1" strike="noStrike" spc="-1" dirty="0" err="1">
                <a:solidFill>
                  <a:srgbClr val="FF0000"/>
                </a:solidFill>
                <a:latin typeface="Arial"/>
              </a:rPr>
              <a:t>забуферений</a:t>
            </a:r>
            <a:r>
              <a:rPr lang="ru-RU" sz="2000" b="1" strike="noStrike" spc="-1" dirty="0">
                <a:solidFill>
                  <a:srgbClr val="FF0000"/>
                </a:solidFill>
                <a:latin typeface="Arial"/>
              </a:rPr>
              <a:t> </a:t>
            </a:r>
            <a:r>
              <a:rPr lang="ru-RU" sz="2000" b="1" strike="noStrike" spc="-1" dirty="0" err="1">
                <a:solidFill>
                  <a:srgbClr val="FF0000"/>
                </a:solidFill>
                <a:latin typeface="Arial"/>
              </a:rPr>
              <a:t>формалін</a:t>
            </a:r>
            <a:r>
              <a:rPr lang="ru-RU" sz="2000" b="1" strike="noStrike" spc="-1" dirty="0">
                <a:solidFill>
                  <a:srgbClr val="FF0000"/>
                </a:solidFill>
                <a:latin typeface="Arial"/>
              </a:rPr>
              <a:t> </a:t>
            </a:r>
            <a:r>
              <a:rPr lang="ru-RU" sz="2000" b="1" strike="noStrike" spc="-1" dirty="0" err="1">
                <a:solidFill>
                  <a:srgbClr val="FF0000"/>
                </a:solidFill>
                <a:latin typeface="Arial"/>
              </a:rPr>
              <a:t>має</a:t>
            </a:r>
            <a:r>
              <a:rPr lang="ru-RU" sz="2000" b="1" strike="noStrike" spc="-1" dirty="0">
                <a:solidFill>
                  <a:srgbClr val="FF0000"/>
                </a:solidFill>
                <a:latin typeface="Arial"/>
              </a:rPr>
              <a:t> </a:t>
            </a:r>
            <a:r>
              <a:rPr lang="ru-RU" sz="2000" b="1" strike="noStrike" spc="-1" dirty="0" err="1">
                <a:solidFill>
                  <a:srgbClr val="FF0000"/>
                </a:solidFill>
                <a:latin typeface="Arial"/>
              </a:rPr>
              <a:t>безліч</a:t>
            </a:r>
            <a:r>
              <a:rPr lang="ru-RU" sz="2000" b="1" strike="noStrike" spc="-1" dirty="0">
                <a:solidFill>
                  <a:srgbClr val="FF0000"/>
                </a:solidFill>
                <a:latin typeface="Arial"/>
              </a:rPr>
              <a:t> </a:t>
            </a:r>
            <a:r>
              <a:rPr lang="ru-RU" sz="2000" b="1" strike="noStrike" spc="-1" dirty="0" err="1">
                <a:solidFill>
                  <a:srgbClr val="FF0000"/>
                </a:solidFill>
                <a:latin typeface="Arial"/>
              </a:rPr>
              <a:t>переваг</a:t>
            </a:r>
            <a:r>
              <a:rPr lang="ru-RU" sz="2000" b="1" strike="noStrike" spc="-1" dirty="0">
                <a:solidFill>
                  <a:srgbClr val="FF0000"/>
                </a:solidFill>
                <a:latin typeface="Arial"/>
              </a:rPr>
              <a:t> </a:t>
            </a:r>
            <a:r>
              <a:rPr lang="ru-RU" sz="1800" b="1" strike="noStrike" spc="-1" dirty="0">
                <a:latin typeface="Arial"/>
              </a:rPr>
              <a:t>(</a:t>
            </a:r>
            <a:r>
              <a:rPr lang="ru-RU" sz="1800" b="1" strike="noStrike" spc="-1" dirty="0" err="1">
                <a:latin typeface="Arial"/>
              </a:rPr>
              <a:t>тривале</a:t>
            </a:r>
            <a:r>
              <a:rPr lang="ru-RU" sz="1800" b="1" strike="noStrike" spc="-1" dirty="0">
                <a:latin typeface="Arial"/>
              </a:rPr>
              <a:t> </a:t>
            </a:r>
            <a:r>
              <a:rPr lang="ru-RU" sz="1800" b="1" strike="noStrike" spc="-1" dirty="0" err="1">
                <a:latin typeface="Arial"/>
              </a:rPr>
              <a:t>збереження</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тканин, </a:t>
            </a:r>
            <a:r>
              <a:rPr lang="ru-RU" sz="1800" b="1" strike="noStrike" spc="-1" dirty="0" err="1">
                <a:latin typeface="Arial"/>
              </a:rPr>
              <a:t>швидке</a:t>
            </a:r>
            <a:r>
              <a:rPr lang="ru-RU" sz="1800" b="1" strike="noStrike" spc="-1" dirty="0">
                <a:latin typeface="Arial"/>
              </a:rPr>
              <a:t> </a:t>
            </a:r>
            <a:r>
              <a:rPr lang="ru-RU" sz="1800" b="1" strike="noStrike" spc="-1" dirty="0" err="1">
                <a:latin typeface="Arial"/>
              </a:rPr>
              <a:t>просочування</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легкість</a:t>
            </a:r>
            <a:r>
              <a:rPr lang="ru-RU" sz="1800" b="1" strike="noStrike" spc="-1" dirty="0">
                <a:latin typeface="Arial"/>
              </a:rPr>
              <a:t> у </a:t>
            </a:r>
            <a:r>
              <a:rPr lang="ru-RU" sz="1800" b="1" strike="noStrike" spc="-1" dirty="0" err="1">
                <a:latin typeface="Arial"/>
              </a:rPr>
              <a:t>використанні</a:t>
            </a:r>
            <a:r>
              <a:rPr lang="ru-RU" sz="1800" b="1" strike="noStrike" spc="-1" dirty="0">
                <a:latin typeface="Arial"/>
              </a:rPr>
              <a:t>, дешевизна). </a:t>
            </a:r>
            <a:endParaRPr lang="ru-RU" sz="1800" b="0" strike="noStrike" spc="-1" dirty="0">
              <a:latin typeface="Arial"/>
            </a:endParaRPr>
          </a:p>
          <a:p>
            <a:pPr algn="just"/>
            <a:r>
              <a:rPr lang="ru-RU" sz="1800" b="1" strike="noStrike" spc="-1" dirty="0" err="1">
                <a:latin typeface="Arial"/>
              </a:rPr>
              <a:t>Проте</a:t>
            </a:r>
            <a:r>
              <a:rPr lang="ru-RU" sz="1800" b="1" strike="noStrike" spc="-1" dirty="0">
                <a:latin typeface="Arial"/>
              </a:rPr>
              <a:t> </a:t>
            </a:r>
            <a:r>
              <a:rPr lang="ru-RU" sz="1800" b="1" strike="noStrike" spc="-1" dirty="0" err="1">
                <a:latin typeface="Arial"/>
              </a:rPr>
              <a:t>формалін</a:t>
            </a:r>
            <a:r>
              <a:rPr lang="ru-RU" sz="1800" b="1" strike="noStrike" spc="-1" dirty="0">
                <a:latin typeface="Arial"/>
              </a:rPr>
              <a:t> </a:t>
            </a:r>
            <a:r>
              <a:rPr lang="ru-RU" sz="1800" b="1" strike="noStrike" spc="-1" dirty="0" err="1">
                <a:latin typeface="Arial"/>
              </a:rPr>
              <a:t>порушує</a:t>
            </a:r>
            <a:r>
              <a:rPr lang="ru-RU" sz="1800" b="1" strike="noStrike" spc="-1" dirty="0">
                <a:latin typeface="Arial"/>
              </a:rPr>
              <a:t> </a:t>
            </a:r>
            <a:r>
              <a:rPr lang="ru-RU" sz="1800" b="1" strike="noStrike" spc="-1" dirty="0" err="1">
                <a:latin typeface="Arial"/>
              </a:rPr>
              <a:t>третинну</a:t>
            </a:r>
            <a:r>
              <a:rPr lang="ru-RU" sz="1800" b="1" strike="noStrike" spc="-1" dirty="0">
                <a:latin typeface="Arial"/>
              </a:rPr>
              <a:t> і </a:t>
            </a:r>
            <a:r>
              <a:rPr lang="ru-RU" sz="1800" b="1" strike="noStrike" spc="-1" dirty="0" err="1">
                <a:latin typeface="Arial"/>
              </a:rPr>
              <a:t>четвертинну</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a:t>
            </a:r>
            <a:r>
              <a:rPr lang="ru-RU" sz="1800" b="1" strike="noStrike" spc="-1" dirty="0" err="1">
                <a:latin typeface="Arial"/>
              </a:rPr>
              <a:t>білків</a:t>
            </a:r>
            <a:r>
              <a:rPr lang="ru-RU" sz="1800" b="1" strike="noStrike" spc="-1" dirty="0">
                <a:latin typeface="Arial"/>
              </a:rPr>
              <a:t>, </a:t>
            </a:r>
            <a:r>
              <a:rPr lang="ru-RU" sz="1800" b="1" strike="noStrike" spc="-1" dirty="0" err="1">
                <a:latin typeface="Arial"/>
              </a:rPr>
              <a:t>вимиває</a:t>
            </a:r>
            <a:r>
              <a:rPr lang="ru-RU" sz="1800" b="1" strike="noStrike" spc="-1" dirty="0">
                <a:latin typeface="Arial"/>
              </a:rPr>
              <a:t> </a:t>
            </a:r>
            <a:r>
              <a:rPr lang="ru-RU" sz="1800" b="1" strike="noStrike" spc="-1" dirty="0" err="1">
                <a:latin typeface="Arial"/>
              </a:rPr>
              <a:t>глікоген</a:t>
            </a:r>
            <a:r>
              <a:rPr lang="ru-RU" sz="1800" b="1" strike="noStrike" spc="-1" dirty="0">
                <a:latin typeface="Arial"/>
              </a:rPr>
              <a:t>, тому в тих </a:t>
            </a:r>
            <a:r>
              <a:rPr lang="ru-RU" sz="1800" b="1" strike="noStrike" spc="-1" dirty="0" err="1">
                <a:latin typeface="Arial"/>
              </a:rPr>
              <a:t>випадках</a:t>
            </a:r>
            <a:r>
              <a:rPr lang="ru-RU" sz="1800" b="1" strike="noStrike" spc="-1" dirty="0">
                <a:latin typeface="Arial"/>
              </a:rPr>
              <a:t>, коли </a:t>
            </a:r>
            <a:r>
              <a:rPr lang="ru-RU" sz="1800" b="1" strike="noStrike" spc="-1" dirty="0" err="1">
                <a:latin typeface="Arial"/>
              </a:rPr>
              <a:t>досягнення</a:t>
            </a:r>
            <a:r>
              <a:rPr lang="ru-RU" sz="1800" b="1" strike="noStrike" spc="-1" dirty="0">
                <a:latin typeface="Arial"/>
              </a:rPr>
              <a:t> </a:t>
            </a:r>
            <a:r>
              <a:rPr lang="ru-RU" sz="1800" b="1" strike="noStrike" spc="-1" dirty="0" err="1">
                <a:latin typeface="Arial"/>
              </a:rPr>
              <a:t>певної</a:t>
            </a:r>
            <a:r>
              <a:rPr lang="ru-RU" sz="1800" b="1" strike="noStrike" spc="-1" dirty="0">
                <a:latin typeface="Arial"/>
              </a:rPr>
              <a:t> мети </a:t>
            </a:r>
            <a:r>
              <a:rPr lang="ru-RU" sz="1800" b="1" strike="noStrike" spc="-1" dirty="0" err="1">
                <a:latin typeface="Arial"/>
              </a:rPr>
              <a:t>передбачає</a:t>
            </a:r>
            <a:r>
              <a:rPr lang="ru-RU" sz="1800" b="1" strike="noStrike" spc="-1" dirty="0">
                <a:latin typeface="Arial"/>
              </a:rPr>
              <a:t> </a:t>
            </a:r>
            <a:r>
              <a:rPr lang="ru-RU" sz="1800" b="1" strike="noStrike" spc="-1" dirty="0" err="1">
                <a:latin typeface="Arial"/>
              </a:rPr>
              <a:t>специфічну</a:t>
            </a:r>
            <a:r>
              <a:rPr lang="ru-RU" sz="1800" b="1" strike="noStrike" spc="-1" dirty="0">
                <a:latin typeface="Arial"/>
              </a:rPr>
              <a:t> </a:t>
            </a:r>
            <a:r>
              <a:rPr lang="ru-RU" sz="1800" b="1" strike="noStrike" spc="-1" dirty="0" err="1">
                <a:latin typeface="Arial"/>
              </a:rPr>
              <a:t>обробку</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застосовуються</a:t>
            </a:r>
            <a:r>
              <a:rPr lang="ru-RU" sz="1800" b="1" strike="noStrike" spc="-1" dirty="0">
                <a:latin typeface="Arial"/>
              </a:rPr>
              <a:t> </a:t>
            </a:r>
            <a:r>
              <a:rPr lang="ru-RU" sz="1800" b="1" strike="noStrike" spc="-1" dirty="0" err="1">
                <a:solidFill>
                  <a:srgbClr val="0000B0"/>
                </a:solidFill>
                <a:latin typeface="Arial"/>
              </a:rPr>
              <a:t>спеціальні</a:t>
            </a:r>
            <a:r>
              <a:rPr lang="ru-RU" sz="1800" b="1" strike="noStrike" spc="-1" dirty="0">
                <a:solidFill>
                  <a:srgbClr val="0000B0"/>
                </a:solidFill>
                <a:latin typeface="Arial"/>
              </a:rPr>
              <a:t> </a:t>
            </a:r>
            <a:r>
              <a:rPr lang="ru-RU" sz="1800" b="1" strike="noStrike" spc="-1" dirty="0" err="1">
                <a:solidFill>
                  <a:srgbClr val="0000B0"/>
                </a:solidFill>
                <a:latin typeface="Arial"/>
              </a:rPr>
              <a:t>фіксуючі</a:t>
            </a:r>
            <a:r>
              <a:rPr lang="ru-RU" sz="1800" b="1" strike="noStrike" spc="-1" dirty="0">
                <a:solidFill>
                  <a:srgbClr val="0000B0"/>
                </a:solidFill>
                <a:latin typeface="Arial"/>
              </a:rPr>
              <a:t> </a:t>
            </a:r>
            <a:r>
              <a:rPr lang="ru-RU" sz="1800" b="1" strike="noStrike" spc="-1" dirty="0" err="1">
                <a:solidFill>
                  <a:srgbClr val="0000B0"/>
                </a:solidFill>
                <a:latin typeface="Arial"/>
              </a:rPr>
              <a:t>розчини</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solidFill>
                  <a:srgbClr val="0000B0"/>
                </a:solidFill>
                <a:latin typeface="Arial"/>
              </a:rPr>
              <a:t>розчин</a:t>
            </a:r>
            <a:r>
              <a:rPr lang="ru-RU" sz="1800" b="1" strike="noStrike" spc="-1" dirty="0">
                <a:solidFill>
                  <a:srgbClr val="0000B0"/>
                </a:solidFill>
                <a:latin typeface="Arial"/>
              </a:rPr>
              <a:t> </a:t>
            </a:r>
            <a:r>
              <a:rPr lang="ru-RU" sz="1800" b="1" strike="noStrike" spc="-1" dirty="0" err="1">
                <a:solidFill>
                  <a:srgbClr val="0000B0"/>
                </a:solidFill>
                <a:latin typeface="Arial"/>
              </a:rPr>
              <a:t>Девідсона</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включає</a:t>
            </a:r>
            <a:r>
              <a:rPr lang="ru-RU" sz="1800" b="1" strike="noStrike" spc="-1" dirty="0">
                <a:latin typeface="Arial"/>
              </a:rPr>
              <a:t> в себе, </a:t>
            </a:r>
            <a:r>
              <a:rPr lang="ru-RU" sz="1800" b="1" i="1" u="sng" strike="noStrike" spc="-1" dirty="0" err="1">
                <a:uFillTx/>
                <a:latin typeface="Arial"/>
              </a:rPr>
              <a:t>крім</a:t>
            </a:r>
            <a:r>
              <a:rPr lang="ru-RU" sz="1800" b="1" i="1" u="sng" strike="noStrike" spc="-1" dirty="0">
                <a:uFillTx/>
                <a:latin typeface="Arial"/>
              </a:rPr>
              <a:t> </a:t>
            </a:r>
            <a:r>
              <a:rPr lang="ru-RU" sz="1800" b="1" i="1" u="sng" strike="noStrike" spc="-1" dirty="0" err="1">
                <a:uFillTx/>
                <a:latin typeface="Arial"/>
              </a:rPr>
              <a:t>формаліну</a:t>
            </a:r>
            <a:r>
              <a:rPr lang="ru-RU" sz="1800" b="1" i="1" u="sng" strike="noStrike" spc="-1" dirty="0">
                <a:uFillTx/>
                <a:latin typeface="Arial"/>
              </a:rPr>
              <a:t> і спирту, </a:t>
            </a:r>
            <a:r>
              <a:rPr lang="ru-RU" sz="1800" b="1" i="1" u="sng" strike="noStrike" spc="-1" dirty="0" err="1">
                <a:uFillTx/>
                <a:latin typeface="Arial"/>
              </a:rPr>
              <a:t>оцтову</a:t>
            </a:r>
            <a:r>
              <a:rPr lang="ru-RU" sz="1800" b="1" i="1" u="sng" strike="noStrike" spc="-1" dirty="0">
                <a:uFillTx/>
                <a:latin typeface="Arial"/>
              </a:rPr>
              <a:t> кислоту</a:t>
            </a:r>
            <a:r>
              <a:rPr lang="ru-RU" sz="1800" b="1" strike="noStrike" spc="-1" dirty="0">
                <a:latin typeface="Arial"/>
              </a:rPr>
              <a:t>, </a:t>
            </a:r>
            <a:r>
              <a:rPr lang="ru-RU" sz="1800" b="1" strike="noStrike" spc="-1" dirty="0" err="1">
                <a:latin typeface="Arial"/>
              </a:rPr>
              <a:t>краще</a:t>
            </a:r>
            <a:r>
              <a:rPr lang="ru-RU" sz="1800" b="1" strike="noStrike" spc="-1" dirty="0">
                <a:latin typeface="Arial"/>
              </a:rPr>
              <a:t> </a:t>
            </a:r>
            <a:r>
              <a:rPr lang="ru-RU" sz="1800" b="1" strike="noStrike" spc="-1" dirty="0" err="1">
                <a:latin typeface="Arial"/>
              </a:rPr>
              <a:t>підходить</a:t>
            </a:r>
            <a:r>
              <a:rPr lang="ru-RU" sz="1800" b="1" strike="noStrike" spc="-1" dirty="0">
                <a:latin typeface="Arial"/>
              </a:rPr>
              <a:t> для </a:t>
            </a:r>
            <a:r>
              <a:rPr lang="ru-RU" sz="1800" b="1" strike="noStrike" spc="-1" dirty="0" err="1">
                <a:latin typeface="Arial"/>
              </a:rPr>
              <a:t>фіксації</a:t>
            </a:r>
            <a:r>
              <a:rPr lang="ru-RU" sz="1800" b="1" strike="noStrike" spc="-1" dirty="0">
                <a:latin typeface="Arial"/>
              </a:rPr>
              <a:t> очей і </a:t>
            </a:r>
            <a:r>
              <a:rPr lang="ru-RU" sz="1800" b="1" strike="noStrike" spc="-1" dirty="0" err="1">
                <a:latin typeface="Arial"/>
              </a:rPr>
              <a:t>сім'яників</a:t>
            </a:r>
            <a:r>
              <a:rPr lang="ru-RU" sz="1800" b="1" strike="noStrike" spc="-1" dirty="0">
                <a:latin typeface="Arial"/>
              </a:rPr>
              <a:t>, так як </a:t>
            </a:r>
            <a:r>
              <a:rPr lang="ru-RU" sz="1800" b="1" strike="noStrike" spc="-1" dirty="0" err="1">
                <a:latin typeface="Arial"/>
              </a:rPr>
              <a:t>він</a:t>
            </a:r>
            <a:r>
              <a:rPr lang="ru-RU" sz="1800" b="1" strike="noStrike" spc="-1" dirty="0">
                <a:latin typeface="Arial"/>
              </a:rPr>
              <a:t> </a:t>
            </a:r>
            <a:r>
              <a:rPr lang="ru-RU" sz="1800" b="1" strike="noStrike" spc="-1" dirty="0" err="1">
                <a:latin typeface="Arial"/>
              </a:rPr>
              <a:t>запобігає</a:t>
            </a:r>
            <a:r>
              <a:rPr lang="ru-RU" sz="1800" b="1" strike="noStrike" spc="-1" dirty="0">
                <a:latin typeface="Arial"/>
              </a:rPr>
              <a:t> </a:t>
            </a:r>
            <a:r>
              <a:rPr lang="ru-RU" sz="1800" b="1" strike="noStrike" spc="-1" dirty="0" err="1">
                <a:latin typeface="Arial"/>
              </a:rPr>
              <a:t>відшаруванню</a:t>
            </a:r>
            <a:r>
              <a:rPr lang="ru-RU" sz="1800" b="1" strike="noStrike" spc="-1" dirty="0">
                <a:latin typeface="Arial"/>
              </a:rPr>
              <a:t> </a:t>
            </a:r>
            <a:r>
              <a:rPr lang="ru-RU" sz="1800" b="1" strike="noStrike" spc="-1" dirty="0" err="1">
                <a:latin typeface="Arial"/>
              </a:rPr>
              <a:t>сітківки</a:t>
            </a:r>
            <a:r>
              <a:rPr lang="ru-RU" sz="1800" b="1" strike="noStrike" spc="-1" dirty="0">
                <a:latin typeface="Arial"/>
              </a:rPr>
              <a:t> і </a:t>
            </a:r>
            <a:r>
              <a:rPr lang="ru-RU" sz="1800" b="1" strike="noStrike" spc="-1" dirty="0" err="1">
                <a:latin typeface="Arial"/>
              </a:rPr>
              <a:t>відділенню</a:t>
            </a:r>
            <a:r>
              <a:rPr lang="ru-RU" sz="1800" b="1" strike="noStrike" spc="-1" dirty="0">
                <a:latin typeface="Arial"/>
              </a:rPr>
              <a:t> </a:t>
            </a:r>
            <a:r>
              <a:rPr lang="ru-RU" sz="1800" b="1" strike="noStrike" spc="-1" dirty="0" err="1">
                <a:latin typeface="Arial"/>
              </a:rPr>
              <a:t>клітин</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вистилають</a:t>
            </a:r>
            <a:r>
              <a:rPr lang="ru-RU" sz="1800" b="1" strike="noStrike" spc="-1" dirty="0">
                <a:latin typeface="Arial"/>
              </a:rPr>
              <a:t> </a:t>
            </a:r>
            <a:r>
              <a:rPr lang="ru-RU" sz="1800" b="1" strike="noStrike" spc="-1" dirty="0" err="1">
                <a:latin typeface="Arial"/>
              </a:rPr>
              <a:t>насінні</a:t>
            </a:r>
            <a:r>
              <a:rPr lang="ru-RU" sz="1800" b="1" strike="noStrike" spc="-1" dirty="0">
                <a:latin typeface="Arial"/>
              </a:rPr>
              <a:t> </a:t>
            </a:r>
            <a:r>
              <a:rPr lang="ru-RU" sz="1800" b="1" strike="noStrike" spc="-1" dirty="0" err="1">
                <a:latin typeface="Arial"/>
              </a:rPr>
              <a:t>канальці</a:t>
            </a:r>
            <a:r>
              <a:rPr lang="ru-RU" sz="1800" b="1" strike="noStrike" spc="-1" dirty="0">
                <a:latin typeface="Arial"/>
              </a:rPr>
              <a:t> </a:t>
            </a:r>
            <a:r>
              <a:rPr lang="ru-RU" sz="1800" b="1" strike="noStrike" spc="-1" dirty="0" err="1">
                <a:latin typeface="Arial"/>
              </a:rPr>
              <a:t>сім'яників</a:t>
            </a:r>
            <a:r>
              <a:rPr lang="ru-RU" sz="1800" b="1" strike="noStrike" spc="-1" dirty="0">
                <a:latin typeface="Arial"/>
              </a:rPr>
              <a:t>. При </a:t>
            </a:r>
            <a:r>
              <a:rPr lang="ru-RU" sz="1800" b="1" strike="noStrike" spc="-1" dirty="0" err="1">
                <a:solidFill>
                  <a:srgbClr val="3B0076"/>
                </a:solidFill>
                <a:latin typeface="Arial"/>
              </a:rPr>
              <a:t>постановці</a:t>
            </a:r>
            <a:r>
              <a:rPr lang="ru-RU" sz="1800" b="1" strike="noStrike" spc="-1" dirty="0">
                <a:solidFill>
                  <a:srgbClr val="3B0076"/>
                </a:solidFill>
                <a:latin typeface="Arial"/>
              </a:rPr>
              <a:t> </a:t>
            </a:r>
            <a:r>
              <a:rPr lang="ru-RU" sz="1800" b="1" strike="noStrike" spc="-1" dirty="0" err="1">
                <a:solidFill>
                  <a:srgbClr val="3B0076"/>
                </a:solidFill>
                <a:latin typeface="Arial"/>
              </a:rPr>
              <a:t>імуногістохімічної</a:t>
            </a:r>
            <a:r>
              <a:rPr lang="ru-RU" sz="1800" b="1" strike="noStrike" spc="-1" dirty="0">
                <a:solidFill>
                  <a:srgbClr val="3B0076"/>
                </a:solidFill>
                <a:latin typeface="Arial"/>
              </a:rPr>
              <a:t> </a:t>
            </a:r>
            <a:r>
              <a:rPr lang="ru-RU" sz="1800" b="1" strike="noStrike" spc="-1" dirty="0" err="1">
                <a:solidFill>
                  <a:srgbClr val="3B0076"/>
                </a:solidFill>
                <a:latin typeface="Arial"/>
              </a:rPr>
              <a:t>реакції</a:t>
            </a:r>
            <a:r>
              <a:rPr lang="ru-RU" sz="1800" b="1" strike="noStrike" spc="-1" dirty="0">
                <a:latin typeface="Arial"/>
              </a:rPr>
              <a:t>, в </a:t>
            </a:r>
            <a:r>
              <a:rPr lang="ru-RU" sz="1800" b="1" strike="noStrike" spc="-1" dirty="0" err="1">
                <a:latin typeface="Arial"/>
              </a:rPr>
              <a:t>якій</a:t>
            </a:r>
            <a:r>
              <a:rPr lang="ru-RU" sz="1800" b="1" strike="noStrike" spc="-1" dirty="0">
                <a:latin typeface="Arial"/>
              </a:rPr>
              <a:t> </a:t>
            </a:r>
            <a:r>
              <a:rPr lang="ru-RU" sz="1800" b="1" strike="noStrike" spc="-1" dirty="0" err="1">
                <a:latin typeface="Arial"/>
              </a:rPr>
              <a:t>важливу</a:t>
            </a:r>
            <a:r>
              <a:rPr lang="ru-RU" sz="1800" b="1" strike="noStrike" spc="-1" dirty="0">
                <a:latin typeface="Arial"/>
              </a:rPr>
              <a:t> роль </a:t>
            </a:r>
            <a:r>
              <a:rPr lang="ru-RU" sz="1800" b="1" strike="noStrike" spc="-1" dirty="0" err="1">
                <a:latin typeface="Arial"/>
              </a:rPr>
              <a:t>відіграє</a:t>
            </a:r>
            <a:r>
              <a:rPr lang="ru-RU" sz="1800" b="1" strike="noStrike" spc="-1" dirty="0">
                <a:latin typeface="Arial"/>
              </a:rPr>
              <a:t> </a:t>
            </a:r>
            <a:r>
              <a:rPr lang="ru-RU" sz="1800" b="1" u="sng" strike="noStrike" spc="-1" dirty="0" err="1">
                <a:uFillTx/>
                <a:latin typeface="Arial"/>
              </a:rPr>
              <a:t>збереження</a:t>
            </a:r>
            <a:r>
              <a:rPr lang="ru-RU" sz="1800" b="1" u="sng" strike="noStrike" spc="-1" dirty="0">
                <a:uFillTx/>
                <a:latin typeface="Arial"/>
              </a:rPr>
              <a:t> </a:t>
            </a:r>
            <a:r>
              <a:rPr lang="ru-RU" sz="1800" b="1" u="sng" strike="noStrike" spc="-1" dirty="0" err="1">
                <a:uFillTx/>
                <a:latin typeface="Arial"/>
              </a:rPr>
              <a:t>антигенів</a:t>
            </a:r>
            <a:r>
              <a:rPr lang="ru-RU" sz="1800" b="1" u="sng" strike="noStrike" spc="-1" dirty="0">
                <a:uFillTx/>
                <a:latin typeface="Arial"/>
              </a:rPr>
              <a:t> в </a:t>
            </a:r>
            <a:r>
              <a:rPr lang="ru-RU" sz="1800" b="1" u="sng" strike="noStrike" spc="-1" dirty="0" err="1">
                <a:uFillTx/>
                <a:latin typeface="Arial"/>
              </a:rPr>
              <a:t>первісному</a:t>
            </a:r>
            <a:r>
              <a:rPr lang="ru-RU" sz="1800" b="1" u="sng" strike="noStrike" spc="-1" dirty="0">
                <a:uFillTx/>
                <a:latin typeface="Arial"/>
              </a:rPr>
              <a:t> </a:t>
            </a:r>
            <a:r>
              <a:rPr lang="ru-RU" sz="1800" b="1" u="sng" strike="noStrike" spc="-1" dirty="0" err="1">
                <a:uFillTx/>
                <a:latin typeface="Arial"/>
              </a:rPr>
              <a:t>вигляді</a:t>
            </a:r>
            <a:r>
              <a:rPr lang="ru-RU" sz="1800" b="1" strike="noStrike" spc="-1" dirty="0">
                <a:latin typeface="Arial"/>
              </a:rPr>
              <a:t>, до </a:t>
            </a:r>
            <a:r>
              <a:rPr lang="ru-RU" sz="1800" b="1" strike="noStrike" spc="-1" dirty="0" err="1">
                <a:latin typeface="Arial"/>
              </a:rPr>
              <a:t>вибору</a:t>
            </a:r>
            <a:r>
              <a:rPr lang="ru-RU" sz="1800" b="1" strike="noStrike" spc="-1" dirty="0">
                <a:latin typeface="Arial"/>
              </a:rPr>
              <a:t> </a:t>
            </a:r>
            <a:r>
              <a:rPr lang="ru-RU" sz="1800" b="1" strike="noStrike" spc="-1" dirty="0" err="1">
                <a:latin typeface="Arial"/>
              </a:rPr>
              <a:t>фіксатора</a:t>
            </a:r>
            <a:r>
              <a:rPr lang="ru-RU" sz="1800" b="1" strike="noStrike" spc="-1" dirty="0">
                <a:latin typeface="Arial"/>
              </a:rPr>
              <a:t> </a:t>
            </a:r>
            <a:r>
              <a:rPr lang="ru-RU" sz="1800" b="1" strike="noStrike" spc="-1" dirty="0" err="1">
                <a:latin typeface="Arial"/>
              </a:rPr>
              <a:t>потрібно</a:t>
            </a:r>
            <a:r>
              <a:rPr lang="ru-RU" sz="1800" b="1" strike="noStrike" spc="-1" dirty="0">
                <a:latin typeface="Arial"/>
              </a:rPr>
              <a:t> </a:t>
            </a:r>
            <a:r>
              <a:rPr lang="ru-RU" sz="1800" b="1" strike="noStrike" spc="-1" dirty="0" err="1">
                <a:latin typeface="Arial"/>
              </a:rPr>
              <a:t>підходити</a:t>
            </a:r>
            <a:r>
              <a:rPr lang="ru-RU" sz="1800" b="1" strike="noStrike" spc="-1" dirty="0">
                <a:latin typeface="Arial"/>
              </a:rPr>
              <a:t> з особливою </a:t>
            </a:r>
            <a:r>
              <a:rPr lang="ru-RU" sz="1800" b="1" strike="noStrike" spc="-1" dirty="0" err="1">
                <a:latin typeface="Arial"/>
              </a:rPr>
              <a:t>ретельністю</a:t>
            </a:r>
            <a:r>
              <a:rPr lang="ru-RU" sz="1800" b="1" strike="noStrike" spc="-1" dirty="0">
                <a:latin typeface="Arial"/>
              </a:rPr>
              <a:t>; 70% </a:t>
            </a:r>
            <a:r>
              <a:rPr lang="ru-RU" sz="1800" b="1" strike="noStrike" spc="-1" dirty="0" err="1">
                <a:latin typeface="Arial"/>
              </a:rPr>
              <a:t>етанол</a:t>
            </a:r>
            <a:r>
              <a:rPr lang="ru-RU" sz="1800" b="1" strike="noStrike" spc="-1" dirty="0">
                <a:latin typeface="Arial"/>
              </a:rPr>
              <a:t> і </a:t>
            </a:r>
            <a:r>
              <a:rPr lang="ru-RU" sz="1800" b="1" strike="noStrike" spc="-1" dirty="0" err="1">
                <a:latin typeface="Arial"/>
              </a:rPr>
              <a:t>спиртовмісні</a:t>
            </a:r>
            <a:r>
              <a:rPr lang="ru-RU" sz="1800" b="1" strike="noStrike" spc="-1" dirty="0">
                <a:latin typeface="Arial"/>
              </a:rPr>
              <a:t> </a:t>
            </a:r>
            <a:r>
              <a:rPr lang="ru-RU" sz="1800" b="1" strike="noStrike" spc="-1" dirty="0" err="1">
                <a:latin typeface="Arial"/>
              </a:rPr>
              <a:t>фіксуючи</a:t>
            </a:r>
            <a:r>
              <a:rPr lang="ru-RU" sz="1800" b="1" strike="noStrike" spc="-1" dirty="0">
                <a:latin typeface="Arial"/>
              </a:rPr>
              <a:t> </a:t>
            </a:r>
            <a:r>
              <a:rPr lang="ru-RU" sz="1800" b="1" strike="noStrike" spc="-1" dirty="0" err="1">
                <a:latin typeface="Arial"/>
              </a:rPr>
              <a:t>розчини</a:t>
            </a:r>
            <a:r>
              <a:rPr lang="ru-RU" sz="1800" b="1" strike="noStrike" spc="-1" dirty="0">
                <a:latin typeface="Arial"/>
              </a:rPr>
              <a:t> </a:t>
            </a:r>
            <a:r>
              <a:rPr lang="ru-RU" sz="1800" b="1" strike="noStrike" spc="-1" dirty="0" err="1">
                <a:latin typeface="Arial"/>
              </a:rPr>
              <a:t>запобігають</a:t>
            </a:r>
            <a:r>
              <a:rPr lang="ru-RU" sz="1800" b="1" strike="noStrike" spc="-1" dirty="0">
                <a:latin typeface="Arial"/>
              </a:rPr>
              <a:t> так званому </a:t>
            </a:r>
            <a:r>
              <a:rPr lang="ru-RU" sz="1800" b="1" strike="noStrike" spc="-1" dirty="0" err="1">
                <a:latin typeface="Arial"/>
              </a:rPr>
              <a:t>зшиванню</a:t>
            </a:r>
            <a:r>
              <a:rPr lang="ru-RU" sz="1800" b="1" strike="noStrike" spc="-1" dirty="0">
                <a:latin typeface="Arial"/>
              </a:rPr>
              <a:t> </a:t>
            </a:r>
            <a:r>
              <a:rPr lang="ru-RU" sz="1800" b="1" strike="noStrike" spc="-1" dirty="0" err="1">
                <a:latin typeface="Arial"/>
              </a:rPr>
              <a:t>полімерів</a:t>
            </a:r>
            <a:r>
              <a:rPr lang="ru-RU" sz="1800" b="1" strike="noStrike" spc="-1" dirty="0">
                <a:latin typeface="Arial"/>
              </a:rPr>
              <a:t> (</a:t>
            </a:r>
            <a:r>
              <a:rPr lang="ru-RU" sz="1800" b="1" strike="noStrike" spc="-1" dirty="0" err="1">
                <a:latin typeface="Arial"/>
              </a:rPr>
              <a:t>зокрема</a:t>
            </a:r>
            <a:r>
              <a:rPr lang="ru-RU" sz="1800" b="1" strike="noStrike" spc="-1" dirty="0">
                <a:latin typeface="Arial"/>
              </a:rPr>
              <a:t>, </a:t>
            </a:r>
            <a:r>
              <a:rPr lang="ru-RU" sz="1800" b="1" strike="noStrike" spc="-1" dirty="0" err="1">
                <a:latin typeface="Arial"/>
              </a:rPr>
              <a:t>білків</a:t>
            </a:r>
            <a:r>
              <a:rPr lang="ru-RU" sz="1800" b="1" strike="noStrike" spc="-1" dirty="0">
                <a:latin typeface="Arial"/>
              </a:rPr>
              <a:t>, </a:t>
            </a:r>
            <a:r>
              <a:rPr lang="ru-RU" sz="1800" b="1" strike="noStrike" spc="-1" dirty="0" err="1">
                <a:latin typeface="Arial"/>
              </a:rPr>
              <a:t>які</a:t>
            </a:r>
            <a:r>
              <a:rPr lang="ru-RU" sz="1800" b="1" strike="noStrike" spc="-1" dirty="0">
                <a:latin typeface="Arial"/>
              </a:rPr>
              <a:t> </a:t>
            </a:r>
            <a:r>
              <a:rPr lang="ru-RU" sz="1800" b="1" strike="noStrike" spc="-1" dirty="0" err="1">
                <a:latin typeface="Arial"/>
              </a:rPr>
              <a:t>формують</a:t>
            </a:r>
            <a:r>
              <a:rPr lang="ru-RU" sz="1800" b="1" strike="noStrike" spc="-1" dirty="0">
                <a:latin typeface="Arial"/>
              </a:rPr>
              <a:t> </a:t>
            </a:r>
            <a:r>
              <a:rPr lang="ru-RU" sz="1800" b="1" strike="noStrike" spc="-1" dirty="0" err="1">
                <a:latin typeface="Arial"/>
              </a:rPr>
              <a:t>розпізнавані</a:t>
            </a:r>
            <a:r>
              <a:rPr lang="ru-RU" sz="1800" b="1" strike="noStrike" spc="-1" dirty="0">
                <a:latin typeface="Arial"/>
              </a:rPr>
              <a:t> </a:t>
            </a:r>
            <a:r>
              <a:rPr lang="ru-RU" sz="1800" b="1" strike="noStrike" spc="-1" dirty="0" err="1">
                <a:latin typeface="Arial"/>
              </a:rPr>
              <a:t>антитілами</a:t>
            </a:r>
            <a:r>
              <a:rPr lang="ru-RU" sz="1800" b="1" strike="noStrike" spc="-1" dirty="0">
                <a:latin typeface="Arial"/>
              </a:rPr>
              <a:t> </a:t>
            </a:r>
            <a:r>
              <a:rPr lang="ru-RU" sz="1800" b="1" strike="noStrike" spc="-1" dirty="0" err="1">
                <a:latin typeface="Arial"/>
              </a:rPr>
              <a:t>епітопи</a:t>
            </a:r>
            <a:r>
              <a:rPr lang="ru-RU" sz="1800" b="1" strike="noStrike" spc="-1" dirty="0">
                <a:latin typeface="Arial"/>
              </a:rPr>
              <a:t>), яке </a:t>
            </a:r>
            <a:r>
              <a:rPr lang="ru-RU" sz="1800" b="1" strike="noStrike" spc="-1" dirty="0" err="1">
                <a:latin typeface="Arial"/>
              </a:rPr>
              <a:t>відбувається</a:t>
            </a:r>
            <a:r>
              <a:rPr lang="ru-RU" sz="1800" b="1" strike="noStrike" spc="-1" dirty="0">
                <a:latin typeface="Arial"/>
              </a:rPr>
              <a:t> при </a:t>
            </a:r>
            <a:r>
              <a:rPr lang="ru-RU" sz="1800" b="1" strike="noStrike" spc="-1" dirty="0" err="1">
                <a:latin typeface="Arial"/>
              </a:rPr>
              <a:t>тривалій</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формаліном</a:t>
            </a:r>
            <a:r>
              <a:rPr lang="ru-RU" sz="1800" b="1" strike="noStrike" spc="-1" dirty="0">
                <a:latin typeface="Arial"/>
              </a:rPr>
              <a:t>. </a:t>
            </a:r>
            <a:r>
              <a:rPr lang="ru-RU" sz="1800" b="1" strike="noStrike" spc="-1" dirty="0" err="1">
                <a:latin typeface="Arial"/>
              </a:rPr>
              <a:t>Проте</a:t>
            </a:r>
            <a:r>
              <a:rPr lang="ru-RU" sz="1800" b="1" strike="noStrike" spc="-1" dirty="0">
                <a:latin typeface="Arial"/>
              </a:rPr>
              <a:t> </a:t>
            </a:r>
            <a:r>
              <a:rPr lang="ru-RU" sz="1800" b="1" strike="noStrike" spc="-1" dirty="0" err="1">
                <a:latin typeface="Arial"/>
              </a:rPr>
              <a:t>використання</a:t>
            </a:r>
            <a:r>
              <a:rPr lang="ru-RU" sz="1800" b="1" strike="noStrike" spc="-1" dirty="0">
                <a:latin typeface="Arial"/>
              </a:rPr>
              <a:t> 10% </a:t>
            </a:r>
            <a:r>
              <a:rPr lang="ru-RU" sz="1800" b="1" strike="noStrike" spc="-1" dirty="0" err="1">
                <a:latin typeface="Arial"/>
              </a:rPr>
              <a:t>забуферованого</a:t>
            </a:r>
            <a:r>
              <a:rPr lang="ru-RU" sz="1800" b="1" strike="noStrike" spc="-1" dirty="0">
                <a:latin typeface="Arial"/>
              </a:rPr>
              <a:t> </a:t>
            </a:r>
            <a:r>
              <a:rPr lang="ru-RU" sz="1800" b="1" strike="noStrike" spc="-1" dirty="0" err="1">
                <a:latin typeface="Arial"/>
              </a:rPr>
              <a:t>формаліну</a:t>
            </a:r>
            <a:r>
              <a:rPr lang="ru-RU" sz="1800" b="1" strike="noStrike" spc="-1" dirty="0">
                <a:latin typeface="Arial"/>
              </a:rPr>
              <a:t> в </a:t>
            </a:r>
            <a:r>
              <a:rPr lang="ru-RU" sz="1800" b="1" strike="noStrike" spc="-1" dirty="0" err="1">
                <a:latin typeface="Arial"/>
              </a:rPr>
              <a:t>даному</a:t>
            </a:r>
            <a:r>
              <a:rPr lang="ru-RU" sz="1800" b="1" strike="noStrike" spc="-1" dirty="0">
                <a:latin typeface="Arial"/>
              </a:rPr>
              <a:t> </a:t>
            </a:r>
            <a:r>
              <a:rPr lang="ru-RU" sz="1800" b="1" strike="noStrike" spc="-1" dirty="0" err="1">
                <a:latin typeface="Arial"/>
              </a:rPr>
              <a:t>випадку</a:t>
            </a:r>
            <a:r>
              <a:rPr lang="ru-RU" sz="1800" b="1" strike="noStrike" spc="-1" dirty="0">
                <a:latin typeface="Arial"/>
              </a:rPr>
              <a:t> допустимо, </a:t>
            </a:r>
            <a:r>
              <a:rPr lang="ru-RU" sz="1800" b="1" strike="noStrike" spc="-1" dirty="0" err="1">
                <a:latin typeface="Arial"/>
              </a:rPr>
              <a:t>якщо</a:t>
            </a:r>
            <a:r>
              <a:rPr lang="ru-RU" sz="1800" b="1" strike="noStrike" spc="-1" dirty="0">
                <a:latin typeface="Arial"/>
              </a:rPr>
              <a:t> буде </a:t>
            </a:r>
            <a:r>
              <a:rPr lang="ru-RU" sz="1800" b="1" strike="noStrike" spc="-1" dirty="0" err="1">
                <a:latin typeface="Arial"/>
              </a:rPr>
              <a:t>дотримана</a:t>
            </a:r>
            <a:r>
              <a:rPr lang="ru-RU" sz="1800" b="1" strike="noStrike" spc="-1" dirty="0">
                <a:latin typeface="Arial"/>
              </a:rPr>
              <a:t> </a:t>
            </a:r>
            <a:r>
              <a:rPr lang="ru-RU" sz="1800" b="1" strike="noStrike" spc="-1" dirty="0" err="1">
                <a:latin typeface="Arial"/>
              </a:rPr>
              <a:t>тривалість</a:t>
            </a:r>
            <a:r>
              <a:rPr lang="ru-RU" sz="1800" b="1" strike="noStrike" spc="-1" dirty="0">
                <a:latin typeface="Arial"/>
              </a:rPr>
              <a:t> </a:t>
            </a:r>
            <a:r>
              <a:rPr lang="ru-RU" sz="1800" b="1" strike="noStrike" spc="-1" dirty="0" err="1">
                <a:latin typeface="Arial"/>
              </a:rPr>
              <a:t>експозиції</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а </a:t>
            </a:r>
            <a:r>
              <a:rPr lang="ru-RU" sz="1800" b="1" strike="noStrike" spc="-1" dirty="0" err="1">
                <a:latin typeface="Arial"/>
              </a:rPr>
              <a:t>також</a:t>
            </a:r>
            <a:r>
              <a:rPr lang="ru-RU" sz="1800" b="1" strike="noStrike" spc="-1" dirty="0">
                <a:latin typeface="Arial"/>
              </a:rPr>
              <a:t> проведена </a:t>
            </a:r>
            <a:r>
              <a:rPr lang="ru-RU" sz="1800" b="1" strike="noStrike" spc="-1" dirty="0" err="1">
                <a:latin typeface="Arial"/>
              </a:rPr>
              <a:t>попередня</a:t>
            </a:r>
            <a:r>
              <a:rPr lang="ru-RU" sz="1800" b="1" strike="noStrike" spc="-1" dirty="0">
                <a:latin typeface="Arial"/>
              </a:rPr>
              <a:t> </a:t>
            </a:r>
            <a:r>
              <a:rPr lang="ru-RU" sz="1800" b="1" strike="noStrike" spc="-1" dirty="0" err="1">
                <a:latin typeface="Arial"/>
              </a:rPr>
              <a:t>підготовка</a:t>
            </a:r>
            <a:r>
              <a:rPr lang="ru-RU" sz="1800" b="1" strike="noStrike" spc="-1" dirty="0">
                <a:latin typeface="Arial"/>
              </a:rPr>
              <a:t> </a:t>
            </a:r>
            <a:r>
              <a:rPr lang="ru-RU" sz="1800" b="1" strike="noStrike" spc="-1" dirty="0" err="1">
                <a:latin typeface="Arial"/>
              </a:rPr>
              <a:t>тканини</a:t>
            </a:r>
            <a:r>
              <a:rPr lang="ru-RU" sz="1800" b="1" strike="noStrike" spc="-1" dirty="0">
                <a:latin typeface="Arial"/>
              </a:rPr>
              <a:t>, </a:t>
            </a:r>
            <a:r>
              <a:rPr lang="ru-RU" sz="1800" b="1" strike="noStrike" spc="-1" dirty="0" err="1">
                <a:latin typeface="Arial"/>
              </a:rPr>
              <a:t>тобто</a:t>
            </a:r>
            <a:r>
              <a:rPr lang="ru-RU" sz="1800" b="1" strike="noStrike" spc="-1" dirty="0">
                <a:latin typeface="Arial"/>
              </a:rPr>
              <a:t> </a:t>
            </a:r>
            <a:r>
              <a:rPr lang="ru-RU" sz="1800" b="1" strike="noStrike" spc="-1" dirty="0" err="1">
                <a:latin typeface="Arial"/>
              </a:rPr>
              <a:t>демаскування</a:t>
            </a:r>
            <a:r>
              <a:rPr lang="ru-RU" sz="1800" b="1" strike="noStrike" spc="-1" dirty="0">
                <a:latin typeface="Arial"/>
              </a:rPr>
              <a:t> антигену</a:t>
            </a:r>
            <a:r>
              <a:rPr lang="ru-RU" sz="1800" b="1" strike="noStrike" spc="-1" dirty="0" smtClean="0">
                <a:latin typeface="Arial"/>
              </a:rPr>
              <a:t>.</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571320" y="214200"/>
            <a:ext cx="821448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Наприклад, фіксований матеріал проводять через спирти, концентрація яких зростає, потім уміщують в органічний розчинник (ксилол, бензол, хлороформ тощо). Після того матеріал занурюють у суміш органічного розчинника з парафіном (так звана "гістологічна каша") і нарешті в чистий парафін або парапласт. Залитий після цього в парафіновий або парапластовий блок матеріал ріжуть на санному або роторному мікротомі. Ці два типи приладів різняться за розташуванням та рухливістю мікротомного ножа й препарату. У роторному мікротомі ніж закріплений нерухомо, а рухається об'єкт. У санному об'єкт подається на 3–7 мкм за один прохід угору, а рухається й робить зріз ніж. Мікротомний ніж заточують так, щоб уникнути будь-яких нерівностей ріжучої кромки. Тільки її ідеально рівна поверхня забезпечує рівномірну товщину зрізу. Закріплюється ніж під кутом 10–15º до поверхні об'єкта. Зрізи для електронної мікроскопії заливають в епоксидні смоли й ріжуть на ультрамікротомі, що дає можливість отримати їх товщиною в частки мікрометра. Якість зрізів у цьому разі контролюється під мікроскопом, а ніж для ультрамікротома роблять зі скла або алмазу. Забарвлення зрізів тканин Для виявлення певних структур отримані на мікротомі </a:t>
            </a:r>
            <a:r>
              <a:rPr lang="ru-RU" sz="1800" b="1" strike="noStrike" spc="-1">
                <a:solidFill>
                  <a:srgbClr val="FF0000"/>
                </a:solidFill>
                <a:latin typeface="Arial"/>
                <a:ea typeface="DejaVu Sans"/>
              </a:rPr>
              <a:t>зрізи забарвлюють</a:t>
            </a:r>
            <a:r>
              <a:rPr lang="ru-RU" sz="1800" b="1" strike="noStrike" spc="-1">
                <a:solidFill>
                  <a:srgbClr val="000000"/>
                </a:solidFill>
                <a:latin typeface="Arial"/>
                <a:ea typeface="DejaVu Sans"/>
              </a:rPr>
              <a:t>. Розрізняють оглядові, що дають можливість роздивитись загальну будову об'єкта, і спеціальні методи забарвлення, за допомогою яких можна побачити окремі елементи й деталі будови клітини.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2"/>
          <p:cNvPicPr/>
          <p:nvPr/>
        </p:nvPicPr>
        <p:blipFill>
          <a:blip r:embed="rId2" cstate="print"/>
          <a:srcRect l="3979" t="28626" r="4366" b="24746"/>
          <a:stretch/>
        </p:blipFill>
        <p:spPr>
          <a:xfrm>
            <a:off x="351360" y="936000"/>
            <a:ext cx="8504280" cy="3239640"/>
          </a:xfrm>
          <a:prstGeom prst="rect">
            <a:avLst/>
          </a:prstGeom>
          <a:ln>
            <a:noFill/>
          </a:ln>
        </p:spPr>
      </p:pic>
      <p:sp>
        <p:nvSpPr>
          <p:cNvPr id="148" name="CustomShape 1"/>
          <p:cNvSpPr/>
          <p:nvPr/>
        </p:nvSpPr>
        <p:spPr>
          <a:xfrm>
            <a:off x="1209960" y="4680000"/>
            <a:ext cx="692568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200" b="1" strike="noStrike" spc="-1">
                <a:solidFill>
                  <a:srgbClr val="800080"/>
                </a:solidFill>
                <a:latin typeface="Arial"/>
              </a:rPr>
              <a:t>Санний мікротом (МС-2) та ротаційний мікротом </a:t>
            </a:r>
            <a:endParaRPr lang="ru-RU" sz="2200" b="0" strike="noStrike" spc="-1">
              <a:latin typeface="Arial"/>
            </a:endParaRPr>
          </a:p>
          <a:p>
            <a:pPr algn="ctr">
              <a:lnSpc>
                <a:spcPct val="100000"/>
              </a:lnSpc>
            </a:pPr>
            <a:r>
              <a:rPr lang="ru-RU" sz="2200" b="1" strike="noStrike" spc="-1">
                <a:solidFill>
                  <a:srgbClr val="800080"/>
                </a:solidFill>
                <a:latin typeface="Arial"/>
              </a:rPr>
              <a:t>для парафінових зрізів (МПС-2)</a:t>
            </a:r>
            <a:endParaRPr lang="ru-RU" sz="2200" b="0" strike="noStrike" spc="-1">
              <a:latin typeface="Arial"/>
            </a:endParaRPr>
          </a:p>
        </p:txBody>
      </p:sp>
    </p:spTree>
    <p:extLst>
      <p:ext uri="{BB962C8B-B14F-4D97-AF65-F5344CB8AC3E}">
        <p14:creationId xmlns:p14="http://schemas.microsoft.com/office/powerpoint/2010/main" val="236590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988920" y="792000"/>
            <a:ext cx="7074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800080"/>
                </a:solidFill>
                <a:latin typeface="Arial"/>
              </a:rPr>
              <a:t>Депарафінування зрізів перед забарвленням</a:t>
            </a:r>
            <a:endParaRPr lang="ru-RU" sz="2400" b="0" strike="noStrike" spc="-1">
              <a:latin typeface="Arial"/>
            </a:endParaRPr>
          </a:p>
        </p:txBody>
      </p:sp>
      <p:pic>
        <p:nvPicPr>
          <p:cNvPr id="150" name="Рисунок 149"/>
          <p:cNvPicPr/>
          <p:nvPr/>
        </p:nvPicPr>
        <p:blipFill>
          <a:blip r:embed="rId2" cstate="print"/>
          <a:stretch/>
        </p:blipFill>
        <p:spPr>
          <a:xfrm>
            <a:off x="720000" y="1368720"/>
            <a:ext cx="7902360" cy="4966920"/>
          </a:xfrm>
          <a:prstGeom prst="rect">
            <a:avLst/>
          </a:prstGeom>
          <a:ln>
            <a:noFill/>
          </a:ln>
        </p:spPr>
      </p:pic>
    </p:spTree>
    <p:extLst>
      <p:ext uri="{BB962C8B-B14F-4D97-AF65-F5344CB8AC3E}">
        <p14:creationId xmlns:p14="http://schemas.microsoft.com/office/powerpoint/2010/main" val="5703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720000" y="499680"/>
            <a:ext cx="744372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800080"/>
                </a:solidFill>
                <a:latin typeface="Arial"/>
              </a:rPr>
              <a:t>ТИПИ БАРВНИКІВ</a:t>
            </a:r>
            <a:endParaRPr lang="ru-RU" sz="2000" b="0" strike="noStrike" spc="-1">
              <a:latin typeface="Arial"/>
            </a:endParaRPr>
          </a:p>
          <a:p>
            <a:pPr algn="ctr">
              <a:lnSpc>
                <a:spcPct val="100000"/>
              </a:lnSpc>
            </a:pPr>
            <a:r>
              <a:rPr lang="ru-RU" sz="2000" b="1" strike="noStrike" spc="-1">
                <a:solidFill>
                  <a:srgbClr val="800080"/>
                </a:solidFill>
                <a:latin typeface="Arial"/>
              </a:rPr>
              <a:t>Всі барвники, що використовують в гістологічній техніці,</a:t>
            </a:r>
            <a:endParaRPr lang="ru-RU" sz="2000" b="0" strike="noStrike" spc="-1">
              <a:latin typeface="Arial"/>
            </a:endParaRPr>
          </a:p>
          <a:p>
            <a:pPr algn="ctr">
              <a:lnSpc>
                <a:spcPct val="100000"/>
              </a:lnSpc>
            </a:pPr>
            <a:r>
              <a:rPr lang="ru-RU" sz="2000" b="1" strike="noStrike" spc="-1">
                <a:solidFill>
                  <a:srgbClr val="800080"/>
                </a:solidFill>
                <a:latin typeface="Arial"/>
              </a:rPr>
              <a:t>поділяють на 4 типи:</a:t>
            </a:r>
            <a:endParaRPr lang="ru-RU" sz="2000" b="0" strike="noStrike" spc="-1">
              <a:latin typeface="Arial"/>
            </a:endParaRPr>
          </a:p>
        </p:txBody>
      </p:sp>
      <p:pic>
        <p:nvPicPr>
          <p:cNvPr id="152" name="Рисунок 151"/>
          <p:cNvPicPr/>
          <p:nvPr/>
        </p:nvPicPr>
        <p:blipFill>
          <a:blip r:embed="rId2" cstate="print"/>
          <a:stretch/>
        </p:blipFill>
        <p:spPr>
          <a:xfrm>
            <a:off x="963000" y="1627920"/>
            <a:ext cx="7460640" cy="4635720"/>
          </a:xfrm>
          <a:prstGeom prst="rect">
            <a:avLst/>
          </a:prstGeom>
          <a:ln>
            <a:noFill/>
          </a:ln>
        </p:spPr>
      </p:pic>
    </p:spTree>
    <p:extLst>
      <p:ext uri="{BB962C8B-B14F-4D97-AF65-F5344CB8AC3E}">
        <p14:creationId xmlns:p14="http://schemas.microsoft.com/office/powerpoint/2010/main" val="381611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Рисунок 131"/>
          <p:cNvPicPr/>
          <p:nvPr/>
        </p:nvPicPr>
        <p:blipFill>
          <a:blip r:embed="rId2" cstate="print"/>
          <a:srcRect l="43036" t="20477" r="30186" b="13686"/>
          <a:stretch/>
        </p:blipFill>
        <p:spPr>
          <a:xfrm>
            <a:off x="2086920" y="216000"/>
            <a:ext cx="5000040" cy="655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Рисунок 152"/>
          <p:cNvPicPr/>
          <p:nvPr/>
        </p:nvPicPr>
        <p:blipFill>
          <a:blip r:embed="rId2" cstate="print"/>
          <a:stretch/>
        </p:blipFill>
        <p:spPr>
          <a:xfrm>
            <a:off x="432000" y="654120"/>
            <a:ext cx="8694360" cy="5468040"/>
          </a:xfrm>
          <a:prstGeom prst="rect">
            <a:avLst/>
          </a:prstGeom>
          <a:ln>
            <a:noFill/>
          </a:ln>
        </p:spPr>
      </p:pic>
    </p:spTree>
    <p:extLst>
      <p:ext uri="{BB962C8B-B14F-4D97-AF65-F5344CB8AC3E}">
        <p14:creationId xmlns:p14="http://schemas.microsoft.com/office/powerpoint/2010/main" val="19076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357120" y="175320"/>
            <a:ext cx="8500320" cy="6674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1800" b="1" strike="noStrike" spc="-1">
                <a:solidFill>
                  <a:srgbClr val="000000"/>
                </a:solidFill>
                <a:latin typeface="Times New Roman"/>
                <a:ea typeface="Calibri"/>
              </a:rPr>
              <a:t>Для прижиттєвих досліджень клітин використовують </a:t>
            </a:r>
            <a:r>
              <a:rPr lang="ru-RU" sz="1800" b="1" strike="noStrike" spc="-1">
                <a:solidFill>
                  <a:srgbClr val="FF0000"/>
                </a:solidFill>
                <a:latin typeface="Times New Roman"/>
                <a:ea typeface="Calibri"/>
              </a:rPr>
              <a:t>вітальні барвники</a:t>
            </a:r>
            <a:r>
              <a:rPr lang="ru-RU" sz="1800" b="1" strike="noStrike" spc="-1">
                <a:solidFill>
                  <a:srgbClr val="000000"/>
                </a:solidFill>
                <a:latin typeface="Times New Roman"/>
                <a:ea typeface="Calibri"/>
              </a:rPr>
              <a:t>. Зрізи для електронної мікроскопії забарвлюються зразу під час фіксації. Матеріал у цьому випадку фіксують глутаровим альдегідом і осмієвою кислотою. Остання саме й зв'язується зі структурами в клітині, роблячи їх непрозорими для потоку електронів. За фізико-хімічними властивостями барвники поділяють на гідрофобні (неполярні) і гідрофільні (полярні). </a:t>
            </a:r>
            <a:r>
              <a:rPr lang="ru-RU" sz="1800" b="1" strike="noStrike" spc="-1">
                <a:solidFill>
                  <a:srgbClr val="FF0000"/>
                </a:solidFill>
                <a:latin typeface="Times New Roman"/>
                <a:ea typeface="Calibri"/>
              </a:rPr>
              <a:t>Гідрофобні</a:t>
            </a:r>
            <a:r>
              <a:rPr lang="ru-RU" sz="1800" b="1" strike="noStrike" spc="-1">
                <a:solidFill>
                  <a:srgbClr val="000000"/>
                </a:solidFill>
                <a:latin typeface="Times New Roman"/>
                <a:ea typeface="Calibri"/>
              </a:rPr>
              <a:t> розчиняються в ліпідах і надають їм певного кольору. До цієї групи входять судан чорний, судан ІІІ тощо. </a:t>
            </a:r>
            <a:r>
              <a:rPr lang="ru-RU" sz="1800" b="1" strike="noStrike" spc="-1">
                <a:solidFill>
                  <a:srgbClr val="FF0000"/>
                </a:solidFill>
                <a:latin typeface="Times New Roman"/>
                <a:ea typeface="Calibri"/>
              </a:rPr>
              <a:t>Гідрофільні</a:t>
            </a:r>
            <a:r>
              <a:rPr lang="ru-RU" sz="1800" b="1" strike="noStrike" spc="-1">
                <a:solidFill>
                  <a:srgbClr val="000000"/>
                </a:solidFill>
                <a:latin typeface="Times New Roman"/>
                <a:ea typeface="Calibri"/>
              </a:rPr>
              <a:t> барвники поділяють на кислотні, основні та нейтральні. Кислотні забарвлюють основні (еозинофільні або оксифільні) структури в клітині, а основні з'єднуються з базофільними (кислими) структурами. Так, основний барвник гематоксилін забарвлює нуклеїнові кислоти в ядрі, а кислотний барвник еозин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основні білки цитоплазми. Нейтральні ж здатні забарвлювати як кислі, так і основні структури (наприклад, барвник Май-Грюнвальда). Розрізняють також забарвлення </a:t>
            </a:r>
            <a:r>
              <a:rPr lang="ru-RU" sz="1800" b="1" strike="noStrike" spc="-1">
                <a:solidFill>
                  <a:srgbClr val="FF0000"/>
                </a:solidFill>
                <a:latin typeface="Times New Roman"/>
                <a:ea typeface="Calibri"/>
              </a:rPr>
              <a:t>прогресивне й регресивне</a:t>
            </a:r>
            <a:r>
              <a:rPr lang="ru-RU" sz="1800" b="1" strike="noStrike" spc="-1">
                <a:solidFill>
                  <a:srgbClr val="000000"/>
                </a:solidFill>
                <a:latin typeface="Times New Roman"/>
                <a:ea typeface="Calibri"/>
              </a:rPr>
              <a:t>. При першому препарат поступово зв'язує барвник, доки колір не досягає оптимуму. Під час другого препарат спочатку перефарбовують, після чого надлишок барвника відмивають, доки не буде досягнуто оптимуму. Після забарвлення постійні препарати замикають у спеціальне середовище. Для цього використовують канадський або піхтовий бальзам (витяжки з кедрового або піхтового дерева), синтетичне середовище DPX тощо. При цьому, якщо середовище не водорозчинне, то після забарвлення (скажімо, гематоксиліном та еозином) препарат необхідно зневоднити. Для цього його проводять через спирти зростаючої концентрації, органічний розчинник і замикають у вибране середовище (канадський бальзам).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785880" y="357120"/>
            <a:ext cx="8071920" cy="667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Arial"/>
                <a:ea typeface="DejaVu Sans"/>
              </a:rPr>
              <a:t>Реакція бласттрансформації лімфоцитів (РБТЛ) під  впливом Т- та В-клітинних мітогенів</a:t>
            </a:r>
            <a:endParaRPr lang="ru-RU" sz="2400" b="0" strike="noStrike" spc="-1">
              <a:latin typeface="Arial"/>
            </a:endParaRPr>
          </a:p>
          <a:p>
            <a:pPr algn="ctr">
              <a:lnSpc>
                <a:spcPct val="100000"/>
              </a:lnSpc>
            </a:pPr>
            <a:endParaRPr lang="ru-RU" sz="2400" b="0" strike="noStrike" spc="-1">
              <a:latin typeface="Arial"/>
            </a:endParaRPr>
          </a:p>
          <a:p>
            <a:pPr algn="just">
              <a:lnSpc>
                <a:spcPct val="100000"/>
              </a:lnSpc>
            </a:pPr>
            <a:r>
              <a:rPr lang="ru-RU" sz="2000" b="1" strike="noStrike" spc="-1">
                <a:solidFill>
                  <a:srgbClr val="7030A0"/>
                </a:solidFill>
                <a:latin typeface="Arial"/>
                <a:ea typeface="DejaVu Sans"/>
              </a:rPr>
              <a:t>Принцип методу .</a:t>
            </a:r>
            <a:r>
              <a:rPr lang="ru-RU" sz="2000" b="1" strike="noStrike" spc="-1">
                <a:solidFill>
                  <a:srgbClr val="000000"/>
                </a:solidFill>
                <a:latin typeface="Arial"/>
                <a:ea typeface="DejaVu Sans"/>
              </a:rPr>
              <a:t> Метод грунтується на здатності лімфоцитів до диференційного  клітинного ділення під впливом антигенного стимулу in vitro.  Інтенсивність реакції визначають за кількістю бластних форм  клітин, які діляться в культурі.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1" strike="noStrike" spc="-1">
                <a:solidFill>
                  <a:srgbClr val="7030A0"/>
                </a:solidFill>
                <a:latin typeface="Arial"/>
                <a:ea typeface="DejaVu Sans"/>
              </a:rPr>
              <a:t>Реактиви:</a:t>
            </a:r>
            <a:r>
              <a:t/>
            </a:r>
            <a:br/>
            <a:r>
              <a:rPr lang="ru-RU" sz="2000" b="1" strike="noStrike" spc="-1">
                <a:solidFill>
                  <a:srgbClr val="000000"/>
                </a:solidFill>
                <a:latin typeface="Arial"/>
                <a:ea typeface="DejaVu Sans"/>
              </a:rPr>
              <a:t>1. Сироватки ембріонів корів</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2. Середовище RPMI-1640</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3. HEPES</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4. 2-меркаптоетанол</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5. Стандартні мітогени (ФГА, КонА, ЛПС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6. 3H-тимідин</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7. Фарба по Романовському-Гімзе</a:t>
            </a:r>
            <a:endParaRPr lang="ru-RU" sz="2000" b="0" strike="noStrike" spc="-1">
              <a:latin typeface="Arial"/>
            </a:endParaRPr>
          </a:p>
          <a:p>
            <a:pPr>
              <a:lnSpc>
                <a:spcPct val="100000"/>
              </a:lnSpc>
            </a:pPr>
            <a:r>
              <a:t/>
            </a:r>
            <a:br/>
            <a:endParaRPr lang="ru-RU" sz="2000" b="0" strike="noStrike" spc="-1">
              <a:latin typeface="Arial"/>
            </a:endParaRPr>
          </a:p>
          <a:p>
            <a:pPr>
              <a:lnSpc>
                <a:spcPct val="100000"/>
              </a:lnSpc>
            </a:pPr>
            <a:r>
              <a:t/>
            </a:r>
            <a:b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500040" y="197280"/>
            <a:ext cx="8286120" cy="612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Для постановки РБТЛ під впливом мітогенів in vitro стерильно  виділяють спленоцити. Спленоцити у концентрації 2х(10 в 6-му  ступені)/мл культивують у середовищі RPMI-1640, яке містить 10%  інактивованої сироватки ембріонів корів, 10 мМ 2-меркаптоетанолу,  20 мМ HEPES, ФГА (10 мкг/мл), або Кон-А (5 мкг/мл), або ЛПС  (50-100 мкг/мл). Культуру інкубують 72 год при 37 град. С. За 4  год до закінчення інкубації до кожної проби вносять по 1 мкКюри  3H-тимідину. Підготовку проб для виміру рівня радіоактивності  проводять за загальноприйнятою методикою. Результати подають у  вигляді СРМ (кількість імпульсів за 1 хв на 10 в 6-му ступені </a:t>
            </a:r>
            <a:r>
              <a:t/>
            </a:r>
            <a:br/>
            <a:r>
              <a:rPr lang="ru-RU" sz="1800" b="1" strike="noStrike" spc="-1">
                <a:solidFill>
                  <a:srgbClr val="000000"/>
                </a:solidFill>
                <a:latin typeface="Arial"/>
                <a:ea typeface="DejaVu Sans"/>
              </a:rPr>
              <a:t>клітин) або індексу стимуляції (відношення кількості імпульсів в  досліді до кількості імпульсів у контролі).</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Для визначення функціональної активності Т-клітин можна також використовувати РБТЛ у постановці за методом U.Junge,  за яким реєстрація результатів реакції проводиться візуально під  мікроскопом. Для цього клітини інкубують, як і у першому випадку. </a:t>
            </a:r>
            <a:r>
              <a:t/>
            </a:r>
            <a:br/>
            <a:r>
              <a:rPr lang="ru-RU" sz="1800" b="1" strike="noStrike" spc="-1">
                <a:solidFill>
                  <a:srgbClr val="000000"/>
                </a:solidFill>
                <a:latin typeface="Arial"/>
                <a:ea typeface="DejaVu Sans"/>
              </a:rPr>
              <a:t>Потім роблять мазки клітин на предметних скельцях, підсушують,  фіксують 10 хв метиловим або абсолютним етиловим спиртом, фарбують  за методом Романовського-Гімзе. Під мікроскопом (при збільшенні  7х10, 8х90) визначають відсоток нестимульованих, стимульованих та  типових бластних форм лімфоцитів, підраховуючи 200-500 клітин  лімфоїдного ряду.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740160" y="504000"/>
            <a:ext cx="8043480" cy="463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00B0"/>
                </a:solidFill>
                <a:latin typeface="Arial"/>
                <a:ea typeface="DejaVu Sans"/>
              </a:rPr>
              <a:t>Оформлення результатів експерименту</a:t>
            </a:r>
            <a:endParaRPr lang="ru-RU" sz="2400" b="0" strike="noStrike" spc="-1">
              <a:latin typeface="Arial"/>
            </a:endParaRPr>
          </a:p>
          <a:p>
            <a:pPr algn="just">
              <a:lnSpc>
                <a:spcPct val="100000"/>
              </a:lnSpc>
            </a:pPr>
            <a:r>
              <a:rPr lang="ru-RU" sz="2200" b="1" strike="noStrike" spc="-1">
                <a:solidFill>
                  <a:srgbClr val="000000"/>
                </a:solidFill>
                <a:latin typeface="Arial"/>
                <a:ea typeface="DejaVu Sans"/>
              </a:rPr>
              <a:t>Результати мікроскопування препаратів селезінки, лімфовузла та периферичної крові замальовують або фотографують, позначаючи всі ідентифіковані компоненти.</a:t>
            </a:r>
            <a:endParaRPr lang="ru-RU" sz="2200" b="0" strike="noStrike" spc="-1">
              <a:latin typeface="Arial"/>
            </a:endParaRPr>
          </a:p>
          <a:p>
            <a:pPr algn="just">
              <a:lnSpc>
                <a:spcPct val="100000"/>
              </a:lnSpc>
            </a:pPr>
            <a:endParaRPr lang="ru-RU" sz="2200" b="0" strike="noStrike" spc="-1">
              <a:latin typeface="Arial"/>
            </a:endParaRPr>
          </a:p>
          <a:p>
            <a:pPr algn="just">
              <a:lnSpc>
                <a:spcPct val="100000"/>
              </a:lnSpc>
            </a:pPr>
            <a:r>
              <a:rPr lang="ru-RU" sz="2200" b="1" strike="noStrike" spc="-1">
                <a:solidFill>
                  <a:srgbClr val="0000B0"/>
                </a:solidFill>
                <a:latin typeface="Arial"/>
                <a:ea typeface="DejaVu Sans"/>
              </a:rPr>
              <a:t>Аналіз отриманих результатів</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Зробити висновки щодо подібності та відмінності будови імунної системи людини та миші (щура).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Охарактеризувати значення імунокомпетентних органів та клітин.</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Скласти схеми (за теор. матеріалом).</a:t>
            </a:r>
            <a:endParaRPr lang="ru-RU" sz="2200" b="0" strike="noStrike" spc="-1">
              <a:latin typeface="Arial"/>
            </a:endParaRPr>
          </a:p>
          <a:p>
            <a:pPr algn="just">
              <a:lnSpc>
                <a:spcPct val="100000"/>
              </a:lnSpc>
            </a:pPr>
            <a:endParaRPr lang="ru-RU" sz="2200" b="0" strike="noStrike" spc="-1">
              <a:latin typeface="Arial"/>
            </a:endParaRPr>
          </a:p>
          <a:p>
            <a:pPr algn="just">
              <a:lnSpc>
                <a:spcPct val="100000"/>
              </a:lnSpc>
            </a:pP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463320" y="221400"/>
            <a:ext cx="8496000" cy="6335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3600" b="1" strike="noStrike" spc="-1">
                <a:solidFill>
                  <a:srgbClr val="FF0000"/>
                </a:solidFill>
                <a:latin typeface="Times New Roman"/>
                <a:ea typeface="Calibri"/>
              </a:rPr>
              <a:t>Запитання для самоперевірки</a:t>
            </a:r>
            <a:endParaRPr lang="ru-RU" sz="3600" b="0" strike="noStrike" spc="-1">
              <a:latin typeface="Arial"/>
            </a:endParaRPr>
          </a:p>
          <a:p>
            <a:pPr algn="just">
              <a:lnSpc>
                <a:spcPct val="100000"/>
              </a:lnSpc>
            </a:pPr>
            <a:r>
              <a:rPr lang="ru-RU" sz="2200" b="1" strike="noStrike" spc="-1">
                <a:solidFill>
                  <a:srgbClr val="000000"/>
                </a:solidFill>
                <a:latin typeface="Times New Roman"/>
                <a:ea typeface="DejaVu Sans"/>
              </a:rPr>
              <a:t>1. Який основний критерій класифікації органів імунної системи?</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2. Які існують первинні та вторинні органи імунної системи?</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3. Як класифікують імунокомпетентні клітини?</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4. У чому полягає функція селезінки? Як анатомічна будова селезінки забезпечує її функції?</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5. </a:t>
            </a:r>
            <a:r>
              <a:rPr lang="ru-RU" sz="2200" b="1" strike="noStrike" spc="-1">
                <a:solidFill>
                  <a:srgbClr val="000000"/>
                </a:solidFill>
                <a:latin typeface="Times New Roman"/>
                <a:ea typeface="Calibri"/>
              </a:rPr>
              <a:t>Що таке вітальні барвники? Які з них ви знаєте?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6. Перерахуйте основні етапи приготування постійного препарату.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7. Як зафіксувати матеріал для цитологічних досліджень?</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8. Що таке фіксація? Які речовини можуть застосовуватися як фіксатори?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9. Які існують методи забарвлення клітин?</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10. Порівняйте методи цитохімії та імуноцитохімії.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11. З якою метою застосовують кіно-, фото- та відеотехніку в цитологічних дослідженнях.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12. Які методи прижиттєвого дослідження клітин ви знаєте? </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576000" y="2426040"/>
            <a:ext cx="8243280"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r>
              <a:rPr lang="ru-RU" sz="2800" b="1" i="1" strike="noStrike" spc="-1">
                <a:solidFill>
                  <a:srgbClr val="1510E2"/>
                </a:solidFill>
                <a:latin typeface="Arial"/>
                <a:ea typeface="DejaVu Sans"/>
              </a:rPr>
              <a:t>ДЯКУЮ ЗА УВАГУ!</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792000" y="576000"/>
            <a:ext cx="7848000" cy="5616000"/>
          </a:xfrm>
          <a:prstGeom prst="rect">
            <a:avLst/>
          </a:prstGeom>
          <a:noFill/>
          <a:ln>
            <a:noFill/>
          </a:ln>
        </p:spPr>
        <p:txBody>
          <a:bodyPr lIns="90000" tIns="45000" rIns="90000" bIns="45000">
            <a:spAutoFit/>
          </a:bodyPr>
          <a:lstStyle/>
          <a:p>
            <a:r>
              <a:rPr lang="ru-RU" sz="2200" b="1" strike="noStrike" spc="-1">
                <a:solidFill>
                  <a:srgbClr val="FF0000"/>
                </a:solidFill>
                <a:latin typeface="Arial"/>
              </a:rPr>
              <a:t>Функції центральних імунних органів</a:t>
            </a:r>
            <a:endParaRPr lang="ru-RU" sz="2200" b="0" strike="noStrike" spc="-1">
              <a:latin typeface="Arial"/>
            </a:endParaRPr>
          </a:p>
          <a:p>
            <a:r>
              <a:rPr lang="ru-RU" sz="2200" b="1" strike="noStrike" spc="-1">
                <a:latin typeface="Arial"/>
              </a:rPr>
              <a:t> зародження, розвиток і апоптоз лімфоцитів</a:t>
            </a:r>
            <a:endParaRPr lang="ru-RU" sz="2200" b="0" strike="noStrike" spc="-1">
              <a:latin typeface="Arial"/>
            </a:endParaRPr>
          </a:p>
          <a:p>
            <a:r>
              <a:rPr lang="ru-RU" sz="2200" b="1" strike="noStrike" spc="-1">
                <a:latin typeface="Arial"/>
              </a:rPr>
              <a:t> антиген-незалежне диференціювання лімфоцитів</a:t>
            </a:r>
            <a:endParaRPr lang="ru-RU" sz="2200" b="0" strike="noStrike" spc="-1">
              <a:latin typeface="Arial"/>
            </a:endParaRPr>
          </a:p>
          <a:p>
            <a:r>
              <a:rPr lang="ru-RU" sz="2200" b="1" strike="noStrike" spc="-1">
                <a:latin typeface="Arial"/>
              </a:rPr>
              <a:t> випуск “наївних” лімфоцитів</a:t>
            </a:r>
            <a:endParaRPr lang="ru-RU" sz="2200" b="0" strike="noStrike" spc="-1">
              <a:latin typeface="Arial"/>
            </a:endParaRPr>
          </a:p>
          <a:p>
            <a:r>
              <a:rPr lang="ru-RU" sz="2200" b="1" strike="noStrike" spc="-1">
                <a:latin typeface="Arial"/>
              </a:rPr>
              <a:t> синтез гормонів і цитокінів для регуляції імунної відповіді</a:t>
            </a:r>
            <a:endParaRPr lang="ru-RU" sz="2200" b="0" strike="noStrike" spc="-1">
              <a:latin typeface="Arial"/>
            </a:endParaRPr>
          </a:p>
          <a:p>
            <a:endParaRPr lang="ru-RU" sz="2200" b="0" strike="noStrike" spc="-1">
              <a:latin typeface="Arial"/>
            </a:endParaRPr>
          </a:p>
          <a:p>
            <a:r>
              <a:rPr lang="ru-RU" sz="2200" b="1" strike="noStrike" spc="-1">
                <a:solidFill>
                  <a:srgbClr val="FF0000"/>
                </a:solidFill>
                <a:latin typeface="Arial"/>
              </a:rPr>
              <a:t>Функції периферійних імунних органів</a:t>
            </a:r>
            <a:endParaRPr lang="ru-RU" sz="2200" b="0" strike="noStrike" spc="-1">
              <a:latin typeface="Arial"/>
            </a:endParaRPr>
          </a:p>
          <a:p>
            <a:r>
              <a:rPr lang="ru-RU" sz="2200" b="1" strike="noStrike" spc="-1">
                <a:latin typeface="Arial"/>
              </a:rPr>
              <a:t> є місцем антигенної презентації</a:t>
            </a:r>
            <a:endParaRPr lang="ru-RU" sz="2200" b="0" strike="noStrike" spc="-1">
              <a:latin typeface="Arial"/>
            </a:endParaRPr>
          </a:p>
          <a:p>
            <a:r>
              <a:rPr lang="ru-RU" sz="2200" b="1" strike="noStrike" spc="-1">
                <a:latin typeface="Arial"/>
              </a:rPr>
              <a:t> антиген-залежне диференціювання лімфоцитів</a:t>
            </a:r>
            <a:endParaRPr lang="ru-RU" sz="2200" b="0" strike="noStrike" spc="-1">
              <a:latin typeface="Arial"/>
            </a:endParaRPr>
          </a:p>
          <a:p>
            <a:r>
              <a:rPr lang="ru-RU" sz="2200" b="1" strike="noStrike" spc="-1">
                <a:latin typeface="Arial"/>
              </a:rPr>
              <a:t> кооперація імунокомпетентних клітин</a:t>
            </a:r>
            <a:endParaRPr lang="ru-RU" sz="2200" b="0" strike="noStrike" spc="-1">
              <a:latin typeface="Arial"/>
            </a:endParaRPr>
          </a:p>
          <a:p>
            <a:r>
              <a:rPr lang="ru-RU" sz="2200" b="1" strike="noStrike" spc="-1">
                <a:latin typeface="Arial"/>
              </a:rPr>
              <a:t> об’єднання доімунних та імунних механізмів відповіді</a:t>
            </a:r>
            <a:endParaRPr lang="ru-RU" sz="2200" b="0" strike="noStrike" spc="-1">
              <a:latin typeface="Arial"/>
            </a:endParaRPr>
          </a:p>
          <a:p>
            <a:r>
              <a:rPr lang="ru-RU" sz="2200" b="1" strike="noStrike" spc="-1">
                <a:latin typeface="Arial"/>
              </a:rPr>
              <a:t> видалення непотрібних клітин імунної відповіді.</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Рисунок 133"/>
          <p:cNvPicPr/>
          <p:nvPr/>
        </p:nvPicPr>
        <p:blipFill>
          <a:blip r:embed="rId2" cstate="print"/>
          <a:stretch/>
        </p:blipFill>
        <p:spPr>
          <a:xfrm>
            <a:off x="240480" y="108000"/>
            <a:ext cx="8759520" cy="6569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Рисунок 134"/>
          <p:cNvPicPr/>
          <p:nvPr/>
        </p:nvPicPr>
        <p:blipFill>
          <a:blip r:embed="rId2" cstate="print"/>
          <a:stretch/>
        </p:blipFill>
        <p:spPr>
          <a:xfrm>
            <a:off x="144000" y="93960"/>
            <a:ext cx="8898840" cy="6674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Рисунок 135"/>
          <p:cNvPicPr/>
          <p:nvPr/>
        </p:nvPicPr>
        <p:blipFill>
          <a:blip r:embed="rId2" cstate="print"/>
          <a:stretch/>
        </p:blipFill>
        <p:spPr>
          <a:xfrm>
            <a:off x="360000" y="198000"/>
            <a:ext cx="8568000" cy="642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870</TotalTime>
  <Words>3862</Words>
  <Application>Microsoft Office PowerPoint</Application>
  <PresentationFormat>Экран (4:3)</PresentationFormat>
  <Paragraphs>221</Paragraphs>
  <Slides>56</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3</vt:i4>
      </vt:variant>
      <vt:variant>
        <vt:lpstr>Заголовки слайдов</vt:lpstr>
      </vt:variant>
      <vt:variant>
        <vt:i4>56</vt:i4>
      </vt:variant>
    </vt:vector>
  </HeadingPairs>
  <TitlesOfParts>
    <vt:vector size="67" baseType="lpstr">
      <vt:lpstr>Microsoft YaHei</vt:lpstr>
      <vt:lpstr>Arial</vt:lpstr>
      <vt:lpstr>Calibri</vt:lpstr>
      <vt:lpstr>DejaVu Sans</vt:lpstr>
      <vt:lpstr>StarSymbol</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User</dc:creator>
  <dc:description/>
  <cp:lastModifiedBy>Пользователь Windows</cp:lastModifiedBy>
  <cp:revision>132</cp:revision>
  <dcterms:created xsi:type="dcterms:W3CDTF">2021-02-04T23:51:26Z</dcterms:created>
  <dcterms:modified xsi:type="dcterms:W3CDTF">2024-03-27T13:18:04Z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reated">
    <vt:filetime>2014-05-05T00:00:00Z</vt:filetime>
  </property>
  <property fmtid="{D5CDD505-2E9C-101B-9397-08002B2CF9AE}" pid="4" name="Creator">
    <vt:lpwstr>pdftk 1.44 - www.pdftk.com</vt:lpwstr>
  </property>
  <property fmtid="{D5CDD505-2E9C-101B-9397-08002B2CF9AE}" pid="5" name="HiddenSlides">
    <vt:i4>0</vt:i4>
  </property>
  <property fmtid="{D5CDD505-2E9C-101B-9397-08002B2CF9AE}" pid="6" name="HyperlinksChanged">
    <vt:bool>false</vt:bool>
  </property>
  <property fmtid="{D5CDD505-2E9C-101B-9397-08002B2CF9AE}" pid="7" name="LastSaved">
    <vt:filetime>2021-02-04T00:00:00Z</vt:filetime>
  </property>
  <property fmtid="{D5CDD505-2E9C-101B-9397-08002B2CF9AE}" pid="8" name="LinksUpToDate">
    <vt:bool>false</vt:bool>
  </property>
  <property fmtid="{D5CDD505-2E9C-101B-9397-08002B2CF9AE}" pid="9" name="MMClips">
    <vt:i4>0</vt:i4>
  </property>
  <property fmtid="{D5CDD505-2E9C-101B-9397-08002B2CF9AE}" pid="10" name="Notes">
    <vt:i4>0</vt:i4>
  </property>
  <property fmtid="{D5CDD505-2E9C-101B-9397-08002B2CF9AE}" pid="11" name="PresentationFormat">
    <vt:lpwstr>Экран (4:3)</vt:lpwstr>
  </property>
  <property fmtid="{D5CDD505-2E9C-101B-9397-08002B2CF9AE}" pid="12" name="ScaleCrop">
    <vt:bool>false</vt:bool>
  </property>
  <property fmtid="{D5CDD505-2E9C-101B-9397-08002B2CF9AE}" pid="13" name="ShareDoc">
    <vt:bool>false</vt:bool>
  </property>
  <property fmtid="{D5CDD505-2E9C-101B-9397-08002B2CF9AE}" pid="14" name="Slides">
    <vt:i4>75</vt:i4>
  </property>
</Properties>
</file>