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3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29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0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54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8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5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93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8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62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37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0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9FB54-0434-4C1E-AC31-D062934BD090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70255-7DAB-4530-B038-19F76D1D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1 </a:t>
            </a:r>
            <a:r>
              <a:rPr lang="ru-RU" b="1" dirty="0" err="1"/>
              <a:t>Теорія</a:t>
            </a:r>
            <a:r>
              <a:rPr lang="ru-RU" b="1" dirty="0"/>
              <a:t> </a:t>
            </a:r>
            <a:r>
              <a:rPr lang="ru-RU" b="1" dirty="0" err="1"/>
              <a:t>ресурсозбереження</a:t>
            </a:r>
            <a:r>
              <a:rPr lang="ru-RU" b="1" dirty="0"/>
              <a:t>. </a:t>
            </a: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терміни</a:t>
            </a:r>
            <a:r>
              <a:rPr lang="ru-RU" b="1" dirty="0"/>
              <a:t> та </a:t>
            </a:r>
            <a:r>
              <a:rPr lang="ru-RU" b="1" dirty="0" err="1"/>
              <a:t>поняття</a:t>
            </a:r>
            <a:r>
              <a:rPr lang="ru-RU" b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54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0332"/>
            <a:ext cx="11014494" cy="615063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Б.Є. Патон </a:t>
            </a:r>
            <a:r>
              <a:rPr lang="ru-RU" dirty="0" err="1"/>
              <a:t>вказував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«у </a:t>
            </a:r>
            <a:r>
              <a:rPr lang="ru-RU" dirty="0" err="1"/>
              <a:t>майбутньому</a:t>
            </a:r>
            <a:r>
              <a:rPr lang="ru-RU" dirty="0"/>
              <a:t> </a:t>
            </a:r>
            <a:r>
              <a:rPr lang="ru-RU" dirty="0" err="1"/>
              <a:t>шахтні</a:t>
            </a:r>
            <a:r>
              <a:rPr lang="ru-RU" dirty="0"/>
              <a:t> та </a:t>
            </a:r>
            <a:r>
              <a:rPr lang="ru-RU" dirty="0" err="1"/>
              <a:t>електричні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залишаться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агрегатами для </a:t>
            </a:r>
            <a:r>
              <a:rPr lang="ru-RU" dirty="0" err="1"/>
              <a:t>перетоплення</a:t>
            </a:r>
            <a:r>
              <a:rPr lang="ru-RU" dirty="0"/>
              <a:t> </a:t>
            </a:r>
            <a:r>
              <a:rPr lang="ru-RU" dirty="0" err="1"/>
              <a:t>брухту</a:t>
            </a:r>
            <a:r>
              <a:rPr lang="ru-RU" dirty="0"/>
              <a:t> на сталь». А.Г. </a:t>
            </a:r>
            <a:r>
              <a:rPr lang="ru-RU" dirty="0" err="1"/>
              <a:t>Шалімов</a:t>
            </a:r>
            <a:r>
              <a:rPr lang="ru-RU" dirty="0"/>
              <a:t>, Д. Янке й В.І. Кашин припускали, </a:t>
            </a:r>
            <a:r>
              <a:rPr lang="ru-RU" dirty="0" err="1"/>
              <a:t>що</a:t>
            </a:r>
            <a:r>
              <a:rPr lang="ru-RU" dirty="0"/>
              <a:t> «</a:t>
            </a:r>
            <a:r>
              <a:rPr lang="ru-RU" dirty="0" err="1"/>
              <a:t>стосовно</a:t>
            </a:r>
            <a:r>
              <a:rPr lang="ru-RU" dirty="0"/>
              <a:t> до </a:t>
            </a:r>
            <a:r>
              <a:rPr lang="ru-RU" dirty="0" err="1"/>
              <a:t>міні-заводів</a:t>
            </a:r>
            <a:r>
              <a:rPr lang="ru-RU" dirty="0"/>
              <a:t> </a:t>
            </a:r>
            <a:r>
              <a:rPr lang="ru-RU" dirty="0" err="1"/>
              <a:t>отримають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губчатого </a:t>
            </a:r>
            <a:r>
              <a:rPr lang="ru-RU" dirty="0" err="1"/>
              <a:t>заліза</a:t>
            </a:r>
            <a:r>
              <a:rPr lang="ru-RU" dirty="0"/>
              <a:t> у </a:t>
            </a:r>
            <a:r>
              <a:rPr lang="ru-RU" dirty="0" err="1"/>
              <a:t>шахтних</a:t>
            </a:r>
            <a:r>
              <a:rPr lang="ru-RU" dirty="0"/>
              <a:t> печах, у </a:t>
            </a:r>
            <a:r>
              <a:rPr lang="ru-RU" dirty="0" err="1"/>
              <a:t>газовій</a:t>
            </a:r>
            <a:r>
              <a:rPr lang="ru-RU" dirty="0"/>
              <a:t> </a:t>
            </a:r>
            <a:r>
              <a:rPr lang="ru-RU" dirty="0" err="1"/>
              <a:t>схемі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використані</a:t>
            </a:r>
            <a:r>
              <a:rPr lang="ru-RU" dirty="0"/>
              <a:t> </a:t>
            </a:r>
            <a:r>
              <a:rPr lang="ru-RU" dirty="0" err="1"/>
              <a:t>дугові</a:t>
            </a:r>
            <a:r>
              <a:rPr lang="ru-RU" dirty="0"/>
              <a:t> </a:t>
            </a:r>
            <a:r>
              <a:rPr lang="ru-RU" dirty="0" err="1"/>
              <a:t>плазмотрони</a:t>
            </a:r>
            <a:r>
              <a:rPr lang="ru-RU" dirty="0"/>
              <a:t> для </a:t>
            </a:r>
            <a:r>
              <a:rPr lang="ru-RU" dirty="0" err="1"/>
              <a:t>нагрівання</a:t>
            </a:r>
            <a:r>
              <a:rPr lang="ru-RU" dirty="0"/>
              <a:t> газу та </a:t>
            </a:r>
            <a:r>
              <a:rPr lang="ru-RU" dirty="0" err="1"/>
              <a:t>комбіновані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 </a:t>
            </a:r>
            <a:r>
              <a:rPr lang="ru-RU" dirty="0" err="1"/>
              <a:t>металізації</a:t>
            </a:r>
            <a:r>
              <a:rPr lang="ru-RU" dirty="0"/>
              <a:t> з </a:t>
            </a:r>
            <a:r>
              <a:rPr lang="ru-RU" dirty="0" err="1"/>
              <a:t>високотемпературною</a:t>
            </a:r>
            <a:r>
              <a:rPr lang="ru-RU" dirty="0"/>
              <a:t> ядерною </a:t>
            </a:r>
            <a:r>
              <a:rPr lang="ru-RU" dirty="0" err="1"/>
              <a:t>електроустановкою</a:t>
            </a:r>
            <a:r>
              <a:rPr lang="ru-RU" dirty="0"/>
              <a:t>». </a:t>
            </a:r>
            <a:endParaRPr lang="ru-RU" dirty="0" smtClean="0"/>
          </a:p>
          <a:p>
            <a:pPr algn="just"/>
            <a:r>
              <a:rPr lang="ru-RU" dirty="0" smtClean="0"/>
              <a:t>Р</a:t>
            </a:r>
            <a:r>
              <a:rPr lang="ru-RU" dirty="0"/>
              <a:t>. </a:t>
            </a:r>
            <a:r>
              <a:rPr lang="ru-RU" dirty="0" err="1"/>
              <a:t>Ніллс</a:t>
            </a:r>
            <a:r>
              <a:rPr lang="ru-RU" dirty="0"/>
              <a:t> </a:t>
            </a:r>
            <a:r>
              <a:rPr lang="ru-RU" dirty="0" err="1"/>
              <a:t>вказав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«у </a:t>
            </a:r>
            <a:r>
              <a:rPr lang="ru-RU" dirty="0" err="1"/>
              <a:t>перспективі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направлені</a:t>
            </a:r>
            <a:r>
              <a:rPr lang="ru-RU" dirty="0"/>
              <a:t>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прямого </a:t>
            </a:r>
            <a:r>
              <a:rPr lang="ru-RU" dirty="0" err="1"/>
              <a:t>відновлення</a:t>
            </a:r>
            <a:r>
              <a:rPr lang="ru-RU" dirty="0"/>
              <a:t> на </a:t>
            </a:r>
            <a:r>
              <a:rPr lang="ru-RU" dirty="0" err="1"/>
              <a:t>вугільній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»; Н.Л. </a:t>
            </a:r>
            <a:r>
              <a:rPr lang="ru-RU" dirty="0" err="1"/>
              <a:t>Контроба</a:t>
            </a:r>
            <a:r>
              <a:rPr lang="ru-RU" dirty="0"/>
              <a:t>, Н.Є. </a:t>
            </a:r>
            <a:r>
              <a:rPr lang="ru-RU" dirty="0" err="1"/>
              <a:t>Боттинелі</a:t>
            </a:r>
            <a:r>
              <a:rPr lang="ru-RU" dirty="0"/>
              <a:t> писали, </a:t>
            </a:r>
            <a:r>
              <a:rPr lang="ru-RU" dirty="0" err="1"/>
              <a:t>що</a:t>
            </a:r>
            <a:r>
              <a:rPr lang="ru-RU" dirty="0"/>
              <a:t> «для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електроенергії</a:t>
            </a:r>
            <a:r>
              <a:rPr lang="ru-RU" dirty="0"/>
              <a:t> у ДСП </a:t>
            </a:r>
            <a:r>
              <a:rPr lang="ru-RU" dirty="0" err="1"/>
              <a:t>залізо</a:t>
            </a:r>
            <a:r>
              <a:rPr lang="ru-RU" dirty="0"/>
              <a:t> прямого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нагрівати</a:t>
            </a:r>
            <a:r>
              <a:rPr lang="ru-RU" dirty="0"/>
              <a:t> до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топлення</a:t>
            </a:r>
            <a:r>
              <a:rPr lang="ru-RU" dirty="0"/>
              <a:t>» (пат. США № 5186741, 1993р.), «для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розробляти</a:t>
            </a:r>
            <a:r>
              <a:rPr lang="ru-RU" dirty="0"/>
              <a:t> систему для </a:t>
            </a:r>
            <a:r>
              <a:rPr lang="ru-RU" dirty="0" err="1"/>
              <a:t>видалення</a:t>
            </a:r>
            <a:r>
              <a:rPr lang="ru-RU" dirty="0"/>
              <a:t> цинку, </a:t>
            </a:r>
            <a:r>
              <a:rPr lang="ru-RU" dirty="0" err="1"/>
              <a:t>плюмбію</a:t>
            </a:r>
            <a:r>
              <a:rPr lang="ru-RU" dirty="0"/>
              <a:t> і </a:t>
            </a:r>
            <a:r>
              <a:rPr lang="ru-RU" dirty="0" err="1"/>
              <a:t>кадмію</a:t>
            </a:r>
            <a:r>
              <a:rPr lang="ru-RU" dirty="0"/>
              <a:t> з пилу,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електродугового</a:t>
            </a:r>
            <a:r>
              <a:rPr lang="ru-RU" dirty="0"/>
              <a:t> </a:t>
            </a:r>
            <a:r>
              <a:rPr lang="ru-RU" dirty="0" err="1"/>
              <a:t>виплавкау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»; В.П. Цимбал писав, </a:t>
            </a:r>
            <a:r>
              <a:rPr lang="ru-RU" dirty="0" err="1"/>
              <a:t>що</a:t>
            </a:r>
            <a:r>
              <a:rPr lang="ru-RU" dirty="0"/>
              <a:t> «</a:t>
            </a:r>
            <a:r>
              <a:rPr lang="ru-RU" dirty="0" err="1"/>
              <a:t>екологічні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неможна</a:t>
            </a:r>
            <a:r>
              <a:rPr lang="ru-RU" dirty="0"/>
              <a:t> </a:t>
            </a:r>
            <a:r>
              <a:rPr lang="ru-RU" dirty="0" err="1"/>
              <a:t>вирішувати</a:t>
            </a:r>
            <a:r>
              <a:rPr lang="ru-RU" dirty="0"/>
              <a:t> через </a:t>
            </a:r>
            <a:r>
              <a:rPr lang="ru-RU" dirty="0" err="1"/>
              <a:t>прибудову</a:t>
            </a:r>
            <a:r>
              <a:rPr lang="ru-RU" dirty="0"/>
              <a:t> </a:t>
            </a:r>
            <a:r>
              <a:rPr lang="ru-RU" dirty="0" err="1"/>
              <a:t>очисних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до </a:t>
            </a:r>
            <a:r>
              <a:rPr lang="ru-RU" dirty="0" err="1"/>
              <a:t>старих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».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940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05442"/>
            <a:ext cx="10902351" cy="6185139"/>
          </a:xfrm>
        </p:spPr>
        <p:txBody>
          <a:bodyPr/>
          <a:lstStyle/>
          <a:p>
            <a:pPr algn="just"/>
            <a:r>
              <a:rPr lang="ru-RU" i="1" dirty="0" err="1"/>
              <a:t>Стартова</a:t>
            </a:r>
            <a:r>
              <a:rPr lang="ru-RU" i="1" dirty="0"/>
              <a:t> </a:t>
            </a:r>
            <a:r>
              <a:rPr lang="ru-RU" i="1" dirty="0" err="1"/>
              <a:t>позиція</a:t>
            </a:r>
            <a:r>
              <a:rPr lang="ru-RU" i="1" dirty="0"/>
              <a:t> на початку </a:t>
            </a:r>
            <a:r>
              <a:rPr lang="ru-RU" i="1" dirty="0" err="1"/>
              <a:t>третього</a:t>
            </a:r>
            <a:r>
              <a:rPr lang="ru-RU" i="1" dirty="0"/>
              <a:t> </a:t>
            </a:r>
            <a:r>
              <a:rPr lang="ru-RU" i="1" dirty="0" err="1"/>
              <a:t>тисячоліття</a:t>
            </a:r>
            <a:r>
              <a:rPr lang="ru-RU" i="1" dirty="0"/>
              <a:t> </a:t>
            </a:r>
            <a:endParaRPr lang="ru-RU" i="1" dirty="0" smtClean="0"/>
          </a:p>
          <a:p>
            <a:pPr algn="just"/>
            <a:r>
              <a:rPr lang="ru-RU" dirty="0" err="1" smtClean="0"/>
              <a:t>Сучасна</a:t>
            </a:r>
            <a:r>
              <a:rPr lang="ru-RU" dirty="0" smtClean="0"/>
              <a:t> </a:t>
            </a:r>
            <a:r>
              <a:rPr lang="ru-RU" dirty="0"/>
              <a:t>структура 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чорних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остаточно </a:t>
            </a:r>
            <a:r>
              <a:rPr lang="ru-RU" dirty="0" err="1"/>
              <a:t>склалася</a:t>
            </a:r>
            <a:r>
              <a:rPr lang="ru-RU" dirty="0"/>
              <a:t> на початку ХХ </a:t>
            </a:r>
            <a:r>
              <a:rPr lang="ru-RU" dirty="0" err="1"/>
              <a:t>століття</a:t>
            </a:r>
            <a:r>
              <a:rPr lang="ru-RU" dirty="0"/>
              <a:t>. Вона представлена </a:t>
            </a:r>
            <a:r>
              <a:rPr lang="ru-RU" i="1" dirty="0" err="1"/>
              <a:t>триступінчатою</a:t>
            </a:r>
            <a:r>
              <a:rPr lang="ru-RU" i="1" dirty="0"/>
              <a:t> схемою</a:t>
            </a:r>
            <a:r>
              <a:rPr lang="ru-RU" dirty="0"/>
              <a:t>, в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відтворною</a:t>
            </a:r>
            <a:r>
              <a:rPr lang="ru-RU" dirty="0"/>
              <a:t> в </a:t>
            </a:r>
            <a:r>
              <a:rPr lang="ru-RU" dirty="0" err="1"/>
              <a:t>чорній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сировинних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стадія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залізняку</a:t>
            </a:r>
            <a:r>
              <a:rPr lang="ru-RU" dirty="0"/>
              <a:t> і </a:t>
            </a:r>
            <a:r>
              <a:rPr lang="ru-RU" dirty="0" err="1"/>
              <a:t>окускування</a:t>
            </a:r>
            <a:r>
              <a:rPr lang="ru-RU" dirty="0"/>
              <a:t> </a:t>
            </a:r>
            <a:r>
              <a:rPr lang="ru-RU" dirty="0" err="1"/>
              <a:t>концентратів</a:t>
            </a:r>
            <a:r>
              <a:rPr lang="ru-RU" dirty="0"/>
              <a:t> для </a:t>
            </a:r>
            <a:r>
              <a:rPr lang="ru-RU" dirty="0" err="1"/>
              <a:t>залізорудної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 і </a:t>
            </a:r>
            <a:r>
              <a:rPr lang="ru-RU" dirty="0" err="1"/>
              <a:t>коксування</a:t>
            </a:r>
            <a:r>
              <a:rPr lang="ru-RU" dirty="0"/>
              <a:t> </a:t>
            </a:r>
            <a:r>
              <a:rPr lang="ru-RU" dirty="0" err="1"/>
              <a:t>вугільних</a:t>
            </a:r>
            <a:r>
              <a:rPr lang="ru-RU" dirty="0"/>
              <a:t> </a:t>
            </a:r>
            <a:r>
              <a:rPr lang="ru-RU" dirty="0" err="1"/>
              <a:t>концентратів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первинного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в </a:t>
            </a:r>
            <a:r>
              <a:rPr lang="ru-RU" dirty="0" err="1"/>
              <a:t>доменних</a:t>
            </a:r>
            <a:r>
              <a:rPr lang="ru-RU" dirty="0"/>
              <a:t> печах і </a:t>
            </a:r>
            <a:r>
              <a:rPr lang="ru-RU" dirty="0" err="1"/>
              <a:t>альтернативних</a:t>
            </a:r>
            <a:r>
              <a:rPr lang="ru-RU" dirty="0"/>
              <a:t> агрегатах твердофазного і </a:t>
            </a:r>
            <a:r>
              <a:rPr lang="ru-RU" dirty="0" err="1"/>
              <a:t>рідкофазного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Переділ</a:t>
            </a:r>
            <a:r>
              <a:rPr lang="ru-RU" dirty="0"/>
              <a:t> </a:t>
            </a:r>
            <a:r>
              <a:rPr lang="ru-RU" dirty="0" err="1"/>
              <a:t>первинного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(</a:t>
            </a:r>
            <a:r>
              <a:rPr lang="ru-RU" dirty="0" err="1"/>
              <a:t>чавун</a:t>
            </a:r>
            <a:r>
              <a:rPr lang="ru-RU" dirty="0"/>
              <a:t>, </a:t>
            </a:r>
            <a:r>
              <a:rPr lang="ru-RU" dirty="0" err="1"/>
              <a:t>металізовані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) на сталь.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08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8574"/>
            <a:ext cx="10764328" cy="61592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До </a:t>
            </a:r>
            <a:r>
              <a:rPr lang="ru-RU" dirty="0" err="1"/>
              <a:t>теперішнього</a:t>
            </a:r>
            <a:r>
              <a:rPr lang="ru-RU" dirty="0"/>
              <a:t> часу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(</a:t>
            </a:r>
            <a:r>
              <a:rPr lang="ru-RU" dirty="0" err="1"/>
              <a:t>більше</a:t>
            </a:r>
            <a:r>
              <a:rPr lang="ru-RU" dirty="0"/>
              <a:t> 95%) </a:t>
            </a:r>
            <a:r>
              <a:rPr lang="ru-RU" dirty="0" err="1"/>
              <a:t>отримують</a:t>
            </a:r>
            <a:r>
              <a:rPr lang="ru-RU" dirty="0"/>
              <a:t> по </a:t>
            </a:r>
            <a:r>
              <a:rPr lang="ru-RU" dirty="0" err="1"/>
              <a:t>схемі</a:t>
            </a:r>
            <a:r>
              <a:rPr lang="ru-RU" dirty="0"/>
              <a:t> </a:t>
            </a:r>
            <a:r>
              <a:rPr lang="ru-RU" i="1" dirty="0" err="1"/>
              <a:t>доменний</a:t>
            </a:r>
            <a:r>
              <a:rPr lang="ru-RU" i="1" dirty="0"/>
              <a:t> </a:t>
            </a:r>
            <a:r>
              <a:rPr lang="ru-RU" i="1" dirty="0" err="1"/>
              <a:t>чавун</a:t>
            </a:r>
            <a:r>
              <a:rPr lang="ru-RU" i="1" dirty="0"/>
              <a:t> - сталь. </a:t>
            </a:r>
            <a:r>
              <a:rPr lang="ru-RU" dirty="0"/>
              <a:t>По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схемі</a:t>
            </a:r>
            <a:r>
              <a:rPr lang="ru-RU" dirty="0"/>
              <a:t> </a:t>
            </a:r>
            <a:r>
              <a:rPr lang="ru-RU" dirty="0" err="1"/>
              <a:t>залізо</a:t>
            </a:r>
            <a:r>
              <a:rPr lang="ru-RU" dirty="0"/>
              <a:t> з </a:t>
            </a:r>
            <a:r>
              <a:rPr lang="ru-RU" dirty="0" err="1"/>
              <a:t>руди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доменної</a:t>
            </a:r>
            <a:r>
              <a:rPr lang="ru-RU" dirty="0"/>
              <a:t> плавки </a:t>
            </a:r>
            <a:r>
              <a:rPr lang="ru-RU" dirty="0" smtClean="0"/>
              <a:t>практично </a:t>
            </a:r>
            <a:r>
              <a:rPr lang="ru-RU" dirty="0" err="1"/>
              <a:t>повністю</a:t>
            </a:r>
            <a:r>
              <a:rPr lang="ru-RU" dirty="0"/>
              <a:t> (99,5% і </a:t>
            </a:r>
            <a:r>
              <a:rPr lang="ru-RU" dirty="0" err="1"/>
              <a:t>більш</a:t>
            </a:r>
            <a:r>
              <a:rPr lang="ru-RU" dirty="0"/>
              <a:t>) переходить в </a:t>
            </a:r>
            <a:r>
              <a:rPr lang="ru-RU" dirty="0" err="1"/>
              <a:t>чавун</a:t>
            </a:r>
            <a:r>
              <a:rPr lang="ru-RU" dirty="0"/>
              <a:t>, а сталь </a:t>
            </a:r>
            <a:r>
              <a:rPr lang="ru-RU" dirty="0" err="1"/>
              <a:t>виробляють</a:t>
            </a:r>
            <a:r>
              <a:rPr lang="ru-RU" dirty="0"/>
              <a:t> з </a:t>
            </a:r>
            <a:r>
              <a:rPr lang="ru-RU" dirty="0" err="1"/>
              <a:t>чавуну</a:t>
            </a:r>
            <a:r>
              <a:rPr lang="ru-RU" dirty="0"/>
              <a:t> в </a:t>
            </a:r>
            <a:r>
              <a:rPr lang="ru-RU" dirty="0" err="1"/>
              <a:t>сталеплавильних</a:t>
            </a:r>
            <a:r>
              <a:rPr lang="ru-RU" dirty="0"/>
              <a:t> печах. Схема «</a:t>
            </a:r>
            <a:r>
              <a:rPr lang="ru-RU" dirty="0" err="1"/>
              <a:t>чавун</a:t>
            </a:r>
            <a:r>
              <a:rPr lang="ru-RU" dirty="0"/>
              <a:t> - сталь», не </a:t>
            </a:r>
            <a:r>
              <a:rPr lang="ru-RU" dirty="0" err="1"/>
              <a:t>дивлячись</a:t>
            </a:r>
            <a:r>
              <a:rPr lang="ru-RU" dirty="0"/>
              <a:t> на </a:t>
            </a:r>
            <a:r>
              <a:rPr lang="ru-RU" dirty="0" err="1"/>
              <a:t>складність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здається</a:t>
            </a:r>
            <a:r>
              <a:rPr lang="ru-RU" dirty="0"/>
              <a:t>, 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безпосереднім</a:t>
            </a:r>
            <a:r>
              <a:rPr lang="ru-RU" dirty="0"/>
              <a:t> </a:t>
            </a:r>
            <a:r>
              <a:rPr lang="ru-RU" dirty="0" err="1"/>
              <a:t>отриманням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з </a:t>
            </a:r>
            <a:r>
              <a:rPr lang="ru-RU" dirty="0" err="1"/>
              <a:t>руди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незаперечну</a:t>
            </a:r>
            <a:r>
              <a:rPr lang="ru-RU" dirty="0"/>
              <a:t> </a:t>
            </a:r>
            <a:r>
              <a:rPr lang="ru-RU" dirty="0" err="1"/>
              <a:t>перевагу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отримувати</a:t>
            </a:r>
            <a:r>
              <a:rPr lang="ru-RU" dirty="0"/>
              <a:t> метал </a:t>
            </a:r>
            <a:r>
              <a:rPr lang="ru-RU" dirty="0" err="1"/>
              <a:t>заданої</a:t>
            </a:r>
            <a:r>
              <a:rPr lang="ru-RU" dirty="0"/>
              <a:t> марки з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залізорудного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енергозбереження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матеріалозбереження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низькі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в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питома</a:t>
            </a:r>
            <a:r>
              <a:rPr lang="ru-RU" dirty="0"/>
              <a:t> і 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розширив</a:t>
            </a:r>
            <a:r>
              <a:rPr lang="ru-RU" dirty="0"/>
              <a:t> і </a:t>
            </a:r>
            <a:r>
              <a:rPr lang="ru-RU" dirty="0" err="1"/>
              <a:t>скоректував</a:t>
            </a:r>
            <a:r>
              <a:rPr lang="ru-RU" dirty="0"/>
              <a:t> номенклатуру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і </a:t>
            </a:r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жоден</a:t>
            </a:r>
            <a:r>
              <a:rPr lang="ru-RU" dirty="0"/>
              <a:t> з </a:t>
            </a:r>
            <a:r>
              <a:rPr lang="ru-RU" dirty="0" err="1"/>
              <a:t>пропонованих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«прямого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з </a:t>
            </a:r>
            <a:r>
              <a:rPr lang="ru-RU" dirty="0" err="1"/>
              <a:t>руди</a:t>
            </a:r>
            <a:r>
              <a:rPr lang="ru-RU" dirty="0"/>
              <a:t>» не </a:t>
            </a:r>
            <a:r>
              <a:rPr lang="ru-RU" dirty="0" err="1"/>
              <a:t>виявився</a:t>
            </a:r>
            <a:r>
              <a:rPr lang="ru-RU" dirty="0"/>
              <a:t> </a:t>
            </a:r>
            <a:r>
              <a:rPr lang="ru-RU" dirty="0" err="1"/>
              <a:t>конкурентоздатним</a:t>
            </a:r>
            <a:r>
              <a:rPr lang="ru-RU" dirty="0"/>
              <a:t>. В межах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накопичилося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ряд </a:t>
            </a:r>
            <a:r>
              <a:rPr lang="ru-RU" dirty="0" err="1"/>
              <a:t>висновків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вчених</a:t>
            </a:r>
            <a:r>
              <a:rPr lang="ru-RU" dirty="0"/>
              <a:t> на </a:t>
            </a:r>
            <a:r>
              <a:rPr lang="ru-RU" dirty="0" err="1"/>
              <a:t>чолі</a:t>
            </a:r>
            <a:r>
              <a:rPr lang="ru-RU" dirty="0"/>
              <a:t> з Ю.С. </a:t>
            </a:r>
            <a:r>
              <a:rPr lang="ru-RU" dirty="0" err="1"/>
              <a:t>Юсфіном</a:t>
            </a:r>
            <a:r>
              <a:rPr lang="ru-RU" dirty="0"/>
              <a:t> </a:t>
            </a:r>
            <a:r>
              <a:rPr lang="ru-RU" dirty="0" err="1"/>
              <a:t>з'явилося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прогнозів</a:t>
            </a:r>
            <a:r>
              <a:rPr lang="ru-RU" dirty="0"/>
              <a:t> на ХХ</a:t>
            </a:r>
            <a:r>
              <a:rPr lang="en-US" dirty="0"/>
              <a:t>I </a:t>
            </a:r>
            <a:r>
              <a:rPr lang="ru-RU" dirty="0" err="1"/>
              <a:t>століття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8408"/>
            <a:ext cx="11083506" cy="640942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i="1" dirty="0"/>
              <a:t>Напрямки </a:t>
            </a:r>
            <a:r>
              <a:rPr lang="ru-RU" i="1" dirty="0" err="1"/>
              <a:t>розвитку</a:t>
            </a:r>
            <a:r>
              <a:rPr lang="ru-RU" i="1" dirty="0"/>
              <a:t> </a:t>
            </a:r>
            <a:r>
              <a:rPr lang="ru-RU" i="1" dirty="0" err="1"/>
              <a:t>металургії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не </a:t>
            </a:r>
            <a:r>
              <a:rPr lang="ru-RU" i="1" dirty="0" err="1"/>
              <a:t>мають</a:t>
            </a:r>
            <a:r>
              <a:rPr lang="ru-RU" i="1" dirty="0"/>
              <a:t> </a:t>
            </a:r>
            <a:r>
              <a:rPr lang="ru-RU" i="1" dirty="0" err="1"/>
              <a:t>перспективи</a:t>
            </a:r>
            <a:r>
              <a:rPr lang="ru-RU" i="1" dirty="0"/>
              <a:t> на </a:t>
            </a:r>
            <a:r>
              <a:rPr lang="ru-RU" i="1" dirty="0" err="1"/>
              <a:t>майбутнє</a:t>
            </a:r>
            <a:r>
              <a:rPr lang="ru-RU" i="1" dirty="0"/>
              <a:t> </a:t>
            </a:r>
            <a:endParaRPr lang="ru-RU" dirty="0"/>
          </a:p>
          <a:p>
            <a:pPr algn="just"/>
            <a:r>
              <a:rPr lang="ru-RU" dirty="0"/>
              <a:t>1.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одиничної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металургійних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 себе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вичерпав</a:t>
            </a:r>
            <a:r>
              <a:rPr lang="ru-RU" dirty="0"/>
              <a:t>. </a:t>
            </a:r>
            <a:r>
              <a:rPr lang="ru-RU" dirty="0" err="1"/>
              <a:t>Мабуть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граничними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 </a:t>
            </a:r>
            <a:r>
              <a:rPr lang="ru-RU" dirty="0" err="1"/>
              <a:t>окускування</a:t>
            </a:r>
            <a:r>
              <a:rPr lang="ru-RU" dirty="0"/>
              <a:t> </a:t>
            </a:r>
            <a:r>
              <a:rPr lang="ru-RU" dirty="0" err="1"/>
              <a:t>площею</a:t>
            </a:r>
            <a:r>
              <a:rPr lang="ru-RU" dirty="0"/>
              <a:t> </a:t>
            </a:r>
            <a:r>
              <a:rPr lang="ru-RU" dirty="0" err="1"/>
              <a:t>просмоктування</a:t>
            </a:r>
            <a:r>
              <a:rPr lang="ru-RU" dirty="0"/>
              <a:t> 500-600 м2, </a:t>
            </a:r>
            <a:r>
              <a:rPr lang="ru-RU" dirty="0" err="1"/>
              <a:t>доменні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об'ємом</a:t>
            </a:r>
            <a:r>
              <a:rPr lang="ru-RU" dirty="0"/>
              <a:t> 5000-5500 м3, </a:t>
            </a:r>
            <a:r>
              <a:rPr lang="ru-RU" dirty="0" err="1"/>
              <a:t>конвертори</a:t>
            </a:r>
            <a:r>
              <a:rPr lang="ru-RU" dirty="0"/>
              <a:t> 150-200 т і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прогнозувати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 «</a:t>
            </a:r>
            <a:r>
              <a:rPr lang="ru-RU" dirty="0" err="1"/>
              <a:t>міні</a:t>
            </a:r>
            <a:r>
              <a:rPr lang="ru-RU" dirty="0"/>
              <a:t>» і «</a:t>
            </a:r>
            <a:r>
              <a:rPr lang="ru-RU" dirty="0" err="1"/>
              <a:t>мікрометалургії</a:t>
            </a:r>
            <a:r>
              <a:rPr lang="ru-RU" dirty="0"/>
              <a:t>». </a:t>
            </a:r>
          </a:p>
          <a:p>
            <a:pPr algn="just"/>
            <a:r>
              <a:rPr lang="ru-RU" dirty="0"/>
              <a:t>2. Ряд </a:t>
            </a:r>
            <a:r>
              <a:rPr lang="ru-RU" dirty="0" err="1"/>
              <a:t>агрегатів</a:t>
            </a:r>
            <a:r>
              <a:rPr lang="ru-RU" dirty="0"/>
              <a:t> буде </a:t>
            </a:r>
            <a:r>
              <a:rPr lang="ru-RU" dirty="0" err="1"/>
              <a:t>виключений</a:t>
            </a:r>
            <a:r>
              <a:rPr lang="ru-RU" dirty="0"/>
              <a:t> з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-за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«</a:t>
            </a:r>
            <a:r>
              <a:rPr lang="ru-RU" dirty="0" err="1"/>
              <a:t>екологічно</a:t>
            </a:r>
            <a:r>
              <a:rPr lang="ru-RU" dirty="0"/>
              <a:t> чистого </a:t>
            </a:r>
            <a:r>
              <a:rPr lang="ru-RU" dirty="0" err="1"/>
              <a:t>виробництва</a:t>
            </a:r>
            <a:r>
              <a:rPr lang="ru-RU" dirty="0"/>
              <a:t>». В першу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для </a:t>
            </a:r>
            <a:r>
              <a:rPr lang="ru-RU" dirty="0" err="1"/>
              <a:t>обпалювально-магнітного</a:t>
            </a:r>
            <a:r>
              <a:rPr lang="ru-RU" dirty="0"/>
              <a:t>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руди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окускування</a:t>
            </a:r>
            <a:r>
              <a:rPr lang="ru-RU" dirty="0"/>
              <a:t> </a:t>
            </a:r>
            <a:r>
              <a:rPr lang="ru-RU" dirty="0" err="1"/>
              <a:t>концентратів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іманентною</a:t>
            </a:r>
            <a:r>
              <a:rPr lang="ru-RU" dirty="0"/>
              <a:t> </a:t>
            </a:r>
            <a:r>
              <a:rPr lang="ru-RU" dirty="0" err="1"/>
              <a:t>здібністю</a:t>
            </a:r>
            <a:r>
              <a:rPr lang="ru-RU" dirty="0"/>
              <a:t> до </a:t>
            </a:r>
            <a:r>
              <a:rPr lang="ru-RU" dirty="0" err="1"/>
              <a:t>величезних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частинок</a:t>
            </a:r>
            <a:r>
              <a:rPr lang="ru-RU" dirty="0"/>
              <a:t> в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.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«</a:t>
            </a:r>
            <a:r>
              <a:rPr lang="ru-RU" dirty="0" err="1"/>
              <a:t>забезпечують</a:t>
            </a:r>
            <a:r>
              <a:rPr lang="ru-RU" dirty="0"/>
              <a:t>»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більші</a:t>
            </a:r>
            <a:r>
              <a:rPr lang="ru-RU" dirty="0"/>
              <a:t> </a:t>
            </a:r>
            <a:r>
              <a:rPr lang="ru-RU" dirty="0" err="1"/>
              <a:t>викиди</a:t>
            </a:r>
            <a:r>
              <a:rPr lang="ru-RU" dirty="0"/>
              <a:t> при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ж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в </a:t>
            </a:r>
            <a:r>
              <a:rPr lang="ru-RU" dirty="0" err="1"/>
              <a:t>електропечах</a:t>
            </a:r>
            <a:r>
              <a:rPr lang="ru-RU" dirty="0"/>
              <a:t> і </a:t>
            </a:r>
            <a:r>
              <a:rPr lang="ru-RU" dirty="0" err="1"/>
              <a:t>деяким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схемам. </a:t>
            </a:r>
          </a:p>
          <a:p>
            <a:pPr algn="just"/>
            <a:r>
              <a:rPr lang="ru-RU" dirty="0"/>
              <a:t>3.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шахтні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для </a:t>
            </a:r>
            <a:r>
              <a:rPr lang="ru-RU" dirty="0" err="1"/>
              <a:t>окускування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руди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4.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чекати</a:t>
            </a:r>
            <a:r>
              <a:rPr lang="ru-RU" dirty="0"/>
              <a:t> </a:t>
            </a:r>
            <a:r>
              <a:rPr lang="ru-RU" dirty="0" err="1"/>
              <a:t>остаточної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курсу на </a:t>
            </a:r>
            <a:r>
              <a:rPr lang="ru-RU" dirty="0" err="1"/>
              <a:t>заміну</a:t>
            </a:r>
            <a:r>
              <a:rPr lang="ru-RU" dirty="0"/>
              <a:t> коксу </a:t>
            </a:r>
            <a:r>
              <a:rPr lang="ru-RU" dirty="0" err="1"/>
              <a:t>недефіцитним</a:t>
            </a:r>
            <a:r>
              <a:rPr lang="ru-RU" dirty="0"/>
              <a:t> </a:t>
            </a:r>
            <a:r>
              <a:rPr lang="ru-RU" dirty="0" err="1"/>
              <a:t>вугіллям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курс є не </a:t>
            </a:r>
            <a:r>
              <a:rPr lang="ru-RU" dirty="0" err="1"/>
              <a:t>продуктивним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проблему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народного </a:t>
            </a:r>
            <a:r>
              <a:rPr lang="ru-RU" dirty="0" err="1"/>
              <a:t>господарства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 «</a:t>
            </a:r>
            <a:r>
              <a:rPr lang="ru-RU" dirty="0" err="1"/>
              <a:t>життєвого</a:t>
            </a:r>
            <a:r>
              <a:rPr lang="ru-RU" dirty="0"/>
              <a:t> циклу </a:t>
            </a:r>
            <a:r>
              <a:rPr lang="ru-RU" dirty="0" err="1"/>
              <a:t>продукції</a:t>
            </a:r>
            <a:r>
              <a:rPr lang="ru-RU" dirty="0"/>
              <a:t>».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823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22694"/>
            <a:ext cx="11031747" cy="626277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/>
              <a:t>Розглянемо</a:t>
            </a:r>
            <a:r>
              <a:rPr lang="ru-RU" dirty="0"/>
              <a:t> проблему </a:t>
            </a:r>
            <a:r>
              <a:rPr lang="ru-RU" dirty="0" err="1"/>
              <a:t>детальніше</a:t>
            </a:r>
            <a:r>
              <a:rPr lang="ru-RU" dirty="0"/>
              <a:t>.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пов'язане</a:t>
            </a:r>
            <a:r>
              <a:rPr lang="ru-RU" dirty="0"/>
              <a:t> з </a:t>
            </a:r>
            <a:r>
              <a:rPr lang="ru-RU" dirty="0" err="1"/>
              <a:t>двома</a:t>
            </a:r>
            <a:r>
              <a:rPr lang="ru-RU" dirty="0"/>
              <a:t> причинами. </a:t>
            </a:r>
            <a:r>
              <a:rPr lang="ru-RU" i="1" dirty="0" err="1"/>
              <a:t>По-перше</a:t>
            </a:r>
            <a:r>
              <a:rPr lang="ru-RU" i="1" dirty="0"/>
              <a:t>, </a:t>
            </a:r>
            <a:r>
              <a:rPr lang="ru-RU" dirty="0" err="1"/>
              <a:t>вугілля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коксується</a:t>
            </a:r>
            <a:r>
              <a:rPr lang="ru-RU" dirty="0"/>
              <a:t>, є </a:t>
            </a:r>
            <a:r>
              <a:rPr lang="ru-RU" dirty="0" err="1"/>
              <a:t>дефіцитною</a:t>
            </a:r>
            <a:r>
              <a:rPr lang="ru-RU" dirty="0"/>
              <a:t> </a:t>
            </a:r>
            <a:r>
              <a:rPr lang="ru-RU" dirty="0" err="1"/>
              <a:t>сировиною</a:t>
            </a:r>
            <a:r>
              <a:rPr lang="ru-RU" dirty="0"/>
              <a:t>, у </a:t>
            </a:r>
            <a:r>
              <a:rPr lang="ru-RU" dirty="0" err="1"/>
              <a:t>ряді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і </a:t>
            </a:r>
            <a:r>
              <a:rPr lang="ru-RU" dirty="0" err="1"/>
              <a:t>регіонів</a:t>
            </a:r>
            <a:r>
              <a:rPr lang="ru-RU" dirty="0"/>
              <a:t> вони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. </a:t>
            </a:r>
          </a:p>
          <a:p>
            <a:pPr algn="just"/>
            <a:r>
              <a:rPr lang="ru-RU" i="1" dirty="0" err="1"/>
              <a:t>По-друге</a:t>
            </a:r>
            <a:r>
              <a:rPr lang="ru-RU" i="1" dirty="0"/>
              <a:t>, </a:t>
            </a:r>
            <a:r>
              <a:rPr lang="ru-RU" dirty="0" err="1"/>
              <a:t>коксохімічне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в </a:t>
            </a:r>
            <a:r>
              <a:rPr lang="ru-RU" dirty="0" err="1"/>
              <a:t>чорній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небезпечнішим</a:t>
            </a:r>
            <a:r>
              <a:rPr lang="ru-RU" dirty="0"/>
              <a:t>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в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. </a:t>
            </a:r>
            <a:r>
              <a:rPr lang="ru-RU" dirty="0" err="1"/>
              <a:t>Заміна</a:t>
            </a:r>
            <a:r>
              <a:rPr lang="ru-RU" dirty="0"/>
              <a:t> коксу при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первинного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мету </a:t>
            </a:r>
            <a:r>
              <a:rPr lang="ru-RU" dirty="0" err="1"/>
              <a:t>закрити</a:t>
            </a:r>
            <a:r>
              <a:rPr lang="ru-RU" dirty="0"/>
              <a:t> </a:t>
            </a:r>
            <a:r>
              <a:rPr lang="ru-RU" dirty="0" err="1"/>
              <a:t>коксохімічні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і таким чином </a:t>
            </a:r>
            <a:r>
              <a:rPr lang="ru-RU" dirty="0" err="1"/>
              <a:t>оздоровити</a:t>
            </a:r>
            <a:r>
              <a:rPr lang="ru-RU" dirty="0"/>
              <a:t> </a:t>
            </a:r>
            <a:r>
              <a:rPr lang="ru-RU" dirty="0" err="1"/>
              <a:t>екологічну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в </a:t>
            </a:r>
            <a:r>
              <a:rPr lang="ru-RU" dirty="0" err="1"/>
              <a:t>металургійному</a:t>
            </a:r>
            <a:r>
              <a:rPr lang="ru-RU" dirty="0"/>
              <a:t> </a:t>
            </a:r>
            <a:r>
              <a:rPr lang="ru-RU" dirty="0" err="1"/>
              <a:t>регіоні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/>
              <a:t>позиція</a:t>
            </a:r>
            <a:r>
              <a:rPr lang="ru-RU" dirty="0"/>
              <a:t> є </a:t>
            </a:r>
            <a:r>
              <a:rPr lang="ru-RU" dirty="0" err="1"/>
              <a:t>глибокою</a:t>
            </a:r>
            <a:r>
              <a:rPr lang="ru-RU" dirty="0"/>
              <a:t> </a:t>
            </a:r>
            <a:r>
              <a:rPr lang="ru-RU" dirty="0" err="1"/>
              <a:t>помилкою</a:t>
            </a:r>
            <a:r>
              <a:rPr lang="ru-RU" dirty="0"/>
              <a:t>. При </a:t>
            </a:r>
            <a:r>
              <a:rPr lang="ru-RU" dirty="0" err="1"/>
              <a:t>коксуванні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цінну</a:t>
            </a:r>
            <a:r>
              <a:rPr lang="ru-RU" dirty="0"/>
              <a:t> </a:t>
            </a:r>
            <a:r>
              <a:rPr lang="ru-RU" dirty="0" err="1"/>
              <a:t>хімічну</a:t>
            </a:r>
            <a:r>
              <a:rPr lang="ru-RU" dirty="0"/>
              <a:t> </a:t>
            </a:r>
            <a:r>
              <a:rPr lang="ru-RU" dirty="0" err="1"/>
              <a:t>сировину</a:t>
            </a:r>
            <a:r>
              <a:rPr lang="ru-RU" dirty="0"/>
              <a:t>, у </a:t>
            </a:r>
            <a:r>
              <a:rPr lang="ru-RU" dirty="0" err="1"/>
              <a:t>ряді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єдину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при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дитячих</a:t>
            </a:r>
            <a:r>
              <a:rPr lang="ru-RU" dirty="0"/>
              <a:t> </a:t>
            </a:r>
            <a:r>
              <a:rPr lang="ru-RU" dirty="0" err="1"/>
              <a:t>ліків</a:t>
            </a:r>
            <a:r>
              <a:rPr lang="ru-RU" dirty="0"/>
              <a:t>. </a:t>
            </a:r>
            <a:r>
              <a:rPr lang="ru-RU" dirty="0" err="1"/>
              <a:t>Закриття</a:t>
            </a:r>
            <a:r>
              <a:rPr lang="ru-RU" dirty="0"/>
              <a:t> </a:t>
            </a:r>
            <a:r>
              <a:rPr lang="ru-RU" dirty="0" err="1"/>
              <a:t>коксохімічних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</a:t>
            </a:r>
            <a:r>
              <a:rPr lang="ru-RU" dirty="0" err="1"/>
              <a:t>замінюючих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 з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небезпечнішими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 на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Перевага</a:t>
            </a:r>
            <a:r>
              <a:rPr lang="ru-RU" dirty="0" smtClean="0"/>
              <a:t> </a:t>
            </a:r>
            <a:r>
              <a:rPr lang="ru-RU" dirty="0" err="1"/>
              <a:t>коксохімічного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перед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 </a:t>
            </a:r>
            <a:r>
              <a:rPr lang="ru-RU" dirty="0" err="1"/>
              <a:t>замість</a:t>
            </a:r>
            <a:r>
              <a:rPr lang="ru-RU" dirty="0"/>
              <a:t> коксу </a:t>
            </a:r>
            <a:r>
              <a:rPr lang="ru-RU" dirty="0" err="1"/>
              <a:t>якраз</a:t>
            </a:r>
            <a:r>
              <a:rPr lang="ru-RU" dirty="0"/>
              <a:t> і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вищому</a:t>
            </a:r>
            <a:r>
              <a:rPr lang="ru-RU" dirty="0"/>
              <a:t> </a:t>
            </a:r>
            <a:r>
              <a:rPr lang="ru-RU" dirty="0" err="1"/>
              <a:t>ступені</a:t>
            </a:r>
            <a:r>
              <a:rPr lang="ru-RU" dirty="0"/>
              <a:t> </a:t>
            </a:r>
            <a:r>
              <a:rPr lang="ru-RU" dirty="0" err="1"/>
              <a:t>ресурсозбереження</a:t>
            </a:r>
            <a:r>
              <a:rPr lang="ru-RU" dirty="0"/>
              <a:t> і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 </a:t>
            </a:r>
            <a:r>
              <a:rPr lang="ru-RU" dirty="0" err="1"/>
              <a:t>летючі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спалюються</a:t>
            </a:r>
            <a:r>
              <a:rPr lang="ru-RU" dirty="0"/>
              <a:t> як </a:t>
            </a:r>
            <a:r>
              <a:rPr lang="ru-RU" dirty="0" err="1"/>
              <a:t>паливо</a:t>
            </a:r>
            <a:r>
              <a:rPr lang="ru-RU" dirty="0"/>
              <a:t> (</a:t>
            </a:r>
            <a:r>
              <a:rPr lang="ru-RU" dirty="0" err="1"/>
              <a:t>неефективне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безконтрольно</a:t>
            </a:r>
            <a:r>
              <a:rPr lang="ru-RU" dirty="0"/>
              <a:t> </a:t>
            </a:r>
            <a:r>
              <a:rPr lang="ru-RU" dirty="0" err="1"/>
              <a:t>викидаються</a:t>
            </a:r>
            <a:r>
              <a:rPr lang="ru-RU" dirty="0"/>
              <a:t> в атмосферу,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небезпечніше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викиди</a:t>
            </a:r>
            <a:r>
              <a:rPr lang="ru-RU" dirty="0"/>
              <a:t> </a:t>
            </a:r>
            <a:r>
              <a:rPr lang="ru-RU" dirty="0" err="1"/>
              <a:t>коксохімічного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r>
              <a:rPr lang="ru-RU" dirty="0" err="1"/>
              <a:t>Скоріше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прогнозувати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ХХ</a:t>
            </a:r>
            <a:r>
              <a:rPr lang="en-US" dirty="0"/>
              <a:t>I </a:t>
            </a:r>
            <a:r>
              <a:rPr lang="ru-RU" dirty="0" err="1"/>
              <a:t>сторіччі</a:t>
            </a:r>
            <a:r>
              <a:rPr lang="ru-RU" dirty="0"/>
              <a:t> </a:t>
            </a:r>
            <a:r>
              <a:rPr lang="ru-RU" dirty="0" err="1"/>
              <a:t>зворотної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 - </a:t>
            </a:r>
            <a:r>
              <a:rPr lang="ru-RU" dirty="0" err="1"/>
              <a:t>коксування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палив перед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 для </a:t>
            </a:r>
            <a:r>
              <a:rPr lang="ru-RU" dirty="0" err="1"/>
              <a:t>витягання</a:t>
            </a:r>
            <a:r>
              <a:rPr lang="ru-RU" dirty="0"/>
              <a:t> і максимального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летючих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594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8792"/>
            <a:ext cx="11100758" cy="6495691"/>
          </a:xfrm>
        </p:spPr>
        <p:txBody>
          <a:bodyPr>
            <a:normAutofit fontScale="92500"/>
          </a:bodyPr>
          <a:lstStyle/>
          <a:p>
            <a:r>
              <a:rPr lang="ru-RU" i="1" dirty="0"/>
              <a:t>Напрямки </a:t>
            </a:r>
            <a:r>
              <a:rPr lang="ru-RU" i="1" dirty="0" err="1"/>
              <a:t>розвитку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мають</a:t>
            </a:r>
            <a:r>
              <a:rPr lang="ru-RU" i="1" dirty="0"/>
              <a:t> </a:t>
            </a:r>
            <a:r>
              <a:rPr lang="ru-RU" i="1" dirty="0" err="1"/>
              <a:t>безумовні</a:t>
            </a:r>
            <a:r>
              <a:rPr lang="ru-RU" i="1" dirty="0"/>
              <a:t> </a:t>
            </a:r>
            <a:r>
              <a:rPr lang="ru-RU" i="1" dirty="0" err="1"/>
              <a:t>перспективи</a:t>
            </a:r>
            <a:r>
              <a:rPr lang="ru-RU" i="1" dirty="0"/>
              <a:t> на </a:t>
            </a:r>
            <a:r>
              <a:rPr lang="ru-RU" i="1" dirty="0" err="1"/>
              <a:t>майбутнє</a:t>
            </a:r>
            <a:r>
              <a:rPr lang="ru-RU" i="1" dirty="0"/>
              <a:t> </a:t>
            </a:r>
            <a:endParaRPr lang="ru-RU" i="1" dirty="0" smtClean="0"/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Мікрометалургія</a:t>
            </a:r>
            <a:r>
              <a:rPr lang="ru-RU" dirty="0"/>
              <a:t>. </a:t>
            </a:r>
            <a:r>
              <a:rPr lang="ru-RU" dirty="0" err="1"/>
              <a:t>Потужність</a:t>
            </a:r>
            <a:r>
              <a:rPr lang="ru-RU" dirty="0"/>
              <a:t> </a:t>
            </a:r>
            <a:r>
              <a:rPr lang="ru-RU" dirty="0" err="1"/>
              <a:t>міні-заводів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100 тис. до 2 млн. т </a:t>
            </a:r>
            <a:r>
              <a:rPr lang="ru-RU" dirty="0" err="1"/>
              <a:t>сталі</a:t>
            </a:r>
            <a:r>
              <a:rPr lang="ru-RU" dirty="0"/>
              <a:t> на </a:t>
            </a:r>
            <a:r>
              <a:rPr lang="ru-RU" dirty="0" err="1"/>
              <a:t>рік</a:t>
            </a:r>
            <a:r>
              <a:rPr lang="ru-RU" dirty="0"/>
              <a:t>, </a:t>
            </a:r>
            <a:r>
              <a:rPr lang="ru-RU" dirty="0" err="1"/>
              <a:t>мікро-заводів</a:t>
            </a:r>
            <a:r>
              <a:rPr lang="ru-RU" dirty="0"/>
              <a:t> – </a:t>
            </a:r>
            <a:r>
              <a:rPr lang="ru-RU" dirty="0" err="1"/>
              <a:t>від</a:t>
            </a:r>
            <a:r>
              <a:rPr lang="ru-RU" dirty="0"/>
              <a:t> 5 до 50 тис. т/</a:t>
            </a:r>
            <a:r>
              <a:rPr lang="ru-RU" dirty="0" err="1"/>
              <a:t>рік</a:t>
            </a:r>
            <a:r>
              <a:rPr lang="ru-RU" dirty="0"/>
              <a:t>. Вони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невеликі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 </a:t>
            </a:r>
            <a:r>
              <a:rPr lang="ru-RU" dirty="0" err="1"/>
              <a:t>окускування</a:t>
            </a:r>
            <a:r>
              <a:rPr lang="ru-RU" dirty="0"/>
              <a:t>, </a:t>
            </a:r>
            <a:r>
              <a:rPr lang="ru-RU" dirty="0" err="1"/>
              <a:t>малі</a:t>
            </a:r>
            <a:r>
              <a:rPr lang="ru-RU" dirty="0"/>
              <a:t> </a:t>
            </a:r>
            <a:r>
              <a:rPr lang="ru-RU" dirty="0" err="1"/>
              <a:t>конвертери</a:t>
            </a:r>
            <a:r>
              <a:rPr lang="ru-RU" dirty="0"/>
              <a:t> та ДСП, </a:t>
            </a:r>
            <a:r>
              <a:rPr lang="ru-RU" dirty="0" err="1"/>
              <a:t>мікростани</a:t>
            </a:r>
            <a:r>
              <a:rPr lang="ru-RU" dirty="0"/>
              <a:t> прокатного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точковими</a:t>
            </a:r>
            <a:r>
              <a:rPr lang="ru-RU" dirty="0"/>
              <a:t> </a:t>
            </a:r>
            <a:r>
              <a:rPr lang="ru-RU" dirty="0" err="1"/>
              <a:t>викидами</a:t>
            </a:r>
            <a:r>
              <a:rPr lang="ru-RU" dirty="0"/>
              <a:t> у ОС.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та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максимально </a:t>
            </a:r>
            <a:r>
              <a:rPr lang="ru-RU" dirty="0" err="1"/>
              <a:t>вільні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. На </a:t>
            </a:r>
            <a:r>
              <a:rPr lang="ru-RU" dirty="0" err="1"/>
              <a:t>світовому</a:t>
            </a:r>
            <a:r>
              <a:rPr lang="ru-RU" dirty="0"/>
              <a:t> ринку усе </a:t>
            </a:r>
            <a:r>
              <a:rPr lang="ru-RU" dirty="0" err="1"/>
              <a:t>більший</a:t>
            </a:r>
            <a:r>
              <a:rPr lang="ru-RU" dirty="0"/>
              <a:t> попит на </a:t>
            </a:r>
            <a:r>
              <a:rPr lang="ru-RU" dirty="0" err="1"/>
              <a:t>чавуни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0,05 до 0,2% </a:t>
            </a:r>
            <a:r>
              <a:rPr lang="ru-RU" dirty="0" err="1"/>
              <a:t>марганцю</a:t>
            </a:r>
            <a:r>
              <a:rPr lang="ru-RU" dirty="0"/>
              <a:t> та </a:t>
            </a:r>
            <a:r>
              <a:rPr lang="ru-RU" dirty="0" err="1"/>
              <a:t>кремнію</a:t>
            </a:r>
            <a:r>
              <a:rPr lang="ru-RU" dirty="0"/>
              <a:t>, до 0,02% </a:t>
            </a:r>
            <a:r>
              <a:rPr lang="ru-RU" dirty="0" err="1"/>
              <a:t>сірки</a:t>
            </a:r>
            <a:r>
              <a:rPr lang="ru-RU" dirty="0"/>
              <a:t> та фосфору при </a:t>
            </a:r>
            <a:r>
              <a:rPr lang="ru-RU" dirty="0" err="1"/>
              <a:t>повній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титану, хрому, </a:t>
            </a:r>
            <a:r>
              <a:rPr lang="ru-RU" dirty="0" err="1"/>
              <a:t>ванадію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Тому </a:t>
            </a:r>
            <a:r>
              <a:rPr lang="ru-RU" dirty="0" err="1"/>
              <a:t>прогнозується</a:t>
            </a:r>
            <a:r>
              <a:rPr lang="ru-RU" dirty="0"/>
              <a:t> </a:t>
            </a:r>
            <a:r>
              <a:rPr lang="ru-RU" dirty="0" err="1"/>
              <a:t>найширший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позапічних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та </a:t>
            </a:r>
            <a:r>
              <a:rPr lang="ru-RU" dirty="0" err="1"/>
              <a:t>сталі</a:t>
            </a:r>
            <a:r>
              <a:rPr lang="ru-RU" dirty="0"/>
              <a:t> з метою </a:t>
            </a:r>
            <a:r>
              <a:rPr lang="ru-RU" dirty="0" err="1"/>
              <a:t>видалення</a:t>
            </a:r>
            <a:r>
              <a:rPr lang="ru-RU" dirty="0"/>
              <a:t> </a:t>
            </a:r>
            <a:r>
              <a:rPr lang="ru-RU" dirty="0" err="1"/>
              <a:t>вказаних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Газифікація</a:t>
            </a:r>
            <a:r>
              <a:rPr lang="ru-RU" dirty="0"/>
              <a:t> твердого </a:t>
            </a:r>
            <a:r>
              <a:rPr lang="ru-RU" dirty="0" err="1"/>
              <a:t>палива</a:t>
            </a:r>
            <a:r>
              <a:rPr lang="ru-RU" dirty="0"/>
              <a:t>.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у </a:t>
            </a:r>
            <a:r>
              <a:rPr lang="ru-RU" dirty="0" err="1"/>
              <a:t>доменній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(у </a:t>
            </a:r>
            <a:r>
              <a:rPr lang="ru-RU" dirty="0" err="1"/>
              <a:t>режимі</a:t>
            </a:r>
            <a:r>
              <a:rPr lang="ru-RU" dirty="0"/>
              <a:t> газогенератору) та у </a:t>
            </a:r>
            <a:r>
              <a:rPr lang="ru-RU" dirty="0" err="1"/>
              <a:t>інших</a:t>
            </a:r>
            <a:r>
              <a:rPr lang="ru-RU" dirty="0"/>
              <a:t> агрегатах.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Сертифікація</a:t>
            </a:r>
            <a:r>
              <a:rPr lang="ru-RU" dirty="0"/>
              <a:t> </a:t>
            </a:r>
            <a:r>
              <a:rPr lang="ru-RU" dirty="0" err="1"/>
              <a:t>металургійного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r>
              <a:rPr lang="ru-RU" dirty="0" err="1"/>
              <a:t>Розвиток</a:t>
            </a:r>
            <a:r>
              <a:rPr lang="ru-RU" dirty="0"/>
              <a:t> систем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19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3849"/>
            <a:ext cx="10515600" cy="5573114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Напрямки </a:t>
            </a:r>
            <a:r>
              <a:rPr lang="ru-RU" i="1" dirty="0" err="1"/>
              <a:t>розвитку</a:t>
            </a:r>
            <a:r>
              <a:rPr lang="ru-RU" i="1" dirty="0"/>
              <a:t>, </a:t>
            </a:r>
            <a:r>
              <a:rPr lang="ru-RU" i="1" dirty="0" err="1"/>
              <a:t>перспективність</a:t>
            </a:r>
            <a:r>
              <a:rPr lang="ru-RU" i="1" dirty="0"/>
              <a:t> </a:t>
            </a:r>
            <a:r>
              <a:rPr lang="ru-RU" i="1" dirty="0" err="1"/>
              <a:t>яких</a:t>
            </a:r>
            <a:r>
              <a:rPr lang="ru-RU" i="1" dirty="0"/>
              <a:t> </a:t>
            </a:r>
            <a:r>
              <a:rPr lang="ru-RU" i="1" dirty="0" err="1"/>
              <a:t>викликає</a:t>
            </a:r>
            <a:r>
              <a:rPr lang="ru-RU" i="1" dirty="0"/>
              <a:t> </a:t>
            </a:r>
            <a:r>
              <a:rPr lang="ru-RU" i="1" dirty="0" err="1"/>
              <a:t>сумніви</a:t>
            </a:r>
            <a:r>
              <a:rPr lang="ru-RU" i="1" dirty="0"/>
              <a:t> </a:t>
            </a:r>
            <a:endParaRPr lang="ru-RU" i="1" dirty="0" smtClean="0"/>
          </a:p>
          <a:p>
            <a:r>
              <a:rPr lang="ru-RU" dirty="0" smtClean="0"/>
              <a:t>1</a:t>
            </a:r>
            <a:r>
              <a:rPr lang="ru-RU" dirty="0"/>
              <a:t>. Не </a:t>
            </a:r>
            <a:r>
              <a:rPr lang="ru-RU" dirty="0" err="1"/>
              <a:t>однозначні</a:t>
            </a:r>
            <a:r>
              <a:rPr lang="ru-RU" dirty="0"/>
              <a:t> </a:t>
            </a: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спецелектрометалургії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повязано </a:t>
            </a:r>
            <a:r>
              <a:rPr lang="ru-RU" dirty="0" err="1"/>
              <a:t>із</a:t>
            </a:r>
            <a:r>
              <a:rPr lang="ru-RU" dirty="0"/>
              <a:t> великими </a:t>
            </a:r>
            <a:r>
              <a:rPr lang="ru-RU" dirty="0" err="1"/>
              <a:t>витратами</a:t>
            </a:r>
            <a:r>
              <a:rPr lang="ru-RU" dirty="0"/>
              <a:t> </a:t>
            </a:r>
            <a:r>
              <a:rPr lang="ru-RU" dirty="0" err="1"/>
              <a:t>електроенергії</a:t>
            </a:r>
            <a:r>
              <a:rPr lang="ru-RU" dirty="0"/>
              <a:t>. </a:t>
            </a:r>
            <a:r>
              <a:rPr lang="ru-RU" dirty="0" err="1"/>
              <a:t>Видобуток</a:t>
            </a:r>
            <a:r>
              <a:rPr lang="ru-RU" dirty="0"/>
              <a:t> </a:t>
            </a:r>
            <a:r>
              <a:rPr lang="ru-RU" dirty="0" err="1"/>
              <a:t>останньої</a:t>
            </a:r>
            <a:r>
              <a:rPr lang="ru-RU" dirty="0"/>
              <a:t> повязано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забрудненням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Необхідним</a:t>
            </a:r>
            <a:r>
              <a:rPr lang="ru-RU" dirty="0"/>
              <a:t> є </a:t>
            </a:r>
            <a:r>
              <a:rPr lang="ru-RU" dirty="0" err="1"/>
              <a:t>класифікування</a:t>
            </a:r>
            <a:r>
              <a:rPr lang="ru-RU" dirty="0"/>
              <a:t> лому </a:t>
            </a:r>
            <a:r>
              <a:rPr lang="ru-RU" dirty="0" err="1"/>
              <a:t>чорних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все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забруднювачем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зниженням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Не </a:t>
            </a:r>
            <a:r>
              <a:rPr lang="ru-RU" dirty="0" err="1"/>
              <a:t>зовсім</a:t>
            </a:r>
            <a:r>
              <a:rPr lang="ru-RU" dirty="0"/>
              <a:t> </a:t>
            </a:r>
            <a:r>
              <a:rPr lang="ru-RU" dirty="0" err="1"/>
              <a:t>зрозумілим</a:t>
            </a:r>
            <a:r>
              <a:rPr lang="ru-RU" dirty="0"/>
              <a:t> є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агломерації</a:t>
            </a:r>
            <a:r>
              <a:rPr lang="ru-RU" dirty="0"/>
              <a:t> у </a:t>
            </a:r>
            <a:r>
              <a:rPr lang="ru-RU" dirty="0" err="1"/>
              <a:t>звязку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великими </a:t>
            </a:r>
            <a:r>
              <a:rPr lang="ru-RU" dirty="0" err="1"/>
              <a:t>викидами</a:t>
            </a:r>
            <a:r>
              <a:rPr lang="ru-RU" dirty="0"/>
              <a:t> при такому виду </a:t>
            </a:r>
            <a:r>
              <a:rPr lang="ru-RU" dirty="0" err="1"/>
              <a:t>окускування</a:t>
            </a:r>
            <a:r>
              <a:rPr lang="ru-RU" dirty="0"/>
              <a:t>. </a:t>
            </a:r>
            <a:r>
              <a:rPr lang="ru-RU" dirty="0" err="1"/>
              <a:t>Напевне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очікувати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окотишів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Незрозумілими</a:t>
            </a:r>
            <a:r>
              <a:rPr lang="ru-RU" dirty="0"/>
              <a:t> є </a:t>
            </a:r>
            <a:r>
              <a:rPr lang="ru-RU" dirty="0" err="1"/>
              <a:t>перспективи</a:t>
            </a:r>
            <a:r>
              <a:rPr lang="ru-RU" dirty="0"/>
              <a:t> «</a:t>
            </a:r>
            <a:r>
              <a:rPr lang="ru-RU" dirty="0" err="1"/>
              <a:t>хіміко-металургійних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»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розуміємо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великими </a:t>
            </a:r>
            <a:r>
              <a:rPr lang="ru-RU" dirty="0" err="1"/>
              <a:t>витратами</a:t>
            </a:r>
            <a:r>
              <a:rPr lang="ru-RU" dirty="0"/>
              <a:t>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реагентів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флотація</a:t>
            </a:r>
            <a:r>
              <a:rPr lang="ru-RU" dirty="0"/>
              <a:t> </a:t>
            </a:r>
            <a:r>
              <a:rPr lang="ru-RU" dirty="0" err="1"/>
              <a:t>залізних</a:t>
            </a:r>
            <a:r>
              <a:rPr lang="ru-RU" dirty="0"/>
              <a:t> руд, </a:t>
            </a:r>
            <a:r>
              <a:rPr lang="ru-RU" dirty="0" err="1"/>
              <a:t>конвертування</a:t>
            </a:r>
            <a:r>
              <a:rPr lang="ru-RU" dirty="0"/>
              <a:t> природного газу та </a:t>
            </a:r>
            <a:r>
              <a:rPr lang="ru-RU" dirty="0" err="1"/>
              <a:t>т.ін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213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1.2 </a:t>
            </a: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проблеми</a:t>
            </a:r>
            <a:r>
              <a:rPr lang="ru-RU" b="1" dirty="0"/>
              <a:t> </a:t>
            </a:r>
            <a:r>
              <a:rPr lang="ru-RU" b="1" dirty="0" err="1"/>
              <a:t>ресурсозбереження</a:t>
            </a:r>
            <a:r>
              <a:rPr lang="ru-RU" b="1" dirty="0"/>
              <a:t> на </a:t>
            </a:r>
            <a:r>
              <a:rPr lang="ru-RU" b="1" dirty="0" err="1"/>
              <a:t>сучасному</a:t>
            </a:r>
            <a:r>
              <a:rPr lang="ru-RU" b="1" dirty="0"/>
              <a:t> </a:t>
            </a:r>
            <a:r>
              <a:rPr lang="ru-RU" b="1" dirty="0" err="1"/>
              <a:t>етапі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Чорна</a:t>
            </a:r>
            <a:r>
              <a:rPr lang="ru-RU" dirty="0"/>
              <a:t> </a:t>
            </a:r>
            <a:r>
              <a:rPr lang="ru-RU" dirty="0" err="1"/>
              <a:t>металургія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ресурсоємних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. Вона </a:t>
            </a:r>
            <a:r>
              <a:rPr lang="ru-RU" dirty="0" err="1"/>
              <a:t>споживає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9% </a:t>
            </a:r>
            <a:r>
              <a:rPr lang="ru-RU" dirty="0" err="1"/>
              <a:t>палива</a:t>
            </a:r>
            <a:r>
              <a:rPr lang="ru-RU" dirty="0"/>
              <a:t> і </a:t>
            </a:r>
            <a:r>
              <a:rPr lang="ru-RU" dirty="0" err="1"/>
              <a:t>електроенергії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виробляється</a:t>
            </a:r>
            <a:r>
              <a:rPr lang="ru-RU" dirty="0"/>
              <a:t>, </a:t>
            </a:r>
            <a:r>
              <a:rPr lang="ru-RU" dirty="0" err="1"/>
              <a:t>мільйони</a:t>
            </a:r>
            <a:r>
              <a:rPr lang="ru-RU" dirty="0"/>
              <a:t> тонн </a:t>
            </a:r>
            <a:r>
              <a:rPr lang="ru-RU" dirty="0" err="1"/>
              <a:t>руді</a:t>
            </a:r>
            <a:r>
              <a:rPr lang="ru-RU" dirty="0"/>
              <a:t> та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мінеральної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 smtClean="0"/>
              <a:t>.</a:t>
            </a:r>
            <a:endParaRPr lang="ru-RU" dirty="0"/>
          </a:p>
          <a:p>
            <a:pPr algn="just"/>
            <a:r>
              <a:rPr lang="ru-RU" i="1" dirty="0" err="1"/>
              <a:t>Технічне</a:t>
            </a:r>
            <a:r>
              <a:rPr lang="ru-RU" i="1" dirty="0"/>
              <a:t> </a:t>
            </a:r>
            <a:r>
              <a:rPr lang="ru-RU" i="1" dirty="0" err="1"/>
              <a:t>відставання</a:t>
            </a:r>
            <a:r>
              <a:rPr lang="ru-RU" i="1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обумовлює</a:t>
            </a:r>
            <a:r>
              <a:rPr lang="ru-RU" dirty="0"/>
              <a:t> </a:t>
            </a:r>
            <a:r>
              <a:rPr lang="ru-RU" dirty="0" err="1"/>
              <a:t>підвищену</a:t>
            </a:r>
            <a:r>
              <a:rPr lang="ru-RU" dirty="0"/>
              <a:t> </a:t>
            </a:r>
            <a:r>
              <a:rPr lang="ru-RU" dirty="0" err="1"/>
              <a:t>витрату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стримує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прогресивних</a:t>
            </a:r>
            <a:r>
              <a:rPr lang="ru-RU" dirty="0"/>
              <a:t> </a:t>
            </a:r>
            <a:r>
              <a:rPr lang="ru-RU" dirty="0" err="1"/>
              <a:t>енергозберігаючих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 </a:t>
            </a:r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показують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енерговитрати</a:t>
            </a:r>
            <a:r>
              <a:rPr lang="ru-RU" dirty="0"/>
              <a:t> на 1 т готового прокату на 20-30% </a:t>
            </a:r>
            <a:r>
              <a:rPr lang="ru-RU" dirty="0" err="1"/>
              <a:t>перевищують</a:t>
            </a:r>
            <a:r>
              <a:rPr lang="ru-RU" dirty="0"/>
              <a:t> </a:t>
            </a:r>
            <a:r>
              <a:rPr lang="ru-RU" dirty="0" err="1"/>
              <a:t>аналогічний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металургійних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США, </a:t>
            </a:r>
            <a:r>
              <a:rPr lang="ru-RU" dirty="0" err="1"/>
              <a:t>Японії</a:t>
            </a:r>
            <a:r>
              <a:rPr lang="ru-RU" dirty="0"/>
              <a:t>. </a:t>
            </a:r>
            <a:r>
              <a:rPr lang="ru-RU" dirty="0" err="1"/>
              <a:t>Німеччині</a:t>
            </a:r>
            <a:r>
              <a:rPr lang="ru-RU" dirty="0"/>
              <a:t>.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безповоротного</a:t>
            </a:r>
            <a:r>
              <a:rPr lang="ru-RU" dirty="0"/>
              <a:t> </a:t>
            </a:r>
            <a:r>
              <a:rPr lang="ru-RU" dirty="0" err="1"/>
              <a:t>втраченого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тепла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. </a:t>
            </a:r>
            <a:r>
              <a:rPr lang="ru-RU" dirty="0" err="1"/>
              <a:t>Близько</a:t>
            </a:r>
            <a:r>
              <a:rPr lang="ru-RU" dirty="0"/>
              <a:t> 40-50% </a:t>
            </a:r>
            <a:r>
              <a:rPr lang="ru-RU" dirty="0" err="1"/>
              <a:t>первинної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втрачається</a:t>
            </a:r>
            <a:r>
              <a:rPr lang="ru-RU" dirty="0"/>
              <a:t> </a:t>
            </a:r>
            <a:r>
              <a:rPr lang="ru-RU" dirty="0" err="1"/>
              <a:t>марно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871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177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Енерговитрати</a:t>
            </a:r>
            <a:r>
              <a:rPr lang="ru-RU" dirty="0"/>
              <a:t> на </a:t>
            </a:r>
            <a:r>
              <a:rPr lang="ru-RU" dirty="0" err="1"/>
              <a:t>виробництво</a:t>
            </a:r>
            <a:r>
              <a:rPr lang="ru-RU" dirty="0"/>
              <a:t> у </a:t>
            </a:r>
            <a:r>
              <a:rPr lang="ru-RU" dirty="0" err="1"/>
              <a:t>чорній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0285" y="1273535"/>
            <a:ext cx="7108387" cy="38747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7970" y="5256089"/>
            <a:ext cx="1132648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щорічні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фінансові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матеріальні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чорної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металургії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оцінюються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 3,5-4 млн.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доларів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істотно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зростають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відтворення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зайве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витрачених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втрат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низької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металу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енергоємність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металургійного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високій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енергоресурсів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обумовлює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виняткову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енергозбереження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переділах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954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Питомі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кг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на 1 т готового продукту 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500999"/>
            <a:ext cx="10515600" cy="300058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14400" y="5849035"/>
            <a:ext cx="1043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порівняння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служить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питомої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енергоємності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(кг у. п./т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Гдж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/т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174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6596"/>
            <a:ext cx="10515600" cy="5590367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/>
              <a:t>Ресурсозбереження</a:t>
            </a:r>
            <a:r>
              <a:rPr lang="ru-RU" i="1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як </a:t>
            </a:r>
            <a:r>
              <a:rPr lang="ru-RU" i="1" dirty="0" err="1"/>
              <a:t>умову</a:t>
            </a:r>
            <a:r>
              <a:rPr lang="ru-RU" i="1" dirty="0"/>
              <a:t>, результат, </a:t>
            </a:r>
            <a:r>
              <a:rPr lang="ru-RU" i="1" dirty="0" err="1"/>
              <a:t>процес</a:t>
            </a:r>
            <a:r>
              <a:rPr lang="ru-RU" i="1" dirty="0"/>
              <a:t> і </a:t>
            </a:r>
            <a:r>
              <a:rPr lang="ru-RU" i="1" dirty="0" err="1"/>
              <a:t>показник</a:t>
            </a:r>
            <a:r>
              <a:rPr lang="ru-RU" i="1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 </a:t>
            </a:r>
            <a:r>
              <a:rPr lang="ru-RU" dirty="0" err="1"/>
              <a:t>виробничо-господарської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i="1" dirty="0" smtClean="0"/>
              <a:t>Результатом </a:t>
            </a:r>
            <a:r>
              <a:rPr lang="ru-RU" dirty="0" err="1"/>
              <a:t>ресурсозбереження</a:t>
            </a:r>
            <a:r>
              <a:rPr lang="ru-RU" dirty="0"/>
              <a:t> є </a:t>
            </a:r>
            <a:r>
              <a:rPr lang="ru-RU" dirty="0" err="1"/>
              <a:t>вивільнення</a:t>
            </a:r>
            <a:r>
              <a:rPr lang="ru-RU" dirty="0"/>
              <a:t> з </a:t>
            </a:r>
            <a:r>
              <a:rPr lang="ru-RU" dirty="0" err="1"/>
              <a:t>господарського</a:t>
            </a:r>
            <a:r>
              <a:rPr lang="ru-RU" dirty="0"/>
              <a:t> обороту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унаслідок</a:t>
            </a:r>
            <a:r>
              <a:rPr lang="ru-RU" dirty="0"/>
              <a:t> </a:t>
            </a:r>
            <a:r>
              <a:rPr lang="ru-RU" dirty="0" err="1"/>
              <a:t>заміни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попутними</a:t>
            </a:r>
            <a:r>
              <a:rPr lang="ru-RU" dirty="0"/>
              <a:t> продуктами і </a:t>
            </a:r>
            <a:r>
              <a:rPr lang="ru-RU" dirty="0" err="1"/>
              <a:t>відходами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r>
              <a:rPr lang="ru-RU" dirty="0" err="1"/>
              <a:t>Ресурсозбереження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підвищенню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але і </a:t>
            </a:r>
            <a:r>
              <a:rPr lang="ru-RU" dirty="0" err="1"/>
              <a:t>запобіганню</a:t>
            </a:r>
            <a:r>
              <a:rPr lang="ru-RU" dirty="0"/>
              <a:t> </a:t>
            </a:r>
            <a:r>
              <a:rPr lang="ru-RU" dirty="0" err="1"/>
              <a:t>забрудненню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i="1" dirty="0" smtClean="0"/>
              <a:t>Як </a:t>
            </a:r>
            <a:r>
              <a:rPr lang="ru-RU" i="1" dirty="0" err="1"/>
              <a:t>показник</a:t>
            </a:r>
            <a:r>
              <a:rPr lang="ru-RU" i="1" dirty="0"/>
              <a:t> </a:t>
            </a:r>
            <a:r>
              <a:rPr lang="ru-RU" dirty="0" err="1"/>
              <a:t>ресурсозбереження</a:t>
            </a:r>
            <a:r>
              <a:rPr lang="ru-RU" dirty="0"/>
              <a:t> є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ресурсоємності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</a:t>
            </a:r>
            <a:r>
              <a:rPr lang="ru-RU" dirty="0" err="1"/>
              <a:t>кінцевої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з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8027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у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77406"/>
            <a:ext cx="10515600" cy="26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76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91706"/>
            <a:ext cx="10893725" cy="6116128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Питома</a:t>
            </a:r>
            <a:r>
              <a:rPr lang="ru-RU" dirty="0"/>
              <a:t> </a:t>
            </a:r>
            <a:r>
              <a:rPr lang="ru-RU" dirty="0" err="1"/>
              <a:t>енергоємність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для </a:t>
            </a:r>
            <a:r>
              <a:rPr lang="ru-RU" dirty="0" err="1"/>
              <a:t>чавуну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і </a:t>
            </a:r>
            <a:r>
              <a:rPr lang="ru-RU" dirty="0" err="1"/>
              <a:t>електроенергії</a:t>
            </a:r>
            <a:r>
              <a:rPr lang="ru-RU" dirty="0"/>
              <a:t> на </a:t>
            </a:r>
            <a:r>
              <a:rPr lang="ru-RU" dirty="0" err="1"/>
              <a:t>підготовку</a:t>
            </a:r>
            <a:r>
              <a:rPr lang="ru-RU" dirty="0"/>
              <a:t> </a:t>
            </a:r>
            <a:r>
              <a:rPr lang="ru-RU" dirty="0" err="1"/>
              <a:t>залізорудних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до плавки,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безпосередні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в </a:t>
            </a:r>
            <a:r>
              <a:rPr lang="ru-RU" dirty="0" err="1"/>
              <a:t>доменній</a:t>
            </a:r>
            <a:r>
              <a:rPr lang="ru-RU" dirty="0"/>
              <a:t> </a:t>
            </a:r>
            <a:r>
              <a:rPr lang="ru-RU" dirty="0" err="1"/>
              <a:t>плавці</a:t>
            </a:r>
            <a:r>
              <a:rPr lang="ru-RU" dirty="0"/>
              <a:t> </a:t>
            </a:r>
            <a:r>
              <a:rPr lang="ru-RU" dirty="0" err="1"/>
              <a:t>скіпового</a:t>
            </a:r>
            <a:r>
              <a:rPr lang="ru-RU" dirty="0"/>
              <a:t> коксу, природного газу і </a:t>
            </a:r>
            <a:r>
              <a:rPr lang="ru-RU" dirty="0" err="1"/>
              <a:t>кисню</a:t>
            </a:r>
            <a:r>
              <a:rPr lang="ru-RU" dirty="0"/>
              <a:t>. </a:t>
            </a:r>
            <a:endParaRPr lang="en-US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енергоємності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на </a:t>
            </a:r>
            <a:r>
              <a:rPr lang="ru-RU" dirty="0" err="1"/>
              <a:t>попередньому</a:t>
            </a:r>
            <a:r>
              <a:rPr lang="ru-RU" dirty="0"/>
              <a:t> </a:t>
            </a:r>
            <a:r>
              <a:rPr lang="ru-RU" dirty="0" err="1"/>
              <a:t>переділі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вносяться</a:t>
            </a:r>
            <a:r>
              <a:rPr lang="ru-RU" dirty="0"/>
              <a:t> з </a:t>
            </a:r>
            <a:r>
              <a:rPr lang="ru-RU" dirty="0" err="1"/>
              <a:t>використовуваним</a:t>
            </a:r>
            <a:r>
              <a:rPr lang="ru-RU" dirty="0"/>
              <a:t> в </a:t>
            </a:r>
            <a:r>
              <a:rPr lang="ru-RU" dirty="0" err="1"/>
              <a:t>шихті</a:t>
            </a:r>
            <a:r>
              <a:rPr lang="ru-RU" dirty="0"/>
              <a:t> </a:t>
            </a:r>
            <a:r>
              <a:rPr lang="ru-RU" dirty="0" err="1"/>
              <a:t>передільним</a:t>
            </a:r>
            <a:r>
              <a:rPr lang="ru-RU" dirty="0"/>
              <a:t> </a:t>
            </a:r>
            <a:r>
              <a:rPr lang="ru-RU" dirty="0" err="1"/>
              <a:t>чавуном</a:t>
            </a:r>
            <a:r>
              <a:rPr lang="ru-RU" dirty="0"/>
              <a:t> і з </a:t>
            </a:r>
            <a:r>
              <a:rPr lang="ru-RU" dirty="0" err="1"/>
              <a:t>вдуваним</a:t>
            </a:r>
            <a:r>
              <a:rPr lang="ru-RU" dirty="0"/>
              <a:t> в </a:t>
            </a:r>
            <a:r>
              <a:rPr lang="ru-RU" dirty="0" err="1"/>
              <a:t>сталеплавильну</a:t>
            </a:r>
            <a:r>
              <a:rPr lang="ru-RU" dirty="0"/>
              <a:t> ванну </a:t>
            </a:r>
            <a:r>
              <a:rPr lang="ru-RU" dirty="0" err="1"/>
              <a:t>паливом</a:t>
            </a:r>
            <a:r>
              <a:rPr lang="ru-RU" dirty="0"/>
              <a:t> і киснем; у </a:t>
            </a:r>
            <a:r>
              <a:rPr lang="ru-RU" dirty="0" err="1"/>
              <a:t>електросталеплавильному</a:t>
            </a:r>
            <a:r>
              <a:rPr lang="ru-RU" dirty="0"/>
              <a:t> </a:t>
            </a:r>
            <a:r>
              <a:rPr lang="ru-RU" dirty="0" err="1"/>
              <a:t>переділі</a:t>
            </a:r>
            <a:r>
              <a:rPr lang="ru-RU" dirty="0"/>
              <a:t> </a:t>
            </a:r>
            <a:r>
              <a:rPr lang="ru-RU" dirty="0" err="1"/>
              <a:t>враховують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і </a:t>
            </a:r>
            <a:r>
              <a:rPr lang="ru-RU" dirty="0" err="1"/>
              <a:t>електроенергію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підводиться</a:t>
            </a:r>
            <a:r>
              <a:rPr lang="ru-RU" dirty="0"/>
              <a:t> до </a:t>
            </a:r>
            <a:r>
              <a:rPr lang="ru-RU" dirty="0" err="1"/>
              <a:t>електродів</a:t>
            </a:r>
            <a:r>
              <a:rPr lang="ru-RU" dirty="0"/>
              <a:t>. </a:t>
            </a:r>
            <a:endParaRPr lang="en-US" dirty="0" smtClean="0"/>
          </a:p>
          <a:p>
            <a:pPr algn="just"/>
            <a:r>
              <a:rPr lang="ru-RU" dirty="0" err="1" smtClean="0"/>
              <a:t>Отримані</a:t>
            </a:r>
            <a:r>
              <a:rPr lang="ru-RU" dirty="0" smtClean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на сталь </a:t>
            </a:r>
            <a:r>
              <a:rPr lang="ru-RU" dirty="0" err="1"/>
              <a:t>перемножують</a:t>
            </a:r>
            <a:r>
              <a:rPr lang="ru-RU" dirty="0"/>
              <a:t> на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на прокат і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енергоємності</a:t>
            </a:r>
            <a:r>
              <a:rPr lang="ru-RU" dirty="0"/>
              <a:t> прокату.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на </a:t>
            </a:r>
            <a:r>
              <a:rPr lang="ru-RU" dirty="0" err="1"/>
              <a:t>енергоносії</a:t>
            </a:r>
            <a:r>
              <a:rPr lang="ru-RU" dirty="0"/>
              <a:t> </a:t>
            </a:r>
            <a:r>
              <a:rPr lang="ru-RU" dirty="0" err="1"/>
              <a:t>примусили</a:t>
            </a:r>
            <a:r>
              <a:rPr lang="ru-RU" dirty="0"/>
              <a:t> </a:t>
            </a:r>
            <a:r>
              <a:rPr lang="ru-RU" dirty="0" err="1"/>
              <a:t>металургів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металургійні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 й </a:t>
            </a:r>
            <a:r>
              <a:rPr lang="ru-RU" dirty="0" err="1"/>
              <a:t>розробляти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</a:t>
            </a:r>
            <a:r>
              <a:rPr lang="ru-RU" dirty="0" err="1"/>
              <a:t>кольорових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094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0487"/>
            <a:ext cx="10515600" cy="10152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Існуючі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рідкої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381" y="1301262"/>
            <a:ext cx="9557237" cy="5495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8476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70936"/>
            <a:ext cx="10910977" cy="6245524"/>
          </a:xfrm>
        </p:spPr>
        <p:txBody>
          <a:bodyPr/>
          <a:lstStyle/>
          <a:p>
            <a:pPr algn="just"/>
            <a:r>
              <a:rPr lang="ru-RU" dirty="0" err="1"/>
              <a:t>Металургія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істотні</a:t>
            </a:r>
            <a:r>
              <a:rPr lang="ru-RU" dirty="0"/>
              <a:t> </a:t>
            </a:r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практично в кожному </a:t>
            </a:r>
            <a:r>
              <a:rPr lang="ru-RU" dirty="0" err="1"/>
              <a:t>переділі</a:t>
            </a:r>
            <a:r>
              <a:rPr lang="ru-RU" dirty="0"/>
              <a:t>. </a:t>
            </a:r>
            <a:endParaRPr lang="en-US" dirty="0" smtClean="0"/>
          </a:p>
          <a:p>
            <a:pPr algn="just"/>
            <a:r>
              <a:rPr lang="ru-RU" dirty="0" smtClean="0"/>
              <a:t>Одним </a:t>
            </a:r>
            <a:r>
              <a:rPr lang="ru-RU" dirty="0"/>
              <a:t>з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структурної</a:t>
            </a:r>
            <a:r>
              <a:rPr lang="ru-RU" dirty="0"/>
              <a:t> </a:t>
            </a:r>
            <a:r>
              <a:rPr lang="ru-RU" dirty="0" err="1"/>
              <a:t>реорганізації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, є </a:t>
            </a:r>
            <a:r>
              <a:rPr lang="ru-RU" dirty="0" err="1"/>
              <a:t>подальша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технологічної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як доменного, так і сталеплавильного </a:t>
            </a:r>
            <a:r>
              <a:rPr lang="ru-RU" dirty="0" err="1"/>
              <a:t>переділу</a:t>
            </a:r>
            <a:r>
              <a:rPr lang="ru-RU" dirty="0"/>
              <a:t>, перш за все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питомої</a:t>
            </a:r>
            <a:r>
              <a:rPr lang="ru-RU" dirty="0"/>
              <a:t> ваги </a:t>
            </a:r>
            <a:r>
              <a:rPr lang="ru-RU" dirty="0" err="1"/>
              <a:t>прогресивних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- </a:t>
            </a:r>
            <a:r>
              <a:rPr lang="ru-RU" dirty="0" err="1"/>
              <a:t>киснево</a:t>
            </a:r>
            <a:r>
              <a:rPr lang="ru-RU" dirty="0"/>
              <a:t>-конвертерного (</a:t>
            </a:r>
            <a:r>
              <a:rPr lang="ru-RU" dirty="0" err="1"/>
              <a:t>зокрема</a:t>
            </a:r>
            <a:r>
              <a:rPr lang="ru-RU" dirty="0"/>
              <a:t> з </a:t>
            </a:r>
            <a:r>
              <a:rPr lang="ru-RU" dirty="0" err="1"/>
              <a:t>комбінованим</a:t>
            </a:r>
            <a:r>
              <a:rPr lang="ru-RU" dirty="0"/>
              <a:t> </a:t>
            </a:r>
            <a:r>
              <a:rPr lang="ru-RU" dirty="0" err="1"/>
              <a:t>продуванням</a:t>
            </a:r>
            <a:r>
              <a:rPr lang="ru-RU" dirty="0"/>
              <a:t>) і </a:t>
            </a:r>
            <a:r>
              <a:rPr lang="ru-RU" dirty="0" err="1"/>
              <a:t>електросталеплавильного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максимальне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безперервного</a:t>
            </a:r>
            <a:r>
              <a:rPr lang="ru-RU" dirty="0"/>
              <a:t> </a:t>
            </a:r>
            <a:r>
              <a:rPr lang="ru-RU" dirty="0" err="1"/>
              <a:t>литва</a:t>
            </a:r>
            <a:r>
              <a:rPr lang="ru-RU" dirty="0"/>
              <a:t> </a:t>
            </a:r>
            <a:r>
              <a:rPr lang="ru-RU" dirty="0" err="1"/>
              <a:t>сталевих</a:t>
            </a:r>
            <a:r>
              <a:rPr lang="ru-RU" dirty="0"/>
              <a:t> заготовок.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970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6814"/>
            <a:ext cx="10971362" cy="621101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складної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ресурсозбереження</a:t>
            </a:r>
            <a:r>
              <a:rPr lang="ru-RU" dirty="0"/>
              <a:t> і </a:t>
            </a:r>
            <a:r>
              <a:rPr lang="ru-RU" dirty="0" err="1"/>
              <a:t>оздоровлення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комплексного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- </a:t>
            </a:r>
            <a:r>
              <a:rPr lang="ru-RU" dirty="0" err="1"/>
              <a:t>вторинних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i="1" dirty="0" err="1"/>
              <a:t>необхідно</a:t>
            </a:r>
            <a:r>
              <a:rPr lang="ru-RU" dirty="0"/>
              <a:t>, для умов </a:t>
            </a:r>
            <a:r>
              <a:rPr lang="ru-RU" dirty="0" err="1"/>
              <a:t>чорної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розглянути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i="1" dirty="0" err="1"/>
              <a:t>основні</a:t>
            </a:r>
            <a:r>
              <a:rPr lang="ru-RU" i="1" dirty="0"/>
              <a:t> </a:t>
            </a:r>
            <a:r>
              <a:rPr lang="ru-RU" i="1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направлені</a:t>
            </a:r>
            <a:r>
              <a:rPr lang="ru-RU" dirty="0"/>
              <a:t> на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утилізацію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оздоровлення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: 1)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в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вдосконалення</a:t>
            </a:r>
            <a:r>
              <a:rPr lang="ru-RU" dirty="0"/>
              <a:t> і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маловідхідних</a:t>
            </a:r>
            <a:r>
              <a:rPr lang="ru-RU" dirty="0"/>
              <a:t> </a:t>
            </a:r>
            <a:r>
              <a:rPr lang="ru-RU" dirty="0" err="1"/>
              <a:t>металургійних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. 2) </a:t>
            </a:r>
            <a:r>
              <a:rPr lang="ru-RU" dirty="0" err="1"/>
              <a:t>Проектування</a:t>
            </a:r>
            <a:r>
              <a:rPr lang="ru-RU" dirty="0"/>
              <a:t>, </a:t>
            </a:r>
            <a:r>
              <a:rPr lang="ru-RU" dirty="0" err="1"/>
              <a:t>будівництво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і </a:t>
            </a:r>
            <a:r>
              <a:rPr lang="ru-RU" dirty="0" err="1"/>
              <a:t>реконструкція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роздільної</a:t>
            </a:r>
            <a:r>
              <a:rPr lang="ru-RU" dirty="0"/>
              <a:t> і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і </a:t>
            </a:r>
            <a:r>
              <a:rPr lang="ru-RU" dirty="0" err="1"/>
              <a:t>утилізації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, як в </a:t>
            </a:r>
            <a:r>
              <a:rPr lang="ru-RU" dirty="0" err="1"/>
              <a:t>чорній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, так і в </a:t>
            </a:r>
            <a:r>
              <a:rPr lang="ru-RU" dirty="0" err="1"/>
              <a:t>суміжних</a:t>
            </a:r>
            <a:r>
              <a:rPr lang="ru-RU" dirty="0"/>
              <a:t> </a:t>
            </a:r>
            <a:r>
              <a:rPr lang="ru-RU" dirty="0" err="1"/>
              <a:t>галузях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. 3) </a:t>
            </a:r>
            <a:r>
              <a:rPr lang="ru-RU" dirty="0" err="1"/>
              <a:t>Підготовка</a:t>
            </a:r>
            <a:r>
              <a:rPr lang="ru-RU" dirty="0"/>
              <a:t> і </a:t>
            </a:r>
            <a:r>
              <a:rPr lang="ru-RU" dirty="0" err="1"/>
              <a:t>утилізація</a:t>
            </a:r>
            <a:r>
              <a:rPr lang="ru-RU" dirty="0"/>
              <a:t> </a:t>
            </a:r>
            <a:r>
              <a:rPr lang="ru-RU" dirty="0" err="1"/>
              <a:t>заскладованих</a:t>
            </a:r>
            <a:r>
              <a:rPr lang="ru-RU" dirty="0"/>
              <a:t> </a:t>
            </a:r>
            <a:r>
              <a:rPr lang="ru-RU" dirty="0" err="1"/>
              <a:t>шламів</a:t>
            </a:r>
            <a:r>
              <a:rPr lang="ru-RU" dirty="0"/>
              <a:t> з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фізико-хімічними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 в </a:t>
            </a:r>
            <a:r>
              <a:rPr lang="ru-RU" dirty="0" err="1"/>
              <a:t>будівельній</a:t>
            </a:r>
            <a:r>
              <a:rPr lang="ru-RU" dirty="0"/>
              <a:t> </a:t>
            </a:r>
            <a:r>
              <a:rPr lang="ru-RU" dirty="0" err="1"/>
              <a:t>індустрії</a:t>
            </a:r>
            <a:r>
              <a:rPr lang="ru-RU" dirty="0"/>
              <a:t>. 4)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і </a:t>
            </a:r>
            <a:r>
              <a:rPr lang="ru-RU" dirty="0" err="1"/>
              <a:t>устаткування</a:t>
            </a:r>
            <a:r>
              <a:rPr lang="ru-RU" dirty="0"/>
              <a:t> для перекладу </a:t>
            </a:r>
            <a:r>
              <a:rPr lang="ru-RU" dirty="0" err="1"/>
              <a:t>мокрих</a:t>
            </a:r>
            <a:r>
              <a:rPr lang="ru-RU" dirty="0"/>
              <a:t> </a:t>
            </a:r>
            <a:r>
              <a:rPr lang="ru-RU" dirty="0" err="1"/>
              <a:t>водоємних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 по </a:t>
            </a:r>
            <a:r>
              <a:rPr lang="ru-RU" dirty="0" err="1"/>
              <a:t>очищенню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аспіраційних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на </a:t>
            </a:r>
            <a:r>
              <a:rPr lang="ru-RU" dirty="0" err="1"/>
              <a:t>сухі</a:t>
            </a:r>
            <a:r>
              <a:rPr lang="ru-RU" dirty="0"/>
              <a:t>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знешкодженням</a:t>
            </a:r>
            <a:r>
              <a:rPr lang="ru-RU" dirty="0"/>
              <a:t> і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уловлюваних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713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201224"/>
            <a:ext cx="10515600" cy="394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1.1 </a:t>
            </a:r>
            <a:r>
              <a:rPr lang="ru-RU" b="1" dirty="0" err="1"/>
              <a:t>Умови</a:t>
            </a:r>
            <a:r>
              <a:rPr lang="ru-RU" b="1" dirty="0"/>
              <a:t>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b="1" dirty="0" err="1"/>
              <a:t>металургії</a:t>
            </a:r>
            <a:r>
              <a:rPr lang="ru-RU" b="1" dirty="0"/>
              <a:t> в ХХІ </a:t>
            </a:r>
            <a:r>
              <a:rPr lang="ru-RU" b="1" dirty="0" err="1"/>
              <a:t>столітті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16325"/>
            <a:ext cx="10954109" cy="55036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У </a:t>
            </a:r>
            <a:r>
              <a:rPr lang="ru-RU" dirty="0" err="1"/>
              <a:t>країнах</a:t>
            </a:r>
            <a:r>
              <a:rPr lang="ru-RU" dirty="0"/>
              <a:t> з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розвиненою</a:t>
            </a:r>
            <a:r>
              <a:rPr lang="ru-RU" dirty="0"/>
              <a:t> </a:t>
            </a:r>
            <a:r>
              <a:rPr lang="ru-RU" dirty="0" err="1"/>
              <a:t>металургією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використали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класичний</a:t>
            </a:r>
            <a:r>
              <a:rPr lang="ru-RU" dirty="0"/>
              <a:t> </a:t>
            </a:r>
            <a:r>
              <a:rPr lang="ru-RU" dirty="0" err="1"/>
              <a:t>технологічний</a:t>
            </a:r>
            <a:r>
              <a:rPr lang="ru-RU" dirty="0"/>
              <a:t> маршрут «</a:t>
            </a:r>
            <a:r>
              <a:rPr lang="ru-RU" dirty="0" err="1"/>
              <a:t>коксова</a:t>
            </a:r>
            <a:r>
              <a:rPr lang="ru-RU" dirty="0"/>
              <a:t> батарея - </a:t>
            </a:r>
            <a:r>
              <a:rPr lang="ru-RU" dirty="0" err="1"/>
              <a:t>доменна</a:t>
            </a:r>
            <a:r>
              <a:rPr lang="ru-RU" dirty="0"/>
              <a:t> </a:t>
            </a:r>
            <a:r>
              <a:rPr lang="ru-RU" dirty="0" err="1"/>
              <a:t>піч</a:t>
            </a:r>
            <a:r>
              <a:rPr lang="ru-RU" dirty="0"/>
              <a:t> - </a:t>
            </a:r>
            <a:r>
              <a:rPr lang="ru-RU" dirty="0" err="1"/>
              <a:t>кисневий</a:t>
            </a:r>
            <a:r>
              <a:rPr lang="ru-RU" dirty="0"/>
              <a:t> конвертер - МБЛЗ - </a:t>
            </a:r>
            <a:r>
              <a:rPr lang="ru-RU" dirty="0" err="1"/>
              <a:t>прокатні</a:t>
            </a:r>
            <a:r>
              <a:rPr lang="ru-RU" dirty="0"/>
              <a:t> </a:t>
            </a:r>
            <a:r>
              <a:rPr lang="ru-RU" dirty="0" err="1"/>
              <a:t>переділи</a:t>
            </a:r>
            <a:r>
              <a:rPr lang="ru-RU" dirty="0"/>
              <a:t>» </a:t>
            </a:r>
            <a:r>
              <a:rPr lang="ru-RU" dirty="0" err="1"/>
              <a:t>останнім</a:t>
            </a:r>
            <a:r>
              <a:rPr lang="ru-RU" dirty="0"/>
              <a:t> часом, </a:t>
            </a:r>
            <a:r>
              <a:rPr lang="ru-RU" dirty="0" err="1"/>
              <a:t>досягнутий</a:t>
            </a:r>
            <a:r>
              <a:rPr lang="ru-RU" dirty="0"/>
              <a:t> </a:t>
            </a:r>
            <a:r>
              <a:rPr lang="ru-RU" dirty="0" err="1"/>
              <a:t>вражаючий</a:t>
            </a:r>
            <a:r>
              <a:rPr lang="ru-RU" dirty="0"/>
              <a:t> </a:t>
            </a:r>
            <a:r>
              <a:rPr lang="ru-RU" dirty="0" err="1"/>
              <a:t>успіх</a:t>
            </a:r>
            <a:r>
              <a:rPr lang="ru-RU" dirty="0"/>
              <a:t> в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металургійної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. </a:t>
            </a:r>
            <a:r>
              <a:rPr lang="ru-RU" i="1" dirty="0" err="1"/>
              <a:t>Основні</a:t>
            </a:r>
            <a:r>
              <a:rPr lang="ru-RU" i="1" dirty="0"/>
              <a:t> </a:t>
            </a:r>
            <a:r>
              <a:rPr lang="ru-RU" i="1" dirty="0" err="1"/>
              <a:t>доданки</a:t>
            </a:r>
            <a:r>
              <a:rPr lang="ru-RU" i="1" dirty="0"/>
              <a:t> </a:t>
            </a:r>
            <a:r>
              <a:rPr lang="ru-RU" i="1" dirty="0" err="1"/>
              <a:t>успіху</a:t>
            </a:r>
            <a:r>
              <a:rPr lang="ru-RU" i="1" dirty="0"/>
              <a:t> </a:t>
            </a:r>
            <a:r>
              <a:rPr lang="ru-RU" i="1" dirty="0" err="1"/>
              <a:t>наступні</a:t>
            </a:r>
            <a:r>
              <a:rPr lang="ru-RU" i="1" dirty="0"/>
              <a:t>: </a:t>
            </a:r>
            <a:endParaRPr lang="ru-RU" i="1" dirty="0" smtClean="0"/>
          </a:p>
          <a:p>
            <a:pPr algn="just"/>
            <a:r>
              <a:rPr lang="ru-RU" i="1" dirty="0" err="1" smtClean="0"/>
              <a:t>По-перше</a:t>
            </a:r>
            <a:r>
              <a:rPr lang="ru-RU" i="1" dirty="0" smtClean="0"/>
              <a:t> </a:t>
            </a:r>
            <a:r>
              <a:rPr lang="ru-RU" dirty="0"/>
              <a:t>- </a:t>
            </a:r>
            <a:r>
              <a:rPr lang="ru-RU" dirty="0" err="1"/>
              <a:t>орієнтація</a:t>
            </a:r>
            <a:r>
              <a:rPr lang="ru-RU" dirty="0"/>
              <a:t> на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в </a:t>
            </a:r>
            <a:r>
              <a:rPr lang="ru-RU" dirty="0" err="1"/>
              <a:t>електродугових</a:t>
            </a:r>
            <a:r>
              <a:rPr lang="ru-RU" dirty="0"/>
              <a:t> печах. </a:t>
            </a:r>
            <a:r>
              <a:rPr lang="ru-RU" dirty="0" err="1"/>
              <a:t>Техніко-економічні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доменних</a:t>
            </a:r>
            <a:r>
              <a:rPr lang="ru-RU" dirty="0"/>
              <a:t> печей за </a:t>
            </a:r>
            <a:r>
              <a:rPr lang="ru-RU" dirty="0" err="1"/>
              <a:t>останні</a:t>
            </a:r>
            <a:r>
              <a:rPr lang="ru-RU" dirty="0"/>
              <a:t> роки </a:t>
            </a:r>
            <a:r>
              <a:rPr lang="ru-RU" dirty="0" err="1"/>
              <a:t>покращали</a:t>
            </a:r>
            <a:r>
              <a:rPr lang="ru-RU" dirty="0"/>
              <a:t> у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, і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тенденція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у </a:t>
            </a:r>
            <a:r>
              <a:rPr lang="ru-RU" dirty="0" err="1"/>
              <a:t>силі</a:t>
            </a:r>
            <a:r>
              <a:rPr lang="ru-RU" dirty="0"/>
              <a:t>.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з'явилися</a:t>
            </a:r>
            <a:r>
              <a:rPr lang="ru-RU" dirty="0"/>
              <a:t> результатом </a:t>
            </a:r>
            <a:r>
              <a:rPr lang="ru-RU" dirty="0" err="1"/>
              <a:t>розробок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вищого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, де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зростанням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і </a:t>
            </a:r>
            <a:r>
              <a:rPr lang="ru-RU" dirty="0" err="1"/>
              <a:t>оптимізацією</a:t>
            </a:r>
            <a:r>
              <a:rPr lang="ru-RU" dirty="0"/>
              <a:t> </a:t>
            </a:r>
            <a:r>
              <a:rPr lang="ru-RU" dirty="0" err="1"/>
              <a:t>енергоспоживання</a:t>
            </a:r>
            <a:r>
              <a:rPr lang="ru-RU" dirty="0"/>
              <a:t> </a:t>
            </a:r>
            <a:r>
              <a:rPr lang="ru-RU" dirty="0" err="1"/>
              <a:t>вирішувалися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по </a:t>
            </a:r>
            <a:r>
              <a:rPr lang="ru-RU" dirty="0" err="1"/>
              <a:t>забезпеченню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задоволенню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екології</a:t>
            </a:r>
            <a:r>
              <a:rPr lang="ru-RU" dirty="0"/>
              <a:t>, </a:t>
            </a:r>
            <a:r>
              <a:rPr lang="ru-RU" dirty="0" err="1"/>
              <a:t>поліпшенню</a:t>
            </a:r>
            <a:r>
              <a:rPr lang="ru-RU" dirty="0"/>
              <a:t> умов </a:t>
            </a:r>
            <a:r>
              <a:rPr lang="ru-RU" dirty="0" err="1"/>
              <a:t>праці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i="1" dirty="0" err="1" smtClean="0"/>
              <a:t>По-друге</a:t>
            </a:r>
            <a:r>
              <a:rPr lang="ru-RU" i="1" dirty="0" smtClean="0"/>
              <a:t> </a:t>
            </a:r>
            <a:r>
              <a:rPr lang="ru-RU" dirty="0"/>
              <a:t>-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безперервного</a:t>
            </a:r>
            <a:r>
              <a:rPr lang="ru-RU" dirty="0"/>
              <a:t> </a:t>
            </a:r>
            <a:r>
              <a:rPr lang="ru-RU" dirty="0" err="1"/>
              <a:t>розливання</a:t>
            </a:r>
            <a:r>
              <a:rPr lang="ru-RU" dirty="0"/>
              <a:t>, де </a:t>
            </a:r>
            <a:r>
              <a:rPr lang="ru-RU" dirty="0" err="1"/>
              <a:t>чітко</a:t>
            </a:r>
            <a:r>
              <a:rPr lang="ru-RU" dirty="0"/>
              <a:t> є </a:t>
            </a:r>
            <a:r>
              <a:rPr lang="ru-RU" dirty="0" err="1"/>
              <a:t>видимим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установок,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максимально </a:t>
            </a:r>
            <a:r>
              <a:rPr lang="ru-RU" dirty="0" err="1"/>
              <a:t>можливу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 по </a:t>
            </a:r>
            <a:r>
              <a:rPr lang="ru-RU" dirty="0" err="1"/>
              <a:t>розмірному</a:t>
            </a:r>
            <a:r>
              <a:rPr lang="ru-RU" dirty="0"/>
              <a:t> і марочному сортаментах </a:t>
            </a:r>
            <a:r>
              <a:rPr lang="ru-RU" dirty="0" err="1"/>
              <a:t>продукції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низькі</a:t>
            </a:r>
            <a:r>
              <a:rPr lang="ru-RU" dirty="0"/>
              <a:t> </a:t>
            </a:r>
            <a:r>
              <a:rPr lang="ru-RU" dirty="0" err="1"/>
              <a:t>експлуатаційні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і </a:t>
            </a:r>
            <a:r>
              <a:rPr lang="ru-RU" dirty="0" err="1"/>
              <a:t>капіталовкладення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i="1" dirty="0" err="1" smtClean="0"/>
              <a:t>По-третє</a:t>
            </a:r>
            <a:r>
              <a:rPr lang="ru-RU" i="1" dirty="0" smtClean="0"/>
              <a:t> </a:t>
            </a:r>
            <a:r>
              <a:rPr lang="ru-RU" dirty="0"/>
              <a:t>-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і </a:t>
            </a:r>
            <a:r>
              <a:rPr lang="ru-RU" dirty="0" err="1"/>
              <a:t>устаткування</a:t>
            </a:r>
            <a:r>
              <a:rPr lang="ru-RU" dirty="0"/>
              <a:t> </a:t>
            </a:r>
            <a:r>
              <a:rPr lang="ru-RU" dirty="0" err="1"/>
              <a:t>суміщених</a:t>
            </a:r>
            <a:r>
              <a:rPr lang="ru-RU" dirty="0"/>
              <a:t> </a:t>
            </a:r>
            <a:r>
              <a:rPr lang="ru-RU" dirty="0" err="1"/>
              <a:t>ливарно-прокатних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;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однокліттьових</a:t>
            </a:r>
            <a:r>
              <a:rPr lang="ru-RU" dirty="0"/>
              <a:t> </a:t>
            </a:r>
            <a:r>
              <a:rPr lang="ru-RU" dirty="0" err="1"/>
              <a:t>листових</a:t>
            </a:r>
            <a:r>
              <a:rPr lang="ru-RU" dirty="0"/>
              <a:t> </a:t>
            </a:r>
            <a:r>
              <a:rPr lang="ru-RU" dirty="0" err="1"/>
              <a:t>станів</a:t>
            </a:r>
            <a:r>
              <a:rPr lang="ru-RU" dirty="0"/>
              <a:t> </a:t>
            </a:r>
            <a:r>
              <a:rPr lang="ru-RU" dirty="0" err="1"/>
              <a:t>гарячого</a:t>
            </a:r>
            <a:r>
              <a:rPr lang="ru-RU" dirty="0"/>
              <a:t> </a:t>
            </a:r>
            <a:r>
              <a:rPr lang="ru-RU" dirty="0" err="1"/>
              <a:t>плющення</a:t>
            </a:r>
            <a:r>
              <a:rPr lang="ru-RU" dirty="0"/>
              <a:t> </a:t>
            </a:r>
            <a:r>
              <a:rPr lang="ru-RU" dirty="0" err="1"/>
              <a:t>листів</a:t>
            </a:r>
            <a:r>
              <a:rPr lang="ru-RU" dirty="0"/>
              <a:t> і </a:t>
            </a:r>
            <a:r>
              <a:rPr lang="ru-RU" dirty="0" err="1"/>
              <a:t>смуг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;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 </a:t>
            </a:r>
            <a:r>
              <a:rPr lang="ru-RU" dirty="0" err="1"/>
              <a:t>прокатних</a:t>
            </a:r>
            <a:r>
              <a:rPr lang="ru-RU" dirty="0"/>
              <a:t> </a:t>
            </a:r>
            <a:r>
              <a:rPr lang="ru-RU" dirty="0" err="1"/>
              <a:t>клітей</a:t>
            </a:r>
            <a:r>
              <a:rPr lang="ru-RU" dirty="0"/>
              <a:t> і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 для </a:t>
            </a:r>
            <a:r>
              <a:rPr lang="ru-RU" dirty="0" err="1"/>
              <a:t>виробництва</a:t>
            </a:r>
            <a:r>
              <a:rPr lang="ru-RU" dirty="0"/>
              <a:t> сортового прокату.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20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569343"/>
            <a:ext cx="11031747" cy="61420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i="1" dirty="0" err="1"/>
              <a:t>Серед</a:t>
            </a:r>
            <a:r>
              <a:rPr lang="ru-RU" i="1" dirty="0"/>
              <a:t> </a:t>
            </a:r>
            <a:r>
              <a:rPr lang="ru-RU" i="1" dirty="0" err="1"/>
              <a:t>головних</a:t>
            </a:r>
            <a:r>
              <a:rPr lang="ru-RU" i="1" dirty="0"/>
              <a:t> </a:t>
            </a:r>
            <a:r>
              <a:rPr lang="ru-RU" i="1" dirty="0" err="1"/>
              <a:t>напрямків</a:t>
            </a:r>
            <a:r>
              <a:rPr lang="ru-RU" i="1" dirty="0"/>
              <a:t> </a:t>
            </a:r>
            <a:r>
              <a:rPr lang="ru-RU" i="1" dirty="0" err="1"/>
              <a:t>інноваційної</a:t>
            </a:r>
            <a:r>
              <a:rPr lang="ru-RU" i="1" dirty="0"/>
              <a:t> </a:t>
            </a:r>
            <a:r>
              <a:rPr lang="ru-RU" i="1" dirty="0" err="1"/>
              <a:t>активності</a:t>
            </a:r>
            <a:r>
              <a:rPr lang="ru-RU" i="1" dirty="0"/>
              <a:t> </a:t>
            </a:r>
            <a:r>
              <a:rPr lang="ru-RU" i="1" dirty="0" err="1"/>
              <a:t>галузі</a:t>
            </a:r>
            <a:r>
              <a:rPr lang="ru-RU" i="1" dirty="0"/>
              <a:t> на перспективу </a:t>
            </a:r>
            <a:r>
              <a:rPr lang="ru-RU" i="1" dirty="0" err="1"/>
              <a:t>виділяються</a:t>
            </a:r>
            <a:r>
              <a:rPr lang="ru-RU" i="1" dirty="0"/>
              <a:t>: </a:t>
            </a:r>
            <a:endParaRPr lang="ru-RU" i="1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інновації</a:t>
            </a:r>
            <a:r>
              <a:rPr lang="ru-RU" dirty="0"/>
              <a:t>, </a:t>
            </a:r>
            <a:r>
              <a:rPr lang="ru-RU" dirty="0" err="1"/>
              <a:t>направлені</a:t>
            </a:r>
            <a:r>
              <a:rPr lang="ru-RU" dirty="0"/>
              <a:t> на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якісних</a:t>
            </a:r>
            <a:r>
              <a:rPr lang="ru-RU" dirty="0"/>
              <a:t> та </a:t>
            </a:r>
            <a:r>
              <a:rPr lang="ru-RU" dirty="0" err="1"/>
              <a:t>споживацьких</a:t>
            </a:r>
            <a:r>
              <a:rPr lang="ru-RU" dirty="0"/>
              <a:t> характеристик,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сортаменту </a:t>
            </a:r>
            <a:r>
              <a:rPr lang="ru-RU" dirty="0" err="1"/>
              <a:t>металопродукції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інновації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розвитком</a:t>
            </a:r>
            <a:r>
              <a:rPr lang="ru-RU" dirty="0"/>
              <a:t> та </a:t>
            </a:r>
            <a:r>
              <a:rPr lang="ru-RU" dirty="0" err="1"/>
              <a:t>розширенням</a:t>
            </a:r>
            <a:r>
              <a:rPr lang="ru-RU" dirty="0"/>
              <a:t> </a:t>
            </a:r>
            <a:r>
              <a:rPr lang="ru-RU" dirty="0" err="1"/>
              <a:t>інтегрованих</a:t>
            </a:r>
            <a:r>
              <a:rPr lang="ru-RU" dirty="0"/>
              <a:t> систем </a:t>
            </a:r>
            <a:r>
              <a:rPr lang="ru-RU" dirty="0" err="1"/>
              <a:t>управління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мехатронних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для </a:t>
            </a:r>
            <a:r>
              <a:rPr lang="ru-RU" dirty="0" err="1"/>
              <a:t>радикальної</a:t>
            </a:r>
            <a:r>
              <a:rPr lang="ru-RU" dirty="0"/>
              <a:t> </a:t>
            </a:r>
            <a:r>
              <a:rPr lang="ru-RU" dirty="0" err="1"/>
              <a:t>модернізації</a:t>
            </a:r>
            <a:r>
              <a:rPr lang="ru-RU" dirty="0"/>
              <a:t> </a:t>
            </a:r>
            <a:r>
              <a:rPr lang="ru-RU" dirty="0" err="1"/>
              <a:t>діючого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- </a:t>
            </a:r>
            <a:r>
              <a:rPr lang="ru-RU" dirty="0" err="1"/>
              <a:t>інновації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сировинного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направлені</a:t>
            </a:r>
            <a:r>
              <a:rPr lang="ru-RU" dirty="0"/>
              <a:t>, </a:t>
            </a:r>
            <a:r>
              <a:rPr lang="ru-RU" dirty="0" err="1"/>
              <a:t>по-перше</a:t>
            </a:r>
            <a:r>
              <a:rPr lang="ru-RU" dirty="0"/>
              <a:t>,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ресурсо</a:t>
            </a:r>
            <a:r>
              <a:rPr lang="ru-RU" dirty="0"/>
              <a:t>- та </a:t>
            </a:r>
            <a:r>
              <a:rPr lang="ru-RU" dirty="0" err="1"/>
              <a:t>енергозберігаючих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по-друге</a:t>
            </a:r>
            <a:r>
              <a:rPr lang="ru-RU" dirty="0"/>
              <a:t>,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розвідки</a:t>
            </a:r>
            <a:r>
              <a:rPr lang="ru-RU" dirty="0"/>
              <a:t> й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по-третє</a:t>
            </a:r>
            <a:r>
              <a:rPr lang="ru-RU" dirty="0"/>
              <a:t>, на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r>
              <a:rPr lang="ru-RU" dirty="0"/>
              <a:t> та </a:t>
            </a:r>
            <a:r>
              <a:rPr lang="ru-RU" dirty="0" err="1"/>
              <a:t>рециклінгу</a:t>
            </a:r>
            <a:r>
              <a:rPr lang="ru-RU" dirty="0"/>
              <a:t> </a:t>
            </a:r>
            <a:r>
              <a:rPr lang="ru-RU" dirty="0" err="1"/>
              <a:t>вторинних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інновації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екології</a:t>
            </a:r>
            <a:r>
              <a:rPr lang="ru-RU" dirty="0"/>
              <a:t> та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токсичності</a:t>
            </a:r>
            <a:r>
              <a:rPr lang="ru-RU" dirty="0"/>
              <a:t> </a:t>
            </a:r>
            <a:r>
              <a:rPr lang="ru-RU" dirty="0" err="1"/>
              <a:t>металопродукції</a:t>
            </a:r>
            <a:r>
              <a:rPr lang="ru-RU" dirty="0"/>
              <a:t>, </a:t>
            </a:r>
            <a:r>
              <a:rPr lang="ru-RU" dirty="0" err="1"/>
              <a:t>направлені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, на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у </a:t>
            </a:r>
            <a:r>
              <a:rPr lang="ru-RU" dirty="0" err="1"/>
              <a:t>відповідності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Кіотського</a:t>
            </a:r>
            <a:r>
              <a:rPr lang="ru-RU" dirty="0"/>
              <a:t> протоколу;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проекти</a:t>
            </a:r>
            <a:r>
              <a:rPr lang="ru-RU" dirty="0"/>
              <a:t>, </a:t>
            </a:r>
            <a:r>
              <a:rPr lang="ru-RU" dirty="0" err="1"/>
              <a:t>направлені</a:t>
            </a:r>
            <a:r>
              <a:rPr lang="ru-RU" dirty="0"/>
              <a:t>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металопродукції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8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05442"/>
            <a:ext cx="10867845" cy="630590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Прикладом </a:t>
            </a:r>
            <a:r>
              <a:rPr lang="ru-RU" i="1" dirty="0" err="1"/>
              <a:t>успішної</a:t>
            </a:r>
            <a:r>
              <a:rPr lang="ru-RU" i="1" dirty="0"/>
              <a:t> </a:t>
            </a:r>
            <a:r>
              <a:rPr lang="ru-RU" i="1" dirty="0" err="1"/>
              <a:t>технологічної</a:t>
            </a:r>
            <a:r>
              <a:rPr lang="ru-RU" i="1" dirty="0"/>
              <a:t> </a:t>
            </a:r>
            <a:r>
              <a:rPr lang="ru-RU" i="1" dirty="0" err="1"/>
              <a:t>диверсифікації</a:t>
            </a:r>
            <a:r>
              <a:rPr lang="ru-RU" i="1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визнати</a:t>
            </a:r>
            <a:r>
              <a:rPr lang="ru-RU" dirty="0"/>
              <a:t> широкий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i="1" dirty="0" err="1"/>
              <a:t>міні-металургії</a:t>
            </a:r>
            <a:r>
              <a:rPr lang="ru-RU" i="1" dirty="0"/>
              <a:t> </a:t>
            </a:r>
            <a:r>
              <a:rPr lang="ru-RU" dirty="0"/>
              <a:t>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високоефективних</a:t>
            </a:r>
            <a:r>
              <a:rPr lang="ru-RU" dirty="0"/>
              <a:t> </a:t>
            </a:r>
            <a:r>
              <a:rPr lang="ru-RU" dirty="0" err="1"/>
              <a:t>спеціалізованих</a:t>
            </a:r>
            <a:r>
              <a:rPr lang="ru-RU" dirty="0"/>
              <a:t> </a:t>
            </a:r>
            <a:r>
              <a:rPr lang="ru-RU" dirty="0" err="1"/>
              <a:t>компактних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(</a:t>
            </a:r>
            <a:r>
              <a:rPr lang="ru-RU" dirty="0" err="1"/>
              <a:t>міні-заводів</a:t>
            </a:r>
            <a:r>
              <a:rPr lang="ru-RU" dirty="0"/>
              <a:t>)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гнучкого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переробів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електродугового</a:t>
            </a:r>
            <a:r>
              <a:rPr lang="ru-RU" dirty="0"/>
              <a:t> </a:t>
            </a:r>
            <a:r>
              <a:rPr lang="ru-RU" dirty="0" err="1"/>
              <a:t>виплавкау</a:t>
            </a:r>
            <a:r>
              <a:rPr lang="ru-RU" dirty="0"/>
              <a:t>, </a:t>
            </a:r>
            <a:r>
              <a:rPr lang="ru-RU" dirty="0" err="1"/>
              <a:t>безперервного</a:t>
            </a:r>
            <a:r>
              <a:rPr lang="ru-RU" dirty="0"/>
              <a:t> </a:t>
            </a:r>
            <a:r>
              <a:rPr lang="ru-RU" dirty="0" err="1"/>
              <a:t>лиття</a:t>
            </a:r>
            <a:r>
              <a:rPr lang="ru-RU" dirty="0"/>
              <a:t> й </a:t>
            </a:r>
            <a:r>
              <a:rPr lang="ru-RU" dirty="0" err="1"/>
              <a:t>вальцювання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, </a:t>
            </a:r>
            <a:r>
              <a:rPr lang="ru-RU" dirty="0" err="1"/>
              <a:t>звісно</a:t>
            </a:r>
            <a:r>
              <a:rPr lang="ru-RU" dirty="0"/>
              <a:t>, </a:t>
            </a:r>
            <a:r>
              <a:rPr lang="ru-RU" dirty="0" err="1"/>
              <a:t>зберігаються</a:t>
            </a:r>
            <a:r>
              <a:rPr lang="ru-RU" dirty="0"/>
              <a:t> та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вирішуються</a:t>
            </a:r>
            <a:r>
              <a:rPr lang="ru-RU" dirty="0"/>
              <a:t>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 </a:t>
            </a:r>
            <a:r>
              <a:rPr lang="ru-RU" dirty="0" err="1"/>
              <a:t>диверсифікації</a:t>
            </a:r>
            <a:r>
              <a:rPr lang="ru-RU" dirty="0"/>
              <a:t> сортаменту й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металопродукції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призначена</a:t>
            </a:r>
            <a:r>
              <a:rPr lang="ru-RU" dirty="0"/>
              <a:t> для </a:t>
            </a:r>
            <a:r>
              <a:rPr lang="ru-RU" dirty="0" err="1"/>
              <a:t>високотехнологічних</a:t>
            </a:r>
            <a:r>
              <a:rPr lang="ru-RU" dirty="0"/>
              <a:t> та </a:t>
            </a:r>
            <a:r>
              <a:rPr lang="ru-RU" dirty="0" err="1"/>
              <a:t>інноваційних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У </a:t>
            </a:r>
            <a:r>
              <a:rPr lang="ru-RU" dirty="0" err="1"/>
              <a:t>чорній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необхідного</a:t>
            </a:r>
            <a:r>
              <a:rPr lang="ru-RU" dirty="0"/>
              <a:t> сортаменту у прогнозному </a:t>
            </a:r>
            <a:r>
              <a:rPr lang="ru-RU" dirty="0" err="1"/>
              <a:t>періоді</a:t>
            </a:r>
            <a:r>
              <a:rPr lang="ru-RU" dirty="0"/>
              <a:t> буде </a:t>
            </a:r>
            <a:r>
              <a:rPr lang="ru-RU" dirty="0" err="1"/>
              <a:t>забезпечене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сталих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схем: </a:t>
            </a:r>
            <a:r>
              <a:rPr lang="ru-RU" dirty="0" err="1"/>
              <a:t>доменна</a:t>
            </a:r>
            <a:r>
              <a:rPr lang="ru-RU" dirty="0"/>
              <a:t> </a:t>
            </a:r>
            <a:r>
              <a:rPr lang="ru-RU" dirty="0" err="1"/>
              <a:t>піч</a:t>
            </a:r>
            <a:r>
              <a:rPr lang="ru-RU" dirty="0"/>
              <a:t> – конвертер та </a:t>
            </a:r>
            <a:r>
              <a:rPr lang="ru-RU" dirty="0" err="1"/>
              <a:t>електродуговий</a:t>
            </a:r>
            <a:r>
              <a:rPr lang="ru-RU" dirty="0"/>
              <a:t> </a:t>
            </a:r>
            <a:r>
              <a:rPr lang="ru-RU" dirty="0" err="1"/>
              <a:t>виплавка</a:t>
            </a:r>
            <a:r>
              <a:rPr lang="ru-RU" dirty="0"/>
              <a:t> на </a:t>
            </a:r>
            <a:r>
              <a:rPr lang="ru-RU" dirty="0" err="1"/>
              <a:t>брухті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альтернативній</a:t>
            </a:r>
            <a:r>
              <a:rPr lang="ru-RU" dirty="0"/>
              <a:t> </a:t>
            </a:r>
            <a:r>
              <a:rPr lang="ru-RU" dirty="0" err="1"/>
              <a:t>сировині</a:t>
            </a:r>
            <a:r>
              <a:rPr lang="ru-RU" dirty="0"/>
              <a:t> (табл.).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обмеженістю</a:t>
            </a:r>
            <a:r>
              <a:rPr lang="ru-RU" dirty="0"/>
              <a:t> ринку </a:t>
            </a:r>
            <a:r>
              <a:rPr lang="ru-RU" dirty="0" err="1"/>
              <a:t>брухту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нестабільною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буде активно </a:t>
            </a:r>
            <a:r>
              <a:rPr lang="ru-RU" dirty="0" err="1"/>
              <a:t>розвиватися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прямого </a:t>
            </a:r>
            <a:r>
              <a:rPr lang="ru-RU" dirty="0" err="1"/>
              <a:t>відновлення</a:t>
            </a:r>
            <a:r>
              <a:rPr lang="ru-RU" dirty="0"/>
              <a:t> (</a:t>
            </a:r>
            <a:r>
              <a:rPr lang="ru-RU" dirty="0" err="1"/>
              <a:t>губчасте</a:t>
            </a:r>
            <a:r>
              <a:rPr lang="ru-RU" dirty="0"/>
              <a:t> та </a:t>
            </a:r>
            <a:r>
              <a:rPr lang="ru-RU" dirty="0" err="1"/>
              <a:t>гарячебрикетоване</a:t>
            </a:r>
            <a:r>
              <a:rPr lang="ru-RU" dirty="0"/>
              <a:t> </a:t>
            </a:r>
            <a:r>
              <a:rPr lang="ru-RU" dirty="0" err="1"/>
              <a:t>залізо</a:t>
            </a:r>
            <a:r>
              <a:rPr lang="ru-RU" dirty="0"/>
              <a:t>). </a:t>
            </a:r>
            <a:endParaRPr lang="ru-RU" dirty="0" smtClean="0"/>
          </a:p>
          <a:p>
            <a:pPr algn="just"/>
            <a:r>
              <a:rPr lang="ru-RU" dirty="0" err="1" smtClean="0"/>
              <a:t>Частка</a:t>
            </a:r>
            <a:r>
              <a:rPr lang="ru-RU" dirty="0" smtClean="0"/>
              <a:t> </a:t>
            </a:r>
            <a:r>
              <a:rPr lang="ru-RU" dirty="0" err="1"/>
              <a:t>міні-заводів</a:t>
            </a:r>
            <a:r>
              <a:rPr lang="ru-RU" dirty="0"/>
              <a:t> </a:t>
            </a:r>
            <a:r>
              <a:rPr lang="ru-RU" dirty="0" err="1"/>
              <a:t>різної</a:t>
            </a:r>
            <a:r>
              <a:rPr lang="ru-RU" dirty="0"/>
              <a:t> </a:t>
            </a:r>
            <a:r>
              <a:rPr lang="ru-RU" dirty="0" err="1"/>
              <a:t>модифікації</a:t>
            </a:r>
            <a:r>
              <a:rPr lang="ru-RU" dirty="0"/>
              <a:t>, де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альтернативну</a:t>
            </a:r>
            <a:r>
              <a:rPr lang="ru-RU" dirty="0"/>
              <a:t> </a:t>
            </a:r>
            <a:r>
              <a:rPr lang="ru-RU" dirty="0" err="1"/>
              <a:t>сировину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виду, до </a:t>
            </a:r>
            <a:r>
              <a:rPr lang="ru-RU" dirty="0" err="1"/>
              <a:t>кінця</a:t>
            </a:r>
            <a:r>
              <a:rPr lang="ru-RU" dirty="0"/>
              <a:t> прогнозного </a:t>
            </a:r>
            <a:r>
              <a:rPr lang="ru-RU" dirty="0" err="1"/>
              <a:t>періоду</a:t>
            </a:r>
            <a:r>
              <a:rPr lang="ru-RU" dirty="0"/>
              <a:t> в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становити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40%.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85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Прогноз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схем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,%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Рік</a:t>
            </a:r>
            <a:r>
              <a:rPr lang="ru-RU" dirty="0"/>
              <a:t> 	</a:t>
            </a:r>
            <a:r>
              <a:rPr lang="en-US" dirty="0" smtClean="0"/>
              <a:t>	</a:t>
            </a:r>
            <a:r>
              <a:rPr lang="ru-RU" dirty="0" err="1" smtClean="0"/>
              <a:t>Доменна</a:t>
            </a:r>
            <a:r>
              <a:rPr lang="ru-RU" dirty="0" smtClean="0"/>
              <a:t> </a:t>
            </a:r>
            <a:r>
              <a:rPr lang="ru-RU" dirty="0" err="1"/>
              <a:t>піч</a:t>
            </a:r>
            <a:r>
              <a:rPr lang="ru-RU" dirty="0"/>
              <a:t> - конвертер 	</a:t>
            </a:r>
            <a:r>
              <a:rPr lang="ru-RU" dirty="0" err="1"/>
              <a:t>Електродугова</a:t>
            </a:r>
            <a:r>
              <a:rPr lang="ru-RU" dirty="0"/>
              <a:t> </a:t>
            </a:r>
            <a:r>
              <a:rPr lang="ru-RU" dirty="0" err="1"/>
              <a:t>виплавка</a:t>
            </a:r>
            <a:r>
              <a:rPr lang="ru-RU" dirty="0"/>
              <a:t>* 	</a:t>
            </a:r>
          </a:p>
          <a:p>
            <a:pPr lvl="3"/>
            <a:r>
              <a:rPr lang="ru-RU" dirty="0" err="1"/>
              <a:t>Світ</a:t>
            </a:r>
            <a:r>
              <a:rPr lang="ru-RU" dirty="0"/>
              <a:t> у </a:t>
            </a:r>
            <a:r>
              <a:rPr lang="ru-RU" dirty="0" err="1"/>
              <a:t>цілому</a:t>
            </a:r>
            <a:r>
              <a:rPr lang="ru-RU" dirty="0"/>
              <a:t> 	</a:t>
            </a:r>
            <a:r>
              <a:rPr lang="ru-RU" dirty="0" err="1"/>
              <a:t>Росія</a:t>
            </a:r>
            <a:r>
              <a:rPr lang="ru-RU" dirty="0"/>
              <a:t> 	</a:t>
            </a:r>
            <a:r>
              <a:rPr lang="en-US" dirty="0" smtClean="0"/>
              <a:t>		</a:t>
            </a:r>
            <a:r>
              <a:rPr lang="ru-RU" dirty="0" err="1" smtClean="0"/>
              <a:t>Світ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цілому</a:t>
            </a:r>
            <a:r>
              <a:rPr lang="ru-RU" dirty="0"/>
              <a:t> 	</a:t>
            </a:r>
            <a:r>
              <a:rPr lang="ru-RU" dirty="0" err="1"/>
              <a:t>Росія</a:t>
            </a:r>
            <a:r>
              <a:rPr lang="ru-RU" dirty="0"/>
              <a:t> 	</a:t>
            </a:r>
          </a:p>
          <a:p>
            <a:r>
              <a:rPr lang="en-US" dirty="0"/>
              <a:t>2008 	66 	56,9 	</a:t>
            </a:r>
            <a:r>
              <a:rPr lang="en-US" dirty="0" smtClean="0"/>
              <a:t>			33 </a:t>
            </a:r>
            <a:r>
              <a:rPr lang="en-US" dirty="0"/>
              <a:t>	</a:t>
            </a:r>
            <a:r>
              <a:rPr lang="en-US" dirty="0" smtClean="0"/>
              <a:t>	26,5 </a:t>
            </a:r>
            <a:r>
              <a:rPr lang="en-US" dirty="0"/>
              <a:t>	</a:t>
            </a:r>
          </a:p>
          <a:p>
            <a:r>
              <a:rPr lang="en-US" dirty="0"/>
              <a:t>2020 	65 	65 	</a:t>
            </a:r>
            <a:r>
              <a:rPr lang="en-US" dirty="0" smtClean="0"/>
              <a:t>			35 </a:t>
            </a:r>
            <a:r>
              <a:rPr lang="en-US" dirty="0"/>
              <a:t>	</a:t>
            </a:r>
            <a:r>
              <a:rPr lang="en-US" dirty="0" smtClean="0"/>
              <a:t>	28,0 </a:t>
            </a:r>
            <a:r>
              <a:rPr lang="en-US" dirty="0"/>
              <a:t>	</a:t>
            </a:r>
          </a:p>
          <a:p>
            <a:r>
              <a:rPr lang="en-US" dirty="0"/>
              <a:t>2030** 	60 	70 	</a:t>
            </a:r>
            <a:r>
              <a:rPr lang="en-US" dirty="0" smtClean="0"/>
              <a:t>			40 </a:t>
            </a:r>
            <a:r>
              <a:rPr lang="en-US" dirty="0"/>
              <a:t>	</a:t>
            </a:r>
            <a:r>
              <a:rPr lang="en-US" dirty="0" smtClean="0"/>
              <a:t>	30 </a:t>
            </a:r>
            <a:r>
              <a:rPr lang="en-US" dirty="0"/>
              <a:t>	</a:t>
            </a:r>
          </a:p>
          <a:p>
            <a:r>
              <a:rPr lang="ru-RU" dirty="0"/>
              <a:t>*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мартенівської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у 2008р. – 16,6 %, у 2020р. – 7 % **</a:t>
            </a:r>
            <a:r>
              <a:rPr lang="ru-RU" dirty="0" err="1"/>
              <a:t>Оцінка</a:t>
            </a:r>
            <a:r>
              <a:rPr lang="ru-RU" dirty="0"/>
              <a:t>. </a:t>
            </a:r>
            <a:r>
              <a:rPr lang="ru-RU" dirty="0" err="1"/>
              <a:t>Джерело</a:t>
            </a:r>
            <a:r>
              <a:rPr lang="ru-RU" dirty="0"/>
              <a:t>: </a:t>
            </a:r>
            <a:r>
              <a:rPr lang="en-US" dirty="0"/>
              <a:t>World Steel Association.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508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91706"/>
            <a:ext cx="10988615" cy="6202392"/>
          </a:xfrm>
        </p:spPr>
        <p:txBody>
          <a:bodyPr>
            <a:normAutofit fontScale="92500"/>
          </a:bodyPr>
          <a:lstStyle/>
          <a:p>
            <a:pPr algn="just"/>
            <a:r>
              <a:rPr lang="ru-RU" i="1" dirty="0" err="1"/>
              <a:t>Очікуваний</a:t>
            </a:r>
            <a:r>
              <a:rPr lang="ru-RU" i="1" dirty="0"/>
              <a:t> </a:t>
            </a:r>
            <a:r>
              <a:rPr lang="ru-RU" i="1" dirty="0" err="1"/>
              <a:t>розвиток</a:t>
            </a:r>
            <a:r>
              <a:rPr lang="ru-RU" i="1" dirty="0"/>
              <a:t> </a:t>
            </a:r>
            <a:r>
              <a:rPr lang="ru-RU" i="1" dirty="0" err="1"/>
              <a:t>чорної</a:t>
            </a:r>
            <a:r>
              <a:rPr lang="ru-RU" i="1" dirty="0"/>
              <a:t> </a:t>
            </a:r>
            <a:r>
              <a:rPr lang="ru-RU" i="1" dirty="0" err="1"/>
              <a:t>металургії</a:t>
            </a:r>
            <a:r>
              <a:rPr lang="ru-RU" i="1" dirty="0"/>
              <a:t> </a:t>
            </a:r>
            <a:r>
              <a:rPr lang="ru-RU" i="1" dirty="0" err="1"/>
              <a:t>можна</a:t>
            </a:r>
            <a:r>
              <a:rPr lang="ru-RU" i="1" dirty="0"/>
              <a:t> </a:t>
            </a:r>
            <a:r>
              <a:rPr lang="ru-RU" i="1" dirty="0" err="1"/>
              <a:t>розділити</a:t>
            </a:r>
            <a:r>
              <a:rPr lang="ru-RU" i="1" dirty="0"/>
              <a:t> на три </a:t>
            </a:r>
            <a:r>
              <a:rPr lang="ru-RU" i="1" dirty="0" err="1"/>
              <a:t>етапи</a:t>
            </a:r>
            <a:r>
              <a:rPr lang="ru-RU" i="1" dirty="0"/>
              <a:t>: </a:t>
            </a:r>
            <a:endParaRPr lang="ru-RU" i="1" dirty="0" smtClean="0"/>
          </a:p>
          <a:p>
            <a:pPr algn="just"/>
            <a:r>
              <a:rPr lang="ru-RU" i="1" dirty="0" smtClean="0"/>
              <a:t>І </a:t>
            </a:r>
            <a:r>
              <a:rPr lang="ru-RU" i="1" dirty="0" err="1"/>
              <a:t>етап</a:t>
            </a:r>
            <a:r>
              <a:rPr lang="ru-RU" i="1" dirty="0"/>
              <a:t> </a:t>
            </a:r>
            <a:r>
              <a:rPr lang="ru-RU" dirty="0"/>
              <a:t>(2000-2050 </a:t>
            </a:r>
            <a:r>
              <a:rPr lang="ru-RU" dirty="0" err="1"/>
              <a:t>рр</a:t>
            </a:r>
            <a:r>
              <a:rPr lang="ru-RU" dirty="0"/>
              <a:t>.) –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вичерпання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, </a:t>
            </a:r>
            <a:r>
              <a:rPr lang="ru-RU" dirty="0" err="1"/>
              <a:t>зростаючого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 твердого й </a:t>
            </a:r>
            <a:r>
              <a:rPr lang="ru-RU" dirty="0" err="1"/>
              <a:t>газоподібного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і </a:t>
            </a:r>
            <a:r>
              <a:rPr lang="ru-RU" dirty="0" err="1"/>
              <a:t>традиційного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i="1" dirty="0" smtClean="0"/>
              <a:t>ІІ </a:t>
            </a:r>
            <a:r>
              <a:rPr lang="ru-RU" i="1" dirty="0" err="1"/>
              <a:t>етап</a:t>
            </a:r>
            <a:r>
              <a:rPr lang="ru-RU" i="1" dirty="0"/>
              <a:t> </a:t>
            </a:r>
            <a:r>
              <a:rPr lang="ru-RU" dirty="0"/>
              <a:t>(2050-2150 </a:t>
            </a:r>
            <a:r>
              <a:rPr lang="ru-RU" dirty="0" err="1"/>
              <a:t>рр</a:t>
            </a:r>
            <a:r>
              <a:rPr lang="ru-RU" dirty="0"/>
              <a:t>.) –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викопного</a:t>
            </a:r>
            <a:r>
              <a:rPr lang="ru-RU" dirty="0"/>
              <a:t> </a:t>
            </a:r>
            <a:r>
              <a:rPr lang="ru-RU" dirty="0" err="1"/>
              <a:t>газоподібного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, </a:t>
            </a:r>
            <a:r>
              <a:rPr lang="ru-RU" dirty="0" err="1"/>
              <a:t>інтенсивного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 твердого </a:t>
            </a:r>
            <a:r>
              <a:rPr lang="ru-RU" dirty="0" err="1"/>
              <a:t>палива</a:t>
            </a:r>
            <a:r>
              <a:rPr lang="ru-RU" dirty="0"/>
              <a:t>,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коксівного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,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прогресивних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в </a:t>
            </a:r>
            <a:r>
              <a:rPr lang="ru-RU" dirty="0" err="1"/>
              <a:t>електроенергетиці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ядерних</a:t>
            </a:r>
            <a:r>
              <a:rPr lang="ru-RU" dirty="0"/>
              <a:t>, </a:t>
            </a:r>
            <a:r>
              <a:rPr lang="ru-RU" dirty="0" err="1"/>
              <a:t>відновлювальних</a:t>
            </a:r>
            <a:r>
              <a:rPr lang="ru-RU" dirty="0"/>
              <a:t> і </a:t>
            </a:r>
            <a:r>
              <a:rPr lang="ru-RU" dirty="0" err="1"/>
              <a:t>нетрадиційних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</a:t>
            </a:r>
            <a:r>
              <a:rPr lang="ru-RU" dirty="0" err="1"/>
              <a:t>випереджаючого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електрометалургії</a:t>
            </a:r>
            <a:r>
              <a:rPr lang="ru-RU" dirty="0"/>
              <a:t>. </a:t>
            </a:r>
          </a:p>
          <a:p>
            <a:pPr algn="just"/>
            <a:r>
              <a:rPr lang="ru-RU" i="1" dirty="0"/>
              <a:t>ІІІ </a:t>
            </a:r>
            <a:r>
              <a:rPr lang="ru-RU" i="1" dirty="0" err="1"/>
              <a:t>етап</a:t>
            </a:r>
            <a:r>
              <a:rPr lang="ru-RU" i="1" dirty="0"/>
              <a:t> </a:t>
            </a:r>
            <a:r>
              <a:rPr lang="ru-RU" dirty="0"/>
              <a:t>(2150-2250 </a:t>
            </a:r>
            <a:r>
              <a:rPr lang="ru-RU" dirty="0" err="1"/>
              <a:t>рр</a:t>
            </a:r>
            <a:r>
              <a:rPr lang="ru-RU" dirty="0"/>
              <a:t>.) –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поступового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вироблення</a:t>
            </a:r>
            <a:r>
              <a:rPr lang="ru-RU" dirty="0"/>
              <a:t> твердого </a:t>
            </a:r>
            <a:r>
              <a:rPr lang="ru-RU" dirty="0" err="1"/>
              <a:t>палива</a:t>
            </a:r>
            <a:r>
              <a:rPr lang="ru-RU" dirty="0"/>
              <a:t> та </a:t>
            </a:r>
            <a:r>
              <a:rPr lang="ru-RU" dirty="0" err="1"/>
              <a:t>інтенсивного</a:t>
            </a:r>
            <a:r>
              <a:rPr lang="ru-RU" dirty="0"/>
              <a:t> переходу на </a:t>
            </a:r>
            <a:r>
              <a:rPr lang="ru-RU" dirty="0" err="1"/>
              <a:t>ядерні</a:t>
            </a:r>
            <a:r>
              <a:rPr lang="ru-RU" dirty="0"/>
              <a:t>, </a:t>
            </a:r>
            <a:r>
              <a:rPr lang="ru-RU" dirty="0" err="1"/>
              <a:t>відновлювальні</a:t>
            </a:r>
            <a:r>
              <a:rPr lang="ru-RU" dirty="0"/>
              <a:t> і </a:t>
            </a:r>
            <a:r>
              <a:rPr lang="ru-RU" dirty="0" err="1"/>
              <a:t>нетрадиційні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новітніх</a:t>
            </a:r>
            <a:r>
              <a:rPr lang="ru-RU" dirty="0"/>
              <a:t> </a:t>
            </a:r>
            <a:r>
              <a:rPr lang="ru-RU" dirty="0" err="1"/>
              <a:t>електрогазових</a:t>
            </a:r>
            <a:r>
              <a:rPr lang="ru-RU" dirty="0"/>
              <a:t>, </a:t>
            </a:r>
            <a:r>
              <a:rPr lang="ru-RU" dirty="0" err="1"/>
              <a:t>електротопильних</a:t>
            </a:r>
            <a:r>
              <a:rPr lang="ru-RU" dirty="0"/>
              <a:t> та </a:t>
            </a:r>
            <a:r>
              <a:rPr lang="ru-RU" dirty="0" err="1" smtClean="0"/>
              <a:t>біотехнологій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металургії</a:t>
            </a:r>
            <a:r>
              <a:rPr lang="ru-RU" dirty="0"/>
              <a:t>. </a:t>
            </a:r>
            <a:r>
              <a:rPr lang="ru-RU" dirty="0" err="1"/>
              <a:t>Поступовий</a:t>
            </a:r>
            <a:r>
              <a:rPr lang="ru-RU" dirty="0"/>
              <a:t> </a:t>
            </a:r>
            <a:r>
              <a:rPr lang="ru-RU" dirty="0" err="1"/>
              <a:t>перехід</a:t>
            </a:r>
            <a:r>
              <a:rPr lang="ru-RU" dirty="0"/>
              <a:t> на </a:t>
            </a:r>
            <a:r>
              <a:rPr lang="ru-RU" dirty="0" err="1"/>
              <a:t>електрометалургію</a:t>
            </a:r>
            <a:r>
              <a:rPr lang="ru-RU" dirty="0"/>
              <a:t> й </a:t>
            </a:r>
            <a:r>
              <a:rPr lang="ru-RU" dirty="0" err="1"/>
              <a:t>газоподібний</a:t>
            </a:r>
            <a:r>
              <a:rPr lang="ru-RU" dirty="0"/>
              <a:t> </a:t>
            </a:r>
            <a:r>
              <a:rPr lang="ru-RU" dirty="0" err="1"/>
              <a:t>відновник</a:t>
            </a:r>
            <a:r>
              <a:rPr lang="ru-RU" dirty="0"/>
              <a:t> типу </a:t>
            </a:r>
            <a:r>
              <a:rPr lang="ru-RU" dirty="0" err="1"/>
              <a:t>біогаз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098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53682"/>
            <a:ext cx="10979989" cy="630590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Прикладами </a:t>
            </a:r>
            <a:r>
              <a:rPr lang="ru-RU" dirty="0" err="1"/>
              <a:t>газифікації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одночасним</a:t>
            </a:r>
            <a:r>
              <a:rPr lang="ru-RU" dirty="0"/>
              <a:t> </a:t>
            </a:r>
            <a:r>
              <a:rPr lang="ru-RU" dirty="0" err="1"/>
              <a:t>виробництвом</a:t>
            </a:r>
            <a:r>
              <a:rPr lang="ru-RU" dirty="0"/>
              <a:t> </a:t>
            </a:r>
            <a:r>
              <a:rPr lang="ru-RU" dirty="0" err="1"/>
              <a:t>гарячих</a:t>
            </a:r>
            <a:r>
              <a:rPr lang="ru-RU" dirty="0"/>
              <a:t> </a:t>
            </a:r>
            <a:r>
              <a:rPr lang="ru-RU" dirty="0" err="1"/>
              <a:t>металізованих</a:t>
            </a:r>
            <a:r>
              <a:rPr lang="ru-RU" dirty="0"/>
              <a:t> </a:t>
            </a:r>
            <a:r>
              <a:rPr lang="ru-RU" dirty="0" err="1"/>
              <a:t>окатишів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Виберга-Седерфорса</a:t>
            </a:r>
            <a:r>
              <a:rPr lang="ru-RU" dirty="0"/>
              <a:t>, </a:t>
            </a:r>
            <a:r>
              <a:rPr lang="ru-RU" dirty="0" err="1"/>
              <a:t>реалізований</a:t>
            </a:r>
            <a:r>
              <a:rPr lang="ru-RU" dirty="0"/>
              <a:t> у </a:t>
            </a:r>
            <a:r>
              <a:rPr lang="ru-RU" dirty="0" err="1"/>
              <a:t>Швеції</a:t>
            </a:r>
            <a:r>
              <a:rPr lang="ru-RU" dirty="0"/>
              <a:t>, і </a:t>
            </a:r>
            <a:r>
              <a:rPr lang="ru-RU" dirty="0" err="1"/>
              <a:t>процес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атомного реактора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високотемпературним</a:t>
            </a:r>
            <a:r>
              <a:rPr lang="ru-RU" dirty="0"/>
              <a:t> </a:t>
            </a:r>
            <a:r>
              <a:rPr lang="ru-RU" dirty="0" err="1"/>
              <a:t>гелієвим</a:t>
            </a:r>
            <a:r>
              <a:rPr lang="ru-RU" dirty="0"/>
              <a:t> </a:t>
            </a:r>
            <a:r>
              <a:rPr lang="ru-RU" dirty="0" err="1"/>
              <a:t>теплоносієм</a:t>
            </a:r>
            <a:r>
              <a:rPr lang="ru-RU" dirty="0"/>
              <a:t>.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електрогенератора</a:t>
            </a:r>
            <a:r>
              <a:rPr lang="ru-RU" dirty="0"/>
              <a:t>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парокисневого</a:t>
            </a:r>
            <a:r>
              <a:rPr lang="ru-RU" dirty="0"/>
              <a:t> генератора (а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en-US" dirty="0" err="1"/>
              <a:t>Midrex</a:t>
            </a:r>
            <a:r>
              <a:rPr lang="en-US" dirty="0"/>
              <a:t>)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. Для </a:t>
            </a:r>
            <a:r>
              <a:rPr lang="ru-RU" dirty="0" err="1"/>
              <a:t>металургії</a:t>
            </a:r>
            <a:r>
              <a:rPr lang="ru-RU" dirty="0"/>
              <a:t> особливо </a:t>
            </a:r>
            <a:r>
              <a:rPr lang="ru-RU" dirty="0" err="1"/>
              <a:t>цікавим</a:t>
            </a:r>
            <a:r>
              <a:rPr lang="ru-RU" dirty="0"/>
              <a:t> є </a:t>
            </a:r>
            <a:r>
              <a:rPr lang="ru-RU" dirty="0" err="1"/>
              <a:t>непряме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ядерної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термоядерної</a:t>
            </a:r>
            <a:r>
              <a:rPr lang="ru-RU" dirty="0"/>
              <a:t>)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. Теплота </a:t>
            </a:r>
            <a:r>
              <a:rPr lang="ru-RU" dirty="0" err="1"/>
              <a:t>нагрітого</a:t>
            </a:r>
            <a:r>
              <a:rPr lang="ru-RU" dirty="0"/>
              <a:t> у </a:t>
            </a:r>
            <a:r>
              <a:rPr lang="ru-RU" dirty="0" err="1"/>
              <a:t>реакторі</a:t>
            </a:r>
            <a:r>
              <a:rPr lang="ru-RU" dirty="0"/>
              <a:t> </a:t>
            </a:r>
            <a:r>
              <a:rPr lang="ru-RU" dirty="0" err="1"/>
              <a:t>гелію</a:t>
            </a:r>
            <a:r>
              <a:rPr lang="ru-RU" dirty="0"/>
              <a:t> (1200 </a:t>
            </a:r>
            <a:r>
              <a:rPr lang="ru-RU" dirty="0" err="1"/>
              <a:t>оС</a:t>
            </a:r>
            <a:r>
              <a:rPr lang="ru-RU" dirty="0"/>
              <a:t>)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обігрівання</a:t>
            </a:r>
            <a:r>
              <a:rPr lang="ru-RU" dirty="0"/>
              <a:t> </a:t>
            </a:r>
            <a:r>
              <a:rPr lang="ru-RU" dirty="0" err="1"/>
              <a:t>камери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відновлювального</a:t>
            </a:r>
            <a:r>
              <a:rPr lang="ru-RU" dirty="0"/>
              <a:t> газу,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водяної</a:t>
            </a:r>
            <a:r>
              <a:rPr lang="ru-RU" dirty="0"/>
              <a:t> пари у </a:t>
            </a:r>
            <a:r>
              <a:rPr lang="ru-RU" dirty="0" err="1"/>
              <a:t>котлі-утилізаторі</a:t>
            </a:r>
            <a:r>
              <a:rPr lang="ru-RU" dirty="0"/>
              <a:t> та </a:t>
            </a:r>
            <a:r>
              <a:rPr lang="ru-RU" dirty="0" err="1"/>
              <a:t>електроенергії</a:t>
            </a:r>
            <a:r>
              <a:rPr lang="ru-RU" dirty="0"/>
              <a:t>. За </a:t>
            </a:r>
            <a:r>
              <a:rPr lang="ru-RU" dirty="0" err="1"/>
              <a:t>первинний</a:t>
            </a:r>
            <a:r>
              <a:rPr lang="ru-RU" dirty="0"/>
              <a:t> </a:t>
            </a:r>
            <a:r>
              <a:rPr lang="ru-RU" dirty="0" err="1"/>
              <a:t>відновник</a:t>
            </a:r>
            <a:r>
              <a:rPr lang="ru-RU" dirty="0"/>
              <a:t> у </a:t>
            </a:r>
            <a:r>
              <a:rPr lang="ru-RU" dirty="0" err="1"/>
              <a:t>схемі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кам’яне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Прогнозам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чорної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 </a:t>
            </a:r>
            <a:r>
              <a:rPr lang="ru-RU" dirty="0" err="1"/>
              <a:t>присвячено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як </a:t>
            </a:r>
            <a:r>
              <a:rPr lang="ru-RU" dirty="0" err="1"/>
              <a:t>українських</a:t>
            </a:r>
            <a:r>
              <a:rPr lang="ru-RU" dirty="0"/>
              <a:t>, так і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металургів</a:t>
            </a:r>
            <a:r>
              <a:rPr lang="ru-RU" dirty="0"/>
              <a:t>. </a:t>
            </a:r>
            <a:r>
              <a:rPr lang="ru-RU" dirty="0" err="1"/>
              <a:t>Вже</a:t>
            </a:r>
            <a:r>
              <a:rPr lang="ru-RU" dirty="0"/>
              <a:t> у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столітті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висловлені</a:t>
            </a:r>
            <a:r>
              <a:rPr lang="ru-RU" dirty="0"/>
              <a:t> </a:t>
            </a:r>
            <a:r>
              <a:rPr lang="ru-RU" dirty="0" err="1"/>
              <a:t>схожі</a:t>
            </a:r>
            <a:r>
              <a:rPr lang="ru-RU" dirty="0"/>
              <a:t> </a:t>
            </a:r>
            <a:r>
              <a:rPr lang="ru-RU" dirty="0" err="1"/>
              <a:t>зауваження</a:t>
            </a:r>
            <a:r>
              <a:rPr lang="ru-RU" dirty="0"/>
              <a:t> й </a:t>
            </a:r>
            <a:r>
              <a:rPr lang="ru-RU" dirty="0" err="1"/>
              <a:t>припущення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чорної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 Так, В.І. </a:t>
            </a:r>
            <a:r>
              <a:rPr lang="ru-RU" dirty="0" err="1"/>
              <a:t>Баптизманський</a:t>
            </a:r>
            <a:r>
              <a:rPr lang="ru-RU" dirty="0"/>
              <a:t> писав про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у </a:t>
            </a:r>
            <a:r>
              <a:rPr lang="ru-RU" dirty="0" err="1"/>
              <a:t>доменних</a:t>
            </a:r>
            <a:r>
              <a:rPr lang="ru-RU" dirty="0"/>
              <a:t> печах </a:t>
            </a:r>
            <a:r>
              <a:rPr lang="ru-RU" dirty="0" err="1"/>
              <a:t>пиловугільного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,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безкоксового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низькотемпературної</a:t>
            </a:r>
            <a:r>
              <a:rPr lang="ru-RU" dirty="0"/>
              <a:t> </a:t>
            </a:r>
            <a:r>
              <a:rPr lang="ru-RU" dirty="0" err="1"/>
              <a:t>плазми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відновлювального</a:t>
            </a:r>
            <a:r>
              <a:rPr lang="ru-RU" dirty="0"/>
              <a:t> газу,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електросталетопильного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в </a:t>
            </a:r>
            <a:r>
              <a:rPr lang="ru-RU" dirty="0" err="1"/>
              <a:t>обсягах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б </a:t>
            </a:r>
            <a:r>
              <a:rPr lang="ru-RU" dirty="0" err="1"/>
              <a:t>забезпечували</a:t>
            </a:r>
            <a:r>
              <a:rPr lang="ru-RU" dirty="0"/>
              <a:t>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утилізацію</a:t>
            </a:r>
            <a:r>
              <a:rPr lang="ru-RU" dirty="0"/>
              <a:t> скрапу.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1760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2569</Words>
  <Application>Microsoft Office PowerPoint</Application>
  <PresentationFormat>Широкоэкранный</PresentationFormat>
  <Paragraphs>79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1 Теорія ресурсозбереження. Основні терміни та поняття </vt:lpstr>
      <vt:lpstr>Презентация PowerPoint</vt:lpstr>
      <vt:lpstr>Презентация PowerPoint</vt:lpstr>
      <vt:lpstr>1.1 Умови розвитку металургії в ХХІ столітті </vt:lpstr>
      <vt:lpstr>Презентация PowerPoint</vt:lpstr>
      <vt:lpstr>Презентация PowerPoint</vt:lpstr>
      <vt:lpstr>Прогноз розвитку основних технологічних схем виробництва сталі,%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1.2 Основні проблеми ресурсозбереження на сучасному етапі </vt:lpstr>
      <vt:lpstr>Енерговитрати на виробництво у чорній металургії </vt:lpstr>
      <vt:lpstr>Питомі витрати енергії, кг умовного палива на 1 т готового продукту </vt:lpstr>
      <vt:lpstr>Типи підприємств у структурі світової металургії </vt:lpstr>
      <vt:lpstr>Презентация PowerPoint</vt:lpstr>
      <vt:lpstr>Існуючі технологічні схеми отримання рідкої сталі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Теорія ресурсозбереження. Основні терміни та поняття</dc:title>
  <dc:creator>Metalurg</dc:creator>
  <cp:lastModifiedBy>Metalurg</cp:lastModifiedBy>
  <cp:revision>4</cp:revision>
  <dcterms:created xsi:type="dcterms:W3CDTF">2023-09-05T07:56:54Z</dcterms:created>
  <dcterms:modified xsi:type="dcterms:W3CDTF">2023-09-19T07:56:26Z</dcterms:modified>
</cp:coreProperties>
</file>