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78" r:id="rId5"/>
    <p:sldId id="279" r:id="rId6"/>
    <p:sldId id="280" r:id="rId7"/>
    <p:sldId id="281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282" r:id="rId19"/>
    <p:sldId id="283" r:id="rId20"/>
    <p:sldId id="284" r:id="rId21"/>
    <p:sldId id="285" r:id="rId22"/>
    <p:sldId id="286" r:id="rId23"/>
    <p:sldId id="287" r:id="rId24"/>
    <p:sldId id="261" r:id="rId25"/>
    <p:sldId id="313" r:id="rId26"/>
    <p:sldId id="314" r:id="rId27"/>
    <p:sldId id="315" r:id="rId28"/>
    <p:sldId id="31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4660"/>
  </p:normalViewPr>
  <p:slideViewPr>
    <p:cSldViewPr snapToGrid="0">
      <p:cViewPr varScale="1">
        <p:scale>
          <a:sx n="81" d="100"/>
          <a:sy n="81" d="100"/>
        </p:scale>
        <p:origin x="8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128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316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581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1861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4163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820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2557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7288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477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959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56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83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04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236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11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587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533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3EC52FC-B91E-4CCD-9305-29FAB6F7EF3B}" type="datetimeFigureOut">
              <a:rPr lang="ru-UA" smtClean="0"/>
              <a:t>19.09.2023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4787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61EBE-24C8-A781-3624-A22302280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ФІТОДИЗАЙН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FD04AA-4774-06B6-BB62-8020799388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1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Флористичні композиції </a:t>
            </a:r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(лекція 4)</a:t>
            </a:r>
            <a:endParaRPr lang="ru-UA" dirty="0"/>
          </a:p>
        </p:txBody>
      </p:sp>
      <p:pic>
        <p:nvPicPr>
          <p:cNvPr id="5" name="Рисунок 4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69177B2B-31EB-7CC6-B7AF-155184855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4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26479-CCF2-324A-9F81-ECB883C764F8}"/>
              </a:ext>
            </a:extLst>
          </p:cNvPr>
          <p:cNvSpPr txBox="1"/>
          <p:nvPr/>
        </p:nvSpPr>
        <p:spPr>
          <a:xfrm>
            <a:off x="1313969" y="1893864"/>
            <a:ext cx="8477907" cy="4416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Восени в композиції бажано вводити гілки з плодами гарної форми. Красиві за кольором і химерні за формою плодові гілки обліпихи дозволяють в поєднанні з квітами отримувати надзвичайно виразні композиції. Щитки горобини служать барвистим доповненням квіткового аранжування. Цікаве композиційного звучання набуває букет за участю в ньому сухих плодів (різних зонтичних, луків), колючок лопуха, і т.д. Такі аранжування довго зберігаються, в них періодично замінюють тільки квіти.</a:t>
            </a:r>
          </a:p>
        </p:txBody>
      </p:sp>
    </p:spTree>
    <p:extLst>
      <p:ext uri="{BB962C8B-B14F-4D97-AF65-F5344CB8AC3E}">
        <p14:creationId xmlns:p14="http://schemas.microsoft.com/office/powerpoint/2010/main" val="368183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B3FA99-1CE5-E940-ACC9-46038D347E52}"/>
              </a:ext>
            </a:extLst>
          </p:cNvPr>
          <p:cNvSpPr txBox="1"/>
          <p:nvPr/>
        </p:nvSpPr>
        <p:spPr>
          <a:xfrm>
            <a:off x="1028699" y="1627324"/>
            <a:ext cx="8793218" cy="5016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Узимку в аранжувальника маса матеріалу. Новорічні композиції стали повсюдно замінювати в квартирах зрубані ялинки.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Основу новорічних композицій складають химерні гілки ялини, сосни, ялиці, модрини. Можна використовувати тую, ялівець і кипарис. Особливо барвистого колориту надають новорічним композиціям гілки з шишками.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Асортимент використовуваних в композиціях рослин дуже широкий, застосовуються не тільки культивовані рослини, але і широкий асортимент рослин дикої флори.</a:t>
            </a:r>
          </a:p>
        </p:txBody>
      </p:sp>
    </p:spTree>
    <p:extLst>
      <p:ext uri="{BB962C8B-B14F-4D97-AF65-F5344CB8AC3E}">
        <p14:creationId xmlns:p14="http://schemas.microsoft.com/office/powerpoint/2010/main" val="3618283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A6E63-580B-4642-831F-B3771FA2BC00}"/>
              </a:ext>
            </a:extLst>
          </p:cNvPr>
          <p:cNvSpPr txBox="1"/>
          <p:nvPr/>
        </p:nvSpPr>
        <p:spPr>
          <a:xfrm>
            <a:off x="378372" y="2417857"/>
            <a:ext cx="10331616" cy="2022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Технолог</a:t>
            </a:r>
            <a:r>
              <a:rPr lang="uk-UA" sz="6000" i="1" kern="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ії кріплення композицій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34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54A3FA-AC12-7F44-9655-01E51ABAD72C}"/>
              </a:ext>
            </a:extLst>
          </p:cNvPr>
          <p:cNvSpPr txBox="1"/>
          <p:nvPr/>
        </p:nvSpPr>
        <p:spPr>
          <a:xfrm>
            <a:off x="1413641" y="1934869"/>
            <a:ext cx="9364717" cy="4025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того щоб міцно закріпити живі квіти на їх місці, флористи використовують спеціальні пристосування, які не є однаковими за свєю будовою та функціоналом, але при цьому завжди встановлюються в посудині таким чином, щоб бути невидимими для сторонніх очей. Всі ці пристосування можна назвати загальним терміном «кріплення». Для закріплення квіток і гілок в потрібному положенні в плоских вазах застосовують дірчасті вкладиші, мохові подушечки, пластилін, металеві наколки та інший матеріал.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8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87D2D0-92EE-0640-9751-300672E8AE26}"/>
              </a:ext>
            </a:extLst>
          </p:cNvPr>
          <p:cNvSpPr txBox="1"/>
          <p:nvPr/>
        </p:nvSpPr>
        <p:spPr>
          <a:xfrm>
            <a:off x="346842" y="1631467"/>
            <a:ext cx="11161986" cy="478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Флористичний оазис (флористична піна)</a:t>
            </a:r>
            <a:r>
              <a:rPr lang="ru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являє собою найбільш популярне пристосування для фіксації рослин в букеті. Це спеціальний пористий матеріал, який відмінно вбирає і утримує вологу, а також міцно закріплює живі квіти на строго відведених для них флористом позиціях.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Флористична піна поставляється в брусках певних розмірів, з яких флорист вирізає необхідні йому за формою і розміром шматки матеріалу. Потім піну просочують, поступово занурюючи в воду. Тут важливо зберегти баланс: з одного боку, повністю просочити губку водою, а з іншого боку, не перестаратися, так як матеріал, що увібрав в себе занадто багато вологи, стає надто крихким. Флористичний оазис необхідно змочувати тільки в тому випадку, якщо він буде використаний для складання композицій з живих квітів, в цьому випадку рекомендується вибирати </a:t>
            </a:r>
            <a:r>
              <a:rPr lang="ru-UA" sz="2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піну зеленого кольору</a:t>
            </a:r>
            <a:r>
              <a:rPr lang="ru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букетів з сухих або штучних квітів більше підходить </a:t>
            </a:r>
            <a:r>
              <a:rPr lang="ru-UA" sz="2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коричнева</a:t>
            </a:r>
            <a:r>
              <a:rPr lang="ru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кольором флористична піна, мочити яку водою не потрібно.</a:t>
            </a:r>
          </a:p>
        </p:txBody>
      </p:sp>
    </p:spTree>
    <p:extLst>
      <p:ext uri="{BB962C8B-B14F-4D97-AF65-F5344CB8AC3E}">
        <p14:creationId xmlns:p14="http://schemas.microsoft.com/office/powerpoint/2010/main" val="324123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5122" name="Picture 2" descr="Флористична піна OASIS® IDEAL 20 - President Decor">
            <a:extLst>
              <a:ext uri="{FF2B5EF4-FFF2-40B4-BE49-F238E27FC236}">
                <a16:creationId xmlns:a16="http://schemas.microsoft.com/office/drawing/2014/main" id="{56F2334C-962F-4E4A-879F-10F5DD34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6" y="1930772"/>
            <a:ext cx="4343568" cy="434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Флористична піна &quot;Сухоцвітна&quot; • Ферія, магазин Біла орхідея">
            <a:extLst>
              <a:ext uri="{FF2B5EF4-FFF2-40B4-BE49-F238E27FC236}">
                <a16:creationId xmlns:a16="http://schemas.microsoft.com/office/drawing/2014/main" id="{88E670DD-85B2-E04E-8531-6AE4C1FC3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71" y="1930773"/>
            <a:ext cx="6515353" cy="434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772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B4B8AB-6947-7441-9CD4-99C1C65ADC03}"/>
              </a:ext>
            </a:extLst>
          </p:cNvPr>
          <p:cNvSpPr txBox="1"/>
          <p:nvPr/>
        </p:nvSpPr>
        <p:spPr>
          <a:xfrm>
            <a:off x="429610" y="1881209"/>
            <a:ext cx="6093372" cy="4420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Усередині вази або будь-якої іншої ємності флористичний оазис закріплюється за допомогою спеціальної наколки або, як її іноді називають професіонали, жаби – </a:t>
            </a: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пластмасового кола, на якому знаходяться чотири шипа.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Жаба укладається на дно вази і тут фіксується за допомогою клейкої стрічки, скотча або клейового пістолета.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Фіксатор флористичної губки OASIS® Pinholder, табурет: Продаж">
            <a:extLst>
              <a:ext uri="{FF2B5EF4-FFF2-40B4-BE49-F238E27FC236}">
                <a16:creationId xmlns:a16="http://schemas.microsoft.com/office/drawing/2014/main" id="{DDDD7BF5-DD90-BA48-A493-F10905B7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87" y="1452282"/>
            <a:ext cx="3652881" cy="51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18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642710-2E00-C34F-B84D-AC10BA29BB1D}"/>
              </a:ext>
            </a:extLst>
          </p:cNvPr>
          <p:cNvSpPr txBox="1"/>
          <p:nvPr/>
        </p:nvSpPr>
        <p:spPr>
          <a:xfrm>
            <a:off x="409905" y="1836419"/>
            <a:ext cx="11067392" cy="4127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Найкраще розташовувати квіткові композиції на металевих наколках </a:t>
            </a:r>
            <a:r>
              <a:rPr lang="ru-UA" sz="2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«кензан»</a:t>
            </a:r>
            <a:r>
              <a:rPr lang="ru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композиція більш стійка, а квіти і гілки залишаються довше свіжими.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Зазвичай кензан використовують для кріплення в тих випадках, якщо композиція складається з дуже великої кількості рослинного матеріалу. Показанням для застосування кензана також є дуже товсті стебла рослин, які використовуються для складання композиції. У такому випадку важливо якомога надійніше закріпити кензан на дні вази або кашпо. Чим більше обсяг рослинного матеріалу, тим міцніше повинно бути це кріплення. В іншому випадку композиція може вийти не стійкою. Стебла рослин можуть бути різними способами зафіксовані за допомогою кензана. Перший варіант – насадити стебла на латунні голки вертикально. Другий варіант – насадити їх на голки під кутом: для закріплення квітки з нахилом. Третій варіант – вставити стебла між зубцями голок.</a:t>
            </a:r>
          </a:p>
        </p:txBody>
      </p:sp>
    </p:spTree>
    <p:extLst>
      <p:ext uri="{BB962C8B-B14F-4D97-AF65-F5344CB8AC3E}">
        <p14:creationId xmlns:p14="http://schemas.microsoft.com/office/powerpoint/2010/main" val="3136144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7170" name="Picture 2" descr="Кензан инструмент для цветов • Краща ціна в Києві, Україні • Купити в  Епіцентрі">
            <a:extLst>
              <a:ext uri="{FF2B5EF4-FFF2-40B4-BE49-F238E27FC236}">
                <a16:creationId xmlns:a16="http://schemas.microsoft.com/office/drawing/2014/main" id="{5153A67D-484E-F849-A534-E995AF226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8" y="1952296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Японський прозорий кензан 3,4 см | Kenzan Kiev Website">
            <a:extLst>
              <a:ext uri="{FF2B5EF4-FFF2-40B4-BE49-F238E27FC236}">
                <a16:creationId xmlns:a16="http://schemas.microsoft.com/office/drawing/2014/main" id="{C9725B89-A4CD-D942-B4DE-D61DDB55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64" y="1452282"/>
            <a:ext cx="5127735" cy="51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623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2933E-EE1A-024A-A93F-12A444C29969}"/>
              </a:ext>
            </a:extLst>
          </p:cNvPr>
          <p:cNvSpPr txBox="1"/>
          <p:nvPr/>
        </p:nvSpPr>
        <p:spPr>
          <a:xfrm>
            <a:off x="491359" y="1742572"/>
            <a:ext cx="11209281" cy="4420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Сітка для аранжувапння.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Аранжувальною називають сітку невеликої товщини, у якої діаметр осередків не перевищує п'яти сантиметрів. Як показує практика, такий спосіб кріплення в більшості випадків застосовується, якщо потрібно закріпити в букеті численні високі і дуже важкі рослини. Петельний дріт (так іноді називають аранжувальної сітку) являє собою найбільш надійний спосіб фіксації квіток в композиції. У деяких випадках сітку використовують в поєднанні з флористичним оазисом. У цьому випадку розмір осередків зазвичай становить близько 2,5 см. Такий варіант оптимально підходить для закріплення у вазі композиції особливо великих розмірів.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6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909A-E9A4-F9BA-B2A8-6E156AA2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B4F63-6013-1086-AB91-EF6DB82284B5}"/>
              </a:ext>
            </a:extLst>
          </p:cNvPr>
          <p:cNvSpPr txBox="1"/>
          <p:nvPr/>
        </p:nvSpPr>
        <p:spPr>
          <a:xfrm>
            <a:off x="378372" y="2417857"/>
            <a:ext cx="10331616" cy="2022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6000" i="1" kern="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Ємності та рослинний матеріал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1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D33021-DDC1-4449-B5A0-F32643AB530C}"/>
              </a:ext>
            </a:extLst>
          </p:cNvPr>
          <p:cNvSpPr txBox="1"/>
          <p:nvPr/>
        </p:nvSpPr>
        <p:spPr>
          <a:xfrm>
            <a:off x="459828" y="1688237"/>
            <a:ext cx="11272344" cy="4456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Аранжувальна сітка в порівнянні з флористичним оазисом має ряд важливих переваг. По-перше, її можна використовувати велику кількість разів – для цього достатньо лише вимити її після того, як квіти в букеті зів'януть. По-друге, використання сітки дає можливість при бажанні змінювати розташування квітів всередині букета, що в разі оазису часто неможливо. По-третє, при використанні сітки квіти розташовуються в букеті з гранично природним нахилом.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аранжувальної сітки пов'язане з рядом труднощів і вимагає наявності певного досвіду. Насамперед потрібно відрізати від дроту частину, ширина і довжина якої в два рази перевищують розміри посудини. Наступний етап – видалити товстий дріт з країв відрізаного матеріалу. На третьому кроці з дроту зминають нещільний шар, який повинен бути досить щільним і при цьому насилу вилучатись з посудини. При фіксації кожної рослини потрібно стежити, щоб його стебло проходив, як мінімум, через 3-4 шари сітки.</a:t>
            </a:r>
          </a:p>
        </p:txBody>
      </p:sp>
    </p:spTree>
    <p:extLst>
      <p:ext uri="{BB962C8B-B14F-4D97-AF65-F5344CB8AC3E}">
        <p14:creationId xmlns:p14="http://schemas.microsoft.com/office/powerpoint/2010/main" val="3069605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8194" name="Picture 2" descr="Купити сітку для квітів. Флористична сітка для букетів | Paeonia">
            <a:extLst>
              <a:ext uri="{FF2B5EF4-FFF2-40B4-BE49-F238E27FC236}">
                <a16:creationId xmlns:a16="http://schemas.microsoft.com/office/drawing/2014/main" id="{9BD5656F-E1E7-9F4E-89B5-20F73ED9F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1" y="2364828"/>
            <a:ext cx="3921672" cy="392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упити Сітка для декоративної огорожі Квадра 20 50м х 1м (зелений), ціна —  «Фермер Центр»">
            <a:extLst>
              <a:ext uri="{FF2B5EF4-FFF2-40B4-BE49-F238E27FC236}">
                <a16:creationId xmlns:a16="http://schemas.microsoft.com/office/drawing/2014/main" id="{BE550B40-5F2D-DC49-9F5B-01DD5DF3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60" y="233525"/>
            <a:ext cx="3517681" cy="34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упити сітку для квітів. Флористична сітка для букетів | Paeonia">
            <a:extLst>
              <a:ext uri="{FF2B5EF4-FFF2-40B4-BE49-F238E27FC236}">
                <a16:creationId xmlns:a16="http://schemas.microsoft.com/office/drawing/2014/main" id="{AF44F45C-A445-8142-93DB-7749C851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258" y="2290927"/>
            <a:ext cx="4069473" cy="40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161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23A5CF-8AF5-F645-9224-6A8A20CF9D90}"/>
              </a:ext>
            </a:extLst>
          </p:cNvPr>
          <p:cNvSpPr txBox="1"/>
          <p:nvPr/>
        </p:nvSpPr>
        <p:spPr>
          <a:xfrm>
            <a:off x="287721" y="1676257"/>
            <a:ext cx="6093372" cy="4815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Пісок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 складанні флористичних композицій з штучних або сухих квітів можна використовувати пісок. Його злегка зволожують і поміщають в пластиковий пакет, який потім укладається всередині судини. Пісок дозволяє зафіксувати квіти в потрібному положенні і, крім того, створює рівновагу і не дає перекидатися занадто високій або важкій композиції.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Квіткові диво-купала на вулицях Коропа (Фото) – ЧЕline |">
            <a:extLst>
              <a:ext uri="{FF2B5EF4-FFF2-40B4-BE49-F238E27FC236}">
                <a16:creationId xmlns:a16="http://schemas.microsoft.com/office/drawing/2014/main" id="{BB22F268-94B9-D842-864A-7034FAC6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93" y="1923392"/>
            <a:ext cx="5726415" cy="381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0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A3B2A9-70FE-3A41-9A74-E7D1F68488ED}"/>
              </a:ext>
            </a:extLst>
          </p:cNvPr>
          <p:cNvSpPr txBox="1"/>
          <p:nvPr/>
        </p:nvSpPr>
        <p:spPr>
          <a:xfrm>
            <a:off x="208892" y="1928505"/>
            <a:ext cx="6093372" cy="4416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Кріплення паличками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 високих вазах квіти і квітки закріплюють за допомогою м'яких паличок. Дві палички з м'якої деревини довжиною трохи більше діаметра вази пов'язують хрест на хрест і вставляють в вазу. Зріз гілки роблять під кутом, щоб гілка впиралася в стінку вази. Гілки і квіти розташовують між хрестовинами в потрібному положенні</a:t>
            </a:r>
            <a:r>
              <a:rPr lang="ru-UA" sz="18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Подставка для цветов заменит вазу и позволит по-новому составить букет -  LiVEatHOME">
            <a:extLst>
              <a:ext uri="{FF2B5EF4-FFF2-40B4-BE49-F238E27FC236}">
                <a16:creationId xmlns:a16="http://schemas.microsoft.com/office/drawing/2014/main" id="{7AF7EA58-A2D7-1B42-B232-549C51F4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814" y="1452282"/>
            <a:ext cx="3440704" cy="47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94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21359854-847A-88B5-EBD9-0F398DB89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34674-BCA8-3B62-A932-82E4F888152C}"/>
              </a:ext>
            </a:extLst>
          </p:cNvPr>
          <p:cNvSpPr txBox="1"/>
          <p:nvPr/>
        </p:nvSpPr>
        <p:spPr>
          <a:xfrm>
            <a:off x="466531" y="2706565"/>
            <a:ext cx="10916815" cy="3114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6000" i="1" kern="1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Техніки створення композицій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18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86B36-3412-6243-A47B-3D73465311B0}"/>
              </a:ext>
            </a:extLst>
          </p:cNvPr>
          <p:cNvSpPr txBox="1"/>
          <p:nvPr/>
        </p:nvSpPr>
        <p:spPr>
          <a:xfrm>
            <a:off x="877613" y="1993699"/>
            <a:ext cx="10436773" cy="4140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 квіткових композиції здійснюється за допомогою наступних технік: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втикання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(в піафлор, мохову подушечку, пінопласт, металеву наколку, дірчасті вкладиші та ін.);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зв'язування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(нитками, тейп-стрічкою, дротом, сизаль, рафією і ін.);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нанизування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(на нитку, дріт, тонку гілочку, шпажку і ін.);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клеєння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(на клей ПВА, термоклей, суперклей, клей та ін.);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змішана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техніка.</a:t>
            </a:r>
          </a:p>
        </p:txBody>
      </p:sp>
    </p:spTree>
    <p:extLst>
      <p:ext uri="{BB962C8B-B14F-4D97-AF65-F5344CB8AC3E}">
        <p14:creationId xmlns:p14="http://schemas.microsoft.com/office/powerpoint/2010/main" val="4227265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2050" name="Picture 2" descr="21 ідея для літніх квіткових композицій – Самотужки">
            <a:extLst>
              <a:ext uri="{FF2B5EF4-FFF2-40B4-BE49-F238E27FC236}">
                <a16:creationId xmlns:a16="http://schemas.microsoft.com/office/drawing/2014/main" id="{83629247-FCD9-3144-90BF-EEBDAD90D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2" y="1608084"/>
            <a:ext cx="3370043" cy="50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пить Дотик Київ | UFL">
            <a:extLst>
              <a:ext uri="{FF2B5EF4-FFF2-40B4-BE49-F238E27FC236}">
                <a16:creationId xmlns:a16="http://schemas.microsoft.com/office/drawing/2014/main" id="{19AD9223-52F0-9940-99F2-803781411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02" y="922986"/>
            <a:ext cx="3890141" cy="389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віткові композиції з використанням різного природного матеріалу | Урок на  1 завдання. Флористика та фітодизайн інтер'єру">
            <a:extLst>
              <a:ext uri="{FF2B5EF4-FFF2-40B4-BE49-F238E27FC236}">
                <a16:creationId xmlns:a16="http://schemas.microsoft.com/office/drawing/2014/main" id="{310CA727-6C8F-044A-8F4D-A39A45B5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90" y="2444007"/>
            <a:ext cx="4048498" cy="40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7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3074" name="Picture 2" descr="Композиції до свята осені: букети з квітів, осіннього листя, каштанів та  горіхів (фото) • журнал Коліжанка">
            <a:extLst>
              <a:ext uri="{FF2B5EF4-FFF2-40B4-BE49-F238E27FC236}">
                <a16:creationId xmlns:a16="http://schemas.microsoft.com/office/drawing/2014/main" id="{3320E32A-DD27-554E-9C7B-AA49F2FE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" y="1970689"/>
            <a:ext cx="7714004" cy="433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ᐉ Квіткова композиція Floretta в колбі День Незалежності L • Краща ціна в  Києві, Україні • Купити в Епіцентр К">
            <a:extLst>
              <a:ext uri="{FF2B5EF4-FFF2-40B4-BE49-F238E27FC236}">
                <a16:creationId xmlns:a16="http://schemas.microsoft.com/office/drawing/2014/main" id="{D3C2CBE9-4E4E-8F42-981F-CB3392A0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167" y="1661932"/>
            <a:ext cx="3713820" cy="46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77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4098" name="Picture 2" descr="Квіткові композиції з використанням різного природного матеріалу | Урок на  1 завдання. Флористика та фітодизайн інтер'єру">
            <a:extLst>
              <a:ext uri="{FF2B5EF4-FFF2-40B4-BE49-F238E27FC236}">
                <a16:creationId xmlns:a16="http://schemas.microsoft.com/office/drawing/2014/main" id="{F3962BB4-DB7B-6748-9277-1B62929F6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79" y="254000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80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78D4E624-7ACE-447F-9CAF-047E9BEC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Дерево с упавшими листьями">
                <a:extLst>
                  <a:ext uri="{FF2B5EF4-FFF2-40B4-BE49-F238E27FC236}">
                    <a16:creationId xmlns:a16="http://schemas.microsoft.com/office/drawing/2014/main" id="{1D497866-7533-6E6F-E701-F8C1C7D76F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8948625"/>
                  </p:ext>
                </p:extLst>
              </p:nvPr>
            </p:nvGraphicFramePr>
            <p:xfrm>
              <a:off x="6384868" y="793537"/>
              <a:ext cx="5807132" cy="502650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807132" cy="5026501"/>
                    </a:xfrm>
                    <a:prstGeom prst="rect">
                      <a:avLst/>
                    </a:prstGeom>
                  </am3d:spPr>
                  <am3d:camera>
                    <am3d:pos x="0" y="0" z="747661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78843" d="1000000"/>
                    <am3d:preTrans dx="704510" dy="-13400344" dz="-310059"/>
                    <am3d:scale>
                      <am3d:sx n="1000000" d="1000000"/>
                      <am3d:sy n="1000000" d="1000000"/>
                      <am3d:sz n="1000000" d="1000000"/>
                    </am3d:scale>
                    <am3d:rot ax="1149410" ay="2335117" az="7386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0538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Дерево с упавшими листьями">
                <a:extLst>
                  <a:ext uri="{FF2B5EF4-FFF2-40B4-BE49-F238E27FC236}">
                    <a16:creationId xmlns:a16="http://schemas.microsoft.com/office/drawing/2014/main" id="{1D497866-7533-6E6F-E701-F8C1C7D76F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4868" y="793537"/>
                <a:ext cx="5807132" cy="5026501"/>
              </a:xfrm>
              <a:prstGeom prst="rect">
                <a:avLst/>
              </a:prstGeom>
            </p:spPr>
          </p:pic>
        </mc:Fallback>
      </mc:AlternateContent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EB171B-07B7-86BB-EDF6-06F729570449}"/>
              </a:ext>
            </a:extLst>
          </p:cNvPr>
          <p:cNvSpPr/>
          <p:nvPr/>
        </p:nvSpPr>
        <p:spPr>
          <a:xfrm>
            <a:off x="555133" y="3970374"/>
            <a:ext cx="79025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Дякую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за </a:t>
            </a:r>
            <a:r>
              <a:rPr lang="ru-RU" sz="5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увагу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ru-RU" sz="5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7D2F6C-EBF2-58F7-881E-2B1C0334DB31}"/>
              </a:ext>
            </a:extLst>
          </p:cNvPr>
          <p:cNvSpPr/>
          <p:nvPr/>
        </p:nvSpPr>
        <p:spPr>
          <a:xfrm>
            <a:off x="-769255" y="5967658"/>
            <a:ext cx="94410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Чекаю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на </a:t>
            </a:r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Ваші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запитання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385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9C11E7-97E6-C94D-8CF0-2FC52F5E452F}"/>
              </a:ext>
            </a:extLst>
          </p:cNvPr>
          <p:cNvSpPr txBox="1"/>
          <p:nvPr/>
        </p:nvSpPr>
        <p:spPr>
          <a:xfrm>
            <a:off x="1313969" y="1703860"/>
            <a:ext cx="9313480" cy="4518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Ємності відіграють значну роль в композиції, вони тільки служать для неї основою, не так кидаються в очі, не беруть участі у вертикальній побудові квіткової композиції; поєднання кольорів, гілок, води і каменю створює враження мініатюрних садків.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Флористичні композицій можна розміщувати як у високих, так і плоских вазах. В якості ємностей використовують керамічні вази різної форми – округлої, трикутної, квадратної, а також дерев'яні (металеві) ящики (зовнішню їх поверхню краще не фарбувати, а злегка обпалити за допомогою паяльної лампи).</a:t>
            </a:r>
          </a:p>
        </p:txBody>
      </p:sp>
    </p:spTree>
    <p:extLst>
      <p:ext uri="{BB962C8B-B14F-4D97-AF65-F5344CB8AC3E}">
        <p14:creationId xmlns:p14="http://schemas.microsoft.com/office/powerpoint/2010/main" val="3981536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026" name="Picture 2" descr="Бытовая прозрачная плоская банка для озера, голубого цвета, маленькая  стеклянная ваза, домашнее мягкое украшение, гидропонный цветочный сосуд |  AliExpress">
            <a:extLst>
              <a:ext uri="{FF2B5EF4-FFF2-40B4-BE49-F238E27FC236}">
                <a16:creationId xmlns:a16="http://schemas.microsoft.com/office/drawing/2014/main" id="{68F36C2F-A86C-724B-BA15-F740C2CE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5" y="1734207"/>
            <a:ext cx="3137338" cy="313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аза Лист Fix Price | отзывы">
            <a:extLst>
              <a:ext uri="{FF2B5EF4-FFF2-40B4-BE49-F238E27FC236}">
                <a16:creationId xmlns:a16="http://schemas.microsoft.com/office/drawing/2014/main" id="{C1E1834B-F4E9-CE43-802C-58577F9B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470557"/>
            <a:ext cx="32131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упить «ВАЗА ПЛЕТЕНКА ПЛОСКАЯ СРЕДНЯЯ »‎ из шамотной глины ⚱ keramus">
            <a:extLst>
              <a:ext uri="{FF2B5EF4-FFF2-40B4-BE49-F238E27FC236}">
                <a16:creationId xmlns:a16="http://schemas.microsoft.com/office/drawing/2014/main" id="{1A187850-ED99-C34B-A6CA-D194721F7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858" y="3337179"/>
            <a:ext cx="4995931" cy="332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аза керамическая плоская, золотая со стразами, горлышко как лейка (вк-139)">
            <a:extLst>
              <a:ext uri="{FF2B5EF4-FFF2-40B4-BE49-F238E27FC236}">
                <a16:creationId xmlns:a16="http://schemas.microsoft.com/office/drawing/2014/main" id="{830CBF0B-8143-834A-9335-27EDAE09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585" y="1644439"/>
            <a:ext cx="2046976" cy="493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1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89B7FC-B8D0-A94B-83EE-8C3B156A8835}"/>
              </a:ext>
            </a:extLst>
          </p:cNvPr>
          <p:cNvSpPr txBox="1"/>
          <p:nvPr/>
        </p:nvSpPr>
        <p:spPr>
          <a:xfrm>
            <a:off x="2305705" y="1309489"/>
            <a:ext cx="8793218" cy="5324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b="1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 для композиції.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Квіткові композиції можуть бути створені з найрізноманітнішого матеріалу: з гілок і квітів, тільки з квітів, тільки з різних гілок, з сухих квітів і гілок, з декоративного листя горщечних рослин і квітів, з корчів і квітів.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структурними елементами композиції використовуваний в ній матеріал підрозділяється на чотири види: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контур (листя і квіти);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маскування (зазвичай листя);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фокус (зазвичай квіти);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наповнювач (листя і квіти).</a:t>
            </a:r>
          </a:p>
        </p:txBody>
      </p:sp>
    </p:spTree>
    <p:extLst>
      <p:ext uri="{BB962C8B-B14F-4D97-AF65-F5344CB8AC3E}">
        <p14:creationId xmlns:p14="http://schemas.microsoft.com/office/powerpoint/2010/main" val="389804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98291-7D9A-1C47-83CD-3E7CD77EBF9B}"/>
              </a:ext>
            </a:extLst>
          </p:cNvPr>
          <p:cNvSpPr txBox="1"/>
          <p:nvPr/>
        </p:nvSpPr>
        <p:spPr>
          <a:xfrm>
            <a:off x="1170589" y="1600449"/>
            <a:ext cx="10685079" cy="522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Контурний матеріал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використовується для створення контурів композиції, її скелета, що обмежує композицію в просторі. Інші матеріали підсилюють контур, але не виходять за його межі. Контурний рослинний матеріал може бути представлений як прямими, так і вигнутими лініями.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Маскувальний матеріал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виконує три функції: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приховує флористичну губку і грубі краї ємності, щоб композиція залишалася врівноваженою, не перевантаженою деталями;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виступає в якості фону для інших, більш барвистих і привабливих матеріалів;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уважчує нижню частину композиції, надає їй рівноваги</a:t>
            </a:r>
            <a:endParaRPr lang="ru-UA" sz="2000" kern="1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26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406F4F-4489-204B-A2A7-F4B057151076}"/>
              </a:ext>
            </a:extLst>
          </p:cNvPr>
          <p:cNvSpPr txBox="1"/>
          <p:nvPr/>
        </p:nvSpPr>
        <p:spPr>
          <a:xfrm>
            <a:off x="2627939" y="1631324"/>
            <a:ext cx="8257190" cy="4914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фокусування погляду зазвичай знаходиться в центральній частині композиції, тому що симетрична замкнута форма найбільш приваблива для погляду і домінує над іншими формами. Як фокусний матеріал частіше використовують квіти, ніж листя. У фокусних квітів «округла» форма. Вони використовуються в нижній частині композиції, але на деякій відстані від меж, заданих контурним матеріалом.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Матеріал-наповнювач</a:t>
            </a: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використовують для завершення композиції і маскування технічних матеріалів.</a:t>
            </a:r>
          </a:p>
        </p:txBody>
      </p:sp>
    </p:spTree>
    <p:extLst>
      <p:ext uri="{BB962C8B-B14F-4D97-AF65-F5344CB8AC3E}">
        <p14:creationId xmlns:p14="http://schemas.microsoft.com/office/powerpoint/2010/main" val="2509571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BEABD-2965-F543-8B0F-2A8F6086E412}"/>
              </a:ext>
            </a:extLst>
          </p:cNvPr>
          <p:cNvSpPr txBox="1"/>
          <p:nvPr/>
        </p:nvSpPr>
        <p:spPr>
          <a:xfrm>
            <a:off x="1072055" y="1548790"/>
            <a:ext cx="10357945" cy="5309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Вибір матеріалу для композиції багато в чому залежить від пори року. Навесні гілки з листками, які трохи розпустилися. Легко піддаються вигонці тополя, форзиція, черемха, вишня, верба, береза. Для вигонки вибирають гілки з красивим силуетом.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квітів – нарциси, тюльпани, гіацинти та ін. Витончені композиції виходять з кімнатних рослин, квітучих в цей час (примула, сенполія, гортензія, цикламен, азалія). Як оранжувальну зелень на додаток до гілок і квітів можна використовувати листки кімнатних рослин. Особливо ефектними є строкаті рослини – хлорофітум, плющ, різні види бегонії. Дуже барвисті в композиціях ваї папоротей – адиантума, нефролеписа.</a:t>
            </a:r>
          </a:p>
        </p:txBody>
      </p:sp>
    </p:spTree>
    <p:extLst>
      <p:ext uri="{BB962C8B-B14F-4D97-AF65-F5344CB8AC3E}">
        <p14:creationId xmlns:p14="http://schemas.microsoft.com/office/powerpoint/2010/main" val="3646288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B242F-8C94-594B-83D8-E856989FDE60}"/>
              </a:ext>
            </a:extLst>
          </p:cNvPr>
          <p:cNvSpPr txBox="1"/>
          <p:nvPr/>
        </p:nvSpPr>
        <p:spPr>
          <a:xfrm>
            <a:off x="204951" y="1741754"/>
            <a:ext cx="11445765" cy="4518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Влітку вибір кольорів і зелені дуже багатий. У цей час можна зробити оригінальні композиції з декількох видів квітів.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Ефектно виглядають білі ромашки з астильбою в поєднанні з дзвіночком і запашним горошком, гармонійно поєднуються жовті троянди з гілками лещиці (гіпсофілли). Оригінальною буде композиція з монтбреції і темно-синього клематиса, яскрава, помітна композиція – з жоржин і сальвії. Можна зробити витончені композиції з одного виду квітів, але близьких за відтінком; наприклад, з горошку запашного від білого тону до темно-рожевого, з айстри однорічної в різних рожевих тонах. Дуже урочисто виглядає композиція з червоних гладіолусів різних відтінків з листям колеуса або бегонії Рекс.</a:t>
            </a:r>
          </a:p>
        </p:txBody>
      </p:sp>
    </p:spTree>
    <p:extLst>
      <p:ext uri="{BB962C8B-B14F-4D97-AF65-F5344CB8AC3E}">
        <p14:creationId xmlns:p14="http://schemas.microsoft.com/office/powerpoint/2010/main" val="3424816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184</TotalTime>
  <Words>1613</Words>
  <Application>Microsoft Macintosh PowerPoint</Application>
  <PresentationFormat>Широкоэкранный</PresentationFormat>
  <Paragraphs>47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Bookman Old Style</vt:lpstr>
      <vt:lpstr>Calibri</vt:lpstr>
      <vt:lpstr>Century Gothic</vt:lpstr>
      <vt:lpstr>Wingdings 3</vt:lpstr>
      <vt:lpstr>Ион</vt:lpstr>
      <vt:lpstr>ФІТОДИЗАЙН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ФІТОДИЗАЙН</dc:title>
  <dc:creator>Olena Boika</dc:creator>
  <cp:lastModifiedBy>Елена Бойкая</cp:lastModifiedBy>
  <cp:revision>5</cp:revision>
  <dcterms:created xsi:type="dcterms:W3CDTF">2023-09-04T18:39:54Z</dcterms:created>
  <dcterms:modified xsi:type="dcterms:W3CDTF">2023-09-19T09:20:08Z</dcterms:modified>
</cp:coreProperties>
</file>