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5" r:id="rId18"/>
    <p:sldId id="276" r:id="rId19"/>
    <p:sldId id="280" r:id="rId20"/>
    <p:sldId id="277" r:id="rId21"/>
    <p:sldId id="281" r:id="rId22"/>
    <p:sldId id="282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9%D0%BE%D1%88%D1%96%D1%85%D1%96%D0%BA%D0%BE_%D0%9E%D0%BA%D0%B0%D0%B1%D0%B5" TargetMode="External"/><Relationship Id="rId7" Type="http://schemas.openxmlformats.org/officeDocument/2006/relationships/hyperlink" Target="https://uk.wikipedia.org/wiki/2015" TargetMode="External"/><Relationship Id="rId2" Type="http://schemas.openxmlformats.org/officeDocument/2006/relationships/hyperlink" Target="https://uk.wikipedia.org/w/index.php?title=%D0%A3%D0%BA%D1%80%D0%B0%D1%97%D0%BD%D1%81%D1%8C%D0%BA%D0%BE-%D1%8F%D0%BF%D0%BE%D0%BD%D1%81%D1%8C%D0%BA%D0%B0_%D0%B4%D1%80%D1%83%D0%B6%D0%B1%D0%B0_%D1%96_%D1%81%D0%BF%D1%96%D0%B2%D1%80%D0%BE%D0%B1%D1%96%D1%82%D0%BD%D0%B8%D1%86%D1%82%D0%B2%D0%BE&amp;action=edit&amp;redlink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22_%D1%81%D1%96%D1%87%D0%BD%D1%8F" TargetMode="External"/><Relationship Id="rId5" Type="http://schemas.openxmlformats.org/officeDocument/2006/relationships/hyperlink" Target="https://uk.wikipedia.org/wiki/%D0%9E%D1%80%D0%B4%D0%B5%D0%BD_%D0%BA%D0%BD%D1%8F%D0%B3%D0%B8%D0%BD%D1%96_%D0%9E%D0%BB%D1%8C%D0%B3%D0%B8" TargetMode="External"/><Relationship Id="rId4" Type="http://schemas.openxmlformats.org/officeDocument/2006/relationships/hyperlink" Target="https://uk.wikipedia.org/w/index.php?title=%D0%9A%D0%BE%D0%B1%D0%B5_%D0%93%D0%B0%D0%BA%D1%83%D1%96%D0%BD&amp;action=edit&amp;redlink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bis-nbuv.gov.ua/cgi-bin/irbis_nbuv/cgiirbis_64.exe?Z21ID=&amp;I21DBN=UJRN&amp;P21DBN=UJRN&amp;S21STN=1&amp;S21REF=10&amp;S21FMT=JUU_all&amp;C21COM=S&amp;S21CNR=20&amp;S21P01=0&amp;S21P02=0&amp;S21P03=IJ=&amp;S21COLORTERMS=1&amp;S21STR=EJ000009" TargetMode="External"/><Relationship Id="rId2" Type="http://schemas.openxmlformats.org/officeDocument/2006/relationships/hyperlink" Target="http://www.irbis-nbuv.gov.ua/cgi-bin/irbis_nbuv/cgiirbis_64.exe?Z21ID=&amp;I21DBN=UJRN&amp;P21DBN=UJRN&amp;S21STN=1&amp;S21REF=10&amp;S21FMT=fullwebr&amp;C21COM=S&amp;S21CNR=20&amp;S21P01=0&amp;S21P02=0&amp;S21P03=A=&amp;S21COLORTERMS=1&amp;S21STR=&#1042;&#1086;&#1083;&#1086;&#1096;&#1091;&#1082;%20&#1051;$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eview.kiev.ua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tector.media/news/article/59701/2011-01-31-za-syuzhetom-solodkoi-darusi-marii-matios-znimut-film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hyperlink" Target="https://detector.media/kontekst/article/104769/2015-03-11-ekranizuvati-solodku-darusyu-planue-uchen-andzheya-vaidi-zi-lvova-oleksandr-denisenko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7%D0%B5%D1%80%D0%BD%D1%96%D0%B2%D0%B5%D1%86%D1%8C%D0%BA%D0%B0_%D0%BE%D0%B1%D0%BB%D0%B0%D1%81%D1%82%D1%8C" TargetMode="External"/><Relationship Id="rId2" Type="http://schemas.openxmlformats.org/officeDocument/2006/relationships/hyperlink" Target="http://uk.wikipedia.org/wiki/%D0%9F%D1%83%D1%82%D0%B8%D0%BB%D1%8C%D1%81%D1%8C%D0%BA%D0%B8%D0%B9_%D1%80%D0%B0%D0%B9%D0%BE%D0%BD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5%D0%BE%D1%80%D0%B2%D0%B0%D1%82%D1%81%D1%8C%D0%BA%D0%B0_%D0%BC%D0%BE%D0%B2%D0%B0" TargetMode="External"/><Relationship Id="rId13" Type="http://schemas.openxmlformats.org/officeDocument/2006/relationships/hyperlink" Target="https://uk.wikipedia.org/wiki/%D0%86%D1%82%D0%B0%D0%BB%D1%96%D0%B9%D1%81%D1%8C%D0%BA%D0%B0_%D0%BC%D0%BE%D0%B2%D0%B0" TargetMode="External"/><Relationship Id="rId3" Type="http://schemas.openxmlformats.org/officeDocument/2006/relationships/image" Target="../media/image10.jpeg"/><Relationship Id="rId7" Type="http://schemas.openxmlformats.org/officeDocument/2006/relationships/hyperlink" Target="https://uk.wikipedia.org/wiki/%D0%9F%D0%BE%D0%BB%D1%8C%D1%81%D1%8C%D0%BA%D0%B0_%D0%BC%D0%BE%D0%B2%D0%B0" TargetMode="External"/><Relationship Id="rId12" Type="http://schemas.openxmlformats.org/officeDocument/2006/relationships/hyperlink" Target="https://uk.wikipedia.org/wiki/%D0%9B%D0%B8%D1%82%D0%BE%D0%B2%D1%81%D1%8C%D0%BA%D0%B0_%D0%BC%D0%BE%D0%B2%D0%B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uk.wikipedia.org/wiki/%D0%A0%D0%BE%D1%81%D1%96%D0%B9%D1%81%D1%8C%D0%BA%D0%B0_%D0%BC%D0%BE%D0%B2%D0%B0" TargetMode="External"/><Relationship Id="rId5" Type="http://schemas.openxmlformats.org/officeDocument/2006/relationships/image" Target="../media/image12.jpeg"/><Relationship Id="rId15" Type="http://schemas.openxmlformats.org/officeDocument/2006/relationships/hyperlink" Target="https://uk.wikipedia.org/wiki/%D0%A1%D0%B5%D1%80%D0%B1%D1%81%D1%8C%D0%BA%D0%B0_%D0%BC%D0%BE%D0%B2%D0%B0" TargetMode="External"/><Relationship Id="rId10" Type="http://schemas.openxmlformats.org/officeDocument/2006/relationships/hyperlink" Target="https://uk.wikipedia.org/wiki/%D0%A4%D1%80%D0%B0%D0%BD%D1%86%D1%83%D0%B7%D1%8C%D0%BA%D0%B0_%D0%BC%D0%BE%D0%B2%D0%B0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uk.wikipedia.org/wiki/%D0%9D%D1%96%D0%BC%D0%B5%D1%86%D1%8C%D0%BA%D0%B0_%D0%BC%D0%BE%D0%B2%D0%B0" TargetMode="External"/><Relationship Id="rId14" Type="http://schemas.openxmlformats.org/officeDocument/2006/relationships/hyperlink" Target="https://uk.wikipedia.org/wiki/%D0%90%D0%BD%D0%B3%D0%BB%D1%96%D0%B9%D1%81%D1%8C%D0%BA%D0%B0_%D0%BC%D0%BE%D0%B2%D0%B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400" b="1" i="1" dirty="0">
                <a:latin typeface="Gabriola" pitchFamily="82" charset="0"/>
              </a:rPr>
              <a:t>Роман М</a:t>
            </a:r>
            <a:r>
              <a:rPr lang="uk-UA" sz="4400" b="1" i="1" dirty="0" smtClean="0">
                <a:latin typeface="Gabriola" pitchFamily="82" charset="0"/>
              </a:rPr>
              <a:t>. </a:t>
            </a:r>
            <a:r>
              <a:rPr lang="uk-UA" sz="4400" b="1" i="1" dirty="0" err="1" smtClean="0">
                <a:latin typeface="Gabriola" pitchFamily="82" charset="0"/>
              </a:rPr>
              <a:t>Матіос</a:t>
            </a:r>
            <a:r>
              <a:rPr lang="uk-UA" sz="4400" b="1" i="1" dirty="0" smtClean="0">
                <a:latin typeface="Gabriola" pitchFamily="82" charset="0"/>
              </a:rPr>
              <a:t> </a:t>
            </a:r>
            <a:r>
              <a:rPr lang="uk-UA" sz="4400" b="1" i="1" dirty="0">
                <a:latin typeface="Gabriola" pitchFamily="82" charset="0"/>
              </a:rPr>
              <a:t>«Солодка </a:t>
            </a:r>
            <a:r>
              <a:rPr lang="uk-UA" sz="4400" b="1" i="1" dirty="0" err="1">
                <a:latin typeface="Gabriola" pitchFamily="82" charset="0"/>
              </a:rPr>
              <a:t>Даруся</a:t>
            </a:r>
            <a:r>
              <a:rPr lang="uk-UA" sz="4400" b="1" i="1" dirty="0">
                <a:latin typeface="Gabriola" pitchFamily="82" charset="0"/>
              </a:rPr>
              <a:t>» </a:t>
            </a:r>
            <a:endParaRPr lang="uk-UA" sz="4400" b="1" i="1" dirty="0" smtClean="0">
              <a:latin typeface="Gabriola" pitchFamily="82" charset="0"/>
            </a:endParaRPr>
          </a:p>
          <a:p>
            <a:pPr algn="just"/>
            <a:r>
              <a:rPr lang="uk-UA" sz="4400" b="1" i="1" dirty="0" smtClean="0">
                <a:latin typeface="Gabriola" pitchFamily="82" charset="0"/>
              </a:rPr>
              <a:t>в </a:t>
            </a:r>
            <a:r>
              <a:rPr lang="uk-UA" sz="4400" b="1" i="1" dirty="0">
                <a:latin typeface="Gabriola" pitchFamily="82" charset="0"/>
              </a:rPr>
              <a:t>культурному й мистецькому </a:t>
            </a:r>
            <a:r>
              <a:rPr lang="uk-UA" sz="4400" b="1" i="1" dirty="0" smtClean="0">
                <a:latin typeface="Gabriola" pitchFamily="82" charset="0"/>
              </a:rPr>
              <a:t>параметрах</a:t>
            </a:r>
          </a:p>
          <a:p>
            <a:pPr lvl="0"/>
            <a:endParaRPr lang="uk-UA" sz="3600" b="1" i="1" dirty="0" smtClean="0">
              <a:latin typeface="Gabriola" pitchFamily="82" charset="0"/>
            </a:endParaRPr>
          </a:p>
          <a:p>
            <a:pPr lvl="0"/>
            <a:endParaRPr lang="uk-UA" sz="3600" b="1" i="1" dirty="0">
              <a:latin typeface="Gabriola" pitchFamily="82" charset="0"/>
            </a:endParaRPr>
          </a:p>
          <a:p>
            <a:pPr marL="571500" lvl="0" indent="-571500">
              <a:buFont typeface="Wingdings" pitchFamily="2" charset="2"/>
              <a:buChar char="v"/>
            </a:pPr>
            <a:r>
              <a:rPr lang="uk-UA" sz="3600" b="1" i="1" dirty="0" err="1" smtClean="0">
                <a:latin typeface="Gabriola" pitchFamily="82" charset="0"/>
              </a:rPr>
              <a:t>Екзистенційні</a:t>
            </a:r>
            <a:r>
              <a:rPr lang="uk-UA" sz="3600" b="1" i="1" dirty="0" smtClean="0">
                <a:latin typeface="Gabriola" pitchFamily="82" charset="0"/>
              </a:rPr>
              <a:t> </a:t>
            </a:r>
            <a:r>
              <a:rPr lang="uk-UA" sz="3600" b="1" i="1" dirty="0">
                <a:latin typeface="Gabriola" pitchFamily="82" charset="0"/>
              </a:rPr>
              <a:t>виміри </a:t>
            </a:r>
            <a:r>
              <a:rPr lang="uk-UA" sz="3600" b="1" i="1" dirty="0" smtClean="0">
                <a:latin typeface="Gabriola" pitchFamily="82" charset="0"/>
              </a:rPr>
              <a:t>твору</a:t>
            </a:r>
            <a:endParaRPr lang="ru-RU" sz="3600" b="1" i="1" dirty="0">
              <a:latin typeface="Gabriola" pitchFamily="82" charset="0"/>
            </a:endParaRPr>
          </a:p>
          <a:p>
            <a:pPr marL="571500" lvl="0" indent="-571500">
              <a:buFont typeface="Wingdings" pitchFamily="2" charset="2"/>
              <a:buChar char="v"/>
            </a:pPr>
            <a:r>
              <a:rPr lang="uk-UA" sz="3600" b="1" i="1" dirty="0">
                <a:latin typeface="Gabriola" pitchFamily="82" charset="0"/>
              </a:rPr>
              <a:t>Символіка </a:t>
            </a:r>
            <a:r>
              <a:rPr lang="uk-UA" sz="3600" b="1" i="1" dirty="0" smtClean="0">
                <a:latin typeface="Gabriola" pitchFamily="82" charset="0"/>
              </a:rPr>
              <a:t>роману</a:t>
            </a:r>
            <a:endParaRPr lang="ru-RU" sz="3600" b="1" i="1" dirty="0">
              <a:latin typeface="Gabriola" pitchFamily="82" charset="0"/>
            </a:endParaRPr>
          </a:p>
          <a:p>
            <a:pPr marL="571500" lvl="0" indent="-571500">
              <a:buFont typeface="Wingdings" pitchFamily="2" charset="2"/>
              <a:buChar char="v"/>
            </a:pPr>
            <a:r>
              <a:rPr lang="uk-UA" sz="3600" b="1" i="1" dirty="0">
                <a:latin typeface="Gabriola" pitchFamily="82" charset="0"/>
              </a:rPr>
              <a:t>Театральні постановки </a:t>
            </a:r>
            <a:r>
              <a:rPr lang="uk-UA" sz="3600" b="1" i="1" dirty="0" smtClean="0">
                <a:latin typeface="Gabriola" pitchFamily="82" charset="0"/>
              </a:rPr>
              <a:t>твору</a:t>
            </a:r>
            <a:endParaRPr lang="ru-RU" sz="3600" b="1" i="1" dirty="0">
              <a:latin typeface="Gabriola" pitchFamily="82" charset="0"/>
            </a:endParaRPr>
          </a:p>
          <a:p>
            <a:pPr marL="571500" lvl="0" indent="-571500">
              <a:buFont typeface="Wingdings" pitchFamily="2" charset="2"/>
              <a:buChar char="v"/>
            </a:pPr>
            <a:r>
              <a:rPr lang="uk-UA" sz="3600" b="1" i="1" dirty="0">
                <a:latin typeface="Gabriola" pitchFamily="82" charset="0"/>
              </a:rPr>
              <a:t>Роман «Солодка </a:t>
            </a:r>
            <a:r>
              <a:rPr lang="uk-UA" sz="3600" b="1" i="1" dirty="0" err="1">
                <a:latin typeface="Gabriola" pitchFamily="82" charset="0"/>
              </a:rPr>
              <a:t>Даруся</a:t>
            </a:r>
            <a:r>
              <a:rPr lang="uk-UA" sz="3600" b="1" i="1" dirty="0">
                <a:latin typeface="Gabriola" pitchFamily="82" charset="0"/>
              </a:rPr>
              <a:t>» як </a:t>
            </a:r>
            <a:r>
              <a:rPr lang="uk-UA" sz="3600" b="1" i="1" dirty="0" err="1" smtClean="0">
                <a:latin typeface="Gabriola" pitchFamily="82" charset="0"/>
              </a:rPr>
              <a:t>кінопроєкт</a:t>
            </a:r>
            <a:endParaRPr lang="ru-RU" sz="3600" b="1" i="1" dirty="0">
              <a:latin typeface="Gabriola" pitchFamily="82" charset="0"/>
            </a:endParaRPr>
          </a:p>
          <a:p>
            <a:pPr algn="just"/>
            <a:endParaRPr lang="ru-RU" sz="44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4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лауреат </a:t>
            </a:r>
            <a:r>
              <a:rPr lang="uk-UA" sz="2400" b="1" i="1" dirty="0">
                <a:latin typeface="Gabriola" pitchFamily="82" charset="0"/>
              </a:rPr>
              <a:t>літературної премії «Благовіст</a:t>
            </a:r>
            <a:r>
              <a:rPr lang="uk-UA" sz="2400" b="1" i="1" dirty="0" smtClean="0">
                <a:latin typeface="Gabriola" pitchFamily="82" charset="0"/>
              </a:rPr>
              <a:t>»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лауреат премії </a:t>
            </a:r>
            <a:r>
              <a:rPr lang="uk-UA" sz="2400" b="1" i="1" dirty="0">
                <a:latin typeface="Gabriola" pitchFamily="82" charset="0"/>
              </a:rPr>
              <a:t>імені Володимира </a:t>
            </a:r>
            <a:r>
              <a:rPr lang="uk-UA" sz="2400" b="1" i="1" dirty="0" err="1" smtClean="0">
                <a:latin typeface="Gabriola" pitchFamily="82" charset="0"/>
              </a:rPr>
              <a:t>Батляка</a:t>
            </a:r>
            <a:endParaRPr lang="uk-UA" sz="2400" b="1" i="1" dirty="0" smtClean="0">
              <a:latin typeface="Gabriola" pitchFamily="82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титул </a:t>
            </a:r>
            <a:r>
              <a:rPr lang="uk-UA" sz="2400" b="1" i="1" dirty="0">
                <a:latin typeface="Gabriola" pitchFamily="82" charset="0"/>
              </a:rPr>
              <a:t>«</a:t>
            </a:r>
            <a:r>
              <a:rPr lang="uk-UA" sz="2400" b="1" i="1" dirty="0" err="1">
                <a:latin typeface="Gabriola" pitchFamily="82" charset="0"/>
              </a:rPr>
              <a:t>Найпліднішої</a:t>
            </a:r>
            <a:r>
              <a:rPr lang="uk-UA" sz="2400" b="1" i="1" dirty="0">
                <a:latin typeface="Gabriola" pitchFamily="82" charset="0"/>
              </a:rPr>
              <a:t> письменниці України</a:t>
            </a:r>
            <a:r>
              <a:rPr lang="uk-UA" sz="2400" b="1" i="1" dirty="0" smtClean="0">
                <a:latin typeface="Gabriola" pitchFamily="82" charset="0"/>
              </a:rPr>
              <a:t>»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2007 р. - володарка </a:t>
            </a:r>
            <a:r>
              <a:rPr lang="uk-UA" sz="2400" b="1" i="1" dirty="0">
                <a:latin typeface="Gabriola" pitchFamily="82" charset="0"/>
              </a:rPr>
              <a:t>Гран-прі та першого місця конкурсу «Коронація слова 2007» за роман «Майже ніколи не навпаки</a:t>
            </a:r>
            <a:r>
              <a:rPr lang="uk-UA" sz="2400" b="1" i="1" dirty="0" smtClean="0">
                <a:latin typeface="Gabriola" pitchFamily="82" charset="0"/>
              </a:rPr>
              <a:t>»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 </a:t>
            </a:r>
            <a:r>
              <a:rPr lang="uk-UA" sz="2400" b="1" i="1" dirty="0">
                <a:latin typeface="Gabriola" pitchFamily="82" charset="0"/>
              </a:rPr>
              <a:t>2008 </a:t>
            </a:r>
            <a:r>
              <a:rPr lang="uk-UA" sz="2400" b="1" i="1" dirty="0" smtClean="0">
                <a:latin typeface="Gabriola" pitchFamily="82" charset="0"/>
              </a:rPr>
              <a:t>р. </a:t>
            </a:r>
            <a:r>
              <a:rPr lang="uk-UA" sz="2400" b="1" i="1" dirty="0">
                <a:latin typeface="Gabriola" pitchFamily="82" charset="0"/>
              </a:rPr>
              <a:t>– переможець конкурсу «Книжка року 2008» в номінації «Красне письменство – Сучасна українська проза» за роман «</a:t>
            </a:r>
            <a:r>
              <a:rPr lang="uk-UA" sz="2400" b="1" i="1" dirty="0" err="1">
                <a:latin typeface="Gabriola" pitchFamily="82" charset="0"/>
              </a:rPr>
              <a:t>Москалиця</a:t>
            </a:r>
            <a:r>
              <a:rPr lang="uk-UA" sz="2400" b="1" i="1" dirty="0">
                <a:latin typeface="Gabriola" pitchFamily="82" charset="0"/>
              </a:rPr>
              <a:t>. Мама </a:t>
            </a:r>
            <a:r>
              <a:rPr lang="uk-UA" sz="2400" b="1" i="1" dirty="0" err="1">
                <a:latin typeface="Gabriola" pitchFamily="82" charset="0"/>
              </a:rPr>
              <a:t>Мариця</a:t>
            </a:r>
            <a:r>
              <a:rPr lang="uk-UA" sz="2400" b="1" i="1" dirty="0">
                <a:latin typeface="Gabriola" pitchFamily="82" charset="0"/>
              </a:rPr>
              <a:t> – дружина Христофора Колумба</a:t>
            </a:r>
            <a:r>
              <a:rPr lang="uk-UA" sz="2400" b="1" i="1" dirty="0" smtClean="0">
                <a:latin typeface="Gabriola" pitchFamily="82" charset="0"/>
              </a:rPr>
              <a:t>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b="1" i="1" dirty="0" smtClean="0">
                <a:latin typeface="Gabriola" pitchFamily="82" charset="0"/>
              </a:rPr>
              <a:t>2009 р. - державна нагорода </a:t>
            </a:r>
            <a:r>
              <a:rPr lang="uk-UA" sz="2400" b="1" i="1" dirty="0">
                <a:latin typeface="Gabriola" pitchFamily="82" charset="0"/>
              </a:rPr>
              <a:t>– диплом першого ступеня в номінації «Бестселер»  </a:t>
            </a:r>
            <a:r>
              <a:rPr lang="uk-UA" sz="2400" b="1" i="1" dirty="0" smtClean="0">
                <a:latin typeface="Gabriola" pitchFamily="82" charset="0"/>
              </a:rPr>
              <a:t>на </a:t>
            </a:r>
            <a:r>
              <a:rPr lang="uk-UA" sz="2400" b="1" i="1" dirty="0">
                <a:latin typeface="Gabriola" pitchFamily="82" charset="0"/>
              </a:rPr>
              <a:t>V Київському міжнародному книжковому ярмарку за книгу «</a:t>
            </a:r>
            <a:r>
              <a:rPr lang="uk-UA" sz="2400" b="1" i="1" dirty="0" err="1">
                <a:latin typeface="Gabriola" pitchFamily="82" charset="0"/>
              </a:rPr>
              <a:t>Москалиця</a:t>
            </a:r>
            <a:r>
              <a:rPr lang="uk-UA" sz="2400" b="1" i="1" dirty="0">
                <a:latin typeface="Gabriola" pitchFamily="82" charset="0"/>
              </a:rPr>
              <a:t>. Мама </a:t>
            </a:r>
            <a:r>
              <a:rPr lang="uk-UA" sz="2400" b="1" i="1" dirty="0" err="1">
                <a:latin typeface="Gabriola" pitchFamily="82" charset="0"/>
              </a:rPr>
              <a:t>Маріца</a:t>
            </a:r>
            <a:r>
              <a:rPr lang="uk-UA" sz="2400" b="1" i="1" dirty="0">
                <a:latin typeface="Gabriola" pitchFamily="82" charset="0"/>
              </a:rPr>
              <a:t> – дружина Христофора Колумба</a:t>
            </a:r>
            <a:r>
              <a:rPr lang="uk-UA" sz="2400" b="1" i="1" dirty="0" smtClean="0">
                <a:latin typeface="Gabriola" pitchFamily="82" charset="0"/>
              </a:rPr>
              <a:t>»</a:t>
            </a:r>
            <a:endParaRPr lang="en-US" sz="2400" b="1" i="1" dirty="0" smtClean="0">
              <a:latin typeface="Gabriola" pitchFamily="82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latin typeface="Gabriola" pitchFamily="82" charset="0"/>
              </a:rPr>
              <a:t>2013</a:t>
            </a:r>
            <a:r>
              <a:rPr lang="ru-RU" sz="2400" b="1" i="1" dirty="0">
                <a:latin typeface="Gabriola" pitchFamily="82" charset="0"/>
              </a:rPr>
              <a:t> р. </a:t>
            </a:r>
            <a:r>
              <a:rPr lang="uk-UA" sz="2400" b="1" i="1" dirty="0">
                <a:latin typeface="Gabriola" pitchFamily="82" charset="0"/>
              </a:rPr>
              <a:t> - </a:t>
            </a:r>
            <a:r>
              <a:rPr lang="en-US" sz="2400" b="1" i="1" dirty="0" smtClean="0">
                <a:latin typeface="Gabriola" pitchFamily="82" charset="0"/>
              </a:rPr>
              <a:t> </a:t>
            </a:r>
            <a:r>
              <a:rPr lang="ru-RU" sz="2400" b="1" i="1" dirty="0" smtClean="0">
                <a:latin typeface="Gabriola" pitchFamily="82" charset="0"/>
                <a:hlinkClick r:id="rId2" tooltip="Українсько-японська дружба і співробітництво (ще не написана)"/>
              </a:rPr>
              <a:t>«</a:t>
            </a:r>
            <a:r>
              <a:rPr lang="ru-RU" sz="2400" b="1" i="1" dirty="0" err="1">
                <a:latin typeface="Gabriola" pitchFamily="82" charset="0"/>
                <a:hlinkClick r:id="rId2" tooltip="Українсько-японська дружба і співробітництво (ще не написана)"/>
              </a:rPr>
              <a:t>Українсько-японська</a:t>
            </a:r>
            <a:r>
              <a:rPr lang="ru-RU" sz="2400" b="1" i="1" dirty="0">
                <a:latin typeface="Gabriola" pitchFamily="82" charset="0"/>
                <a:hlinkClick r:id="rId2" tooltip="Українсько-японська дружба і співробітництво (ще не написана)"/>
              </a:rPr>
              <a:t> дружба і </a:t>
            </a:r>
            <a:r>
              <a:rPr lang="ru-RU" sz="2400" b="1" i="1" dirty="0" err="1">
                <a:latin typeface="Gabriola" pitchFamily="82" charset="0"/>
                <a:hlinkClick r:id="rId2" tooltip="Українсько-японська дружба і співробітництво (ще не написана)"/>
              </a:rPr>
              <a:t>співробітництво</a:t>
            </a:r>
            <a:r>
              <a:rPr lang="ru-RU" sz="2400" b="1" i="1" dirty="0">
                <a:latin typeface="Gabriola" pitchFamily="82" charset="0"/>
                <a:hlinkClick r:id="rId2" tooltip="Українсько-японська дружба і співробітництво (ще не написана)"/>
              </a:rPr>
              <a:t>»</a:t>
            </a:r>
            <a:r>
              <a:rPr lang="ru-RU" sz="2400" b="1" i="1" dirty="0">
                <a:latin typeface="Gabriola" pitchFamily="82" charset="0"/>
              </a:rPr>
              <a:t>. </a:t>
            </a:r>
            <a:r>
              <a:rPr lang="ru-RU" sz="2400" b="1" i="1" dirty="0" err="1">
                <a:latin typeface="Gabriola" pitchFamily="82" charset="0"/>
              </a:rPr>
              <a:t>Церемонія</a:t>
            </a:r>
            <a:r>
              <a:rPr lang="ru-RU" sz="2400" b="1" i="1" dirty="0">
                <a:latin typeface="Gabriola" pitchFamily="82" charset="0"/>
              </a:rPr>
              <a:t> </a:t>
            </a:r>
            <a:r>
              <a:rPr lang="ru-RU" sz="2400" b="1" i="1" dirty="0" err="1">
                <a:latin typeface="Gabriola" pitchFamily="82" charset="0"/>
              </a:rPr>
              <a:t>вручення</a:t>
            </a:r>
            <a:r>
              <a:rPr lang="ru-RU" sz="2400" b="1" i="1" dirty="0">
                <a:latin typeface="Gabriola" pitchFamily="82" charset="0"/>
              </a:rPr>
              <a:t> </a:t>
            </a:r>
            <a:r>
              <a:rPr lang="ru-RU" sz="2400" b="1" i="1" dirty="0" err="1">
                <a:latin typeface="Gabriola" pitchFamily="82" charset="0"/>
              </a:rPr>
              <a:t>відбулася</a:t>
            </a:r>
            <a:r>
              <a:rPr lang="ru-RU" sz="2400" b="1" i="1" dirty="0">
                <a:latin typeface="Gabriola" pitchFamily="82" charset="0"/>
              </a:rPr>
              <a:t> 22 </a:t>
            </a:r>
            <a:r>
              <a:rPr lang="ru-RU" sz="2400" b="1" i="1" dirty="0" err="1">
                <a:latin typeface="Gabriola" pitchFamily="82" charset="0"/>
              </a:rPr>
              <a:t>березня</a:t>
            </a:r>
            <a:r>
              <a:rPr lang="ru-RU" sz="2400" b="1" i="1" dirty="0">
                <a:latin typeface="Gabriola" pitchFamily="82" charset="0"/>
              </a:rPr>
              <a:t> 2013 р. </a:t>
            </a:r>
            <a:r>
              <a:rPr lang="ru-RU" sz="2400" b="1" i="1" dirty="0" err="1">
                <a:latin typeface="Gabriola" pitchFamily="82" charset="0"/>
              </a:rPr>
              <a:t>Відзнаку</a:t>
            </a:r>
            <a:r>
              <a:rPr lang="ru-RU" sz="2400" b="1" i="1" dirty="0">
                <a:latin typeface="Gabriola" pitchFamily="82" charset="0"/>
              </a:rPr>
              <a:t> вручив </a:t>
            </a:r>
            <a:r>
              <a:rPr lang="ru-RU" sz="2400" b="1" i="1" dirty="0" err="1">
                <a:latin typeface="Gabriola" pitchFamily="82" charset="0"/>
                <a:hlinkClick r:id="rId3" tooltip="Йошіхіко Окабе"/>
              </a:rPr>
              <a:t>Йошіхіко</a:t>
            </a:r>
            <a:r>
              <a:rPr lang="ru-RU" sz="2400" b="1" i="1" dirty="0">
                <a:latin typeface="Gabriola" pitchFamily="82" charset="0"/>
                <a:hlinkClick r:id="rId3" tooltip="Йошіхіко Окабе"/>
              </a:rPr>
              <a:t> </a:t>
            </a:r>
            <a:r>
              <a:rPr lang="ru-RU" sz="2400" b="1" i="1" dirty="0" err="1">
                <a:latin typeface="Gabriola" pitchFamily="82" charset="0"/>
                <a:hlinkClick r:id="rId3" tooltip="Йошіхіко Окабе"/>
              </a:rPr>
              <a:t>Окабе</a:t>
            </a:r>
            <a:r>
              <a:rPr lang="ru-RU" sz="2400" b="1" i="1" dirty="0">
                <a:latin typeface="Gabriola" pitchFamily="82" charset="0"/>
              </a:rPr>
              <a:t> — доцент </a:t>
            </a:r>
            <a:r>
              <a:rPr lang="ru-RU" sz="2400" b="1" i="1" dirty="0">
                <a:latin typeface="Gabriola" pitchFamily="82" charset="0"/>
                <a:hlinkClick r:id="rId4" tooltip="Кобе Гакуін (ще не написана)"/>
              </a:rPr>
              <a:t>Кобе </a:t>
            </a:r>
            <a:r>
              <a:rPr lang="ru-RU" sz="2400" b="1" i="1" dirty="0" err="1">
                <a:latin typeface="Gabriola" pitchFamily="82" charset="0"/>
                <a:hlinkClick r:id="rId4" tooltip="Кобе Гакуін (ще не написана)"/>
              </a:rPr>
              <a:t>Гакуін</a:t>
            </a:r>
            <a:r>
              <a:rPr lang="ru-RU" sz="2400" b="1" i="1" dirty="0">
                <a:latin typeface="Gabriola" pitchFamily="82" charset="0"/>
                <a:hlinkClick r:id="rId4" tooltip="Кобе Гакуін (ще не написана)"/>
              </a:rPr>
              <a:t> </a:t>
            </a:r>
            <a:r>
              <a:rPr lang="ru-RU" sz="2400" b="1" i="1" dirty="0" err="1" smtClean="0">
                <a:latin typeface="Gabriola" pitchFamily="82" charset="0"/>
                <a:hlinkClick r:id="rId4" tooltip="Кобе Гакуін (ще не написана)"/>
              </a:rPr>
              <a:t>Університету</a:t>
            </a:r>
            <a:endParaRPr lang="ru-RU" sz="2400" b="1" i="1" dirty="0">
              <a:latin typeface="Gabriola" pitchFamily="82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>
                <a:latin typeface="Gabriola" pitchFamily="82" charset="0"/>
                <a:hlinkClick r:id="rId5" tooltip="Орден княгині Ольги"/>
              </a:rPr>
              <a:t>Орден </a:t>
            </a:r>
            <a:r>
              <a:rPr lang="ru-RU" sz="2400" b="1" i="1" dirty="0" err="1">
                <a:latin typeface="Gabriola" pitchFamily="82" charset="0"/>
                <a:hlinkClick r:id="rId5" tooltip="Орден княгині Ольги"/>
              </a:rPr>
              <a:t>княгині</a:t>
            </a:r>
            <a:r>
              <a:rPr lang="ru-RU" sz="2400" b="1" i="1" dirty="0">
                <a:latin typeface="Gabriola" pitchFamily="82" charset="0"/>
                <a:hlinkClick r:id="rId5" tooltip="Орден княгині Ольги"/>
              </a:rPr>
              <a:t> Ольги</a:t>
            </a:r>
            <a:r>
              <a:rPr lang="ru-RU" sz="2400" b="1" i="1" dirty="0">
                <a:latin typeface="Gabriola" pitchFamily="82" charset="0"/>
              </a:rPr>
              <a:t> </a:t>
            </a:r>
            <a:r>
              <a:rPr lang="en-US" sz="2400" b="1" i="1" dirty="0">
                <a:latin typeface="Gabriola" pitchFamily="82" charset="0"/>
              </a:rPr>
              <a:t>III </a:t>
            </a:r>
            <a:r>
              <a:rPr lang="ru-RU" sz="2400" b="1" i="1" dirty="0">
                <a:latin typeface="Gabriola" pitchFamily="82" charset="0"/>
              </a:rPr>
              <a:t>ст. (</a:t>
            </a:r>
            <a:r>
              <a:rPr lang="ru-RU" sz="2400" b="1" i="1" dirty="0">
                <a:latin typeface="Gabriola" pitchFamily="82" charset="0"/>
                <a:hlinkClick r:id="rId6" tooltip="22 січня"/>
              </a:rPr>
              <a:t>22 </a:t>
            </a:r>
            <a:r>
              <a:rPr lang="ru-RU" sz="2400" b="1" i="1" dirty="0" err="1">
                <a:latin typeface="Gabriola" pitchFamily="82" charset="0"/>
                <a:hlinkClick r:id="rId6" tooltip="22 січня"/>
              </a:rPr>
              <a:t>січня</a:t>
            </a:r>
            <a:r>
              <a:rPr lang="ru-RU" sz="2400" b="1" i="1" dirty="0">
                <a:latin typeface="Gabriola" pitchFamily="82" charset="0"/>
              </a:rPr>
              <a:t> </a:t>
            </a:r>
            <a:r>
              <a:rPr lang="ru-RU" sz="2400" b="1" i="1" dirty="0">
                <a:latin typeface="Gabriola" pitchFamily="82" charset="0"/>
                <a:hlinkClick r:id="rId7" tooltip="2015"/>
              </a:rPr>
              <a:t>2015</a:t>
            </a:r>
            <a:r>
              <a:rPr lang="ru-RU" sz="2400" b="1" i="1" dirty="0">
                <a:latin typeface="Gabriola" pitchFamily="82" charset="0"/>
              </a:rPr>
              <a:t>)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7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Валя\Desktop\Старый стол\Дисципліни\бестселер як феноен\даруся\портрет\матіос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9" y="311763"/>
            <a:ext cx="2736304" cy="32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Валя\Desktop\Старый стол\Дисципліни\бестселер як феноен\даруся\обкладинки\Pictures\солодка даруся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9" y="3356992"/>
            <a:ext cx="27363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5253" y="311763"/>
            <a:ext cx="606923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latin typeface="Gabriola" pitchFamily="82" charset="0"/>
              </a:rPr>
              <a:t>Перемога роману «Солодка </a:t>
            </a:r>
            <a:r>
              <a:rPr lang="uk-UA" sz="3200" b="1" i="1" dirty="0" err="1">
                <a:latin typeface="Gabriola" pitchFamily="82" charset="0"/>
              </a:rPr>
              <a:t>Даруся</a:t>
            </a:r>
            <a:r>
              <a:rPr lang="uk-UA" sz="3200" b="1" i="1" dirty="0">
                <a:latin typeface="Gabriola" pitchFamily="82" charset="0"/>
              </a:rPr>
              <a:t>» в конкурсі «Книжка року 2005</a:t>
            </a:r>
            <a:r>
              <a:rPr lang="uk-UA" sz="3200" b="1" i="1" dirty="0" smtClean="0">
                <a:latin typeface="Gabriola" pitchFamily="82" charset="0"/>
              </a:rPr>
              <a:t>»</a:t>
            </a:r>
          </a:p>
          <a:p>
            <a:endParaRPr lang="uk-UA" sz="3200" b="1" i="1" dirty="0">
              <a:latin typeface="Gabriola" pitchFamily="82" charset="0"/>
            </a:endParaRPr>
          </a:p>
          <a:p>
            <a:pPr algn="just"/>
            <a:r>
              <a:rPr lang="uk-UA" sz="3200" b="1" i="1" dirty="0">
                <a:latin typeface="Gabriola" pitchFamily="82" charset="0"/>
              </a:rPr>
              <a:t>У творі йдеться про гірку долю </a:t>
            </a:r>
            <a:r>
              <a:rPr lang="uk-UA" sz="3200" b="1" i="1" dirty="0" err="1">
                <a:latin typeface="Gabriola" pitchFamily="82" charset="0"/>
              </a:rPr>
              <a:t>Дарусі</a:t>
            </a:r>
            <a:r>
              <a:rPr lang="uk-UA" sz="3200" b="1" i="1" dirty="0">
                <a:latin typeface="Gabriola" pitchFamily="82" charset="0"/>
              </a:rPr>
              <a:t> та її батьків, понівечених радянськими </a:t>
            </a:r>
            <a:r>
              <a:rPr lang="uk-UA" sz="3200" b="1" i="1" dirty="0" err="1">
                <a:latin typeface="Gabriola" pitchFamily="82" charset="0"/>
              </a:rPr>
              <a:t>НКВДистами</a:t>
            </a:r>
            <a:r>
              <a:rPr lang="uk-UA" sz="3200" b="1" i="1" dirty="0">
                <a:latin typeface="Gabriola" pitchFamily="82" charset="0"/>
              </a:rPr>
              <a:t> в довоєнний та </a:t>
            </a:r>
            <a:r>
              <a:rPr lang="uk-UA" sz="3200" b="1" i="1" dirty="0" err="1">
                <a:latin typeface="Gabriola" pitchFamily="82" charset="0"/>
              </a:rPr>
              <a:t>післявоєний</a:t>
            </a:r>
            <a:r>
              <a:rPr lang="uk-UA" sz="3200" b="1" i="1" dirty="0">
                <a:latin typeface="Gabriola" pitchFamily="82" charset="0"/>
              </a:rPr>
              <a:t> період окупації радянськими військами Західної України у 1970-их роках.</a:t>
            </a:r>
            <a:r>
              <a:rPr lang="uk-UA" sz="3200" b="1" i="1" dirty="0" smtClean="0">
                <a:latin typeface="Gabriola" pitchFamily="82" charset="0"/>
              </a:rPr>
              <a:t> </a:t>
            </a:r>
            <a:r>
              <a:rPr lang="ru-RU" sz="3200" b="1" i="1" dirty="0" err="1">
                <a:latin typeface="Gabriola" pitchFamily="82" charset="0"/>
              </a:rPr>
              <a:t>Події</a:t>
            </a:r>
            <a:r>
              <a:rPr lang="ru-RU" sz="3200" b="1" i="1" dirty="0">
                <a:latin typeface="Gabriola" pitchFamily="82" charset="0"/>
              </a:rPr>
              <a:t> </a:t>
            </a:r>
            <a:r>
              <a:rPr lang="ru-RU" sz="3200" b="1" i="1" dirty="0" err="1">
                <a:latin typeface="Gabriola" pitchFamily="82" charset="0"/>
              </a:rPr>
              <a:t>розгортаються</a:t>
            </a:r>
            <a:r>
              <a:rPr lang="ru-RU" sz="3200" b="1" i="1" dirty="0">
                <a:latin typeface="Gabriola" pitchFamily="82" charset="0"/>
              </a:rPr>
              <a:t> </a:t>
            </a:r>
            <a:r>
              <a:rPr lang="uk-UA" sz="3200" b="1" i="1" dirty="0">
                <a:latin typeface="Gabriola" pitchFamily="82" charset="0"/>
              </a:rPr>
              <a:t>в</a:t>
            </a:r>
            <a:r>
              <a:rPr lang="ru-RU" sz="3200" b="1" i="1" dirty="0">
                <a:latin typeface="Gabriola" pitchFamily="82" charset="0"/>
              </a:rPr>
              <a:t> глухому </a:t>
            </a:r>
            <a:r>
              <a:rPr lang="ru-RU" sz="3200" b="1" i="1" dirty="0" err="1">
                <a:latin typeface="Gabriola" pitchFamily="82" charset="0"/>
              </a:rPr>
              <a:t>гірському</a:t>
            </a:r>
            <a:r>
              <a:rPr lang="ru-RU" sz="3200" b="1" i="1" dirty="0">
                <a:latin typeface="Gabriola" pitchFamily="82" charset="0"/>
              </a:rPr>
              <a:t> </a:t>
            </a:r>
            <a:r>
              <a:rPr lang="ru-RU" sz="3200" b="1" i="1" dirty="0" err="1">
                <a:latin typeface="Gabriola" pitchFamily="82" charset="0"/>
              </a:rPr>
              <a:t>селі</a:t>
            </a:r>
            <a:r>
              <a:rPr lang="ru-RU" sz="3200" b="1" i="1" dirty="0">
                <a:latin typeface="Gabriola" pitchFamily="82" charset="0"/>
              </a:rPr>
              <a:t> </a:t>
            </a:r>
            <a:r>
              <a:rPr lang="ru-RU" sz="3200" b="1" i="1" dirty="0" err="1">
                <a:latin typeface="Gabriola" pitchFamily="82" charset="0"/>
              </a:rPr>
              <a:t>Черемошне</a:t>
            </a:r>
            <a:r>
              <a:rPr lang="ru-RU" sz="3200" b="1" i="1" dirty="0">
                <a:latin typeface="Gabriola" pitchFamily="82" charset="0"/>
              </a:rPr>
              <a:t>, </a:t>
            </a:r>
            <a:r>
              <a:rPr lang="ru-RU" sz="3200" b="1" i="1" dirty="0" err="1">
                <a:latin typeface="Gabriola" pitchFamily="82" charset="0"/>
              </a:rPr>
              <a:t>що</a:t>
            </a:r>
            <a:r>
              <a:rPr lang="ru-RU" sz="3200" b="1" i="1" dirty="0">
                <a:latin typeface="Gabriola" pitchFamily="82" charset="0"/>
              </a:rPr>
              <a:t> на </a:t>
            </a:r>
            <a:r>
              <a:rPr lang="ru-RU" sz="3200" b="1" i="1" dirty="0" err="1">
                <a:latin typeface="Gabriola" pitchFamily="82" charset="0"/>
              </a:rPr>
              <a:t>Буковині</a:t>
            </a:r>
            <a:r>
              <a:rPr lang="ru-RU" sz="3200" b="1" i="1" dirty="0">
                <a:latin typeface="Gabriola" pitchFamily="82" charset="0"/>
              </a:rPr>
              <a:t>. </a:t>
            </a:r>
            <a:endParaRPr lang="uk-UA" sz="3200" b="1" i="1" dirty="0" smtClean="0">
              <a:latin typeface="Gabriola" pitchFamily="82" charset="0"/>
            </a:endParaRPr>
          </a:p>
          <a:p>
            <a:pPr algn="just"/>
            <a:endParaRPr lang="uk-UA" sz="2200" b="1" i="1" dirty="0">
              <a:latin typeface="Gabriola" pitchFamily="82" charset="0"/>
            </a:endParaRPr>
          </a:p>
          <a:p>
            <a:endParaRPr lang="ru-RU" sz="22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93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>
                <a:latin typeface="Gabriola" pitchFamily="82" charset="0"/>
              </a:rPr>
              <a:t>У </a:t>
            </a:r>
            <a:r>
              <a:rPr lang="ru-RU" sz="2600" b="1" i="1" dirty="0" err="1">
                <a:latin typeface="Gabriola" pitchFamily="82" charset="0"/>
              </a:rPr>
              <a:t>селі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Ілащук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Дарину</a:t>
            </a:r>
            <a:r>
              <a:rPr lang="ru-RU" sz="2600" b="1" i="1" dirty="0">
                <a:latin typeface="Gabriola" pitchFamily="82" charset="0"/>
              </a:rPr>
              <a:t> (солодку </a:t>
            </a:r>
            <a:r>
              <a:rPr lang="ru-RU" sz="2600" b="1" i="1" dirty="0" err="1">
                <a:latin typeface="Gabriola" pitchFamily="82" charset="0"/>
              </a:rPr>
              <a:t>Дарусю</a:t>
            </a:r>
            <a:r>
              <a:rPr lang="ru-RU" sz="2600" b="1" i="1" dirty="0">
                <a:latin typeface="Gabriola" pitchFamily="82" charset="0"/>
              </a:rPr>
              <a:t>) </a:t>
            </a:r>
            <a:r>
              <a:rPr lang="ru-RU" sz="2600" b="1" i="1" dirty="0" err="1">
                <a:latin typeface="Gabriola" pitchFamily="82" charset="0"/>
              </a:rPr>
              <a:t>вважають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німою</a:t>
            </a:r>
            <a:r>
              <a:rPr lang="ru-RU" sz="2600" b="1" i="1" dirty="0">
                <a:latin typeface="Gabriola" pitchFamily="82" charset="0"/>
              </a:rPr>
              <a:t> та </a:t>
            </a:r>
            <a:r>
              <a:rPr lang="ru-RU" sz="2600" b="1" i="1" dirty="0" err="1">
                <a:latin typeface="Gabriola" pitchFamily="82" charset="0"/>
              </a:rPr>
              <a:t>несповна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розуму</a:t>
            </a:r>
            <a:r>
              <a:rPr lang="ru-RU" sz="2600" b="1" i="1" dirty="0">
                <a:latin typeface="Gabriola" pitchFamily="82" charset="0"/>
              </a:rPr>
              <a:t> через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часті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головні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болі</a:t>
            </a:r>
            <a:r>
              <a:rPr lang="ru-RU" sz="2600" b="1" i="1" dirty="0">
                <a:latin typeface="Gabriola" pitchFamily="82" charset="0"/>
              </a:rPr>
              <a:t>, і </a:t>
            </a:r>
            <a:r>
              <a:rPr lang="ru-RU" sz="2600" b="1" i="1" dirty="0" err="1">
                <a:latin typeface="Gabriola" pitchFamily="82" charset="0"/>
              </a:rPr>
              <a:t>кличуть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чомусь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Солодкою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Дарусею</a:t>
            </a:r>
            <a:r>
              <a:rPr lang="ru-RU" sz="2600" b="1" i="1" dirty="0">
                <a:latin typeface="Gabriola" pitchFamily="82" charset="0"/>
              </a:rPr>
              <a:t>. </a:t>
            </a:r>
            <a:r>
              <a:rPr lang="ru-RU" sz="2600" b="1" i="1" dirty="0" err="1">
                <a:latin typeface="Gabriola" pitchFamily="82" charset="0"/>
              </a:rPr>
              <a:t>Даруся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живе</a:t>
            </a:r>
            <a:r>
              <a:rPr lang="ru-RU" sz="2600" b="1" i="1" dirty="0">
                <a:latin typeface="Gabriola" pitchFamily="82" charset="0"/>
              </a:rPr>
              <a:t> сама </a:t>
            </a:r>
            <a:r>
              <a:rPr lang="uk-UA" sz="2600" b="1" i="1" dirty="0">
                <a:latin typeface="Gabriola" pitchFamily="82" charset="0"/>
              </a:rPr>
              <a:t>в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хаті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своїх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батьків</a:t>
            </a:r>
            <a:r>
              <a:rPr lang="ru-RU" sz="2600" b="1" i="1" dirty="0">
                <a:latin typeface="Gabriola" pitchFamily="82" charset="0"/>
              </a:rPr>
              <a:t> й </a:t>
            </a:r>
            <a:r>
              <a:rPr lang="ru-RU" sz="2600" b="1" i="1" dirty="0" err="1">
                <a:latin typeface="Gabriola" pitchFamily="82" charset="0"/>
              </a:rPr>
              <a:t>дає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собі</a:t>
            </a:r>
            <a:r>
              <a:rPr lang="ru-RU" sz="2600" b="1" i="1" dirty="0">
                <a:latin typeface="Gabriola" pitchFamily="82" charset="0"/>
              </a:rPr>
              <a:t> раду </a:t>
            </a:r>
            <a:r>
              <a:rPr lang="ru-RU" sz="2600" b="1" i="1" dirty="0" err="1">
                <a:latin typeface="Gabriola" pitchFamily="82" charset="0"/>
              </a:rPr>
              <a:t>лише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завдяки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сусідам</a:t>
            </a:r>
            <a:r>
              <a:rPr lang="ru-RU" sz="2600" b="1" i="1" dirty="0">
                <a:latin typeface="Gabriola" pitchFamily="82" charset="0"/>
              </a:rPr>
              <a:t> та </a:t>
            </a:r>
            <a:r>
              <a:rPr lang="ru-RU" sz="2600" b="1" i="1" dirty="0" err="1">
                <a:latin typeface="Gabriola" pitchFamily="82" charset="0"/>
              </a:rPr>
              <a:t>добрим</a:t>
            </a:r>
            <a:r>
              <a:rPr lang="ru-RU" sz="2600" b="1" i="1" dirty="0">
                <a:latin typeface="Gabriola" pitchFamily="82" charset="0"/>
              </a:rPr>
              <a:t> людям. За </a:t>
            </a:r>
            <a:r>
              <a:rPr lang="ru-RU" sz="2600" b="1" i="1" dirty="0" err="1">
                <a:latin typeface="Gabriola" pitchFamily="82" charset="0"/>
              </a:rPr>
              <a:t>багато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років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вчинки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знайшли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розуміння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серед</a:t>
            </a:r>
            <a:r>
              <a:rPr lang="ru-RU" sz="2600" b="1" i="1" dirty="0">
                <a:latin typeface="Gabriola" pitchFamily="82" charset="0"/>
              </a:rPr>
              <a:t> односельчан, але час </a:t>
            </a:r>
            <a:r>
              <a:rPr lang="ru-RU" sz="2600" b="1" i="1" dirty="0" err="1">
                <a:latin typeface="Gabriola" pitchFamily="82" charset="0"/>
              </a:rPr>
              <a:t>від</a:t>
            </a:r>
            <a:r>
              <a:rPr lang="ru-RU" sz="2600" b="1" i="1" dirty="0">
                <a:latin typeface="Gabriola" pitchFamily="82" charset="0"/>
              </a:rPr>
              <a:t> часу люди </a:t>
            </a:r>
            <a:r>
              <a:rPr lang="ru-RU" sz="2600" b="1" i="1" dirty="0" err="1">
                <a:latin typeface="Gabriola" pitchFamily="82" charset="0"/>
              </a:rPr>
              <a:t>лякаються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чи</a:t>
            </a:r>
            <a:r>
              <a:rPr lang="ru-RU" sz="2600" b="1" i="1" dirty="0">
                <a:latin typeface="Gabriola" pitchFamily="82" charset="0"/>
              </a:rPr>
              <a:t> то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чи</a:t>
            </a:r>
            <a:r>
              <a:rPr lang="ru-RU" sz="2600" b="1" i="1" dirty="0">
                <a:latin typeface="Gabriola" pitchFamily="82" charset="0"/>
              </a:rPr>
              <a:t> то </a:t>
            </a:r>
            <a:r>
              <a:rPr lang="ru-RU" sz="2600" b="1" i="1" dirty="0" err="1">
                <a:latin typeface="Gabriola" pitchFamily="82" charset="0"/>
              </a:rPr>
              <a:t>власних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гріхів</a:t>
            </a:r>
            <a:r>
              <a:rPr lang="ru-RU" sz="2600" b="1" i="1" dirty="0">
                <a:latin typeface="Gabriola" pitchFamily="82" charset="0"/>
              </a:rPr>
              <a:t>. У </a:t>
            </a:r>
            <a:r>
              <a:rPr lang="ru-RU" sz="2600" b="1" i="1" dirty="0" err="1">
                <a:latin typeface="Gabriola" pitchFamily="82" charset="0"/>
              </a:rPr>
              <a:t>селі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пам’ятають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що</a:t>
            </a:r>
            <a:r>
              <a:rPr lang="ru-RU" sz="2600" b="1" i="1" dirty="0">
                <a:latin typeface="Gabriola" pitchFamily="82" charset="0"/>
              </a:rPr>
              <a:t> колись мала </a:t>
            </a:r>
            <a:r>
              <a:rPr lang="ru-RU" sz="2600" b="1" i="1" dirty="0" err="1">
                <a:latin typeface="Gabriola" pitchFamily="82" charset="0"/>
              </a:rPr>
              <a:t>дівчинка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підступному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енкаведистові</a:t>
            </a:r>
            <a:r>
              <a:rPr lang="ru-RU" sz="2600" b="1" i="1" dirty="0">
                <a:latin typeface="Gabriola" pitchFamily="82" charset="0"/>
              </a:rPr>
              <a:t> за </a:t>
            </a:r>
            <a:r>
              <a:rPr lang="ru-RU" sz="2600" b="1" i="1" dirty="0" err="1">
                <a:latin typeface="Gabriola" pitchFamily="82" charset="0"/>
              </a:rPr>
              <a:t>льодяники-півники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розповіла</a:t>
            </a:r>
            <a:r>
              <a:rPr lang="ru-RU" sz="2600" b="1" i="1" dirty="0">
                <a:latin typeface="Gabriola" pitchFamily="82" charset="0"/>
              </a:rPr>
              <a:t>, як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батько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uk-UA" sz="2600" b="1" i="1" dirty="0">
                <a:latin typeface="Gabriola" pitchFamily="82" charset="0"/>
              </a:rPr>
              <a:t>–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колгоспний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заготівельник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uk-UA" sz="2600" b="1" i="1" dirty="0">
                <a:latin typeface="Gabriola" pitchFamily="82" charset="0"/>
              </a:rPr>
              <a:t>–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добровільно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віддав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бійцям</a:t>
            </a:r>
            <a:r>
              <a:rPr lang="ru-RU" sz="2600" b="1" i="1" dirty="0">
                <a:latin typeface="Gabriola" pitchFamily="82" charset="0"/>
              </a:rPr>
              <a:t> УПА </a:t>
            </a:r>
            <a:r>
              <a:rPr lang="ru-RU" sz="2600" b="1" i="1" dirty="0" err="1">
                <a:latin typeface="Gabriola" pitchFamily="82" charset="0"/>
              </a:rPr>
              <a:t>молочні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продукти</a:t>
            </a:r>
            <a:r>
              <a:rPr lang="ru-RU" sz="2600" b="1" i="1" dirty="0">
                <a:latin typeface="Gabriola" pitchFamily="82" charset="0"/>
              </a:rPr>
              <a:t> (масло, сир, </a:t>
            </a:r>
            <a:r>
              <a:rPr lang="ru-RU" sz="2600" b="1" i="1" dirty="0" err="1">
                <a:latin typeface="Gabriola" pitchFamily="82" charset="0"/>
              </a:rPr>
              <a:t>бринзу</a:t>
            </a:r>
            <a:r>
              <a:rPr lang="ru-RU" sz="2600" b="1" i="1" dirty="0">
                <a:latin typeface="Gabriola" pitchFamily="82" charset="0"/>
              </a:rPr>
              <a:t>, сметану). </a:t>
            </a:r>
            <a:r>
              <a:rPr lang="ru-RU" sz="2600" b="1" i="1" dirty="0" err="1">
                <a:latin typeface="Gabriola" pitchFamily="82" charset="0"/>
              </a:rPr>
              <a:t>Довірлива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щира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дитяча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оповідь</a:t>
            </a:r>
            <a:r>
              <a:rPr lang="ru-RU" sz="2600" b="1" i="1" dirty="0">
                <a:latin typeface="Gabriola" pitchFamily="82" charset="0"/>
              </a:rPr>
              <a:t> про </a:t>
            </a:r>
            <a:r>
              <a:rPr lang="ru-RU" sz="2600" b="1" i="1" dirty="0" err="1">
                <a:latin typeface="Gabriola" pitchFamily="82" charset="0"/>
              </a:rPr>
              <a:t>нічних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вуйків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які</a:t>
            </a:r>
            <a:r>
              <a:rPr lang="ru-RU" sz="2600" b="1" i="1" dirty="0">
                <a:latin typeface="Gabriola" pitchFamily="82" charset="0"/>
              </a:rPr>
              <a:t> не били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 тата й </a:t>
            </a:r>
            <a:r>
              <a:rPr lang="ru-RU" sz="2600" b="1" i="1" dirty="0" err="1">
                <a:latin typeface="Gabriola" pitchFamily="82" charset="0"/>
              </a:rPr>
              <a:t>вікна</a:t>
            </a:r>
            <a:r>
              <a:rPr lang="ru-RU" sz="2600" b="1" i="1" dirty="0">
                <a:latin typeface="Gabriola" pitchFamily="82" charset="0"/>
              </a:rPr>
              <a:t> в </a:t>
            </a:r>
            <a:r>
              <a:rPr lang="ru-RU" sz="2600" b="1" i="1" dirty="0" err="1">
                <a:latin typeface="Gabriola" pitchFamily="82" charset="0"/>
              </a:rPr>
              <a:t>хаті</a:t>
            </a:r>
            <a:r>
              <a:rPr lang="ru-RU" sz="2600" b="1" i="1" dirty="0">
                <a:latin typeface="Gabriola" pitchFamily="82" charset="0"/>
              </a:rPr>
              <a:t>, послужила </a:t>
            </a:r>
            <a:r>
              <a:rPr lang="ru-RU" sz="2600" b="1" i="1" dirty="0" err="1">
                <a:latin typeface="Gabriola" pitchFamily="82" charset="0"/>
              </a:rPr>
              <a:t>ворогові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призвела</a:t>
            </a:r>
            <a:r>
              <a:rPr lang="ru-RU" sz="2600" b="1" i="1" dirty="0">
                <a:latin typeface="Gabriola" pitchFamily="82" charset="0"/>
              </a:rPr>
              <a:t> до </a:t>
            </a:r>
            <a:r>
              <a:rPr lang="ru-RU" sz="2600" b="1" i="1" dirty="0" err="1">
                <a:latin typeface="Gabriola" pitchFamily="82" charset="0"/>
              </a:rPr>
              <a:t>втрати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родини</a:t>
            </a:r>
            <a:r>
              <a:rPr lang="ru-RU" sz="2600" b="1" i="1" dirty="0">
                <a:latin typeface="Gabriola" pitchFamily="82" charset="0"/>
              </a:rPr>
              <a:t>. </a:t>
            </a:r>
            <a:r>
              <a:rPr lang="ru-RU" sz="2600" b="1" i="1" dirty="0" err="1">
                <a:latin typeface="Gabriola" pitchFamily="82" charset="0"/>
              </a:rPr>
              <a:t>Тепер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Даруся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щиро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кається</a:t>
            </a:r>
            <a:r>
              <a:rPr lang="ru-RU" sz="2600" b="1" i="1" dirty="0">
                <a:latin typeface="Gabriola" pitchFamily="82" charset="0"/>
              </a:rPr>
              <a:t> у </a:t>
            </a:r>
            <a:r>
              <a:rPr lang="ru-RU" sz="2600" b="1" i="1" dirty="0" err="1">
                <a:latin typeface="Gabriola" pitchFamily="82" charset="0"/>
              </a:rPr>
              <a:t>своєму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гріхові</a:t>
            </a:r>
            <a:r>
              <a:rPr lang="ru-RU" sz="2600" b="1" i="1" dirty="0">
                <a:latin typeface="Gabriola" pitchFamily="82" charset="0"/>
              </a:rPr>
              <a:t>. Вона </a:t>
            </a:r>
            <a:r>
              <a:rPr lang="ru-RU" sz="2600" b="1" i="1" dirty="0" err="1">
                <a:latin typeface="Gabriola" pitchFamily="82" charset="0"/>
              </a:rPr>
              <a:t>має</a:t>
            </a:r>
            <a:r>
              <a:rPr lang="ru-RU" sz="2600" b="1" i="1" dirty="0">
                <a:latin typeface="Gabriola" pitchFamily="82" charset="0"/>
              </a:rPr>
              <a:t> напади </a:t>
            </a:r>
            <a:r>
              <a:rPr lang="uk-UA" sz="2600" b="1" i="1" dirty="0" err="1">
                <a:latin typeface="Gabriola" pitchFamily="82" charset="0"/>
              </a:rPr>
              <a:t>жахлив</a:t>
            </a:r>
            <a:r>
              <a:rPr lang="ru-RU" sz="2600" b="1" i="1" dirty="0">
                <a:latin typeface="Gabriola" pitchFamily="82" charset="0"/>
              </a:rPr>
              <a:t>ого головного болю, </a:t>
            </a:r>
            <a:r>
              <a:rPr lang="ru-RU" sz="2600" b="1" i="1" dirty="0" err="1">
                <a:latin typeface="Gabriola" pitchFamily="82" charset="0"/>
              </a:rPr>
              <a:t>який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нищить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її</a:t>
            </a:r>
            <a:r>
              <a:rPr lang="ru-RU" sz="2600" b="1" i="1" dirty="0">
                <a:latin typeface="Gabriola" pitchFamily="82" charset="0"/>
              </a:rPr>
              <a:t>. </a:t>
            </a:r>
            <a:r>
              <a:rPr lang="ru-RU" sz="2600" b="1" i="1" dirty="0" err="1">
                <a:latin typeface="Gabriola" pitchFamily="82" charset="0"/>
              </a:rPr>
              <a:t>Даруся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рятує</a:t>
            </a:r>
            <a:r>
              <a:rPr lang="ru-RU" sz="2600" b="1" i="1" dirty="0">
                <a:latin typeface="Gabriola" pitchFamily="82" charset="0"/>
              </a:rPr>
              <a:t> себе, як </a:t>
            </a:r>
            <a:r>
              <a:rPr lang="ru-RU" sz="2600" b="1" i="1" dirty="0" err="1">
                <a:latin typeface="Gabriola" pitchFamily="82" charset="0"/>
              </a:rPr>
              <a:t>може</a:t>
            </a:r>
            <a:r>
              <a:rPr lang="ru-RU" sz="2600" b="1" i="1" dirty="0">
                <a:latin typeface="Gabriola" pitchFamily="82" charset="0"/>
              </a:rPr>
              <a:t>. Коли водою, коли землею, коли травами. </a:t>
            </a:r>
            <a:r>
              <a:rPr lang="ru-RU" sz="2600" b="1" i="1" dirty="0" err="1">
                <a:latin typeface="Gabriola" pitchFamily="82" charset="0"/>
              </a:rPr>
              <a:t>Бо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понад</a:t>
            </a:r>
            <a:r>
              <a:rPr lang="ru-RU" sz="2600" b="1" i="1" dirty="0">
                <a:latin typeface="Gabriola" pitchFamily="82" charset="0"/>
              </a:rPr>
              <a:t> усе </a:t>
            </a:r>
            <a:r>
              <a:rPr lang="ru-RU" sz="2600" b="1" i="1" dirty="0" err="1">
                <a:latin typeface="Gabriola" pitchFamily="82" charset="0"/>
              </a:rPr>
              <a:t>їй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хочеться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жити</a:t>
            </a:r>
            <a:r>
              <a:rPr lang="ru-RU" sz="2600" b="1" i="1" dirty="0">
                <a:latin typeface="Gabriola" pitchFamily="82" charset="0"/>
              </a:rPr>
              <a:t> на </a:t>
            </a:r>
            <a:r>
              <a:rPr lang="ru-RU" sz="2600" b="1" i="1" dirty="0" err="1">
                <a:latin typeface="Gabriola" pitchFamily="82" charset="0"/>
              </a:rPr>
              <a:t>цьому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світі</a:t>
            </a:r>
            <a:r>
              <a:rPr lang="ru-RU" sz="2600" b="1" i="1" dirty="0">
                <a:latin typeface="Gabriola" pitchFamily="82" charset="0"/>
              </a:rPr>
              <a:t>, такому веселому, такому </a:t>
            </a:r>
            <a:r>
              <a:rPr lang="ru-RU" sz="2600" b="1" i="1" dirty="0" err="1">
                <a:latin typeface="Gabriola" pitchFamily="82" charset="0"/>
              </a:rPr>
              <a:t>кольоровому</a:t>
            </a:r>
            <a:r>
              <a:rPr lang="ru-RU" sz="2600" b="1" i="1" dirty="0">
                <a:latin typeface="Gabriola" pitchFamily="82" charset="0"/>
              </a:rPr>
              <a:t> і запашному. Коли вона здорова </a:t>
            </a:r>
            <a:r>
              <a:rPr lang="uk-UA" sz="2600" b="1" i="1" dirty="0">
                <a:latin typeface="Gabriola" pitchFamily="82" charset="0"/>
              </a:rPr>
              <a:t>–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надолужує</a:t>
            </a:r>
            <a:r>
              <a:rPr lang="ru-RU" sz="2600" b="1" i="1" dirty="0">
                <a:latin typeface="Gabriola" pitchFamily="82" charset="0"/>
              </a:rPr>
              <a:t> той час, як </a:t>
            </a:r>
            <a:r>
              <a:rPr lang="ru-RU" sz="2600" b="1" i="1" dirty="0" err="1">
                <a:latin typeface="Gabriola" pitchFamily="82" charset="0"/>
              </a:rPr>
              <a:t>звивається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від</a:t>
            </a:r>
            <a:r>
              <a:rPr lang="ru-RU" sz="2600" b="1" i="1" dirty="0">
                <a:latin typeface="Gabriola" pitchFamily="82" charset="0"/>
              </a:rPr>
              <a:t> болю</a:t>
            </a:r>
            <a:r>
              <a:rPr lang="ru-RU" sz="2600" b="1" i="1" dirty="0" smtClean="0">
                <a:latin typeface="Gabriola" pitchFamily="82" charset="0"/>
              </a:rPr>
              <a:t>.</a:t>
            </a:r>
            <a:r>
              <a:rPr lang="ru-RU" sz="2600" dirty="0"/>
              <a:t> </a:t>
            </a:r>
            <a:r>
              <a:rPr lang="ru-RU" sz="2600" b="1" i="1" dirty="0">
                <a:latin typeface="Gabriola" pitchFamily="82" charset="0"/>
              </a:rPr>
              <a:t>Вона не </a:t>
            </a:r>
            <a:r>
              <a:rPr lang="ru-RU" sz="2600" b="1" i="1" dirty="0" err="1">
                <a:latin typeface="Gabriola" pitchFamily="82" charset="0"/>
              </a:rPr>
              <a:t>хоче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згадувати</a:t>
            </a:r>
            <a:r>
              <a:rPr lang="ru-RU" sz="2600" b="1" i="1" dirty="0">
                <a:latin typeface="Gabriola" pitchFamily="82" charset="0"/>
              </a:rPr>
              <a:t> про </a:t>
            </a:r>
            <a:r>
              <a:rPr lang="ru-RU" sz="2600" b="1" i="1" dirty="0" err="1">
                <a:latin typeface="Gabriola" pitchFamily="82" charset="0"/>
              </a:rPr>
              <a:t>нього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бо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така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вже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зболена</a:t>
            </a:r>
            <a:r>
              <a:rPr lang="ru-RU" sz="2600" b="1" i="1" dirty="0">
                <a:latin typeface="Gabriola" pitchFamily="82" charset="0"/>
              </a:rPr>
              <a:t>, </a:t>
            </a:r>
            <a:r>
              <a:rPr lang="ru-RU" sz="2600" b="1" i="1" dirty="0" err="1">
                <a:latin typeface="Gabriola" pitchFamily="82" charset="0"/>
              </a:rPr>
              <a:t>що</a:t>
            </a:r>
            <a:r>
              <a:rPr lang="ru-RU" sz="2600" b="1" i="1" dirty="0">
                <a:latin typeface="Gabriola" pitchFamily="82" charset="0"/>
              </a:rPr>
              <a:t> не </a:t>
            </a:r>
            <a:r>
              <a:rPr lang="ru-RU" sz="2600" b="1" i="1" dirty="0" err="1">
                <a:latin typeface="Gabriola" pitchFamily="82" charset="0"/>
              </a:rPr>
              <a:t>знає</a:t>
            </a:r>
            <a:r>
              <a:rPr lang="ru-RU" sz="2600" b="1" i="1" dirty="0">
                <a:latin typeface="Gabriola" pitchFamily="82" charset="0"/>
              </a:rPr>
              <a:t>, як </a:t>
            </a:r>
            <a:r>
              <a:rPr lang="ru-RU" sz="2600" b="1" i="1" dirty="0" err="1">
                <a:latin typeface="Gabriola" pitchFamily="82" charset="0"/>
              </a:rPr>
              <a:t>іще</a:t>
            </a:r>
            <a:r>
              <a:rPr lang="ru-RU" sz="2600" b="1" i="1" dirty="0">
                <a:latin typeface="Gabriola" pitchFamily="82" charset="0"/>
              </a:rPr>
              <a:t> ходить </a:t>
            </a:r>
            <a:r>
              <a:rPr lang="ru-RU" sz="2600" b="1" i="1" dirty="0" err="1">
                <a:latin typeface="Gabriola" pitchFamily="82" charset="0"/>
              </a:rPr>
              <a:t>своїми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smtClean="0">
                <a:latin typeface="Gabriola" pitchFamily="82" charset="0"/>
              </a:rPr>
              <a:t>ногами</a:t>
            </a:r>
            <a:r>
              <a:rPr lang="ru-RU" sz="2600" b="1" i="1" dirty="0">
                <a:latin typeface="Gabriola" pitchFamily="82" charset="0"/>
              </a:rPr>
              <a:t>.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endParaRPr lang="ru-RU" sz="26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i="1" dirty="0">
                <a:latin typeface="Gabriola" pitchFamily="82" charset="0"/>
                <a:ea typeface="Times New Roman"/>
              </a:rPr>
              <a:t>«Солодка </a:t>
            </a:r>
            <a:r>
              <a:rPr lang="uk-UA" sz="2000" b="1" i="1" dirty="0" err="1">
                <a:latin typeface="Gabriola" pitchFamily="82" charset="0"/>
                <a:ea typeface="Times New Roman"/>
              </a:rPr>
              <a:t>Даруся</a:t>
            </a:r>
            <a:r>
              <a:rPr lang="uk-UA" sz="2000" b="1" i="1" dirty="0">
                <a:latin typeface="Gabriola" pitchFamily="82" charset="0"/>
                <a:ea typeface="Times New Roman"/>
              </a:rPr>
              <a:t>. Драма на три життя» – </a:t>
            </a:r>
            <a:r>
              <a:rPr lang="uk-UA" sz="2000" b="1" i="1" dirty="0" smtClean="0">
                <a:latin typeface="Gabriola" pitchFamily="82" charset="0"/>
                <a:ea typeface="Times New Roman"/>
              </a:rPr>
              <a:t>авторське визначення жанру </a:t>
            </a:r>
          </a:p>
          <a:p>
            <a:pPr algn="just"/>
            <a:r>
              <a:rPr lang="uk-UA" sz="2000" b="1" i="1" dirty="0" smtClean="0">
                <a:latin typeface="Gabriola" pitchFamily="82" charset="0"/>
                <a:ea typeface="Times New Roman"/>
              </a:rPr>
              <a:t>Роман має </a:t>
            </a:r>
            <a:r>
              <a:rPr lang="uk-UA" sz="2000" b="1" i="1" dirty="0">
                <a:latin typeface="Gabriola" pitchFamily="82" charset="0"/>
                <a:ea typeface="Times New Roman"/>
              </a:rPr>
              <a:t>три частини, тісно переплетені між собою. </a:t>
            </a:r>
            <a:endParaRPr lang="uk-UA" sz="2000" b="1" i="1" dirty="0" smtClean="0">
              <a:latin typeface="Gabriola" pitchFamily="82" charset="0"/>
              <a:ea typeface="Times New Roman"/>
            </a:endParaRPr>
          </a:p>
          <a:p>
            <a:pPr algn="just"/>
            <a:r>
              <a:rPr lang="uk-UA" sz="2000" b="1" i="1" dirty="0" smtClean="0">
                <a:latin typeface="Gabriola" pitchFamily="82" charset="0"/>
                <a:ea typeface="Times New Roman"/>
              </a:rPr>
              <a:t>Кожна </a:t>
            </a:r>
            <a:r>
              <a:rPr lang="uk-UA" sz="2000" b="1" i="1" dirty="0">
                <a:latin typeface="Gabriola" pitchFamily="82" charset="0"/>
                <a:ea typeface="Times New Roman"/>
              </a:rPr>
              <a:t>частина має оригінальну </a:t>
            </a:r>
            <a:r>
              <a:rPr lang="uk-UA" sz="2000" b="1" i="1" dirty="0" smtClean="0">
                <a:latin typeface="Gabriola" pitchFamily="82" charset="0"/>
                <a:ea typeface="Times New Roman"/>
              </a:rPr>
              <a:t>назву:</a:t>
            </a:r>
            <a:r>
              <a:rPr lang="uk-UA" sz="2000" b="1" i="1" dirty="0">
                <a:latin typeface="Gabriola" pitchFamily="82" charset="0"/>
              </a:rPr>
              <a:t> </a:t>
            </a:r>
            <a:r>
              <a:rPr lang="uk-UA" sz="2000" b="1" i="1" dirty="0" smtClean="0">
                <a:latin typeface="Gabriola" pitchFamily="82" charset="0"/>
              </a:rPr>
              <a:t>перша </a:t>
            </a:r>
            <a:r>
              <a:rPr lang="uk-UA" sz="2000" b="1" i="1" dirty="0">
                <a:latin typeface="Gabriola" pitchFamily="82" charset="0"/>
              </a:rPr>
              <a:t>називається «</a:t>
            </a:r>
            <a:r>
              <a:rPr lang="uk-UA" sz="2000" b="1" i="1" dirty="0" err="1">
                <a:latin typeface="Gabriola" pitchFamily="82" charset="0"/>
              </a:rPr>
              <a:t>Даруся</a:t>
            </a:r>
            <a:r>
              <a:rPr lang="uk-UA" sz="2000" b="1" i="1" dirty="0">
                <a:latin typeface="Gabriola" pitchFamily="82" charset="0"/>
              </a:rPr>
              <a:t>» (драма щоденна), друга – «Іван </a:t>
            </a:r>
            <a:r>
              <a:rPr lang="uk-UA" sz="2000" b="1" i="1" dirty="0" err="1">
                <a:latin typeface="Gabriola" pitchFamily="82" charset="0"/>
              </a:rPr>
              <a:t>Цвичок</a:t>
            </a:r>
            <a:r>
              <a:rPr lang="uk-UA" sz="2000" b="1" i="1" dirty="0">
                <a:latin typeface="Gabriola" pitchFamily="82" charset="0"/>
              </a:rPr>
              <a:t>» (драма попередня), третя – «Михайлове чудо» (драма найголовніша</a:t>
            </a:r>
            <a:r>
              <a:rPr lang="uk-UA" sz="2000" b="1" i="1" dirty="0" smtClean="0">
                <a:latin typeface="Gabriola" pitchFamily="82" charset="0"/>
              </a:rPr>
              <a:t>)</a:t>
            </a:r>
          </a:p>
          <a:p>
            <a:pPr algn="just"/>
            <a:r>
              <a:rPr lang="uk-UA" sz="2000" b="1" i="1" dirty="0" smtClean="0">
                <a:latin typeface="Gabriola" pitchFamily="82" charset="0"/>
              </a:rPr>
              <a:t>Наявні риси </a:t>
            </a:r>
            <a:r>
              <a:rPr lang="uk-UA" sz="2000" b="1" i="1" dirty="0">
                <a:latin typeface="Gabriola" pitchFamily="82" charset="0"/>
              </a:rPr>
              <a:t>драматичного твору</a:t>
            </a:r>
            <a:r>
              <a:rPr lang="uk-UA" sz="2000" b="1" i="1" dirty="0" smtClean="0">
                <a:latin typeface="Gabriola" pitchFamily="82" charset="0"/>
                <a:ea typeface="Times New Roman"/>
              </a:rPr>
              <a:t> </a:t>
            </a:r>
          </a:p>
          <a:p>
            <a:pPr algn="just"/>
            <a:r>
              <a:rPr lang="uk-UA" sz="2000" b="1" i="1" dirty="0" smtClean="0">
                <a:latin typeface="Gabriola" pitchFamily="82" charset="0"/>
              </a:rPr>
              <a:t>30–70 рр. </a:t>
            </a:r>
            <a:r>
              <a:rPr lang="uk-UA" sz="2000" b="1" i="1" dirty="0">
                <a:latin typeface="Gabriola" pitchFamily="82" charset="0"/>
              </a:rPr>
              <a:t>ХХ </a:t>
            </a:r>
            <a:r>
              <a:rPr lang="uk-UA" sz="2000" b="1" i="1" dirty="0" smtClean="0">
                <a:latin typeface="Gabriola" pitchFamily="82" charset="0"/>
              </a:rPr>
              <a:t>ст. художньо </a:t>
            </a:r>
            <a:r>
              <a:rPr lang="uk-UA" sz="2000" b="1" i="1" dirty="0" err="1" smtClean="0">
                <a:latin typeface="Gabriola" pitchFamily="82" charset="0"/>
              </a:rPr>
              <a:t>зображуєють</a:t>
            </a:r>
            <a:r>
              <a:rPr lang="uk-UA" sz="2000" b="1" i="1" dirty="0" smtClean="0">
                <a:latin typeface="Gabriola" pitchFamily="82" charset="0"/>
              </a:rPr>
              <a:t> </a:t>
            </a:r>
            <a:r>
              <a:rPr lang="uk-UA" sz="2000" b="1" i="1" dirty="0">
                <a:latin typeface="Gabriola" pitchFamily="82" charset="0"/>
              </a:rPr>
              <a:t>одразу кілька поколінь села </a:t>
            </a:r>
            <a:r>
              <a:rPr lang="uk-UA" sz="2000" b="1" i="1" dirty="0" err="1">
                <a:latin typeface="Gabriola" pitchFamily="82" charset="0"/>
              </a:rPr>
              <a:t>Черемошного</a:t>
            </a:r>
            <a:r>
              <a:rPr lang="uk-UA" sz="2000" b="1" i="1" dirty="0">
                <a:latin typeface="Gabriola" pitchFamily="82" charset="0"/>
              </a:rPr>
              <a:t>, яке знаходиться на кордоні з Румунією та пережило окупаційні режими румун, німців, австрійців та </a:t>
            </a:r>
            <a:r>
              <a:rPr lang="uk-UA" sz="2000" b="1" i="1" dirty="0" smtClean="0">
                <a:latin typeface="Gabriola" pitchFamily="82" charset="0"/>
              </a:rPr>
              <a:t>росіян</a:t>
            </a:r>
          </a:p>
          <a:p>
            <a:pPr algn="just"/>
            <a:r>
              <a:rPr lang="uk-UA" sz="2000" b="1" i="1" dirty="0" err="1">
                <a:latin typeface="Gabriola" pitchFamily="82" charset="0"/>
              </a:rPr>
              <a:t>Даруся</a:t>
            </a:r>
            <a:r>
              <a:rPr lang="uk-UA" sz="2000" b="1" i="1" dirty="0">
                <a:latin typeface="Gabriola" pitchFamily="82" charset="0"/>
              </a:rPr>
              <a:t> є героїнею, яка об’єднує різні історичні </a:t>
            </a:r>
            <a:r>
              <a:rPr lang="uk-UA" sz="2000" b="1" i="1" dirty="0" smtClean="0">
                <a:latin typeface="Gabriola" pitchFamily="82" charset="0"/>
              </a:rPr>
              <a:t>часи (діє </a:t>
            </a:r>
            <a:r>
              <a:rPr lang="uk-UA" sz="2000" b="1" i="1" dirty="0">
                <a:latin typeface="Gabriola" pitchFamily="82" charset="0"/>
              </a:rPr>
              <a:t>в двох часових площинах: одночасно і в минулому, й в умовному сьогоденні. Дівчина є головною героїнею у розділах «</a:t>
            </a:r>
            <a:r>
              <a:rPr lang="uk-UA" sz="2000" b="1" i="1" dirty="0" err="1">
                <a:latin typeface="Gabriola" pitchFamily="82" charset="0"/>
              </a:rPr>
              <a:t>Даруся</a:t>
            </a:r>
            <a:r>
              <a:rPr lang="uk-UA" sz="2000" b="1" i="1" dirty="0">
                <a:latin typeface="Gabriola" pitchFamily="82" charset="0"/>
              </a:rPr>
              <a:t>» та «Іван </a:t>
            </a:r>
            <a:r>
              <a:rPr lang="uk-UA" sz="2000" b="1" i="1" dirty="0" err="1">
                <a:latin typeface="Gabriola" pitchFamily="82" charset="0"/>
              </a:rPr>
              <a:t>Цвичок</a:t>
            </a:r>
            <a:r>
              <a:rPr lang="uk-UA" sz="2000" b="1" i="1" dirty="0">
                <a:latin typeface="Gabriola" pitchFamily="82" charset="0"/>
              </a:rPr>
              <a:t>» та другорядним, хоча важливим, – у розділі «Михайлове чудо</a:t>
            </a:r>
            <a:r>
              <a:rPr lang="uk-UA" sz="2000" b="1" i="1" dirty="0" smtClean="0">
                <a:latin typeface="Gabriola" pitchFamily="82" charset="0"/>
              </a:rPr>
              <a:t>»)</a:t>
            </a:r>
          </a:p>
          <a:p>
            <a:pPr algn="just"/>
            <a:r>
              <a:rPr lang="uk-UA" sz="2000" b="1" i="1" dirty="0">
                <a:latin typeface="Gabriola" pitchFamily="82" charset="0"/>
              </a:rPr>
              <a:t>відсутність послідовності </a:t>
            </a:r>
            <a:r>
              <a:rPr lang="uk-UA" sz="2000" b="1" i="1" dirty="0" smtClean="0">
                <a:latin typeface="Gabriola" pitchFamily="82" charset="0"/>
              </a:rPr>
              <a:t>в описі подій </a:t>
            </a:r>
            <a:r>
              <a:rPr lang="uk-UA" sz="2000" b="1" i="1" dirty="0">
                <a:solidFill>
                  <a:prstClr val="black"/>
                </a:solidFill>
                <a:latin typeface="Gabriola" pitchFamily="82" charset="0"/>
              </a:rPr>
              <a:t>– </a:t>
            </a:r>
            <a:r>
              <a:rPr lang="uk-UA" sz="2000" b="1" i="1" dirty="0" smtClean="0">
                <a:solidFill>
                  <a:prstClr val="black"/>
                </a:solidFill>
                <a:latin typeface="Gabriola" pitchFamily="82" charset="0"/>
              </a:rPr>
              <a:t> характерна </a:t>
            </a:r>
            <a:r>
              <a:rPr lang="uk-UA" sz="2000" b="1" i="1" dirty="0" smtClean="0">
                <a:latin typeface="Gabriola" pitchFamily="82" charset="0"/>
              </a:rPr>
              <a:t>ознака твору</a:t>
            </a:r>
          </a:p>
          <a:p>
            <a:pPr algn="just"/>
            <a:endParaRPr lang="uk-UA" sz="2000" b="1" i="1" dirty="0" smtClean="0">
              <a:latin typeface="Gabriola" pitchFamily="82" charset="0"/>
            </a:endParaRPr>
          </a:p>
          <a:p>
            <a:pPr algn="just"/>
            <a:r>
              <a:rPr lang="uk-UA" sz="2000" b="1" i="1" dirty="0" smtClean="0">
                <a:latin typeface="Gabriola" pitchFamily="82" charset="0"/>
              </a:rPr>
              <a:t>Перша частина: зосереджено увагу </a:t>
            </a:r>
            <a:r>
              <a:rPr lang="uk-UA" sz="2000" b="1" i="1" dirty="0">
                <a:latin typeface="Gabriola" pitchFamily="82" charset="0"/>
              </a:rPr>
              <a:t>на образі </a:t>
            </a:r>
            <a:r>
              <a:rPr lang="uk-UA" sz="2000" b="1" i="1" dirty="0" err="1" smtClean="0">
                <a:latin typeface="Gabriola" pitchFamily="82" charset="0"/>
              </a:rPr>
              <a:t>Дарусі</a:t>
            </a:r>
            <a:r>
              <a:rPr lang="uk-UA" sz="2000" b="1" i="1" dirty="0" smtClean="0">
                <a:latin typeface="Gabriola" pitchFamily="82" charset="0"/>
              </a:rPr>
              <a:t> (описано </a:t>
            </a:r>
            <a:r>
              <a:rPr lang="uk-UA" sz="2000" b="1" i="1" dirty="0">
                <a:latin typeface="Gabriola" pitchFamily="82" charset="0"/>
              </a:rPr>
              <a:t>її, </a:t>
            </a:r>
            <a:r>
              <a:rPr lang="uk-UA" sz="2000" b="1" i="1" dirty="0" smtClean="0">
                <a:latin typeface="Gabriola" pitchFamily="82" charset="0"/>
              </a:rPr>
              <a:t>озвучено внутрішній голос; показано постійні страждання дівчини </a:t>
            </a:r>
            <a:r>
              <a:rPr lang="uk-UA" sz="2000" b="1" i="1" dirty="0">
                <a:latin typeface="Gabriola" pitchFamily="82" charset="0"/>
              </a:rPr>
              <a:t>від фізичних та моральних </a:t>
            </a:r>
            <a:r>
              <a:rPr lang="uk-UA" sz="2000" b="1" i="1" dirty="0" smtClean="0">
                <a:latin typeface="Gabriola" pitchFamily="82" charset="0"/>
              </a:rPr>
              <a:t>мук. Наголошується </a:t>
            </a:r>
            <a:r>
              <a:rPr lang="uk-UA" sz="2000" b="1" i="1" dirty="0">
                <a:latin typeface="Gabriola" pitchFamily="82" charset="0"/>
              </a:rPr>
              <a:t>на тому, що героїня не є божевільною, </a:t>
            </a:r>
            <a:r>
              <a:rPr lang="uk-UA" sz="2000" b="1" i="1" dirty="0" smtClean="0">
                <a:latin typeface="Gabriola" pitchFamily="82" charset="0"/>
              </a:rPr>
              <a:t>в ній людського більше ніж у будь-кому із односельчан. Вона не така, як усі, живе </a:t>
            </a:r>
            <a:r>
              <a:rPr lang="uk-UA" sz="2000" b="1" i="1" dirty="0">
                <a:latin typeface="Gabriola" pitchFamily="82" charset="0"/>
              </a:rPr>
              <a:t>в своєму, відмінному від інших світі. </a:t>
            </a:r>
            <a:endParaRPr lang="uk-UA" sz="2000" b="1" i="1" dirty="0" smtClean="0">
              <a:latin typeface="Gabriola" pitchFamily="82" charset="0"/>
            </a:endParaRPr>
          </a:p>
          <a:p>
            <a:pPr algn="just"/>
            <a:endParaRPr lang="uk-UA" sz="2000" b="1" i="1" dirty="0" smtClean="0">
              <a:latin typeface="Gabriola" pitchFamily="82" charset="0"/>
            </a:endParaRPr>
          </a:p>
          <a:p>
            <a:pPr algn="just"/>
            <a:r>
              <a:rPr lang="uk-UA" sz="2000" b="1" i="1" dirty="0" smtClean="0">
                <a:latin typeface="Gabriola" pitchFamily="82" charset="0"/>
              </a:rPr>
              <a:t>Друга частина </a:t>
            </a:r>
            <a:r>
              <a:rPr lang="uk-UA" sz="2000" b="1" i="1" dirty="0">
                <a:latin typeface="Gabriola" pitchFamily="82" charset="0"/>
              </a:rPr>
              <a:t>– «Іван </a:t>
            </a:r>
            <a:r>
              <a:rPr lang="uk-UA" sz="2000" b="1" i="1" dirty="0" err="1">
                <a:latin typeface="Gabriola" pitchFamily="82" charset="0"/>
              </a:rPr>
              <a:t>Цвичок</a:t>
            </a:r>
            <a:r>
              <a:rPr lang="uk-UA" sz="2000" b="1" i="1" dirty="0" smtClean="0">
                <a:latin typeface="Gabriola" pitchFamily="82" charset="0"/>
              </a:rPr>
              <a:t>»: йдеться </a:t>
            </a:r>
            <a:r>
              <a:rPr lang="uk-UA" sz="2000" b="1" i="1" dirty="0">
                <a:latin typeface="Gabriola" pitchFamily="82" charset="0"/>
              </a:rPr>
              <a:t>про стосунки </a:t>
            </a:r>
            <a:r>
              <a:rPr lang="uk-UA" sz="2000" b="1" i="1" dirty="0" err="1">
                <a:latin typeface="Gabriola" pitchFamily="82" charset="0"/>
              </a:rPr>
              <a:t>Дарусі</a:t>
            </a:r>
            <a:r>
              <a:rPr lang="uk-UA" sz="2000" b="1" i="1" dirty="0">
                <a:latin typeface="Gabriola" pitchFamily="82" charset="0"/>
              </a:rPr>
              <a:t> й Івана, ситуації і причини, які призвели до особистих страждань дівчини. Тут втілюється думка про силу кохання, яке може вилікувати навіть безнадійно </a:t>
            </a:r>
            <a:r>
              <a:rPr lang="uk-UA" sz="2000" b="1" i="1" dirty="0" smtClean="0">
                <a:latin typeface="Gabriola" pitchFamily="82" charset="0"/>
              </a:rPr>
              <a:t>хворих… </a:t>
            </a:r>
          </a:p>
          <a:p>
            <a:pPr algn="just"/>
            <a:r>
              <a:rPr lang="uk-UA" sz="2000" b="1" i="1" dirty="0" smtClean="0">
                <a:latin typeface="Gabriola" pitchFamily="82" charset="0"/>
              </a:rPr>
              <a:t>Авторка </a:t>
            </a:r>
            <a:r>
              <a:rPr lang="uk-UA" sz="2000" b="1" i="1" dirty="0">
                <a:latin typeface="Gabriola" pitchFamily="82" charset="0"/>
              </a:rPr>
              <a:t>вдається до психологізму: всі вчинки героїв є чітко вмотивованими й цілком виправданими. </a:t>
            </a:r>
            <a:endParaRPr lang="ru-RU" sz="2000" b="1" i="1" dirty="0">
              <a:latin typeface="Gabriola" pitchFamily="82" charset="0"/>
            </a:endParaRPr>
          </a:p>
          <a:p>
            <a:pPr algn="just"/>
            <a:endParaRPr lang="ru-RU" sz="2000" b="1" i="1" dirty="0">
              <a:latin typeface="Gabriola" pitchFamily="82" charset="0"/>
            </a:endParaRPr>
          </a:p>
          <a:p>
            <a:pPr algn="just"/>
            <a:endParaRPr lang="ru-RU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i="1" dirty="0">
                <a:latin typeface="Gabriola" pitchFamily="82" charset="0"/>
              </a:rPr>
              <a:t>Третій </a:t>
            </a:r>
            <a:r>
              <a:rPr lang="uk-UA" sz="3200" b="1" i="1" dirty="0" smtClean="0">
                <a:latin typeface="Gabriola" pitchFamily="82" charset="0"/>
              </a:rPr>
              <a:t>розділ кульмінаційний: криється відповідь на питанні: </a:t>
            </a:r>
            <a:r>
              <a:rPr lang="uk-UA" sz="3200" b="1" i="1" dirty="0">
                <a:latin typeface="Gabriola" pitchFamily="82" charset="0"/>
              </a:rPr>
              <a:t>чому </a:t>
            </a:r>
            <a:r>
              <a:rPr lang="uk-UA" sz="3200" b="1" i="1" dirty="0" err="1">
                <a:latin typeface="Gabriola" pitchFamily="82" charset="0"/>
              </a:rPr>
              <a:t>Даруся</a:t>
            </a:r>
            <a:r>
              <a:rPr lang="uk-UA" sz="3200" b="1" i="1" dirty="0">
                <a:latin typeface="Gabriola" pitchFamily="82" charset="0"/>
              </a:rPr>
              <a:t> стала хворою. </a:t>
            </a:r>
            <a:r>
              <a:rPr lang="uk-UA" sz="3200" b="1" i="1" dirty="0" smtClean="0">
                <a:latin typeface="Gabriola" pitchFamily="82" charset="0"/>
              </a:rPr>
              <a:t>Розповідається </a:t>
            </a:r>
            <a:r>
              <a:rPr lang="uk-UA" sz="3200" b="1" i="1" dirty="0">
                <a:latin typeface="Gabriola" pitchFamily="82" charset="0"/>
              </a:rPr>
              <a:t>про несамовите кохання </a:t>
            </a:r>
            <a:r>
              <a:rPr lang="uk-UA" sz="3200" b="1" i="1" dirty="0" err="1" smtClean="0">
                <a:latin typeface="Gabriola" pitchFamily="82" charset="0"/>
              </a:rPr>
              <a:t>Дарусиних</a:t>
            </a:r>
            <a:r>
              <a:rPr lang="uk-UA" sz="3200" b="1" i="1" dirty="0" smtClean="0">
                <a:latin typeface="Gabriola" pitchFamily="82" charset="0"/>
              </a:rPr>
              <a:t> батьків, </a:t>
            </a:r>
            <a:r>
              <a:rPr lang="uk-UA" sz="3200" b="1" i="1" dirty="0">
                <a:latin typeface="Gabriola" pitchFamily="82" charset="0"/>
              </a:rPr>
              <a:t>історія зникнення </a:t>
            </a:r>
            <a:r>
              <a:rPr lang="uk-UA" sz="3200" b="1" i="1" dirty="0" err="1">
                <a:latin typeface="Gabriola" pitchFamily="82" charset="0"/>
              </a:rPr>
              <a:t>Матронки</a:t>
            </a:r>
            <a:r>
              <a:rPr lang="uk-UA" sz="3200" b="1" i="1" dirty="0">
                <a:latin typeface="Gabriola" pitchFamily="82" charset="0"/>
              </a:rPr>
              <a:t>, неочікуване повернення, </a:t>
            </a:r>
            <a:r>
              <a:rPr lang="uk-UA" sz="3200" b="1" i="1" dirty="0" smtClean="0">
                <a:latin typeface="Gabriola" pitchFamily="82" charset="0"/>
              </a:rPr>
              <a:t>прихід </a:t>
            </a:r>
            <a:r>
              <a:rPr lang="uk-UA" sz="3200" b="1" i="1" dirty="0">
                <a:latin typeface="Gabriola" pitchFamily="82" charset="0"/>
              </a:rPr>
              <a:t>радянської влади, яка остаточно поставила крапку в цій історії кохання. </a:t>
            </a:r>
            <a:endParaRPr lang="uk-UA" sz="3200" b="1" i="1" dirty="0" smtClean="0">
              <a:latin typeface="Gabriola" pitchFamily="82" charset="0"/>
            </a:endParaRPr>
          </a:p>
          <a:p>
            <a:pPr algn="just"/>
            <a:endParaRPr lang="ru-RU" sz="3200" b="1" i="1" dirty="0">
              <a:latin typeface="Gabriola" pitchFamily="82" charset="0"/>
            </a:endParaRPr>
          </a:p>
          <a:p>
            <a:pPr algn="just"/>
            <a:r>
              <a:rPr lang="uk-UA" sz="3200" b="1" i="1" dirty="0">
                <a:latin typeface="Gabriola" pitchFamily="82" charset="0"/>
              </a:rPr>
              <a:t>Суть трагедії </a:t>
            </a:r>
            <a:r>
              <a:rPr lang="uk-UA" sz="3200" b="1" i="1" dirty="0" err="1" smtClean="0">
                <a:latin typeface="Gabriola" pitchFamily="82" charset="0"/>
              </a:rPr>
              <a:t>Дарусі</a:t>
            </a:r>
            <a:r>
              <a:rPr lang="uk-UA" sz="3200" b="1" i="1" dirty="0" smtClean="0">
                <a:latin typeface="Gabriola" pitchFamily="82" charset="0"/>
              </a:rPr>
              <a:t>: будучи </a:t>
            </a:r>
            <a:r>
              <a:rPr lang="uk-UA" sz="3200" b="1" i="1" dirty="0">
                <a:latin typeface="Gabriola" pitchFamily="82" charset="0"/>
              </a:rPr>
              <a:t>десятирічною дитиною вихованою батьками в любові, довірі до людей, навчена говорити людям лише правду, виказала </a:t>
            </a:r>
            <a:r>
              <a:rPr lang="uk-UA" sz="3200" b="1" i="1" dirty="0" err="1">
                <a:latin typeface="Gabriola" pitchFamily="82" charset="0"/>
              </a:rPr>
              <a:t>емгебістові</a:t>
            </a:r>
            <a:r>
              <a:rPr lang="uk-UA" sz="3200" b="1" i="1" dirty="0">
                <a:latin typeface="Gabriola" pitchFamily="82" charset="0"/>
              </a:rPr>
              <a:t> правдиві подробиці нічного візиту бандерівців та, по суті, добровільної віддачі їм заготовлених для радянської влади </a:t>
            </a:r>
            <a:r>
              <a:rPr lang="uk-UA" sz="3200" b="1" i="1" dirty="0" smtClean="0">
                <a:latin typeface="Gabriola" pitchFamily="82" charset="0"/>
              </a:rPr>
              <a:t>сільгосппродуктів</a:t>
            </a:r>
            <a:r>
              <a:rPr lang="uk-UA" sz="3200" b="1" i="1" dirty="0">
                <a:latin typeface="Gabriola" pitchFamily="82" charset="0"/>
              </a:rPr>
              <a:t> </a:t>
            </a:r>
            <a:r>
              <a:rPr lang="uk-UA" sz="3200" b="1" i="1" dirty="0" smtClean="0">
                <a:latin typeface="Gabriola" pitchFamily="82" charset="0"/>
              </a:rPr>
              <a:t>  </a:t>
            </a:r>
            <a:r>
              <a:rPr lang="en-US" sz="3200" b="1" i="1" dirty="0">
                <a:latin typeface="Gabriola" pitchFamily="82" charset="0"/>
              </a:rPr>
              <a:t>https://www.youtube.com/watch?v=mm_b3_Y71kY</a:t>
            </a:r>
            <a:endParaRPr lang="ru-RU" sz="32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4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b="1" i="1" dirty="0" smtClean="0">
                <a:latin typeface="Gabriola" pitchFamily="82" charset="0"/>
              </a:rPr>
              <a:t>                        Стан  </a:t>
            </a:r>
            <a:r>
              <a:rPr lang="uk-UA" b="1" i="1" dirty="0" err="1" smtClean="0">
                <a:latin typeface="Gabriola" pitchFamily="82" charset="0"/>
              </a:rPr>
              <a:t>дарусі</a:t>
            </a:r>
            <a:r>
              <a:rPr lang="uk-UA" b="1" i="1" dirty="0" smtClean="0">
                <a:latin typeface="Gabriola" pitchFamily="82" charset="0"/>
              </a:rPr>
              <a:t> за З. </a:t>
            </a:r>
            <a:r>
              <a:rPr lang="uk-UA" b="1" i="1" dirty="0" err="1" smtClean="0">
                <a:latin typeface="Gabriola" pitchFamily="82" charset="0"/>
              </a:rPr>
              <a:t>Фройдом</a:t>
            </a:r>
            <a:endParaRPr lang="ru-RU" b="1" i="1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uk-UA" b="1" i="1" dirty="0" err="1">
                <a:latin typeface="Gabriola" pitchFamily="82" charset="0"/>
              </a:rPr>
              <a:t>згнічення</a:t>
            </a:r>
            <a:r>
              <a:rPr lang="uk-UA" b="1" i="1" dirty="0">
                <a:latin typeface="Gabriola" pitchFamily="82" charset="0"/>
              </a:rPr>
              <a:t> (процес, що певні психічні акти, певні знання заганяє в підсвідомість, робить їх недоступними для свідомого сприйняття), </a:t>
            </a:r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згущення </a:t>
            </a:r>
            <a:r>
              <a:rPr lang="uk-UA" b="1" i="1" dirty="0">
                <a:latin typeface="Gabriola" pitchFamily="82" charset="0"/>
              </a:rPr>
              <a:t>(процес у сфері несвідомого, завдяки якому окремі елементи знання постають у концентрованій формі) </a:t>
            </a:r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зсув </a:t>
            </a:r>
            <a:r>
              <a:rPr lang="uk-UA" b="1" i="1" dirty="0">
                <a:latin typeface="Gabriola" pitchFamily="82" charset="0"/>
              </a:rPr>
              <a:t>(несвідомий процес у роботі психіки, завдяки якому відбувається перехід психічної енергії з одних уявлень на інші</a:t>
            </a:r>
            <a:r>
              <a:rPr lang="uk-UA" b="1" i="1" dirty="0" smtClean="0">
                <a:latin typeface="Gabriola" pitchFamily="82" charset="0"/>
              </a:rPr>
              <a:t>).</a:t>
            </a:r>
            <a:endParaRPr lang="ru-RU" b="1" i="1" dirty="0">
              <a:latin typeface="Gabriola" pitchFamily="8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/>
            <a:r>
              <a:rPr lang="uk-UA" sz="1900" b="1" i="1" dirty="0">
                <a:latin typeface="Gabriola" pitchFamily="82" charset="0"/>
              </a:rPr>
              <a:t>згніченими, загнаними в підсвідомість є найдраматичніші епізоди її трагедії: образ </a:t>
            </a:r>
            <a:r>
              <a:rPr lang="uk-UA" sz="1900" b="1" i="1" dirty="0" err="1">
                <a:latin typeface="Gabriola" pitchFamily="82" charset="0"/>
              </a:rPr>
              <a:t>самогубиці-матері</a:t>
            </a:r>
            <a:r>
              <a:rPr lang="uk-UA" sz="1900" b="1" i="1" dirty="0">
                <a:latin typeface="Gabriola" pitchFamily="82" charset="0"/>
              </a:rPr>
              <a:t>, образ </a:t>
            </a:r>
            <a:r>
              <a:rPr lang="uk-UA" sz="1900" b="1" i="1" dirty="0" err="1">
                <a:latin typeface="Gabriola" pitchFamily="82" charset="0"/>
              </a:rPr>
              <a:t>офіцера-емгебіста</a:t>
            </a:r>
            <a:r>
              <a:rPr lang="uk-UA" sz="1900" b="1" i="1" dirty="0">
                <a:latin typeface="Gabriola" pitchFamily="82" charset="0"/>
              </a:rPr>
              <a:t> (що на мить виринув із глибин підсвідомості єдиний раз – коли в двір увійшов уже рідний їй Іван </a:t>
            </a:r>
            <a:r>
              <a:rPr lang="uk-UA" sz="1900" b="1" i="1" dirty="0" err="1">
                <a:latin typeface="Gabriola" pitchFamily="82" charset="0"/>
              </a:rPr>
              <a:t>Цвичок</a:t>
            </a:r>
            <a:r>
              <a:rPr lang="uk-UA" sz="1900" b="1" i="1" dirty="0">
                <a:latin typeface="Gabriola" pitchFamily="82" charset="0"/>
              </a:rPr>
              <a:t> у галіфе та гімнастерці з блискучими ґудзиками) та її власний «безгрішний гріх» – зрада </a:t>
            </a:r>
            <a:r>
              <a:rPr lang="uk-UA" sz="1900" b="1" i="1" dirty="0" smtClean="0">
                <a:latin typeface="Gabriola" pitchFamily="82" charset="0"/>
              </a:rPr>
              <a:t>батька</a:t>
            </a:r>
          </a:p>
          <a:p>
            <a:pPr marL="0" indent="0" algn="just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sz="2000" b="1" i="1" dirty="0" smtClean="0">
                <a:latin typeface="Gabriola" pitchFamily="82" charset="0"/>
              </a:rPr>
              <a:t>знання </a:t>
            </a:r>
            <a:r>
              <a:rPr lang="uk-UA" sz="2000" b="1" i="1" dirty="0">
                <a:latin typeface="Gabriola" pitchFamily="82" charset="0"/>
              </a:rPr>
              <a:t>про небезпеку від вербального спілкування з людьми та ще цілком свідомого, значно пізніше набутого, знання про головний біль, джерелом якого є </a:t>
            </a:r>
            <a:r>
              <a:rPr lang="uk-UA" sz="2000" b="1" i="1" dirty="0" err="1">
                <a:latin typeface="Gabriola" pitchFamily="82" charset="0"/>
              </a:rPr>
              <a:t>конфета</a:t>
            </a:r>
            <a:endParaRPr lang="uk-UA" sz="1900" b="1" i="1" dirty="0">
              <a:latin typeface="Gabriola" pitchFamily="82" charset="0"/>
            </a:endParaRPr>
          </a:p>
          <a:p>
            <a:pPr marL="0" indent="0" algn="just"/>
            <a:endParaRPr lang="uk-UA" sz="1900" b="1" i="1" dirty="0" smtClean="0">
              <a:latin typeface="Gabriola" pitchFamily="82" charset="0"/>
            </a:endParaRPr>
          </a:p>
          <a:p>
            <a:pPr marL="0" indent="0" algn="just"/>
            <a:r>
              <a:rPr lang="uk-UA" sz="2100" b="1" i="1" dirty="0">
                <a:latin typeface="Gabriola" pitchFamily="82" charset="0"/>
              </a:rPr>
              <a:t>головний біль </a:t>
            </a:r>
            <a:r>
              <a:rPr lang="uk-UA" sz="2100" b="1" i="1" dirty="0" err="1">
                <a:latin typeface="Gabriola" pitchFamily="82" charset="0"/>
              </a:rPr>
              <a:t>Дарусі</a:t>
            </a:r>
            <a:r>
              <a:rPr lang="uk-UA" sz="2100" b="1" i="1" dirty="0">
                <a:latin typeface="Gabriola" pitchFamily="82" charset="0"/>
              </a:rPr>
              <a:t> – це спасенний біль, який перешкоджає поновленню роз’єднаного ланцюга пам’яті, й таким чином рятує її від того душевного потрясіння, від якого життя цієї простої селянки з високо й тонко організованою душею, обірвалося б</a:t>
            </a:r>
          </a:p>
          <a:p>
            <a:pPr marL="0" indent="0" algn="just"/>
            <a:endParaRPr lang="ru-RU" sz="19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6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effectLst/>
                <a:latin typeface="Gabriola" pitchFamily="82" charset="0"/>
              </a:rPr>
              <a:t>                     </a:t>
            </a:r>
            <a:r>
              <a:rPr lang="ru-RU" b="1" i="1" dirty="0" err="1" smtClean="0">
                <a:effectLst/>
                <a:latin typeface="Gabriola" pitchFamily="82" charset="0"/>
              </a:rPr>
              <a:t>Весілля</a:t>
            </a:r>
            <a:r>
              <a:rPr lang="ru-RU" b="1" i="1" dirty="0" smtClean="0">
                <a:effectLst/>
                <a:latin typeface="Gabriola" pitchFamily="82" charset="0"/>
              </a:rPr>
              <a:t>  </a:t>
            </a:r>
            <a:r>
              <a:rPr lang="uk-UA" b="1" i="1" dirty="0" smtClean="0">
                <a:latin typeface="Gabriola" pitchFamily="82" charset="0"/>
              </a:rPr>
              <a:t>Михайла </a:t>
            </a:r>
            <a:r>
              <a:rPr lang="uk-UA" b="1" i="1" dirty="0">
                <a:latin typeface="Gabriola" pitchFamily="82" charset="0"/>
              </a:rPr>
              <a:t>й </a:t>
            </a:r>
            <a:r>
              <a:rPr lang="uk-UA" b="1" i="1" dirty="0" err="1" smtClean="0">
                <a:latin typeface="Gabriola" pitchFamily="82" charset="0"/>
              </a:rPr>
              <a:t>Матронки</a:t>
            </a:r>
            <a:endParaRPr lang="ru-RU" b="1" i="1" dirty="0">
              <a:latin typeface="Gabriola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696891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196752"/>
            <a:ext cx="8568952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1700" b="1" i="1" dirty="0" err="1" smtClean="0">
                <a:latin typeface="Gabriola" pitchFamily="82" charset="0"/>
              </a:rPr>
              <a:t>Весілля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 smtClean="0">
                <a:latin typeface="Gabriola" pitchFamily="82" charset="0"/>
              </a:rPr>
              <a:t>проявляє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 smtClean="0">
                <a:latin typeface="Gabriola" pitchFamily="82" charset="0"/>
              </a:rPr>
              <a:t>ставлення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>
                <a:latin typeface="Gabriola" pitchFamily="82" charset="0"/>
              </a:rPr>
              <a:t>до </a:t>
            </a:r>
            <a:r>
              <a:rPr lang="ru-RU" sz="1700" b="1" i="1" dirty="0" err="1">
                <a:latin typeface="Gabriola" pitchFamily="82" charset="0"/>
              </a:rPr>
              <a:t>дружини</a:t>
            </a:r>
            <a:r>
              <a:rPr lang="ru-RU" sz="1700" b="1" i="1" dirty="0">
                <a:latin typeface="Gabriola" pitchFamily="82" charset="0"/>
              </a:rPr>
              <a:t>: </a:t>
            </a:r>
            <a:r>
              <a:rPr lang="uk-UA" sz="1700" b="1" i="1" dirty="0">
                <a:latin typeface="Gabriola" pitchFamily="82" charset="0"/>
              </a:rPr>
              <a:t>«</a:t>
            </a:r>
            <a:r>
              <a:rPr lang="ru-RU" sz="1700" b="1" i="1" dirty="0" err="1">
                <a:latin typeface="Gabriola" pitchFamily="82" charset="0"/>
              </a:rPr>
              <a:t>Гості</a:t>
            </a:r>
            <a:r>
              <a:rPr lang="ru-RU" sz="1700" b="1" i="1" dirty="0">
                <a:latin typeface="Gabriola" pitchFamily="82" charset="0"/>
              </a:rPr>
              <a:t>! </a:t>
            </a:r>
            <a:r>
              <a:rPr lang="ru-RU" sz="1700" b="1" i="1" dirty="0" err="1">
                <a:latin typeface="Gabriola" pitchFamily="82" charset="0"/>
              </a:rPr>
              <a:t>Дорогі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мої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набутливі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гості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дивіться</a:t>
            </a:r>
            <a:r>
              <a:rPr lang="ru-RU" sz="1700" b="1" i="1" dirty="0">
                <a:latin typeface="Gabriola" pitchFamily="82" charset="0"/>
              </a:rPr>
              <a:t> на Михайлове чудо, </a:t>
            </a:r>
            <a:r>
              <a:rPr lang="ru-RU" sz="1700" b="1" i="1" dirty="0" err="1">
                <a:latin typeface="Gabriola" pitchFamily="82" charset="0"/>
              </a:rPr>
              <a:t>любуйтеся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Михайловим</a:t>
            </a:r>
            <a:r>
              <a:rPr lang="ru-RU" sz="1700" b="1" i="1" dirty="0">
                <a:latin typeface="Gabriola" pitchFamily="82" charset="0"/>
              </a:rPr>
              <a:t> чудом, </a:t>
            </a:r>
            <a:r>
              <a:rPr lang="ru-RU" sz="1700" b="1" i="1" dirty="0" err="1">
                <a:latin typeface="Gabriola" pitchFamily="82" charset="0"/>
              </a:rPr>
              <a:t>набувайтеся</a:t>
            </a:r>
            <a:r>
              <a:rPr lang="ru-RU" sz="1700" b="1" i="1" dirty="0">
                <a:latin typeface="Gabriola" pitchFamily="82" charset="0"/>
              </a:rPr>
              <a:t> коло </a:t>
            </a:r>
            <a:r>
              <a:rPr lang="ru-RU" sz="1700" b="1" i="1" dirty="0" err="1">
                <a:latin typeface="Gabriola" pitchFamily="82" charset="0"/>
              </a:rPr>
              <a:t>Михайлового</a:t>
            </a:r>
            <a:r>
              <a:rPr lang="ru-RU" sz="1700" b="1" i="1" dirty="0">
                <a:latin typeface="Gabriola" pitchFamily="82" charset="0"/>
              </a:rPr>
              <a:t> чуда! На Михайлове чудо </a:t>
            </a:r>
            <a:r>
              <a:rPr lang="ru-RU" sz="1700" b="1" i="1" dirty="0" err="1">
                <a:latin typeface="Gabriola" pitchFamily="82" charset="0"/>
              </a:rPr>
              <a:t>дивіться</a:t>
            </a:r>
            <a:r>
              <a:rPr lang="ru-RU" sz="1700" b="1" i="1" dirty="0">
                <a:latin typeface="Gabriola" pitchFamily="82" charset="0"/>
              </a:rPr>
              <a:t>!</a:t>
            </a:r>
            <a:r>
              <a:rPr lang="uk-UA" sz="1700" b="1" i="1" dirty="0" smtClean="0">
                <a:latin typeface="Gabriola" pitchFamily="82" charset="0"/>
              </a:rPr>
              <a:t>»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700" b="1" i="1" dirty="0" err="1">
                <a:latin typeface="Gabriola" pitchFamily="82" charset="0"/>
              </a:rPr>
              <a:t>танець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smtClean="0">
                <a:latin typeface="Gabriola" pitchFamily="82" charset="0"/>
              </a:rPr>
              <a:t>- символ </a:t>
            </a:r>
            <a:r>
              <a:rPr lang="ru-RU" sz="1700" b="1" i="1" dirty="0" err="1">
                <a:latin typeface="Gabriola" pitchFamily="82" charset="0"/>
              </a:rPr>
              <a:t>духовної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єдності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чоловіка</a:t>
            </a:r>
            <a:r>
              <a:rPr lang="ru-RU" sz="1700" b="1" i="1" dirty="0">
                <a:latin typeface="Gabriola" pitchFamily="82" charset="0"/>
              </a:rPr>
              <a:t> і </a:t>
            </a:r>
            <a:r>
              <a:rPr lang="ru-RU" sz="1700" b="1" i="1" dirty="0" err="1" smtClean="0">
                <a:latin typeface="Gabriola" pitchFamily="82" charset="0"/>
              </a:rPr>
              <a:t>жінки</a:t>
            </a:r>
            <a:r>
              <a:rPr lang="uk-UA" sz="1700" b="1" i="1" dirty="0" smtClean="0">
                <a:latin typeface="Gabriola" pitchFamily="82" charset="0"/>
              </a:rPr>
              <a:t>: «</a:t>
            </a:r>
            <a:r>
              <a:rPr lang="ru-RU" sz="1700" b="1" i="1" dirty="0">
                <a:latin typeface="Gabriola" pitchFamily="82" charset="0"/>
              </a:rPr>
              <a:t>… Михайло легким </a:t>
            </a:r>
            <a:r>
              <a:rPr lang="ru-RU" sz="1700" b="1" i="1" dirty="0" err="1">
                <a:latin typeface="Gabriola" pitchFamily="82" charset="0"/>
              </a:rPr>
              <a:t>рухом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висадив</a:t>
            </a:r>
            <a:r>
              <a:rPr lang="ru-RU" sz="1700" b="1" i="1" dirty="0">
                <a:latin typeface="Gabriola" pitchFamily="82" charset="0"/>
              </a:rPr>
              <a:t> на </a:t>
            </a:r>
            <a:r>
              <a:rPr lang="ru-RU" sz="1700" b="1" i="1" dirty="0" err="1">
                <a:latin typeface="Gabriola" pitchFamily="82" charset="0"/>
              </a:rPr>
              <a:t>долоню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дрібненьку</a:t>
            </a:r>
            <a:r>
              <a:rPr lang="ru-RU" sz="1700" b="1" i="1" dirty="0">
                <a:latin typeface="Gabriola" pitchFamily="82" charset="0"/>
              </a:rPr>
              <a:t>… </a:t>
            </a:r>
            <a:r>
              <a:rPr lang="ru-RU" sz="1700" b="1" i="1" dirty="0" err="1">
                <a:latin typeface="Gabriola" pitchFamily="82" charset="0"/>
              </a:rPr>
              <a:t>молоду</a:t>
            </a:r>
            <a:r>
              <a:rPr lang="ru-RU" sz="1700" b="1" i="1" dirty="0">
                <a:latin typeface="Gabriola" pitchFamily="82" charset="0"/>
              </a:rPr>
              <a:t>. </a:t>
            </a:r>
            <a:r>
              <a:rPr lang="uk-UA" sz="1700" b="1" i="1" dirty="0">
                <a:latin typeface="Gabriola" pitchFamily="82" charset="0"/>
              </a:rPr>
              <a:t>…</a:t>
            </a:r>
            <a:r>
              <a:rPr lang="ru-RU" sz="1700" b="1" i="1" dirty="0">
                <a:latin typeface="Gabriola" pitchFamily="82" charset="0"/>
              </a:rPr>
              <a:t> і крутив </a:t>
            </a:r>
            <a:r>
              <a:rPr lang="ru-RU" sz="1700" b="1" i="1" dirty="0" err="1">
                <a:latin typeface="Gabriola" pitchFamily="82" charset="0"/>
              </a:rPr>
              <a:t>її</a:t>
            </a:r>
            <a:r>
              <a:rPr lang="ru-RU" sz="1700" b="1" i="1" dirty="0">
                <a:latin typeface="Gabriola" pitchFamily="82" charset="0"/>
              </a:rPr>
              <a:t> над собою, як </a:t>
            </a:r>
            <a:r>
              <a:rPr lang="ru-RU" sz="1700" b="1" i="1" dirty="0" err="1">
                <a:latin typeface="Gabriola" pitchFamily="82" charset="0"/>
              </a:rPr>
              <a:t>дзиґу</a:t>
            </a:r>
            <a:r>
              <a:rPr lang="ru-RU" sz="1700" b="1" i="1" dirty="0">
                <a:latin typeface="Gabriola" pitchFamily="82" charset="0"/>
              </a:rPr>
              <a:t>… А </a:t>
            </a:r>
            <a:r>
              <a:rPr lang="ru-RU" sz="1700" b="1" i="1" dirty="0" err="1">
                <a:latin typeface="Gabriola" pitchFamily="82" charset="0"/>
              </a:rPr>
              <a:t>Матронка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зі</a:t>
            </a:r>
            <a:r>
              <a:rPr lang="ru-RU" sz="1700" b="1" i="1" dirty="0">
                <a:latin typeface="Gabriola" pitchFamily="82" charset="0"/>
              </a:rPr>
              <a:t> страху </a:t>
            </a:r>
            <a:r>
              <a:rPr lang="ru-RU" sz="1700" b="1" i="1" dirty="0" err="1">
                <a:latin typeface="Gabriola" pitchFamily="82" charset="0"/>
              </a:rPr>
              <a:t>чи</a:t>
            </a:r>
            <a:r>
              <a:rPr lang="ru-RU" sz="1700" b="1" i="1" dirty="0">
                <a:latin typeface="Gabriola" pitchFamily="82" charset="0"/>
              </a:rPr>
              <a:t> з </a:t>
            </a:r>
            <a:r>
              <a:rPr lang="ru-RU" sz="1700" b="1" i="1" dirty="0" err="1">
                <a:latin typeface="Gabriola" pitchFamily="82" charset="0"/>
              </a:rPr>
              <a:t>радості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заплющивши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очі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обхопила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шию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свого</a:t>
            </a:r>
            <a:r>
              <a:rPr lang="ru-RU" sz="1700" b="1" i="1" dirty="0">
                <a:latin typeface="Gabriola" pitchFamily="82" charset="0"/>
              </a:rPr>
              <a:t> молодого </a:t>
            </a:r>
            <a:r>
              <a:rPr lang="ru-RU" sz="1700" b="1" i="1" dirty="0" err="1">
                <a:latin typeface="Gabriola" pitchFamily="82" charset="0"/>
              </a:rPr>
              <a:t>обома</a:t>
            </a:r>
            <a:r>
              <a:rPr lang="ru-RU" sz="1700" b="1" i="1" dirty="0">
                <a:latin typeface="Gabriola" pitchFamily="82" charset="0"/>
              </a:rPr>
              <a:t> тонкими руками … і в </a:t>
            </a:r>
            <a:r>
              <a:rPr lang="ru-RU" sz="1700" b="1" i="1" dirty="0" err="1">
                <a:latin typeface="Gabriola" pitchFamily="82" charset="0"/>
              </a:rPr>
              <a:t>несамовитому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темпі</a:t>
            </a:r>
            <a:r>
              <a:rPr lang="ru-RU" sz="1700" b="1" i="1" dirty="0">
                <a:latin typeface="Gabriola" pitchFamily="82" charset="0"/>
              </a:rPr>
              <a:t> «гуцулки» </a:t>
            </a:r>
            <a:r>
              <a:rPr lang="ru-RU" sz="1700" b="1" i="1" dirty="0" err="1">
                <a:latin typeface="Gabriola" pitchFamily="82" charset="0"/>
              </a:rPr>
              <a:t>обвивалися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її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кольорові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стрічки</a:t>
            </a:r>
            <a:r>
              <a:rPr lang="ru-RU" sz="1700" b="1" i="1" dirty="0">
                <a:latin typeface="Gabriola" pitchFamily="82" charset="0"/>
              </a:rPr>
              <a:t> круг </a:t>
            </a:r>
            <a:r>
              <a:rPr lang="ru-RU" sz="1700" b="1" i="1" dirty="0" err="1">
                <a:latin typeface="Gabriola" pitchFamily="82" charset="0"/>
              </a:rPr>
              <a:t>Михайла</a:t>
            </a:r>
            <a:r>
              <a:rPr lang="ru-RU" sz="1700" b="1" i="1" dirty="0">
                <a:latin typeface="Gabriola" pitchFamily="82" charset="0"/>
              </a:rPr>
              <a:t>, як </a:t>
            </a:r>
            <a:r>
              <a:rPr lang="ru-RU" sz="1700" b="1" i="1" dirty="0" err="1">
                <a:latin typeface="Gabriola" pitchFamily="82" charset="0"/>
              </a:rPr>
              <a:t>зашморг</a:t>
            </a:r>
            <a:r>
              <a:rPr lang="uk-UA" sz="1700" b="1" i="1" dirty="0">
                <a:latin typeface="Gabriola" pitchFamily="82" charset="0"/>
              </a:rPr>
              <a:t>..</a:t>
            </a:r>
            <a:r>
              <a:rPr lang="ru-RU" sz="1700" b="1" i="1" dirty="0">
                <a:latin typeface="Gabriola" pitchFamily="82" charset="0"/>
              </a:rPr>
              <a:t>.</a:t>
            </a:r>
            <a:r>
              <a:rPr lang="uk-UA" sz="1700" b="1" i="1" dirty="0" smtClean="0">
                <a:latin typeface="Gabriola" pitchFamily="82" charset="0"/>
              </a:rPr>
              <a:t>» </a:t>
            </a:r>
            <a:endParaRPr lang="ru-RU" sz="1700" b="1" i="1" dirty="0">
              <a:latin typeface="Gabriola" pitchFamily="82" charset="0"/>
            </a:endParaRPr>
          </a:p>
          <a:p>
            <a:pPr algn="just"/>
            <a:endParaRPr lang="ru-RU" sz="1700" b="1" i="1" dirty="0" smtClean="0">
              <a:latin typeface="Gabriola" pitchFamily="82" charset="0"/>
            </a:endParaRPr>
          </a:p>
          <a:p>
            <a:pPr algn="just"/>
            <a:r>
              <a:rPr lang="ru-RU" sz="1700" b="1" i="1" dirty="0" smtClean="0">
                <a:latin typeface="Gabriola" pitchFamily="82" charset="0"/>
              </a:rPr>
              <a:t>«Гуцулка</a:t>
            </a:r>
            <a:r>
              <a:rPr lang="ru-RU" sz="1700" b="1" i="1" dirty="0">
                <a:latin typeface="Gabriola" pitchFamily="82" charset="0"/>
              </a:rPr>
              <a:t>» </a:t>
            </a:r>
            <a:r>
              <a:rPr lang="ru-RU" sz="1700" b="1" i="1" dirty="0" err="1">
                <a:latin typeface="Gabriola" pitchFamily="82" charset="0"/>
              </a:rPr>
              <a:t>пророкує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майбутнє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Михайла</a:t>
            </a:r>
            <a:r>
              <a:rPr lang="ru-RU" sz="1700" b="1" i="1" dirty="0">
                <a:latin typeface="Gabriola" pitchFamily="82" charset="0"/>
              </a:rPr>
              <a:t> та </a:t>
            </a:r>
            <a:r>
              <a:rPr lang="ru-RU" sz="1700" b="1" i="1" dirty="0" err="1" smtClean="0">
                <a:latin typeface="Gabriola" pitchFamily="82" charset="0"/>
              </a:rPr>
              <a:t>Матронки</a:t>
            </a:r>
            <a:r>
              <a:rPr lang="ru-RU" sz="1700" b="1" i="1" dirty="0" smtClean="0">
                <a:latin typeface="Gabriola" pitchFamily="82" charset="0"/>
              </a:rPr>
              <a:t> в знаках-кодах: </a:t>
            </a:r>
            <a:r>
              <a:rPr lang="ru-RU" sz="1700" b="1" i="1" dirty="0" err="1" smtClean="0">
                <a:latin typeface="Gabriola" pitchFamily="82" charset="0"/>
              </a:rPr>
              <a:t>розірвій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 smtClean="0">
                <a:latin typeface="Gabriola" pitchFamily="82" charset="0"/>
              </a:rPr>
              <a:t>струні</a:t>
            </a:r>
            <a:r>
              <a:rPr lang="ru-RU" sz="1700" b="1" i="1" dirty="0" smtClean="0">
                <a:latin typeface="Gabriola" pitchFamily="82" charset="0"/>
              </a:rPr>
              <a:t>, </a:t>
            </a:r>
            <a:r>
              <a:rPr lang="ru-RU" sz="1700" b="1" i="1" dirty="0" err="1" smtClean="0">
                <a:latin typeface="Gabriola" pitchFamily="82" charset="0"/>
              </a:rPr>
              <a:t>зашморзі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із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кольорових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стрічок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Матронки</a:t>
            </a:r>
            <a:r>
              <a:rPr lang="ru-RU" sz="1700" b="1" i="1" dirty="0">
                <a:latin typeface="Gabriola" pitchFamily="82" charset="0"/>
              </a:rPr>
              <a:t> круг </a:t>
            </a:r>
            <a:r>
              <a:rPr lang="ru-RU" sz="1700" b="1" i="1" dirty="0" err="1">
                <a:latin typeface="Gabriola" pitchFamily="82" charset="0"/>
              </a:rPr>
              <a:t>Михайла</a:t>
            </a:r>
            <a:r>
              <a:rPr lang="ru-RU" sz="1700" b="1" i="1" dirty="0">
                <a:latin typeface="Gabriola" pitchFamily="82" charset="0"/>
              </a:rPr>
              <a:t>, Михайлове </a:t>
            </a:r>
            <a:r>
              <a:rPr lang="ru-RU" sz="1700" b="1" i="1" dirty="0" smtClean="0">
                <a:latin typeface="Gabriola" pitchFamily="82" charset="0"/>
              </a:rPr>
              <a:t>чудо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1700" b="1" i="1" dirty="0">
                <a:latin typeface="Gabriola" pitchFamily="82" charset="0"/>
              </a:rPr>
              <a:t>танець «</a:t>
            </a:r>
            <a:r>
              <a:rPr lang="uk-UA" sz="1700" b="1" i="1" dirty="0" err="1">
                <a:latin typeface="Gabriola" pitchFamily="82" charset="0"/>
              </a:rPr>
              <a:t>гора-маре</a:t>
            </a:r>
            <a:r>
              <a:rPr lang="uk-UA" sz="1700" b="1" i="1" dirty="0">
                <a:latin typeface="Gabriola" pitchFamily="82" charset="0"/>
              </a:rPr>
              <a:t>» </a:t>
            </a:r>
            <a:r>
              <a:rPr lang="uk-UA" sz="1700" b="1" i="1" dirty="0" smtClean="0">
                <a:latin typeface="Gabriola" pitchFamily="82" charset="0"/>
              </a:rPr>
              <a:t>                               (</a:t>
            </a:r>
            <a:r>
              <a:rPr lang="uk-UA" sz="1700" b="1" i="1" dirty="0">
                <a:latin typeface="Gabriola" pitchFamily="82" charset="0"/>
              </a:rPr>
              <a:t>танець запозичений від румунів, які сусідять з гуцулами) </a:t>
            </a:r>
            <a:r>
              <a:rPr lang="uk-UA" sz="1700" b="1" i="1" dirty="0" smtClean="0">
                <a:latin typeface="Gabriola" pitchFamily="82" charset="0"/>
              </a:rPr>
              <a:t>виступає </a:t>
            </a:r>
            <a:r>
              <a:rPr lang="uk-UA" sz="1700" b="1" i="1" dirty="0">
                <a:latin typeface="Gabriola" pitchFamily="82" charset="0"/>
              </a:rPr>
              <a:t>символом </a:t>
            </a:r>
            <a:endParaRPr lang="uk-UA" sz="1700" b="1" i="1" dirty="0" smtClean="0">
              <a:latin typeface="Gabriola" pitchFamily="82" charset="0"/>
            </a:endParaRPr>
          </a:p>
          <a:p>
            <a:pPr algn="just"/>
            <a:endParaRPr lang="uk-UA" sz="1700" b="1" i="1" dirty="0">
              <a:latin typeface="Gabriola" pitchFamily="82" charset="0"/>
            </a:endParaRPr>
          </a:p>
          <a:p>
            <a:pPr algn="just"/>
            <a:r>
              <a:rPr lang="uk-UA" sz="1700" b="1" i="1" dirty="0" smtClean="0">
                <a:latin typeface="Gabriola" pitchFamily="82" charset="0"/>
              </a:rPr>
              <a:t>наперед </a:t>
            </a:r>
            <a:r>
              <a:rPr lang="uk-UA" sz="1700" b="1" i="1" dirty="0">
                <a:latin typeface="Gabriola" pitchFamily="82" charset="0"/>
              </a:rPr>
              <a:t>визначеної долі </a:t>
            </a:r>
            <a:r>
              <a:rPr lang="uk-UA" sz="1700" b="1" i="1" dirty="0" smtClean="0">
                <a:latin typeface="Gabriola" pitchFamily="82" charset="0"/>
              </a:rPr>
              <a:t>молодих: </a:t>
            </a:r>
            <a:r>
              <a:rPr lang="uk-UA" sz="1700" b="1" i="1" dirty="0">
                <a:latin typeface="Gabriola" pitchFamily="82" charset="0"/>
              </a:rPr>
              <a:t>«Ні, це не весільний танець – це жорстокий, нелюдський припис всевишніх сил про неможливість вийти за лінію наперед визначеної тобі долі... Ті ритми протискуються порами під саму шкіру навіть у товстошкірого, заходять, як зашпори, як скалки, далеко під серце, а може, скрипка їх заганяє таки в саме серце – і ти вже ніколи добровільно не позбудешся тонкого, майже нечутного стогону мелодії, не витиснеш його із себе, як серце фурункула, не </a:t>
            </a:r>
            <a:r>
              <a:rPr lang="uk-UA" sz="1700" b="1" i="1" dirty="0" err="1">
                <a:latin typeface="Gabriola" pitchFamily="82" charset="0"/>
              </a:rPr>
              <a:t>виблюнеш</a:t>
            </a:r>
            <a:r>
              <a:rPr lang="uk-UA" sz="1700" b="1" i="1" dirty="0">
                <a:latin typeface="Gabriola" pitchFamily="82" charset="0"/>
              </a:rPr>
              <a:t> і не витравиш – хіба що вмреш – і лиш тоді скинешся чарів цієї музики, як чарів живого ворожбита. </a:t>
            </a:r>
            <a:r>
              <a:rPr lang="ru-RU" sz="1700" b="1" i="1" dirty="0">
                <a:latin typeface="Gabriola" pitchFamily="82" charset="0"/>
              </a:rPr>
              <a:t>Та </a:t>
            </a:r>
            <a:r>
              <a:rPr lang="ru-RU" sz="1700" b="1" i="1" dirty="0" err="1">
                <a:latin typeface="Gabriola" pitchFamily="82" charset="0"/>
              </a:rPr>
              <a:t>навіть</a:t>
            </a:r>
            <a:r>
              <a:rPr lang="ru-RU" sz="1700" b="1" i="1" dirty="0">
                <a:latin typeface="Gabriola" pitchFamily="82" charset="0"/>
              </a:rPr>
              <a:t> перед </a:t>
            </a:r>
            <a:r>
              <a:rPr lang="ru-RU" sz="1700" b="1" i="1" dirty="0" err="1">
                <a:latin typeface="Gabriola" pitchFamily="82" charset="0"/>
              </a:rPr>
              <a:t>смертю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кажуть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старі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діди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декотрим</a:t>
            </a:r>
            <a:r>
              <a:rPr lang="ru-RU" sz="1700" b="1" i="1" dirty="0">
                <a:latin typeface="Gabriola" pitchFamily="82" charset="0"/>
              </a:rPr>
              <a:t> людям </a:t>
            </a:r>
            <a:r>
              <a:rPr lang="ru-RU" sz="1700" b="1" i="1" dirty="0" err="1">
                <a:latin typeface="Gabriola" pitchFamily="82" charset="0"/>
              </a:rPr>
              <a:t>вчувається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мелодія</a:t>
            </a:r>
            <a:r>
              <a:rPr lang="ru-RU" sz="1700" b="1" i="1" dirty="0">
                <a:latin typeface="Gabriola" pitchFamily="82" charset="0"/>
              </a:rPr>
              <a:t> «гора-</a:t>
            </a:r>
            <a:r>
              <a:rPr lang="ru-RU" sz="1700" b="1" i="1" dirty="0" err="1">
                <a:latin typeface="Gabriola" pitchFamily="82" charset="0"/>
              </a:rPr>
              <a:t>маре</a:t>
            </a:r>
            <a:r>
              <a:rPr lang="ru-RU" sz="1700" b="1" i="1" dirty="0">
                <a:latin typeface="Gabriola" pitchFamily="82" charset="0"/>
              </a:rPr>
              <a:t>», </a:t>
            </a:r>
            <a:r>
              <a:rPr lang="ru-RU" sz="1700" b="1" i="1" dirty="0" err="1">
                <a:latin typeface="Gabriola" pitchFamily="82" charset="0"/>
              </a:rPr>
              <a:t>бо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кажуть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саме</a:t>
            </a:r>
            <a:r>
              <a:rPr lang="ru-RU" sz="1700" b="1" i="1" dirty="0">
                <a:latin typeface="Gabriola" pitchFamily="82" charset="0"/>
              </a:rPr>
              <a:t> з таким </a:t>
            </a:r>
            <a:r>
              <a:rPr lang="ru-RU" sz="1700" b="1" i="1" dirty="0" err="1">
                <a:latin typeface="Gabriola" pitchFamily="82" charset="0"/>
              </a:rPr>
              <a:t>розпачливим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сумом</a:t>
            </a:r>
            <a:r>
              <a:rPr lang="ru-RU" sz="1700" b="1" i="1" dirty="0">
                <a:latin typeface="Gabriola" pitchFamily="82" charset="0"/>
              </a:rPr>
              <a:t>, такими </a:t>
            </a:r>
            <a:r>
              <a:rPr lang="ru-RU" sz="1700" b="1" i="1" dirty="0" err="1">
                <a:latin typeface="Gabriola" pitchFamily="82" charset="0"/>
              </a:rPr>
              <a:t>неквапними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кроками</a:t>
            </a:r>
            <a:r>
              <a:rPr lang="ru-RU" sz="1700" b="1" i="1" dirty="0">
                <a:latin typeface="Gabriola" pitchFamily="82" charset="0"/>
              </a:rPr>
              <a:t> – два </a:t>
            </a:r>
            <a:r>
              <a:rPr lang="ru-RU" sz="1700" b="1" i="1" dirty="0" err="1">
                <a:latin typeface="Gabriola" pitchFamily="82" charset="0"/>
              </a:rPr>
              <a:t>вліво</a:t>
            </a:r>
            <a:r>
              <a:rPr lang="ru-RU" sz="1700" b="1" i="1" dirty="0">
                <a:latin typeface="Gabriola" pitchFamily="82" charset="0"/>
              </a:rPr>
              <a:t> – два вправо, </a:t>
            </a:r>
            <a:r>
              <a:rPr lang="ru-RU" sz="1700" b="1" i="1" dirty="0" err="1">
                <a:latin typeface="Gabriola" pitchFamily="82" charset="0"/>
              </a:rPr>
              <a:t>щоб</a:t>
            </a:r>
            <a:r>
              <a:rPr lang="ru-RU" sz="1700" b="1" i="1" dirty="0">
                <a:latin typeface="Gabriola" pitchFamily="82" charset="0"/>
              </a:rPr>
              <a:t> не </a:t>
            </a:r>
            <a:r>
              <a:rPr lang="ru-RU" sz="1700" b="1" i="1" dirty="0" err="1">
                <a:latin typeface="Gabriola" pitchFamily="82" charset="0"/>
              </a:rPr>
              <a:t>сполохати</a:t>
            </a:r>
            <a:r>
              <a:rPr lang="ru-RU" sz="1700" b="1" i="1" dirty="0">
                <a:latin typeface="Gabriola" pitchFamily="82" charset="0"/>
              </a:rPr>
              <a:t> і не </a:t>
            </a:r>
            <a:r>
              <a:rPr lang="ru-RU" sz="1700" b="1" i="1" dirty="0" err="1">
                <a:latin typeface="Gabriola" pitchFamily="82" charset="0"/>
              </a:rPr>
              <a:t>розчавити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людину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раптовістю</a:t>
            </a:r>
            <a:r>
              <a:rPr lang="ru-RU" sz="1700" b="1" i="1" dirty="0">
                <a:latin typeface="Gabriola" pitchFamily="82" charset="0"/>
              </a:rPr>
              <a:t>, – </a:t>
            </a:r>
            <a:r>
              <a:rPr lang="ru-RU" sz="1700" b="1" i="1" dirty="0" err="1">
                <a:latin typeface="Gabriola" pitchFamily="82" charset="0"/>
              </a:rPr>
              <a:t>дає</a:t>
            </a:r>
            <a:r>
              <a:rPr lang="ru-RU" sz="1700" b="1" i="1" dirty="0">
                <a:latin typeface="Gabriola" pitchFamily="82" charset="0"/>
              </a:rPr>
              <a:t> про себе знати </a:t>
            </a:r>
            <a:r>
              <a:rPr lang="ru-RU" sz="1700" b="1" i="1" dirty="0" err="1">
                <a:latin typeface="Gabriola" pitchFamily="82" charset="0"/>
              </a:rPr>
              <a:t>близька</a:t>
            </a:r>
            <a:r>
              <a:rPr lang="ru-RU" sz="1700" b="1" i="1" dirty="0">
                <a:latin typeface="Gabriola" pitchFamily="82" charset="0"/>
              </a:rPr>
              <a:t> смерть...</a:t>
            </a:r>
            <a:r>
              <a:rPr lang="uk-UA" sz="1700" b="1" i="1" dirty="0">
                <a:latin typeface="Gabriola" pitchFamily="82" charset="0"/>
              </a:rPr>
              <a:t>»</a:t>
            </a:r>
            <a:r>
              <a:rPr lang="ru-RU" sz="1700" b="1" i="1" dirty="0">
                <a:latin typeface="Gabriola" pitchFamily="82" charset="0"/>
              </a:rPr>
              <a:t>. </a:t>
            </a:r>
            <a:endParaRPr lang="ru-RU" sz="1700" b="1" i="1" dirty="0" smtClean="0">
              <a:latin typeface="Gabriola" pitchFamily="82" charset="0"/>
            </a:endParaRPr>
          </a:p>
          <a:p>
            <a:pPr algn="just"/>
            <a:r>
              <a:rPr lang="ru-RU" sz="1700" b="1" i="1" dirty="0" err="1" smtClean="0">
                <a:latin typeface="Gabriola" pitchFamily="82" charset="0"/>
              </a:rPr>
              <a:t>Магічні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>
                <a:latin typeface="Gabriola" pitchFamily="82" charset="0"/>
              </a:rPr>
              <a:t>та </a:t>
            </a:r>
            <a:r>
              <a:rPr lang="ru-RU" sz="1700" b="1" i="1" dirty="0" err="1" smtClean="0">
                <a:latin typeface="Gabriola" pitchFamily="82" charset="0"/>
              </a:rPr>
              <a:t>містичні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 smtClean="0">
                <a:latin typeface="Gabriola" pitchFamily="82" charset="0"/>
              </a:rPr>
              <a:t>весільна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 err="1" smtClean="0">
                <a:latin typeface="Gabriola" pitchFamily="82" charset="0"/>
              </a:rPr>
              <a:t>музика</a:t>
            </a:r>
            <a:r>
              <a:rPr lang="ru-RU" sz="1700" b="1" i="1" dirty="0" smtClean="0">
                <a:latin typeface="Gabriola" pitchFamily="82" charset="0"/>
              </a:rPr>
              <a:t> </a:t>
            </a:r>
            <a:r>
              <a:rPr lang="ru-RU" sz="1700" b="1" i="1" dirty="0">
                <a:latin typeface="Gabriola" pitchFamily="82" charset="0"/>
              </a:rPr>
              <a:t>та </a:t>
            </a:r>
            <a:r>
              <a:rPr lang="ru-RU" sz="1700" b="1" i="1" dirty="0" err="1" smtClean="0">
                <a:latin typeface="Gabriola" pitchFamily="82" charset="0"/>
              </a:rPr>
              <a:t>танець</a:t>
            </a:r>
            <a:r>
              <a:rPr lang="ru-RU" sz="1700" b="1" i="1" dirty="0" smtClean="0">
                <a:latin typeface="Gabriola" pitchFamily="82" charset="0"/>
              </a:rPr>
              <a:t>. </a:t>
            </a:r>
            <a:r>
              <a:rPr lang="ru-RU" sz="1700" b="1" i="1" dirty="0" err="1">
                <a:latin typeface="Gabriola" pitchFamily="82" charset="0"/>
              </a:rPr>
              <a:t>Аналогічно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розгортаються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події</a:t>
            </a:r>
            <a:r>
              <a:rPr lang="ru-RU" sz="1700" b="1" i="1" dirty="0">
                <a:latin typeface="Gabriola" pitchFamily="82" charset="0"/>
              </a:rPr>
              <a:t> в </a:t>
            </a:r>
            <a:r>
              <a:rPr lang="ru-RU" sz="1700" b="1" i="1" dirty="0" err="1">
                <a:latin typeface="Gabriola" pitchFamily="82" charset="0"/>
              </a:rPr>
              <a:t>родині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Ілащуків</a:t>
            </a:r>
            <a:r>
              <a:rPr lang="ru-RU" sz="1700" b="1" i="1" dirty="0">
                <a:latin typeface="Gabriola" pitchFamily="82" charset="0"/>
              </a:rPr>
              <a:t>: </a:t>
            </a:r>
            <a:r>
              <a:rPr lang="ru-RU" sz="1700" b="1" i="1" dirty="0" err="1">
                <a:latin typeface="Gabriola" pitchFamily="82" charset="0"/>
              </a:rPr>
              <a:t>весілля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сімейна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злагода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народження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дитини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зникнення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Матронки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нічний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візит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повстанців</a:t>
            </a:r>
            <a:r>
              <a:rPr lang="ru-RU" sz="1700" b="1" i="1" dirty="0">
                <a:latin typeface="Gabriola" pitchFamily="82" charset="0"/>
              </a:rPr>
              <a:t>, </a:t>
            </a:r>
            <a:r>
              <a:rPr lang="ru-RU" sz="1700" b="1" i="1" dirty="0" err="1">
                <a:latin typeface="Gabriola" pitchFamily="82" charset="0"/>
              </a:rPr>
              <a:t>викриття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Михайлового</a:t>
            </a:r>
            <a:r>
              <a:rPr lang="ru-RU" sz="1700" b="1" i="1" dirty="0">
                <a:latin typeface="Gabriola" pitchFamily="82" charset="0"/>
              </a:rPr>
              <a:t> «</a:t>
            </a:r>
            <a:r>
              <a:rPr lang="ru-RU" sz="1700" b="1" i="1" dirty="0" err="1">
                <a:latin typeface="Gabriola" pitchFamily="82" charset="0"/>
              </a:rPr>
              <a:t>злочину</a:t>
            </a:r>
            <a:r>
              <a:rPr lang="ru-RU" sz="1700" b="1" i="1" dirty="0">
                <a:latin typeface="Gabriola" pitchFamily="82" charset="0"/>
              </a:rPr>
              <a:t>». І </a:t>
            </a:r>
            <a:r>
              <a:rPr lang="ru-RU" sz="1700" b="1" i="1" dirty="0" err="1">
                <a:latin typeface="Gabriola" pitchFamily="82" charset="0"/>
              </a:rPr>
              <a:t>останнім</a:t>
            </a:r>
            <a:r>
              <a:rPr lang="ru-RU" sz="1700" b="1" i="1" dirty="0">
                <a:latin typeface="Gabriola" pitchFamily="82" charset="0"/>
              </a:rPr>
              <a:t> ударом </a:t>
            </a:r>
            <a:r>
              <a:rPr lang="ru-RU" sz="1700" b="1" i="1" dirty="0" err="1">
                <a:latin typeface="Gabriola" pitchFamily="82" charset="0"/>
              </a:rPr>
              <a:t>стає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самогубство</a:t>
            </a:r>
            <a:r>
              <a:rPr lang="ru-RU" sz="1700" b="1" i="1" dirty="0">
                <a:latin typeface="Gabriola" pitchFamily="82" charset="0"/>
              </a:rPr>
              <a:t> </a:t>
            </a:r>
            <a:r>
              <a:rPr lang="ru-RU" sz="1700" b="1" i="1" dirty="0" err="1">
                <a:latin typeface="Gabriola" pitchFamily="82" charset="0"/>
              </a:rPr>
              <a:t>Матронки</a:t>
            </a:r>
            <a:r>
              <a:rPr lang="ru-RU" sz="1700" b="1" i="1" dirty="0">
                <a:latin typeface="Gabriola" pitchFamily="82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1700" b="1" i="1" dirty="0">
              <a:latin typeface="Gabriola" pitchFamily="82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552010"/>
              </p:ext>
            </p:extLst>
          </p:nvPr>
        </p:nvGraphicFramePr>
        <p:xfrm>
          <a:off x="2051720" y="2636912"/>
          <a:ext cx="74771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Об’єкт оболонки Пакувальника" showAsIcon="1" r:id="rId3" imgW="747720" imgH="464400" progId="Package">
                  <p:embed/>
                </p:oleObj>
              </mc:Choice>
              <mc:Fallback>
                <p:oleObj name="Об’єкт оболонки Пакувальника" showAsIcon="1" r:id="rId3" imgW="74772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2636912"/>
                        <a:ext cx="747713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039195"/>
              </p:ext>
            </p:extLst>
          </p:nvPr>
        </p:nvGraphicFramePr>
        <p:xfrm>
          <a:off x="2267744" y="3645024"/>
          <a:ext cx="9191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Об’єкт оболонки Пакувальника" showAsIcon="1" r:id="rId5" imgW="919800" imgH="464400" progId="Package">
                  <p:embed/>
                </p:oleObj>
              </mc:Choice>
              <mc:Fallback>
                <p:oleObj name="Об’єкт оболонки Пакувальника" showAsIcon="1" r:id="rId5" imgW="91980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7744" y="3645024"/>
                        <a:ext cx="919163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888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20010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>
                <a:latin typeface="Gabriola" pitchFamily="82" charset="0"/>
              </a:rPr>
              <a:t>Стосунки </a:t>
            </a:r>
            <a:r>
              <a:rPr lang="uk-UA" b="1" i="1" dirty="0" err="1">
                <a:latin typeface="Gabriola" pitchFamily="82" charset="0"/>
              </a:rPr>
              <a:t>Матронки</a:t>
            </a:r>
            <a:r>
              <a:rPr lang="uk-UA" b="1" i="1" dirty="0">
                <a:latin typeface="Gabriola" pitchFamily="82" charset="0"/>
              </a:rPr>
              <a:t> та Івана були дзеркально схожими зі стосунками Івана та </a:t>
            </a:r>
            <a:r>
              <a:rPr lang="uk-UA" b="1" i="1" dirty="0" err="1">
                <a:latin typeface="Gabriola" pitchFamily="82" charset="0"/>
              </a:rPr>
              <a:t>Дарусі</a:t>
            </a:r>
            <a:r>
              <a:rPr lang="uk-UA" b="1" i="1" dirty="0">
                <a:latin typeface="Gabriola" pitchFamily="82" charset="0"/>
              </a:rPr>
              <a:t>, вони знаходили спокій поруч одне з одним</a:t>
            </a:r>
            <a:r>
              <a:rPr lang="uk-UA" b="1" i="1" dirty="0" smtClean="0">
                <a:latin typeface="Gabriola" pitchFamily="82" charset="0"/>
              </a:rPr>
              <a:t>.</a:t>
            </a:r>
          </a:p>
          <a:p>
            <a:pPr algn="just"/>
            <a:endParaRPr lang="ru-RU" b="1" i="1" dirty="0">
              <a:latin typeface="Gabriola" pitchFamily="82" charset="0"/>
            </a:endParaRPr>
          </a:p>
          <a:p>
            <a:pPr algn="just"/>
            <a:r>
              <a:rPr lang="uk-UA" b="1" i="1" dirty="0">
                <a:latin typeface="Gabriola" pitchFamily="82" charset="0"/>
              </a:rPr>
              <a:t>Події відбуваються в селі </a:t>
            </a:r>
            <a:r>
              <a:rPr lang="uk-UA" b="1" i="1" dirty="0" err="1">
                <a:latin typeface="Gabriola" pitchFamily="82" charset="0"/>
              </a:rPr>
              <a:t>Черемошне</a:t>
            </a:r>
            <a:r>
              <a:rPr lang="uk-UA" b="1" i="1" dirty="0">
                <a:latin typeface="Gabriola" pitchFamily="82" charset="0"/>
              </a:rPr>
              <a:t>, але їх насправді два: буковинське і </a:t>
            </a:r>
            <a:r>
              <a:rPr lang="uk-UA" b="1" i="1" dirty="0" smtClean="0">
                <a:latin typeface="Gabriola" pitchFamily="82" charset="0"/>
              </a:rPr>
              <a:t>румунське: </a:t>
            </a:r>
            <a:r>
              <a:rPr lang="uk-UA" b="1" i="1" dirty="0">
                <a:latin typeface="Gabriola" pitchFamily="82" charset="0"/>
              </a:rPr>
              <a:t>«По два боки мілкого навесні і повноводного влітку, але незалежно від пори року, завжди гомінкого і спішного </a:t>
            </a:r>
            <a:r>
              <a:rPr lang="uk-UA" b="1" i="1" dirty="0" err="1">
                <a:latin typeface="Gabriola" pitchFamily="82" charset="0"/>
              </a:rPr>
              <a:t>Черемоша</a:t>
            </a:r>
            <a:r>
              <a:rPr lang="uk-UA" b="1" i="1" dirty="0">
                <a:latin typeface="Gabriola" pitchFamily="82" charset="0"/>
              </a:rPr>
              <a:t>, між горбів і </a:t>
            </a:r>
            <a:r>
              <a:rPr lang="uk-UA" b="1" i="1" dirty="0" err="1">
                <a:latin typeface="Gabriola" pitchFamily="82" charset="0"/>
              </a:rPr>
              <a:t>кичер</a:t>
            </a:r>
            <a:r>
              <a:rPr lang="uk-UA" b="1" i="1" dirty="0">
                <a:latin typeface="Gabriola" pitchFamily="82" charset="0"/>
              </a:rPr>
              <a:t>, немов у глибокі жіночій пазусі, гнізди­лися двоє гірських сіл з однаковою назвою – </a:t>
            </a:r>
            <a:r>
              <a:rPr lang="uk-UA" b="1" i="1" dirty="0" err="1">
                <a:latin typeface="Gabriola" pitchFamily="82" charset="0"/>
              </a:rPr>
              <a:t>Черемошне</a:t>
            </a:r>
            <a:r>
              <a:rPr lang="uk-UA" b="1" i="1" dirty="0" smtClean="0">
                <a:latin typeface="Gabriola" pitchFamily="82" charset="0"/>
              </a:rPr>
              <a:t>»</a:t>
            </a:r>
            <a:endParaRPr lang="uk-UA" b="1" i="1" dirty="0">
              <a:latin typeface="Gabriola" pitchFamily="82" charset="0"/>
            </a:endParaRPr>
          </a:p>
          <a:p>
            <a:pPr algn="just"/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>
                <a:latin typeface="Gabriola" pitchFamily="82" charset="0"/>
              </a:rPr>
              <a:t>Річка Черемош, по обидва боки якої знаходяться села, </a:t>
            </a:r>
            <a:r>
              <a:rPr lang="uk-UA" b="1" i="1" dirty="0" smtClean="0">
                <a:latin typeface="Gabriola" pitchFamily="82" charset="0"/>
              </a:rPr>
              <a:t>- наскрізний образ роману</a:t>
            </a:r>
          </a:p>
          <a:p>
            <a:pPr algn="just"/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>
                <a:latin typeface="Gabriola" pitchFamily="82" charset="0"/>
              </a:rPr>
              <a:t>Письменниця художньо осмислює історичні події свого рідного села</a:t>
            </a:r>
            <a:r>
              <a:rPr lang="uk-UA" b="1" i="1" dirty="0" smtClean="0">
                <a:latin typeface="Gabriola" pitchFamily="82" charset="0"/>
              </a:rPr>
              <a:t>.</a:t>
            </a:r>
          </a:p>
          <a:p>
            <a:pPr algn="just"/>
            <a:r>
              <a:rPr lang="uk-UA" b="1" i="1" dirty="0" smtClean="0">
                <a:latin typeface="Gabriola" pitchFamily="82" charset="0"/>
              </a:rPr>
              <a:t>«…</a:t>
            </a:r>
            <a:r>
              <a:rPr lang="uk-UA" b="1" i="1" dirty="0">
                <a:latin typeface="Gabriola" pitchFamily="82" charset="0"/>
              </a:rPr>
              <a:t>справжній Іван </a:t>
            </a:r>
            <a:r>
              <a:rPr lang="uk-UA" b="1" i="1" dirty="0" err="1">
                <a:latin typeface="Gabriola" pitchFamily="82" charset="0"/>
              </a:rPr>
              <a:t>Цвичок</a:t>
            </a:r>
            <a:r>
              <a:rPr lang="uk-UA" b="1" i="1" dirty="0">
                <a:latin typeface="Gabriola" pitchFamily="82" charset="0"/>
              </a:rPr>
              <a:t>, про якого я в «Солодкій </a:t>
            </a:r>
            <a:r>
              <a:rPr lang="uk-UA" b="1" i="1" dirty="0" err="1">
                <a:latin typeface="Gabriola" pitchFamily="82" charset="0"/>
              </a:rPr>
              <a:t>Дарусі</a:t>
            </a:r>
            <a:r>
              <a:rPr lang="uk-UA" b="1" i="1" dirty="0">
                <a:latin typeface="Gabriola" pitchFamily="82" charset="0"/>
              </a:rPr>
              <a:t>» написала як про людину мало не «</a:t>
            </a:r>
            <a:r>
              <a:rPr lang="uk-UA" b="1" i="1" dirty="0" err="1">
                <a:latin typeface="Gabriola" pitchFamily="82" charset="0"/>
              </a:rPr>
              <a:t>перекотипільну</a:t>
            </a:r>
            <a:r>
              <a:rPr lang="uk-UA" b="1" i="1" dirty="0">
                <a:latin typeface="Gabriola" pitchFamily="82" charset="0"/>
              </a:rPr>
              <a:t>», мав судьбу дещо відмінну від книжної</a:t>
            </a:r>
            <a:r>
              <a:rPr lang="uk-UA" b="1" i="1" dirty="0" smtClean="0">
                <a:latin typeface="Gabriola" pitchFamily="82" charset="0"/>
              </a:rPr>
              <a:t>...». </a:t>
            </a:r>
            <a:r>
              <a:rPr lang="uk-UA" b="1" i="1" dirty="0">
                <a:latin typeface="Gabriola" pitchFamily="82" charset="0"/>
              </a:rPr>
              <a:t>Іван </a:t>
            </a:r>
            <a:r>
              <a:rPr lang="uk-UA" b="1" i="1" dirty="0" err="1">
                <a:latin typeface="Gabriola" pitchFamily="82" charset="0"/>
              </a:rPr>
              <a:t>Цвичок</a:t>
            </a:r>
            <a:r>
              <a:rPr lang="uk-UA" b="1" i="1" dirty="0">
                <a:latin typeface="Gabriola" pitchFamily="82" charset="0"/>
              </a:rPr>
              <a:t> не мав батька та в документах був записаний як Яремчук Іван </a:t>
            </a:r>
            <a:r>
              <a:rPr lang="uk-UA" b="1" i="1" dirty="0" err="1" smtClean="0">
                <a:latin typeface="Gabriola" pitchFamily="82" charset="0"/>
              </a:rPr>
              <a:t>Марійович</a:t>
            </a:r>
            <a:r>
              <a:rPr lang="uk-UA" b="1" i="1" dirty="0" smtClean="0">
                <a:latin typeface="Gabriola" pitchFamily="82" charset="0"/>
              </a:rPr>
              <a:t>. Реальний </a:t>
            </a:r>
            <a:r>
              <a:rPr lang="uk-UA" b="1" i="1" dirty="0">
                <a:latin typeface="Gabriola" pitchFamily="82" charset="0"/>
              </a:rPr>
              <a:t>Іван ходив в один і той же клас чотири роки, проте це не означає, що він був дурним, він був навіть в деякій мірі розумніший за інших, мав чудову фантазію та здатність до моделювання. Реальний Іван, як і його літературний прототип робив дримби, навіть сконструював з металобрухту </a:t>
            </a:r>
            <a:r>
              <a:rPr lang="uk-UA" b="1" i="1" dirty="0" smtClean="0">
                <a:latin typeface="Gabriola" pitchFamily="82" charset="0"/>
              </a:rPr>
              <a:t>мотоцикл.</a:t>
            </a:r>
            <a:r>
              <a:rPr lang="uk-UA" dirty="0"/>
              <a:t> </a:t>
            </a:r>
            <a:r>
              <a:rPr lang="uk-UA" b="1" i="1" dirty="0">
                <a:latin typeface="Gabriola" pitchFamily="82" charset="0"/>
              </a:rPr>
              <a:t>Вигаданий та реальний Івани подібні у своєму прагненні до публічного </a:t>
            </a:r>
            <a:r>
              <a:rPr lang="uk-UA" b="1" i="1" dirty="0" smtClean="0">
                <a:latin typeface="Gabriola" pitchFamily="82" charset="0"/>
              </a:rPr>
              <a:t>коментування.</a:t>
            </a:r>
          </a:p>
          <a:p>
            <a:pPr algn="just"/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 err="1">
                <a:latin typeface="Gabriola" pitchFamily="82" charset="0"/>
              </a:rPr>
              <a:t>Даруся</a:t>
            </a:r>
            <a:r>
              <a:rPr lang="uk-UA" b="1" i="1" dirty="0">
                <a:latin typeface="Gabriola" pitchFamily="82" charset="0"/>
              </a:rPr>
              <a:t> Марії </a:t>
            </a:r>
            <a:r>
              <a:rPr lang="uk-UA" b="1" i="1" dirty="0" err="1">
                <a:latin typeface="Gabriola" pitchFamily="82" charset="0"/>
              </a:rPr>
              <a:t>Матіос</a:t>
            </a:r>
            <a:r>
              <a:rPr lang="uk-UA" b="1" i="1" dirty="0">
                <a:latin typeface="Gabriola" pitchFamily="82" charset="0"/>
              </a:rPr>
              <a:t> має </a:t>
            </a:r>
            <a:r>
              <a:rPr lang="uk-UA" b="1" i="1" dirty="0" err="1">
                <a:latin typeface="Gabriola" pitchFamily="82" charset="0"/>
              </a:rPr>
              <a:t>прототипа</a:t>
            </a:r>
            <a:r>
              <a:rPr lang="uk-UA" b="1" i="1" dirty="0">
                <a:latin typeface="Gabriola" pitchFamily="82" charset="0"/>
              </a:rPr>
              <a:t>, яка вміє розмовляти, має дітей та </a:t>
            </a:r>
            <a:r>
              <a:rPr lang="uk-UA" b="1" i="1" dirty="0" smtClean="0">
                <a:latin typeface="Gabriola" pitchFamily="82" charset="0"/>
              </a:rPr>
              <a:t>онуків</a:t>
            </a:r>
          </a:p>
          <a:p>
            <a:pPr algn="just"/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Майор МГБ </a:t>
            </a:r>
            <a:r>
              <a:rPr lang="uk-UA" b="1" i="1" dirty="0" err="1" smtClean="0">
                <a:latin typeface="Gabriola" pitchFamily="82" charset="0"/>
              </a:rPr>
              <a:t>Дідушенко</a:t>
            </a:r>
            <a:r>
              <a:rPr lang="uk-UA" b="1" i="1" dirty="0" smtClean="0">
                <a:latin typeface="Gabriola" pitchFamily="82" charset="0"/>
              </a:rPr>
              <a:t> - невигаданий </a:t>
            </a:r>
            <a:r>
              <a:rPr lang="uk-UA" b="1" i="1" dirty="0">
                <a:latin typeface="Gabriola" pitchFamily="82" charset="0"/>
              </a:rPr>
              <a:t>персонаж, навіть із правдивим </a:t>
            </a:r>
            <a:r>
              <a:rPr lang="uk-UA" b="1" i="1" dirty="0" smtClean="0">
                <a:latin typeface="Gabriola" pitchFamily="82" charset="0"/>
              </a:rPr>
              <a:t>прізвищем</a:t>
            </a:r>
            <a:endParaRPr lang="ru-RU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9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>
                <a:latin typeface="Gabriola" pitchFamily="82" charset="0"/>
              </a:rPr>
              <a:t>Образ троянди </a:t>
            </a:r>
            <a:r>
              <a:rPr lang="uk-UA" b="1" i="1" dirty="0" smtClean="0">
                <a:latin typeface="Gabriola" pitchFamily="82" charset="0"/>
              </a:rPr>
              <a:t>є </a:t>
            </a:r>
            <a:r>
              <a:rPr lang="uk-UA" b="1" i="1" dirty="0">
                <a:latin typeface="Gabriola" pitchFamily="82" charset="0"/>
              </a:rPr>
              <a:t>знаковим, хоча не прив’язаним до кольору. Авторка наголошує на мінливості кольору ружі: «Життя – то трояка ружа... ти думаєш, що ружа </a:t>
            </a:r>
            <a:r>
              <a:rPr lang="uk-UA" b="1" i="1" dirty="0" err="1">
                <a:latin typeface="Gabriola" pitchFamily="82" charset="0"/>
              </a:rPr>
              <a:t>ружевий</a:t>
            </a:r>
            <a:r>
              <a:rPr lang="uk-UA" b="1" i="1" dirty="0">
                <a:latin typeface="Gabriola" pitchFamily="82" charset="0"/>
              </a:rPr>
              <a:t> колір має. А воно ні. На то вона трояка ся називає. Так і життя. То чорне тобі покажеться, то жовте, а там, дивися, загориться червоним. Ніколи не знаєш, яку барву завтра уздриш. Чекаєш одної, а воно тобі показує другу». </a:t>
            </a:r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Незважаючи </a:t>
            </a:r>
            <a:r>
              <a:rPr lang="uk-UA" b="1" i="1" dirty="0">
                <a:latin typeface="Gabriola" pitchFamily="82" charset="0"/>
              </a:rPr>
              <a:t>на те, що образ троянди несе в романі символіку кохання, пристрасті, вірності, зради, але </a:t>
            </a:r>
            <a:r>
              <a:rPr lang="uk-UA" b="1" i="1" dirty="0" smtClean="0">
                <a:latin typeface="Gabriola" pitchFamily="82" charset="0"/>
              </a:rPr>
              <a:t>головне </a:t>
            </a:r>
            <a:r>
              <a:rPr lang="uk-UA" b="1" i="1" dirty="0">
                <a:latin typeface="Gabriola" pitchFamily="82" charset="0"/>
              </a:rPr>
              <a:t>значенні ружі – страждання та вогняна кров. </a:t>
            </a:r>
            <a:endParaRPr lang="uk-UA" b="1" i="1" dirty="0" smtClean="0">
              <a:latin typeface="Gabriola" pitchFamily="82" charset="0"/>
            </a:endParaRPr>
          </a:p>
          <a:p>
            <a:pPr algn="just"/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Перша інсценізація: </a:t>
            </a:r>
            <a:r>
              <a:rPr lang="ru-RU" b="1" i="1" dirty="0" err="1" smtClean="0">
                <a:latin typeface="Gabriola" pitchFamily="82" charset="0"/>
              </a:rPr>
              <a:t>Чернівецьк</a:t>
            </a:r>
            <a:r>
              <a:rPr lang="uk-UA" b="1" i="1" dirty="0" err="1" smtClean="0">
                <a:latin typeface="Gabriola" pitchFamily="82" charset="0"/>
              </a:rPr>
              <a:t>ий</a:t>
            </a:r>
            <a:r>
              <a:rPr lang="uk-UA" b="1" i="1" dirty="0" smtClean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обласн</a:t>
            </a:r>
            <a:r>
              <a:rPr lang="uk-UA" b="1" i="1" dirty="0" err="1" smtClean="0">
                <a:latin typeface="Gabriola" pitchFamily="82" charset="0"/>
              </a:rPr>
              <a:t>ий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музично-драматичн</a:t>
            </a:r>
            <a:r>
              <a:rPr lang="uk-UA" b="1" i="1" dirty="0" err="1" smtClean="0">
                <a:latin typeface="Gabriola" pitchFamily="82" charset="0"/>
              </a:rPr>
              <a:t>ий</a:t>
            </a:r>
            <a:r>
              <a:rPr lang="ru-RU" b="1" i="1" dirty="0" smtClean="0">
                <a:latin typeface="Gabriola" pitchFamily="82" charset="0"/>
              </a:rPr>
              <a:t> театр </a:t>
            </a:r>
            <a:r>
              <a:rPr lang="ru-RU" b="1" i="1" dirty="0" err="1" smtClean="0">
                <a:latin typeface="Gabriola" pitchFamily="82" charset="0"/>
              </a:rPr>
              <a:t>ім.О.Кобилянської</a:t>
            </a:r>
            <a:endParaRPr lang="ru-RU" b="1" i="1" dirty="0">
              <a:latin typeface="Gabriola" pitchFamily="82" charset="0"/>
            </a:endParaRPr>
          </a:p>
          <a:p>
            <a:pPr algn="just"/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Прем’єра: </a:t>
            </a:r>
            <a:r>
              <a:rPr lang="ru-RU" b="1" i="1" dirty="0" err="1" smtClean="0">
                <a:latin typeface="Gabriola" pitchFamily="82" charset="0"/>
              </a:rPr>
              <a:t>березнь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>
                <a:latin typeface="Gabriola" pitchFamily="82" charset="0"/>
              </a:rPr>
              <a:t>2008 </a:t>
            </a:r>
            <a:r>
              <a:rPr lang="ru-RU" b="1" i="1" dirty="0" smtClean="0">
                <a:latin typeface="Gabriola" pitchFamily="82" charset="0"/>
              </a:rPr>
              <a:t>року </a:t>
            </a:r>
          </a:p>
          <a:p>
            <a:pPr algn="just"/>
            <a:endParaRPr lang="ru-RU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Режисер </a:t>
            </a:r>
            <a:r>
              <a:rPr lang="uk-UA" b="1" i="1" dirty="0">
                <a:latin typeface="Gabriola" pitchFamily="82" charset="0"/>
              </a:rPr>
              <a:t>і автор інсценізації – народна артистка України Людмила </a:t>
            </a:r>
            <a:r>
              <a:rPr lang="uk-UA" b="1" i="1" dirty="0" smtClean="0">
                <a:latin typeface="Gabriola" pitchFamily="82" charset="0"/>
              </a:rPr>
              <a:t>Скрипка</a:t>
            </a:r>
            <a:endParaRPr lang="uk-UA" b="1" i="1" dirty="0">
              <a:latin typeface="Gabriola" pitchFamily="82" charset="0"/>
            </a:endParaRPr>
          </a:p>
          <a:p>
            <a:pPr algn="just"/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 </a:t>
            </a:r>
            <a:r>
              <a:rPr lang="uk-UA" b="1" i="1" dirty="0">
                <a:latin typeface="Gabriola" pitchFamily="82" charset="0"/>
              </a:rPr>
              <a:t>Дійові особи та виконавці: </a:t>
            </a:r>
            <a:r>
              <a:rPr lang="uk-UA" b="1" i="1" dirty="0" err="1">
                <a:latin typeface="Gabriola" pitchFamily="82" charset="0"/>
              </a:rPr>
              <a:t>Даруся</a:t>
            </a:r>
            <a:r>
              <a:rPr lang="uk-UA" b="1" i="1" dirty="0">
                <a:latin typeface="Gabriola" pitchFamily="82" charset="0"/>
              </a:rPr>
              <a:t> – Наталя </a:t>
            </a:r>
            <a:r>
              <a:rPr lang="uk-UA" b="1" i="1" dirty="0" err="1">
                <a:latin typeface="Gabriola" pitchFamily="82" charset="0"/>
              </a:rPr>
              <a:t>Гунда</a:t>
            </a:r>
            <a:r>
              <a:rPr lang="uk-UA" b="1" i="1" dirty="0">
                <a:latin typeface="Gabriola" pitchFamily="82" charset="0"/>
              </a:rPr>
              <a:t>, Марія – Тамара </a:t>
            </a:r>
            <a:r>
              <a:rPr lang="uk-UA" b="1" i="1" dirty="0" err="1">
                <a:latin typeface="Gabriola" pitchFamily="82" charset="0"/>
              </a:rPr>
              <a:t>Кільчицька</a:t>
            </a:r>
            <a:r>
              <a:rPr lang="uk-UA" b="1" i="1" dirty="0">
                <a:latin typeface="Gabriola" pitchFamily="82" charset="0"/>
              </a:rPr>
              <a:t>, Параска – Лариса Попенко, Петрик – Дмитро </a:t>
            </a:r>
            <a:r>
              <a:rPr lang="uk-UA" b="1" i="1" dirty="0" err="1">
                <a:latin typeface="Gabriola" pitchFamily="82" charset="0"/>
              </a:rPr>
              <a:t>Леончик</a:t>
            </a:r>
            <a:r>
              <a:rPr lang="uk-UA" b="1" i="1" dirty="0">
                <a:latin typeface="Gabriola" pitchFamily="82" charset="0"/>
              </a:rPr>
              <a:t>, Варварка – Оксана </a:t>
            </a:r>
            <a:r>
              <a:rPr lang="uk-UA" b="1" i="1" dirty="0" err="1">
                <a:latin typeface="Gabriola" pitchFamily="82" charset="0"/>
              </a:rPr>
              <a:t>Івахнюк</a:t>
            </a:r>
            <a:r>
              <a:rPr lang="uk-UA" b="1" i="1" dirty="0">
                <a:latin typeface="Gabriola" pitchFamily="82" charset="0"/>
              </a:rPr>
              <a:t> (</a:t>
            </a:r>
            <a:r>
              <a:rPr lang="uk-UA" b="1" i="1" dirty="0" err="1">
                <a:latin typeface="Gabriola" pitchFamily="82" charset="0"/>
              </a:rPr>
              <a:t>Коновей</a:t>
            </a:r>
            <a:r>
              <a:rPr lang="uk-UA" b="1" i="1" dirty="0">
                <a:latin typeface="Gabriola" pitchFamily="82" charset="0"/>
              </a:rPr>
              <a:t>), Васюта – Катерина Чумакова, Степан – Петро Мегера, Колобок – Андрій Піддубний, Колобок – Вадим </a:t>
            </a:r>
            <a:r>
              <a:rPr lang="uk-UA" b="1" i="1" dirty="0" err="1">
                <a:latin typeface="Gabriola" pitchFamily="82" charset="0"/>
              </a:rPr>
              <a:t>Глазнєв</a:t>
            </a:r>
            <a:r>
              <a:rPr lang="uk-UA" b="1" i="1" dirty="0">
                <a:latin typeface="Gabriola" pitchFamily="82" charset="0"/>
              </a:rPr>
              <a:t>, Василинка – Марічка Романова, Лікар – Василь </a:t>
            </a:r>
            <a:r>
              <a:rPr lang="uk-UA" b="1" i="1" dirty="0" err="1">
                <a:latin typeface="Gabriola" pitchFamily="82" charset="0"/>
              </a:rPr>
              <a:t>Губко</a:t>
            </a:r>
            <a:r>
              <a:rPr lang="uk-UA" b="1" i="1" dirty="0">
                <a:latin typeface="Gabriola" pitchFamily="82" charset="0"/>
              </a:rPr>
              <a:t>, Сержант – Вадим </a:t>
            </a:r>
            <a:r>
              <a:rPr lang="uk-UA" b="1" i="1" dirty="0" err="1">
                <a:latin typeface="Gabriola" pitchFamily="82" charset="0"/>
              </a:rPr>
              <a:t>Глазнєв</a:t>
            </a:r>
            <a:r>
              <a:rPr lang="uk-UA" b="1" i="1" dirty="0">
                <a:latin typeface="Gabriola" pitchFamily="82" charset="0"/>
              </a:rPr>
              <a:t>, Михайло – Віктор Барановський, </a:t>
            </a:r>
            <a:r>
              <a:rPr lang="uk-UA" b="1" i="1" dirty="0" err="1">
                <a:latin typeface="Gabriola" pitchFamily="82" charset="0"/>
              </a:rPr>
              <a:t>Матронка</a:t>
            </a:r>
            <a:r>
              <a:rPr lang="uk-UA" b="1" i="1" dirty="0">
                <a:latin typeface="Gabriola" pitchFamily="82" charset="0"/>
              </a:rPr>
              <a:t> – Валентина Головко, </a:t>
            </a:r>
            <a:r>
              <a:rPr lang="uk-UA" b="1" i="1" dirty="0" err="1">
                <a:latin typeface="Gabriola" pitchFamily="82" charset="0"/>
              </a:rPr>
              <a:t>Матронка</a:t>
            </a:r>
            <a:r>
              <a:rPr lang="uk-UA" b="1" i="1" dirty="0">
                <a:latin typeface="Gabriola" pitchFamily="82" charset="0"/>
              </a:rPr>
              <a:t> – </a:t>
            </a:r>
            <a:r>
              <a:rPr lang="uk-UA" b="1" i="1" dirty="0" err="1">
                <a:latin typeface="Gabriola" pitchFamily="82" charset="0"/>
              </a:rPr>
              <a:t>Крістіна</a:t>
            </a:r>
            <a:r>
              <a:rPr lang="uk-UA" b="1" i="1" dirty="0">
                <a:latin typeface="Gabriola" pitchFamily="82" charset="0"/>
              </a:rPr>
              <a:t> </a:t>
            </a:r>
            <a:r>
              <a:rPr lang="uk-UA" b="1" i="1" dirty="0" err="1">
                <a:latin typeface="Gabriola" pitchFamily="82" charset="0"/>
              </a:rPr>
              <a:t>Зборлюкова</a:t>
            </a:r>
            <a:r>
              <a:rPr lang="uk-UA" b="1" i="1" dirty="0">
                <a:latin typeface="Gabriola" pitchFamily="82" charset="0"/>
              </a:rPr>
              <a:t>, Дід – Танасій Богдан Братко, Молода Васюта – Ксенія Король, </a:t>
            </a:r>
            <a:r>
              <a:rPr lang="uk-UA" b="1" i="1" dirty="0" err="1">
                <a:latin typeface="Gabriola" pitchFamily="82" charset="0"/>
              </a:rPr>
              <a:t>Дідушенко</a:t>
            </a:r>
            <a:r>
              <a:rPr lang="uk-UA" b="1" i="1" dirty="0">
                <a:latin typeface="Gabriola" pitchFamily="82" charset="0"/>
              </a:rPr>
              <a:t> – В’ячеслав Стаханов, Офіцер – Григорій </a:t>
            </a:r>
            <a:r>
              <a:rPr lang="uk-UA" b="1" i="1" dirty="0" err="1">
                <a:latin typeface="Gabriola" pitchFamily="82" charset="0"/>
              </a:rPr>
              <a:t>Руденко-Краєвський</a:t>
            </a:r>
            <a:r>
              <a:rPr lang="uk-UA" b="1" i="1" dirty="0">
                <a:latin typeface="Gabriola" pitchFamily="82" charset="0"/>
              </a:rPr>
              <a:t>, </a:t>
            </a:r>
            <a:r>
              <a:rPr lang="uk-UA" b="1" i="1" dirty="0" err="1">
                <a:latin typeface="Gabriola" pitchFamily="82" charset="0"/>
              </a:rPr>
              <a:t>Штефка</a:t>
            </a:r>
            <a:r>
              <a:rPr lang="uk-UA" b="1" i="1" dirty="0">
                <a:latin typeface="Gabriola" pitchFamily="82" charset="0"/>
              </a:rPr>
              <a:t> – Марічка Романова, Нічний гість – Вадим </a:t>
            </a:r>
            <a:r>
              <a:rPr lang="uk-UA" b="1" i="1" dirty="0" err="1">
                <a:latin typeface="Gabriola" pitchFamily="82" charset="0"/>
              </a:rPr>
              <a:t>Глазнєв</a:t>
            </a:r>
            <a:r>
              <a:rPr lang="uk-UA" b="1" i="1" dirty="0">
                <a:latin typeface="Gabriola" pitchFamily="82" charset="0"/>
              </a:rPr>
              <a:t>, Нічний гість – Василь </a:t>
            </a:r>
            <a:r>
              <a:rPr lang="uk-UA" b="1" i="1" dirty="0" err="1">
                <a:latin typeface="Gabriola" pitchFamily="82" charset="0"/>
              </a:rPr>
              <a:t>Губко</a:t>
            </a:r>
            <a:r>
              <a:rPr lang="uk-UA" b="1" i="1" dirty="0">
                <a:latin typeface="Gabriola" pitchFamily="82" charset="0"/>
              </a:rPr>
              <a:t>, Солдат – Олексій </a:t>
            </a:r>
            <a:r>
              <a:rPr lang="uk-UA" b="1" i="1" dirty="0" err="1" smtClean="0">
                <a:latin typeface="Gabriola" pitchFamily="82" charset="0"/>
              </a:rPr>
              <a:t>Надкерничний</a:t>
            </a:r>
            <a:endParaRPr lang="ru-RU" b="1" i="1" dirty="0">
              <a:latin typeface="Gabriola" pitchFamily="82" charset="0"/>
            </a:endParaRPr>
          </a:p>
          <a:p>
            <a:pPr algn="just"/>
            <a:endParaRPr lang="ru-RU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Валя\Desktop\Старый стол\Дисципліни\бестселер як феноен\даруся\афіші\афіша театру кобилянської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0852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4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88569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latin typeface="Gabriola" pitchFamily="82" charset="0"/>
              </a:rPr>
              <a:t>Література</a:t>
            </a:r>
            <a:endParaRPr lang="ru-RU" sz="1600" b="1" i="1" dirty="0"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err="1">
                <a:latin typeface="Gabriola" pitchFamily="82" charset="0"/>
              </a:rPr>
              <a:t>Дімаров</a:t>
            </a:r>
            <a:r>
              <a:rPr lang="uk-UA" sz="1600" b="1" i="1" dirty="0">
                <a:latin typeface="Gabriola" pitchFamily="82" charset="0"/>
              </a:rPr>
              <a:t> А. Марічка. </a:t>
            </a:r>
            <a:r>
              <a:rPr lang="uk-UA" sz="1600" b="1" i="1" dirty="0" err="1">
                <a:latin typeface="Gabriola" pitchFamily="82" charset="0"/>
              </a:rPr>
              <a:t>Матіос</a:t>
            </a:r>
            <a:r>
              <a:rPr lang="uk-UA" sz="1600" b="1" i="1" dirty="0">
                <a:latin typeface="Gabriola" pitchFamily="82" charset="0"/>
              </a:rPr>
              <a:t> М. Солодка </a:t>
            </a:r>
            <a:r>
              <a:rPr lang="uk-UA" sz="1600" b="1" i="1" dirty="0" err="1">
                <a:latin typeface="Gabriola" pitchFamily="82" charset="0"/>
              </a:rPr>
              <a:t>Даруся</a:t>
            </a:r>
            <a:r>
              <a:rPr lang="uk-UA" sz="1600" b="1" i="1" dirty="0">
                <a:latin typeface="Gabriola" pitchFamily="82" charset="0"/>
              </a:rPr>
              <a:t>. Львів : ЛА «Піра­міда», 2004.</a:t>
            </a:r>
            <a:endParaRPr lang="ru-RU" sz="1600" b="1" i="1" dirty="0"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err="1">
                <a:latin typeface="Gabriola" pitchFamily="82" charset="0"/>
              </a:rPr>
              <a:t>Матіос</a:t>
            </a:r>
            <a:r>
              <a:rPr lang="uk-UA" sz="1600" b="1" i="1" dirty="0">
                <a:latin typeface="Gabriola" pitchFamily="82" charset="0"/>
              </a:rPr>
              <a:t> М. Солодка </a:t>
            </a:r>
            <a:r>
              <a:rPr lang="uk-UA" sz="1600" b="1" i="1" dirty="0" err="1">
                <a:latin typeface="Gabriola" pitchFamily="82" charset="0"/>
              </a:rPr>
              <a:t>Даруся</a:t>
            </a:r>
            <a:r>
              <a:rPr lang="uk-UA" sz="1600" b="1" i="1" dirty="0">
                <a:latin typeface="Gabriola" pitchFamily="82" charset="0"/>
              </a:rPr>
              <a:t>. Львів : ЛА «Пі</a:t>
            </a:r>
            <a:r>
              <a:rPr lang="ru-RU" sz="1600" b="1" i="1" dirty="0" err="1">
                <a:latin typeface="Gabriola" pitchFamily="82" charset="0"/>
              </a:rPr>
              <a:t>раміда</a:t>
            </a:r>
            <a:r>
              <a:rPr lang="ru-RU" sz="1600" b="1" i="1" dirty="0">
                <a:latin typeface="Gabriola" pitchFamily="82" charset="0"/>
              </a:rPr>
              <a:t>», 2007.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err="1">
                <a:latin typeface="Gabriola" pitchFamily="82" charset="0"/>
              </a:rPr>
              <a:t>Письменникові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конче</a:t>
            </a:r>
            <a:r>
              <a:rPr lang="ru-RU" sz="1600" b="1" i="1" dirty="0">
                <a:latin typeface="Gabriola" pitchFamily="82" charset="0"/>
              </a:rPr>
              <a:t> бути </a:t>
            </a:r>
            <a:r>
              <a:rPr lang="ru-RU" sz="1600" b="1" i="1" dirty="0" err="1">
                <a:latin typeface="Gabriola" pitchFamily="82" charset="0"/>
              </a:rPr>
              <a:t>совісним</a:t>
            </a:r>
            <a:r>
              <a:rPr lang="ru-RU" sz="1600" b="1" i="1" dirty="0">
                <a:latin typeface="Gabriola" pitchFamily="82" charset="0"/>
              </a:rPr>
              <a:t> у </a:t>
            </a:r>
            <a:r>
              <a:rPr lang="ru-RU" sz="1600" b="1" i="1" dirty="0" err="1">
                <a:latin typeface="Gabriola" pitchFamily="82" charset="0"/>
              </a:rPr>
              <a:t>творчості</a:t>
            </a:r>
            <a:r>
              <a:rPr lang="ru-RU" sz="1600" b="1" i="1" dirty="0">
                <a:latin typeface="Gabriola" pitchFamily="82" charset="0"/>
              </a:rPr>
              <a:t>: </a:t>
            </a:r>
            <a:r>
              <a:rPr lang="ru-RU" sz="1600" b="1" i="1" dirty="0" err="1">
                <a:latin typeface="Gabriola" pitchFamily="82" charset="0"/>
              </a:rPr>
              <a:t>Розмова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Людми­ли</a:t>
            </a:r>
            <a:r>
              <a:rPr lang="ru-RU" sz="1600" b="1" i="1" dirty="0">
                <a:latin typeface="Gabriola" pitchFamily="82" charset="0"/>
              </a:rPr>
              <a:t> Таран з </a:t>
            </a:r>
            <a:r>
              <a:rPr lang="ru-RU" sz="1600" b="1" i="1" dirty="0" err="1">
                <a:latin typeface="Gabriola" pitchFamily="82" charset="0"/>
              </a:rPr>
              <a:t>Марією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Матіос</a:t>
            </a:r>
            <a:r>
              <a:rPr lang="ru-RU" sz="1600" b="1" i="1" dirty="0">
                <a:latin typeface="Gabriola" pitchFamily="82" charset="0"/>
              </a:rPr>
              <a:t>. </a:t>
            </a:r>
            <a:r>
              <a:rPr lang="ru-RU" sz="1600" b="1" i="1" dirty="0" err="1">
                <a:latin typeface="Gabriola" pitchFamily="82" charset="0"/>
              </a:rPr>
              <a:t>Кур'єр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Кривбасу</a:t>
            </a:r>
            <a:r>
              <a:rPr lang="ru-RU" sz="1600" b="1" i="1" dirty="0">
                <a:latin typeface="Gabriola" pitchFamily="82" charset="0"/>
              </a:rPr>
              <a:t>. 2006. № 196.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Римарук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І. Трояка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ружа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,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або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Солодка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Даруся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Кур'єр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Кривбасу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2006. № 196.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Родик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К.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Історія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без токсикозу.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URL: www.review.kiev.ua/-arcr.shtm?id=920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Семків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Р.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Чому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я не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читатиму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«Солодку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Дарусю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». Книжник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review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2005.  Ч. 8—9.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Червак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Б.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Символіка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часу в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творах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Марії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Слово і час.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2000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№14.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Шкляр В. Трояка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ружа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Марії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День.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2005.  3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лютого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 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Курчій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Д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"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О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дкровення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, книга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із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розряду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сакральних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,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мудрих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..."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Творчий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доробок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Марії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Роман "Солодка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Даруся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"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Обрії. 2013. № 2. С. 51-53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</a:t>
            </a:r>
            <a:endParaRPr lang="en-US" sz="16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Насмінчук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І.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Проза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: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особливості індивідуального стилю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Автореф. дис. на здобуття наук. ступеня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к. філол. н.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Івано-Франківськ. 2009. 20 с.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Завадська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Н. М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іфопоетика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простору у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прозі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Марії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Автореф. дис. на здобуття наук. ступеня</a:t>
            </a:r>
            <a:r>
              <a:rPr lang="uk-UA" sz="1600" b="1" i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к. філол. н.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Київ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2018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21 с.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  <a:hlinkClick r:id="rId2" tooltip="Пошук за автором"/>
              </a:rPr>
              <a:t>Волошук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  <a:hlinkClick r:id="rId2" tooltip="Пошук за автором"/>
              </a:rPr>
              <a:t> Л.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 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Поліфонія художнього світу прози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  <a:hlinkClick r:id="rId3" tooltip="Періодичне видання"/>
              </a:rPr>
              <a:t>Синопсис: текст, контекст, медіа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2013. № 16.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Горобець О. Модель світу «своїх» – «чужих» як трагічні «Жорна історії» у психологічних вимірах тексту «Солодка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Даруся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»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Таїни художнього тексту : зб. наук. пр. Дніпропетровськ : Пороги. 2012. Вип.15. С.75-85.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 Голобородько Я.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Соціумний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інтер’єр чи психологічний дизайн? (Художні дилеми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) Слово і час. 2008. № 12. С. 81–85. 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Павличко Д. Безодня, куди страшно заглянути (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М. Солодка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Даруся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ru-RU" sz="1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Львів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: ЛА «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Піраміда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», 2004)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Літ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ературна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Україна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2005. 20 </a:t>
            </a:r>
            <a:r>
              <a:rPr lang="ru-RU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січня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С. 2.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Якубовська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М. Міфологія буття українства у прозі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(Літературний портрет Марії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Матіос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). Львів, 2005. 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Бондар</a:t>
            </a:r>
            <a:r>
              <a:rPr lang="en-US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-</a:t>
            </a:r>
            <a:r>
              <a:rPr lang="uk-UA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Терещенко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И.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Мария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Матиос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. </a:t>
            </a:r>
            <a:r>
              <a:rPr lang="uk-UA" sz="1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Жизнь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от руки.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URL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: </a:t>
            </a:r>
            <a:r>
              <a:rPr lang="uk-UA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  <a:hlinkClick r:id="rId4"/>
              </a:rPr>
              <a:t>http://www.review.kiev.ua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  <a:p>
            <a:pPr lvl="0"/>
            <a:endParaRPr lang="ru-RU" sz="1600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3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atin typeface="Gabriola" pitchFamily="82" charset="0"/>
              </a:rPr>
              <a:t>М.</a:t>
            </a:r>
            <a:r>
              <a:rPr lang="uk-UA" b="1" i="1" dirty="0" err="1" smtClean="0">
                <a:latin typeface="Gabriola" pitchFamily="82" charset="0"/>
              </a:rPr>
              <a:t>Матіос</a:t>
            </a:r>
            <a:r>
              <a:rPr lang="uk-UA" b="1" i="1" dirty="0" smtClean="0">
                <a:latin typeface="Gabriola" pitchFamily="82" charset="0"/>
              </a:rPr>
              <a:t>: </a:t>
            </a:r>
            <a:r>
              <a:rPr lang="uk-UA" b="1" i="1" dirty="0">
                <a:latin typeface="Gabriola" pitchFamily="82" charset="0"/>
              </a:rPr>
              <a:t>«Кожна інтерпретація цієї великої людської драми, якою насправді є моя «Солодка </a:t>
            </a:r>
            <a:r>
              <a:rPr lang="uk-UA" b="1" i="1" dirty="0" err="1">
                <a:latin typeface="Gabriola" pitchFamily="82" charset="0"/>
              </a:rPr>
              <a:t>Даруся</a:t>
            </a:r>
            <a:r>
              <a:rPr lang="uk-UA" b="1" i="1" dirty="0">
                <a:latin typeface="Gabriola" pitchFamily="82" charset="0"/>
              </a:rPr>
              <a:t>», – це самота кожного глядача перед безоднею своїх власних роздумів про життя і його цінності. </a:t>
            </a:r>
            <a:r>
              <a:rPr lang="ru-RU" b="1" i="1" dirty="0">
                <a:latin typeface="Gabriola" pitchFamily="82" charset="0"/>
              </a:rPr>
              <a:t>А </a:t>
            </a:r>
            <a:r>
              <a:rPr lang="ru-RU" b="1" i="1" dirty="0" err="1">
                <a:latin typeface="Gabriola" pitchFamily="82" charset="0"/>
              </a:rPr>
              <a:t>самота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зі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своїми</a:t>
            </a:r>
            <a:r>
              <a:rPr lang="ru-RU" b="1" i="1" dirty="0">
                <a:latin typeface="Gabriola" pitchFamily="82" charset="0"/>
              </a:rPr>
              <a:t> думками схожа на </a:t>
            </a:r>
            <a:r>
              <a:rPr lang="ru-RU" b="1" i="1" dirty="0" err="1">
                <a:latin typeface="Gabriola" pitchFamily="82" charset="0"/>
              </a:rPr>
              <a:t>самоту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людини</a:t>
            </a:r>
            <a:r>
              <a:rPr lang="ru-RU" b="1" i="1" dirty="0">
                <a:latin typeface="Gabriola" pitchFamily="82" charset="0"/>
              </a:rPr>
              <a:t> в </a:t>
            </a:r>
            <a:r>
              <a:rPr lang="ru-RU" b="1" i="1" dirty="0" err="1">
                <a:latin typeface="Gabriola" pitchFamily="82" charset="0"/>
              </a:rPr>
              <a:t>церкві</a:t>
            </a:r>
            <a:r>
              <a:rPr lang="ru-RU" b="1" i="1" dirty="0">
                <a:latin typeface="Gabriola" pitchFamily="82" charset="0"/>
              </a:rPr>
              <a:t> перед образом </a:t>
            </a:r>
            <a:r>
              <a:rPr lang="ru-RU" b="1" i="1" dirty="0" err="1">
                <a:latin typeface="Gabriola" pitchFamily="82" charset="0"/>
              </a:rPr>
              <a:t>Божим</a:t>
            </a:r>
            <a:r>
              <a:rPr lang="ru-RU" b="1" i="1" dirty="0" smtClean="0">
                <a:latin typeface="Gabriola" pitchFamily="82" charset="0"/>
              </a:rPr>
              <a:t>»</a:t>
            </a:r>
            <a:r>
              <a:rPr lang="uk-UA" b="1" i="1" dirty="0" smtClean="0">
                <a:latin typeface="Gabriola" pitchFamily="82" charset="0"/>
              </a:rPr>
              <a:t> (інтерв’ю </a:t>
            </a:r>
            <a:r>
              <a:rPr lang="uk-UA" b="1" i="1" dirty="0">
                <a:latin typeface="Gabriola" pitchFamily="82" charset="0"/>
              </a:rPr>
              <a:t>після </a:t>
            </a:r>
            <a:r>
              <a:rPr lang="uk-UA" b="1" i="1" dirty="0" smtClean="0">
                <a:latin typeface="Gabriola" pitchFamily="82" charset="0"/>
              </a:rPr>
              <a:t>вистави)</a:t>
            </a:r>
          </a:p>
          <a:p>
            <a:pPr algn="just"/>
            <a:endParaRPr lang="uk-UA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Гастролі:  - </a:t>
            </a:r>
            <a:r>
              <a:rPr lang="ru-RU" b="1" i="1" dirty="0" smtClean="0">
                <a:latin typeface="Gabriola" pitchFamily="82" charset="0"/>
              </a:rPr>
              <a:t>фестиваль «Сцена </a:t>
            </a:r>
            <a:r>
              <a:rPr lang="ru-RU" b="1" i="1" dirty="0" err="1">
                <a:latin typeface="Gabriola" pitchFamily="82" charset="0"/>
              </a:rPr>
              <a:t>людства</a:t>
            </a:r>
            <a:r>
              <a:rPr lang="ru-RU" b="1" i="1" dirty="0">
                <a:latin typeface="Gabriola" pitchFamily="82" charset="0"/>
              </a:rPr>
              <a:t> – 2008» (м. </a:t>
            </a:r>
            <a:r>
              <a:rPr lang="ru-RU" b="1" i="1" dirty="0" err="1">
                <a:latin typeface="Gabriola" pitchFamily="82" charset="0"/>
              </a:rPr>
              <a:t>Черкаси</a:t>
            </a:r>
            <a:r>
              <a:rPr lang="ru-RU" b="1" i="1" dirty="0" smtClean="0">
                <a:latin typeface="Gabriola" pitchFamily="82" charset="0"/>
              </a:rPr>
              <a:t>)</a:t>
            </a:r>
          </a:p>
          <a:p>
            <a:pPr indent="720725" algn="just"/>
            <a:r>
              <a:rPr lang="ru-RU" b="1" i="1" dirty="0" smtClean="0">
                <a:latin typeface="Gabriola" pitchFamily="82" charset="0"/>
              </a:rPr>
              <a:t> - </a:t>
            </a:r>
            <a:r>
              <a:rPr lang="ru-RU" b="1" i="1" dirty="0" err="1" smtClean="0">
                <a:latin typeface="Gabriola" pitchFamily="82" charset="0"/>
              </a:rPr>
              <a:t>двічі</a:t>
            </a:r>
            <a:r>
              <a:rPr lang="ru-RU" b="1" i="1" dirty="0" smtClean="0">
                <a:latin typeface="Gabriola" pitchFamily="82" charset="0"/>
              </a:rPr>
              <a:t> у </a:t>
            </a:r>
            <a:r>
              <a:rPr lang="ru-RU" b="1" i="1" dirty="0" err="1" smtClean="0">
                <a:latin typeface="Gabriola" pitchFamily="82" charset="0"/>
              </a:rPr>
              <a:t>Львові</a:t>
            </a:r>
            <a:r>
              <a:rPr lang="ru-RU" b="1" i="1" dirty="0" smtClean="0">
                <a:latin typeface="Gabriola" pitchFamily="82" charset="0"/>
              </a:rPr>
              <a:t> </a:t>
            </a:r>
          </a:p>
          <a:p>
            <a:pPr indent="809625" algn="just"/>
            <a:r>
              <a:rPr lang="ru-RU" b="1" i="1" dirty="0" smtClean="0">
                <a:latin typeface="Gabriola" pitchFamily="82" charset="0"/>
              </a:rPr>
              <a:t>- </a:t>
            </a:r>
            <a:r>
              <a:rPr lang="ru-RU" b="1" i="1" dirty="0" err="1" smtClean="0">
                <a:latin typeface="Gabriola" pitchFamily="82" charset="0"/>
              </a:rPr>
              <a:t>Киів</a:t>
            </a:r>
            <a:r>
              <a:rPr lang="ru-RU" b="1" i="1" dirty="0" smtClean="0">
                <a:latin typeface="Gabriola" pitchFamily="82" charset="0"/>
              </a:rPr>
              <a:t> </a:t>
            </a:r>
          </a:p>
          <a:p>
            <a:pPr marL="809625" algn="just"/>
            <a:r>
              <a:rPr lang="ru-RU" b="1" i="1" dirty="0" smtClean="0">
                <a:latin typeface="Gabriola" pitchFamily="82" charset="0"/>
              </a:rPr>
              <a:t>- </a:t>
            </a:r>
            <a:r>
              <a:rPr lang="ru-RU" b="1" i="1" dirty="0" err="1" smtClean="0">
                <a:latin typeface="Gabriola" pitchFamily="82" charset="0"/>
              </a:rPr>
              <a:t>Рівне</a:t>
            </a:r>
            <a:r>
              <a:rPr lang="ru-RU" b="1" i="1" dirty="0" smtClean="0">
                <a:latin typeface="Gabriola" pitchFamily="82" charset="0"/>
              </a:rPr>
              <a:t> </a:t>
            </a:r>
          </a:p>
          <a:p>
            <a:pPr marL="809625" algn="just"/>
            <a:r>
              <a:rPr lang="ru-RU" b="1" i="1" dirty="0" smtClean="0">
                <a:latin typeface="Gabriola" pitchFamily="82" charset="0"/>
              </a:rPr>
              <a:t>- </a:t>
            </a:r>
            <a:r>
              <a:rPr lang="ru-RU" b="1" i="1" dirty="0" err="1" smtClean="0">
                <a:latin typeface="Gabriola" pitchFamily="82" charset="0"/>
              </a:rPr>
              <a:t>Чернів</a:t>
            </a:r>
            <a:endParaRPr lang="ru-RU" b="1" i="1" dirty="0" smtClean="0">
              <a:latin typeface="Gabriola" pitchFamily="82" charset="0"/>
            </a:endParaRPr>
          </a:p>
          <a:p>
            <a:pPr marL="1095375" indent="-285750" algn="just">
              <a:buFontTx/>
              <a:buChar char="-"/>
            </a:pPr>
            <a:r>
              <a:rPr lang="ru-RU" b="1" i="1" dirty="0" err="1" smtClean="0">
                <a:latin typeface="Gabriola" pitchFamily="82" charset="0"/>
              </a:rPr>
              <a:t>Луцьк</a:t>
            </a:r>
            <a:endParaRPr lang="ru-RU" b="1" i="1" dirty="0" smtClean="0">
              <a:latin typeface="Gabriola" pitchFamily="82" charset="0"/>
            </a:endParaRPr>
          </a:p>
          <a:p>
            <a:pPr marL="1095375" indent="-285750" algn="just">
              <a:buFontTx/>
              <a:buChar char="-"/>
            </a:pPr>
            <a:endParaRPr lang="uk-UA" b="1" i="1" dirty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Постановка режисера</a:t>
            </a:r>
            <a:r>
              <a:rPr lang="ru-RU" b="1" i="1" dirty="0" smtClean="0">
                <a:latin typeface="Gabriola" pitchFamily="82" charset="0"/>
              </a:rPr>
              <a:t> Ростислава </a:t>
            </a:r>
            <a:r>
              <a:rPr lang="ru-RU" b="1" i="1" dirty="0" err="1" smtClean="0">
                <a:latin typeface="Gabriola" pitchFamily="82" charset="0"/>
              </a:rPr>
              <a:t>Держипільського</a:t>
            </a:r>
            <a:r>
              <a:rPr lang="ru-RU" b="1" i="1" dirty="0" smtClean="0">
                <a:latin typeface="Gabriola" pitchFamily="82" charset="0"/>
              </a:rPr>
              <a:t>. (</a:t>
            </a:r>
            <a:r>
              <a:rPr lang="uk-UA" b="1" i="1" dirty="0" err="1" smtClean="0">
                <a:latin typeface="Gabriola" pitchFamily="82" charset="0"/>
              </a:rPr>
              <a:t>драмиа</a:t>
            </a:r>
            <a:r>
              <a:rPr lang="uk-UA" b="1" i="1" dirty="0" smtClean="0">
                <a:latin typeface="Gabriola" pitchFamily="82" charset="0"/>
              </a:rPr>
              <a:t> на дві дії)</a:t>
            </a:r>
            <a:endParaRPr lang="ru-RU" b="1" i="1" dirty="0" smtClean="0">
              <a:latin typeface="Gabriola" pitchFamily="82" charset="0"/>
            </a:endParaRPr>
          </a:p>
          <a:p>
            <a:pPr algn="just"/>
            <a:r>
              <a:rPr lang="ru-RU" b="1" i="1" dirty="0" smtClean="0">
                <a:latin typeface="Gabriola" pitchFamily="82" charset="0"/>
              </a:rPr>
              <a:t>Разом</a:t>
            </a:r>
            <a:r>
              <a:rPr lang="uk-UA" b="1" i="1" dirty="0" smtClean="0">
                <a:latin typeface="Gabriola" pitchFamily="82" charset="0"/>
              </a:rPr>
              <a:t> </a:t>
            </a:r>
            <a:r>
              <a:rPr lang="uk-UA" b="1" i="1" dirty="0">
                <a:latin typeface="Gabriola" pitchFamily="82" charset="0"/>
              </a:rPr>
              <a:t>із випускниками </a:t>
            </a:r>
            <a:r>
              <a:rPr lang="ru-RU" b="1" i="1" dirty="0" err="1">
                <a:latin typeface="Gabriola" pitchFamily="82" charset="0"/>
              </a:rPr>
              <a:t>Інституту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мистецтв</a:t>
            </a:r>
            <a:r>
              <a:rPr lang="ru-RU" b="1" i="1" dirty="0">
                <a:latin typeface="Gabriola" pitchFamily="82" charset="0"/>
              </a:rPr>
              <a:t> П</a:t>
            </a:r>
            <a:r>
              <a:rPr lang="uk-UA" b="1" i="1" dirty="0" err="1">
                <a:latin typeface="Gabriola" pitchFamily="82" charset="0"/>
              </a:rPr>
              <a:t>рикарпатського</a:t>
            </a:r>
            <a:r>
              <a:rPr lang="uk-UA" b="1" i="1" dirty="0">
                <a:latin typeface="Gabriola" pitchFamily="82" charset="0"/>
              </a:rPr>
              <a:t> національного університету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ім</a:t>
            </a:r>
            <a:r>
              <a:rPr lang="ru-RU" b="1" i="1" dirty="0">
                <a:latin typeface="Gabriola" pitchFamily="82" charset="0"/>
              </a:rPr>
              <a:t>.</a:t>
            </a:r>
            <a:r>
              <a:rPr lang="uk-UA" b="1" i="1" dirty="0">
                <a:latin typeface="Gabriola" pitchFamily="82" charset="0"/>
              </a:rPr>
              <a:t> </a:t>
            </a:r>
            <a:r>
              <a:rPr lang="ru-RU" b="1" i="1" dirty="0">
                <a:latin typeface="Gabriola" pitchFamily="82" charset="0"/>
              </a:rPr>
              <a:t>В. </a:t>
            </a:r>
            <a:r>
              <a:rPr lang="ru-RU" b="1" i="1" dirty="0" err="1">
                <a:latin typeface="Gabriola" pitchFamily="82" charset="0"/>
              </a:rPr>
              <a:t>Стефаника</a:t>
            </a:r>
            <a:r>
              <a:rPr lang="uk-UA" b="1" i="1" dirty="0">
                <a:latin typeface="Gabriola" pitchFamily="82" charset="0"/>
              </a:rPr>
              <a:t> </a:t>
            </a:r>
            <a:r>
              <a:rPr lang="uk-UA" b="1" i="1" dirty="0" smtClean="0">
                <a:latin typeface="Gabriola" pitchFamily="82" charset="0"/>
              </a:rPr>
              <a:t>підготовлено дипломний спектакль</a:t>
            </a:r>
          </a:p>
          <a:p>
            <a:pPr algn="just"/>
            <a:r>
              <a:rPr lang="uk-UA" b="1" i="1" dirty="0" smtClean="0">
                <a:latin typeface="Gabriola" pitchFamily="82" charset="0"/>
              </a:rPr>
              <a:t>Спектакль відразу було </a:t>
            </a:r>
            <a:r>
              <a:rPr lang="uk-UA" b="1" i="1" dirty="0">
                <a:latin typeface="Gabriola" pitchFamily="82" charset="0"/>
              </a:rPr>
              <a:t>включено до </a:t>
            </a:r>
            <a:r>
              <a:rPr lang="ru-RU" b="1" i="1" dirty="0">
                <a:latin typeface="Gabriola" pitchFamily="82" charset="0"/>
              </a:rPr>
              <a:t>репертуару </a:t>
            </a:r>
            <a:r>
              <a:rPr lang="ru-RU" b="1" i="1" dirty="0" err="1">
                <a:latin typeface="Gabriola" pitchFamily="82" charset="0"/>
              </a:rPr>
              <a:t>Івано-Франківського</a:t>
            </a:r>
            <a:r>
              <a:rPr lang="uk-UA" b="1" i="1" dirty="0">
                <a:latin typeface="Gabriola" pitchFamily="82" charset="0"/>
              </a:rPr>
              <a:t> театру.</a:t>
            </a:r>
            <a:r>
              <a:rPr lang="ru-RU" b="1" i="1" dirty="0">
                <a:latin typeface="Gabriola" pitchFamily="82" charset="0"/>
              </a:rPr>
              <a:t> </a:t>
            </a:r>
            <a:endParaRPr lang="ru-RU" b="1" i="1" dirty="0" smtClean="0">
              <a:latin typeface="Gabriola" pitchFamily="82" charset="0"/>
            </a:endParaRPr>
          </a:p>
          <a:p>
            <a:pPr algn="just"/>
            <a:r>
              <a:rPr lang="ru-RU" b="1" i="1" dirty="0" err="1" smtClean="0">
                <a:latin typeface="Gabriola" pitchFamily="82" charset="0"/>
              </a:rPr>
              <a:t>Прем’єра</a:t>
            </a:r>
            <a:r>
              <a:rPr lang="ru-RU" b="1" i="1" dirty="0" smtClean="0">
                <a:latin typeface="Gabriola" pitchFamily="82" charset="0"/>
              </a:rPr>
              <a:t>: 16 </a:t>
            </a:r>
            <a:r>
              <a:rPr lang="ru-RU" b="1" i="1" dirty="0">
                <a:latin typeface="Gabriola" pitchFamily="82" charset="0"/>
              </a:rPr>
              <a:t>листопада 2008 року. </a:t>
            </a:r>
            <a:endParaRPr lang="ru-RU" b="1" i="1" dirty="0" smtClean="0">
              <a:latin typeface="Gabriola" pitchFamily="82" charset="0"/>
            </a:endParaRPr>
          </a:p>
          <a:p>
            <a:pPr algn="just"/>
            <a:r>
              <a:rPr lang="uk-UA" b="1" i="1" dirty="0" smtClean="0">
                <a:latin typeface="Gabriola" pitchFamily="82" charset="0"/>
              </a:rPr>
              <a:t>С</a:t>
            </a:r>
            <a:r>
              <a:rPr lang="ru-RU" b="1" i="1" dirty="0" err="1" smtClean="0">
                <a:latin typeface="Gabriola" pitchFamily="82" charset="0"/>
              </a:rPr>
              <a:t>ценічн</a:t>
            </a:r>
            <a:r>
              <a:rPr lang="uk-UA" b="1" i="1" dirty="0" err="1">
                <a:latin typeface="Gabriola" pitchFamily="82" charset="0"/>
              </a:rPr>
              <a:t>им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 smtClean="0">
                <a:latin typeface="Gabriola" pitchFamily="82" charset="0"/>
              </a:rPr>
              <a:t>рішення</a:t>
            </a:r>
            <a:r>
              <a:rPr lang="uk-UA" b="1" i="1" dirty="0" smtClean="0">
                <a:latin typeface="Gabriola" pitchFamily="82" charset="0"/>
              </a:rPr>
              <a:t> </a:t>
            </a:r>
            <a:r>
              <a:rPr lang="ru-RU" b="1" i="1" dirty="0">
                <a:latin typeface="Gabriola" pitchFamily="82" charset="0"/>
              </a:rPr>
              <a:t>Ростислав</a:t>
            </a:r>
            <a:r>
              <a:rPr lang="uk-UA" b="1" i="1" dirty="0">
                <a:latin typeface="Gabriola" pitchFamily="82" charset="0"/>
              </a:rPr>
              <a:t>а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Держипільськ</a:t>
            </a:r>
            <a:r>
              <a:rPr lang="uk-UA" b="1" i="1" dirty="0" err="1">
                <a:latin typeface="Gabriola" pitchFamily="82" charset="0"/>
              </a:rPr>
              <a:t>ого</a:t>
            </a:r>
            <a:r>
              <a:rPr lang="uk-UA" b="1" i="1" dirty="0">
                <a:latin typeface="Gabriola" pitchFamily="82" charset="0"/>
              </a:rPr>
              <a:t>,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 smtClean="0">
                <a:latin typeface="Gabriola" pitchFamily="82" charset="0"/>
              </a:rPr>
              <a:t>музичн</a:t>
            </a:r>
            <a:r>
              <a:rPr lang="uk-UA" b="1" i="1" dirty="0" smtClean="0">
                <a:latin typeface="Gabriola" pitchFamily="82" charset="0"/>
              </a:rPr>
              <a:t>е </a:t>
            </a:r>
            <a:r>
              <a:rPr lang="ru-RU" b="1" i="1" dirty="0" err="1" smtClean="0">
                <a:latin typeface="Gabriola" pitchFamily="82" charset="0"/>
              </a:rPr>
              <a:t>оформлення</a:t>
            </a:r>
            <a:r>
              <a:rPr lang="uk-UA" b="1" i="1" dirty="0">
                <a:latin typeface="Gabriola" pitchFamily="82" charset="0"/>
              </a:rPr>
              <a:t>м і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 smtClean="0">
                <a:latin typeface="Gabriola" pitchFamily="82" charset="0"/>
              </a:rPr>
              <a:t>пісенн</a:t>
            </a:r>
            <a:r>
              <a:rPr lang="uk-UA" b="1" i="1" dirty="0" smtClean="0">
                <a:latin typeface="Gabriola" pitchFamily="82" charset="0"/>
              </a:rPr>
              <a:t>а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 err="1" smtClean="0">
                <a:latin typeface="Gabriola" pitchFamily="82" charset="0"/>
              </a:rPr>
              <a:t>режисур</a:t>
            </a:r>
            <a:r>
              <a:rPr lang="uk-UA" b="1" i="1" dirty="0" smtClean="0">
                <a:latin typeface="Gabriola" pitchFamily="82" charset="0"/>
              </a:rPr>
              <a:t>а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>
                <a:latin typeface="Gabriola" pitchFamily="82" charset="0"/>
              </a:rPr>
              <a:t>лауреат</a:t>
            </a:r>
            <a:r>
              <a:rPr lang="uk-UA" b="1" i="1" dirty="0">
                <a:latin typeface="Gabriola" pitchFamily="82" charset="0"/>
              </a:rPr>
              <a:t>а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Національної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премії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України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ім.Т.Г.Шевченка</a:t>
            </a:r>
            <a:r>
              <a:rPr lang="ru-RU" b="1" i="1" dirty="0">
                <a:latin typeface="Gabriola" pitchFamily="82" charset="0"/>
              </a:rPr>
              <a:t> </a:t>
            </a:r>
            <a:r>
              <a:rPr lang="ru-RU" b="1" i="1" dirty="0" err="1">
                <a:latin typeface="Gabriola" pitchFamily="82" charset="0"/>
              </a:rPr>
              <a:t>Наталі</a:t>
            </a:r>
            <a:r>
              <a:rPr lang="uk-UA" b="1" i="1" dirty="0">
                <a:latin typeface="Gabriola" pitchFamily="82" charset="0"/>
              </a:rPr>
              <a:t>ї</a:t>
            </a:r>
            <a:r>
              <a:rPr lang="ru-RU" b="1" i="1" dirty="0">
                <a:latin typeface="Gabriola" pitchFamily="82" charset="0"/>
              </a:rPr>
              <a:t> </a:t>
            </a:r>
            <a:r>
              <a:rPr lang="ru-RU" b="1" i="1" dirty="0" err="1">
                <a:latin typeface="Gabriola" pitchFamily="82" charset="0"/>
              </a:rPr>
              <a:t>Половинк</a:t>
            </a:r>
            <a:r>
              <a:rPr lang="uk-UA" b="1" i="1" dirty="0" smtClean="0">
                <a:latin typeface="Gabriola" pitchFamily="82" charset="0"/>
              </a:rPr>
              <a:t>и</a:t>
            </a:r>
          </a:p>
          <a:p>
            <a:pPr algn="just"/>
            <a:r>
              <a:rPr lang="ru-RU" b="1" i="1" dirty="0" smtClean="0">
                <a:latin typeface="Gabriola" pitchFamily="82" charset="0"/>
              </a:rPr>
              <a:t>Перемоги: </a:t>
            </a:r>
            <a:r>
              <a:rPr lang="ru-RU" b="1" i="1" dirty="0" err="1" smtClean="0">
                <a:latin typeface="Gabriola" pitchFamily="82" charset="0"/>
              </a:rPr>
              <a:t>фестиваль“Прем’єри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>
                <a:latin typeface="Gabriola" pitchFamily="82" charset="0"/>
              </a:rPr>
              <a:t>сезону – 2009” </a:t>
            </a:r>
            <a:r>
              <a:rPr lang="ru-RU" b="1" i="1" dirty="0" smtClean="0">
                <a:latin typeface="Gabriola" pitchFamily="82" charset="0"/>
              </a:rPr>
              <a:t>(у </a:t>
            </a:r>
            <a:r>
              <a:rPr lang="ru-RU" b="1" i="1" dirty="0" err="1" smtClean="0">
                <a:latin typeface="Gabriola" pitchFamily="82" charset="0"/>
              </a:rPr>
              <a:t>п’яти</a:t>
            </a:r>
            <a:r>
              <a:rPr lang="ru-RU" b="1" i="1" dirty="0" smtClean="0">
                <a:latin typeface="Gabriola" pitchFamily="82" charset="0"/>
              </a:rPr>
              <a:t> </a:t>
            </a:r>
            <a:r>
              <a:rPr lang="ru-RU" b="1" i="1" dirty="0" err="1" smtClean="0">
                <a:latin typeface="Gabriola" pitchFamily="82" charset="0"/>
              </a:rPr>
              <a:t>номінаціях</a:t>
            </a:r>
            <a:r>
              <a:rPr lang="ru-RU" b="1" i="1" dirty="0" smtClean="0">
                <a:latin typeface="Gabriola" pitchFamily="82" charset="0"/>
              </a:rPr>
              <a:t>)</a:t>
            </a:r>
            <a:r>
              <a:rPr lang="uk-UA" b="1" i="1" dirty="0" smtClean="0">
                <a:latin typeface="Gabriola" pitchFamily="82" charset="0"/>
              </a:rPr>
              <a:t>; </a:t>
            </a:r>
            <a:endParaRPr lang="ru-RU" b="1" i="1" dirty="0" smtClean="0">
              <a:latin typeface="Gabriola" pitchFamily="82" charset="0"/>
            </a:endParaRPr>
          </a:p>
          <a:p>
            <a:pPr algn="just"/>
            <a:endParaRPr lang="ru-RU" b="1" i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26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Валя\Desktop\Старый стол\Дисципліни\бестселер як феноен\даруся\афіші\солодка даруся АФІШ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88640"/>
            <a:ext cx="444500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8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Валя\Desktop\Старый стол\Дисципліни\бестселер як феноен\даруся\обкладинки\Pictures\афіша чехія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8" y="404664"/>
            <a:ext cx="402799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s\Валя\Desktop\Старый стол\Дисципліни\бестселер як феноен\даруся\афіші\афіша чехі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764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1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12845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>
                <a:latin typeface="Gabriola" pitchFamily="82" charset="0"/>
              </a:rPr>
              <a:t>Дійові особи та виконавці: 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err="1" smtClean="0">
                <a:latin typeface="Gabriola" pitchFamily="82" charset="0"/>
              </a:rPr>
              <a:t>Даруся</a:t>
            </a:r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- </a:t>
            </a:r>
            <a:r>
              <a:rPr lang="uk-UA" sz="1600" b="1" i="1" dirty="0" err="1">
                <a:latin typeface="Gabriola" pitchFamily="82" charset="0"/>
              </a:rPr>
              <a:t>з.а.України</a:t>
            </a:r>
            <a:r>
              <a:rPr lang="uk-UA" sz="1600" b="1" i="1" dirty="0">
                <a:latin typeface="Gabriola" pitchFamily="82" charset="0"/>
              </a:rPr>
              <a:t> Галина </a:t>
            </a:r>
            <a:r>
              <a:rPr lang="uk-UA" sz="1600" b="1" i="1" dirty="0" err="1" smtClean="0">
                <a:latin typeface="Gabriola" pitchFamily="82" charset="0"/>
              </a:rPr>
              <a:t>Баранкевич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Марія </a:t>
            </a:r>
            <a:r>
              <a:rPr lang="uk-UA" sz="1600" b="1" i="1" dirty="0">
                <a:latin typeface="Gabriola" pitchFamily="82" charset="0"/>
              </a:rPr>
              <a:t>-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 err="1">
                <a:latin typeface="Gabriola" pitchFamily="82" charset="0"/>
              </a:rPr>
              <a:t>з.а.України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>
                <a:latin typeface="Gabriola" pitchFamily="82" charset="0"/>
              </a:rPr>
              <a:t>Надія </a:t>
            </a:r>
            <a:r>
              <a:rPr lang="uk-UA" sz="1600" b="1" i="1" dirty="0" err="1" smtClean="0">
                <a:latin typeface="Gabriola" pitchFamily="82" charset="0"/>
              </a:rPr>
              <a:t>Левченко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Варвара </a:t>
            </a:r>
            <a:r>
              <a:rPr lang="uk-UA" sz="1600" b="1" i="1" dirty="0">
                <a:latin typeface="Gabriola" pitchFamily="82" charset="0"/>
              </a:rPr>
              <a:t>-</a:t>
            </a:r>
            <a:r>
              <a:rPr lang="ru-RU" sz="1600" b="1" i="1" dirty="0">
                <a:latin typeface="Gabriola" pitchFamily="82" charset="0"/>
              </a:rPr>
              <a:t>  </a:t>
            </a:r>
            <a:r>
              <a:rPr lang="uk-UA" sz="1600" b="1" i="1" dirty="0" err="1">
                <a:latin typeface="Gabriola" pitchFamily="82" charset="0"/>
              </a:rPr>
              <a:t>з.а.України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>
                <a:latin typeface="Gabriola" pitchFamily="82" charset="0"/>
              </a:rPr>
              <a:t>Олеся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 err="1" smtClean="0">
                <a:latin typeface="Gabriola" pitchFamily="82" charset="0"/>
              </a:rPr>
              <a:t>Пасічняк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Іван </a:t>
            </a:r>
            <a:r>
              <a:rPr lang="uk-UA" sz="1600" b="1" i="1" dirty="0" err="1">
                <a:latin typeface="Gabriola" pitchFamily="82" charset="0"/>
              </a:rPr>
              <a:t>Цвичок</a:t>
            </a:r>
            <a:r>
              <a:rPr lang="uk-UA" sz="1600" b="1" i="1" dirty="0">
                <a:latin typeface="Gabriola" pitchFamily="82" charset="0"/>
              </a:rPr>
              <a:t> - Іван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 err="1" smtClean="0">
                <a:latin typeface="Gabriola" pitchFamily="82" charset="0"/>
              </a:rPr>
              <a:t>Бліндар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Михайло - Євгеній </a:t>
            </a:r>
            <a:r>
              <a:rPr lang="uk-UA" sz="1600" b="1" i="1" dirty="0" err="1" smtClean="0">
                <a:latin typeface="Gabriola" pitchFamily="82" charset="0"/>
              </a:rPr>
              <a:t>Холодняк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 err="1">
                <a:latin typeface="Gabriola" pitchFamily="82" charset="0"/>
              </a:rPr>
              <a:t>Матронка</a:t>
            </a:r>
            <a:r>
              <a:rPr lang="uk-UA" sz="1600" b="1" i="1" dirty="0">
                <a:latin typeface="Gabriola" pitchFamily="82" charset="0"/>
              </a:rPr>
              <a:t> - Тетяна </a:t>
            </a:r>
            <a:r>
              <a:rPr lang="uk-UA" sz="1600" b="1" i="1" dirty="0" smtClean="0">
                <a:latin typeface="Gabriola" pitchFamily="82" charset="0"/>
              </a:rPr>
              <a:t>Гірняк</a:t>
            </a:r>
          </a:p>
          <a:p>
            <a:r>
              <a:rPr lang="uk-UA" sz="1600" b="1" i="1" dirty="0" err="1" smtClean="0">
                <a:latin typeface="Gabriola" pitchFamily="82" charset="0"/>
              </a:rPr>
              <a:t>Дідушенко</a:t>
            </a:r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- </a:t>
            </a:r>
            <a:r>
              <a:rPr lang="uk-UA" sz="1600" b="1" i="1" dirty="0" err="1">
                <a:latin typeface="Gabriola" pitchFamily="82" charset="0"/>
              </a:rPr>
              <a:t>з.а.України</a:t>
            </a:r>
            <a:r>
              <a:rPr lang="uk-UA" sz="1600" b="1" i="1" dirty="0">
                <a:latin typeface="Gabriola" pitchFamily="82" charset="0"/>
              </a:rPr>
              <a:t> Олексій </a:t>
            </a:r>
            <a:r>
              <a:rPr lang="uk-UA" sz="1600" b="1" i="1" dirty="0" err="1" smtClean="0">
                <a:latin typeface="Gabriola" pitchFamily="82" charset="0"/>
              </a:rPr>
              <a:t>Гнатковський</a:t>
            </a:r>
            <a:r>
              <a:rPr lang="uk-UA" sz="1600" b="1" i="1" dirty="0" smtClean="0">
                <a:latin typeface="Gabriola" pitchFamily="82" charset="0"/>
              </a:rPr>
              <a:t>, Андрій Мельник</a:t>
            </a:r>
          </a:p>
          <a:p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 err="1">
                <a:latin typeface="Gabriola" pitchFamily="82" charset="0"/>
              </a:rPr>
              <a:t>Емгебіст</a:t>
            </a:r>
            <a:r>
              <a:rPr lang="uk-UA" sz="1600" b="1" i="1" dirty="0">
                <a:latin typeface="Gabriola" pitchFamily="82" charset="0"/>
              </a:rPr>
              <a:t> - Андрій </a:t>
            </a:r>
            <a:r>
              <a:rPr lang="uk-UA" sz="1600" b="1" i="1" dirty="0" err="1" smtClean="0">
                <a:latin typeface="Gabriola" pitchFamily="82" charset="0"/>
              </a:rPr>
              <a:t>Фелик</a:t>
            </a:r>
            <a:endParaRPr lang="uk-UA" sz="1600" b="1" i="1" dirty="0" smtClean="0">
              <a:latin typeface="Gabriola" pitchFamily="82" charset="0"/>
            </a:endParaRPr>
          </a:p>
          <a:p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>
                <a:latin typeface="Gabriola" pitchFamily="82" charset="0"/>
              </a:rPr>
              <a:t>Дівчинка -</a:t>
            </a:r>
            <a:r>
              <a:rPr lang="ru-RU" sz="1600" b="1" i="1" dirty="0">
                <a:latin typeface="Gabriola" pitchFamily="82" charset="0"/>
              </a:rPr>
              <a:t> </a:t>
            </a:r>
            <a:r>
              <a:rPr lang="uk-UA" sz="1600" b="1" i="1" dirty="0">
                <a:latin typeface="Gabriola" pitchFamily="82" charset="0"/>
              </a:rPr>
              <a:t>Аліса </a:t>
            </a:r>
            <a:r>
              <a:rPr lang="uk-UA" sz="1600" b="1" i="1" dirty="0" smtClean="0">
                <a:latin typeface="Gabriola" pitchFamily="82" charset="0"/>
              </a:rPr>
              <a:t>Копаниця</a:t>
            </a:r>
          </a:p>
          <a:p>
            <a:endParaRPr lang="uk-UA" sz="1600" b="1" i="1" dirty="0" smtClean="0">
              <a:latin typeface="Gabriola" pitchFamily="82" charset="0"/>
            </a:endParaRPr>
          </a:p>
          <a:p>
            <a:endParaRPr lang="uk-UA" sz="1600" b="1" i="1" dirty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У </a:t>
            </a:r>
            <a:r>
              <a:rPr lang="uk-UA" sz="1600" b="1" i="1" dirty="0">
                <a:latin typeface="Gabriola" pitchFamily="82" charset="0"/>
              </a:rPr>
              <a:t>вистави широка гастрольна географія: окрім українських глядачів, її захоплено вітала Європа, «Солодкій </a:t>
            </a:r>
            <a:r>
              <a:rPr lang="uk-UA" sz="1600" b="1" i="1" dirty="0" err="1">
                <a:latin typeface="Gabriola" pitchFamily="82" charset="0"/>
              </a:rPr>
              <a:t>Дарусі</a:t>
            </a:r>
            <a:r>
              <a:rPr lang="uk-UA" sz="1600" b="1" i="1" dirty="0">
                <a:latin typeface="Gabriola" pitchFamily="82" charset="0"/>
              </a:rPr>
              <a:t>» аплодували у Канаді й Сполучених </a:t>
            </a:r>
            <a:r>
              <a:rPr lang="uk-UA" sz="1600" b="1" i="1" dirty="0" smtClean="0">
                <a:latin typeface="Gabriola" pitchFamily="82" charset="0"/>
              </a:rPr>
              <a:t>Штатах</a:t>
            </a:r>
          </a:p>
          <a:p>
            <a:endParaRPr lang="uk-UA" sz="1600" b="1" i="1" dirty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Екранізація:</a:t>
            </a:r>
            <a:r>
              <a:rPr lang="ru-RU" sz="1600" dirty="0"/>
              <a:t> </a:t>
            </a:r>
            <a:r>
              <a:rPr lang="ru-RU" sz="1600" b="1" i="1" dirty="0" err="1">
                <a:latin typeface="Gabriola" pitchFamily="82" charset="0"/>
              </a:rPr>
              <a:t>розмови</a:t>
            </a:r>
            <a:r>
              <a:rPr lang="ru-RU" sz="1600" b="1" i="1" dirty="0">
                <a:latin typeface="Gabriola" pitchFamily="82" charset="0"/>
              </a:rPr>
              <a:t> про </a:t>
            </a:r>
            <a:r>
              <a:rPr lang="ru-RU" sz="1600" b="1" i="1" u="sng" dirty="0" err="1">
                <a:latin typeface="Gabriola" pitchFamily="82" charset="0"/>
                <a:hlinkClick r:id="rId3"/>
              </a:rPr>
              <a:t>екранізацію</a:t>
            </a:r>
            <a:r>
              <a:rPr lang="ru-RU" sz="1600" b="1" i="1" u="sng" dirty="0">
                <a:latin typeface="Gabriola" pitchFamily="82" charset="0"/>
                <a:hlinkClick r:id="rId3"/>
              </a:rPr>
              <a:t> роману</a:t>
            </a:r>
            <a:r>
              <a:rPr lang="ru-RU" sz="1600" b="1" i="1" dirty="0">
                <a:latin typeface="Gabriola" pitchFamily="82" charset="0"/>
              </a:rPr>
              <a:t> «Солодка </a:t>
            </a:r>
            <a:r>
              <a:rPr lang="ru-RU" sz="1600" b="1" i="1" dirty="0" err="1">
                <a:latin typeface="Gabriola" pitchFamily="82" charset="0"/>
              </a:rPr>
              <a:t>Даруся</a:t>
            </a:r>
            <a:r>
              <a:rPr lang="ru-RU" sz="1600" b="1" i="1" dirty="0">
                <a:latin typeface="Gabriola" pitchFamily="82" charset="0"/>
              </a:rPr>
              <a:t>» </a:t>
            </a:r>
            <a:r>
              <a:rPr lang="ru-RU" sz="1600" b="1" i="1" dirty="0" err="1">
                <a:latin typeface="Gabriola" pitchFamily="82" charset="0"/>
              </a:rPr>
              <a:t>розпочалися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ще</a:t>
            </a:r>
            <a:r>
              <a:rPr lang="ru-RU" sz="1600" b="1" i="1" dirty="0">
                <a:latin typeface="Gabriola" pitchFamily="82" charset="0"/>
              </a:rPr>
              <a:t> у 2011 </a:t>
            </a:r>
            <a:r>
              <a:rPr lang="ru-RU" sz="1600" b="1" i="1" dirty="0" err="1" smtClean="0">
                <a:latin typeface="Gabriola" pitchFamily="82" charset="0"/>
              </a:rPr>
              <a:t>році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uk-UA" sz="1600" b="1" i="1" dirty="0" smtClean="0">
                <a:latin typeface="Gabriola" pitchFamily="82" charset="0"/>
              </a:rPr>
              <a:t>П</a:t>
            </a:r>
            <a:r>
              <a:rPr lang="ru-RU" sz="1600" b="1" i="1" dirty="0" err="1">
                <a:latin typeface="Gabriola" pitchFamily="82" charset="0"/>
              </a:rPr>
              <a:t>ідготовчий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період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кінопроекту</a:t>
            </a:r>
            <a:r>
              <a:rPr lang="ru-RU" sz="1600" b="1" i="1" dirty="0">
                <a:latin typeface="Gabriola" pitchFamily="82" charset="0"/>
              </a:rPr>
              <a:t> «Солодка </a:t>
            </a:r>
            <a:r>
              <a:rPr lang="ru-RU" sz="1600" b="1" i="1" dirty="0" err="1">
                <a:latin typeface="Gabriola" pitchFamily="82" charset="0"/>
              </a:rPr>
              <a:t>Даруся</a:t>
            </a:r>
            <a:r>
              <a:rPr lang="ru-RU" sz="1600" b="1" i="1" dirty="0">
                <a:latin typeface="Gabriola" pitchFamily="82" charset="0"/>
              </a:rPr>
              <a:t>» </a:t>
            </a:r>
            <a:r>
              <a:rPr lang="ru-RU" sz="1600" b="1" i="1" u="sng" dirty="0" err="1">
                <a:latin typeface="Gabriola" pitchFamily="82" charset="0"/>
                <a:hlinkClick r:id="rId4"/>
              </a:rPr>
              <a:t>трива</a:t>
            </a:r>
            <a:r>
              <a:rPr lang="uk-UA" sz="1600" b="1" i="1" u="sng" dirty="0">
                <a:latin typeface="Gabriola" pitchFamily="82" charset="0"/>
                <a:hlinkClick r:id="rId4"/>
              </a:rPr>
              <a:t>в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майже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півтора</a:t>
            </a:r>
            <a:r>
              <a:rPr lang="ru-RU" sz="1600" b="1" i="1" dirty="0">
                <a:latin typeface="Gabriola" pitchFamily="82" charset="0"/>
              </a:rPr>
              <a:t> року</a:t>
            </a:r>
            <a:r>
              <a:rPr lang="ru-RU" sz="1600" b="1" i="1" dirty="0" smtClean="0">
                <a:latin typeface="Gabriola" pitchFamily="82" charset="0"/>
              </a:rPr>
              <a:t>.</a:t>
            </a:r>
          </a:p>
          <a:p>
            <a:r>
              <a:rPr lang="ru-RU" sz="1600" b="1" i="1" dirty="0" err="1" smtClean="0">
                <a:latin typeface="Gabriola" pitchFamily="82" charset="0"/>
              </a:rPr>
              <a:t>Режисеро-постановник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проєкту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uk-UA" sz="1600" b="1" i="1" dirty="0" smtClean="0">
                <a:latin typeface="Gabriola" pitchFamily="82" charset="0"/>
              </a:rPr>
              <a:t>: </a:t>
            </a:r>
            <a:r>
              <a:rPr lang="ru-RU" sz="1600" b="1" i="1" dirty="0" err="1" smtClean="0">
                <a:latin typeface="Gabriola" pitchFamily="82" charset="0"/>
              </a:rPr>
              <a:t>львів'янин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Олександр</a:t>
            </a:r>
            <a:r>
              <a:rPr lang="ru-RU" sz="1600" b="1" i="1" dirty="0">
                <a:latin typeface="Gabriola" pitchFamily="82" charset="0"/>
              </a:rPr>
              <a:t> Денисенко 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ru-RU" sz="1600" b="1" i="1" dirty="0" err="1" smtClean="0">
                <a:latin typeface="Gabriola" pitchFamily="82" charset="0"/>
              </a:rPr>
              <a:t>Режисер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>
                <a:latin typeface="Gabriola" pitchFamily="82" charset="0"/>
              </a:rPr>
              <a:t>- </a:t>
            </a:r>
            <a:r>
              <a:rPr lang="ru-RU" sz="1600" b="1" i="1" dirty="0" err="1">
                <a:latin typeface="Gabriola" pitchFamily="82" charset="0"/>
              </a:rPr>
              <a:t>учень</a:t>
            </a:r>
            <a:r>
              <a:rPr lang="ru-RU" sz="1600" b="1" i="1" dirty="0">
                <a:latin typeface="Gabriola" pitchFamily="82" charset="0"/>
              </a:rPr>
              <a:t> Анджея </a:t>
            </a:r>
            <a:r>
              <a:rPr lang="ru-RU" sz="1600" b="1" i="1" dirty="0" err="1" smtClean="0">
                <a:latin typeface="Gabriola" pitchFamily="82" charset="0"/>
              </a:rPr>
              <a:t>Вайди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ru-RU" sz="1600" b="1" i="1" dirty="0" err="1" smtClean="0">
                <a:latin typeface="Gabriola" pitchFamily="82" charset="0"/>
              </a:rPr>
              <a:t>Місце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зйомок</a:t>
            </a:r>
            <a:r>
              <a:rPr lang="ru-RU" sz="1600" b="1" i="1" dirty="0" smtClean="0">
                <a:latin typeface="Gabriola" pitchFamily="82" charset="0"/>
              </a:rPr>
              <a:t>: </a:t>
            </a:r>
            <a:r>
              <a:rPr lang="ru-RU" sz="1600" b="1" i="1" dirty="0" err="1" smtClean="0">
                <a:latin typeface="Gabriola" pitchFamily="82" charset="0"/>
              </a:rPr>
              <a:t>українські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Карпатаи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ru-RU" sz="1600" b="1" i="1" dirty="0" smtClean="0">
                <a:latin typeface="Gabriola" pitchFamily="82" charset="0"/>
              </a:rPr>
              <a:t>У </a:t>
            </a:r>
            <a:r>
              <a:rPr lang="ru-RU" sz="1600" b="1" i="1" dirty="0" err="1">
                <a:latin typeface="Gabriola" pitchFamily="82" charset="0"/>
              </a:rPr>
              <a:t>стрічці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задіяні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українські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польські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французькі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актори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ru-RU" sz="1600" b="1" i="1" dirty="0" err="1" smtClean="0">
                <a:latin typeface="Gabriola" pitchFamily="82" charset="0"/>
              </a:rPr>
              <a:t>Даруся</a:t>
            </a:r>
            <a:r>
              <a:rPr lang="ru-RU" sz="1600" b="1" i="1" dirty="0" smtClean="0">
                <a:latin typeface="Gabriola" pitchFamily="82" charset="0"/>
              </a:rPr>
              <a:t>  (доросла) - </a:t>
            </a:r>
            <a:r>
              <a:rPr lang="ru-RU" sz="1600" b="1" i="1" dirty="0" err="1" smtClean="0">
                <a:latin typeface="Gabriola" pitchFamily="82" charset="0"/>
              </a:rPr>
              <a:t>польська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акторка</a:t>
            </a:r>
            <a:r>
              <a:rPr lang="ru-RU" sz="1600" b="1" i="1" dirty="0">
                <a:latin typeface="Gabriola" pitchFamily="82" charset="0"/>
              </a:rPr>
              <a:t> 31-річна </a:t>
            </a:r>
            <a:r>
              <a:rPr lang="ru-RU" sz="1600" b="1" i="1" dirty="0" err="1">
                <a:latin typeface="Gabriola" pitchFamily="82" charset="0"/>
              </a:rPr>
              <a:t>Маґдалена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Ружанська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uk-UA" sz="1600" b="1" i="1" dirty="0" err="1" smtClean="0">
                <a:latin typeface="Gabriola" pitchFamily="82" charset="0"/>
              </a:rPr>
              <a:t>Даруся</a:t>
            </a:r>
            <a:r>
              <a:rPr lang="uk-UA" sz="1600" b="1" i="1" dirty="0" smtClean="0">
                <a:latin typeface="Gabriola" pitchFamily="82" charset="0"/>
              </a:rPr>
              <a:t> (дитина) - </a:t>
            </a:r>
            <a:r>
              <a:rPr lang="ru-RU" sz="1600" b="1" i="1" dirty="0" smtClean="0">
                <a:latin typeface="Gabriola" pitchFamily="82" charset="0"/>
              </a:rPr>
              <a:t>8-річна </a:t>
            </a:r>
            <a:r>
              <a:rPr lang="ru-RU" sz="1600" b="1" i="1" dirty="0" err="1">
                <a:latin typeface="Gabriola" pitchFamily="82" charset="0"/>
              </a:rPr>
              <a:t>буковинка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Соломійка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Димитращук</a:t>
            </a:r>
            <a:endParaRPr lang="ru-RU" sz="1600" b="1" i="1" dirty="0" smtClean="0">
              <a:latin typeface="Gabriola" pitchFamily="82" charset="0"/>
            </a:endParaRPr>
          </a:p>
          <a:p>
            <a:r>
              <a:rPr lang="ru-RU" sz="1600" b="1" i="1" dirty="0" err="1" smtClean="0">
                <a:latin typeface="Gabriola" pitchFamily="82" charset="0"/>
              </a:rPr>
              <a:t>Іван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 smtClean="0">
                <a:latin typeface="Gabriola" pitchFamily="82" charset="0"/>
              </a:rPr>
              <a:t>Цвичкок</a:t>
            </a:r>
            <a:r>
              <a:rPr lang="ru-RU" sz="1600" b="1" i="1" dirty="0" smtClean="0">
                <a:latin typeface="Gabriola" pitchFamily="82" charset="0"/>
              </a:rPr>
              <a:t> - </a:t>
            </a:r>
            <a:r>
              <a:rPr lang="ru-RU" sz="1600" b="1" i="1" dirty="0" err="1" smtClean="0">
                <a:latin typeface="Gabriola" pitchFamily="82" charset="0"/>
              </a:rPr>
              <a:t>львівський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актор</a:t>
            </a:r>
            <a:r>
              <a:rPr lang="ru-RU" sz="1600" b="1" i="1" dirty="0">
                <a:latin typeface="Gabriola" pitchFamily="82" charset="0"/>
              </a:rPr>
              <a:t> 50-річний Олег </a:t>
            </a:r>
            <a:r>
              <a:rPr lang="ru-RU" sz="1600" b="1" i="1" dirty="0" smtClean="0">
                <a:latin typeface="Gabriola" pitchFamily="82" charset="0"/>
              </a:rPr>
              <a:t>Стефан</a:t>
            </a:r>
            <a:endParaRPr lang="ru-RU" sz="1600" b="1" i="1" dirty="0">
              <a:latin typeface="Gabriola" pitchFamily="82" charset="0"/>
            </a:endParaRPr>
          </a:p>
          <a:p>
            <a:endParaRPr lang="uk-UA" sz="1600" b="1" i="1" dirty="0" smtClean="0">
              <a:latin typeface="Gabriola" pitchFamily="82" charset="0"/>
            </a:endParaRPr>
          </a:p>
          <a:p>
            <a:endParaRPr lang="ru-RU" sz="1600" b="1" i="1" dirty="0">
              <a:latin typeface="Gabriola" pitchFamily="82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925495"/>
              </p:ext>
            </p:extLst>
          </p:nvPr>
        </p:nvGraphicFramePr>
        <p:xfrm>
          <a:off x="3698875" y="3195638"/>
          <a:ext cx="17446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Об’єкт оболонки Пакувальника" showAsIcon="1" r:id="rId5" imgW="1744920" imgH="464400" progId="Package">
                  <p:embed/>
                </p:oleObj>
              </mc:Choice>
              <mc:Fallback>
                <p:oleObj name="Об’єкт оболонки Пакувальника" showAsIcon="1" r:id="rId5" imgW="174492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8875" y="3195638"/>
                        <a:ext cx="1744663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09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27" y="836712"/>
            <a:ext cx="871296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i="1" dirty="0">
                <a:latin typeface="Gabriola" pitchFamily="82" charset="0"/>
              </a:rPr>
              <a:t>З</a:t>
            </a:r>
            <a:r>
              <a:rPr lang="ru-RU" sz="1600" b="1" i="1" dirty="0" err="1">
                <a:latin typeface="Gabriola" pitchFamily="82" charset="0"/>
              </a:rPr>
              <a:t>німали</a:t>
            </a:r>
            <a:r>
              <a:rPr lang="ru-RU" sz="1600" b="1" i="1" dirty="0">
                <a:latin typeface="Gabriola" pitchFamily="82" charset="0"/>
              </a:rPr>
              <a:t> «Солодку </a:t>
            </a:r>
            <a:r>
              <a:rPr lang="ru-RU" sz="1600" b="1" i="1" dirty="0" err="1">
                <a:latin typeface="Gabriola" pitchFamily="82" charset="0"/>
              </a:rPr>
              <a:t>Дарусю</a:t>
            </a:r>
            <a:r>
              <a:rPr lang="ru-RU" sz="1600" b="1" i="1" dirty="0">
                <a:latin typeface="Gabriola" pitchFamily="82" charset="0"/>
              </a:rPr>
              <a:t>» </a:t>
            </a:r>
            <a:r>
              <a:rPr lang="ru-RU" sz="1600" b="1" i="1" dirty="0" err="1" smtClean="0">
                <a:latin typeface="Gabriola" pitchFamily="82" charset="0"/>
              </a:rPr>
              <a:t>під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>
                <a:latin typeface="Gabriola" pitchFamily="82" charset="0"/>
              </a:rPr>
              <a:t>час </a:t>
            </a:r>
            <a:r>
              <a:rPr lang="ru-RU" sz="1600" b="1" i="1" dirty="0" err="1">
                <a:latin typeface="Gabriola" pitchFamily="82" charset="0"/>
              </a:rPr>
              <a:t>активних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протистоянь</a:t>
            </a:r>
            <a:r>
              <a:rPr lang="ru-RU" sz="1600" b="1" i="1" dirty="0">
                <a:latin typeface="Gabriola" pitchFamily="82" charset="0"/>
              </a:rPr>
              <a:t> на </a:t>
            </a:r>
            <a:r>
              <a:rPr lang="ru-RU" sz="1600" b="1" i="1" dirty="0" err="1">
                <a:latin typeface="Gabriola" pitchFamily="82" charset="0"/>
              </a:rPr>
              <a:t>Майдані</a:t>
            </a:r>
            <a:r>
              <a:rPr lang="ru-RU" sz="1600" b="1" i="1" dirty="0">
                <a:latin typeface="Gabriola" pitchFamily="82" charset="0"/>
              </a:rPr>
              <a:t>. </a:t>
            </a:r>
            <a:r>
              <a:rPr lang="ru-RU" sz="1600" b="1" i="1" dirty="0" err="1">
                <a:latin typeface="Gabriola" pitchFamily="82" charset="0"/>
              </a:rPr>
              <a:t>Останній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епізод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smtClean="0">
                <a:latin typeface="Gabriola" pitchFamily="82" charset="0"/>
              </a:rPr>
              <a:t>для </a:t>
            </a:r>
            <a:r>
              <a:rPr lang="ru-RU" sz="1600" b="1" i="1" dirty="0" err="1" smtClean="0">
                <a:latin typeface="Gabriola" pitchFamily="82" charset="0"/>
              </a:rPr>
              <a:t>тізеру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–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весілля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Матронки</a:t>
            </a:r>
            <a:r>
              <a:rPr lang="ru-RU" sz="1600" b="1" i="1" dirty="0">
                <a:latin typeface="Gabriola" pitchFamily="82" charset="0"/>
              </a:rPr>
              <a:t> і </a:t>
            </a:r>
            <a:r>
              <a:rPr lang="ru-RU" sz="1600" b="1" i="1" dirty="0" err="1">
                <a:latin typeface="Gabriola" pitchFamily="82" charset="0"/>
              </a:rPr>
              <a:t>Михайла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–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відзняли</a:t>
            </a:r>
            <a:r>
              <a:rPr lang="ru-RU" sz="1600" b="1" i="1" dirty="0">
                <a:latin typeface="Gabriola" pitchFamily="82" charset="0"/>
              </a:rPr>
              <a:t> 26 </a:t>
            </a:r>
            <a:r>
              <a:rPr lang="ru-RU" sz="1600" b="1" i="1" dirty="0" err="1">
                <a:latin typeface="Gabriola" pitchFamily="82" charset="0"/>
              </a:rPr>
              <a:t>січня</a:t>
            </a:r>
            <a:r>
              <a:rPr lang="ru-RU" sz="1600" b="1" i="1" dirty="0">
                <a:latin typeface="Gabriola" pitchFamily="82" charset="0"/>
              </a:rPr>
              <a:t> 2014 року у </a:t>
            </a:r>
            <a:r>
              <a:rPr lang="ru-RU" sz="1600" b="1" i="1" dirty="0" err="1" smtClean="0">
                <a:latin typeface="Gabriola" pitchFamily="82" charset="0"/>
              </a:rPr>
              <a:t>Львові</a:t>
            </a:r>
            <a:r>
              <a:rPr lang="ru-RU" sz="1600" b="1" i="1" dirty="0" smtClean="0">
                <a:latin typeface="Gabriola" pitchFamily="82" charset="0"/>
              </a:rPr>
              <a:t>:  </a:t>
            </a:r>
            <a:r>
              <a:rPr lang="ru-RU" sz="1600" b="1" i="1" dirty="0">
                <a:latin typeface="Gabriola" pitchFamily="82" charset="0"/>
              </a:rPr>
              <a:t>«Я не </a:t>
            </a:r>
            <a:r>
              <a:rPr lang="ru-RU" sz="1600" b="1" i="1" dirty="0" err="1">
                <a:latin typeface="Gabriola" pitchFamily="82" charset="0"/>
              </a:rPr>
              <a:t>приїхала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тоді</a:t>
            </a:r>
            <a:r>
              <a:rPr lang="ru-RU" sz="1600" b="1" i="1" dirty="0">
                <a:latin typeface="Gabriola" pitchFamily="82" charset="0"/>
              </a:rPr>
              <a:t> на </a:t>
            </a:r>
            <a:r>
              <a:rPr lang="ru-RU" sz="1600" b="1" i="1" dirty="0" err="1">
                <a:latin typeface="Gabriola" pitchFamily="82" charset="0"/>
              </a:rPr>
              <a:t>зйомки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бо</a:t>
            </a:r>
            <a:r>
              <a:rPr lang="ru-RU" sz="1600" b="1" i="1" dirty="0">
                <a:latin typeface="Gabriola" pitchFamily="82" charset="0"/>
              </a:rPr>
              <a:t> в </a:t>
            </a:r>
            <a:r>
              <a:rPr lang="ru-RU" sz="1600" b="1" i="1" dirty="0" err="1">
                <a:latin typeface="Gabriola" pitchFamily="82" charset="0"/>
              </a:rPr>
              <a:t>цей</a:t>
            </a:r>
            <a:r>
              <a:rPr lang="ru-RU" sz="1600" b="1" i="1" dirty="0">
                <a:latin typeface="Gabriola" pitchFamily="82" charset="0"/>
              </a:rPr>
              <a:t> час в </a:t>
            </a:r>
            <a:r>
              <a:rPr lang="ru-RU" sz="1600" b="1" i="1" dirty="0" err="1">
                <a:latin typeface="Gabriola" pitchFamily="82" charset="0"/>
              </a:rPr>
              <a:t>Оболонському</a:t>
            </a:r>
            <a:r>
              <a:rPr lang="ru-RU" sz="1600" b="1" i="1" dirty="0">
                <a:latin typeface="Gabriola" pitchFamily="82" charset="0"/>
              </a:rPr>
              <a:t> районному </a:t>
            </a:r>
            <a:r>
              <a:rPr lang="ru-RU" sz="1600" b="1" i="1" dirty="0" err="1">
                <a:latin typeface="Gabriola" pitchFamily="82" charset="0"/>
              </a:rPr>
              <a:t>суді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намагалася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побачитися</a:t>
            </a:r>
            <a:r>
              <a:rPr lang="ru-RU" sz="1600" b="1" i="1" dirty="0">
                <a:latin typeface="Gabriola" pitchFamily="82" charset="0"/>
              </a:rPr>
              <a:t> з </a:t>
            </a:r>
            <a:r>
              <a:rPr lang="ru-RU" sz="1600" b="1" i="1" dirty="0" err="1">
                <a:latin typeface="Gabriola" pitchFamily="82" charset="0"/>
              </a:rPr>
              <a:t>арештованими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майданівцями</a:t>
            </a:r>
            <a:r>
              <a:rPr lang="ru-RU" sz="1600" b="1" i="1" dirty="0">
                <a:latin typeface="Gabriola" pitchFamily="82" charset="0"/>
              </a:rPr>
              <a:t>, і </a:t>
            </a:r>
            <a:r>
              <a:rPr lang="ru-RU" sz="1600" b="1" i="1" dirty="0" err="1">
                <a:latin typeface="Gabriola" pitchFamily="82" charset="0"/>
              </a:rPr>
              <a:t>мені</a:t>
            </a:r>
            <a:r>
              <a:rPr lang="ru-RU" sz="1600" b="1" i="1" dirty="0">
                <a:latin typeface="Gabriola" pitchFamily="82" charset="0"/>
              </a:rPr>
              <a:t> таки </a:t>
            </a:r>
            <a:r>
              <a:rPr lang="ru-RU" sz="1600" b="1" i="1" dirty="0" err="1">
                <a:latin typeface="Gabriola" pitchFamily="82" charset="0"/>
              </a:rPr>
              <a:t>вдалося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це</a:t>
            </a:r>
            <a:r>
              <a:rPr lang="ru-RU" sz="1600" b="1" i="1" dirty="0">
                <a:latin typeface="Gabriola" pitchFamily="82" charset="0"/>
              </a:rPr>
              <a:t>. </a:t>
            </a:r>
            <a:r>
              <a:rPr lang="ru-RU" sz="1600" b="1" i="1" dirty="0" err="1">
                <a:latin typeface="Gabriola" pitchFamily="82" charset="0"/>
              </a:rPr>
              <a:t>Польський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актор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Пйотр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Гловацький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що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їхав</a:t>
            </a:r>
            <a:r>
              <a:rPr lang="ru-RU" sz="1600" b="1" i="1" dirty="0">
                <a:latin typeface="Gabriola" pitchFamily="82" charset="0"/>
              </a:rPr>
              <a:t> до Львова на </a:t>
            </a:r>
            <a:r>
              <a:rPr lang="ru-RU" sz="1600" b="1" i="1" dirty="0" err="1">
                <a:latin typeface="Gabriola" pitchFamily="82" charset="0"/>
              </a:rPr>
              <a:t>зйомки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потрапив</a:t>
            </a:r>
            <a:r>
              <a:rPr lang="ru-RU" sz="1600" b="1" i="1" dirty="0">
                <a:latin typeface="Gabriola" pitchFamily="82" charset="0"/>
              </a:rPr>
              <a:t> у затор, </a:t>
            </a:r>
            <a:r>
              <a:rPr lang="ru-RU" sz="1600" b="1" i="1" dirty="0" err="1">
                <a:latin typeface="Gabriola" pitchFamily="82" charset="0"/>
              </a:rPr>
              <a:t>бо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тоді</a:t>
            </a:r>
            <a:r>
              <a:rPr lang="ru-RU" sz="1600" b="1" i="1" dirty="0">
                <a:latin typeface="Gabriola" pitchFamily="82" charset="0"/>
              </a:rPr>
              <a:t> на </a:t>
            </a:r>
            <a:r>
              <a:rPr lang="ru-RU" sz="1600" b="1" i="1" dirty="0" err="1">
                <a:latin typeface="Gabriola" pitchFamily="82" charset="0"/>
              </a:rPr>
              <a:t>трасі</a:t>
            </a:r>
            <a:r>
              <a:rPr lang="ru-RU" sz="1600" b="1" i="1" dirty="0">
                <a:latin typeface="Gabriola" pitchFamily="82" charset="0"/>
              </a:rPr>
              <a:t> палили </a:t>
            </a:r>
            <a:r>
              <a:rPr lang="ru-RU" sz="1600" b="1" i="1" dirty="0" err="1">
                <a:latin typeface="Gabriola" pitchFamily="82" charset="0"/>
              </a:rPr>
              <a:t>шини</a:t>
            </a:r>
            <a:r>
              <a:rPr lang="ru-RU" sz="1600" b="1" i="1" dirty="0">
                <a:latin typeface="Gabriola" pitchFamily="82" charset="0"/>
              </a:rPr>
              <a:t>, але </a:t>
            </a:r>
            <a:r>
              <a:rPr lang="ru-RU" sz="1600" b="1" i="1" dirty="0" err="1">
                <a:latin typeface="Gabriola" pitchFamily="82" charset="0"/>
              </a:rPr>
              <a:t>зрештою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його</a:t>
            </a:r>
            <a:r>
              <a:rPr lang="ru-RU" sz="1600" b="1" i="1" dirty="0">
                <a:latin typeface="Gabriola" pitchFamily="82" charset="0"/>
              </a:rPr>
              <a:t> таки пропустили. </a:t>
            </a:r>
            <a:r>
              <a:rPr lang="ru-RU" sz="1600" b="1" i="1" dirty="0" err="1">
                <a:latin typeface="Gabriola" pitchFamily="82" charset="0"/>
              </a:rPr>
              <a:t>Деколи</a:t>
            </a:r>
            <a:r>
              <a:rPr lang="ru-RU" sz="1600" b="1" i="1" dirty="0">
                <a:latin typeface="Gabriola" pitchFamily="82" charset="0"/>
              </a:rPr>
              <a:t> «Солодка </a:t>
            </a:r>
            <a:r>
              <a:rPr lang="ru-RU" sz="1600" b="1" i="1" dirty="0" err="1">
                <a:latin typeface="Gabriola" pitchFamily="82" charset="0"/>
              </a:rPr>
              <a:t>Даруся</a:t>
            </a:r>
            <a:r>
              <a:rPr lang="ru-RU" sz="1600" b="1" i="1" dirty="0">
                <a:latin typeface="Gabriola" pitchFamily="82" charset="0"/>
              </a:rPr>
              <a:t>» </a:t>
            </a:r>
            <a:r>
              <a:rPr lang="ru-RU" sz="1600" b="1" i="1" dirty="0" err="1">
                <a:latin typeface="Gabriola" pitchFamily="82" charset="0"/>
              </a:rPr>
              <a:t>відчиняла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такі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двері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які</a:t>
            </a:r>
            <a:r>
              <a:rPr lang="ru-RU" sz="1600" b="1" i="1" dirty="0">
                <a:latin typeface="Gabriola" pitchFamily="82" charset="0"/>
              </a:rPr>
              <a:t> я, як </a:t>
            </a:r>
            <a:r>
              <a:rPr lang="ru-RU" sz="1600" b="1" i="1" dirty="0" err="1">
                <a:latin typeface="Gabriola" pitchFamily="82" charset="0"/>
              </a:rPr>
              <a:t>людина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може</a:t>
            </a:r>
            <a:r>
              <a:rPr lang="ru-RU" sz="1600" b="1" i="1" dirty="0">
                <a:latin typeface="Gabriola" pitchFamily="82" charset="0"/>
              </a:rPr>
              <a:t> і не могла </a:t>
            </a:r>
            <a:r>
              <a:rPr lang="ru-RU" sz="1600" b="1" i="1" dirty="0" err="1">
                <a:latin typeface="Gabriola" pitchFamily="82" charset="0"/>
              </a:rPr>
              <a:t>би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відчинити</a:t>
            </a:r>
            <a:r>
              <a:rPr lang="ru-RU" sz="1600" b="1" i="1" dirty="0" smtClean="0">
                <a:latin typeface="Gabriola" pitchFamily="82" charset="0"/>
              </a:rPr>
              <a:t>...»</a:t>
            </a:r>
          </a:p>
          <a:p>
            <a:pPr algn="just"/>
            <a:endParaRPr lang="ru-RU" sz="1600" b="1" i="1" dirty="0">
              <a:latin typeface="Gabriola" pitchFamily="82" charset="0"/>
            </a:endParaRPr>
          </a:p>
          <a:p>
            <a:pPr algn="just"/>
            <a:r>
              <a:rPr lang="ru-RU" sz="1600" b="1" i="1" dirty="0" err="1">
                <a:latin typeface="Gabriola" pitchFamily="82" charset="0"/>
              </a:rPr>
              <a:t>Гроші</a:t>
            </a:r>
            <a:r>
              <a:rPr lang="ru-RU" sz="1600" b="1" i="1" dirty="0">
                <a:latin typeface="Gabriola" pitchFamily="82" charset="0"/>
              </a:rPr>
              <a:t> на </a:t>
            </a:r>
            <a:r>
              <a:rPr lang="ru-RU" sz="1600" b="1" i="1" dirty="0" err="1">
                <a:latin typeface="Gabriola" pitchFamily="82" charset="0"/>
              </a:rPr>
              <a:t>кінороман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знайшли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німецькі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продюсери</a:t>
            </a:r>
            <a:r>
              <a:rPr lang="ru-RU" sz="1600" b="1" i="1" dirty="0">
                <a:latin typeface="Gabriola" pitchFamily="82" charset="0"/>
              </a:rPr>
              <a:t>, </a:t>
            </a:r>
            <a:r>
              <a:rPr lang="ru-RU" sz="1600" b="1" i="1" dirty="0" err="1">
                <a:latin typeface="Gabriola" pitchFamily="82" charset="0"/>
              </a:rPr>
              <a:t>підтримали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стрічку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польський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режисер</a:t>
            </a:r>
            <a:r>
              <a:rPr lang="ru-RU" sz="1600" b="1" i="1" dirty="0">
                <a:latin typeface="Gabriola" pitchFamily="82" charset="0"/>
              </a:rPr>
              <a:t> Анджей Вайда та президент </a:t>
            </a:r>
            <a:r>
              <a:rPr lang="ru-RU" sz="1600" b="1" i="1" dirty="0" err="1">
                <a:latin typeface="Gabriola" pitchFamily="82" charset="0"/>
              </a:rPr>
              <a:t>України</a:t>
            </a:r>
            <a:r>
              <a:rPr lang="ru-RU" sz="1600" b="1" i="1" dirty="0">
                <a:latin typeface="Gabriola" pitchFamily="82" charset="0"/>
              </a:rPr>
              <a:t>. </a:t>
            </a:r>
            <a:endParaRPr lang="ru-RU" sz="1600" b="1" i="1" dirty="0" smtClean="0">
              <a:latin typeface="Gabriola" pitchFamily="82" charset="0"/>
            </a:endParaRPr>
          </a:p>
          <a:p>
            <a:pPr algn="just"/>
            <a:endParaRPr lang="ru-RU" sz="1600" b="1" i="1" dirty="0">
              <a:latin typeface="Gabriola" pitchFamily="82" charset="0"/>
            </a:endParaRPr>
          </a:p>
          <a:p>
            <a:pPr algn="just"/>
            <a:r>
              <a:rPr lang="ru-RU" sz="1600" b="1" i="1" dirty="0" err="1" smtClean="0">
                <a:latin typeface="Gabriola" pitchFamily="82" charset="0"/>
              </a:rPr>
              <a:t>Попередній</a:t>
            </a:r>
            <a:r>
              <a:rPr lang="ru-RU" sz="1600" b="1" i="1" dirty="0" smtClean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кошторис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uk-UA" sz="1600" b="1" i="1" dirty="0">
                <a:latin typeface="Gabriola" pitchFamily="82" charset="0"/>
              </a:rPr>
              <a:t>–</a:t>
            </a:r>
            <a:r>
              <a:rPr lang="ru-RU" sz="1600" b="1" i="1" dirty="0">
                <a:latin typeface="Gabriola" pitchFamily="82" charset="0"/>
              </a:rPr>
              <a:t> 2 </a:t>
            </a:r>
            <a:r>
              <a:rPr lang="ru-RU" sz="1600" b="1" i="1" dirty="0" err="1">
                <a:latin typeface="Gabriola" pitchFamily="82" charset="0"/>
              </a:rPr>
              <a:t>мільйони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євро</a:t>
            </a:r>
            <a:r>
              <a:rPr lang="ru-RU" sz="1600" b="1" i="1" dirty="0">
                <a:latin typeface="Gabriola" pitchFamily="82" charset="0"/>
              </a:rPr>
              <a:t>. </a:t>
            </a:r>
            <a:endParaRPr lang="ru-RU" sz="1600" b="1" i="1" dirty="0" smtClean="0">
              <a:latin typeface="Gabriola" pitchFamily="82" charset="0"/>
            </a:endParaRPr>
          </a:p>
          <a:p>
            <a:pPr algn="just"/>
            <a:endParaRPr lang="ru-RU" sz="1600" b="1" i="1" dirty="0" smtClean="0">
              <a:latin typeface="Gabriola" pitchFamily="82" charset="0"/>
            </a:endParaRPr>
          </a:p>
          <a:p>
            <a:pPr algn="just"/>
            <a:r>
              <a:rPr lang="ru-RU" sz="1600" b="1" i="1" dirty="0" err="1" smtClean="0">
                <a:latin typeface="Gabriola" pitchFamily="82" charset="0"/>
              </a:rPr>
              <a:t>Фільм</a:t>
            </a:r>
            <a:r>
              <a:rPr lang="ru-RU" sz="1600" b="1" i="1" dirty="0" smtClean="0">
                <a:latin typeface="Gabriola" pitchFamily="82" charset="0"/>
              </a:rPr>
              <a:t> для </a:t>
            </a:r>
            <a:r>
              <a:rPr lang="ru-RU" sz="1600" b="1" i="1" dirty="0">
                <a:latin typeface="Gabriola" pitchFamily="82" charset="0"/>
              </a:rPr>
              <a:t>широкого </a:t>
            </a:r>
            <a:r>
              <a:rPr lang="ru-RU" sz="1600" b="1" i="1" dirty="0" err="1">
                <a:latin typeface="Gabriola" pitchFamily="82" charset="0"/>
              </a:rPr>
              <a:t>світового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smtClean="0">
                <a:latin typeface="Gabriola" pitchFamily="82" charset="0"/>
              </a:rPr>
              <a:t>показу</a:t>
            </a:r>
          </a:p>
          <a:p>
            <a:pPr algn="just"/>
            <a:endParaRPr lang="ru-RU" sz="1600" b="1" i="1" dirty="0" smtClean="0">
              <a:latin typeface="Gabriola" pitchFamily="82" charset="0"/>
            </a:endParaRPr>
          </a:p>
          <a:p>
            <a:endParaRPr lang="uk-UA" sz="1600" b="1" i="1" dirty="0" smtClean="0">
              <a:latin typeface="Gabriola" pitchFamily="82" charset="0"/>
            </a:endParaRPr>
          </a:p>
          <a:p>
            <a:pPr algn="just"/>
            <a:r>
              <a:rPr lang="uk-UA" sz="1600" b="1" i="1" dirty="0" smtClean="0">
                <a:latin typeface="Gabriola" pitchFamily="82" charset="0"/>
              </a:rPr>
              <a:t>Презентація ТРИЗЕРУ українського </a:t>
            </a:r>
            <a:r>
              <a:rPr lang="uk-UA" sz="1600" b="1" i="1" dirty="0">
                <a:latin typeface="Gabriola" pitchFamily="82" charset="0"/>
              </a:rPr>
              <a:t>фільму виробництва кінокомпанії </a:t>
            </a:r>
            <a:r>
              <a:rPr lang="ru-RU" sz="1600" b="1" i="1" dirty="0" err="1">
                <a:latin typeface="Gabriola" pitchFamily="82" charset="0"/>
              </a:rPr>
              <a:t>Avis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Prodactions</a:t>
            </a:r>
            <a:r>
              <a:rPr lang="uk-UA" sz="1600" b="1" i="1" dirty="0">
                <a:latin typeface="Gabriola" pitchFamily="82" charset="0"/>
              </a:rPr>
              <a:t> за підтримки Патронату Петра Порошенка та Кіностудії </a:t>
            </a:r>
            <a:r>
              <a:rPr lang="uk-UA" sz="1600" b="1" i="1" dirty="0" err="1">
                <a:latin typeface="Gabriola" pitchFamily="82" charset="0"/>
              </a:rPr>
              <a:t>Анджея</a:t>
            </a:r>
            <a:r>
              <a:rPr lang="uk-UA" sz="1600" b="1" i="1" dirty="0">
                <a:latin typeface="Gabriola" pitchFamily="82" charset="0"/>
              </a:rPr>
              <a:t> Вайди  «Солодка </a:t>
            </a:r>
            <a:r>
              <a:rPr lang="uk-UA" sz="1600" b="1" i="1" dirty="0" err="1">
                <a:latin typeface="Gabriola" pitchFamily="82" charset="0"/>
              </a:rPr>
              <a:t>Даруся</a:t>
            </a:r>
            <a:r>
              <a:rPr lang="uk-UA" sz="1600" b="1" i="1" dirty="0">
                <a:latin typeface="Gabriola" pitchFamily="82" charset="0"/>
              </a:rPr>
              <a:t>» за мотивами </a:t>
            </a:r>
            <a:r>
              <a:rPr lang="uk-UA" sz="1600" b="1" i="1" dirty="0" err="1">
                <a:latin typeface="Gabriola" pitchFamily="82" charset="0"/>
              </a:rPr>
              <a:t>однойенного</a:t>
            </a:r>
            <a:r>
              <a:rPr lang="uk-UA" sz="1600" b="1" i="1" dirty="0">
                <a:latin typeface="Gabriola" pitchFamily="82" charset="0"/>
              </a:rPr>
              <a:t> роману Марії </a:t>
            </a:r>
            <a:r>
              <a:rPr lang="uk-UA" sz="1600" b="1" i="1" dirty="0" err="1">
                <a:latin typeface="Gabriola" pitchFamily="82" charset="0"/>
              </a:rPr>
              <a:t>Матіос</a:t>
            </a:r>
            <a:r>
              <a:rPr lang="uk-UA" sz="1600" b="1" i="1" dirty="0">
                <a:latin typeface="Gabriola" pitchFamily="82" charset="0"/>
              </a:rPr>
              <a:t> </a:t>
            </a:r>
            <a:r>
              <a:rPr lang="uk-UA" sz="1600" b="1" i="1" dirty="0" err="1">
                <a:latin typeface="Gabriola" pitchFamily="82" charset="0"/>
              </a:rPr>
              <a:t>відбулся</a:t>
            </a:r>
            <a:r>
              <a:rPr lang="uk-UA" sz="1600" b="1" i="1" dirty="0">
                <a:latin typeface="Gabriola" pitchFamily="82" charset="0"/>
              </a:rPr>
              <a:t> в Києві в 2015 році. </a:t>
            </a:r>
            <a:endParaRPr lang="uk-UA" sz="1600" b="1" i="1" dirty="0" smtClean="0">
              <a:latin typeface="Gabriola" pitchFamily="82" charset="0"/>
            </a:endParaRPr>
          </a:p>
          <a:p>
            <a:pPr algn="just"/>
            <a:r>
              <a:rPr lang="uk-UA" sz="1600" b="1" i="1" dirty="0" smtClean="0">
                <a:latin typeface="Gabriola" pitchFamily="82" charset="0"/>
              </a:rPr>
              <a:t>Сценарій </a:t>
            </a:r>
            <a:r>
              <a:rPr lang="uk-UA" sz="1600" b="1" i="1" dirty="0">
                <a:latin typeface="Gabriola" pitchFamily="82" charset="0"/>
              </a:rPr>
              <a:t>написав </a:t>
            </a:r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 err="1" smtClean="0">
                <a:latin typeface="Gabriola" pitchFamily="82" charset="0"/>
              </a:rPr>
              <a:t>Лєшек</a:t>
            </a:r>
            <a:r>
              <a:rPr lang="uk-UA" sz="1600" b="1" i="1" dirty="0" smtClean="0">
                <a:latin typeface="Gabriola" pitchFamily="82" charset="0"/>
              </a:rPr>
              <a:t> </a:t>
            </a:r>
            <a:r>
              <a:rPr lang="uk-UA" sz="1600" b="1" i="1" dirty="0" err="1">
                <a:latin typeface="Gabriola" pitchFamily="82" charset="0"/>
              </a:rPr>
              <a:t>Леманьський</a:t>
            </a:r>
            <a:r>
              <a:rPr lang="uk-UA" sz="1600" b="1" i="1" dirty="0">
                <a:latin typeface="Gabriola" pitchFamily="82" charset="0"/>
              </a:rPr>
              <a:t>. </a:t>
            </a:r>
            <a:endParaRPr lang="uk-UA" sz="1600" b="1" i="1" dirty="0" smtClean="0">
              <a:latin typeface="Gabriola" pitchFamily="82" charset="0"/>
            </a:endParaRPr>
          </a:p>
          <a:p>
            <a:pPr algn="just"/>
            <a:r>
              <a:rPr lang="ru-RU" sz="1600" b="1" i="1" dirty="0" smtClean="0">
                <a:latin typeface="Gabriola" pitchFamily="82" charset="0"/>
              </a:rPr>
              <a:t>Композитор </a:t>
            </a:r>
            <a:r>
              <a:rPr lang="ru-RU" sz="1600" b="1" i="1" dirty="0">
                <a:latin typeface="Gabriola" pitchFamily="82" charset="0"/>
              </a:rPr>
              <a:t>- </a:t>
            </a:r>
            <a:r>
              <a:rPr lang="ru-RU" sz="1600" b="1" i="1" dirty="0" err="1">
                <a:latin typeface="Gabriola" pitchFamily="82" charset="0"/>
              </a:rPr>
              <a:t>Мачей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Жєлінський</a:t>
            </a:r>
            <a:r>
              <a:rPr lang="ru-RU" sz="1600" b="1" i="1" dirty="0">
                <a:latin typeface="Gabriola" pitchFamily="82" charset="0"/>
              </a:rPr>
              <a:t>. </a:t>
            </a:r>
            <a:endParaRPr lang="ru-RU" sz="1600" b="1" i="1" dirty="0" smtClean="0">
              <a:latin typeface="Gabriola" pitchFamily="82" charset="0"/>
            </a:endParaRPr>
          </a:p>
          <a:p>
            <a:pPr algn="just"/>
            <a:r>
              <a:rPr lang="ru-RU" sz="1600" b="1" i="1" dirty="0" smtClean="0">
                <a:latin typeface="Gabriola" pitchFamily="82" charset="0"/>
              </a:rPr>
              <a:t>Арт-директор </a:t>
            </a:r>
            <a:r>
              <a:rPr lang="ru-RU" sz="1600" b="1" i="1" dirty="0">
                <a:latin typeface="Gabriola" pitchFamily="82" charset="0"/>
              </a:rPr>
              <a:t>- </a:t>
            </a:r>
            <a:r>
              <a:rPr lang="ru-RU" sz="1600" b="1" i="1" dirty="0" err="1">
                <a:latin typeface="Gabriola" pitchFamily="82" charset="0"/>
              </a:rPr>
              <a:t>Сергій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Іванов</a:t>
            </a:r>
            <a:r>
              <a:rPr lang="ru-RU" sz="1600" b="1" i="1" dirty="0">
                <a:latin typeface="Gabriola" pitchFamily="82" charset="0"/>
              </a:rPr>
              <a:t>.</a:t>
            </a:r>
          </a:p>
          <a:p>
            <a:pPr algn="just"/>
            <a:r>
              <a:rPr lang="ru-RU" sz="1600" b="1" i="1" dirty="0" err="1">
                <a:latin typeface="Gabriola" pitchFamily="82" charset="0"/>
              </a:rPr>
              <a:t>Оператори</a:t>
            </a:r>
            <a:r>
              <a:rPr lang="ru-RU" sz="1600" b="1" i="1" dirty="0">
                <a:latin typeface="Gabriola" pitchFamily="82" charset="0"/>
              </a:rPr>
              <a:t> - </a:t>
            </a:r>
            <a:r>
              <a:rPr lang="ru-RU" sz="1600" b="1" i="1" dirty="0" err="1">
                <a:latin typeface="Gabriola" pitchFamily="82" charset="0"/>
              </a:rPr>
              <a:t>Олександр</a:t>
            </a:r>
            <a:r>
              <a:rPr lang="ru-RU" sz="1600" b="1" i="1" dirty="0">
                <a:latin typeface="Gabriola" pitchFamily="82" charset="0"/>
              </a:rPr>
              <a:t> Рощин і </a:t>
            </a:r>
            <a:r>
              <a:rPr lang="ru-RU" sz="1600" b="1" i="1" dirty="0" err="1">
                <a:latin typeface="Gabriola" pitchFamily="82" charset="0"/>
              </a:rPr>
              <a:t>Вітольд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err="1">
                <a:latin typeface="Gabriola" pitchFamily="82" charset="0"/>
              </a:rPr>
              <a:t>Плучєннік</a:t>
            </a:r>
            <a:r>
              <a:rPr lang="ru-RU" sz="1600" b="1" i="1" dirty="0">
                <a:latin typeface="Gabriola" pitchFamily="82" charset="0"/>
              </a:rPr>
              <a:t>. </a:t>
            </a:r>
            <a:endParaRPr lang="ru-RU" sz="1600" b="1" i="1" dirty="0" smtClean="0">
              <a:latin typeface="Gabriola" pitchFamily="82" charset="0"/>
            </a:endParaRPr>
          </a:p>
          <a:p>
            <a:pPr algn="just"/>
            <a:r>
              <a:rPr lang="ru-RU" sz="1600" b="1" i="1" dirty="0" smtClean="0">
                <a:latin typeface="Gabriola" pitchFamily="82" charset="0"/>
              </a:rPr>
              <a:t>Монтаж </a:t>
            </a:r>
            <a:r>
              <a:rPr lang="ru-RU" sz="1600" b="1" i="1" dirty="0">
                <a:latin typeface="Gabriola" pitchFamily="82" charset="0"/>
              </a:rPr>
              <a:t>- Лукаш Шварц-</a:t>
            </a:r>
            <a:r>
              <a:rPr lang="ru-RU" sz="1600" b="1" i="1" dirty="0" err="1">
                <a:latin typeface="Gabriola" pitchFamily="82" charset="0"/>
              </a:rPr>
              <a:t>Броніковський</a:t>
            </a:r>
            <a:r>
              <a:rPr lang="ru-RU" sz="1600" b="1" i="1" dirty="0">
                <a:latin typeface="Gabriola" pitchFamily="82" charset="0"/>
              </a:rPr>
              <a:t>, </a:t>
            </a:r>
            <a:endParaRPr lang="ru-RU" sz="1600" b="1" i="1" dirty="0" smtClean="0">
              <a:latin typeface="Gabriola" pitchFamily="82" charset="0"/>
            </a:endParaRPr>
          </a:p>
          <a:p>
            <a:pPr algn="just"/>
            <a:r>
              <a:rPr lang="ru-RU" sz="1600" b="1" i="1" dirty="0" smtClean="0">
                <a:latin typeface="Gabriola" pitchFamily="82" charset="0"/>
              </a:rPr>
              <a:t>Звук </a:t>
            </a:r>
            <a:r>
              <a:rPr lang="ru-RU" sz="1600" b="1" i="1" dirty="0">
                <a:latin typeface="Gabriola" pitchFamily="82" charset="0"/>
              </a:rPr>
              <a:t>- </a:t>
            </a:r>
            <a:r>
              <a:rPr lang="ru-RU" sz="1600" b="1" i="1" dirty="0" err="1">
                <a:latin typeface="Gabriola" pitchFamily="82" charset="0"/>
              </a:rPr>
              <a:t>Блажєй</a:t>
            </a:r>
            <a:r>
              <a:rPr lang="ru-RU" sz="1600" b="1" i="1" dirty="0">
                <a:latin typeface="Gabriola" pitchFamily="82" charset="0"/>
              </a:rPr>
              <a:t> </a:t>
            </a:r>
            <a:r>
              <a:rPr lang="ru-RU" sz="1600" b="1" i="1" dirty="0" smtClean="0">
                <a:latin typeface="Gabriola" pitchFamily="82" charset="0"/>
              </a:rPr>
              <a:t>Кукла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661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Валя\Desktop\Старый стол\Дисципліни\бестселер як феноен\даруся\портрет\матіос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55623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89644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400" b="1" i="1" dirty="0">
                <a:latin typeface="Gabriola" pitchFamily="82" charset="0"/>
                <a:ea typeface="Cambria" pitchFamily="18" charset="0"/>
              </a:rPr>
              <a:t>«</a:t>
            </a:r>
            <a:r>
              <a:rPr lang="uk-UA" sz="2800" b="1" i="1" dirty="0" err="1">
                <a:latin typeface="Gabriola" pitchFamily="82" charset="0"/>
                <a:ea typeface="Cambria" pitchFamily="18" charset="0"/>
              </a:rPr>
              <a:t>Найплідніша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 письменниця України», «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гранд-дама</a:t>
            </a:r>
          </a:p>
          <a:p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 української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літератури»</a:t>
            </a:r>
          </a:p>
          <a:p>
            <a:endParaRPr lang="uk-UA" sz="2800" b="1" i="1" dirty="0">
              <a:latin typeface="Gabriola" pitchFamily="82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«чортик, що </a:t>
            </a:r>
            <a:r>
              <a:rPr lang="uk-UA" sz="2800" b="1" i="1" dirty="0">
                <a:latin typeface="Gabriola" pitchFamily="82" charset="0"/>
                <a:ea typeface="Cambria" pitchFamily="18" charset="0"/>
                <a:cs typeface="Times New Roman" pitchFamily="18" charset="0"/>
              </a:rPr>
              <a:t>вискочив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 із табакерки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»</a:t>
            </a:r>
            <a:r>
              <a:rPr lang="en-US" sz="2800" b="1" i="1" dirty="0" smtClean="0">
                <a:latin typeface="Gabriola" pitchFamily="82" charset="0"/>
                <a:ea typeface="Cambria" pitchFamily="18" charset="0"/>
              </a:rPr>
              <a:t> </a:t>
            </a:r>
          </a:p>
          <a:p>
            <a:endParaRPr lang="en-US" sz="2800" b="1" i="1" dirty="0" smtClean="0">
              <a:latin typeface="Gabriola" pitchFamily="82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Її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книги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сьогодні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–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це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«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виклик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endParaRPr lang="ru-RU" sz="2800" b="1" i="1" dirty="0" smtClean="0">
              <a:latin typeface="Gabriola" pitchFamily="82" charset="0"/>
              <a:ea typeface="Cambria" pitchFamily="18" charset="0"/>
            </a:endParaRPr>
          </a:p>
          <a:p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дистильованій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макулатурі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, </a:t>
            </a:r>
          </a:p>
          <a:p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що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заповнила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книжковий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ринок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»</a:t>
            </a:r>
            <a:endParaRPr lang="en-US" sz="2800" b="1" i="1" dirty="0" smtClean="0">
              <a:latin typeface="Gabriola" pitchFamily="82" charset="0"/>
              <a:ea typeface="Cambria" pitchFamily="18" charset="0"/>
            </a:endParaRPr>
          </a:p>
          <a:p>
            <a:endParaRPr lang="en-US" sz="2800" b="1" i="1" dirty="0">
              <a:latin typeface="Gabriola" pitchFamily="82" charset="0"/>
              <a:ea typeface="Cambria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«...вона не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вміє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писати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погано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чи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endParaRPr lang="ru-RU" sz="2800" b="1" i="1" dirty="0" smtClean="0">
              <a:latin typeface="Gabriola" pitchFamily="82" charset="0"/>
              <a:ea typeface="Cambria" pitchFamily="18" charset="0"/>
            </a:endParaRPr>
          </a:p>
          <a:p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нецікаво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»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,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її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письмо </a:t>
            </a:r>
            <a:endParaRPr lang="ru-RU" sz="2800" b="1" i="1" dirty="0" smtClean="0">
              <a:latin typeface="Gabriola" pitchFamily="82" charset="0"/>
              <a:ea typeface="Cambria" pitchFamily="18" charset="0"/>
            </a:endParaRPr>
          </a:p>
          <a:p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«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завжди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стильне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, </a:t>
            </a:r>
            <a:r>
              <a:rPr lang="ru-RU" sz="2800" b="1" i="1" dirty="0" err="1" smtClean="0">
                <a:latin typeface="Gabriola" pitchFamily="82" charset="0"/>
                <a:ea typeface="Cambria" pitchFamily="18" charset="0"/>
              </a:rPr>
              <a:t>розкішне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і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конкурентне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»</a:t>
            </a:r>
            <a:endParaRPr lang="en-US" sz="2800" b="1" i="1" dirty="0" smtClean="0">
              <a:latin typeface="Gabriola" pitchFamily="82" charset="0"/>
              <a:ea typeface="Cambria" pitchFamily="18" charset="0"/>
            </a:endParaRPr>
          </a:p>
          <a:p>
            <a:endParaRPr lang="en-US" sz="2800" b="1" i="1" dirty="0" smtClean="0">
              <a:latin typeface="Gabriola" pitchFamily="82" charset="0"/>
              <a:ea typeface="Cambria" pitchFamily="18" charset="0"/>
            </a:endParaRPr>
          </a:p>
          <a:p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АМПЛУА</a:t>
            </a:r>
            <a:r>
              <a:rPr lang="uk-UA" sz="2800" b="1" i="1" dirty="0" smtClean="0">
                <a:latin typeface="Gabriola" pitchFamily="82" charset="0"/>
                <a:ea typeface="Cambria" pitchFamily="18" charset="0"/>
              </a:rPr>
              <a:t>: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en-US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проза, 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яку 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«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можна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читати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без 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токсикозу</a:t>
            </a:r>
            <a:r>
              <a:rPr lang="en-US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smtClean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і ... при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світлі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сімейної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 </a:t>
            </a:r>
            <a:r>
              <a:rPr lang="ru-RU" sz="2800" b="1" i="1" dirty="0" err="1">
                <a:latin typeface="Gabriola" pitchFamily="82" charset="0"/>
                <a:ea typeface="Cambria" pitchFamily="18" charset="0"/>
              </a:rPr>
              <a:t>лампи</a:t>
            </a:r>
            <a:r>
              <a:rPr lang="uk-UA" sz="2800" b="1" i="1" dirty="0">
                <a:latin typeface="Gabriola" pitchFamily="82" charset="0"/>
                <a:ea typeface="Cambria" pitchFamily="18" charset="0"/>
              </a:rPr>
              <a:t>»</a:t>
            </a:r>
            <a:r>
              <a:rPr lang="ru-RU" sz="2800" b="1" i="1" dirty="0">
                <a:latin typeface="Gabriola" pitchFamily="82" charset="0"/>
                <a:ea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955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910464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600" b="1" i="1" dirty="0">
                <a:latin typeface="Gabriola" pitchFamily="82" charset="0"/>
              </a:rPr>
              <a:t>Марія Василівна </a:t>
            </a:r>
            <a:r>
              <a:rPr lang="uk-UA" sz="2600" b="1" i="1" dirty="0" err="1">
                <a:latin typeface="Gabriola" pitchFamily="82" charset="0"/>
              </a:rPr>
              <a:t>Матіос</a:t>
            </a:r>
            <a:r>
              <a:rPr lang="uk-UA" sz="2600" b="1" i="1" dirty="0">
                <a:latin typeface="Gabriola" pitchFamily="82" charset="0"/>
              </a:rPr>
              <a:t> </a:t>
            </a:r>
            <a:endParaRPr lang="en-US" sz="2600" b="1" i="1" dirty="0" smtClean="0">
              <a:latin typeface="Gabriola" pitchFamily="82" charset="0"/>
            </a:endParaRPr>
          </a:p>
          <a:p>
            <a:pPr algn="just"/>
            <a:r>
              <a:rPr lang="uk-UA" sz="2600" b="1" i="1" dirty="0" smtClean="0">
                <a:latin typeface="Gabriola" pitchFamily="82" charset="0"/>
              </a:rPr>
              <a:t>народилася 19 </a:t>
            </a:r>
            <a:r>
              <a:rPr lang="uk-UA" sz="2600" b="1" i="1" dirty="0">
                <a:latin typeface="Gabriola" pitchFamily="82" charset="0"/>
              </a:rPr>
              <a:t>грудня 1959 </a:t>
            </a:r>
            <a:r>
              <a:rPr lang="uk-UA" sz="2600" b="1" i="1" dirty="0" smtClean="0">
                <a:latin typeface="Gabriola" pitchFamily="82" charset="0"/>
              </a:rPr>
              <a:t>р., х. </a:t>
            </a:r>
            <a:r>
              <a:rPr lang="uk-UA" sz="2600" b="1" i="1" dirty="0" err="1">
                <a:latin typeface="Gabriola" pitchFamily="82" charset="0"/>
              </a:rPr>
              <a:t>Сірук</a:t>
            </a:r>
            <a:r>
              <a:rPr lang="uk-UA" sz="2600" b="1" i="1" dirty="0">
                <a:latin typeface="Gabriola" pitchFamily="82" charset="0"/>
              </a:rPr>
              <a:t> </a:t>
            </a:r>
            <a:r>
              <a:rPr lang="uk-UA" sz="2600" b="1" i="1" dirty="0" smtClean="0">
                <a:latin typeface="Gabriola" pitchFamily="82" charset="0"/>
              </a:rPr>
              <a:t>(</a:t>
            </a:r>
            <a:r>
              <a:rPr lang="uk-UA" sz="2600" b="1" i="1" u="sng" dirty="0" err="1">
                <a:latin typeface="Gabriola" pitchFamily="82" charset="0"/>
                <a:hlinkClick r:id="rId2" tooltip="Путильський район"/>
              </a:rPr>
              <a:t>Путильський</a:t>
            </a:r>
            <a:r>
              <a:rPr lang="uk-UA" sz="2600" b="1" i="1" u="sng" dirty="0">
                <a:latin typeface="Gabriola" pitchFamily="82" charset="0"/>
                <a:hlinkClick r:id="rId2" tooltip="Путильський район"/>
              </a:rPr>
              <a:t> район</a:t>
            </a:r>
            <a:r>
              <a:rPr lang="uk-UA" sz="2600" b="1" i="1" dirty="0">
                <a:latin typeface="Gabriola" pitchFamily="82" charset="0"/>
              </a:rPr>
              <a:t>, </a:t>
            </a:r>
            <a:r>
              <a:rPr lang="uk-UA" sz="2600" b="1" i="1" u="sng" dirty="0">
                <a:latin typeface="Gabriola" pitchFamily="82" charset="0"/>
                <a:hlinkClick r:id="rId3" tooltip="Чернівецька область"/>
              </a:rPr>
              <a:t>Чернівецька область</a:t>
            </a:r>
            <a:r>
              <a:rPr lang="uk-UA" sz="2600" b="1" i="1" dirty="0">
                <a:latin typeface="Gabriola" pitchFamily="82" charset="0"/>
              </a:rPr>
              <a:t>, </a:t>
            </a:r>
            <a:r>
              <a:rPr lang="uk-UA" sz="2600" b="1" i="1" dirty="0" smtClean="0">
                <a:latin typeface="Gabriola" pitchFamily="82" charset="0"/>
              </a:rPr>
              <a:t>на Буковина) </a:t>
            </a:r>
          </a:p>
          <a:p>
            <a:pPr algn="just"/>
            <a:endParaRPr lang="uk-UA" sz="2600" b="1" i="1" dirty="0" smtClean="0">
              <a:latin typeface="Gabriola" pitchFamily="82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uk-UA" sz="2600" b="1" i="1" dirty="0" smtClean="0">
                <a:latin typeface="Gabriola" pitchFamily="82" charset="0"/>
              </a:rPr>
              <a:t>Батьки</a:t>
            </a:r>
            <a:r>
              <a:rPr lang="uk-UA" sz="2600" b="1" i="1" dirty="0">
                <a:latin typeface="Gabriola" pitchFamily="82" charset="0"/>
              </a:rPr>
              <a:t>: мати – </a:t>
            </a:r>
            <a:r>
              <a:rPr lang="uk-UA" sz="2600" b="1" i="1" dirty="0" err="1">
                <a:latin typeface="Gabriola" pitchFamily="82" charset="0"/>
              </a:rPr>
              <a:t>Павліна</a:t>
            </a:r>
            <a:r>
              <a:rPr lang="uk-UA" sz="2600" b="1" i="1" dirty="0">
                <a:latin typeface="Gabriola" pitchFamily="82" charset="0"/>
              </a:rPr>
              <a:t> Власівна – учитель, завуч; батько – Василь Онуфрійович – </a:t>
            </a:r>
            <a:r>
              <a:rPr lang="uk-UA" sz="2600" b="1" i="1" dirty="0" smtClean="0">
                <a:latin typeface="Gabriola" pitchFamily="82" charset="0"/>
              </a:rPr>
              <a:t>колгоспник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uk-UA" sz="2600" b="1" i="1" dirty="0" smtClean="0">
                <a:latin typeface="Gabriola" pitchFamily="82" charset="0"/>
              </a:rPr>
              <a:t>Перші </a:t>
            </a:r>
            <a:r>
              <a:rPr lang="uk-UA" sz="2600" b="1" i="1" dirty="0">
                <a:latin typeface="Gabriola" pitchFamily="82" charset="0"/>
              </a:rPr>
              <a:t>поетичні твори з’явилися друком у районній </a:t>
            </a:r>
            <a:r>
              <a:rPr lang="uk-UA" sz="2600" b="1" i="1" dirty="0" smtClean="0">
                <a:latin typeface="Gabriola" pitchFamily="82" charset="0"/>
              </a:rPr>
              <a:t>газет в п’ятнадцять років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600" b="1" i="1" dirty="0" err="1" smtClean="0">
                <a:latin typeface="Gabriola" pitchFamily="82" charset="0"/>
              </a:rPr>
              <a:t>Освіта</a:t>
            </a:r>
            <a:r>
              <a:rPr lang="ru-RU" sz="2600" b="1" i="1" dirty="0" smtClean="0">
                <a:latin typeface="Gabriola" pitchFamily="82" charset="0"/>
              </a:rPr>
              <a:t>: </a:t>
            </a:r>
            <a:r>
              <a:rPr lang="ru-RU" sz="2600" b="1" i="1" dirty="0" err="1" smtClean="0">
                <a:latin typeface="Gabriola" pitchFamily="82" charset="0"/>
              </a:rPr>
              <a:t>вища</a:t>
            </a:r>
            <a:r>
              <a:rPr lang="ru-RU" sz="2600" b="1" i="1" dirty="0" smtClean="0">
                <a:latin typeface="Gabriola" pitchFamily="82" charset="0"/>
              </a:rPr>
              <a:t> (</a:t>
            </a:r>
            <a:r>
              <a:rPr lang="ru-RU" sz="2600" b="1" i="1" dirty="0" err="1" smtClean="0">
                <a:latin typeface="Gabriola" pitchFamily="82" charset="0"/>
              </a:rPr>
              <a:t>філологічний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ru-RU" sz="2600" b="1" i="1" dirty="0">
                <a:latin typeface="Gabriola" pitchFamily="82" charset="0"/>
              </a:rPr>
              <a:t>факультет </a:t>
            </a:r>
            <a:r>
              <a:rPr lang="ru-RU" sz="2600" b="1" i="1" dirty="0" err="1">
                <a:latin typeface="Gabriola" pitchFamily="82" charset="0"/>
              </a:rPr>
              <a:t>Чернівецького</a:t>
            </a:r>
            <a:r>
              <a:rPr lang="ru-RU" sz="2600" b="1" i="1" dirty="0">
                <a:latin typeface="Gabriola" pitchFamily="82" charset="0"/>
              </a:rPr>
              <a:t> державного </a:t>
            </a:r>
            <a:r>
              <a:rPr lang="ru-RU" sz="2600" b="1" i="1" dirty="0" err="1" smtClean="0">
                <a:latin typeface="Gabriola" pitchFamily="82" charset="0"/>
              </a:rPr>
              <a:t>університету</a:t>
            </a:r>
            <a:r>
              <a:rPr lang="ru-RU" sz="2600" b="1" i="1" dirty="0" smtClean="0">
                <a:latin typeface="Gabriola" pitchFamily="82" charset="0"/>
              </a:rPr>
              <a:t>)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600" b="1" i="1" dirty="0" smtClean="0">
                <a:latin typeface="Gabriola" pitchFamily="82" charset="0"/>
              </a:rPr>
              <a:t>1986 р.: входить </a:t>
            </a:r>
            <a:r>
              <a:rPr lang="ru-RU" sz="2600" b="1" i="1" dirty="0">
                <a:latin typeface="Gabriola" pitchFamily="82" charset="0"/>
              </a:rPr>
              <a:t>до </a:t>
            </a:r>
            <a:r>
              <a:rPr lang="ru-RU" sz="2600" b="1" i="1" dirty="0" err="1">
                <a:latin typeface="Gabriola" pitchFamily="82" charset="0"/>
              </a:rPr>
              <a:t>Національної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спілки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письменників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 smtClean="0">
                <a:latin typeface="Gabriola" pitchFamily="82" charset="0"/>
              </a:rPr>
              <a:t>України</a:t>
            </a:r>
            <a:endParaRPr lang="ru-RU" sz="2600" b="1" i="1" dirty="0" smtClean="0">
              <a:latin typeface="Gabriola" pitchFamily="82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600" b="1" i="1" dirty="0">
                <a:latin typeface="Gabriola" pitchFamily="82" charset="0"/>
              </a:rPr>
              <a:t>1992 </a:t>
            </a:r>
            <a:r>
              <a:rPr lang="ru-RU" sz="2600" b="1" i="1" dirty="0" smtClean="0">
                <a:latin typeface="Gabriola" pitchFamily="82" charset="0"/>
              </a:rPr>
              <a:t>р.; </a:t>
            </a:r>
            <a:r>
              <a:rPr lang="ru-RU" sz="2600" b="1" i="1" dirty="0" err="1" smtClean="0">
                <a:latin typeface="Gabriola" pitchFamily="82" charset="0"/>
              </a:rPr>
              <a:t>опубліковано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uk-UA" sz="2600" b="1" i="1" dirty="0" smtClean="0">
                <a:latin typeface="Gabriola" pitchFamily="82" charset="0"/>
              </a:rPr>
              <a:t>перший епічний твір (журнал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ru-RU" sz="2600" b="1" i="1" dirty="0">
                <a:latin typeface="Gabriola" pitchFamily="82" charset="0"/>
              </a:rPr>
              <a:t>«</a:t>
            </a:r>
            <a:r>
              <a:rPr lang="ru-RU" sz="2600" b="1" i="1" dirty="0" err="1" smtClean="0">
                <a:latin typeface="Gabriola" pitchFamily="82" charset="0"/>
              </a:rPr>
              <a:t>Київ</a:t>
            </a:r>
            <a:r>
              <a:rPr lang="ru-RU" sz="2600" b="1" i="1" dirty="0" smtClean="0">
                <a:latin typeface="Gabriola" pitchFamily="82" charset="0"/>
              </a:rPr>
              <a:t>», новела </a:t>
            </a:r>
            <a:r>
              <a:rPr lang="ru-RU" sz="2600" b="1" i="1" dirty="0">
                <a:latin typeface="Gabriola" pitchFamily="82" charset="0"/>
              </a:rPr>
              <a:t>«</a:t>
            </a:r>
            <a:r>
              <a:rPr lang="ru-RU" sz="2600" b="1" i="1" dirty="0" err="1">
                <a:latin typeface="Gabriola" pitchFamily="82" charset="0"/>
              </a:rPr>
              <a:t>Юр’яна</a:t>
            </a:r>
            <a:r>
              <a:rPr lang="ru-RU" sz="2600" b="1" i="1" dirty="0">
                <a:latin typeface="Gabriola" pitchFamily="82" charset="0"/>
              </a:rPr>
              <a:t> і Довгопол</a:t>
            </a:r>
            <a:r>
              <a:rPr lang="ru-RU" sz="2600" b="1" i="1" dirty="0" smtClean="0">
                <a:latin typeface="Gabriola" pitchFamily="82" charset="0"/>
              </a:rPr>
              <a:t>»</a:t>
            </a:r>
            <a:r>
              <a:rPr lang="uk-UA" sz="2600" b="1" i="1" dirty="0" smtClean="0">
                <a:latin typeface="Gabriola" pitchFamily="82" charset="0"/>
              </a:rPr>
              <a:t>)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600" b="1" i="1" dirty="0">
                <a:latin typeface="Gabriola" pitchFamily="82" charset="0"/>
              </a:rPr>
              <a:t>2005 </a:t>
            </a:r>
            <a:r>
              <a:rPr lang="ru-RU" sz="2600" b="1" i="1" dirty="0" smtClean="0">
                <a:latin typeface="Gabriola" pitchFamily="82" charset="0"/>
              </a:rPr>
              <a:t>р.: </a:t>
            </a:r>
            <a:r>
              <a:rPr lang="ru-RU" sz="2600" b="1" i="1" dirty="0" err="1" smtClean="0">
                <a:latin typeface="Gabriola" pitchFamily="82" charset="0"/>
              </a:rPr>
              <a:t>Національна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ru-RU" sz="2600" b="1" i="1" dirty="0" err="1" smtClean="0">
                <a:latin typeface="Gabriola" pitchFamily="82" charset="0"/>
              </a:rPr>
              <a:t>премія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України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імені</a:t>
            </a:r>
            <a:r>
              <a:rPr lang="ru-RU" sz="2600" b="1" i="1" dirty="0">
                <a:latin typeface="Gabriola" pitchFamily="82" charset="0"/>
              </a:rPr>
              <a:t> Тараса </a:t>
            </a:r>
            <a:r>
              <a:rPr lang="ru-RU" sz="2600" b="1" i="1" dirty="0" err="1">
                <a:latin typeface="Gabriola" pitchFamily="82" charset="0"/>
              </a:rPr>
              <a:t>Шевченка</a:t>
            </a:r>
            <a:r>
              <a:rPr lang="ru-RU" sz="2600" b="1" i="1" dirty="0" err="1" smtClean="0">
                <a:latin typeface="Gabriola" pitchFamily="82" charset="0"/>
              </a:rPr>
              <a:t>за</a:t>
            </a:r>
            <a:r>
              <a:rPr lang="ru-RU" sz="2600" b="1" i="1" dirty="0" smtClean="0">
                <a:latin typeface="Gabriola" pitchFamily="82" charset="0"/>
              </a:rPr>
              <a:t> за </a:t>
            </a:r>
            <a:r>
              <a:rPr lang="ru-RU" sz="2600" b="1" i="1" dirty="0" err="1" smtClean="0">
                <a:latin typeface="Gabriola" pitchFamily="82" charset="0"/>
              </a:rPr>
              <a:t>твір</a:t>
            </a:r>
            <a:r>
              <a:rPr lang="ru-RU" sz="2600" b="1" i="1" dirty="0" smtClean="0">
                <a:latin typeface="Gabriola" pitchFamily="82" charset="0"/>
              </a:rPr>
              <a:t> </a:t>
            </a:r>
            <a:r>
              <a:rPr lang="ru-RU" sz="2600" b="1" i="1" dirty="0">
                <a:latin typeface="Gabriola" pitchFamily="82" charset="0"/>
              </a:rPr>
              <a:t>«Солодка </a:t>
            </a:r>
            <a:r>
              <a:rPr lang="ru-RU" sz="2600" b="1" i="1" dirty="0" err="1">
                <a:latin typeface="Gabriola" pitchFamily="82" charset="0"/>
              </a:rPr>
              <a:t>Даруся</a:t>
            </a:r>
            <a:r>
              <a:rPr lang="ru-RU" sz="2600" b="1" i="1" dirty="0">
                <a:latin typeface="Gabriola" pitchFamily="82" charset="0"/>
              </a:rPr>
              <a:t>», </a:t>
            </a:r>
            <a:r>
              <a:rPr lang="ru-RU" sz="2600" b="1" i="1" dirty="0" err="1">
                <a:latin typeface="Gabriola" pitchFamily="82" charset="0"/>
              </a:rPr>
              <a:t>або</a:t>
            </a:r>
            <a:r>
              <a:rPr lang="ru-RU" sz="2600" b="1" i="1" dirty="0">
                <a:latin typeface="Gabriola" pitchFamily="82" charset="0"/>
              </a:rPr>
              <a:t> «Драма на три </a:t>
            </a:r>
            <a:r>
              <a:rPr lang="ru-RU" sz="2600" b="1" i="1" dirty="0" err="1">
                <a:latin typeface="Gabriola" pitchFamily="82" charset="0"/>
              </a:rPr>
              <a:t>життя</a:t>
            </a:r>
            <a:r>
              <a:rPr lang="ru-RU" sz="2600" b="1" i="1" dirty="0">
                <a:latin typeface="Gabriola" pitchFamily="82" charset="0"/>
              </a:rPr>
              <a:t>» </a:t>
            </a:r>
            <a:endParaRPr lang="ru-RU" sz="2600" b="1" i="1" dirty="0" smtClean="0">
              <a:latin typeface="Gabriola" pitchFamily="82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600" b="1" i="1" dirty="0" smtClean="0">
                <a:latin typeface="Gabriola" pitchFamily="82" charset="0"/>
              </a:rPr>
              <a:t>2005 - 2010 р.: </a:t>
            </a:r>
            <a:r>
              <a:rPr lang="uk-UA" sz="2600" b="1" i="1" dirty="0" smtClean="0">
                <a:latin typeface="Gabriola" pitchFamily="82" charset="0"/>
              </a:rPr>
              <a:t>обійм</a:t>
            </a:r>
            <a:r>
              <a:rPr lang="ru-RU" sz="2600" b="1" i="1" dirty="0" err="1">
                <a:latin typeface="Gabriola" pitchFamily="82" charset="0"/>
              </a:rPr>
              <a:t>ає</a:t>
            </a:r>
            <a:r>
              <a:rPr lang="ru-RU" sz="2600" b="1" i="1" dirty="0">
                <a:latin typeface="Gabriola" pitchFamily="82" charset="0"/>
              </a:rPr>
              <a:t> посаду заступника </a:t>
            </a:r>
            <a:r>
              <a:rPr lang="ru-RU" sz="2600" b="1" i="1" dirty="0" err="1">
                <a:latin typeface="Gabriola" pitchFamily="82" charset="0"/>
              </a:rPr>
              <a:t>голови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Комітету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вище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>
                <a:latin typeface="Gabriola" pitchFamily="82" charset="0"/>
              </a:rPr>
              <a:t>названої</a:t>
            </a:r>
            <a:r>
              <a:rPr lang="ru-RU" sz="2600" b="1" i="1" dirty="0">
                <a:latin typeface="Gabriola" pitchFamily="82" charset="0"/>
              </a:rPr>
              <a:t> </a:t>
            </a:r>
            <a:r>
              <a:rPr lang="ru-RU" sz="2600" b="1" i="1" dirty="0" err="1" smtClean="0">
                <a:latin typeface="Gabriola" pitchFamily="82" charset="0"/>
              </a:rPr>
              <a:t>премії</a:t>
            </a:r>
            <a:endParaRPr lang="uk-UA" sz="2600" b="1" i="1" dirty="0" smtClean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5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88640"/>
            <a:ext cx="88718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Gabriola" pitchFamily="82" charset="0"/>
              </a:rPr>
              <a:t>Роман «</a:t>
            </a:r>
            <a:r>
              <a:rPr lang="ru-RU" sz="2800" b="1" i="1" dirty="0">
                <a:latin typeface="Gabriola" pitchFamily="82" charset="0"/>
              </a:rPr>
              <a:t>Солодка </a:t>
            </a:r>
            <a:r>
              <a:rPr lang="ru-RU" sz="2800" b="1" i="1" dirty="0" err="1">
                <a:latin typeface="Gabriola" pitchFamily="82" charset="0"/>
              </a:rPr>
              <a:t>Даруся</a:t>
            </a:r>
            <a:r>
              <a:rPr lang="ru-RU" sz="2800" b="1" i="1" dirty="0">
                <a:latin typeface="Gabriola" pitchFamily="82" charset="0"/>
              </a:rPr>
              <a:t>: драма на три </a:t>
            </a:r>
            <a:r>
              <a:rPr lang="ru-RU" sz="2800" b="1" i="1" dirty="0" err="1">
                <a:latin typeface="Gabriola" pitchFamily="82" charset="0"/>
              </a:rPr>
              <a:t>життя</a:t>
            </a:r>
            <a:r>
              <a:rPr lang="uk-UA" sz="2800" b="1" i="1" dirty="0">
                <a:latin typeface="Gabriola" pitchFamily="82" charset="0"/>
              </a:rPr>
              <a:t>» (х</a:t>
            </a:r>
            <a:r>
              <a:rPr lang="ru-RU" sz="2800" b="1" i="1" dirty="0" err="1">
                <a:latin typeface="Gabriola" pitchFamily="82" charset="0"/>
              </a:rPr>
              <a:t>удожнє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оформлення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Юрі</a:t>
            </a:r>
            <a:r>
              <a:rPr lang="uk-UA" sz="2800" b="1" i="1" dirty="0">
                <a:latin typeface="Gabriola" pitchFamily="82" charset="0"/>
              </a:rPr>
              <a:t>я</a:t>
            </a:r>
            <a:r>
              <a:rPr lang="ru-RU" sz="2800" b="1" i="1" dirty="0">
                <a:latin typeface="Gabriola" pitchFamily="82" charset="0"/>
              </a:rPr>
              <a:t> Кох</a:t>
            </a:r>
            <a:r>
              <a:rPr lang="uk-UA" sz="2800" b="1" i="1" dirty="0">
                <a:latin typeface="Gabriola" pitchFamily="82" charset="0"/>
              </a:rPr>
              <a:t>а)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уперше </a:t>
            </a:r>
            <a:r>
              <a:rPr lang="uk-UA" sz="2800" b="1" i="1" dirty="0">
                <a:latin typeface="Gabriola" pitchFamily="82" charset="0"/>
              </a:rPr>
              <a:t>видано у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Льв</a:t>
            </a:r>
            <a:r>
              <a:rPr lang="uk-UA" sz="2800" b="1" i="1" dirty="0">
                <a:latin typeface="Gabriola" pitchFamily="82" charset="0"/>
              </a:rPr>
              <a:t>о</a:t>
            </a:r>
            <a:r>
              <a:rPr lang="ru-RU" sz="2800" b="1" i="1" dirty="0">
                <a:latin typeface="Gabriola" pitchFamily="82" charset="0"/>
              </a:rPr>
              <a:t>в</a:t>
            </a:r>
            <a:r>
              <a:rPr lang="uk-UA" sz="2800" b="1" i="1" dirty="0">
                <a:latin typeface="Gabriola" pitchFamily="82" charset="0"/>
              </a:rPr>
              <a:t>і видавництвом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Піраміда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smtClean="0">
                <a:latin typeface="Gabriola" pitchFamily="82" charset="0"/>
              </a:rPr>
              <a:t>2004</a:t>
            </a:r>
            <a:r>
              <a:rPr lang="uk-UA" sz="2800" b="1" i="1" dirty="0" smtClean="0">
                <a:latin typeface="Gabriola" pitchFamily="82" charset="0"/>
              </a:rPr>
              <a:t> р.</a:t>
            </a:r>
          </a:p>
          <a:p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Твір перевидавався сім разів, понад 250 тис. примірників (2005, 2006, 2007, 2008, 2009, 2010, 2011 рр.)</a:t>
            </a:r>
            <a:endParaRPr lang="ru-RU" sz="2800" b="1" i="1" dirty="0">
              <a:latin typeface="Gabriola" pitchFamily="82" charset="0"/>
            </a:endParaRPr>
          </a:p>
        </p:txBody>
      </p:sp>
      <p:pic>
        <p:nvPicPr>
          <p:cNvPr id="2050" name="Picture 2" descr="D:\Users\Валя\Desktop\Старый стол\Дисципліни\бестселер як феноен\даруся\обкладинки\Pictures\даруся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" y="2455423"/>
            <a:ext cx="2420895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Валя\Desktop\Старый стол\Дисципліни\бестселер як феноен\даруся\обкладинки\Pictures\даруся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74" y="3829552"/>
            <a:ext cx="2635732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Валя\Desktop\Старый стол\Дисципліни\бестселер як феноен\даруся\обкладинки\Pictures\даруся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328" y="2060848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Валя\Desktop\Старый стол\Дисципліни\бестселер як феноен\даруся\обкладинки\Pictures\даруся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33875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Валя\Desktop\Старый стол\Дисципліни\бестселер як феноен\даруся\обкладинки\Pictures\солодка даруся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79" y="2029552"/>
            <a:ext cx="2063636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2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Валя\Desktop\Старый стол\Дисципліни\бестселер як феноен\даруся\обкладинки\Pictures\Даруся АНГЛІЙСько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16" y="-32522"/>
            <a:ext cx="223624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Валя\Desktop\Старый стол\Дисципліни\бестселер як феноен\даруся\обкладинки\Pictures\даруся німець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87" y="4203892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Валя\Desktop\Старый стол\Дисципліни\бестселер як феноен\даруся\обкладинки\Pictures\даруся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35219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Валя\Desktop\Старый стол\Дисципліни\бестселер як феноен\даруся\обкладинки\Pictures\солодка даруся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1" y="2086677"/>
            <a:ext cx="1368152" cy="211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Users\Валя\Desktop\Старый стол\Дисципліни\бестселер як феноен\даруся\обкладинки\даруся литовсь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66" y="1484784"/>
            <a:ext cx="2329421" cy="23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88866"/>
            <a:ext cx="48965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Gabriola" pitchFamily="82" charset="0"/>
              </a:rPr>
              <a:t>перекладено </a:t>
            </a:r>
            <a:r>
              <a:rPr lang="ru-RU" sz="2800" b="1" i="1" dirty="0" err="1">
                <a:latin typeface="Gabriola" pitchFamily="82" charset="0"/>
              </a:rPr>
              <a:t>дев’ятьма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мовами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світу</a:t>
            </a:r>
            <a:r>
              <a:rPr lang="ru-RU" sz="2800" b="1" i="1" dirty="0">
                <a:latin typeface="Gabriola" pitchFamily="82" charset="0"/>
              </a:rPr>
              <a:t> </a:t>
            </a:r>
            <a:endParaRPr lang="ru-RU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7" tooltip="Польська мова"/>
              </a:rPr>
              <a:t>польською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(Анна </a:t>
            </a:r>
            <a:r>
              <a:rPr lang="uk-UA" sz="2800" b="1" i="1" dirty="0" err="1">
                <a:latin typeface="Gabriola" pitchFamily="82" charset="0"/>
              </a:rPr>
              <a:t>Коженьовська-Бігун</a:t>
            </a:r>
            <a:r>
              <a:rPr lang="uk-UA" sz="2800" b="1" i="1" dirty="0">
                <a:latin typeface="Gabriola" pitchFamily="82" charset="0"/>
              </a:rPr>
              <a:t>),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8" tooltip="Хорватська мова"/>
              </a:rPr>
              <a:t>хорватською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</a:t>
            </a:r>
            <a:r>
              <a:rPr lang="uk-UA" sz="2800" b="1" i="1" dirty="0" err="1">
                <a:latin typeface="Gabriola" pitchFamily="82" charset="0"/>
              </a:rPr>
              <a:t>Діяна</a:t>
            </a:r>
            <a:r>
              <a:rPr lang="uk-UA" sz="2800" b="1" i="1" dirty="0">
                <a:latin typeface="Gabriola" pitchFamily="82" charset="0"/>
              </a:rPr>
              <a:t> Діл),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9" tooltip="Німецька мова"/>
              </a:rPr>
              <a:t>німецькою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(Клавдія </a:t>
            </a:r>
            <a:r>
              <a:rPr lang="uk-UA" sz="2800" b="1" i="1" dirty="0" err="1">
                <a:latin typeface="Gabriola" pitchFamily="82" charset="0"/>
              </a:rPr>
              <a:t>Дойч</a:t>
            </a:r>
            <a:r>
              <a:rPr lang="uk-UA" sz="2800" b="1" i="1" dirty="0">
                <a:latin typeface="Gabriola" pitchFamily="82" charset="0"/>
              </a:rPr>
              <a:t>),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10" tooltip="Французька мова"/>
              </a:rPr>
              <a:t>французькою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(Ірина </a:t>
            </a:r>
            <a:r>
              <a:rPr lang="uk-UA" sz="2800" b="1" i="1" dirty="0" err="1">
                <a:latin typeface="Gabriola" pitchFamily="82" charset="0"/>
              </a:rPr>
              <a:t>Дмитричук</a:t>
            </a:r>
            <a:r>
              <a:rPr lang="uk-UA" sz="2800" b="1" i="1" dirty="0">
                <a:latin typeface="Gabriola" pitchFamily="82" charset="0"/>
              </a:rPr>
              <a:t>), </a:t>
            </a:r>
            <a:r>
              <a:rPr lang="uk-UA" sz="2800" b="1" i="1" dirty="0">
                <a:latin typeface="Gabriola" pitchFamily="82" charset="0"/>
                <a:hlinkClick r:id="rId11" tooltip="Російська мова"/>
              </a:rPr>
              <a:t>російською</a:t>
            </a:r>
            <a:r>
              <a:rPr lang="uk-UA" sz="2800" b="1" i="1" dirty="0">
                <a:latin typeface="Gabriola" pitchFamily="82" charset="0"/>
              </a:rPr>
              <a:t> (Олена </a:t>
            </a:r>
            <a:r>
              <a:rPr lang="uk-UA" sz="2800" b="1" i="1" dirty="0" err="1">
                <a:latin typeface="Gabriola" pitchFamily="82" charset="0"/>
              </a:rPr>
              <a:t>Мариничева</a:t>
            </a:r>
            <a:r>
              <a:rPr lang="uk-UA" sz="2800" b="1" i="1" dirty="0">
                <a:latin typeface="Gabriola" pitchFamily="82" charset="0"/>
              </a:rPr>
              <a:t>), </a:t>
            </a:r>
            <a:r>
              <a:rPr lang="uk-UA" sz="2800" b="1" i="1" dirty="0">
                <a:latin typeface="Gabriola" pitchFamily="82" charset="0"/>
                <a:hlinkClick r:id="rId12" tooltip="Литовська мова"/>
              </a:rPr>
              <a:t>литовською</a:t>
            </a:r>
            <a:r>
              <a:rPr lang="uk-UA" sz="2800" b="1" i="1" dirty="0">
                <a:latin typeface="Gabriola" pitchFamily="82" charset="0"/>
              </a:rPr>
              <a:t> (Василь Капка),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13" tooltip="Італійська мова"/>
              </a:rPr>
              <a:t>італійською</a:t>
            </a:r>
            <a:r>
              <a:rPr lang="uk-UA" sz="2800" b="1" i="1" dirty="0" smtClean="0">
                <a:latin typeface="Gabriola" pitchFamily="82" charset="0"/>
              </a:rPr>
              <a:t> (</a:t>
            </a:r>
            <a:r>
              <a:rPr lang="uk-UA" sz="2800" b="1" i="1" dirty="0" err="1">
                <a:latin typeface="Gabriola" pitchFamily="82" charset="0"/>
              </a:rPr>
              <a:t>Франческа</a:t>
            </a:r>
            <a:r>
              <a:rPr lang="uk-UA" sz="2800" b="1" i="1" dirty="0">
                <a:latin typeface="Gabriola" pitchFamily="82" charset="0"/>
              </a:rPr>
              <a:t> </a:t>
            </a:r>
            <a:r>
              <a:rPr lang="uk-UA" sz="2800" b="1" i="1" dirty="0" err="1">
                <a:latin typeface="Gabriola" pitchFamily="82" charset="0"/>
              </a:rPr>
              <a:t>Фічі</a:t>
            </a:r>
            <a:r>
              <a:rPr lang="uk-UA" sz="2800" b="1" i="1" dirty="0">
                <a:latin typeface="Gabriola" pitchFamily="82" charset="0"/>
              </a:rPr>
              <a:t>),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14" tooltip="Англійська мова"/>
              </a:rPr>
              <a:t>англійською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</a:t>
            </a:r>
            <a:r>
              <a:rPr lang="ru-RU" sz="2800" b="1" i="1" dirty="0">
                <a:latin typeface="Gabriola" pitchFamily="82" charset="0"/>
              </a:rPr>
              <a:t>Майкл </a:t>
            </a:r>
            <a:r>
              <a:rPr lang="ru-RU" sz="2800" b="1" i="1" dirty="0" err="1">
                <a:latin typeface="Gabriola" pitchFamily="82" charset="0"/>
              </a:rPr>
              <a:t>Найдан</a:t>
            </a:r>
            <a:r>
              <a:rPr lang="ru-RU" sz="2800" b="1" i="1" dirty="0">
                <a:latin typeface="Gabriola" pitchFamily="82" charset="0"/>
              </a:rPr>
              <a:t> та Ольга Титаренко</a:t>
            </a:r>
            <a:r>
              <a:rPr lang="uk-UA" sz="2800" b="1" i="1" dirty="0">
                <a:latin typeface="Gabriola" pitchFamily="82" charset="0"/>
              </a:rPr>
              <a:t>)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  <a:hlinkClick r:id="rId15" tooltip="Сербська мова"/>
              </a:rPr>
              <a:t>сербською</a:t>
            </a:r>
            <a:r>
              <a:rPr lang="uk-UA" sz="2800" b="1" i="1" dirty="0" smtClean="0">
                <a:latin typeface="Gabriola" pitchFamily="82" charset="0"/>
              </a:rPr>
              <a:t> </a:t>
            </a:r>
            <a:r>
              <a:rPr lang="uk-UA" sz="2800" b="1" i="1" dirty="0">
                <a:latin typeface="Gabriola" pitchFamily="82" charset="0"/>
              </a:rPr>
              <a:t>(Ярослав </a:t>
            </a:r>
            <a:r>
              <a:rPr lang="uk-UA" sz="2800" b="1" i="1" dirty="0" err="1">
                <a:latin typeface="Gabriola" pitchFamily="82" charset="0"/>
              </a:rPr>
              <a:t>Комбиль</a:t>
            </a:r>
            <a:r>
              <a:rPr lang="uk-UA" sz="2800" b="1" i="1" dirty="0">
                <a:latin typeface="Gabriola" pitchFamily="82" charset="0"/>
              </a:rPr>
              <a:t>)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Ч</a:t>
            </a:r>
            <a:r>
              <a:rPr lang="ru-RU" sz="2800" b="1" i="1" dirty="0" err="1">
                <a:latin typeface="Gabriola" pitchFamily="82" charset="0"/>
              </a:rPr>
              <a:t>астина</a:t>
            </a:r>
            <a:r>
              <a:rPr lang="ru-RU" sz="2800" b="1" i="1" dirty="0">
                <a:latin typeface="Gabriola" pitchFamily="82" charset="0"/>
              </a:rPr>
              <a:t> роману </a:t>
            </a:r>
            <a:r>
              <a:rPr lang="ru-RU" sz="2800" b="1" i="1" dirty="0" err="1">
                <a:latin typeface="Gabriola" pitchFamily="82" charset="0"/>
              </a:rPr>
              <a:t>перекладена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мовою</a:t>
            </a:r>
            <a:r>
              <a:rPr lang="ru-RU" sz="2800" b="1" i="1" dirty="0">
                <a:latin typeface="Gabriola" pitchFamily="82" charset="0"/>
              </a:rPr>
              <a:t> </a:t>
            </a:r>
            <a:r>
              <a:rPr lang="ru-RU" sz="2800" b="1" i="1" dirty="0" err="1">
                <a:latin typeface="Gabriola" pitchFamily="82" charset="0"/>
              </a:rPr>
              <a:t>ідиш</a:t>
            </a:r>
            <a:r>
              <a:rPr lang="ru-RU" sz="2800" b="1" i="1" dirty="0">
                <a:latin typeface="Gabriola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9166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8847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err="1">
                <a:latin typeface="Gabriola" pitchFamily="82" charset="0"/>
              </a:rPr>
              <a:t>Зарубіжн</a:t>
            </a:r>
            <a:r>
              <a:rPr lang="ru-RU" sz="2800" b="1" i="1" dirty="0">
                <a:latin typeface="Gabriola" pitchFamily="82" charset="0"/>
              </a:rPr>
              <a:t>а </a:t>
            </a:r>
            <a:r>
              <a:rPr lang="ru-RU" sz="2800" b="1" i="1" dirty="0" err="1">
                <a:latin typeface="Gabriola" pitchFamily="82" charset="0"/>
              </a:rPr>
              <a:t>преса</a:t>
            </a:r>
            <a:r>
              <a:rPr lang="ru-RU" sz="2800" b="1" i="1" dirty="0">
                <a:latin typeface="Gabriola" pitchFamily="82" charset="0"/>
              </a:rPr>
              <a:t> про «Солодку </a:t>
            </a:r>
            <a:r>
              <a:rPr lang="ru-RU" sz="2800" b="1" i="1" dirty="0" err="1">
                <a:latin typeface="Gabriola" pitchFamily="82" charset="0"/>
              </a:rPr>
              <a:t>Дарусю</a:t>
            </a:r>
            <a:r>
              <a:rPr lang="ru-RU" sz="2800" b="1" i="1" dirty="0">
                <a:latin typeface="Gabriola" pitchFamily="82" charset="0"/>
              </a:rPr>
              <a:t>» і «</a:t>
            </a:r>
            <a:r>
              <a:rPr lang="ru-RU" sz="2800" b="1" i="1" dirty="0" err="1">
                <a:latin typeface="Gabriola" pitchFamily="82" charset="0"/>
              </a:rPr>
              <a:t>Націю</a:t>
            </a:r>
            <a:r>
              <a:rPr lang="ru-RU" sz="2800" b="1" i="1" dirty="0">
                <a:latin typeface="Gabriola" pitchFamily="82" charset="0"/>
              </a:rPr>
              <a:t>» в </a:t>
            </a:r>
            <a:r>
              <a:rPr lang="ru-RU" sz="2800" b="1" i="1" dirty="0" err="1">
                <a:latin typeface="Gabriola" pitchFamily="82" charset="0"/>
              </a:rPr>
              <a:t>перекладі</a:t>
            </a:r>
            <a:r>
              <a:rPr lang="ru-RU" sz="2800" b="1" i="1" dirty="0">
                <a:latin typeface="Gabriola" pitchFamily="82" charset="0"/>
              </a:rPr>
              <a:t> </a:t>
            </a:r>
          </a:p>
          <a:p>
            <a:pPr algn="just"/>
            <a:r>
              <a:rPr lang="ru-RU" sz="2800" b="1" i="1" dirty="0">
                <a:latin typeface="Gabriola" pitchFamily="82" charset="0"/>
              </a:rPr>
              <a:t>«Мария </a:t>
            </a:r>
            <a:r>
              <a:rPr lang="ru-RU" sz="2800" b="1" i="1" dirty="0" err="1">
                <a:latin typeface="Gabriola" pitchFamily="82" charset="0"/>
              </a:rPr>
              <a:t>Матиос</a:t>
            </a:r>
            <a:r>
              <a:rPr lang="ru-RU" sz="2800" b="1" i="1" dirty="0">
                <a:latin typeface="Gabriola" pitchFamily="82" charset="0"/>
              </a:rPr>
              <a:t> на Украине – известный бренд, ее книги – лидеры продаж. «Солодка </a:t>
            </a:r>
            <a:r>
              <a:rPr lang="ru-RU" sz="2800" b="1" i="1" dirty="0" err="1">
                <a:latin typeface="Gabriola" pitchFamily="82" charset="0"/>
              </a:rPr>
              <a:t>Даруся</a:t>
            </a:r>
            <a:r>
              <a:rPr lang="ru-RU" sz="2800" b="1" i="1" dirty="0">
                <a:latin typeface="Gabriola" pitchFamily="82" charset="0"/>
              </a:rPr>
              <a:t>» </a:t>
            </a:r>
            <a:r>
              <a:rPr lang="uk-UA" sz="2800" b="1" i="1" dirty="0">
                <a:latin typeface="Gabriola" pitchFamily="82" charset="0"/>
              </a:rPr>
              <a:t>–</a:t>
            </a:r>
            <a:r>
              <a:rPr lang="ru-RU" sz="2800" b="1" i="1" dirty="0">
                <a:latin typeface="Gabriola" pitchFamily="82" charset="0"/>
              </a:rPr>
              <a:t> книга про любовь, про братоубийственное время – заслуживает </a:t>
            </a:r>
            <a:r>
              <a:rPr lang="ru-RU" sz="2800" b="1" i="1" dirty="0" err="1">
                <a:latin typeface="Gabriola" pitchFamily="82" charset="0"/>
              </a:rPr>
              <a:t>нобелевки</a:t>
            </a:r>
            <a:r>
              <a:rPr lang="ru-RU" sz="2800" b="1" i="1" dirty="0">
                <a:latin typeface="Gabriola" pitchFamily="82" charset="0"/>
              </a:rPr>
              <a:t>. Текст, который должен был рано или поздно появиться, чтобы рассказать, как наши общие предки умирали и как они убивали» </a:t>
            </a:r>
            <a:endParaRPr lang="ru-RU" sz="2800" b="1" i="1" dirty="0" smtClean="0">
              <a:latin typeface="Gabriola" pitchFamily="82" charset="0"/>
            </a:endParaRPr>
          </a:p>
          <a:p>
            <a:pPr algn="r"/>
            <a:r>
              <a:rPr lang="ru-RU" sz="2800" b="1" i="1" dirty="0" smtClean="0">
                <a:latin typeface="Gabriola" pitchFamily="82" charset="0"/>
              </a:rPr>
              <a:t>hippi.ru</a:t>
            </a:r>
            <a:r>
              <a:rPr lang="ru-RU" sz="2800" b="1" i="1" dirty="0">
                <a:latin typeface="Gabriola" pitchFamily="82" charset="0"/>
              </a:rPr>
              <a:t>, 25.11.2007 – о русском издании книги Марии </a:t>
            </a:r>
            <a:r>
              <a:rPr lang="ru-RU" sz="2800" b="1" i="1" dirty="0" err="1">
                <a:latin typeface="Gabriola" pitchFamily="82" charset="0"/>
              </a:rPr>
              <a:t>Матиос</a:t>
            </a:r>
            <a:r>
              <a:rPr lang="ru-RU" sz="2800" b="1" i="1" dirty="0">
                <a:latin typeface="Gabriola" pitchFamily="82" charset="0"/>
              </a:rPr>
              <a:t> «Нация</a:t>
            </a:r>
            <a:r>
              <a:rPr lang="ru-RU" sz="2800" b="1" i="1" dirty="0" smtClean="0">
                <a:latin typeface="Gabriola" pitchFamily="82" charset="0"/>
              </a:rPr>
              <a:t>».</a:t>
            </a:r>
          </a:p>
          <a:p>
            <a:pPr algn="just"/>
            <a:endParaRPr lang="ru-RU" sz="2800" b="1" i="1" dirty="0">
              <a:latin typeface="Gabriola" pitchFamily="82" charset="0"/>
            </a:endParaRPr>
          </a:p>
          <a:p>
            <a:pPr algn="just"/>
            <a:r>
              <a:rPr lang="ru-RU" sz="2800" b="1" i="1" dirty="0" smtClean="0">
                <a:latin typeface="Gabriola" pitchFamily="82" charset="0"/>
              </a:rPr>
              <a:t>«</a:t>
            </a:r>
            <a:r>
              <a:rPr lang="ru-RU" sz="2800" b="1" i="1" dirty="0">
                <a:latin typeface="Gabriola" pitchFamily="82" charset="0"/>
              </a:rPr>
              <a:t>В Москве произошло событие, которое еще несколько лет назад было бы вряд ли возможно. Знаковость московского события состоит в том, что, по сути, впервые российский читатель, познакомился с трагическими событиями, которые происходили на Западной Украине после окончания войны с нацизмом не с подачи официальной советской коммунистической пропаганды, а из рассказа художника». </a:t>
            </a:r>
            <a:endParaRPr lang="ru-RU" sz="2800" b="1" i="1" dirty="0" smtClean="0">
              <a:latin typeface="Gabriola" pitchFamily="82" charset="0"/>
            </a:endParaRPr>
          </a:p>
          <a:p>
            <a:pPr algn="r"/>
            <a:r>
              <a:rPr lang="ru-RU" sz="2800" b="1" i="1" dirty="0" smtClean="0">
                <a:latin typeface="Gabriola" pitchFamily="82" charset="0"/>
              </a:rPr>
              <a:t>Российско-украинское </a:t>
            </a:r>
            <a:r>
              <a:rPr lang="ru-RU" sz="2800" b="1" i="1" dirty="0">
                <a:latin typeface="Gabriola" pitchFamily="82" charset="0"/>
              </a:rPr>
              <a:t>обозрение «Гуляй-Поле», 29 октября 2007. </a:t>
            </a:r>
          </a:p>
        </p:txBody>
      </p:sp>
    </p:spTree>
    <p:extLst>
      <p:ext uri="{BB962C8B-B14F-4D97-AF65-F5344CB8AC3E}">
        <p14:creationId xmlns:p14="http://schemas.microsoft.com/office/powerpoint/2010/main" val="310068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Gabriola" pitchFamily="82" charset="0"/>
              </a:rPr>
              <a:t>«Это вроде бы все те же самые персонажи Гоголя двести лет спустя. Но вот загадка: власти совсем нет места в малороссийских новеллах Гоголя… Для Марии </a:t>
            </a:r>
            <a:r>
              <a:rPr lang="ru-RU" sz="2400" b="1" i="1" dirty="0" err="1">
                <a:latin typeface="Gabriola" pitchFamily="82" charset="0"/>
              </a:rPr>
              <a:t>Матиос</a:t>
            </a:r>
            <a:r>
              <a:rPr lang="ru-RU" sz="2400" b="1" i="1" dirty="0">
                <a:latin typeface="Gabriola" pitchFamily="82" charset="0"/>
              </a:rPr>
              <a:t> судьба ее галичан – тяжелая, кровавая – много важнее судьбы Империи. Но не это ли роднит ее также с Распутиным или Астафьевым? Все отличие: персонажи Астафьева живут в России. И давит их к земле, прогибает собственная власть. Для персонажей </a:t>
            </a:r>
            <a:r>
              <a:rPr lang="ru-RU" sz="2400" b="1" i="1" dirty="0" err="1">
                <a:latin typeface="Gabriola" pitchFamily="82" charset="0"/>
              </a:rPr>
              <a:t>Матиос</a:t>
            </a:r>
            <a:r>
              <a:rPr lang="ru-RU" sz="2400" b="1" i="1" dirty="0">
                <a:latin typeface="Gabriola" pitchFamily="82" charset="0"/>
              </a:rPr>
              <a:t> главное зло – это тоже власть. Автору невыносим сам принцип того, что человек может быть поставлен над другим человеком – и имеет полное право распоряжаться чужой жизнью». </a:t>
            </a:r>
            <a:endParaRPr lang="ru-RU" sz="2400" b="1" i="1" dirty="0" smtClean="0">
              <a:latin typeface="Gabriola" pitchFamily="82" charset="0"/>
            </a:endParaRPr>
          </a:p>
          <a:p>
            <a:pPr algn="r"/>
            <a:r>
              <a:rPr lang="ru-RU" sz="2400" b="1" i="1" dirty="0" smtClean="0">
                <a:latin typeface="Gabriola" pitchFamily="82" charset="0"/>
              </a:rPr>
              <a:t>«</a:t>
            </a:r>
            <a:r>
              <a:rPr lang="ru-RU" sz="2400" b="1" i="1" dirty="0">
                <a:latin typeface="Gabriola" pitchFamily="82" charset="0"/>
              </a:rPr>
              <a:t>Независимая газета» (Москва), апрель, </a:t>
            </a:r>
            <a:r>
              <a:rPr lang="ru-RU" sz="2400" b="1" i="1" dirty="0" smtClean="0">
                <a:latin typeface="Gabriola" pitchFamily="82" charset="0"/>
              </a:rPr>
              <a:t>2007</a:t>
            </a:r>
          </a:p>
          <a:p>
            <a:pPr algn="r"/>
            <a:endParaRPr lang="ru-RU" sz="2400" b="1" i="1" dirty="0" smtClean="0">
              <a:latin typeface="Gabriola" pitchFamily="82" charset="0"/>
            </a:endParaRPr>
          </a:p>
          <a:p>
            <a:pPr algn="just"/>
            <a:r>
              <a:rPr lang="ru-RU" sz="2200" b="1" i="1" dirty="0">
                <a:latin typeface="Gabriola" pitchFamily="82" charset="0"/>
              </a:rPr>
              <a:t>«Нация»… Само название ее и привлекает, и настораживает, не правда ли? Я прочла ее за ночь, не отрываясь ни на минуту. Быть может, впервые для нас появилась возможность понять, хотя бы в какой-то степени, что происходило в действительности в Западной Украине в те сложные, противоречивые, драматические 40</a:t>
            </a:r>
            <a:r>
              <a:rPr lang="uk-UA" sz="2200" b="1" i="1" dirty="0">
                <a:latin typeface="Gabriola" pitchFamily="82" charset="0"/>
              </a:rPr>
              <a:t>–</a:t>
            </a:r>
            <a:r>
              <a:rPr lang="ru-RU" sz="2200" b="1" i="1" dirty="0">
                <a:latin typeface="Gabriola" pitchFamily="82" charset="0"/>
              </a:rPr>
              <a:t>50-е годы. Невозможно жить, не попытавшись разобраться в ситуации. Кто мы? Откуда мы? Что нас связывает? Что разделяет? А ведь мы даже у себя дома не всегда понимаем, что с нами происходит». </a:t>
            </a:r>
            <a:r>
              <a:rPr lang="ru-RU" sz="2200" b="1" i="1" dirty="0" smtClean="0">
                <a:latin typeface="Gabriola" pitchFamily="82" charset="0"/>
              </a:rPr>
              <a:t>    </a:t>
            </a:r>
          </a:p>
          <a:p>
            <a:pPr algn="r"/>
            <a:r>
              <a:rPr lang="ru-RU" sz="2200" b="1" i="1" dirty="0">
                <a:latin typeface="Gabriola" pitchFamily="82" charset="0"/>
              </a:rPr>
              <a:t>«Молодежь Эстонии», ноябрь, 2007</a:t>
            </a:r>
            <a:r>
              <a:rPr lang="uk-UA" sz="2200" b="1" i="1" dirty="0">
                <a:latin typeface="Gabriola" pitchFamily="82" charset="0"/>
              </a:rPr>
              <a:t>.</a:t>
            </a:r>
            <a:endParaRPr lang="ru-RU" sz="2200" b="1" i="1" dirty="0">
              <a:latin typeface="Gabriola" pitchFamily="82" charset="0"/>
            </a:endParaRPr>
          </a:p>
          <a:p>
            <a:pPr algn="r"/>
            <a:endParaRPr lang="ru-RU" sz="22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6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19" y="260648"/>
            <a:ext cx="87236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«</a:t>
            </a:r>
            <a:r>
              <a:rPr lang="uk-UA" sz="2800" b="1" i="1" dirty="0">
                <a:latin typeface="Gabriola" pitchFamily="82" charset="0"/>
              </a:rPr>
              <a:t>Часом не знаєш, чи Бог нагородив чи покарав тим словом… Іноді думаю: а на холеру я пишу ці книжки, якщо люди все одно дуріють, </a:t>
            </a:r>
            <a:r>
              <a:rPr lang="uk-UA" sz="2800" b="1" i="1" dirty="0" err="1">
                <a:latin typeface="Gabriola" pitchFamily="82" charset="0"/>
              </a:rPr>
              <a:t>вар’ятіють</a:t>
            </a:r>
            <a:r>
              <a:rPr lang="uk-UA" sz="2800" b="1" i="1" dirty="0">
                <a:latin typeface="Gabriola" pitchFamily="82" charset="0"/>
              </a:rPr>
              <a:t>?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Але </a:t>
            </a:r>
            <a:r>
              <a:rPr lang="uk-UA" sz="2800" b="1" i="1" dirty="0">
                <a:latin typeface="Gabriola" pitchFamily="82" charset="0"/>
              </a:rPr>
              <a:t>коли  </a:t>
            </a:r>
            <a:r>
              <a:rPr lang="uk-UA" sz="2800" b="1" i="1" dirty="0" smtClean="0">
                <a:latin typeface="Gabriola" pitchFamily="82" charset="0"/>
              </a:rPr>
              <a:t>годинами </a:t>
            </a:r>
            <a:r>
              <a:rPr lang="uk-UA" sz="2800" b="1" i="1" dirty="0">
                <a:latin typeface="Gabriola" pitchFamily="82" charset="0"/>
              </a:rPr>
              <a:t>простоюють в чергах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за </a:t>
            </a:r>
            <a:r>
              <a:rPr lang="uk-UA" sz="2800" b="1" i="1" dirty="0">
                <a:latin typeface="Gabriola" pitchFamily="82" charset="0"/>
              </a:rPr>
              <a:t>моїм автографом, то, значить,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щось </a:t>
            </a:r>
            <a:r>
              <a:rPr lang="uk-UA" sz="2800" b="1" i="1" dirty="0">
                <a:latin typeface="Gabriola" pitchFamily="82" charset="0"/>
              </a:rPr>
              <a:t>у тих книжках є</a:t>
            </a:r>
            <a:r>
              <a:rPr lang="uk-UA" sz="2800" b="1" i="1" dirty="0" smtClean="0">
                <a:latin typeface="Gabriola" pitchFamily="82" charset="0"/>
              </a:rPr>
              <a:t>»</a:t>
            </a:r>
          </a:p>
          <a:p>
            <a:endParaRPr lang="uk-UA" sz="2800" b="1" i="1" dirty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«</a:t>
            </a:r>
            <a:r>
              <a:rPr lang="uk-UA" sz="2800" b="1" i="1" dirty="0">
                <a:latin typeface="Gabriola" pitchFamily="82" charset="0"/>
              </a:rPr>
              <a:t>У мене багато книжок, вони всі різні,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але </a:t>
            </a:r>
            <a:r>
              <a:rPr lang="uk-UA" sz="2800" b="1" i="1" dirty="0">
                <a:latin typeface="Gabriola" pitchFamily="82" charset="0"/>
              </a:rPr>
              <a:t>їх об’єднує те, що я люблю історію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в </a:t>
            </a:r>
            <a:r>
              <a:rPr lang="uk-UA" sz="2800" b="1" i="1" dirty="0">
                <a:latin typeface="Gabriola" pitchFamily="82" charset="0"/>
              </a:rPr>
              <a:t>людині й людину в історії. Мене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цікавить</a:t>
            </a:r>
            <a:r>
              <a:rPr lang="uk-UA" sz="2800" b="1" i="1" dirty="0">
                <a:latin typeface="Gabriola" pitchFamily="82" charset="0"/>
              </a:rPr>
              <a:t>, як людина поводить себе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у </a:t>
            </a:r>
            <a:r>
              <a:rPr lang="uk-UA" sz="2800" b="1" i="1" dirty="0">
                <a:latin typeface="Gabriola" pitchFamily="82" charset="0"/>
              </a:rPr>
              <a:t>пастці, як обирає свою дорогу,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цікавить </a:t>
            </a:r>
            <a:r>
              <a:rPr lang="uk-UA" sz="2800" b="1" i="1" dirty="0">
                <a:latin typeface="Gabriola" pitchFamily="82" charset="0"/>
              </a:rPr>
              <a:t>мотивація вчинків, </a:t>
            </a:r>
            <a:endParaRPr lang="uk-UA" sz="2800" b="1" i="1" dirty="0" smtClean="0">
              <a:latin typeface="Gabriola" pitchFamily="82" charset="0"/>
            </a:endParaRPr>
          </a:p>
          <a:p>
            <a:r>
              <a:rPr lang="uk-UA" sz="2800" b="1" i="1" dirty="0" smtClean="0">
                <a:latin typeface="Gabriola" pitchFamily="82" charset="0"/>
              </a:rPr>
              <a:t>поведінки</a:t>
            </a:r>
            <a:r>
              <a:rPr lang="uk-UA" sz="2800" b="1" i="1" dirty="0">
                <a:latin typeface="Gabriola" pitchFamily="82" charset="0"/>
              </a:rPr>
              <a:t>».</a:t>
            </a:r>
            <a:endParaRPr lang="ru-RU" sz="2800" b="1" i="1" dirty="0">
              <a:latin typeface="Gabriola" pitchFamily="82" charset="0"/>
            </a:endParaRPr>
          </a:p>
        </p:txBody>
      </p:sp>
      <p:pic>
        <p:nvPicPr>
          <p:cNvPr id="4098" name="Picture 2" descr="D:\Users\Валя\Desktop\Старый стол\Дисципліни\бестселер як феноен\даруся\портрет\матіос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317901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136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396</TotalTime>
  <Words>3065</Words>
  <Application>Microsoft Office PowerPoint</Application>
  <PresentationFormat>Экран (4:3)</PresentationFormat>
  <Paragraphs>207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Трек</vt:lpstr>
      <vt:lpstr>Об’єкт оболонки Пакувальника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Стан  дарусі за З. Фройдом</vt:lpstr>
      <vt:lpstr>                     Весілля  Михайла й Матронки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Валя</dc:creator>
  <cp:lastModifiedBy>Валя</cp:lastModifiedBy>
  <cp:revision>31</cp:revision>
  <dcterms:created xsi:type="dcterms:W3CDTF">2021-09-24T19:41:31Z</dcterms:created>
  <dcterms:modified xsi:type="dcterms:W3CDTF">2021-09-27T16:26:27Z</dcterms:modified>
</cp:coreProperties>
</file>