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7" r:id="rId2"/>
  </p:sldMasterIdLst>
  <p:notesMasterIdLst>
    <p:notesMasterId r:id="rId45"/>
  </p:notesMasterIdLst>
  <p:sldIdLst>
    <p:sldId id="313" r:id="rId3"/>
    <p:sldId id="281" r:id="rId4"/>
    <p:sldId id="315" r:id="rId5"/>
    <p:sldId id="316" r:id="rId6"/>
    <p:sldId id="314" r:id="rId7"/>
    <p:sldId id="283" r:id="rId8"/>
    <p:sldId id="284" r:id="rId9"/>
    <p:sldId id="285" r:id="rId10"/>
    <p:sldId id="286" r:id="rId11"/>
    <p:sldId id="317" r:id="rId12"/>
    <p:sldId id="287" r:id="rId13"/>
    <p:sldId id="289" r:id="rId14"/>
    <p:sldId id="288" r:id="rId15"/>
    <p:sldId id="318" r:id="rId16"/>
    <p:sldId id="290" r:id="rId17"/>
    <p:sldId id="259" r:id="rId18"/>
    <p:sldId id="260" r:id="rId19"/>
    <p:sldId id="292" r:id="rId20"/>
    <p:sldId id="291"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19" r:id="rId37"/>
    <p:sldId id="310" r:id="rId38"/>
    <p:sldId id="308" r:id="rId39"/>
    <p:sldId id="309" r:id="rId40"/>
    <p:sldId id="311" r:id="rId41"/>
    <p:sldId id="277" r:id="rId42"/>
    <p:sldId id="274" r:id="rId43"/>
    <p:sldId id="320"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40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577B9-DD99-4AC6-84F0-73513C15918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uk-UA"/>
        </a:p>
      </dgm:t>
    </dgm:pt>
    <dgm:pt modelId="{0B5D9A2C-02DF-4A82-8C7A-60921436ED62}">
      <dgm:prSet/>
      <dgm:spPr/>
      <dgm:t>
        <a:bodyPr/>
        <a:lstStyle/>
        <a:p>
          <a:pPr rtl="0"/>
          <a:r>
            <a:rPr lang="uk-UA" dirty="0" smtClean="0"/>
            <a:t>Припинення трудового договору є правомірним лише за таких умов:</a:t>
          </a:r>
          <a:br>
            <a:rPr lang="uk-UA" dirty="0" smtClean="0"/>
          </a:br>
          <a:r>
            <a:rPr lang="uk-UA" dirty="0" smtClean="0"/>
            <a:t>1) з передбачених у законі підстав припинення трудового договору;</a:t>
          </a:r>
          <a:br>
            <a:rPr lang="uk-UA" dirty="0" smtClean="0"/>
          </a:br>
          <a:r>
            <a:rPr lang="uk-UA" dirty="0" smtClean="0"/>
            <a:t>2) з дотриманням певного порядку звільнення з конкретної підстави;</a:t>
          </a:r>
          <a:br>
            <a:rPr lang="uk-UA" dirty="0" smtClean="0"/>
          </a:br>
          <a:r>
            <a:rPr lang="uk-UA" dirty="0" smtClean="0"/>
            <a:t>3) є юридичний факт щодо припинення трудових правовідносин (наказ власника, заява працівника, відповідний акт третьої сторони – суду, військкомату).</a:t>
          </a:r>
          <a:br>
            <a:rPr lang="uk-UA" dirty="0" smtClean="0"/>
          </a:br>
          <a:endParaRPr lang="uk-UA" dirty="0"/>
        </a:p>
      </dgm:t>
    </dgm:pt>
    <dgm:pt modelId="{ECA63AF8-14AD-4308-83BC-4B0FDB365FFD}" type="parTrans" cxnId="{15169F84-815A-4D5E-81D2-08585A9B37A2}">
      <dgm:prSet/>
      <dgm:spPr/>
      <dgm:t>
        <a:bodyPr/>
        <a:lstStyle/>
        <a:p>
          <a:endParaRPr lang="uk-UA"/>
        </a:p>
      </dgm:t>
    </dgm:pt>
    <dgm:pt modelId="{B69BDC4F-8E98-4953-B7BC-D340C3EE6A18}" type="sibTrans" cxnId="{15169F84-815A-4D5E-81D2-08585A9B37A2}">
      <dgm:prSet/>
      <dgm:spPr/>
      <dgm:t>
        <a:bodyPr/>
        <a:lstStyle/>
        <a:p>
          <a:endParaRPr lang="uk-UA"/>
        </a:p>
      </dgm:t>
    </dgm:pt>
    <dgm:pt modelId="{EA4F169C-4325-4404-AEBC-B7A2CC4B5A3A}" type="pres">
      <dgm:prSet presAssocID="{572577B9-DD99-4AC6-84F0-73513C159185}" presName="diagram" presStyleCnt="0">
        <dgm:presLayoutVars>
          <dgm:chPref val="1"/>
          <dgm:dir/>
          <dgm:animOne val="branch"/>
          <dgm:animLvl val="lvl"/>
          <dgm:resizeHandles/>
        </dgm:presLayoutVars>
      </dgm:prSet>
      <dgm:spPr/>
      <dgm:t>
        <a:bodyPr/>
        <a:lstStyle/>
        <a:p>
          <a:endParaRPr lang="uk-UA"/>
        </a:p>
      </dgm:t>
    </dgm:pt>
    <dgm:pt modelId="{E93BD256-CA75-43CD-91F2-7EC01ECD4C38}" type="pres">
      <dgm:prSet presAssocID="{0B5D9A2C-02DF-4A82-8C7A-60921436ED62}" presName="root" presStyleCnt="0"/>
      <dgm:spPr/>
    </dgm:pt>
    <dgm:pt modelId="{03BF8B59-0A06-4DF1-9961-5307D92A2860}" type="pres">
      <dgm:prSet presAssocID="{0B5D9A2C-02DF-4A82-8C7A-60921436ED62}" presName="rootComposite" presStyleCnt="0"/>
      <dgm:spPr/>
    </dgm:pt>
    <dgm:pt modelId="{10053236-A081-4410-9272-3D632A4898E5}" type="pres">
      <dgm:prSet presAssocID="{0B5D9A2C-02DF-4A82-8C7A-60921436ED62}" presName="rootText" presStyleLbl="node1" presStyleIdx="0" presStyleCnt="1" custLinFactNeighborX="-1103" custLinFactNeighborY="2530"/>
      <dgm:spPr/>
      <dgm:t>
        <a:bodyPr/>
        <a:lstStyle/>
        <a:p>
          <a:endParaRPr lang="uk-UA"/>
        </a:p>
      </dgm:t>
    </dgm:pt>
    <dgm:pt modelId="{5B8295FF-DAF5-4FFC-8D23-A8358BC08F8E}" type="pres">
      <dgm:prSet presAssocID="{0B5D9A2C-02DF-4A82-8C7A-60921436ED62}" presName="rootConnector" presStyleLbl="node1" presStyleIdx="0" presStyleCnt="1"/>
      <dgm:spPr/>
      <dgm:t>
        <a:bodyPr/>
        <a:lstStyle/>
        <a:p>
          <a:endParaRPr lang="uk-UA"/>
        </a:p>
      </dgm:t>
    </dgm:pt>
    <dgm:pt modelId="{A36C97E6-68E4-4C27-82B3-0A7921E59C0F}" type="pres">
      <dgm:prSet presAssocID="{0B5D9A2C-02DF-4A82-8C7A-60921436ED62}" presName="childShape" presStyleCnt="0"/>
      <dgm:spPr/>
    </dgm:pt>
  </dgm:ptLst>
  <dgm:cxnLst>
    <dgm:cxn modelId="{15169F84-815A-4D5E-81D2-08585A9B37A2}" srcId="{572577B9-DD99-4AC6-84F0-73513C159185}" destId="{0B5D9A2C-02DF-4A82-8C7A-60921436ED62}" srcOrd="0" destOrd="0" parTransId="{ECA63AF8-14AD-4308-83BC-4B0FDB365FFD}" sibTransId="{B69BDC4F-8E98-4953-B7BC-D340C3EE6A18}"/>
    <dgm:cxn modelId="{2780A0CF-089B-41B3-A90C-02E1D5AB9A02}" type="presOf" srcId="{572577B9-DD99-4AC6-84F0-73513C159185}" destId="{EA4F169C-4325-4404-AEBC-B7A2CC4B5A3A}" srcOrd="0" destOrd="0" presId="urn:microsoft.com/office/officeart/2005/8/layout/hierarchy3"/>
    <dgm:cxn modelId="{C2FEB1B5-BBE8-4EDD-B5FA-56C3F38EE0C7}" type="presOf" srcId="{0B5D9A2C-02DF-4A82-8C7A-60921436ED62}" destId="{5B8295FF-DAF5-4FFC-8D23-A8358BC08F8E}" srcOrd="1" destOrd="0" presId="urn:microsoft.com/office/officeart/2005/8/layout/hierarchy3"/>
    <dgm:cxn modelId="{071E0945-FF09-4BCD-AE77-40C6CA2B7423}" type="presOf" srcId="{0B5D9A2C-02DF-4A82-8C7A-60921436ED62}" destId="{10053236-A081-4410-9272-3D632A4898E5}" srcOrd="0" destOrd="0" presId="urn:microsoft.com/office/officeart/2005/8/layout/hierarchy3"/>
    <dgm:cxn modelId="{59A04FD1-9B2C-4A67-AEEE-548799D06393}" type="presParOf" srcId="{EA4F169C-4325-4404-AEBC-B7A2CC4B5A3A}" destId="{E93BD256-CA75-43CD-91F2-7EC01ECD4C38}" srcOrd="0" destOrd="0" presId="urn:microsoft.com/office/officeart/2005/8/layout/hierarchy3"/>
    <dgm:cxn modelId="{05E0D745-A442-43BE-85FF-D88AFC6EFCAE}" type="presParOf" srcId="{E93BD256-CA75-43CD-91F2-7EC01ECD4C38}" destId="{03BF8B59-0A06-4DF1-9961-5307D92A2860}" srcOrd="0" destOrd="0" presId="urn:microsoft.com/office/officeart/2005/8/layout/hierarchy3"/>
    <dgm:cxn modelId="{90C8F5E4-4B59-4C16-BA35-91E2E8A4B5F3}" type="presParOf" srcId="{03BF8B59-0A06-4DF1-9961-5307D92A2860}" destId="{10053236-A081-4410-9272-3D632A4898E5}" srcOrd="0" destOrd="0" presId="urn:microsoft.com/office/officeart/2005/8/layout/hierarchy3"/>
    <dgm:cxn modelId="{6B646C14-33A1-412E-A09F-F712AF028C3C}" type="presParOf" srcId="{03BF8B59-0A06-4DF1-9961-5307D92A2860}" destId="{5B8295FF-DAF5-4FFC-8D23-A8358BC08F8E}" srcOrd="1" destOrd="0" presId="urn:microsoft.com/office/officeart/2005/8/layout/hierarchy3"/>
    <dgm:cxn modelId="{64B5F94B-73A1-4331-992A-02AF86CD5E54}" type="presParOf" srcId="{E93BD256-CA75-43CD-91F2-7EC01ECD4C38}" destId="{A36C97E6-68E4-4C27-82B3-0A7921E59C0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A76CE-65CC-4C6F-8E8D-E847F3BC1E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E50744B5-06D8-49F2-9EC4-79D19E98B977}">
      <dgm:prSet/>
      <dgm:spPr/>
      <dgm:t>
        <a:bodyPr/>
        <a:lstStyle/>
        <a:p>
          <a:pPr rtl="0"/>
          <a:r>
            <a:rPr lang="en-US" b="1" i="1" dirty="0" smtClean="0"/>
            <a:t>2. </a:t>
          </a:r>
          <a:r>
            <a:rPr lang="uk-UA" b="1" i="1" dirty="0" smtClean="0"/>
            <a:t>Припинення трудового договору з ініціативи працівника (ст. 38, 39 КЗпП)</a:t>
          </a:r>
          <a:endParaRPr lang="uk-UA" dirty="0"/>
        </a:p>
      </dgm:t>
    </dgm:pt>
    <dgm:pt modelId="{64ED49BD-B34F-4A32-AD95-51EE1EB7AC6E}" type="parTrans" cxnId="{67FB7893-A4B1-4610-B1B2-6B063CF66B96}">
      <dgm:prSet/>
      <dgm:spPr/>
      <dgm:t>
        <a:bodyPr/>
        <a:lstStyle/>
        <a:p>
          <a:endParaRPr lang="uk-UA"/>
        </a:p>
      </dgm:t>
    </dgm:pt>
    <dgm:pt modelId="{6F0E0B8F-A1C0-451A-9C68-8D3A71B38DEA}" type="sibTrans" cxnId="{67FB7893-A4B1-4610-B1B2-6B063CF66B96}">
      <dgm:prSet/>
      <dgm:spPr/>
      <dgm:t>
        <a:bodyPr/>
        <a:lstStyle/>
        <a:p>
          <a:endParaRPr lang="uk-UA"/>
        </a:p>
      </dgm:t>
    </dgm:pt>
    <dgm:pt modelId="{1E010DA6-D9A8-49FF-843A-EAC2BDFC79FA}" type="pres">
      <dgm:prSet presAssocID="{569A76CE-65CC-4C6F-8E8D-E847F3BC1EDF}" presName="linear" presStyleCnt="0">
        <dgm:presLayoutVars>
          <dgm:animLvl val="lvl"/>
          <dgm:resizeHandles val="exact"/>
        </dgm:presLayoutVars>
      </dgm:prSet>
      <dgm:spPr/>
      <dgm:t>
        <a:bodyPr/>
        <a:lstStyle/>
        <a:p>
          <a:endParaRPr lang="uk-UA"/>
        </a:p>
      </dgm:t>
    </dgm:pt>
    <dgm:pt modelId="{FA7DC530-6C57-4B11-B39E-80C46701A195}" type="pres">
      <dgm:prSet presAssocID="{E50744B5-06D8-49F2-9EC4-79D19E98B977}" presName="parentText" presStyleLbl="node1" presStyleIdx="0" presStyleCnt="1">
        <dgm:presLayoutVars>
          <dgm:chMax val="0"/>
          <dgm:bulletEnabled val="1"/>
        </dgm:presLayoutVars>
      </dgm:prSet>
      <dgm:spPr/>
      <dgm:t>
        <a:bodyPr/>
        <a:lstStyle/>
        <a:p>
          <a:endParaRPr lang="uk-UA"/>
        </a:p>
      </dgm:t>
    </dgm:pt>
  </dgm:ptLst>
  <dgm:cxnLst>
    <dgm:cxn modelId="{67FB7893-A4B1-4610-B1B2-6B063CF66B96}" srcId="{569A76CE-65CC-4C6F-8E8D-E847F3BC1EDF}" destId="{E50744B5-06D8-49F2-9EC4-79D19E98B977}" srcOrd="0" destOrd="0" parTransId="{64ED49BD-B34F-4A32-AD95-51EE1EB7AC6E}" sibTransId="{6F0E0B8F-A1C0-451A-9C68-8D3A71B38DEA}"/>
    <dgm:cxn modelId="{467F4A03-2B4F-473E-A185-D29697165A6B}" type="presOf" srcId="{E50744B5-06D8-49F2-9EC4-79D19E98B977}" destId="{FA7DC530-6C57-4B11-B39E-80C46701A195}" srcOrd="0" destOrd="0" presId="urn:microsoft.com/office/officeart/2005/8/layout/vList2"/>
    <dgm:cxn modelId="{5DA4B6B1-038B-4145-A8C6-669388C6C503}" type="presOf" srcId="{569A76CE-65CC-4C6F-8E8D-E847F3BC1EDF}" destId="{1E010DA6-D9A8-49FF-843A-EAC2BDFC79FA}" srcOrd="0" destOrd="0" presId="urn:microsoft.com/office/officeart/2005/8/layout/vList2"/>
    <dgm:cxn modelId="{FE0227F8-68C9-41F7-9EC4-3CF9B0ED43DD}" type="presParOf" srcId="{1E010DA6-D9A8-49FF-843A-EAC2BDFC79FA}" destId="{FA7DC530-6C57-4B11-B39E-80C46701A19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25AF7B-22FB-4E65-ADF1-2B7B2B45D06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uk-UA"/>
        </a:p>
      </dgm:t>
    </dgm:pt>
    <dgm:pt modelId="{A9828A1B-D6F3-4506-87C7-49E5D962DEDD}">
      <dgm:prSet/>
      <dgm:spPr/>
      <dgm:t>
        <a:bodyPr/>
        <a:lstStyle/>
        <a:p>
          <a:pPr rtl="0"/>
          <a:r>
            <a:rPr lang="en-US" b="1" dirty="0" smtClean="0"/>
            <a:t>3. </a:t>
          </a:r>
          <a:r>
            <a:rPr lang="uk-UA" b="1" dirty="0" smtClean="0"/>
            <a:t>Загальні та додаткові підстави розірвання трудового договору з ініціативи власника (ст.40, 41 КЗпП).</a:t>
          </a:r>
          <a:br>
            <a:rPr lang="uk-UA" b="1" dirty="0" smtClean="0"/>
          </a:br>
          <a:r>
            <a:rPr lang="uk-UA" b="1" dirty="0" smtClean="0"/>
            <a:t/>
          </a:r>
          <a:br>
            <a:rPr lang="uk-UA" b="1" dirty="0" smtClean="0"/>
          </a:br>
          <a:r>
            <a:rPr lang="uk-UA" dirty="0" smtClean="0"/>
            <a:t/>
          </a:r>
          <a:br>
            <a:rPr lang="uk-UA" dirty="0" smtClean="0"/>
          </a:br>
          <a:r>
            <a:rPr lang="uk-UA" dirty="0" smtClean="0"/>
            <a:t>Трудовий договір, укладений на невизначений строк, а також строковий трудовий договір до закінчення терміну можуть бути розірвані з ініціативи власника лише на підставах, визначених законом і з дотриманням визначеного в законі порядку. </a:t>
          </a:r>
          <a:endParaRPr lang="uk-UA" dirty="0"/>
        </a:p>
      </dgm:t>
    </dgm:pt>
    <dgm:pt modelId="{6A3973D8-D15B-4828-9435-50F85EBB204C}" type="parTrans" cxnId="{98C8F27E-E542-4EE4-8C92-F0EEC4AA6DE6}">
      <dgm:prSet/>
      <dgm:spPr/>
      <dgm:t>
        <a:bodyPr/>
        <a:lstStyle/>
        <a:p>
          <a:endParaRPr lang="uk-UA"/>
        </a:p>
      </dgm:t>
    </dgm:pt>
    <dgm:pt modelId="{B1845919-3988-4290-90E0-E86194EBBB3A}" type="sibTrans" cxnId="{98C8F27E-E542-4EE4-8C92-F0EEC4AA6DE6}">
      <dgm:prSet/>
      <dgm:spPr/>
      <dgm:t>
        <a:bodyPr/>
        <a:lstStyle/>
        <a:p>
          <a:endParaRPr lang="uk-UA"/>
        </a:p>
      </dgm:t>
    </dgm:pt>
    <dgm:pt modelId="{30C5F847-9A0E-4DE3-8B3B-35A061E7BD7D}" type="pres">
      <dgm:prSet presAssocID="{4F25AF7B-22FB-4E65-ADF1-2B7B2B45D06E}" presName="Name0" presStyleCnt="0">
        <dgm:presLayoutVars>
          <dgm:dir/>
          <dgm:resizeHandles val="exact"/>
        </dgm:presLayoutVars>
      </dgm:prSet>
      <dgm:spPr/>
      <dgm:t>
        <a:bodyPr/>
        <a:lstStyle/>
        <a:p>
          <a:endParaRPr lang="uk-UA"/>
        </a:p>
      </dgm:t>
    </dgm:pt>
    <dgm:pt modelId="{5F53E749-59E7-4E2C-84FD-2176281A15A0}" type="pres">
      <dgm:prSet presAssocID="{A9828A1B-D6F3-4506-87C7-49E5D962DEDD}" presName="node" presStyleLbl="node1" presStyleIdx="0" presStyleCnt="1">
        <dgm:presLayoutVars>
          <dgm:bulletEnabled val="1"/>
        </dgm:presLayoutVars>
      </dgm:prSet>
      <dgm:spPr/>
      <dgm:t>
        <a:bodyPr/>
        <a:lstStyle/>
        <a:p>
          <a:endParaRPr lang="uk-UA"/>
        </a:p>
      </dgm:t>
    </dgm:pt>
  </dgm:ptLst>
  <dgm:cxnLst>
    <dgm:cxn modelId="{98C8F27E-E542-4EE4-8C92-F0EEC4AA6DE6}" srcId="{4F25AF7B-22FB-4E65-ADF1-2B7B2B45D06E}" destId="{A9828A1B-D6F3-4506-87C7-49E5D962DEDD}" srcOrd="0" destOrd="0" parTransId="{6A3973D8-D15B-4828-9435-50F85EBB204C}" sibTransId="{B1845919-3988-4290-90E0-E86194EBBB3A}"/>
    <dgm:cxn modelId="{83D053E7-DDC1-444E-B3B3-4D6064945B87}" type="presOf" srcId="{4F25AF7B-22FB-4E65-ADF1-2B7B2B45D06E}" destId="{30C5F847-9A0E-4DE3-8B3B-35A061E7BD7D}" srcOrd="0" destOrd="0" presId="urn:microsoft.com/office/officeart/2005/8/layout/process1"/>
    <dgm:cxn modelId="{BDFE60F0-0598-43F1-9CE2-27D733502187}" type="presOf" srcId="{A9828A1B-D6F3-4506-87C7-49E5D962DEDD}" destId="{5F53E749-59E7-4E2C-84FD-2176281A15A0}" srcOrd="0" destOrd="0" presId="urn:microsoft.com/office/officeart/2005/8/layout/process1"/>
    <dgm:cxn modelId="{A778BF28-97E8-4256-9DA8-92FF0AF9F461}" type="presParOf" srcId="{30C5F847-9A0E-4DE3-8B3B-35A061E7BD7D}" destId="{5F53E749-59E7-4E2C-84FD-2176281A15A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CB48A-F0F9-4077-8B6A-9079786E2FB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uk-UA"/>
        </a:p>
      </dgm:t>
    </dgm:pt>
    <dgm:pt modelId="{A9F74BA1-9646-4AFB-A3E0-BC9B9ED34358}">
      <dgm:prSet/>
      <dgm:spPr/>
      <dgm:t>
        <a:bodyPr/>
        <a:lstStyle/>
        <a:p>
          <a:pPr rtl="0"/>
          <a:r>
            <a:rPr lang="uk-UA" b="1" dirty="0" smtClean="0"/>
            <a:t>2) виявлення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a:t>
          </a:r>
          <a:br>
            <a:rPr lang="uk-UA" b="1" dirty="0" smtClean="0"/>
          </a:br>
          <a:r>
            <a:rPr lang="uk-UA" b="1" dirty="0" smtClean="0"/>
            <a:t/>
          </a:r>
          <a:br>
            <a:rPr lang="uk-UA" b="1" dirty="0" smtClean="0"/>
          </a:br>
          <a:r>
            <a:rPr lang="uk-UA" dirty="0" smtClean="0"/>
            <a:t>- запропонувати іншу роботу;</a:t>
          </a:r>
          <a:br>
            <a:rPr lang="uk-UA" dirty="0" smtClean="0"/>
          </a:br>
          <a:r>
            <a:rPr lang="uk-UA" dirty="0" smtClean="0"/>
            <a:t/>
          </a:r>
          <a:br>
            <a:rPr lang="uk-UA" dirty="0" smtClean="0"/>
          </a:br>
          <a:r>
            <a:rPr lang="uk-UA" dirty="0" smtClean="0"/>
            <a:t>- виплачується вихідна допомога у розмірі середнього заробітку</a:t>
          </a:r>
          <a:br>
            <a:rPr lang="uk-UA" dirty="0" smtClean="0"/>
          </a:br>
          <a:r>
            <a:rPr lang="uk-UA" dirty="0" smtClean="0"/>
            <a:t/>
          </a:r>
          <a:br>
            <a:rPr lang="uk-UA" dirty="0" smtClean="0"/>
          </a:br>
          <a:endParaRPr lang="uk-UA" dirty="0"/>
        </a:p>
      </dgm:t>
    </dgm:pt>
    <dgm:pt modelId="{2F6ADCFF-CFCE-4420-8AA9-87C8245DC45B}" type="parTrans" cxnId="{DE0628EB-4972-4F72-A308-38D1EB861012}">
      <dgm:prSet/>
      <dgm:spPr/>
      <dgm:t>
        <a:bodyPr/>
        <a:lstStyle/>
        <a:p>
          <a:endParaRPr lang="uk-UA"/>
        </a:p>
      </dgm:t>
    </dgm:pt>
    <dgm:pt modelId="{308528CB-E932-4418-B2C4-E79F4E6E9FA4}" type="sibTrans" cxnId="{DE0628EB-4972-4F72-A308-38D1EB861012}">
      <dgm:prSet/>
      <dgm:spPr/>
      <dgm:t>
        <a:bodyPr/>
        <a:lstStyle/>
        <a:p>
          <a:endParaRPr lang="uk-UA"/>
        </a:p>
      </dgm:t>
    </dgm:pt>
    <dgm:pt modelId="{7DBA72D7-F7A5-4A31-B320-B5B272395A02}" type="pres">
      <dgm:prSet presAssocID="{4FDCB48A-F0F9-4077-8B6A-9079786E2FB7}" presName="Name0" presStyleCnt="0">
        <dgm:presLayoutVars>
          <dgm:chMax val="7"/>
          <dgm:dir/>
          <dgm:animLvl val="lvl"/>
          <dgm:resizeHandles val="exact"/>
        </dgm:presLayoutVars>
      </dgm:prSet>
      <dgm:spPr/>
      <dgm:t>
        <a:bodyPr/>
        <a:lstStyle/>
        <a:p>
          <a:endParaRPr lang="uk-UA"/>
        </a:p>
      </dgm:t>
    </dgm:pt>
    <dgm:pt modelId="{9C6B4196-C51B-41F7-9110-F663C48076EC}" type="pres">
      <dgm:prSet presAssocID="{A9F74BA1-9646-4AFB-A3E0-BC9B9ED34358}" presName="circle1" presStyleLbl="node1" presStyleIdx="0" presStyleCnt="1"/>
      <dgm:spPr/>
    </dgm:pt>
    <dgm:pt modelId="{D9AC38FB-60BD-45B6-804E-09B01675117C}" type="pres">
      <dgm:prSet presAssocID="{A9F74BA1-9646-4AFB-A3E0-BC9B9ED34358}" presName="space" presStyleCnt="0"/>
      <dgm:spPr/>
    </dgm:pt>
    <dgm:pt modelId="{7556CC97-C509-4304-A816-2DEEB8E60D5F}" type="pres">
      <dgm:prSet presAssocID="{A9F74BA1-9646-4AFB-A3E0-BC9B9ED34358}" presName="rect1" presStyleLbl="alignAcc1" presStyleIdx="0" presStyleCnt="1"/>
      <dgm:spPr/>
      <dgm:t>
        <a:bodyPr/>
        <a:lstStyle/>
        <a:p>
          <a:endParaRPr lang="uk-UA"/>
        </a:p>
      </dgm:t>
    </dgm:pt>
    <dgm:pt modelId="{DBAD0BE3-D180-486C-A50C-DAB48AB90843}" type="pres">
      <dgm:prSet presAssocID="{A9F74BA1-9646-4AFB-A3E0-BC9B9ED34358}" presName="rect1ParTxNoCh" presStyleLbl="alignAcc1" presStyleIdx="0" presStyleCnt="1">
        <dgm:presLayoutVars>
          <dgm:chMax val="1"/>
          <dgm:bulletEnabled val="1"/>
        </dgm:presLayoutVars>
      </dgm:prSet>
      <dgm:spPr/>
      <dgm:t>
        <a:bodyPr/>
        <a:lstStyle/>
        <a:p>
          <a:endParaRPr lang="uk-UA"/>
        </a:p>
      </dgm:t>
    </dgm:pt>
  </dgm:ptLst>
  <dgm:cxnLst>
    <dgm:cxn modelId="{E5F5637E-A18C-4708-98C4-449A48749574}" type="presOf" srcId="{4FDCB48A-F0F9-4077-8B6A-9079786E2FB7}" destId="{7DBA72D7-F7A5-4A31-B320-B5B272395A02}" srcOrd="0" destOrd="0" presId="urn:microsoft.com/office/officeart/2005/8/layout/target3"/>
    <dgm:cxn modelId="{7BCDD3A0-C481-425A-8FC9-BFA6AC8EB240}" type="presOf" srcId="{A9F74BA1-9646-4AFB-A3E0-BC9B9ED34358}" destId="{DBAD0BE3-D180-486C-A50C-DAB48AB90843}" srcOrd="1" destOrd="0" presId="urn:microsoft.com/office/officeart/2005/8/layout/target3"/>
    <dgm:cxn modelId="{DE0628EB-4972-4F72-A308-38D1EB861012}" srcId="{4FDCB48A-F0F9-4077-8B6A-9079786E2FB7}" destId="{A9F74BA1-9646-4AFB-A3E0-BC9B9ED34358}" srcOrd="0" destOrd="0" parTransId="{2F6ADCFF-CFCE-4420-8AA9-87C8245DC45B}" sibTransId="{308528CB-E932-4418-B2C4-E79F4E6E9FA4}"/>
    <dgm:cxn modelId="{B81FFB48-CEAF-4847-B1D7-322AD9359D04}" type="presOf" srcId="{A9F74BA1-9646-4AFB-A3E0-BC9B9ED34358}" destId="{7556CC97-C509-4304-A816-2DEEB8E60D5F}" srcOrd="0" destOrd="0" presId="urn:microsoft.com/office/officeart/2005/8/layout/target3"/>
    <dgm:cxn modelId="{BD27184D-9AB0-48E5-8A95-EBD2752DDA03}" type="presParOf" srcId="{7DBA72D7-F7A5-4A31-B320-B5B272395A02}" destId="{9C6B4196-C51B-41F7-9110-F663C48076EC}" srcOrd="0" destOrd="0" presId="urn:microsoft.com/office/officeart/2005/8/layout/target3"/>
    <dgm:cxn modelId="{9D339C3F-784C-4862-AA11-6388D68D4F45}" type="presParOf" srcId="{7DBA72D7-F7A5-4A31-B320-B5B272395A02}" destId="{D9AC38FB-60BD-45B6-804E-09B01675117C}" srcOrd="1" destOrd="0" presId="urn:microsoft.com/office/officeart/2005/8/layout/target3"/>
    <dgm:cxn modelId="{98334723-F03F-4F50-BD74-E5E44E3CA0C8}" type="presParOf" srcId="{7DBA72D7-F7A5-4A31-B320-B5B272395A02}" destId="{7556CC97-C509-4304-A816-2DEEB8E60D5F}" srcOrd="2" destOrd="0" presId="urn:microsoft.com/office/officeart/2005/8/layout/target3"/>
    <dgm:cxn modelId="{0F5CCE57-2D2D-4920-A4B6-E2174C4FC8B1}" type="presParOf" srcId="{7DBA72D7-F7A5-4A31-B320-B5B272395A02}" destId="{DBAD0BE3-D180-486C-A50C-DAB48AB9084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5D95F0-F184-4841-9BDA-9DBD188F47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2457ABD1-8773-4E28-8F6E-028BC69043EC}">
      <dgm:prSet/>
      <dgm:spPr/>
      <dgm:t>
        <a:bodyPr/>
        <a:lstStyle/>
        <a:p>
          <a:pPr rtl="0"/>
          <a:r>
            <a:rPr lang="ru-RU" b="1" dirty="0" err="1" smtClean="0"/>
            <a:t>Необхідно</a:t>
          </a:r>
          <a:r>
            <a:rPr lang="ru-RU" b="1" dirty="0" smtClean="0"/>
            <a:t> </a:t>
          </a:r>
          <a:r>
            <a:rPr lang="ru-RU" b="1" dirty="0" err="1" smtClean="0"/>
            <a:t>дотримуватись</a:t>
          </a:r>
          <a:r>
            <a:rPr lang="ru-RU" b="1" dirty="0" smtClean="0"/>
            <a:t> </a:t>
          </a:r>
          <a:r>
            <a:rPr lang="ru-RU" b="1" dirty="0" err="1" smtClean="0"/>
            <a:t>наступних</a:t>
          </a:r>
          <a:r>
            <a:rPr lang="ru-RU" b="1" dirty="0" smtClean="0"/>
            <a:t> </a:t>
          </a:r>
          <a:r>
            <a:rPr lang="ru-RU" b="1" dirty="0" err="1" smtClean="0"/>
            <a:t>строків</a:t>
          </a:r>
          <a:r>
            <a:rPr lang="ru-RU" b="1" dirty="0" smtClean="0"/>
            <a:t> </a:t>
          </a:r>
          <a:r>
            <a:rPr lang="ru-RU" dirty="0" smtClean="0"/>
            <a:t> </a:t>
          </a:r>
        </a:p>
        <a:p>
          <a:pPr rtl="0"/>
          <a:r>
            <a:rPr lang="ru-RU" dirty="0" smtClean="0"/>
            <a:t/>
          </a:r>
          <a:br>
            <a:rPr lang="ru-RU" dirty="0" smtClean="0"/>
          </a:br>
          <a:r>
            <a:rPr lang="ru-RU" dirty="0" smtClean="0"/>
            <a:t>1. Наказ про </a:t>
          </a:r>
          <a:r>
            <a:rPr lang="ru-RU" dirty="0" err="1" smtClean="0"/>
            <a:t>звільнення</a:t>
          </a:r>
          <a:r>
            <a:rPr lang="ru-RU" dirty="0" smtClean="0"/>
            <a:t> </a:t>
          </a:r>
          <a:r>
            <a:rPr lang="ru-RU" dirty="0" err="1" smtClean="0"/>
            <a:t>має</a:t>
          </a:r>
          <a:r>
            <a:rPr lang="ru-RU" dirty="0" smtClean="0"/>
            <a:t> бути </a:t>
          </a:r>
          <a:r>
            <a:rPr lang="ru-RU" dirty="0" err="1" smtClean="0"/>
            <a:t>винесений</a:t>
          </a:r>
          <a:r>
            <a:rPr lang="ru-RU" dirty="0" smtClean="0"/>
            <a:t> не </a:t>
          </a:r>
          <a:r>
            <a:rPr lang="ru-RU" dirty="0" err="1" smtClean="0"/>
            <a:t>пізніше</a:t>
          </a:r>
          <a:r>
            <a:rPr lang="ru-RU" dirty="0" smtClean="0"/>
            <a:t> </a:t>
          </a:r>
          <a:r>
            <a:rPr lang="ru-RU" dirty="0" err="1" smtClean="0"/>
            <a:t>ніж</a:t>
          </a:r>
          <a:r>
            <a:rPr lang="ru-RU" dirty="0" smtClean="0"/>
            <a:t> через </a:t>
          </a:r>
          <a:r>
            <a:rPr lang="ru-RU" b="1" i="1" dirty="0" smtClean="0"/>
            <a:t>1 </a:t>
          </a:r>
          <a:r>
            <a:rPr lang="ru-RU" b="1" i="1" dirty="0" err="1" smtClean="0"/>
            <a:t>місяць</a:t>
          </a:r>
          <a:r>
            <a:rPr lang="ru-RU" b="1" i="1" dirty="0" smtClean="0"/>
            <a:t> </a:t>
          </a:r>
          <a:r>
            <a:rPr lang="ru-RU" dirty="0" smtClean="0"/>
            <a:t>з дня </a:t>
          </a:r>
          <a:r>
            <a:rPr lang="ru-RU" dirty="0" err="1" smtClean="0"/>
            <a:t>виявлення</a:t>
          </a:r>
          <a:r>
            <a:rPr lang="ru-RU" dirty="0" smtClean="0"/>
            <a:t> </a:t>
          </a:r>
          <a:r>
            <a:rPr lang="ru-RU" dirty="0" err="1" smtClean="0"/>
            <a:t>порушення</a:t>
          </a:r>
          <a:r>
            <a:rPr lang="ru-RU" dirty="0" smtClean="0"/>
            <a:t> </a:t>
          </a:r>
          <a:r>
            <a:rPr lang="ru-RU" dirty="0" err="1" smtClean="0"/>
            <a:t>трудової</a:t>
          </a:r>
          <a:r>
            <a:rPr lang="ru-RU" dirty="0" smtClean="0"/>
            <a:t> </a:t>
          </a:r>
          <a:r>
            <a:rPr lang="ru-RU" dirty="0" err="1" smtClean="0"/>
            <a:t>дисципліни</a:t>
          </a:r>
          <a:r>
            <a:rPr lang="ru-RU" dirty="0" smtClean="0"/>
            <a:t> (при </a:t>
          </a:r>
          <a:r>
            <a:rPr lang="ru-RU" dirty="0" err="1" smtClean="0"/>
            <a:t>цьому</a:t>
          </a:r>
          <a:r>
            <a:rPr lang="ru-RU" dirty="0" smtClean="0"/>
            <a:t> час </a:t>
          </a:r>
          <a:r>
            <a:rPr lang="ru-RU" dirty="0" err="1" smtClean="0"/>
            <a:t>тимчасової</a:t>
          </a:r>
          <a:r>
            <a:rPr lang="ru-RU" dirty="0" smtClean="0"/>
            <a:t> </a:t>
          </a:r>
          <a:r>
            <a:rPr lang="ru-RU" dirty="0" err="1" smtClean="0"/>
            <a:t>непрацездатності</a:t>
          </a:r>
          <a:r>
            <a:rPr lang="ru-RU" dirty="0" smtClean="0"/>
            <a:t> та </a:t>
          </a:r>
          <a:r>
            <a:rPr lang="ru-RU" dirty="0" err="1" smtClean="0"/>
            <a:t>відпустки</a:t>
          </a:r>
          <a:r>
            <a:rPr lang="ru-RU" dirty="0" smtClean="0"/>
            <a:t> </a:t>
          </a:r>
          <a:r>
            <a:rPr lang="ru-RU" dirty="0" err="1" smtClean="0"/>
            <a:t>працівника</a:t>
          </a:r>
          <a:r>
            <a:rPr lang="ru-RU" dirty="0" smtClean="0"/>
            <a:t> не </a:t>
          </a:r>
          <a:r>
            <a:rPr lang="ru-RU" dirty="0" err="1" smtClean="0"/>
            <a:t>враховується</a:t>
          </a:r>
          <a:r>
            <a:rPr lang="ru-RU" dirty="0" smtClean="0"/>
            <a:t>). </a:t>
          </a:r>
        </a:p>
        <a:p>
          <a:pPr rtl="0"/>
          <a:r>
            <a:rPr lang="ru-RU" dirty="0" smtClean="0"/>
            <a:t>2. Наказ про </a:t>
          </a:r>
          <a:r>
            <a:rPr lang="ru-RU" dirty="0" err="1" smtClean="0"/>
            <a:t>звільнення</a:t>
          </a:r>
          <a:r>
            <a:rPr lang="ru-RU" dirty="0" smtClean="0"/>
            <a:t> </a:t>
          </a:r>
          <a:r>
            <a:rPr lang="ru-RU" dirty="0" err="1" smtClean="0"/>
            <a:t>має</a:t>
          </a:r>
          <a:r>
            <a:rPr lang="ru-RU" dirty="0" smtClean="0"/>
            <a:t> бути </a:t>
          </a:r>
          <a:r>
            <a:rPr lang="ru-RU" dirty="0" err="1" smtClean="0"/>
            <a:t>винесений</a:t>
          </a:r>
          <a:r>
            <a:rPr lang="ru-RU" dirty="0" smtClean="0"/>
            <a:t> не </a:t>
          </a:r>
          <a:r>
            <a:rPr lang="ru-RU" dirty="0" err="1" smtClean="0"/>
            <a:t>пізніше</a:t>
          </a:r>
          <a:r>
            <a:rPr lang="ru-RU" dirty="0" smtClean="0"/>
            <a:t> </a:t>
          </a:r>
          <a:r>
            <a:rPr lang="ru-RU" dirty="0" err="1" smtClean="0"/>
            <a:t>ніж</a:t>
          </a:r>
          <a:r>
            <a:rPr lang="ru-RU" dirty="0" smtClean="0"/>
            <a:t> через </a:t>
          </a:r>
          <a:r>
            <a:rPr lang="ru-RU" b="1" i="1" dirty="0" smtClean="0"/>
            <a:t>6 </a:t>
          </a:r>
          <a:r>
            <a:rPr lang="ru-RU" b="1" i="1" dirty="0" err="1" smtClean="0"/>
            <a:t>місяців</a:t>
          </a:r>
          <a:r>
            <a:rPr lang="ru-RU" b="1" i="1" dirty="0" smtClean="0"/>
            <a:t> </a:t>
          </a:r>
          <a:r>
            <a:rPr lang="ru-RU" dirty="0" smtClean="0"/>
            <a:t>з дня </a:t>
          </a:r>
          <a:r>
            <a:rPr lang="ru-RU" dirty="0" err="1" smtClean="0"/>
            <a:t>вчинення</a:t>
          </a:r>
          <a:r>
            <a:rPr lang="ru-RU" dirty="0" smtClean="0"/>
            <a:t> </a:t>
          </a:r>
          <a:r>
            <a:rPr lang="ru-RU" dirty="0" err="1" smtClean="0"/>
            <a:t>працівником</a:t>
          </a:r>
          <a:r>
            <a:rPr lang="ru-RU" dirty="0" smtClean="0"/>
            <a:t> </a:t>
          </a:r>
          <a:r>
            <a:rPr lang="ru-RU" dirty="0" err="1" smtClean="0"/>
            <a:t>порушення</a:t>
          </a:r>
          <a:r>
            <a:rPr lang="ru-RU" dirty="0" smtClean="0"/>
            <a:t>.  </a:t>
          </a:r>
        </a:p>
        <a:p>
          <a:pPr rtl="0"/>
          <a:r>
            <a:rPr lang="ru-RU" dirty="0" smtClean="0"/>
            <a:t>3. Наказ про </a:t>
          </a:r>
          <a:r>
            <a:rPr lang="ru-RU" dirty="0" err="1" smtClean="0"/>
            <a:t>звільнення</a:t>
          </a:r>
          <a:r>
            <a:rPr lang="ru-RU" dirty="0" smtClean="0"/>
            <a:t> </a:t>
          </a:r>
          <a:r>
            <a:rPr lang="ru-RU" dirty="0" err="1" smtClean="0"/>
            <a:t>має</a:t>
          </a:r>
          <a:r>
            <a:rPr lang="ru-RU" dirty="0" smtClean="0"/>
            <a:t> бути </a:t>
          </a:r>
          <a:r>
            <a:rPr lang="ru-RU" dirty="0" err="1" smtClean="0"/>
            <a:t>винесений</a:t>
          </a:r>
          <a:r>
            <a:rPr lang="ru-RU" dirty="0" smtClean="0"/>
            <a:t> не </a:t>
          </a:r>
          <a:r>
            <a:rPr lang="ru-RU" dirty="0" err="1" smtClean="0"/>
            <a:t>пізніше</a:t>
          </a:r>
          <a:r>
            <a:rPr lang="ru-RU" dirty="0" smtClean="0"/>
            <a:t> </a:t>
          </a:r>
          <a:r>
            <a:rPr lang="ru-RU" dirty="0" err="1" smtClean="0"/>
            <a:t>ніж</a:t>
          </a:r>
          <a:r>
            <a:rPr lang="ru-RU" dirty="0" smtClean="0"/>
            <a:t> через </a:t>
          </a:r>
          <a:r>
            <a:rPr lang="ru-RU" b="1" i="1" dirty="0" smtClean="0"/>
            <a:t>1 </a:t>
          </a:r>
          <a:r>
            <a:rPr lang="ru-RU" b="1" i="1" dirty="0" err="1" smtClean="0"/>
            <a:t>рік</a:t>
          </a:r>
          <a:r>
            <a:rPr lang="ru-RU" b="1" i="1" dirty="0" smtClean="0"/>
            <a:t> </a:t>
          </a:r>
          <a:r>
            <a:rPr lang="ru-RU" dirty="0" smtClean="0"/>
            <a:t>з дня </a:t>
          </a:r>
          <a:r>
            <a:rPr lang="ru-RU" dirty="0" err="1" smtClean="0"/>
            <a:t>винесення</a:t>
          </a:r>
          <a:r>
            <a:rPr lang="ru-RU" dirty="0" smtClean="0"/>
            <a:t> </a:t>
          </a:r>
          <a:r>
            <a:rPr lang="ru-RU" dirty="0" err="1" smtClean="0"/>
            <a:t>догани</a:t>
          </a:r>
          <a:r>
            <a:rPr lang="ru-RU" dirty="0" smtClean="0"/>
            <a:t> за </a:t>
          </a:r>
          <a:r>
            <a:rPr lang="ru-RU" dirty="0" err="1" smtClean="0"/>
            <a:t>попередній</a:t>
          </a:r>
          <a:r>
            <a:rPr lang="ru-RU" dirty="0" smtClean="0"/>
            <a:t> проступок.</a:t>
          </a:r>
          <a:r>
            <a:rPr lang="uk-UA" dirty="0" smtClean="0"/>
            <a:t/>
          </a:r>
          <a:br>
            <a:rPr lang="uk-UA" dirty="0" smtClean="0"/>
          </a:br>
          <a:endParaRPr lang="uk-UA" dirty="0"/>
        </a:p>
      </dgm:t>
    </dgm:pt>
    <dgm:pt modelId="{F0DD86D6-4ACF-4D0E-A3DA-C5641D206C58}" type="parTrans" cxnId="{09538D0E-FDFE-49DF-B052-D4DE6F7746A5}">
      <dgm:prSet/>
      <dgm:spPr/>
      <dgm:t>
        <a:bodyPr/>
        <a:lstStyle/>
        <a:p>
          <a:endParaRPr lang="uk-UA"/>
        </a:p>
      </dgm:t>
    </dgm:pt>
    <dgm:pt modelId="{CCBFDE10-BFED-4C93-A6A6-F3791965AB16}" type="sibTrans" cxnId="{09538D0E-FDFE-49DF-B052-D4DE6F7746A5}">
      <dgm:prSet/>
      <dgm:spPr/>
      <dgm:t>
        <a:bodyPr/>
        <a:lstStyle/>
        <a:p>
          <a:endParaRPr lang="uk-UA"/>
        </a:p>
      </dgm:t>
    </dgm:pt>
    <dgm:pt modelId="{D744FF12-9480-4ED6-AF88-A73DD2A21978}" type="pres">
      <dgm:prSet presAssocID="{295D95F0-F184-4841-9BDA-9DBD188F47EE}" presName="linear" presStyleCnt="0">
        <dgm:presLayoutVars>
          <dgm:animLvl val="lvl"/>
          <dgm:resizeHandles val="exact"/>
        </dgm:presLayoutVars>
      </dgm:prSet>
      <dgm:spPr/>
      <dgm:t>
        <a:bodyPr/>
        <a:lstStyle/>
        <a:p>
          <a:endParaRPr lang="uk-UA"/>
        </a:p>
      </dgm:t>
    </dgm:pt>
    <dgm:pt modelId="{2BFBB069-C1B7-4A35-9E36-8D066F7C548F}" type="pres">
      <dgm:prSet presAssocID="{2457ABD1-8773-4E28-8F6E-028BC69043EC}" presName="parentText" presStyleLbl="node1" presStyleIdx="0" presStyleCnt="1">
        <dgm:presLayoutVars>
          <dgm:chMax val="0"/>
          <dgm:bulletEnabled val="1"/>
        </dgm:presLayoutVars>
      </dgm:prSet>
      <dgm:spPr/>
      <dgm:t>
        <a:bodyPr/>
        <a:lstStyle/>
        <a:p>
          <a:endParaRPr lang="uk-UA"/>
        </a:p>
      </dgm:t>
    </dgm:pt>
  </dgm:ptLst>
  <dgm:cxnLst>
    <dgm:cxn modelId="{39456FDE-308C-4360-B3DB-175FE9F04C20}" type="presOf" srcId="{295D95F0-F184-4841-9BDA-9DBD188F47EE}" destId="{D744FF12-9480-4ED6-AF88-A73DD2A21978}" srcOrd="0" destOrd="0" presId="urn:microsoft.com/office/officeart/2005/8/layout/vList2"/>
    <dgm:cxn modelId="{09538D0E-FDFE-49DF-B052-D4DE6F7746A5}" srcId="{295D95F0-F184-4841-9BDA-9DBD188F47EE}" destId="{2457ABD1-8773-4E28-8F6E-028BC69043EC}" srcOrd="0" destOrd="0" parTransId="{F0DD86D6-4ACF-4D0E-A3DA-C5641D206C58}" sibTransId="{CCBFDE10-BFED-4C93-A6A6-F3791965AB16}"/>
    <dgm:cxn modelId="{5AAEEBD1-BD23-490F-830A-68262CCFA458}" type="presOf" srcId="{2457ABD1-8773-4E28-8F6E-028BC69043EC}" destId="{2BFBB069-C1B7-4A35-9E36-8D066F7C548F}" srcOrd="0" destOrd="0" presId="urn:microsoft.com/office/officeart/2005/8/layout/vList2"/>
    <dgm:cxn modelId="{35DD7169-93B6-47E7-BBFC-23D4C9051614}" type="presParOf" srcId="{D744FF12-9480-4ED6-AF88-A73DD2A21978}" destId="{2BFBB069-C1B7-4A35-9E36-8D066F7C548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364672-8600-4DAA-8FBF-F9DCA562D6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93DDDC41-608B-41A0-991E-C0B6CCA7BAAF}">
      <dgm:prSet/>
      <dgm:spPr/>
      <dgm:t>
        <a:bodyPr/>
        <a:lstStyle/>
        <a:p>
          <a:pPr rtl="0"/>
          <a:r>
            <a:rPr lang="ru-RU" i="0" baseline="0" dirty="0" smtClean="0"/>
            <a:t>При </a:t>
          </a:r>
          <a:r>
            <a:rPr lang="ru-RU" i="0" baseline="0" dirty="0" err="1" smtClean="0"/>
            <a:t>затримці</a:t>
          </a:r>
          <a:r>
            <a:rPr lang="ru-RU" i="0" baseline="0" dirty="0" smtClean="0"/>
            <a:t> </a:t>
          </a:r>
          <a:r>
            <a:rPr lang="ru-RU" i="0" baseline="0" dirty="0" err="1" smtClean="0"/>
            <a:t>видачі</a:t>
          </a:r>
          <a:r>
            <a:rPr lang="ru-RU" i="0" baseline="0" dirty="0" smtClean="0"/>
            <a:t> </a:t>
          </a:r>
          <a:r>
            <a:rPr lang="ru-RU" i="0" baseline="0" dirty="0" err="1" smtClean="0"/>
            <a:t>к</a:t>
          </a:r>
          <a:r>
            <a:rPr lang="ru-RU" b="0" i="0" dirty="0" err="1" smtClean="0"/>
            <a:t>опії</a:t>
          </a:r>
          <a:r>
            <a:rPr lang="ru-RU" b="0" i="0" dirty="0" smtClean="0"/>
            <a:t> наказу (</a:t>
          </a:r>
          <a:r>
            <a:rPr lang="ru-RU" b="0" i="0" dirty="0" err="1" smtClean="0"/>
            <a:t>розпорядження</a:t>
          </a:r>
          <a:r>
            <a:rPr lang="ru-RU" b="0" i="0" dirty="0" smtClean="0"/>
            <a:t>) про </a:t>
          </a:r>
          <a:r>
            <a:rPr lang="ru-RU" b="0" i="0" dirty="0" err="1" smtClean="0"/>
            <a:t>звільнення</a:t>
          </a:r>
          <a:r>
            <a:rPr lang="ru-RU" b="0" i="0" dirty="0" smtClean="0"/>
            <a:t> з вини </a:t>
          </a:r>
          <a:r>
            <a:rPr lang="ru-RU" b="0" i="0" dirty="0" err="1" smtClean="0"/>
            <a:t>роботодавця</a:t>
          </a:r>
          <a:r>
            <a:rPr lang="ru-RU" b="0" i="0" dirty="0" smtClean="0"/>
            <a:t> </a:t>
          </a:r>
          <a:r>
            <a:rPr lang="ru-RU" b="0" i="0" dirty="0" err="1" smtClean="0"/>
            <a:t>або</a:t>
          </a:r>
          <a:r>
            <a:rPr lang="ru-RU" b="0" i="0" dirty="0" smtClean="0"/>
            <a:t> </a:t>
          </a:r>
          <a:r>
            <a:rPr lang="ru-RU" b="0" i="0" dirty="0" err="1" smtClean="0"/>
            <a:t>затримці</a:t>
          </a:r>
          <a:r>
            <a:rPr lang="ru-RU" b="0" i="0" dirty="0" smtClean="0"/>
            <a:t> </a:t>
          </a:r>
          <a:r>
            <a:rPr lang="ru-RU" b="0" i="0" dirty="0" err="1" smtClean="0"/>
            <a:t>проведення</a:t>
          </a:r>
          <a:r>
            <a:rPr lang="ru-RU" b="0" i="0" dirty="0" smtClean="0"/>
            <a:t> </a:t>
          </a:r>
          <a:r>
            <a:rPr lang="ru-RU" b="0" i="0" dirty="0" err="1" smtClean="0"/>
            <a:t>розрахунку</a:t>
          </a:r>
          <a:r>
            <a:rPr lang="ru-RU" b="0" i="0" dirty="0" smtClean="0"/>
            <a:t>, </a:t>
          </a:r>
          <a:r>
            <a:rPr lang="ru-RU" b="0" i="0" dirty="0" err="1" smtClean="0"/>
            <a:t>працівникові</a:t>
          </a:r>
          <a:r>
            <a:rPr lang="ru-RU" b="0" i="0" dirty="0" smtClean="0"/>
            <a:t> </a:t>
          </a:r>
          <a:r>
            <a:rPr lang="ru-RU" b="0" i="0" dirty="0" err="1" smtClean="0"/>
            <a:t>виплачується</a:t>
          </a:r>
          <a:r>
            <a:rPr lang="ru-RU" b="0" i="0" dirty="0" smtClean="0"/>
            <a:t> </a:t>
          </a:r>
          <a:r>
            <a:rPr lang="ru-RU" b="0" i="0" dirty="0" err="1" smtClean="0"/>
            <a:t>середній</a:t>
          </a:r>
          <a:r>
            <a:rPr lang="ru-RU" b="0" i="0" dirty="0" smtClean="0"/>
            <a:t> </a:t>
          </a:r>
          <a:r>
            <a:rPr lang="ru-RU" b="0" i="0" dirty="0" err="1" smtClean="0"/>
            <a:t>заробіток</a:t>
          </a:r>
          <a:r>
            <a:rPr lang="ru-RU" b="0" i="0" dirty="0" smtClean="0"/>
            <a:t> за весь час </a:t>
          </a:r>
          <a:r>
            <a:rPr lang="ru-RU" b="0" i="0" dirty="0" err="1" smtClean="0"/>
            <a:t>вимушеного</a:t>
          </a:r>
          <a:r>
            <a:rPr lang="ru-RU" b="0" i="0" dirty="0" smtClean="0"/>
            <a:t> прогулу (ст.235). </a:t>
          </a:r>
          <a:endParaRPr lang="uk-UA" dirty="0"/>
        </a:p>
      </dgm:t>
    </dgm:pt>
    <dgm:pt modelId="{50282FA4-FEFC-479A-899F-9D30FB008E4E}" type="parTrans" cxnId="{6E0E3C75-CADF-49C2-B68F-1D48F82D6890}">
      <dgm:prSet/>
      <dgm:spPr/>
      <dgm:t>
        <a:bodyPr/>
        <a:lstStyle/>
        <a:p>
          <a:endParaRPr lang="uk-UA"/>
        </a:p>
      </dgm:t>
    </dgm:pt>
    <dgm:pt modelId="{C4AB415D-BCD4-4E5E-8580-59886C166D4A}" type="sibTrans" cxnId="{6E0E3C75-CADF-49C2-B68F-1D48F82D6890}">
      <dgm:prSet/>
      <dgm:spPr/>
      <dgm:t>
        <a:bodyPr/>
        <a:lstStyle/>
        <a:p>
          <a:endParaRPr lang="uk-UA"/>
        </a:p>
      </dgm:t>
    </dgm:pt>
    <dgm:pt modelId="{BF42898D-14E2-49A8-92BF-4DBFE9D40064}" type="pres">
      <dgm:prSet presAssocID="{78364672-8600-4DAA-8FBF-F9DCA562D68F}" presName="linear" presStyleCnt="0">
        <dgm:presLayoutVars>
          <dgm:animLvl val="lvl"/>
          <dgm:resizeHandles val="exact"/>
        </dgm:presLayoutVars>
      </dgm:prSet>
      <dgm:spPr/>
      <dgm:t>
        <a:bodyPr/>
        <a:lstStyle/>
        <a:p>
          <a:endParaRPr lang="uk-UA"/>
        </a:p>
      </dgm:t>
    </dgm:pt>
    <dgm:pt modelId="{18CA3AAB-3716-4D5A-82A2-1094CE8D8E8B}" type="pres">
      <dgm:prSet presAssocID="{93DDDC41-608B-41A0-991E-C0B6CCA7BAAF}" presName="parentText" presStyleLbl="node1" presStyleIdx="0" presStyleCnt="1">
        <dgm:presLayoutVars>
          <dgm:chMax val="0"/>
          <dgm:bulletEnabled val="1"/>
        </dgm:presLayoutVars>
      </dgm:prSet>
      <dgm:spPr/>
      <dgm:t>
        <a:bodyPr/>
        <a:lstStyle/>
        <a:p>
          <a:endParaRPr lang="uk-UA"/>
        </a:p>
      </dgm:t>
    </dgm:pt>
  </dgm:ptLst>
  <dgm:cxnLst>
    <dgm:cxn modelId="{4E28C5C3-3F2C-411E-BD6C-194C18576200}" type="presOf" srcId="{93DDDC41-608B-41A0-991E-C0B6CCA7BAAF}" destId="{18CA3AAB-3716-4D5A-82A2-1094CE8D8E8B}" srcOrd="0" destOrd="0" presId="urn:microsoft.com/office/officeart/2005/8/layout/vList2"/>
    <dgm:cxn modelId="{29524994-AA3D-4D87-B5DD-3B1D540509E4}" type="presOf" srcId="{78364672-8600-4DAA-8FBF-F9DCA562D68F}" destId="{BF42898D-14E2-49A8-92BF-4DBFE9D40064}" srcOrd="0" destOrd="0" presId="urn:microsoft.com/office/officeart/2005/8/layout/vList2"/>
    <dgm:cxn modelId="{6E0E3C75-CADF-49C2-B68F-1D48F82D6890}" srcId="{78364672-8600-4DAA-8FBF-F9DCA562D68F}" destId="{93DDDC41-608B-41A0-991E-C0B6CCA7BAAF}" srcOrd="0" destOrd="0" parTransId="{50282FA4-FEFC-479A-899F-9D30FB008E4E}" sibTransId="{C4AB415D-BCD4-4E5E-8580-59886C166D4A}"/>
    <dgm:cxn modelId="{8A92EB38-8853-493E-A2E3-7768205F7CEE}" type="presParOf" srcId="{BF42898D-14E2-49A8-92BF-4DBFE9D40064}" destId="{18CA3AAB-3716-4D5A-82A2-1094CE8D8E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983264-06FD-4FF7-AD81-B710991EFF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07B40D90-FB58-42AE-99DA-987D50DCC52B}">
      <dgm:prSet/>
      <dgm:spPr/>
      <dgm:t>
        <a:bodyPr/>
        <a:lstStyle/>
        <a:p>
          <a:pPr algn="just" rtl="0"/>
          <a:r>
            <a:rPr lang="ru-RU" i="0" baseline="0" dirty="0" smtClean="0"/>
            <a:t>Про </a:t>
          </a:r>
          <a:r>
            <a:rPr lang="ru-RU" i="0" baseline="0" dirty="0" err="1" smtClean="0"/>
            <a:t>звільнення</a:t>
          </a:r>
          <a:r>
            <a:rPr lang="ru-RU" i="0" baseline="0" dirty="0" smtClean="0"/>
            <a:t> </a:t>
          </a:r>
          <a:r>
            <a:rPr lang="ru-RU" i="0" baseline="0" dirty="0" err="1" smtClean="0"/>
            <a:t>працівника</a:t>
          </a:r>
          <a:r>
            <a:rPr lang="ru-RU" i="0" baseline="0" dirty="0" smtClean="0"/>
            <a:t> з </a:t>
          </a:r>
          <a:r>
            <a:rPr lang="ru-RU" i="0" baseline="0" dirty="0" err="1" smtClean="0"/>
            <a:t>роботи</a:t>
          </a:r>
          <a:r>
            <a:rPr lang="ru-RU" i="0" baseline="0" dirty="0" smtClean="0"/>
            <a:t> </a:t>
          </a:r>
          <a:r>
            <a:rPr lang="ru-RU" i="0" baseline="0" dirty="0" err="1" smtClean="0"/>
            <a:t>роботодавцем</a:t>
          </a:r>
          <a:r>
            <a:rPr lang="ru-RU" i="0" baseline="0" dirty="0" smtClean="0"/>
            <a:t> </a:t>
          </a:r>
          <a:r>
            <a:rPr lang="ru-RU" i="0" baseline="0" dirty="0" err="1" smtClean="0"/>
            <a:t>видається</a:t>
          </a:r>
          <a:r>
            <a:rPr lang="ru-RU" i="0" baseline="0" dirty="0" smtClean="0"/>
            <a:t> наказ (</a:t>
          </a:r>
          <a:r>
            <a:rPr lang="ru-RU" i="0" baseline="0" dirty="0" err="1" smtClean="0"/>
            <a:t>розпорядження</a:t>
          </a:r>
          <a:r>
            <a:rPr lang="ru-RU" i="0" baseline="0" dirty="0" smtClean="0"/>
            <a:t>) </a:t>
          </a:r>
          <a:r>
            <a:rPr lang="ru-RU" i="0" baseline="0" dirty="0" err="1" smtClean="0"/>
            <a:t>із</a:t>
          </a:r>
          <a:r>
            <a:rPr lang="ru-RU" i="0" baseline="0" dirty="0" smtClean="0"/>
            <a:t> </a:t>
          </a:r>
          <a:r>
            <a:rPr lang="ru-RU" i="0" baseline="0" dirty="0" err="1" smtClean="0"/>
            <a:t>зазначенням</a:t>
          </a:r>
          <a:r>
            <a:rPr lang="ru-RU" i="0" baseline="0" dirty="0" smtClean="0"/>
            <a:t> </a:t>
          </a:r>
          <a:r>
            <a:rPr lang="ru-RU" i="0" baseline="0" dirty="0" err="1" smtClean="0"/>
            <a:t>підстави</a:t>
          </a:r>
          <a:r>
            <a:rPr lang="ru-RU" i="0" baseline="0" dirty="0" smtClean="0"/>
            <a:t> </a:t>
          </a:r>
          <a:r>
            <a:rPr lang="ru-RU" i="0" baseline="0" dirty="0" err="1" smtClean="0"/>
            <a:t>припинення</a:t>
          </a:r>
          <a:r>
            <a:rPr lang="ru-RU" i="0" baseline="0" dirty="0" smtClean="0"/>
            <a:t> трудового договору </a:t>
          </a:r>
          <a:r>
            <a:rPr lang="ru-RU" i="0" baseline="0" dirty="0" err="1" smtClean="0"/>
            <a:t>відповідно</a:t>
          </a:r>
          <a:r>
            <a:rPr lang="ru-RU" i="0" baseline="0" dirty="0" smtClean="0"/>
            <a:t> до </a:t>
          </a:r>
          <a:r>
            <a:rPr lang="ru-RU" i="0" baseline="0" dirty="0" err="1" smtClean="0"/>
            <a:t>формулювання</a:t>
          </a:r>
          <a:r>
            <a:rPr lang="ru-RU" i="0" baseline="0" dirty="0" smtClean="0"/>
            <a:t> </a:t>
          </a:r>
          <a:r>
            <a:rPr lang="ru-RU" i="0" baseline="0" dirty="0" err="1" smtClean="0"/>
            <a:t>законодавства</a:t>
          </a:r>
          <a:r>
            <a:rPr lang="ru-RU" i="0" baseline="0" dirty="0" smtClean="0"/>
            <a:t> про </a:t>
          </a:r>
          <a:r>
            <a:rPr lang="ru-RU" i="0" baseline="0" dirty="0" err="1" smtClean="0"/>
            <a:t>працю</a:t>
          </a:r>
          <a:r>
            <a:rPr lang="ru-RU" i="0" baseline="0" dirty="0" smtClean="0"/>
            <a:t> та </a:t>
          </a:r>
          <a:r>
            <a:rPr lang="ru-RU" i="0" baseline="0" dirty="0" err="1" smtClean="0"/>
            <a:t>посилання</a:t>
          </a:r>
          <a:r>
            <a:rPr lang="ru-RU" i="0" baseline="0" dirty="0" smtClean="0"/>
            <a:t> на </a:t>
          </a:r>
          <a:r>
            <a:rPr lang="ru-RU" i="0" baseline="0" dirty="0" err="1" smtClean="0"/>
            <a:t>відповідний</a:t>
          </a:r>
          <a:r>
            <a:rPr lang="ru-RU" i="0" baseline="0" dirty="0" smtClean="0"/>
            <a:t> пункт і </a:t>
          </a:r>
          <a:r>
            <a:rPr lang="ru-RU" i="0" baseline="0" dirty="0" err="1" smtClean="0"/>
            <a:t>статтю</a:t>
          </a:r>
          <a:r>
            <a:rPr lang="ru-RU" i="0" baseline="0" dirty="0" smtClean="0"/>
            <a:t> закону. </a:t>
          </a:r>
        </a:p>
        <a:p>
          <a:pPr algn="just" rtl="0"/>
          <a:r>
            <a:rPr lang="ru-RU" i="0" baseline="0" dirty="0" err="1" smtClean="0"/>
            <a:t>Запис</a:t>
          </a:r>
          <a:r>
            <a:rPr lang="ru-RU" i="0" baseline="0" dirty="0" smtClean="0"/>
            <a:t> про причини </a:t>
          </a:r>
          <a:r>
            <a:rPr lang="ru-RU" i="0" baseline="0" dirty="0" err="1" smtClean="0"/>
            <a:t>звільнення</a:t>
          </a:r>
          <a:r>
            <a:rPr lang="ru-RU" i="0" baseline="0" dirty="0" smtClean="0"/>
            <a:t> у </a:t>
          </a:r>
          <a:r>
            <a:rPr lang="ru-RU" i="0" baseline="0" dirty="0" err="1" smtClean="0"/>
            <a:t>трудовій</a:t>
          </a:r>
          <a:r>
            <a:rPr lang="ru-RU" i="0" baseline="0" dirty="0" smtClean="0"/>
            <a:t> </a:t>
          </a:r>
          <a:r>
            <a:rPr lang="ru-RU" i="0" baseline="0" dirty="0" err="1" smtClean="0"/>
            <a:t>книжці</a:t>
          </a:r>
          <a:r>
            <a:rPr lang="ru-RU" i="0" baseline="0" dirty="0" smtClean="0"/>
            <a:t> повинен </a:t>
          </a:r>
          <a:r>
            <a:rPr lang="ru-RU" i="0" baseline="0" dirty="0" err="1" smtClean="0"/>
            <a:t>провадитись</a:t>
          </a:r>
          <a:r>
            <a:rPr lang="ru-RU" i="0" baseline="0" dirty="0" smtClean="0"/>
            <a:t> у </a:t>
          </a:r>
          <a:r>
            <a:rPr lang="ru-RU" i="0" baseline="0" dirty="0" err="1" smtClean="0"/>
            <a:t>точній</a:t>
          </a:r>
          <a:r>
            <a:rPr lang="ru-RU" i="0" baseline="0" dirty="0" smtClean="0"/>
            <a:t> </a:t>
          </a:r>
          <a:r>
            <a:rPr lang="ru-RU" i="0" baseline="0" dirty="0" err="1" smtClean="0"/>
            <a:t>відповідності</a:t>
          </a:r>
          <a:r>
            <a:rPr lang="ru-RU" i="0" baseline="0" dirty="0" smtClean="0"/>
            <a:t> з </a:t>
          </a:r>
          <a:r>
            <a:rPr lang="ru-RU" i="0" baseline="0" dirty="0" err="1" smtClean="0"/>
            <a:t>формулюванням</a:t>
          </a:r>
          <a:r>
            <a:rPr lang="ru-RU" i="0" baseline="0" dirty="0" smtClean="0"/>
            <a:t> </a:t>
          </a:r>
          <a:r>
            <a:rPr lang="ru-RU" i="0" baseline="0" dirty="0" err="1" smtClean="0"/>
            <a:t>законодавства</a:t>
          </a:r>
          <a:r>
            <a:rPr lang="ru-RU" i="0" baseline="0" dirty="0" smtClean="0"/>
            <a:t> з </a:t>
          </a:r>
          <a:r>
            <a:rPr lang="ru-RU" i="0" baseline="0" dirty="0" err="1" smtClean="0"/>
            <a:t>посиланням</a:t>
          </a:r>
          <a:r>
            <a:rPr lang="ru-RU" i="0" baseline="0" dirty="0" smtClean="0"/>
            <a:t> на </a:t>
          </a:r>
          <a:r>
            <a:rPr lang="ru-RU" i="0" baseline="0" dirty="0" err="1" smtClean="0"/>
            <a:t>відповідну</a:t>
          </a:r>
          <a:r>
            <a:rPr lang="ru-RU" i="0" baseline="0" dirty="0" smtClean="0"/>
            <a:t> </a:t>
          </a:r>
          <a:r>
            <a:rPr lang="ru-RU" i="0" baseline="0" dirty="0" err="1" smtClean="0"/>
            <a:t>статтю</a:t>
          </a:r>
          <a:r>
            <a:rPr lang="ru-RU" i="0" baseline="0" dirty="0" smtClean="0"/>
            <a:t>, пункт закону. При </a:t>
          </a:r>
          <a:r>
            <a:rPr lang="ru-RU" i="0" baseline="0" dirty="0" err="1" smtClean="0"/>
            <a:t>розірванні</a:t>
          </a:r>
          <a:r>
            <a:rPr lang="ru-RU" i="0" baseline="0" dirty="0" smtClean="0"/>
            <a:t> трудового договору з </a:t>
          </a:r>
          <a:r>
            <a:rPr lang="ru-RU" i="0" baseline="0" dirty="0" err="1" smtClean="0"/>
            <a:t>ініціативи</a:t>
          </a:r>
          <a:r>
            <a:rPr lang="ru-RU" i="0" baseline="0" dirty="0" smtClean="0"/>
            <a:t> </a:t>
          </a:r>
          <a:r>
            <a:rPr lang="ru-RU" i="0" baseline="0" dirty="0" err="1" smtClean="0"/>
            <a:t>працівника</a:t>
          </a:r>
          <a:r>
            <a:rPr lang="ru-RU" i="0" baseline="0" dirty="0" smtClean="0"/>
            <a:t> з причин, за </a:t>
          </a:r>
          <a:r>
            <a:rPr lang="ru-RU" i="0" baseline="0" dirty="0" err="1" smtClean="0"/>
            <a:t>яких</a:t>
          </a:r>
          <a:r>
            <a:rPr lang="ru-RU" i="0" baseline="0" dirty="0" smtClean="0"/>
            <a:t> </a:t>
          </a:r>
          <a:r>
            <a:rPr lang="ru-RU" i="0" baseline="0" dirty="0" err="1" smtClean="0"/>
            <a:t>законодавство</a:t>
          </a:r>
          <a:r>
            <a:rPr lang="ru-RU" i="0" baseline="0" dirty="0" smtClean="0"/>
            <a:t> </a:t>
          </a:r>
          <a:r>
            <a:rPr lang="ru-RU" i="0" baseline="0" dirty="0" err="1" smtClean="0"/>
            <a:t>пов’язує</a:t>
          </a:r>
          <a:r>
            <a:rPr lang="ru-RU" i="0" baseline="0" dirty="0" smtClean="0"/>
            <a:t> </a:t>
          </a:r>
          <a:r>
            <a:rPr lang="ru-RU" i="0" baseline="0" dirty="0" err="1" smtClean="0"/>
            <a:t>надання</a:t>
          </a:r>
          <a:r>
            <a:rPr lang="ru-RU" i="0" baseline="0" dirty="0" smtClean="0"/>
            <a:t> </a:t>
          </a:r>
          <a:r>
            <a:rPr lang="ru-RU" i="0" baseline="0" dirty="0" err="1" smtClean="0"/>
            <a:t>певних</a:t>
          </a:r>
          <a:r>
            <a:rPr lang="ru-RU" i="0" baseline="0" dirty="0" smtClean="0"/>
            <a:t> </a:t>
          </a:r>
          <a:r>
            <a:rPr lang="ru-RU" i="0" baseline="0" dirty="0" err="1" smtClean="0"/>
            <a:t>пільг</a:t>
          </a:r>
          <a:r>
            <a:rPr lang="ru-RU" i="0" baseline="0" dirty="0" smtClean="0"/>
            <a:t> і </a:t>
          </a:r>
          <a:r>
            <a:rPr lang="ru-RU" i="0" baseline="0" dirty="0" err="1" smtClean="0"/>
            <a:t>переваг</a:t>
          </a:r>
          <a:r>
            <a:rPr lang="ru-RU" i="0" baseline="0" dirty="0" smtClean="0"/>
            <a:t>, </a:t>
          </a:r>
          <a:r>
            <a:rPr lang="ru-RU" i="0" baseline="0" dirty="0" err="1" smtClean="0"/>
            <a:t>запис</a:t>
          </a:r>
          <a:r>
            <a:rPr lang="ru-RU" i="0" baseline="0" dirty="0" smtClean="0"/>
            <a:t> про </a:t>
          </a:r>
          <a:r>
            <a:rPr lang="ru-RU" i="0" baseline="0" dirty="0" err="1" smtClean="0"/>
            <a:t>звільнення</a:t>
          </a:r>
          <a:r>
            <a:rPr lang="ru-RU" i="0" baseline="0" dirty="0" smtClean="0"/>
            <a:t> вноситься до </a:t>
          </a:r>
          <a:r>
            <a:rPr lang="ru-RU" i="0" baseline="0" dirty="0" err="1" smtClean="0"/>
            <a:t>трудової</a:t>
          </a:r>
          <a:r>
            <a:rPr lang="ru-RU" i="0" baseline="0" dirty="0" smtClean="0"/>
            <a:t> книжки </a:t>
          </a:r>
          <a:r>
            <a:rPr lang="ru-RU" i="0" baseline="0" dirty="0" err="1" smtClean="0"/>
            <a:t>із</a:t>
          </a:r>
          <a:r>
            <a:rPr lang="ru-RU" i="0" baseline="0" dirty="0" smtClean="0"/>
            <a:t> </a:t>
          </a:r>
          <a:r>
            <a:rPr lang="ru-RU" i="0" baseline="0" dirty="0" err="1" smtClean="0"/>
            <a:t>зазначенням</a:t>
          </a:r>
          <a:r>
            <a:rPr lang="ru-RU" i="0" baseline="0" dirty="0" smtClean="0"/>
            <a:t> </a:t>
          </a:r>
          <a:r>
            <a:rPr lang="ru-RU" i="0" baseline="0" dirty="0" err="1" smtClean="0"/>
            <a:t>цих</a:t>
          </a:r>
          <a:r>
            <a:rPr lang="ru-RU" i="0" baseline="0" dirty="0" smtClean="0"/>
            <a:t> причин.</a:t>
          </a:r>
          <a:endParaRPr lang="uk-UA" dirty="0"/>
        </a:p>
      </dgm:t>
    </dgm:pt>
    <dgm:pt modelId="{31E4DA99-C24C-4243-B6CA-9FF3CB01C501}" type="parTrans" cxnId="{0BF57651-9DC1-4288-AF37-90482AD5A3FA}">
      <dgm:prSet/>
      <dgm:spPr/>
      <dgm:t>
        <a:bodyPr/>
        <a:lstStyle/>
        <a:p>
          <a:endParaRPr lang="uk-UA"/>
        </a:p>
      </dgm:t>
    </dgm:pt>
    <dgm:pt modelId="{6EE0BBBE-0479-4ED0-A788-EAE6027DDF5A}" type="sibTrans" cxnId="{0BF57651-9DC1-4288-AF37-90482AD5A3FA}">
      <dgm:prSet/>
      <dgm:spPr/>
      <dgm:t>
        <a:bodyPr/>
        <a:lstStyle/>
        <a:p>
          <a:endParaRPr lang="uk-UA"/>
        </a:p>
      </dgm:t>
    </dgm:pt>
    <dgm:pt modelId="{3654DE26-25E3-4BA4-AC21-55DB048873DB}" type="pres">
      <dgm:prSet presAssocID="{C8983264-06FD-4FF7-AD81-B710991EFFEB}" presName="linear" presStyleCnt="0">
        <dgm:presLayoutVars>
          <dgm:animLvl val="lvl"/>
          <dgm:resizeHandles val="exact"/>
        </dgm:presLayoutVars>
      </dgm:prSet>
      <dgm:spPr/>
      <dgm:t>
        <a:bodyPr/>
        <a:lstStyle/>
        <a:p>
          <a:endParaRPr lang="uk-UA"/>
        </a:p>
      </dgm:t>
    </dgm:pt>
    <dgm:pt modelId="{128F3BA7-8774-4EA9-8291-67623C6FC28D}" type="pres">
      <dgm:prSet presAssocID="{07B40D90-FB58-42AE-99DA-987D50DCC52B}" presName="parentText" presStyleLbl="node1" presStyleIdx="0" presStyleCnt="1">
        <dgm:presLayoutVars>
          <dgm:chMax val="0"/>
          <dgm:bulletEnabled val="1"/>
        </dgm:presLayoutVars>
      </dgm:prSet>
      <dgm:spPr/>
      <dgm:t>
        <a:bodyPr/>
        <a:lstStyle/>
        <a:p>
          <a:endParaRPr lang="uk-UA"/>
        </a:p>
      </dgm:t>
    </dgm:pt>
  </dgm:ptLst>
  <dgm:cxnLst>
    <dgm:cxn modelId="{F48F9440-890F-43DE-B61F-56A33FB54C3D}" type="presOf" srcId="{07B40D90-FB58-42AE-99DA-987D50DCC52B}" destId="{128F3BA7-8774-4EA9-8291-67623C6FC28D}" srcOrd="0" destOrd="0" presId="urn:microsoft.com/office/officeart/2005/8/layout/vList2"/>
    <dgm:cxn modelId="{0BF57651-9DC1-4288-AF37-90482AD5A3FA}" srcId="{C8983264-06FD-4FF7-AD81-B710991EFFEB}" destId="{07B40D90-FB58-42AE-99DA-987D50DCC52B}" srcOrd="0" destOrd="0" parTransId="{31E4DA99-C24C-4243-B6CA-9FF3CB01C501}" sibTransId="{6EE0BBBE-0479-4ED0-A788-EAE6027DDF5A}"/>
    <dgm:cxn modelId="{274DD70A-703E-43A8-91F6-3E3FF542CBC4}" type="presOf" srcId="{C8983264-06FD-4FF7-AD81-B710991EFFEB}" destId="{3654DE26-25E3-4BA4-AC21-55DB048873DB}" srcOrd="0" destOrd="0" presId="urn:microsoft.com/office/officeart/2005/8/layout/vList2"/>
    <dgm:cxn modelId="{39EA330B-F08F-45B5-BF69-976EFF7EA062}" type="presParOf" srcId="{3654DE26-25E3-4BA4-AC21-55DB048873DB}" destId="{128F3BA7-8774-4EA9-8291-67623C6FC2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364672-8600-4DAA-8FBF-F9DCA562D6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93DDDC41-608B-41A0-991E-C0B6CCA7BAAF}">
      <dgm:prSet/>
      <dgm:spPr/>
      <dgm:t>
        <a:bodyPr/>
        <a:lstStyle/>
        <a:p>
          <a:pPr algn="just" rtl="0"/>
          <a:r>
            <a:rPr lang="ru-RU" b="0" i="0" dirty="0" smtClean="0"/>
            <a:t>У </a:t>
          </a:r>
          <a:r>
            <a:rPr lang="ru-RU" b="0" i="0" dirty="0" err="1" smtClean="0"/>
            <a:t>разі</a:t>
          </a:r>
          <a:r>
            <a:rPr lang="ru-RU" b="0" i="0" dirty="0" smtClean="0"/>
            <a:t> </a:t>
          </a:r>
          <a:r>
            <a:rPr lang="ru-RU" b="0" i="0" dirty="0" err="1" smtClean="0"/>
            <a:t>визнання</a:t>
          </a:r>
          <a:r>
            <a:rPr lang="ru-RU" b="0" i="0" dirty="0" smtClean="0"/>
            <a:t> </a:t>
          </a:r>
          <a:r>
            <a:rPr lang="ru-RU" b="0" i="0" dirty="0" err="1" smtClean="0"/>
            <a:t>формулювання</a:t>
          </a:r>
          <a:r>
            <a:rPr lang="ru-RU" b="0" i="0" dirty="0" smtClean="0"/>
            <a:t> причини </a:t>
          </a:r>
          <a:r>
            <a:rPr lang="ru-RU" b="0" i="0" dirty="0" err="1" smtClean="0"/>
            <a:t>звільнення</a:t>
          </a:r>
          <a:r>
            <a:rPr lang="ru-RU" b="0" i="0" dirty="0" smtClean="0"/>
            <a:t> </a:t>
          </a:r>
          <a:r>
            <a:rPr lang="ru-RU" b="0" i="0" dirty="0" err="1" smtClean="0"/>
            <a:t>неправильним</a:t>
          </a:r>
          <a:r>
            <a:rPr lang="ru-RU" b="0" i="0" dirty="0" smtClean="0"/>
            <a:t> </a:t>
          </a:r>
          <a:r>
            <a:rPr lang="ru-RU" b="0" i="0" dirty="0" err="1" smtClean="0"/>
            <a:t>або</a:t>
          </a:r>
          <a:r>
            <a:rPr lang="ru-RU" b="0" i="0" dirty="0" smtClean="0"/>
            <a:t> таким, </a:t>
          </a:r>
          <a:r>
            <a:rPr lang="ru-RU" b="0" i="0" dirty="0" err="1" smtClean="0"/>
            <a:t>що</a:t>
          </a:r>
          <a:r>
            <a:rPr lang="ru-RU" b="0" i="0" dirty="0" smtClean="0"/>
            <a:t> не </a:t>
          </a:r>
          <a:r>
            <a:rPr lang="ru-RU" b="0" i="0" dirty="0" err="1" smtClean="0"/>
            <a:t>відповідає</a:t>
          </a:r>
          <a:r>
            <a:rPr lang="ru-RU" b="0" i="0" dirty="0" smtClean="0"/>
            <a:t> чинному </a:t>
          </a:r>
          <a:r>
            <a:rPr lang="ru-RU" b="0" i="0" dirty="0" err="1" smtClean="0"/>
            <a:t>законодавству</a:t>
          </a:r>
          <a:r>
            <a:rPr lang="ru-RU" b="0" i="0" dirty="0" smtClean="0"/>
            <a:t>, у </a:t>
          </a:r>
          <a:r>
            <a:rPr lang="ru-RU" b="0" i="0" dirty="0" err="1" smtClean="0"/>
            <a:t>випадках</a:t>
          </a:r>
          <a:r>
            <a:rPr lang="ru-RU" b="0" i="0" dirty="0" smtClean="0"/>
            <a:t>, коли </a:t>
          </a:r>
          <a:r>
            <a:rPr lang="ru-RU" b="0" i="0" dirty="0" err="1" smtClean="0"/>
            <a:t>це</a:t>
          </a:r>
          <a:r>
            <a:rPr lang="ru-RU" b="0" i="0" dirty="0" smtClean="0"/>
            <a:t> не </a:t>
          </a:r>
          <a:r>
            <a:rPr lang="ru-RU" b="0" i="0" dirty="0" err="1" smtClean="0"/>
            <a:t>тягне</a:t>
          </a:r>
          <a:r>
            <a:rPr lang="ru-RU" b="0" i="0" dirty="0" smtClean="0"/>
            <a:t> за собою </a:t>
          </a:r>
          <a:r>
            <a:rPr lang="ru-RU" b="0" i="0" dirty="0" err="1" smtClean="0"/>
            <a:t>поновлення</a:t>
          </a:r>
          <a:r>
            <a:rPr lang="ru-RU" b="0" i="0" dirty="0" smtClean="0"/>
            <a:t> </a:t>
          </a:r>
          <a:r>
            <a:rPr lang="ru-RU" b="0" i="0" dirty="0" err="1" smtClean="0"/>
            <a:t>працівника</a:t>
          </a:r>
          <a:r>
            <a:rPr lang="ru-RU" b="0" i="0" dirty="0" smtClean="0"/>
            <a:t> на </a:t>
          </a:r>
          <a:r>
            <a:rPr lang="ru-RU" b="0" i="0" dirty="0" err="1" smtClean="0"/>
            <a:t>роботі</a:t>
          </a:r>
          <a:r>
            <a:rPr lang="ru-RU" b="0" i="0" dirty="0" smtClean="0"/>
            <a:t>, орган, </a:t>
          </a:r>
          <a:r>
            <a:rPr lang="ru-RU" b="0" i="0" dirty="0" err="1" smtClean="0"/>
            <a:t>який</a:t>
          </a:r>
          <a:r>
            <a:rPr lang="ru-RU" b="0" i="0" dirty="0" smtClean="0"/>
            <a:t> </a:t>
          </a:r>
          <a:r>
            <a:rPr lang="ru-RU" b="0" i="0" dirty="0" err="1" smtClean="0"/>
            <a:t>розглядає</a:t>
          </a:r>
          <a:r>
            <a:rPr lang="ru-RU" b="0" i="0" dirty="0" smtClean="0"/>
            <a:t> </a:t>
          </a:r>
          <a:r>
            <a:rPr lang="ru-RU" b="0" i="0" dirty="0" err="1" smtClean="0"/>
            <a:t>трудовий</a:t>
          </a:r>
          <a:r>
            <a:rPr lang="ru-RU" b="0" i="0" dirty="0" smtClean="0"/>
            <a:t> </a:t>
          </a:r>
          <a:r>
            <a:rPr lang="ru-RU" b="0" i="0" dirty="0" err="1" smtClean="0"/>
            <a:t>спір</a:t>
          </a:r>
          <a:r>
            <a:rPr lang="ru-RU" b="0" i="0" dirty="0" smtClean="0"/>
            <a:t>, </a:t>
          </a:r>
          <a:r>
            <a:rPr lang="ru-RU" b="0" i="0" dirty="0" err="1" smtClean="0"/>
            <a:t>зобов'язаний</a:t>
          </a:r>
          <a:r>
            <a:rPr lang="ru-RU" b="0" i="0" dirty="0" smtClean="0"/>
            <a:t> </a:t>
          </a:r>
          <a:r>
            <a:rPr lang="ru-RU" b="0" i="0" dirty="0" err="1" smtClean="0"/>
            <a:t>змінити</a:t>
          </a:r>
          <a:r>
            <a:rPr lang="ru-RU" b="0" i="0" dirty="0" smtClean="0"/>
            <a:t> </a:t>
          </a:r>
          <a:r>
            <a:rPr lang="ru-RU" b="0" i="0" dirty="0" err="1" smtClean="0"/>
            <a:t>формулювання</a:t>
          </a:r>
          <a:r>
            <a:rPr lang="ru-RU" b="0" i="0" dirty="0" smtClean="0"/>
            <a:t> і </a:t>
          </a:r>
          <a:r>
            <a:rPr lang="ru-RU" b="0" i="0" dirty="0" err="1" smtClean="0"/>
            <a:t>вказати</a:t>
          </a:r>
          <a:r>
            <a:rPr lang="ru-RU" b="0" i="0" dirty="0" smtClean="0"/>
            <a:t> в </a:t>
          </a:r>
          <a:r>
            <a:rPr lang="ru-RU" b="0" i="0" dirty="0" err="1" smtClean="0"/>
            <a:t>рішенні</a:t>
          </a:r>
          <a:r>
            <a:rPr lang="ru-RU" b="0" i="0" dirty="0" smtClean="0"/>
            <a:t> причину </a:t>
          </a:r>
          <a:r>
            <a:rPr lang="ru-RU" b="0" i="0" dirty="0" err="1" smtClean="0"/>
            <a:t>звільнення</a:t>
          </a:r>
          <a:r>
            <a:rPr lang="ru-RU" b="0" i="0" dirty="0" smtClean="0"/>
            <a:t> у </a:t>
          </a:r>
          <a:r>
            <a:rPr lang="ru-RU" b="0" i="0" dirty="0" err="1" smtClean="0"/>
            <a:t>точній</a:t>
          </a:r>
          <a:r>
            <a:rPr lang="ru-RU" b="0" i="0" dirty="0" smtClean="0"/>
            <a:t> </a:t>
          </a:r>
          <a:r>
            <a:rPr lang="ru-RU" b="0" i="0" dirty="0" err="1" smtClean="0"/>
            <a:t>відповідності</a:t>
          </a:r>
          <a:r>
            <a:rPr lang="ru-RU" b="0" i="0" dirty="0" smtClean="0"/>
            <a:t> з </a:t>
          </a:r>
          <a:r>
            <a:rPr lang="ru-RU" b="0" i="0" dirty="0" err="1" smtClean="0"/>
            <a:t>формулюванням</a:t>
          </a:r>
          <a:r>
            <a:rPr lang="ru-RU" b="0" i="0" dirty="0" smtClean="0"/>
            <a:t> чинного </a:t>
          </a:r>
          <a:r>
            <a:rPr lang="ru-RU" b="0" i="0" dirty="0" err="1" smtClean="0"/>
            <a:t>законодавства</a:t>
          </a:r>
          <a:r>
            <a:rPr lang="ru-RU" b="0" i="0" dirty="0" smtClean="0"/>
            <a:t> та з </a:t>
          </a:r>
          <a:r>
            <a:rPr lang="ru-RU" b="0" i="0" dirty="0" err="1" smtClean="0"/>
            <a:t>посиланням</a:t>
          </a:r>
          <a:r>
            <a:rPr lang="ru-RU" b="0" i="0" dirty="0" smtClean="0"/>
            <a:t> на </a:t>
          </a:r>
          <a:r>
            <a:rPr lang="ru-RU" b="0" i="0" dirty="0" err="1" smtClean="0"/>
            <a:t>відповідну</a:t>
          </a:r>
          <a:r>
            <a:rPr lang="ru-RU" b="0" i="0" dirty="0" smtClean="0"/>
            <a:t> </a:t>
          </a:r>
          <a:r>
            <a:rPr lang="ru-RU" b="0" i="0" dirty="0" err="1" smtClean="0"/>
            <a:t>статтю</a:t>
          </a:r>
          <a:r>
            <a:rPr lang="ru-RU" b="0" i="0" dirty="0" smtClean="0"/>
            <a:t> (пункт) закону.</a:t>
          </a:r>
        </a:p>
        <a:p>
          <a:pPr algn="just" rtl="0"/>
          <a:r>
            <a:rPr lang="ru-RU" b="0" i="0" dirty="0" smtClean="0"/>
            <a:t> </a:t>
          </a:r>
          <a:r>
            <a:rPr lang="ru-RU" b="0" i="0" dirty="0" err="1" smtClean="0"/>
            <a:t>Якщо</a:t>
          </a:r>
          <a:r>
            <a:rPr lang="ru-RU" b="0" i="0" dirty="0" smtClean="0"/>
            <a:t> </a:t>
          </a:r>
          <a:r>
            <a:rPr lang="ru-RU" b="0" i="0" dirty="0" err="1" smtClean="0"/>
            <a:t>неправильне</a:t>
          </a:r>
          <a:r>
            <a:rPr lang="ru-RU" b="0" i="0" dirty="0" smtClean="0"/>
            <a:t> </a:t>
          </a:r>
          <a:r>
            <a:rPr lang="ru-RU" b="0" i="0" dirty="0" err="1" smtClean="0"/>
            <a:t>формулювання</a:t>
          </a:r>
          <a:r>
            <a:rPr lang="ru-RU" b="0" i="0" dirty="0" smtClean="0"/>
            <a:t> причини </a:t>
          </a:r>
          <a:r>
            <a:rPr lang="ru-RU" b="0" i="0" dirty="0" err="1" smtClean="0"/>
            <a:t>звільнення</a:t>
          </a:r>
          <a:r>
            <a:rPr lang="ru-RU" b="0" i="0" dirty="0" smtClean="0"/>
            <a:t> </a:t>
          </a:r>
          <a:r>
            <a:rPr lang="ru-RU" b="0" i="0" dirty="0" err="1" smtClean="0"/>
            <a:t>перешкоджало</a:t>
          </a:r>
          <a:r>
            <a:rPr lang="ru-RU" b="0" i="0" dirty="0" smtClean="0"/>
            <a:t> </a:t>
          </a:r>
          <a:r>
            <a:rPr lang="ru-RU" b="0" i="0" dirty="0" err="1" smtClean="0"/>
            <a:t>працевлаштуванню</a:t>
          </a:r>
          <a:r>
            <a:rPr lang="ru-RU" b="0" i="0" dirty="0" smtClean="0"/>
            <a:t> </a:t>
          </a:r>
          <a:r>
            <a:rPr lang="ru-RU" b="0" i="0" dirty="0" err="1" smtClean="0"/>
            <a:t>працівника</a:t>
          </a:r>
          <a:r>
            <a:rPr lang="ru-RU" b="0" i="0" dirty="0" smtClean="0"/>
            <a:t>, орган, </a:t>
          </a:r>
          <a:r>
            <a:rPr lang="ru-RU" b="0" i="0" dirty="0" err="1" smtClean="0"/>
            <a:t>який</a:t>
          </a:r>
          <a:r>
            <a:rPr lang="ru-RU" b="0" i="0" dirty="0" smtClean="0"/>
            <a:t> </a:t>
          </a:r>
          <a:r>
            <a:rPr lang="ru-RU" b="0" i="0" dirty="0" err="1" smtClean="0"/>
            <a:t>розглядає</a:t>
          </a:r>
          <a:r>
            <a:rPr lang="ru-RU" b="0" i="0" dirty="0" smtClean="0"/>
            <a:t> </a:t>
          </a:r>
          <a:r>
            <a:rPr lang="ru-RU" b="0" i="0" dirty="0" err="1" smtClean="0"/>
            <a:t>трудовий</a:t>
          </a:r>
          <a:r>
            <a:rPr lang="ru-RU" b="0" i="0" dirty="0" smtClean="0"/>
            <a:t> </a:t>
          </a:r>
          <a:r>
            <a:rPr lang="ru-RU" b="0" i="0" dirty="0" err="1" smtClean="0"/>
            <a:t>спір</a:t>
          </a:r>
          <a:r>
            <a:rPr lang="ru-RU" b="0" i="0" dirty="0" smtClean="0"/>
            <a:t>, </a:t>
          </a:r>
          <a:r>
            <a:rPr lang="ru-RU" b="0" i="0" dirty="0" err="1" smtClean="0"/>
            <a:t>одночасно</a:t>
          </a:r>
          <a:r>
            <a:rPr lang="ru-RU" b="0" i="0" dirty="0" smtClean="0"/>
            <a:t> </a:t>
          </a:r>
          <a:r>
            <a:rPr lang="ru-RU" b="0" i="0" dirty="0" err="1" smtClean="0"/>
            <a:t>приймає</a:t>
          </a:r>
          <a:r>
            <a:rPr lang="ru-RU" b="0" i="0" dirty="0" smtClean="0"/>
            <a:t> </a:t>
          </a:r>
          <a:r>
            <a:rPr lang="ru-RU" b="0" i="0" dirty="0" err="1" smtClean="0"/>
            <a:t>рішення</a:t>
          </a:r>
          <a:r>
            <a:rPr lang="ru-RU" b="0" i="0" dirty="0" smtClean="0"/>
            <a:t> про </a:t>
          </a:r>
          <a:r>
            <a:rPr lang="ru-RU" b="0" i="0" dirty="0" err="1" smtClean="0"/>
            <a:t>виплату</a:t>
          </a:r>
          <a:r>
            <a:rPr lang="ru-RU" b="0" i="0" dirty="0" smtClean="0"/>
            <a:t> </a:t>
          </a:r>
          <a:r>
            <a:rPr lang="ru-RU" b="0" i="0" dirty="0" err="1" smtClean="0"/>
            <a:t>йому</a:t>
          </a:r>
          <a:r>
            <a:rPr lang="ru-RU" b="0" i="0" dirty="0" smtClean="0"/>
            <a:t> </a:t>
          </a:r>
          <a:r>
            <a:rPr lang="ru-RU" b="0" i="0" dirty="0" err="1" smtClean="0"/>
            <a:t>середнього</a:t>
          </a:r>
          <a:r>
            <a:rPr lang="ru-RU" b="0" i="0" dirty="0" smtClean="0"/>
            <a:t> </a:t>
          </a:r>
          <a:r>
            <a:rPr lang="ru-RU" b="0" i="0" dirty="0" err="1" smtClean="0"/>
            <a:t>заробітку</a:t>
          </a:r>
          <a:r>
            <a:rPr lang="ru-RU" b="0" i="0" dirty="0" smtClean="0"/>
            <a:t> за час </a:t>
          </a:r>
          <a:r>
            <a:rPr lang="ru-RU" b="0" i="0" dirty="0" err="1" smtClean="0"/>
            <a:t>вимушеного</a:t>
          </a:r>
          <a:r>
            <a:rPr lang="ru-RU" b="0" i="0" smtClean="0"/>
            <a:t> </a:t>
          </a:r>
          <a:r>
            <a:rPr lang="ru-RU" b="0" i="0" smtClean="0"/>
            <a:t>прогулу.</a:t>
          </a:r>
          <a:endParaRPr lang="uk-UA" dirty="0"/>
        </a:p>
      </dgm:t>
    </dgm:pt>
    <dgm:pt modelId="{50282FA4-FEFC-479A-899F-9D30FB008E4E}" type="parTrans" cxnId="{6E0E3C75-CADF-49C2-B68F-1D48F82D6890}">
      <dgm:prSet/>
      <dgm:spPr/>
      <dgm:t>
        <a:bodyPr/>
        <a:lstStyle/>
        <a:p>
          <a:endParaRPr lang="uk-UA"/>
        </a:p>
      </dgm:t>
    </dgm:pt>
    <dgm:pt modelId="{C4AB415D-BCD4-4E5E-8580-59886C166D4A}" type="sibTrans" cxnId="{6E0E3C75-CADF-49C2-B68F-1D48F82D6890}">
      <dgm:prSet/>
      <dgm:spPr/>
      <dgm:t>
        <a:bodyPr/>
        <a:lstStyle/>
        <a:p>
          <a:endParaRPr lang="uk-UA"/>
        </a:p>
      </dgm:t>
    </dgm:pt>
    <dgm:pt modelId="{BF42898D-14E2-49A8-92BF-4DBFE9D40064}" type="pres">
      <dgm:prSet presAssocID="{78364672-8600-4DAA-8FBF-F9DCA562D68F}" presName="linear" presStyleCnt="0">
        <dgm:presLayoutVars>
          <dgm:animLvl val="lvl"/>
          <dgm:resizeHandles val="exact"/>
        </dgm:presLayoutVars>
      </dgm:prSet>
      <dgm:spPr/>
      <dgm:t>
        <a:bodyPr/>
        <a:lstStyle/>
        <a:p>
          <a:endParaRPr lang="uk-UA"/>
        </a:p>
      </dgm:t>
    </dgm:pt>
    <dgm:pt modelId="{18CA3AAB-3716-4D5A-82A2-1094CE8D8E8B}" type="pres">
      <dgm:prSet presAssocID="{93DDDC41-608B-41A0-991E-C0B6CCA7BAAF}" presName="parentText" presStyleLbl="node1" presStyleIdx="0" presStyleCnt="1">
        <dgm:presLayoutVars>
          <dgm:chMax val="0"/>
          <dgm:bulletEnabled val="1"/>
        </dgm:presLayoutVars>
      </dgm:prSet>
      <dgm:spPr/>
      <dgm:t>
        <a:bodyPr/>
        <a:lstStyle/>
        <a:p>
          <a:endParaRPr lang="uk-UA"/>
        </a:p>
      </dgm:t>
    </dgm:pt>
  </dgm:ptLst>
  <dgm:cxnLst>
    <dgm:cxn modelId="{2992A31F-555C-4F38-BD00-9D33E8EAC2DF}" type="presOf" srcId="{93DDDC41-608B-41A0-991E-C0B6CCA7BAAF}" destId="{18CA3AAB-3716-4D5A-82A2-1094CE8D8E8B}" srcOrd="0" destOrd="0" presId="urn:microsoft.com/office/officeart/2005/8/layout/vList2"/>
    <dgm:cxn modelId="{6E0E3C75-CADF-49C2-B68F-1D48F82D6890}" srcId="{78364672-8600-4DAA-8FBF-F9DCA562D68F}" destId="{93DDDC41-608B-41A0-991E-C0B6CCA7BAAF}" srcOrd="0" destOrd="0" parTransId="{50282FA4-FEFC-479A-899F-9D30FB008E4E}" sibTransId="{C4AB415D-BCD4-4E5E-8580-59886C166D4A}"/>
    <dgm:cxn modelId="{7BCDE091-9D30-487A-A6B1-1CDBBA6D98AD}" type="presOf" srcId="{78364672-8600-4DAA-8FBF-F9DCA562D68F}" destId="{BF42898D-14E2-49A8-92BF-4DBFE9D40064}" srcOrd="0" destOrd="0" presId="urn:microsoft.com/office/officeart/2005/8/layout/vList2"/>
    <dgm:cxn modelId="{98B4CFEC-71AF-4810-B18E-FEAA2EB7A133}" type="presParOf" srcId="{BF42898D-14E2-49A8-92BF-4DBFE9D40064}" destId="{18CA3AAB-3716-4D5A-82A2-1094CE8D8E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53236-A081-4410-9272-3D632A4898E5}">
      <dsp:nvSpPr>
        <dsp:cNvPr id="0" name=""/>
        <dsp:cNvSpPr/>
      </dsp:nvSpPr>
      <dsp:spPr>
        <a:xfrm>
          <a:off x="0" y="1379234"/>
          <a:ext cx="6347714" cy="31738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uk-UA" sz="2000" kern="1200" dirty="0" smtClean="0"/>
            <a:t>Припинення трудового договору є правомірним лише за таких умов:</a:t>
          </a:r>
          <a:br>
            <a:rPr lang="uk-UA" sz="2000" kern="1200" dirty="0" smtClean="0"/>
          </a:br>
          <a:r>
            <a:rPr lang="uk-UA" sz="2000" kern="1200" dirty="0" smtClean="0"/>
            <a:t>1) з передбачених у законі підстав припинення трудового договору;</a:t>
          </a:r>
          <a:br>
            <a:rPr lang="uk-UA" sz="2000" kern="1200" dirty="0" smtClean="0"/>
          </a:br>
          <a:r>
            <a:rPr lang="uk-UA" sz="2000" kern="1200" dirty="0" smtClean="0"/>
            <a:t>2) з дотриманням певного порядку звільнення з конкретної підстави;</a:t>
          </a:r>
          <a:br>
            <a:rPr lang="uk-UA" sz="2000" kern="1200" dirty="0" smtClean="0"/>
          </a:br>
          <a:r>
            <a:rPr lang="uk-UA" sz="2000" kern="1200" dirty="0" smtClean="0"/>
            <a:t>3) є юридичний факт щодо припинення трудових правовідносин (наказ власника, заява працівника, відповідний акт третьої сторони – суду, військкомату).</a:t>
          </a:r>
          <a:br>
            <a:rPr lang="uk-UA" sz="2000" kern="1200" dirty="0" smtClean="0"/>
          </a:br>
          <a:endParaRPr lang="uk-UA" sz="2000" kern="1200" dirty="0"/>
        </a:p>
      </dsp:txBody>
      <dsp:txXfrm>
        <a:off x="92959" y="1472193"/>
        <a:ext cx="6161796" cy="29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DC530-6C57-4B11-B39E-80C46701A195}">
      <dsp:nvSpPr>
        <dsp:cNvPr id="0" name=""/>
        <dsp:cNvSpPr/>
      </dsp:nvSpPr>
      <dsp:spPr>
        <a:xfrm>
          <a:off x="0" y="232304"/>
          <a:ext cx="6347714" cy="53071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rtl="0">
            <a:lnSpc>
              <a:spcPct val="90000"/>
            </a:lnSpc>
            <a:spcBef>
              <a:spcPct val="0"/>
            </a:spcBef>
            <a:spcAft>
              <a:spcPct val="35000"/>
            </a:spcAft>
          </a:pPr>
          <a:r>
            <a:rPr lang="en-US" sz="5400" b="1" i="1" kern="1200" dirty="0" smtClean="0"/>
            <a:t>2. </a:t>
          </a:r>
          <a:r>
            <a:rPr lang="uk-UA" sz="5400" b="1" i="1" kern="1200" dirty="0" smtClean="0"/>
            <a:t>Припинення трудового договору з ініціативи працівника (ст. 38, 39 КЗпП)</a:t>
          </a:r>
          <a:endParaRPr lang="uk-UA" sz="5400" kern="1200" dirty="0"/>
        </a:p>
      </dsp:txBody>
      <dsp:txXfrm>
        <a:off x="259072" y="491376"/>
        <a:ext cx="5829570" cy="4788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3E749-59E7-4E2C-84FD-2176281A15A0}">
      <dsp:nvSpPr>
        <dsp:cNvPr id="0" name=""/>
        <dsp:cNvSpPr/>
      </dsp:nvSpPr>
      <dsp:spPr>
        <a:xfrm>
          <a:off x="0" y="981549"/>
          <a:ext cx="6347714" cy="38086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3. </a:t>
          </a:r>
          <a:r>
            <a:rPr lang="uk-UA" sz="2200" b="1" kern="1200" dirty="0" smtClean="0"/>
            <a:t>Загальні та додаткові підстави розірвання трудового договору з ініціативи власника (ст.40, 41 КЗпП).</a:t>
          </a:r>
          <a:br>
            <a:rPr lang="uk-UA" sz="2200" b="1" kern="1200" dirty="0" smtClean="0"/>
          </a:br>
          <a:r>
            <a:rPr lang="uk-UA" sz="2200" b="1" kern="1200" dirty="0" smtClean="0"/>
            <a:t/>
          </a:r>
          <a:br>
            <a:rPr lang="uk-UA" sz="2200" b="1" kern="1200" dirty="0" smtClean="0"/>
          </a:br>
          <a:r>
            <a:rPr lang="uk-UA" sz="2200" kern="1200" dirty="0" smtClean="0"/>
            <a:t/>
          </a:r>
          <a:br>
            <a:rPr lang="uk-UA" sz="2200" kern="1200" dirty="0" smtClean="0"/>
          </a:br>
          <a:r>
            <a:rPr lang="uk-UA" sz="2200" kern="1200" dirty="0" smtClean="0"/>
            <a:t>Трудовий договір, укладений на невизначений строк, а також строковий трудовий договір до закінчення терміну можуть бути розірвані з ініціативи власника лише на підставах, визначених законом і з дотриманням визначеного в законі порядку. </a:t>
          </a:r>
          <a:endParaRPr lang="uk-UA" sz="2200" kern="1200" dirty="0"/>
        </a:p>
      </dsp:txBody>
      <dsp:txXfrm>
        <a:off x="111551" y="1093100"/>
        <a:ext cx="6124612" cy="3585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B4196-C51B-41F7-9110-F663C48076EC}">
      <dsp:nvSpPr>
        <dsp:cNvPr id="0" name=""/>
        <dsp:cNvSpPr/>
      </dsp:nvSpPr>
      <dsp:spPr>
        <a:xfrm>
          <a:off x="0" y="981549"/>
          <a:ext cx="3808628" cy="380862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6CC97-C509-4304-A816-2DEEB8E60D5F}">
      <dsp:nvSpPr>
        <dsp:cNvPr id="0" name=""/>
        <dsp:cNvSpPr/>
      </dsp:nvSpPr>
      <dsp:spPr>
        <a:xfrm>
          <a:off x="1904314" y="981549"/>
          <a:ext cx="4443399" cy="3808628"/>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b="1" kern="1200" dirty="0" smtClean="0"/>
            <a:t>2) виявлення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a:t>
          </a:r>
          <a:br>
            <a:rPr lang="uk-UA" sz="1600" b="1" kern="1200" dirty="0" smtClean="0"/>
          </a:br>
          <a:r>
            <a:rPr lang="uk-UA" sz="1600" b="1" kern="1200" dirty="0" smtClean="0"/>
            <a:t/>
          </a:r>
          <a:br>
            <a:rPr lang="uk-UA" sz="1600" b="1" kern="1200" dirty="0" smtClean="0"/>
          </a:br>
          <a:r>
            <a:rPr lang="uk-UA" sz="1600" kern="1200" dirty="0" smtClean="0"/>
            <a:t>- запропонувати іншу роботу;</a:t>
          </a:r>
          <a:br>
            <a:rPr lang="uk-UA" sz="1600" kern="1200" dirty="0" smtClean="0"/>
          </a:br>
          <a:r>
            <a:rPr lang="uk-UA" sz="1600" kern="1200" dirty="0" smtClean="0"/>
            <a:t/>
          </a:r>
          <a:br>
            <a:rPr lang="uk-UA" sz="1600" kern="1200" dirty="0" smtClean="0"/>
          </a:br>
          <a:r>
            <a:rPr lang="uk-UA" sz="1600" kern="1200" dirty="0" smtClean="0"/>
            <a:t>- виплачується вихідна допомога у розмірі середнього заробітку</a:t>
          </a:r>
          <a:br>
            <a:rPr lang="uk-UA" sz="1600" kern="1200" dirty="0" smtClean="0"/>
          </a:br>
          <a:r>
            <a:rPr lang="uk-UA" sz="1600" kern="1200" dirty="0" smtClean="0"/>
            <a:t/>
          </a:r>
          <a:br>
            <a:rPr lang="uk-UA" sz="1600" kern="1200" dirty="0" smtClean="0"/>
          </a:br>
          <a:endParaRPr lang="uk-UA" sz="1600" kern="1200" dirty="0"/>
        </a:p>
      </dsp:txBody>
      <dsp:txXfrm>
        <a:off x="1904314" y="981549"/>
        <a:ext cx="4443399" cy="3808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B069-C1B7-4A35-9E36-8D066F7C548F}">
      <dsp:nvSpPr>
        <dsp:cNvPr id="0" name=""/>
        <dsp:cNvSpPr/>
      </dsp:nvSpPr>
      <dsp:spPr>
        <a:xfrm>
          <a:off x="0" y="281443"/>
          <a:ext cx="6347714" cy="5208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b="1" kern="1200" dirty="0" err="1" smtClean="0"/>
            <a:t>Необхідно</a:t>
          </a:r>
          <a:r>
            <a:rPr lang="ru-RU" sz="2100" b="1" kern="1200" dirty="0" smtClean="0"/>
            <a:t> </a:t>
          </a:r>
          <a:r>
            <a:rPr lang="ru-RU" sz="2100" b="1" kern="1200" dirty="0" err="1" smtClean="0"/>
            <a:t>дотримуватись</a:t>
          </a:r>
          <a:r>
            <a:rPr lang="ru-RU" sz="2100" b="1" kern="1200" dirty="0" smtClean="0"/>
            <a:t> </a:t>
          </a:r>
          <a:r>
            <a:rPr lang="ru-RU" sz="2100" b="1" kern="1200" dirty="0" err="1" smtClean="0"/>
            <a:t>наступних</a:t>
          </a:r>
          <a:r>
            <a:rPr lang="ru-RU" sz="2100" b="1" kern="1200" dirty="0" smtClean="0"/>
            <a:t> </a:t>
          </a:r>
          <a:r>
            <a:rPr lang="ru-RU" sz="2100" b="1" kern="1200" dirty="0" err="1" smtClean="0"/>
            <a:t>строків</a:t>
          </a:r>
          <a:r>
            <a:rPr lang="ru-RU" sz="2100" b="1" kern="1200" dirty="0" smtClean="0"/>
            <a:t> </a:t>
          </a:r>
          <a:r>
            <a:rPr lang="ru-RU" sz="2100" kern="1200" dirty="0" smtClean="0"/>
            <a:t> </a:t>
          </a:r>
        </a:p>
        <a:p>
          <a:pPr lvl="0" algn="l" defTabSz="933450" rtl="0">
            <a:lnSpc>
              <a:spcPct val="90000"/>
            </a:lnSpc>
            <a:spcBef>
              <a:spcPct val="0"/>
            </a:spcBef>
            <a:spcAft>
              <a:spcPct val="35000"/>
            </a:spcAft>
          </a:pPr>
          <a:r>
            <a:rPr lang="ru-RU" sz="2100" kern="1200" dirty="0" smtClean="0"/>
            <a:t/>
          </a:r>
          <a:br>
            <a:rPr lang="ru-RU" sz="2100" kern="1200" dirty="0" smtClean="0"/>
          </a:br>
          <a:r>
            <a:rPr lang="ru-RU" sz="2100" kern="1200" dirty="0" smtClean="0"/>
            <a:t>1. Наказ про </a:t>
          </a:r>
          <a:r>
            <a:rPr lang="ru-RU" sz="2100" kern="1200" dirty="0" err="1" smtClean="0"/>
            <a:t>звільнення</a:t>
          </a:r>
          <a:r>
            <a:rPr lang="ru-RU" sz="2100" kern="1200" dirty="0" smtClean="0"/>
            <a:t> </a:t>
          </a:r>
          <a:r>
            <a:rPr lang="ru-RU" sz="2100" kern="1200" dirty="0" err="1" smtClean="0"/>
            <a:t>має</a:t>
          </a:r>
          <a:r>
            <a:rPr lang="ru-RU" sz="2100" kern="1200" dirty="0" smtClean="0"/>
            <a:t> бути </a:t>
          </a:r>
          <a:r>
            <a:rPr lang="ru-RU" sz="2100" kern="1200" dirty="0" err="1" smtClean="0"/>
            <a:t>винесений</a:t>
          </a:r>
          <a:r>
            <a:rPr lang="ru-RU" sz="2100" kern="1200" dirty="0" smtClean="0"/>
            <a:t> не </a:t>
          </a:r>
          <a:r>
            <a:rPr lang="ru-RU" sz="2100" kern="1200" dirty="0" err="1" smtClean="0"/>
            <a:t>пізніше</a:t>
          </a:r>
          <a:r>
            <a:rPr lang="ru-RU" sz="2100" kern="1200" dirty="0" smtClean="0"/>
            <a:t> </a:t>
          </a:r>
          <a:r>
            <a:rPr lang="ru-RU" sz="2100" kern="1200" dirty="0" err="1" smtClean="0"/>
            <a:t>ніж</a:t>
          </a:r>
          <a:r>
            <a:rPr lang="ru-RU" sz="2100" kern="1200" dirty="0" smtClean="0"/>
            <a:t> через </a:t>
          </a:r>
          <a:r>
            <a:rPr lang="ru-RU" sz="2100" b="1" i="1" kern="1200" dirty="0" smtClean="0"/>
            <a:t>1 </a:t>
          </a:r>
          <a:r>
            <a:rPr lang="ru-RU" sz="2100" b="1" i="1" kern="1200" dirty="0" err="1" smtClean="0"/>
            <a:t>місяць</a:t>
          </a:r>
          <a:r>
            <a:rPr lang="ru-RU" sz="2100" b="1" i="1" kern="1200" dirty="0" smtClean="0"/>
            <a:t> </a:t>
          </a:r>
          <a:r>
            <a:rPr lang="ru-RU" sz="2100" kern="1200" dirty="0" smtClean="0"/>
            <a:t>з дня </a:t>
          </a:r>
          <a:r>
            <a:rPr lang="ru-RU" sz="2100" kern="1200" dirty="0" err="1" smtClean="0"/>
            <a:t>виявлення</a:t>
          </a:r>
          <a:r>
            <a:rPr lang="ru-RU" sz="2100" kern="1200" dirty="0" smtClean="0"/>
            <a:t> </a:t>
          </a:r>
          <a:r>
            <a:rPr lang="ru-RU" sz="2100" kern="1200" dirty="0" err="1" smtClean="0"/>
            <a:t>порушення</a:t>
          </a:r>
          <a:r>
            <a:rPr lang="ru-RU" sz="2100" kern="1200" dirty="0" smtClean="0"/>
            <a:t> </a:t>
          </a:r>
          <a:r>
            <a:rPr lang="ru-RU" sz="2100" kern="1200" dirty="0" err="1" smtClean="0"/>
            <a:t>трудової</a:t>
          </a:r>
          <a:r>
            <a:rPr lang="ru-RU" sz="2100" kern="1200" dirty="0" smtClean="0"/>
            <a:t> </a:t>
          </a:r>
          <a:r>
            <a:rPr lang="ru-RU" sz="2100" kern="1200" dirty="0" err="1" smtClean="0"/>
            <a:t>дисципліни</a:t>
          </a:r>
          <a:r>
            <a:rPr lang="ru-RU" sz="2100" kern="1200" dirty="0" smtClean="0"/>
            <a:t> (при </a:t>
          </a:r>
          <a:r>
            <a:rPr lang="ru-RU" sz="2100" kern="1200" dirty="0" err="1" smtClean="0"/>
            <a:t>цьому</a:t>
          </a:r>
          <a:r>
            <a:rPr lang="ru-RU" sz="2100" kern="1200" dirty="0" smtClean="0"/>
            <a:t> час </a:t>
          </a:r>
          <a:r>
            <a:rPr lang="ru-RU" sz="2100" kern="1200" dirty="0" err="1" smtClean="0"/>
            <a:t>тимчасової</a:t>
          </a:r>
          <a:r>
            <a:rPr lang="ru-RU" sz="2100" kern="1200" dirty="0" smtClean="0"/>
            <a:t> </a:t>
          </a:r>
          <a:r>
            <a:rPr lang="ru-RU" sz="2100" kern="1200" dirty="0" err="1" smtClean="0"/>
            <a:t>непрацездатності</a:t>
          </a:r>
          <a:r>
            <a:rPr lang="ru-RU" sz="2100" kern="1200" dirty="0" smtClean="0"/>
            <a:t> та </a:t>
          </a:r>
          <a:r>
            <a:rPr lang="ru-RU" sz="2100" kern="1200" dirty="0" err="1" smtClean="0"/>
            <a:t>відпустки</a:t>
          </a:r>
          <a:r>
            <a:rPr lang="ru-RU" sz="2100" kern="1200" dirty="0" smtClean="0"/>
            <a:t> </a:t>
          </a:r>
          <a:r>
            <a:rPr lang="ru-RU" sz="2100" kern="1200" dirty="0" err="1" smtClean="0"/>
            <a:t>працівника</a:t>
          </a:r>
          <a:r>
            <a:rPr lang="ru-RU" sz="2100" kern="1200" dirty="0" smtClean="0"/>
            <a:t> не </a:t>
          </a:r>
          <a:r>
            <a:rPr lang="ru-RU" sz="2100" kern="1200" dirty="0" err="1" smtClean="0"/>
            <a:t>враховується</a:t>
          </a:r>
          <a:r>
            <a:rPr lang="ru-RU" sz="2100" kern="1200" dirty="0" smtClean="0"/>
            <a:t>). </a:t>
          </a:r>
        </a:p>
        <a:p>
          <a:pPr lvl="0" algn="l" defTabSz="933450" rtl="0">
            <a:lnSpc>
              <a:spcPct val="90000"/>
            </a:lnSpc>
            <a:spcBef>
              <a:spcPct val="0"/>
            </a:spcBef>
            <a:spcAft>
              <a:spcPct val="35000"/>
            </a:spcAft>
          </a:pPr>
          <a:r>
            <a:rPr lang="ru-RU" sz="2100" kern="1200" dirty="0" smtClean="0"/>
            <a:t>2. Наказ про </a:t>
          </a:r>
          <a:r>
            <a:rPr lang="ru-RU" sz="2100" kern="1200" dirty="0" err="1" smtClean="0"/>
            <a:t>звільнення</a:t>
          </a:r>
          <a:r>
            <a:rPr lang="ru-RU" sz="2100" kern="1200" dirty="0" smtClean="0"/>
            <a:t> </a:t>
          </a:r>
          <a:r>
            <a:rPr lang="ru-RU" sz="2100" kern="1200" dirty="0" err="1" smtClean="0"/>
            <a:t>має</a:t>
          </a:r>
          <a:r>
            <a:rPr lang="ru-RU" sz="2100" kern="1200" dirty="0" smtClean="0"/>
            <a:t> бути </a:t>
          </a:r>
          <a:r>
            <a:rPr lang="ru-RU" sz="2100" kern="1200" dirty="0" err="1" smtClean="0"/>
            <a:t>винесений</a:t>
          </a:r>
          <a:r>
            <a:rPr lang="ru-RU" sz="2100" kern="1200" dirty="0" smtClean="0"/>
            <a:t> не </a:t>
          </a:r>
          <a:r>
            <a:rPr lang="ru-RU" sz="2100" kern="1200" dirty="0" err="1" smtClean="0"/>
            <a:t>пізніше</a:t>
          </a:r>
          <a:r>
            <a:rPr lang="ru-RU" sz="2100" kern="1200" dirty="0" smtClean="0"/>
            <a:t> </a:t>
          </a:r>
          <a:r>
            <a:rPr lang="ru-RU" sz="2100" kern="1200" dirty="0" err="1" smtClean="0"/>
            <a:t>ніж</a:t>
          </a:r>
          <a:r>
            <a:rPr lang="ru-RU" sz="2100" kern="1200" dirty="0" smtClean="0"/>
            <a:t> через </a:t>
          </a:r>
          <a:r>
            <a:rPr lang="ru-RU" sz="2100" b="1" i="1" kern="1200" dirty="0" smtClean="0"/>
            <a:t>6 </a:t>
          </a:r>
          <a:r>
            <a:rPr lang="ru-RU" sz="2100" b="1" i="1" kern="1200" dirty="0" err="1" smtClean="0"/>
            <a:t>місяців</a:t>
          </a:r>
          <a:r>
            <a:rPr lang="ru-RU" sz="2100" b="1" i="1" kern="1200" dirty="0" smtClean="0"/>
            <a:t> </a:t>
          </a:r>
          <a:r>
            <a:rPr lang="ru-RU" sz="2100" kern="1200" dirty="0" smtClean="0"/>
            <a:t>з дня </a:t>
          </a:r>
          <a:r>
            <a:rPr lang="ru-RU" sz="2100" kern="1200" dirty="0" err="1" smtClean="0"/>
            <a:t>вчинення</a:t>
          </a:r>
          <a:r>
            <a:rPr lang="ru-RU" sz="2100" kern="1200" dirty="0" smtClean="0"/>
            <a:t> </a:t>
          </a:r>
          <a:r>
            <a:rPr lang="ru-RU" sz="2100" kern="1200" dirty="0" err="1" smtClean="0"/>
            <a:t>працівником</a:t>
          </a:r>
          <a:r>
            <a:rPr lang="ru-RU" sz="2100" kern="1200" dirty="0" smtClean="0"/>
            <a:t> </a:t>
          </a:r>
          <a:r>
            <a:rPr lang="ru-RU" sz="2100" kern="1200" dirty="0" err="1" smtClean="0"/>
            <a:t>порушення</a:t>
          </a:r>
          <a:r>
            <a:rPr lang="ru-RU" sz="2100" kern="1200" dirty="0" smtClean="0"/>
            <a:t>.  </a:t>
          </a:r>
        </a:p>
        <a:p>
          <a:pPr lvl="0" algn="l" defTabSz="933450" rtl="0">
            <a:lnSpc>
              <a:spcPct val="90000"/>
            </a:lnSpc>
            <a:spcBef>
              <a:spcPct val="0"/>
            </a:spcBef>
            <a:spcAft>
              <a:spcPct val="35000"/>
            </a:spcAft>
          </a:pPr>
          <a:r>
            <a:rPr lang="ru-RU" sz="2100" kern="1200" dirty="0" smtClean="0"/>
            <a:t>3. Наказ про </a:t>
          </a:r>
          <a:r>
            <a:rPr lang="ru-RU" sz="2100" kern="1200" dirty="0" err="1" smtClean="0"/>
            <a:t>звільнення</a:t>
          </a:r>
          <a:r>
            <a:rPr lang="ru-RU" sz="2100" kern="1200" dirty="0" smtClean="0"/>
            <a:t> </a:t>
          </a:r>
          <a:r>
            <a:rPr lang="ru-RU" sz="2100" kern="1200" dirty="0" err="1" smtClean="0"/>
            <a:t>має</a:t>
          </a:r>
          <a:r>
            <a:rPr lang="ru-RU" sz="2100" kern="1200" dirty="0" smtClean="0"/>
            <a:t> бути </a:t>
          </a:r>
          <a:r>
            <a:rPr lang="ru-RU" sz="2100" kern="1200" dirty="0" err="1" smtClean="0"/>
            <a:t>винесений</a:t>
          </a:r>
          <a:r>
            <a:rPr lang="ru-RU" sz="2100" kern="1200" dirty="0" smtClean="0"/>
            <a:t> не </a:t>
          </a:r>
          <a:r>
            <a:rPr lang="ru-RU" sz="2100" kern="1200" dirty="0" err="1" smtClean="0"/>
            <a:t>пізніше</a:t>
          </a:r>
          <a:r>
            <a:rPr lang="ru-RU" sz="2100" kern="1200" dirty="0" smtClean="0"/>
            <a:t> </a:t>
          </a:r>
          <a:r>
            <a:rPr lang="ru-RU" sz="2100" kern="1200" dirty="0" err="1" smtClean="0"/>
            <a:t>ніж</a:t>
          </a:r>
          <a:r>
            <a:rPr lang="ru-RU" sz="2100" kern="1200" dirty="0" smtClean="0"/>
            <a:t> через </a:t>
          </a:r>
          <a:r>
            <a:rPr lang="ru-RU" sz="2100" b="1" i="1" kern="1200" dirty="0" smtClean="0"/>
            <a:t>1 </a:t>
          </a:r>
          <a:r>
            <a:rPr lang="ru-RU" sz="2100" b="1" i="1" kern="1200" dirty="0" err="1" smtClean="0"/>
            <a:t>рік</a:t>
          </a:r>
          <a:r>
            <a:rPr lang="ru-RU" sz="2100" b="1" i="1" kern="1200" dirty="0" smtClean="0"/>
            <a:t> </a:t>
          </a:r>
          <a:r>
            <a:rPr lang="ru-RU" sz="2100" kern="1200" dirty="0" smtClean="0"/>
            <a:t>з дня </a:t>
          </a:r>
          <a:r>
            <a:rPr lang="ru-RU" sz="2100" kern="1200" dirty="0" err="1" smtClean="0"/>
            <a:t>винесення</a:t>
          </a:r>
          <a:r>
            <a:rPr lang="ru-RU" sz="2100" kern="1200" dirty="0" smtClean="0"/>
            <a:t> </a:t>
          </a:r>
          <a:r>
            <a:rPr lang="ru-RU" sz="2100" kern="1200" dirty="0" err="1" smtClean="0"/>
            <a:t>догани</a:t>
          </a:r>
          <a:r>
            <a:rPr lang="ru-RU" sz="2100" kern="1200" dirty="0" smtClean="0"/>
            <a:t> за </a:t>
          </a:r>
          <a:r>
            <a:rPr lang="ru-RU" sz="2100" kern="1200" dirty="0" err="1" smtClean="0"/>
            <a:t>попередній</a:t>
          </a:r>
          <a:r>
            <a:rPr lang="ru-RU" sz="2100" kern="1200" dirty="0" smtClean="0"/>
            <a:t> проступок.</a:t>
          </a:r>
          <a:r>
            <a:rPr lang="uk-UA" sz="2100" kern="1200" dirty="0" smtClean="0"/>
            <a:t/>
          </a:r>
          <a:br>
            <a:rPr lang="uk-UA" sz="2100" kern="1200" dirty="0" smtClean="0"/>
          </a:br>
          <a:endParaRPr lang="uk-UA" sz="2100" kern="1200" dirty="0"/>
        </a:p>
      </dsp:txBody>
      <dsp:txXfrm>
        <a:off x="254275" y="535718"/>
        <a:ext cx="5839164" cy="4700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A3AAB-3716-4D5A-82A2-1094CE8D8E8B}">
      <dsp:nvSpPr>
        <dsp:cNvPr id="0" name=""/>
        <dsp:cNvSpPr/>
      </dsp:nvSpPr>
      <dsp:spPr>
        <a:xfrm>
          <a:off x="0" y="49294"/>
          <a:ext cx="7572396" cy="29483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u-RU" sz="3000" i="0" kern="1200" baseline="0" dirty="0" smtClean="0"/>
            <a:t>При </a:t>
          </a:r>
          <a:r>
            <a:rPr lang="ru-RU" sz="3000" i="0" kern="1200" baseline="0" dirty="0" err="1" smtClean="0"/>
            <a:t>затримці</a:t>
          </a:r>
          <a:r>
            <a:rPr lang="ru-RU" sz="3000" i="0" kern="1200" baseline="0" dirty="0" smtClean="0"/>
            <a:t> </a:t>
          </a:r>
          <a:r>
            <a:rPr lang="ru-RU" sz="3000" i="0" kern="1200" baseline="0" dirty="0" err="1" smtClean="0"/>
            <a:t>видачі</a:t>
          </a:r>
          <a:r>
            <a:rPr lang="ru-RU" sz="3000" i="0" kern="1200" baseline="0" dirty="0" smtClean="0"/>
            <a:t> </a:t>
          </a:r>
          <a:r>
            <a:rPr lang="ru-RU" sz="3000" i="0" kern="1200" baseline="0" dirty="0" err="1" smtClean="0"/>
            <a:t>к</a:t>
          </a:r>
          <a:r>
            <a:rPr lang="ru-RU" sz="3000" b="0" i="0" kern="1200" dirty="0" err="1" smtClean="0"/>
            <a:t>опії</a:t>
          </a:r>
          <a:r>
            <a:rPr lang="ru-RU" sz="3000" b="0" i="0" kern="1200" dirty="0" smtClean="0"/>
            <a:t> наказу (</a:t>
          </a:r>
          <a:r>
            <a:rPr lang="ru-RU" sz="3000" b="0" i="0" kern="1200" dirty="0" err="1" smtClean="0"/>
            <a:t>розпорядження</a:t>
          </a:r>
          <a:r>
            <a:rPr lang="ru-RU" sz="3000" b="0" i="0" kern="1200" dirty="0" smtClean="0"/>
            <a:t>) про </a:t>
          </a:r>
          <a:r>
            <a:rPr lang="ru-RU" sz="3000" b="0" i="0" kern="1200" dirty="0" err="1" smtClean="0"/>
            <a:t>звільнення</a:t>
          </a:r>
          <a:r>
            <a:rPr lang="ru-RU" sz="3000" b="0" i="0" kern="1200" dirty="0" smtClean="0"/>
            <a:t> з вини </a:t>
          </a:r>
          <a:r>
            <a:rPr lang="ru-RU" sz="3000" b="0" i="0" kern="1200" dirty="0" err="1" smtClean="0"/>
            <a:t>роботодавця</a:t>
          </a:r>
          <a:r>
            <a:rPr lang="ru-RU" sz="3000" b="0" i="0" kern="1200" dirty="0" smtClean="0"/>
            <a:t> </a:t>
          </a:r>
          <a:r>
            <a:rPr lang="ru-RU" sz="3000" b="0" i="0" kern="1200" dirty="0" err="1" smtClean="0"/>
            <a:t>або</a:t>
          </a:r>
          <a:r>
            <a:rPr lang="ru-RU" sz="3000" b="0" i="0" kern="1200" dirty="0" smtClean="0"/>
            <a:t> </a:t>
          </a:r>
          <a:r>
            <a:rPr lang="ru-RU" sz="3000" b="0" i="0" kern="1200" dirty="0" err="1" smtClean="0"/>
            <a:t>затримці</a:t>
          </a:r>
          <a:r>
            <a:rPr lang="ru-RU" sz="3000" b="0" i="0" kern="1200" dirty="0" smtClean="0"/>
            <a:t> </a:t>
          </a:r>
          <a:r>
            <a:rPr lang="ru-RU" sz="3000" b="0" i="0" kern="1200" dirty="0" err="1" smtClean="0"/>
            <a:t>проведення</a:t>
          </a:r>
          <a:r>
            <a:rPr lang="ru-RU" sz="3000" b="0" i="0" kern="1200" dirty="0" smtClean="0"/>
            <a:t> </a:t>
          </a:r>
          <a:r>
            <a:rPr lang="ru-RU" sz="3000" b="0" i="0" kern="1200" dirty="0" err="1" smtClean="0"/>
            <a:t>розрахунку</a:t>
          </a:r>
          <a:r>
            <a:rPr lang="ru-RU" sz="3000" b="0" i="0" kern="1200" dirty="0" smtClean="0"/>
            <a:t>, </a:t>
          </a:r>
          <a:r>
            <a:rPr lang="ru-RU" sz="3000" b="0" i="0" kern="1200" dirty="0" err="1" smtClean="0"/>
            <a:t>працівникові</a:t>
          </a:r>
          <a:r>
            <a:rPr lang="ru-RU" sz="3000" b="0" i="0" kern="1200" dirty="0" smtClean="0"/>
            <a:t> </a:t>
          </a:r>
          <a:r>
            <a:rPr lang="ru-RU" sz="3000" b="0" i="0" kern="1200" dirty="0" err="1" smtClean="0"/>
            <a:t>виплачується</a:t>
          </a:r>
          <a:r>
            <a:rPr lang="ru-RU" sz="3000" b="0" i="0" kern="1200" dirty="0" smtClean="0"/>
            <a:t> </a:t>
          </a:r>
          <a:r>
            <a:rPr lang="ru-RU" sz="3000" b="0" i="0" kern="1200" dirty="0" err="1" smtClean="0"/>
            <a:t>середній</a:t>
          </a:r>
          <a:r>
            <a:rPr lang="ru-RU" sz="3000" b="0" i="0" kern="1200" dirty="0" smtClean="0"/>
            <a:t> </a:t>
          </a:r>
          <a:r>
            <a:rPr lang="ru-RU" sz="3000" b="0" i="0" kern="1200" dirty="0" err="1" smtClean="0"/>
            <a:t>заробіток</a:t>
          </a:r>
          <a:r>
            <a:rPr lang="ru-RU" sz="3000" b="0" i="0" kern="1200" dirty="0" smtClean="0"/>
            <a:t> за весь час </a:t>
          </a:r>
          <a:r>
            <a:rPr lang="ru-RU" sz="3000" b="0" i="0" kern="1200" dirty="0" err="1" smtClean="0"/>
            <a:t>вимушеного</a:t>
          </a:r>
          <a:r>
            <a:rPr lang="ru-RU" sz="3000" b="0" i="0" kern="1200" dirty="0" smtClean="0"/>
            <a:t> прогулу (ст.235). </a:t>
          </a:r>
          <a:endParaRPr lang="uk-UA" sz="3000" kern="1200" dirty="0"/>
        </a:p>
      </dsp:txBody>
      <dsp:txXfrm>
        <a:off x="143929" y="193223"/>
        <a:ext cx="7284538" cy="2660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F3BA7-8774-4EA9-8291-67623C6FC28D}">
      <dsp:nvSpPr>
        <dsp:cNvPr id="0" name=""/>
        <dsp:cNvSpPr/>
      </dsp:nvSpPr>
      <dsp:spPr>
        <a:xfrm>
          <a:off x="0" y="409280"/>
          <a:ext cx="8429684" cy="49420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ru-RU" sz="2400" i="0" kern="1200" baseline="0" dirty="0" smtClean="0"/>
            <a:t>Про </a:t>
          </a:r>
          <a:r>
            <a:rPr lang="ru-RU" sz="2400" i="0" kern="1200" baseline="0" dirty="0" err="1" smtClean="0"/>
            <a:t>звільнення</a:t>
          </a:r>
          <a:r>
            <a:rPr lang="ru-RU" sz="2400" i="0" kern="1200" baseline="0" dirty="0" smtClean="0"/>
            <a:t> </a:t>
          </a:r>
          <a:r>
            <a:rPr lang="ru-RU" sz="2400" i="0" kern="1200" baseline="0" dirty="0" err="1" smtClean="0"/>
            <a:t>працівника</a:t>
          </a:r>
          <a:r>
            <a:rPr lang="ru-RU" sz="2400" i="0" kern="1200" baseline="0" dirty="0" smtClean="0"/>
            <a:t> з </a:t>
          </a:r>
          <a:r>
            <a:rPr lang="ru-RU" sz="2400" i="0" kern="1200" baseline="0" dirty="0" err="1" smtClean="0"/>
            <a:t>роботи</a:t>
          </a:r>
          <a:r>
            <a:rPr lang="ru-RU" sz="2400" i="0" kern="1200" baseline="0" dirty="0" smtClean="0"/>
            <a:t> </a:t>
          </a:r>
          <a:r>
            <a:rPr lang="ru-RU" sz="2400" i="0" kern="1200" baseline="0" dirty="0" err="1" smtClean="0"/>
            <a:t>роботодавцем</a:t>
          </a:r>
          <a:r>
            <a:rPr lang="ru-RU" sz="2400" i="0" kern="1200" baseline="0" dirty="0" smtClean="0"/>
            <a:t> </a:t>
          </a:r>
          <a:r>
            <a:rPr lang="ru-RU" sz="2400" i="0" kern="1200" baseline="0" dirty="0" err="1" smtClean="0"/>
            <a:t>видається</a:t>
          </a:r>
          <a:r>
            <a:rPr lang="ru-RU" sz="2400" i="0" kern="1200" baseline="0" dirty="0" smtClean="0"/>
            <a:t> наказ (</a:t>
          </a:r>
          <a:r>
            <a:rPr lang="ru-RU" sz="2400" i="0" kern="1200" baseline="0" dirty="0" err="1" smtClean="0"/>
            <a:t>розпорядження</a:t>
          </a:r>
          <a:r>
            <a:rPr lang="ru-RU" sz="2400" i="0" kern="1200" baseline="0" dirty="0" smtClean="0"/>
            <a:t>) </a:t>
          </a:r>
          <a:r>
            <a:rPr lang="ru-RU" sz="2400" i="0" kern="1200" baseline="0" dirty="0" err="1" smtClean="0"/>
            <a:t>із</a:t>
          </a:r>
          <a:r>
            <a:rPr lang="ru-RU" sz="2400" i="0" kern="1200" baseline="0" dirty="0" smtClean="0"/>
            <a:t> </a:t>
          </a:r>
          <a:r>
            <a:rPr lang="ru-RU" sz="2400" i="0" kern="1200" baseline="0" dirty="0" err="1" smtClean="0"/>
            <a:t>зазначенням</a:t>
          </a:r>
          <a:r>
            <a:rPr lang="ru-RU" sz="2400" i="0" kern="1200" baseline="0" dirty="0" smtClean="0"/>
            <a:t> </a:t>
          </a:r>
          <a:r>
            <a:rPr lang="ru-RU" sz="2400" i="0" kern="1200" baseline="0" dirty="0" err="1" smtClean="0"/>
            <a:t>підстави</a:t>
          </a:r>
          <a:r>
            <a:rPr lang="ru-RU" sz="2400" i="0" kern="1200" baseline="0" dirty="0" smtClean="0"/>
            <a:t> </a:t>
          </a:r>
          <a:r>
            <a:rPr lang="ru-RU" sz="2400" i="0" kern="1200" baseline="0" dirty="0" err="1" smtClean="0"/>
            <a:t>припинення</a:t>
          </a:r>
          <a:r>
            <a:rPr lang="ru-RU" sz="2400" i="0" kern="1200" baseline="0" dirty="0" smtClean="0"/>
            <a:t> трудового договору </a:t>
          </a:r>
          <a:r>
            <a:rPr lang="ru-RU" sz="2400" i="0" kern="1200" baseline="0" dirty="0" err="1" smtClean="0"/>
            <a:t>відповідно</a:t>
          </a:r>
          <a:r>
            <a:rPr lang="ru-RU" sz="2400" i="0" kern="1200" baseline="0" dirty="0" smtClean="0"/>
            <a:t> до </a:t>
          </a:r>
          <a:r>
            <a:rPr lang="ru-RU" sz="2400" i="0" kern="1200" baseline="0" dirty="0" err="1" smtClean="0"/>
            <a:t>формулювання</a:t>
          </a:r>
          <a:r>
            <a:rPr lang="ru-RU" sz="2400" i="0" kern="1200" baseline="0" dirty="0" smtClean="0"/>
            <a:t> </a:t>
          </a:r>
          <a:r>
            <a:rPr lang="ru-RU" sz="2400" i="0" kern="1200" baseline="0" dirty="0" err="1" smtClean="0"/>
            <a:t>законодавства</a:t>
          </a:r>
          <a:r>
            <a:rPr lang="ru-RU" sz="2400" i="0" kern="1200" baseline="0" dirty="0" smtClean="0"/>
            <a:t> про </a:t>
          </a:r>
          <a:r>
            <a:rPr lang="ru-RU" sz="2400" i="0" kern="1200" baseline="0" dirty="0" err="1" smtClean="0"/>
            <a:t>працю</a:t>
          </a:r>
          <a:r>
            <a:rPr lang="ru-RU" sz="2400" i="0" kern="1200" baseline="0" dirty="0" smtClean="0"/>
            <a:t> та </a:t>
          </a:r>
          <a:r>
            <a:rPr lang="ru-RU" sz="2400" i="0" kern="1200" baseline="0" dirty="0" err="1" smtClean="0"/>
            <a:t>посилання</a:t>
          </a:r>
          <a:r>
            <a:rPr lang="ru-RU" sz="2400" i="0" kern="1200" baseline="0" dirty="0" smtClean="0"/>
            <a:t> на </a:t>
          </a:r>
          <a:r>
            <a:rPr lang="ru-RU" sz="2400" i="0" kern="1200" baseline="0" dirty="0" err="1" smtClean="0"/>
            <a:t>відповідний</a:t>
          </a:r>
          <a:r>
            <a:rPr lang="ru-RU" sz="2400" i="0" kern="1200" baseline="0" dirty="0" smtClean="0"/>
            <a:t> пункт і </a:t>
          </a:r>
          <a:r>
            <a:rPr lang="ru-RU" sz="2400" i="0" kern="1200" baseline="0" dirty="0" err="1" smtClean="0"/>
            <a:t>статтю</a:t>
          </a:r>
          <a:r>
            <a:rPr lang="ru-RU" sz="2400" i="0" kern="1200" baseline="0" dirty="0" smtClean="0"/>
            <a:t> закону. </a:t>
          </a:r>
        </a:p>
        <a:p>
          <a:pPr lvl="0" algn="just" defTabSz="1066800" rtl="0">
            <a:lnSpc>
              <a:spcPct val="90000"/>
            </a:lnSpc>
            <a:spcBef>
              <a:spcPct val="0"/>
            </a:spcBef>
            <a:spcAft>
              <a:spcPct val="35000"/>
            </a:spcAft>
          </a:pPr>
          <a:r>
            <a:rPr lang="ru-RU" sz="2400" i="0" kern="1200" baseline="0" dirty="0" err="1" smtClean="0"/>
            <a:t>Запис</a:t>
          </a:r>
          <a:r>
            <a:rPr lang="ru-RU" sz="2400" i="0" kern="1200" baseline="0" dirty="0" smtClean="0"/>
            <a:t> про причини </a:t>
          </a:r>
          <a:r>
            <a:rPr lang="ru-RU" sz="2400" i="0" kern="1200" baseline="0" dirty="0" err="1" smtClean="0"/>
            <a:t>звільнення</a:t>
          </a:r>
          <a:r>
            <a:rPr lang="ru-RU" sz="2400" i="0" kern="1200" baseline="0" dirty="0" smtClean="0"/>
            <a:t> у </a:t>
          </a:r>
          <a:r>
            <a:rPr lang="ru-RU" sz="2400" i="0" kern="1200" baseline="0" dirty="0" err="1" smtClean="0"/>
            <a:t>трудовій</a:t>
          </a:r>
          <a:r>
            <a:rPr lang="ru-RU" sz="2400" i="0" kern="1200" baseline="0" dirty="0" smtClean="0"/>
            <a:t> </a:t>
          </a:r>
          <a:r>
            <a:rPr lang="ru-RU" sz="2400" i="0" kern="1200" baseline="0" dirty="0" err="1" smtClean="0"/>
            <a:t>книжці</a:t>
          </a:r>
          <a:r>
            <a:rPr lang="ru-RU" sz="2400" i="0" kern="1200" baseline="0" dirty="0" smtClean="0"/>
            <a:t> повинен </a:t>
          </a:r>
          <a:r>
            <a:rPr lang="ru-RU" sz="2400" i="0" kern="1200" baseline="0" dirty="0" err="1" smtClean="0"/>
            <a:t>провадитись</a:t>
          </a:r>
          <a:r>
            <a:rPr lang="ru-RU" sz="2400" i="0" kern="1200" baseline="0" dirty="0" smtClean="0"/>
            <a:t> у </a:t>
          </a:r>
          <a:r>
            <a:rPr lang="ru-RU" sz="2400" i="0" kern="1200" baseline="0" dirty="0" err="1" smtClean="0"/>
            <a:t>точній</a:t>
          </a:r>
          <a:r>
            <a:rPr lang="ru-RU" sz="2400" i="0" kern="1200" baseline="0" dirty="0" smtClean="0"/>
            <a:t> </a:t>
          </a:r>
          <a:r>
            <a:rPr lang="ru-RU" sz="2400" i="0" kern="1200" baseline="0" dirty="0" err="1" smtClean="0"/>
            <a:t>відповідності</a:t>
          </a:r>
          <a:r>
            <a:rPr lang="ru-RU" sz="2400" i="0" kern="1200" baseline="0" dirty="0" smtClean="0"/>
            <a:t> з </a:t>
          </a:r>
          <a:r>
            <a:rPr lang="ru-RU" sz="2400" i="0" kern="1200" baseline="0" dirty="0" err="1" smtClean="0"/>
            <a:t>формулюванням</a:t>
          </a:r>
          <a:r>
            <a:rPr lang="ru-RU" sz="2400" i="0" kern="1200" baseline="0" dirty="0" smtClean="0"/>
            <a:t> </a:t>
          </a:r>
          <a:r>
            <a:rPr lang="ru-RU" sz="2400" i="0" kern="1200" baseline="0" dirty="0" err="1" smtClean="0"/>
            <a:t>законодавства</a:t>
          </a:r>
          <a:r>
            <a:rPr lang="ru-RU" sz="2400" i="0" kern="1200" baseline="0" dirty="0" smtClean="0"/>
            <a:t> з </a:t>
          </a:r>
          <a:r>
            <a:rPr lang="ru-RU" sz="2400" i="0" kern="1200" baseline="0" dirty="0" err="1" smtClean="0"/>
            <a:t>посиланням</a:t>
          </a:r>
          <a:r>
            <a:rPr lang="ru-RU" sz="2400" i="0" kern="1200" baseline="0" dirty="0" smtClean="0"/>
            <a:t> на </a:t>
          </a:r>
          <a:r>
            <a:rPr lang="ru-RU" sz="2400" i="0" kern="1200" baseline="0" dirty="0" err="1" smtClean="0"/>
            <a:t>відповідну</a:t>
          </a:r>
          <a:r>
            <a:rPr lang="ru-RU" sz="2400" i="0" kern="1200" baseline="0" dirty="0" smtClean="0"/>
            <a:t> </a:t>
          </a:r>
          <a:r>
            <a:rPr lang="ru-RU" sz="2400" i="0" kern="1200" baseline="0" dirty="0" err="1" smtClean="0"/>
            <a:t>статтю</a:t>
          </a:r>
          <a:r>
            <a:rPr lang="ru-RU" sz="2400" i="0" kern="1200" baseline="0" dirty="0" smtClean="0"/>
            <a:t>, пункт закону. При </a:t>
          </a:r>
          <a:r>
            <a:rPr lang="ru-RU" sz="2400" i="0" kern="1200" baseline="0" dirty="0" err="1" smtClean="0"/>
            <a:t>розірванні</a:t>
          </a:r>
          <a:r>
            <a:rPr lang="ru-RU" sz="2400" i="0" kern="1200" baseline="0" dirty="0" smtClean="0"/>
            <a:t> трудового договору з </a:t>
          </a:r>
          <a:r>
            <a:rPr lang="ru-RU" sz="2400" i="0" kern="1200" baseline="0" dirty="0" err="1" smtClean="0"/>
            <a:t>ініціативи</a:t>
          </a:r>
          <a:r>
            <a:rPr lang="ru-RU" sz="2400" i="0" kern="1200" baseline="0" dirty="0" smtClean="0"/>
            <a:t> </a:t>
          </a:r>
          <a:r>
            <a:rPr lang="ru-RU" sz="2400" i="0" kern="1200" baseline="0" dirty="0" err="1" smtClean="0"/>
            <a:t>працівника</a:t>
          </a:r>
          <a:r>
            <a:rPr lang="ru-RU" sz="2400" i="0" kern="1200" baseline="0" dirty="0" smtClean="0"/>
            <a:t> з причин, за </a:t>
          </a:r>
          <a:r>
            <a:rPr lang="ru-RU" sz="2400" i="0" kern="1200" baseline="0" dirty="0" err="1" smtClean="0"/>
            <a:t>яких</a:t>
          </a:r>
          <a:r>
            <a:rPr lang="ru-RU" sz="2400" i="0" kern="1200" baseline="0" dirty="0" smtClean="0"/>
            <a:t> </a:t>
          </a:r>
          <a:r>
            <a:rPr lang="ru-RU" sz="2400" i="0" kern="1200" baseline="0" dirty="0" err="1" smtClean="0"/>
            <a:t>законодавство</a:t>
          </a:r>
          <a:r>
            <a:rPr lang="ru-RU" sz="2400" i="0" kern="1200" baseline="0" dirty="0" smtClean="0"/>
            <a:t> </a:t>
          </a:r>
          <a:r>
            <a:rPr lang="ru-RU" sz="2400" i="0" kern="1200" baseline="0" dirty="0" err="1" smtClean="0"/>
            <a:t>пов’язує</a:t>
          </a:r>
          <a:r>
            <a:rPr lang="ru-RU" sz="2400" i="0" kern="1200" baseline="0" dirty="0" smtClean="0"/>
            <a:t> </a:t>
          </a:r>
          <a:r>
            <a:rPr lang="ru-RU" sz="2400" i="0" kern="1200" baseline="0" dirty="0" err="1" smtClean="0"/>
            <a:t>надання</a:t>
          </a:r>
          <a:r>
            <a:rPr lang="ru-RU" sz="2400" i="0" kern="1200" baseline="0" dirty="0" smtClean="0"/>
            <a:t> </a:t>
          </a:r>
          <a:r>
            <a:rPr lang="ru-RU" sz="2400" i="0" kern="1200" baseline="0" dirty="0" err="1" smtClean="0"/>
            <a:t>певних</a:t>
          </a:r>
          <a:r>
            <a:rPr lang="ru-RU" sz="2400" i="0" kern="1200" baseline="0" dirty="0" smtClean="0"/>
            <a:t> </a:t>
          </a:r>
          <a:r>
            <a:rPr lang="ru-RU" sz="2400" i="0" kern="1200" baseline="0" dirty="0" err="1" smtClean="0"/>
            <a:t>пільг</a:t>
          </a:r>
          <a:r>
            <a:rPr lang="ru-RU" sz="2400" i="0" kern="1200" baseline="0" dirty="0" smtClean="0"/>
            <a:t> і </a:t>
          </a:r>
          <a:r>
            <a:rPr lang="ru-RU" sz="2400" i="0" kern="1200" baseline="0" dirty="0" err="1" smtClean="0"/>
            <a:t>переваг</a:t>
          </a:r>
          <a:r>
            <a:rPr lang="ru-RU" sz="2400" i="0" kern="1200" baseline="0" dirty="0" smtClean="0"/>
            <a:t>, </a:t>
          </a:r>
          <a:r>
            <a:rPr lang="ru-RU" sz="2400" i="0" kern="1200" baseline="0" dirty="0" err="1" smtClean="0"/>
            <a:t>запис</a:t>
          </a:r>
          <a:r>
            <a:rPr lang="ru-RU" sz="2400" i="0" kern="1200" baseline="0" dirty="0" smtClean="0"/>
            <a:t> про </a:t>
          </a:r>
          <a:r>
            <a:rPr lang="ru-RU" sz="2400" i="0" kern="1200" baseline="0" dirty="0" err="1" smtClean="0"/>
            <a:t>звільнення</a:t>
          </a:r>
          <a:r>
            <a:rPr lang="ru-RU" sz="2400" i="0" kern="1200" baseline="0" dirty="0" smtClean="0"/>
            <a:t> вноситься до </a:t>
          </a:r>
          <a:r>
            <a:rPr lang="ru-RU" sz="2400" i="0" kern="1200" baseline="0" dirty="0" err="1" smtClean="0"/>
            <a:t>трудової</a:t>
          </a:r>
          <a:r>
            <a:rPr lang="ru-RU" sz="2400" i="0" kern="1200" baseline="0" dirty="0" smtClean="0"/>
            <a:t> книжки </a:t>
          </a:r>
          <a:r>
            <a:rPr lang="ru-RU" sz="2400" i="0" kern="1200" baseline="0" dirty="0" err="1" smtClean="0"/>
            <a:t>із</a:t>
          </a:r>
          <a:r>
            <a:rPr lang="ru-RU" sz="2400" i="0" kern="1200" baseline="0" dirty="0" smtClean="0"/>
            <a:t> </a:t>
          </a:r>
          <a:r>
            <a:rPr lang="ru-RU" sz="2400" i="0" kern="1200" baseline="0" dirty="0" err="1" smtClean="0"/>
            <a:t>зазначенням</a:t>
          </a:r>
          <a:r>
            <a:rPr lang="ru-RU" sz="2400" i="0" kern="1200" baseline="0" dirty="0" smtClean="0"/>
            <a:t> </a:t>
          </a:r>
          <a:r>
            <a:rPr lang="ru-RU" sz="2400" i="0" kern="1200" baseline="0" dirty="0" err="1" smtClean="0"/>
            <a:t>цих</a:t>
          </a:r>
          <a:r>
            <a:rPr lang="ru-RU" sz="2400" i="0" kern="1200" baseline="0" dirty="0" smtClean="0"/>
            <a:t> причин.</a:t>
          </a:r>
          <a:endParaRPr lang="uk-UA" sz="2400" kern="1200" dirty="0"/>
        </a:p>
      </dsp:txBody>
      <dsp:txXfrm>
        <a:off x="241252" y="650532"/>
        <a:ext cx="7947180" cy="44595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A3AAB-3716-4D5A-82A2-1094CE8D8E8B}">
      <dsp:nvSpPr>
        <dsp:cNvPr id="0" name=""/>
        <dsp:cNvSpPr/>
      </dsp:nvSpPr>
      <dsp:spPr>
        <a:xfrm>
          <a:off x="0" y="12265"/>
          <a:ext cx="9144000" cy="49420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ru-RU" sz="2400" b="0" i="0" kern="1200" dirty="0" smtClean="0"/>
            <a:t>У </a:t>
          </a:r>
          <a:r>
            <a:rPr lang="ru-RU" sz="2400" b="0" i="0" kern="1200" dirty="0" err="1" smtClean="0"/>
            <a:t>разі</a:t>
          </a:r>
          <a:r>
            <a:rPr lang="ru-RU" sz="2400" b="0" i="0" kern="1200" dirty="0" smtClean="0"/>
            <a:t> </a:t>
          </a:r>
          <a:r>
            <a:rPr lang="ru-RU" sz="2400" b="0" i="0" kern="1200" dirty="0" err="1" smtClean="0"/>
            <a:t>визнання</a:t>
          </a:r>
          <a:r>
            <a:rPr lang="ru-RU" sz="2400" b="0" i="0" kern="1200" dirty="0" smtClean="0"/>
            <a:t> </a:t>
          </a:r>
          <a:r>
            <a:rPr lang="ru-RU" sz="2400" b="0" i="0" kern="1200" dirty="0" err="1" smtClean="0"/>
            <a:t>формулювання</a:t>
          </a:r>
          <a:r>
            <a:rPr lang="ru-RU" sz="2400" b="0" i="0" kern="1200" dirty="0" smtClean="0"/>
            <a:t> причини </a:t>
          </a:r>
          <a:r>
            <a:rPr lang="ru-RU" sz="2400" b="0" i="0" kern="1200" dirty="0" err="1" smtClean="0"/>
            <a:t>звільнення</a:t>
          </a:r>
          <a:r>
            <a:rPr lang="ru-RU" sz="2400" b="0" i="0" kern="1200" dirty="0" smtClean="0"/>
            <a:t> </a:t>
          </a:r>
          <a:r>
            <a:rPr lang="ru-RU" sz="2400" b="0" i="0" kern="1200" dirty="0" err="1" smtClean="0"/>
            <a:t>неправильним</a:t>
          </a:r>
          <a:r>
            <a:rPr lang="ru-RU" sz="2400" b="0" i="0" kern="1200" dirty="0" smtClean="0"/>
            <a:t> </a:t>
          </a:r>
          <a:r>
            <a:rPr lang="ru-RU" sz="2400" b="0" i="0" kern="1200" dirty="0" err="1" smtClean="0"/>
            <a:t>або</a:t>
          </a:r>
          <a:r>
            <a:rPr lang="ru-RU" sz="2400" b="0" i="0" kern="1200" dirty="0" smtClean="0"/>
            <a:t> таким, </a:t>
          </a:r>
          <a:r>
            <a:rPr lang="ru-RU" sz="2400" b="0" i="0" kern="1200" dirty="0" err="1" smtClean="0"/>
            <a:t>що</a:t>
          </a:r>
          <a:r>
            <a:rPr lang="ru-RU" sz="2400" b="0" i="0" kern="1200" dirty="0" smtClean="0"/>
            <a:t> не </a:t>
          </a:r>
          <a:r>
            <a:rPr lang="ru-RU" sz="2400" b="0" i="0" kern="1200" dirty="0" err="1" smtClean="0"/>
            <a:t>відповідає</a:t>
          </a:r>
          <a:r>
            <a:rPr lang="ru-RU" sz="2400" b="0" i="0" kern="1200" dirty="0" smtClean="0"/>
            <a:t> чинному </a:t>
          </a:r>
          <a:r>
            <a:rPr lang="ru-RU" sz="2400" b="0" i="0" kern="1200" dirty="0" err="1" smtClean="0"/>
            <a:t>законодавству</a:t>
          </a:r>
          <a:r>
            <a:rPr lang="ru-RU" sz="2400" b="0" i="0" kern="1200" dirty="0" smtClean="0"/>
            <a:t>, у </a:t>
          </a:r>
          <a:r>
            <a:rPr lang="ru-RU" sz="2400" b="0" i="0" kern="1200" dirty="0" err="1" smtClean="0"/>
            <a:t>випадках</a:t>
          </a:r>
          <a:r>
            <a:rPr lang="ru-RU" sz="2400" b="0" i="0" kern="1200" dirty="0" smtClean="0"/>
            <a:t>, коли </a:t>
          </a:r>
          <a:r>
            <a:rPr lang="ru-RU" sz="2400" b="0" i="0" kern="1200" dirty="0" err="1" smtClean="0"/>
            <a:t>це</a:t>
          </a:r>
          <a:r>
            <a:rPr lang="ru-RU" sz="2400" b="0" i="0" kern="1200" dirty="0" smtClean="0"/>
            <a:t> не </a:t>
          </a:r>
          <a:r>
            <a:rPr lang="ru-RU" sz="2400" b="0" i="0" kern="1200" dirty="0" err="1" smtClean="0"/>
            <a:t>тягне</a:t>
          </a:r>
          <a:r>
            <a:rPr lang="ru-RU" sz="2400" b="0" i="0" kern="1200" dirty="0" smtClean="0"/>
            <a:t> за собою </a:t>
          </a:r>
          <a:r>
            <a:rPr lang="ru-RU" sz="2400" b="0" i="0" kern="1200" dirty="0" err="1" smtClean="0"/>
            <a:t>поновлення</a:t>
          </a:r>
          <a:r>
            <a:rPr lang="ru-RU" sz="2400" b="0" i="0" kern="1200" dirty="0" smtClean="0"/>
            <a:t> </a:t>
          </a:r>
          <a:r>
            <a:rPr lang="ru-RU" sz="2400" b="0" i="0" kern="1200" dirty="0" err="1" smtClean="0"/>
            <a:t>працівника</a:t>
          </a:r>
          <a:r>
            <a:rPr lang="ru-RU" sz="2400" b="0" i="0" kern="1200" dirty="0" smtClean="0"/>
            <a:t> на </a:t>
          </a:r>
          <a:r>
            <a:rPr lang="ru-RU" sz="2400" b="0" i="0" kern="1200" dirty="0" err="1" smtClean="0"/>
            <a:t>роботі</a:t>
          </a:r>
          <a:r>
            <a:rPr lang="ru-RU" sz="2400" b="0" i="0" kern="1200" dirty="0" smtClean="0"/>
            <a:t>, орган, </a:t>
          </a:r>
          <a:r>
            <a:rPr lang="ru-RU" sz="2400" b="0" i="0" kern="1200" dirty="0" err="1" smtClean="0"/>
            <a:t>який</a:t>
          </a:r>
          <a:r>
            <a:rPr lang="ru-RU" sz="2400" b="0" i="0" kern="1200" dirty="0" smtClean="0"/>
            <a:t> </a:t>
          </a:r>
          <a:r>
            <a:rPr lang="ru-RU" sz="2400" b="0" i="0" kern="1200" dirty="0" err="1" smtClean="0"/>
            <a:t>розглядає</a:t>
          </a:r>
          <a:r>
            <a:rPr lang="ru-RU" sz="2400" b="0" i="0" kern="1200" dirty="0" smtClean="0"/>
            <a:t> </a:t>
          </a:r>
          <a:r>
            <a:rPr lang="ru-RU" sz="2400" b="0" i="0" kern="1200" dirty="0" err="1" smtClean="0"/>
            <a:t>трудовий</a:t>
          </a:r>
          <a:r>
            <a:rPr lang="ru-RU" sz="2400" b="0" i="0" kern="1200" dirty="0" smtClean="0"/>
            <a:t> </a:t>
          </a:r>
          <a:r>
            <a:rPr lang="ru-RU" sz="2400" b="0" i="0" kern="1200" dirty="0" err="1" smtClean="0"/>
            <a:t>спір</a:t>
          </a:r>
          <a:r>
            <a:rPr lang="ru-RU" sz="2400" b="0" i="0" kern="1200" dirty="0" smtClean="0"/>
            <a:t>, </a:t>
          </a:r>
          <a:r>
            <a:rPr lang="ru-RU" sz="2400" b="0" i="0" kern="1200" dirty="0" err="1" smtClean="0"/>
            <a:t>зобов'язаний</a:t>
          </a:r>
          <a:r>
            <a:rPr lang="ru-RU" sz="2400" b="0" i="0" kern="1200" dirty="0" smtClean="0"/>
            <a:t> </a:t>
          </a:r>
          <a:r>
            <a:rPr lang="ru-RU" sz="2400" b="0" i="0" kern="1200" dirty="0" err="1" smtClean="0"/>
            <a:t>змінити</a:t>
          </a:r>
          <a:r>
            <a:rPr lang="ru-RU" sz="2400" b="0" i="0" kern="1200" dirty="0" smtClean="0"/>
            <a:t> </a:t>
          </a:r>
          <a:r>
            <a:rPr lang="ru-RU" sz="2400" b="0" i="0" kern="1200" dirty="0" err="1" smtClean="0"/>
            <a:t>формулювання</a:t>
          </a:r>
          <a:r>
            <a:rPr lang="ru-RU" sz="2400" b="0" i="0" kern="1200" dirty="0" smtClean="0"/>
            <a:t> і </a:t>
          </a:r>
          <a:r>
            <a:rPr lang="ru-RU" sz="2400" b="0" i="0" kern="1200" dirty="0" err="1" smtClean="0"/>
            <a:t>вказати</a:t>
          </a:r>
          <a:r>
            <a:rPr lang="ru-RU" sz="2400" b="0" i="0" kern="1200" dirty="0" smtClean="0"/>
            <a:t> в </a:t>
          </a:r>
          <a:r>
            <a:rPr lang="ru-RU" sz="2400" b="0" i="0" kern="1200" dirty="0" err="1" smtClean="0"/>
            <a:t>рішенні</a:t>
          </a:r>
          <a:r>
            <a:rPr lang="ru-RU" sz="2400" b="0" i="0" kern="1200" dirty="0" smtClean="0"/>
            <a:t> причину </a:t>
          </a:r>
          <a:r>
            <a:rPr lang="ru-RU" sz="2400" b="0" i="0" kern="1200" dirty="0" err="1" smtClean="0"/>
            <a:t>звільнення</a:t>
          </a:r>
          <a:r>
            <a:rPr lang="ru-RU" sz="2400" b="0" i="0" kern="1200" dirty="0" smtClean="0"/>
            <a:t> у </a:t>
          </a:r>
          <a:r>
            <a:rPr lang="ru-RU" sz="2400" b="0" i="0" kern="1200" dirty="0" err="1" smtClean="0"/>
            <a:t>точній</a:t>
          </a:r>
          <a:r>
            <a:rPr lang="ru-RU" sz="2400" b="0" i="0" kern="1200" dirty="0" smtClean="0"/>
            <a:t> </a:t>
          </a:r>
          <a:r>
            <a:rPr lang="ru-RU" sz="2400" b="0" i="0" kern="1200" dirty="0" err="1" smtClean="0"/>
            <a:t>відповідності</a:t>
          </a:r>
          <a:r>
            <a:rPr lang="ru-RU" sz="2400" b="0" i="0" kern="1200" dirty="0" smtClean="0"/>
            <a:t> з </a:t>
          </a:r>
          <a:r>
            <a:rPr lang="ru-RU" sz="2400" b="0" i="0" kern="1200" dirty="0" err="1" smtClean="0"/>
            <a:t>формулюванням</a:t>
          </a:r>
          <a:r>
            <a:rPr lang="ru-RU" sz="2400" b="0" i="0" kern="1200" dirty="0" smtClean="0"/>
            <a:t> чинного </a:t>
          </a:r>
          <a:r>
            <a:rPr lang="ru-RU" sz="2400" b="0" i="0" kern="1200" dirty="0" err="1" smtClean="0"/>
            <a:t>законодавства</a:t>
          </a:r>
          <a:r>
            <a:rPr lang="ru-RU" sz="2400" b="0" i="0" kern="1200" dirty="0" smtClean="0"/>
            <a:t> та з </a:t>
          </a:r>
          <a:r>
            <a:rPr lang="ru-RU" sz="2400" b="0" i="0" kern="1200" dirty="0" err="1" smtClean="0"/>
            <a:t>посиланням</a:t>
          </a:r>
          <a:r>
            <a:rPr lang="ru-RU" sz="2400" b="0" i="0" kern="1200" dirty="0" smtClean="0"/>
            <a:t> на </a:t>
          </a:r>
          <a:r>
            <a:rPr lang="ru-RU" sz="2400" b="0" i="0" kern="1200" dirty="0" err="1" smtClean="0"/>
            <a:t>відповідну</a:t>
          </a:r>
          <a:r>
            <a:rPr lang="ru-RU" sz="2400" b="0" i="0" kern="1200" dirty="0" smtClean="0"/>
            <a:t> </a:t>
          </a:r>
          <a:r>
            <a:rPr lang="ru-RU" sz="2400" b="0" i="0" kern="1200" dirty="0" err="1" smtClean="0"/>
            <a:t>статтю</a:t>
          </a:r>
          <a:r>
            <a:rPr lang="ru-RU" sz="2400" b="0" i="0" kern="1200" dirty="0" smtClean="0"/>
            <a:t> (пункт) закону.</a:t>
          </a:r>
        </a:p>
        <a:p>
          <a:pPr lvl="0" algn="just" defTabSz="1066800" rtl="0">
            <a:lnSpc>
              <a:spcPct val="90000"/>
            </a:lnSpc>
            <a:spcBef>
              <a:spcPct val="0"/>
            </a:spcBef>
            <a:spcAft>
              <a:spcPct val="35000"/>
            </a:spcAft>
          </a:pPr>
          <a:r>
            <a:rPr lang="ru-RU" sz="2400" b="0" i="0" kern="1200" dirty="0" smtClean="0"/>
            <a:t> </a:t>
          </a:r>
          <a:r>
            <a:rPr lang="ru-RU" sz="2400" b="0" i="0" kern="1200" dirty="0" err="1" smtClean="0"/>
            <a:t>Якщо</a:t>
          </a:r>
          <a:r>
            <a:rPr lang="ru-RU" sz="2400" b="0" i="0" kern="1200" dirty="0" smtClean="0"/>
            <a:t> </a:t>
          </a:r>
          <a:r>
            <a:rPr lang="ru-RU" sz="2400" b="0" i="0" kern="1200" dirty="0" err="1" smtClean="0"/>
            <a:t>неправильне</a:t>
          </a:r>
          <a:r>
            <a:rPr lang="ru-RU" sz="2400" b="0" i="0" kern="1200" dirty="0" smtClean="0"/>
            <a:t> </a:t>
          </a:r>
          <a:r>
            <a:rPr lang="ru-RU" sz="2400" b="0" i="0" kern="1200" dirty="0" err="1" smtClean="0"/>
            <a:t>формулювання</a:t>
          </a:r>
          <a:r>
            <a:rPr lang="ru-RU" sz="2400" b="0" i="0" kern="1200" dirty="0" smtClean="0"/>
            <a:t> причини </a:t>
          </a:r>
          <a:r>
            <a:rPr lang="ru-RU" sz="2400" b="0" i="0" kern="1200" dirty="0" err="1" smtClean="0"/>
            <a:t>звільнення</a:t>
          </a:r>
          <a:r>
            <a:rPr lang="ru-RU" sz="2400" b="0" i="0" kern="1200" dirty="0" smtClean="0"/>
            <a:t> </a:t>
          </a:r>
          <a:r>
            <a:rPr lang="ru-RU" sz="2400" b="0" i="0" kern="1200" dirty="0" err="1" smtClean="0"/>
            <a:t>перешкоджало</a:t>
          </a:r>
          <a:r>
            <a:rPr lang="ru-RU" sz="2400" b="0" i="0" kern="1200" dirty="0" smtClean="0"/>
            <a:t> </a:t>
          </a:r>
          <a:r>
            <a:rPr lang="ru-RU" sz="2400" b="0" i="0" kern="1200" dirty="0" err="1" smtClean="0"/>
            <a:t>працевлаштуванню</a:t>
          </a:r>
          <a:r>
            <a:rPr lang="ru-RU" sz="2400" b="0" i="0" kern="1200" dirty="0" smtClean="0"/>
            <a:t> </a:t>
          </a:r>
          <a:r>
            <a:rPr lang="ru-RU" sz="2400" b="0" i="0" kern="1200" dirty="0" err="1" smtClean="0"/>
            <a:t>працівника</a:t>
          </a:r>
          <a:r>
            <a:rPr lang="ru-RU" sz="2400" b="0" i="0" kern="1200" dirty="0" smtClean="0"/>
            <a:t>, орган, </a:t>
          </a:r>
          <a:r>
            <a:rPr lang="ru-RU" sz="2400" b="0" i="0" kern="1200" dirty="0" err="1" smtClean="0"/>
            <a:t>який</a:t>
          </a:r>
          <a:r>
            <a:rPr lang="ru-RU" sz="2400" b="0" i="0" kern="1200" dirty="0" smtClean="0"/>
            <a:t> </a:t>
          </a:r>
          <a:r>
            <a:rPr lang="ru-RU" sz="2400" b="0" i="0" kern="1200" dirty="0" err="1" smtClean="0"/>
            <a:t>розглядає</a:t>
          </a:r>
          <a:r>
            <a:rPr lang="ru-RU" sz="2400" b="0" i="0" kern="1200" dirty="0" smtClean="0"/>
            <a:t> </a:t>
          </a:r>
          <a:r>
            <a:rPr lang="ru-RU" sz="2400" b="0" i="0" kern="1200" dirty="0" err="1" smtClean="0"/>
            <a:t>трудовий</a:t>
          </a:r>
          <a:r>
            <a:rPr lang="ru-RU" sz="2400" b="0" i="0" kern="1200" dirty="0" smtClean="0"/>
            <a:t> </a:t>
          </a:r>
          <a:r>
            <a:rPr lang="ru-RU" sz="2400" b="0" i="0" kern="1200" dirty="0" err="1" smtClean="0"/>
            <a:t>спір</a:t>
          </a:r>
          <a:r>
            <a:rPr lang="ru-RU" sz="2400" b="0" i="0" kern="1200" dirty="0" smtClean="0"/>
            <a:t>, </a:t>
          </a:r>
          <a:r>
            <a:rPr lang="ru-RU" sz="2400" b="0" i="0" kern="1200" dirty="0" err="1" smtClean="0"/>
            <a:t>одночасно</a:t>
          </a:r>
          <a:r>
            <a:rPr lang="ru-RU" sz="2400" b="0" i="0" kern="1200" dirty="0" smtClean="0"/>
            <a:t> </a:t>
          </a:r>
          <a:r>
            <a:rPr lang="ru-RU" sz="2400" b="0" i="0" kern="1200" dirty="0" err="1" smtClean="0"/>
            <a:t>приймає</a:t>
          </a:r>
          <a:r>
            <a:rPr lang="ru-RU" sz="2400" b="0" i="0" kern="1200" dirty="0" smtClean="0"/>
            <a:t> </a:t>
          </a:r>
          <a:r>
            <a:rPr lang="ru-RU" sz="2400" b="0" i="0" kern="1200" dirty="0" err="1" smtClean="0"/>
            <a:t>рішення</a:t>
          </a:r>
          <a:r>
            <a:rPr lang="ru-RU" sz="2400" b="0" i="0" kern="1200" dirty="0" smtClean="0"/>
            <a:t> про </a:t>
          </a:r>
          <a:r>
            <a:rPr lang="ru-RU" sz="2400" b="0" i="0" kern="1200" dirty="0" err="1" smtClean="0"/>
            <a:t>виплату</a:t>
          </a:r>
          <a:r>
            <a:rPr lang="ru-RU" sz="2400" b="0" i="0" kern="1200" dirty="0" smtClean="0"/>
            <a:t> </a:t>
          </a:r>
          <a:r>
            <a:rPr lang="ru-RU" sz="2400" b="0" i="0" kern="1200" dirty="0" err="1" smtClean="0"/>
            <a:t>йому</a:t>
          </a:r>
          <a:r>
            <a:rPr lang="ru-RU" sz="2400" b="0" i="0" kern="1200" dirty="0" smtClean="0"/>
            <a:t> </a:t>
          </a:r>
          <a:r>
            <a:rPr lang="ru-RU" sz="2400" b="0" i="0" kern="1200" dirty="0" err="1" smtClean="0"/>
            <a:t>середнього</a:t>
          </a:r>
          <a:r>
            <a:rPr lang="ru-RU" sz="2400" b="0" i="0" kern="1200" dirty="0" smtClean="0"/>
            <a:t> </a:t>
          </a:r>
          <a:r>
            <a:rPr lang="ru-RU" sz="2400" b="0" i="0" kern="1200" dirty="0" err="1" smtClean="0"/>
            <a:t>заробітку</a:t>
          </a:r>
          <a:r>
            <a:rPr lang="ru-RU" sz="2400" b="0" i="0" kern="1200" dirty="0" smtClean="0"/>
            <a:t> за час </a:t>
          </a:r>
          <a:r>
            <a:rPr lang="ru-RU" sz="2400" b="0" i="0" kern="1200" dirty="0" err="1" smtClean="0"/>
            <a:t>вимушеного</a:t>
          </a:r>
          <a:r>
            <a:rPr lang="ru-RU" sz="2400" b="0" i="0" kern="1200" smtClean="0"/>
            <a:t> </a:t>
          </a:r>
          <a:r>
            <a:rPr lang="ru-RU" sz="2400" b="0" i="0" kern="1200" smtClean="0"/>
            <a:t>прогулу.</a:t>
          </a:r>
          <a:endParaRPr lang="uk-UA" sz="2400" kern="1200" dirty="0"/>
        </a:p>
      </dsp:txBody>
      <dsp:txXfrm>
        <a:off x="241252" y="253517"/>
        <a:ext cx="8661496" cy="44595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CCA79-BE4F-45E8-9FC1-7A1DA329C1DE}" type="datetimeFigureOut">
              <a:rPr lang="ru-RU" smtClean="0"/>
              <a:pPr/>
              <a:t>03.10.2023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16F5B-AE6B-44F5-830F-6C36A0EED4AF}" type="slidenum">
              <a:rPr lang="ru-RU" smtClean="0"/>
              <a:pPr/>
              <a:t>‹#›</a:t>
            </a:fld>
            <a:endParaRPr lang="ru-RU"/>
          </a:p>
        </p:txBody>
      </p:sp>
    </p:spTree>
    <p:extLst>
      <p:ext uri="{BB962C8B-B14F-4D97-AF65-F5344CB8AC3E}">
        <p14:creationId xmlns:p14="http://schemas.microsoft.com/office/powerpoint/2010/main" val="243097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2D1E10A-25C1-45CA-911A-408D5206BE24}"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transition>
    <p:strip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273856649"/>
      </p:ext>
    </p:extLst>
  </p:cSld>
  <p:clrMapOvr>
    <a:masterClrMapping/>
  </p:clrMapOvr>
  <p:transition>
    <p:strips/>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266180739"/>
      </p:ext>
    </p:extLst>
  </p:cSld>
  <p:clrMapOvr>
    <a:masterClrMapping/>
  </p:clrMapOvr>
  <p:transition>
    <p:strips/>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2787877910"/>
      </p:ext>
    </p:extLst>
  </p:cSld>
  <p:clrMapOvr>
    <a:masterClrMapping/>
  </p:clrMapOvr>
  <p:transition>
    <p:strips/>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2720197857"/>
      </p:ext>
    </p:extLst>
  </p:cSld>
  <p:clrMapOvr>
    <a:masterClrMapping/>
  </p:clrMapOvr>
  <p:transition>
    <p:strips/>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547502028"/>
      </p:ext>
    </p:extLst>
  </p:cSld>
  <p:clrMapOvr>
    <a:masterClrMapping/>
  </p:clrMapOvr>
  <p:transition>
    <p:strips/>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889654142"/>
      </p:ext>
    </p:extLst>
  </p:cSld>
  <p:clrMapOvr>
    <a:masterClrMapping/>
  </p:clrMapOvr>
  <p:transition>
    <p:strips/>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1548935466"/>
      </p:ext>
    </p:extLst>
  </p:cSld>
  <p:clrMapOvr>
    <a:masterClrMapping/>
  </p:clrMapOvr>
  <p:transition>
    <p:strips/>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422887151"/>
      </p:ext>
    </p:extLst>
  </p:cSld>
  <p:clrMapOvr>
    <a:masterClrMapping/>
  </p:clrMapOvr>
  <p:transition>
    <p:strips/>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917130213"/>
      </p:ext>
    </p:extLst>
  </p:cSld>
  <p:clrMapOvr>
    <a:masterClrMapping/>
  </p:clrMapOvr>
  <p:transition>
    <p:strips/>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9086602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65699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554661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4182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3521371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4192639473"/>
      </p:ext>
    </p:extLst>
  </p:cSld>
  <p:clrMapOvr>
    <a:masterClrMapping/>
  </p:clrMapOvr>
  <p:transition>
    <p:strips/>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Tree>
    <p:extLst>
      <p:ext uri="{BB962C8B-B14F-4D97-AF65-F5344CB8AC3E}">
        <p14:creationId xmlns:p14="http://schemas.microsoft.com/office/powerpoint/2010/main" val="698188538"/>
      </p:ext>
    </p:extLst>
  </p:cSld>
  <p:clrMapOvr>
    <a:masterClrMapping/>
  </p:clrMapOvr>
  <p:transition>
    <p:strip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D1E10A-25C1-45CA-911A-408D5206BE24}"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D1E10A-25C1-45CA-911A-408D5206BE24}" type="slidenum">
              <a:rPr lang="ru-RU" smtClean="0"/>
              <a:pPr/>
              <a:t>‹#›</a:t>
            </a:fld>
            <a:endParaRPr lang="ru-RU"/>
          </a:p>
        </p:txBody>
      </p:sp>
    </p:spTree>
  </p:cSld>
  <p:clrMapOvr>
    <a:masterClrMapping/>
  </p:clrMapOvr>
  <p:transition>
    <p:strip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transition>
    <p:strip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546E38EB-A53C-4AFE-8349-E589B5D57C33}" type="datetimeFigureOut">
              <a:rPr lang="ru-RU" smtClean="0"/>
              <a:pPr/>
              <a:t>03.10.2023</a:t>
            </a:fld>
            <a:endParaRPr lang="ru-RU"/>
          </a:p>
        </p:txBody>
      </p:sp>
      <p:sp>
        <p:nvSpPr>
          <p:cNvPr id="7" name="Slide Number Placeholder 6"/>
          <p:cNvSpPr>
            <a:spLocks noGrp="1"/>
          </p:cNvSpPr>
          <p:nvPr>
            <p:ph type="sldNum" sz="quarter" idx="12"/>
          </p:nvPr>
        </p:nvSpPr>
        <p:spPr/>
        <p:txBody>
          <a:bodyPr/>
          <a:lstStyle/>
          <a:p>
            <a:fld id="{42D1E10A-25C1-45CA-911A-408D5206BE24}"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transition>
    <p:strip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46E38EB-A53C-4AFE-8349-E589B5D57C33}" type="datetimeFigureOut">
              <a:rPr lang="ru-RU" smtClean="0"/>
              <a:pPr/>
              <a:t>03.10.2023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2D1E10A-25C1-45CA-911A-408D5206BE24}"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trips/>
  </p:transition>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6E38EB-A53C-4AFE-8349-E589B5D57C33}" type="datetimeFigureOut">
              <a:rPr lang="ru-RU" smtClean="0"/>
              <a:pPr/>
              <a:t>03.10.2023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2D1E10A-25C1-45CA-911A-408D5206BE24}" type="slidenum">
              <a:rPr lang="ru-RU" smtClean="0"/>
              <a:pPr/>
              <a:t>‹#›</a:t>
            </a:fld>
            <a:endParaRPr lang="ru-RU"/>
          </a:p>
        </p:txBody>
      </p:sp>
    </p:spTree>
    <p:extLst>
      <p:ext uri="{BB962C8B-B14F-4D97-AF65-F5344CB8AC3E}">
        <p14:creationId xmlns:p14="http://schemas.microsoft.com/office/powerpoint/2010/main" val="2280699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ransition>
    <p:strips/>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4509120"/>
            <a:ext cx="8928992" cy="201622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b="1" dirty="0" err="1">
                <a:ln w="17780" cmpd="sng">
                  <a:solidFill>
                    <a:srgbClr val="FFFFFF"/>
                  </a:solidFill>
                  <a:prstDash val="solid"/>
                  <a:miter lim="800000"/>
                </a:ln>
                <a:solidFill>
                  <a:schemeClr val="tx1"/>
                </a:solidFill>
                <a:latin typeface="Bookman Old Style" pitchFamily="18" charset="0"/>
              </a:rPr>
              <a:t>П</a:t>
            </a:r>
            <a:r>
              <a:rPr lang="ru-RU" b="1" cap="none" dirty="0" err="1" smtClean="0">
                <a:ln w="17780" cmpd="sng">
                  <a:solidFill>
                    <a:srgbClr val="FFFFFF"/>
                  </a:solidFill>
                  <a:prstDash val="solid"/>
                  <a:miter lim="800000"/>
                </a:ln>
                <a:solidFill>
                  <a:schemeClr val="tx1"/>
                </a:solidFill>
                <a:latin typeface="Bookman Old Style" pitchFamily="18" charset="0"/>
              </a:rPr>
              <a:t>рипинення</a:t>
            </a:r>
            <a:r>
              <a:rPr lang="ru-RU" b="1" cap="none" dirty="0" smtClean="0">
                <a:ln w="17780" cmpd="sng">
                  <a:solidFill>
                    <a:srgbClr val="FFFFFF"/>
                  </a:solidFill>
                  <a:prstDash val="solid"/>
                  <a:miter lim="800000"/>
                </a:ln>
                <a:solidFill>
                  <a:schemeClr val="tx1"/>
                </a:solidFill>
                <a:latin typeface="Bookman Old Style" pitchFamily="18" charset="0"/>
              </a:rPr>
              <a:t> трудового договору</a:t>
            </a:r>
            <a:endParaRPr lang="ru-RU" b="1" cap="none" dirty="0">
              <a:ln w="11430"/>
              <a:solidFill>
                <a:schemeClr val="tx1"/>
              </a:solidFill>
            </a:endParaRPr>
          </a:p>
        </p:txBody>
      </p:sp>
      <p:pic>
        <p:nvPicPr>
          <p:cNvPr id="31746" name="Picture 2" descr="http://www.bookclub.ua/images/db/goods/8089_9141.jpg"/>
          <p:cNvPicPr>
            <a:picLocks noChangeAspect="1" noChangeArrowheads="1"/>
          </p:cNvPicPr>
          <p:nvPr/>
        </p:nvPicPr>
        <p:blipFill>
          <a:blip r:embed="rId2"/>
          <a:srcRect/>
          <a:stretch>
            <a:fillRect/>
          </a:stretch>
        </p:blipFill>
        <p:spPr bwMode="auto">
          <a:xfrm>
            <a:off x="2987824" y="188640"/>
            <a:ext cx="3429024" cy="4407486"/>
          </a:xfrm>
          <a:prstGeom prst="rect">
            <a:avLst/>
          </a:prstGeom>
          <a:ln>
            <a:noFill/>
          </a:ln>
          <a:effectLst>
            <a:softEdge rad="112500"/>
          </a:effectLst>
        </p:spPr>
      </p:pic>
    </p:spTree>
    <p:extLst>
      <p:ext uri="{BB962C8B-B14F-4D97-AF65-F5344CB8AC3E}">
        <p14:creationId xmlns:p14="http://schemas.microsoft.com/office/powerpoint/2010/main" val="259359522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additive="base">
                                        <p:cTn id="11" dur="500" fill="hold"/>
                                        <p:tgtEl>
                                          <p:spTgt spid="31746"/>
                                        </p:tgtEl>
                                        <p:attrNameLst>
                                          <p:attrName>ppt_x</p:attrName>
                                        </p:attrNameLst>
                                      </p:cBhvr>
                                      <p:tavLst>
                                        <p:tav tm="0">
                                          <p:val>
                                            <p:strVal val="#ppt_x"/>
                                          </p:val>
                                        </p:tav>
                                        <p:tav tm="100000">
                                          <p:val>
                                            <p:strVal val="#ppt_x"/>
                                          </p:val>
                                        </p:tav>
                                      </p:tavLst>
                                    </p:anim>
                                    <p:anim calcmode="lin" valueType="num">
                                      <p:cBhvr additive="base">
                                        <p:cTn id="12"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fontScale="90000"/>
          </a:bodyPr>
          <a:lstStyle/>
          <a:p>
            <a:r>
              <a:rPr lang="uk-UA" sz="2000" b="1" dirty="0" smtClean="0">
                <a:solidFill>
                  <a:schemeClr val="tx1"/>
                </a:solidFill>
              </a:rPr>
              <a:t>Призов </a:t>
            </a:r>
            <a:r>
              <a:rPr lang="uk-UA" sz="2000" b="1" dirty="0">
                <a:solidFill>
                  <a:schemeClr val="tx1"/>
                </a:solidFill>
              </a:rPr>
              <a:t>або вступ працівника або роботодавця - фізичної особи на військову службу, направлення на альтернативну (невійськову) службу, крім випадків, коли за працівником зберігаються місце роботи, посада відповідно до частини третьої статті 119 цього </a:t>
            </a:r>
            <a:r>
              <a:rPr lang="uk-UA" sz="2000" b="1" dirty="0" smtClean="0">
                <a:solidFill>
                  <a:schemeClr val="tx1"/>
                </a:solidFill>
              </a:rPr>
              <a:t>Кодексу (п.3 ст.36):</a:t>
            </a:r>
            <a:br>
              <a:rPr lang="uk-UA" sz="2000" b="1" dirty="0" smtClean="0">
                <a:solidFill>
                  <a:schemeClr val="tx1"/>
                </a:solidFill>
              </a:rPr>
            </a:br>
            <a:r>
              <a:rPr lang="uk-UA" sz="2000" dirty="0" smtClean="0">
                <a:solidFill>
                  <a:schemeClr val="tx1"/>
                </a:solidFill>
              </a:rPr>
              <a:t/>
            </a:r>
            <a:br>
              <a:rPr lang="uk-UA" sz="2000" dirty="0" smtClean="0">
                <a:solidFill>
                  <a:schemeClr val="tx1"/>
                </a:solidFill>
              </a:rPr>
            </a:br>
            <a:r>
              <a:rPr lang="uk-UA" sz="2000" dirty="0" smtClean="0">
                <a:solidFill>
                  <a:schemeClr val="tx1"/>
                </a:solidFill>
              </a:rPr>
              <a:t>1. Відповідно до ст.119 за такими працівниками зберігається місце роботи і посада.</a:t>
            </a:r>
            <a:r>
              <a:rPr lang="uk-UA" sz="2000" dirty="0"/>
              <a:t/>
            </a:r>
            <a:br>
              <a:rPr lang="uk-UA" sz="2000" dirty="0"/>
            </a:br>
            <a:r>
              <a:rPr lang="uk-UA" sz="2000" dirty="0" smtClean="0"/>
              <a:t/>
            </a:r>
            <a:br>
              <a:rPr lang="uk-UA" sz="2000" dirty="0" smtClean="0"/>
            </a:br>
            <a:r>
              <a:rPr lang="uk-UA" sz="2000" dirty="0" smtClean="0">
                <a:solidFill>
                  <a:schemeClr val="tx1"/>
                </a:solidFill>
              </a:rPr>
              <a:t>2. </a:t>
            </a:r>
            <a:r>
              <a:rPr lang="uk-UA" sz="2000" dirty="0">
                <a:solidFill>
                  <a:srgbClr val="202122"/>
                </a:solidFill>
                <a:latin typeface="Arial" panose="020B0604020202020204" pitchFamily="34" charset="0"/>
              </a:rPr>
              <a:t>З</a:t>
            </a:r>
            <a:r>
              <a:rPr lang="uk-UA" sz="2000" dirty="0" smtClean="0">
                <a:solidFill>
                  <a:srgbClr val="202122"/>
                </a:solidFill>
                <a:latin typeface="Arial" panose="020B0604020202020204" pitchFamily="34" charset="0"/>
              </a:rPr>
              <a:t>вільнити </a:t>
            </a:r>
            <a:r>
              <a:rPr lang="uk-UA" sz="2000" dirty="0">
                <a:solidFill>
                  <a:srgbClr val="202122"/>
                </a:solidFill>
                <a:latin typeface="Arial" panose="020B0604020202020204" pitchFamily="34" charset="0"/>
              </a:rPr>
              <a:t>працівника, який вступив на військову службу без його згоди неможливо. Для звільнення за цією підставою необхідна заява працівника, де він сам зазначить підставою звільнення "проходження військової служби у особливий </a:t>
            </a:r>
            <a:r>
              <a:rPr lang="uk-UA" sz="2000" dirty="0" smtClean="0">
                <a:solidFill>
                  <a:srgbClr val="202122"/>
                </a:solidFill>
                <a:latin typeface="Arial" panose="020B0604020202020204" pitchFamily="34" charset="0"/>
              </a:rPr>
              <a:t>період«.</a:t>
            </a:r>
            <a:br>
              <a:rPr lang="uk-UA" sz="2000" dirty="0" smtClean="0">
                <a:solidFill>
                  <a:srgbClr val="202122"/>
                </a:solidFill>
                <a:latin typeface="Arial" panose="020B0604020202020204" pitchFamily="34" charset="0"/>
              </a:rPr>
            </a:br>
            <a:r>
              <a:rPr lang="uk-UA" sz="2000" dirty="0">
                <a:solidFill>
                  <a:srgbClr val="202122"/>
                </a:solidFill>
                <a:latin typeface="Arial" panose="020B0604020202020204" pitchFamily="34" charset="0"/>
              </a:rPr>
              <a:t/>
            </a:r>
            <a:br>
              <a:rPr lang="uk-UA" sz="2000" dirty="0">
                <a:solidFill>
                  <a:srgbClr val="202122"/>
                </a:solidFill>
                <a:latin typeface="Arial" panose="020B0604020202020204" pitchFamily="34" charset="0"/>
              </a:rPr>
            </a:br>
            <a:r>
              <a:rPr lang="uk-UA" sz="2000" dirty="0" smtClean="0">
                <a:solidFill>
                  <a:srgbClr val="202122"/>
                </a:solidFill>
                <a:latin typeface="Arial" panose="020B0604020202020204" pitchFamily="34" charset="0"/>
              </a:rPr>
              <a:t>3. Виплачується вихідна допомога </a:t>
            </a:r>
            <a:r>
              <a:rPr lang="ru-RU" sz="2000" dirty="0">
                <a:solidFill>
                  <a:srgbClr val="202122"/>
                </a:solidFill>
                <a:latin typeface="Arial" panose="020B0604020202020204" pitchFamily="34" charset="0"/>
              </a:rPr>
              <a:t>у </a:t>
            </a:r>
            <a:r>
              <a:rPr lang="ru-RU" sz="2000" dirty="0" err="1">
                <a:solidFill>
                  <a:srgbClr val="202122"/>
                </a:solidFill>
                <a:latin typeface="Arial" panose="020B0604020202020204" pitchFamily="34" charset="0"/>
              </a:rPr>
              <a:t>розмірі</a:t>
            </a:r>
            <a:r>
              <a:rPr lang="ru-RU" sz="2000" dirty="0">
                <a:solidFill>
                  <a:srgbClr val="202122"/>
                </a:solidFill>
                <a:latin typeface="Arial" panose="020B0604020202020204" pitchFamily="34" charset="0"/>
              </a:rPr>
              <a:t> </a:t>
            </a:r>
            <a:r>
              <a:rPr lang="ru-RU" sz="2000" dirty="0" err="1">
                <a:solidFill>
                  <a:srgbClr val="202122"/>
                </a:solidFill>
                <a:latin typeface="Arial" panose="020B0604020202020204" pitchFamily="34" charset="0"/>
              </a:rPr>
              <a:t>двох</a:t>
            </a:r>
            <a:r>
              <a:rPr lang="ru-RU" sz="2000" dirty="0">
                <a:solidFill>
                  <a:srgbClr val="202122"/>
                </a:solidFill>
                <a:latin typeface="Arial" panose="020B0604020202020204" pitchFamily="34" charset="0"/>
              </a:rPr>
              <a:t> </a:t>
            </a:r>
            <a:r>
              <a:rPr lang="ru-RU" sz="2000" dirty="0" err="1">
                <a:solidFill>
                  <a:srgbClr val="202122"/>
                </a:solidFill>
                <a:latin typeface="Arial" panose="020B0604020202020204" pitchFamily="34" charset="0"/>
              </a:rPr>
              <a:t>мінімальних</a:t>
            </a:r>
            <a:r>
              <a:rPr lang="ru-RU" sz="2000" dirty="0">
                <a:solidFill>
                  <a:srgbClr val="202122"/>
                </a:solidFill>
                <a:latin typeface="Arial" panose="020B0604020202020204" pitchFamily="34" charset="0"/>
              </a:rPr>
              <a:t> </a:t>
            </a:r>
            <a:r>
              <a:rPr lang="ru-RU" sz="2000" dirty="0" err="1">
                <a:solidFill>
                  <a:srgbClr val="202122"/>
                </a:solidFill>
                <a:latin typeface="Arial" panose="020B0604020202020204" pitchFamily="34" charset="0"/>
              </a:rPr>
              <a:t>заробітних</a:t>
            </a:r>
            <a:r>
              <a:rPr lang="ru-RU" sz="2000" dirty="0">
                <a:solidFill>
                  <a:srgbClr val="202122"/>
                </a:solidFill>
                <a:latin typeface="Arial" panose="020B0604020202020204" pitchFamily="34" charset="0"/>
              </a:rPr>
              <a:t> </a:t>
            </a:r>
            <a:r>
              <a:rPr lang="ru-RU" sz="2000" dirty="0" smtClean="0">
                <a:solidFill>
                  <a:srgbClr val="202122"/>
                </a:solidFill>
                <a:latin typeface="Arial" panose="020B0604020202020204" pitchFamily="34" charset="0"/>
              </a:rPr>
              <a:t>плат.</a:t>
            </a:r>
            <a:r>
              <a:rPr lang="uk-UA" sz="2000" dirty="0" smtClean="0">
                <a:solidFill>
                  <a:srgbClr val="202122"/>
                </a:solidFill>
                <a:latin typeface="Arial" panose="020B0604020202020204" pitchFamily="34" charset="0"/>
              </a:rPr>
              <a:t/>
            </a:r>
            <a:br>
              <a:rPr lang="uk-UA" sz="2000" dirty="0" smtClean="0">
                <a:solidFill>
                  <a:srgbClr val="202122"/>
                </a:solidFill>
                <a:latin typeface="Arial" panose="020B0604020202020204" pitchFamily="34" charset="0"/>
              </a:rPr>
            </a:br>
            <a:r>
              <a:rPr lang="uk-UA" sz="2000" dirty="0">
                <a:solidFill>
                  <a:srgbClr val="202122"/>
                </a:solidFill>
                <a:latin typeface="Arial" panose="020B0604020202020204" pitchFamily="34" charset="0"/>
              </a:rPr>
              <a:t/>
            </a:r>
            <a:br>
              <a:rPr lang="uk-UA" sz="2000" dirty="0">
                <a:solidFill>
                  <a:srgbClr val="202122"/>
                </a:solidFill>
                <a:latin typeface="Arial" panose="020B0604020202020204" pitchFamily="34" charset="0"/>
              </a:rPr>
            </a:br>
            <a:r>
              <a:rPr lang="uk-UA" sz="2000" dirty="0" smtClean="0">
                <a:solidFill>
                  <a:schemeClr val="tx1"/>
                </a:solidFill>
              </a:rPr>
              <a:t/>
            </a:r>
            <a:br>
              <a:rPr lang="uk-UA" sz="2000" dirty="0" smtClean="0">
                <a:solidFill>
                  <a:schemeClr val="tx1"/>
                </a:solidFill>
              </a:rPr>
            </a:br>
            <a:endParaRPr lang="uk-UA" sz="2000" dirty="0">
              <a:solidFill>
                <a:schemeClr val="tx1"/>
              </a:solidFill>
            </a:endParaRPr>
          </a:p>
        </p:txBody>
      </p:sp>
    </p:spTree>
    <p:extLst>
      <p:ext uri="{BB962C8B-B14F-4D97-AF65-F5344CB8AC3E}">
        <p14:creationId xmlns:p14="http://schemas.microsoft.com/office/powerpoint/2010/main" val="1722994047"/>
      </p:ext>
    </p:extLst>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a:bodyPr>
          <a:lstStyle/>
          <a:p>
            <a:r>
              <a:rPr lang="uk-UA" sz="1600" dirty="0"/>
              <a:t/>
            </a:r>
            <a:br>
              <a:rPr lang="uk-UA" sz="1600" dirty="0"/>
            </a:br>
            <a:r>
              <a:rPr lang="uk-UA" sz="2400" b="1" dirty="0">
                <a:solidFill>
                  <a:schemeClr val="tx1"/>
                </a:solidFill>
              </a:rPr>
              <a:t>Відмова працівника від переведення на роботу в іншу місцевість разом з підприємством, а також відмова від продовження роботи у зв'язку із зміною істотних умов праці (п. 6 ст. 36</a:t>
            </a:r>
            <a:r>
              <a:rPr lang="uk-UA" sz="2400" b="1" dirty="0" smtClean="0">
                <a:solidFill>
                  <a:schemeClr val="tx1"/>
                </a:solidFill>
              </a:rPr>
              <a:t>):</a:t>
            </a:r>
            <a:br>
              <a:rPr lang="uk-UA" sz="2400" b="1" dirty="0" smtClean="0">
                <a:solidFill>
                  <a:schemeClr val="tx1"/>
                </a:solidFill>
              </a:rPr>
            </a:br>
            <a:r>
              <a:rPr lang="uk-UA" sz="2000" dirty="0" smtClean="0">
                <a:solidFill>
                  <a:schemeClr val="tx1"/>
                </a:solidFill>
              </a:rPr>
              <a:t/>
            </a:r>
            <a:br>
              <a:rPr lang="uk-UA" sz="2000" dirty="0" smtClean="0">
                <a:solidFill>
                  <a:schemeClr val="tx1"/>
                </a:solidFill>
              </a:rPr>
            </a:br>
            <a:r>
              <a:rPr lang="uk-UA" sz="2000" dirty="0" smtClean="0">
                <a:solidFill>
                  <a:schemeClr val="tx1"/>
                </a:solidFill>
              </a:rPr>
              <a:t>1. Попередити профком за 3 місяці, а працівника за 2 місяці до переведення або зміни істотних умов праці.</a:t>
            </a:r>
            <a:r>
              <a:rPr lang="uk-UA" sz="2000" dirty="0"/>
              <a:t/>
            </a:r>
            <a:br>
              <a:rPr lang="uk-UA" sz="2000" dirty="0"/>
            </a:br>
            <a:r>
              <a:rPr lang="uk-UA" sz="2000" dirty="0" smtClean="0"/>
              <a:t/>
            </a:r>
            <a:br>
              <a:rPr lang="uk-UA" sz="2000" dirty="0" smtClean="0"/>
            </a:br>
            <a:r>
              <a:rPr lang="uk-UA" sz="2000" dirty="0" smtClean="0">
                <a:solidFill>
                  <a:schemeClr val="tx1"/>
                </a:solidFill>
              </a:rPr>
              <a:t>2. Виплачується вихідна допомога у розмірі середнього заробітку.</a:t>
            </a:r>
            <a:endParaRPr lang="uk-UA" sz="2000" dirty="0">
              <a:solidFill>
                <a:schemeClr val="tx1"/>
              </a:solidFill>
            </a:endParaRPr>
          </a:p>
        </p:txBody>
      </p:sp>
    </p:spTree>
    <p:extLst>
      <p:ext uri="{BB962C8B-B14F-4D97-AF65-F5344CB8AC3E}">
        <p14:creationId xmlns:p14="http://schemas.microsoft.com/office/powerpoint/2010/main" val="4211877525"/>
      </p:ext>
    </p:extLst>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fontScale="90000"/>
          </a:bodyPr>
          <a:lstStyle/>
          <a:p>
            <a:pPr algn="just" fontAlgn="base"/>
            <a:r>
              <a:rPr lang="uk-UA" sz="2000" b="1" dirty="0" smtClean="0">
                <a:solidFill>
                  <a:schemeClr val="tx1"/>
                </a:solidFill>
              </a:rPr>
              <a:t>Набрання </a:t>
            </a:r>
            <a:r>
              <a:rPr lang="uk-UA" sz="2000" b="1" dirty="0">
                <a:solidFill>
                  <a:schemeClr val="tx1"/>
                </a:solidFill>
              </a:rPr>
              <a:t>законної сили </a:t>
            </a:r>
            <a:r>
              <a:rPr lang="uk-UA" sz="2000" b="1" dirty="0" err="1">
                <a:solidFill>
                  <a:schemeClr val="tx1"/>
                </a:solidFill>
              </a:rPr>
              <a:t>вироком</a:t>
            </a:r>
            <a:r>
              <a:rPr lang="uk-UA" sz="2000" b="1" dirty="0">
                <a:solidFill>
                  <a:schemeClr val="tx1"/>
                </a:solidFill>
              </a:rPr>
              <a:t> суду,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a:t>
            </a:r>
            <a:r>
              <a:rPr lang="uk-UA" sz="2000" b="1" dirty="0" smtClean="0">
                <a:solidFill>
                  <a:schemeClr val="tx1"/>
                </a:solidFill>
              </a:rPr>
              <a:t>роботи (п.7. ст.36)</a:t>
            </a:r>
            <a:r>
              <a:rPr lang="uk-UA" sz="1600" dirty="0" smtClean="0"/>
              <a:t/>
            </a:r>
            <a:br>
              <a:rPr lang="uk-UA" sz="1600" dirty="0" smtClean="0"/>
            </a:br>
            <a:r>
              <a:rPr lang="ru-RU" sz="1800" dirty="0" err="1" smtClean="0">
                <a:solidFill>
                  <a:schemeClr val="tx1"/>
                </a:solidFill>
              </a:rPr>
              <a:t>Слід</a:t>
            </a:r>
            <a:r>
              <a:rPr lang="ru-RU" sz="1800" dirty="0" smtClean="0">
                <a:solidFill>
                  <a:schemeClr val="tx1"/>
                </a:solidFill>
              </a:rPr>
              <a:t> </a:t>
            </a:r>
            <a:r>
              <a:rPr lang="ru-RU" sz="1800" dirty="0" err="1">
                <a:solidFill>
                  <a:schemeClr val="tx1"/>
                </a:solidFill>
              </a:rPr>
              <a:t>звернути</a:t>
            </a:r>
            <a:r>
              <a:rPr lang="ru-RU" sz="1800" dirty="0">
                <a:solidFill>
                  <a:schemeClr val="tx1"/>
                </a:solidFill>
              </a:rPr>
              <a:t> </a:t>
            </a:r>
            <a:r>
              <a:rPr lang="ru-RU" sz="1800" dirty="0" err="1">
                <a:solidFill>
                  <a:schemeClr val="tx1"/>
                </a:solidFill>
              </a:rPr>
              <a:t>увагу</a:t>
            </a:r>
            <a:r>
              <a:rPr lang="ru-RU" sz="1800" dirty="0">
                <a:solidFill>
                  <a:schemeClr val="tx1"/>
                </a:solidFill>
              </a:rPr>
              <a:t>, </a:t>
            </a:r>
            <a:r>
              <a:rPr lang="ru-RU" sz="1800" dirty="0" err="1">
                <a:solidFill>
                  <a:schemeClr val="tx1"/>
                </a:solidFill>
              </a:rPr>
              <a:t>що</a:t>
            </a:r>
            <a:r>
              <a:rPr lang="ru-RU" sz="1800" dirty="0">
                <a:solidFill>
                  <a:schemeClr val="tx1"/>
                </a:solidFill>
              </a:rPr>
              <a:t> </a:t>
            </a:r>
            <a:r>
              <a:rPr lang="ru-RU" sz="1800" dirty="0" err="1">
                <a:solidFill>
                  <a:schemeClr val="tx1"/>
                </a:solidFill>
              </a:rPr>
              <a:t>підставою</a:t>
            </a:r>
            <a:r>
              <a:rPr lang="ru-RU" sz="1800" dirty="0">
                <a:solidFill>
                  <a:schemeClr val="tx1"/>
                </a:solidFill>
              </a:rPr>
              <a:t> для </a:t>
            </a:r>
            <a:r>
              <a:rPr lang="ru-RU" sz="1800" dirty="0" err="1">
                <a:solidFill>
                  <a:schemeClr val="tx1"/>
                </a:solidFill>
              </a:rPr>
              <a:t>припинення</a:t>
            </a:r>
            <a:r>
              <a:rPr lang="ru-RU" sz="1800" dirty="0">
                <a:solidFill>
                  <a:schemeClr val="tx1"/>
                </a:solidFill>
              </a:rPr>
              <a:t> трудового договору є </a:t>
            </a:r>
            <a:r>
              <a:rPr lang="ru-RU" sz="1800" dirty="0" err="1">
                <a:solidFill>
                  <a:schemeClr val="tx1"/>
                </a:solidFill>
              </a:rPr>
              <a:t>саме</a:t>
            </a:r>
            <a:r>
              <a:rPr lang="ru-RU" sz="1800" dirty="0">
                <a:solidFill>
                  <a:schemeClr val="tx1"/>
                </a:solidFill>
              </a:rPr>
              <a:t> </a:t>
            </a:r>
            <a:r>
              <a:rPr lang="ru-RU" sz="1800" dirty="0" err="1">
                <a:solidFill>
                  <a:schemeClr val="tx1"/>
                </a:solidFill>
              </a:rPr>
              <a:t>набрання</a:t>
            </a:r>
            <a:r>
              <a:rPr lang="ru-RU" sz="1800" dirty="0">
                <a:solidFill>
                  <a:schemeClr val="tx1"/>
                </a:solidFill>
              </a:rPr>
              <a:t> </a:t>
            </a:r>
            <a:r>
              <a:rPr lang="ru-RU" sz="1800" dirty="0" err="1">
                <a:solidFill>
                  <a:schemeClr val="tx1"/>
                </a:solidFill>
              </a:rPr>
              <a:t>вироком</a:t>
            </a:r>
            <a:r>
              <a:rPr lang="ru-RU" sz="1800" dirty="0">
                <a:solidFill>
                  <a:schemeClr val="tx1"/>
                </a:solidFill>
              </a:rPr>
              <a:t> суду </a:t>
            </a:r>
            <a:r>
              <a:rPr lang="ru-RU" sz="1800" dirty="0" err="1">
                <a:solidFill>
                  <a:schemeClr val="tx1"/>
                </a:solidFill>
              </a:rPr>
              <a:t>законної</a:t>
            </a:r>
            <a:r>
              <a:rPr lang="ru-RU" sz="1800" dirty="0">
                <a:solidFill>
                  <a:schemeClr val="tx1"/>
                </a:solidFill>
              </a:rPr>
              <a:t> </a:t>
            </a:r>
            <a:r>
              <a:rPr lang="ru-RU" sz="1800" dirty="0" err="1">
                <a:solidFill>
                  <a:schemeClr val="tx1"/>
                </a:solidFill>
              </a:rPr>
              <a:t>сили</a:t>
            </a:r>
            <a:r>
              <a:rPr lang="ru-RU" sz="1800" dirty="0">
                <a:solidFill>
                  <a:schemeClr val="tx1"/>
                </a:solidFill>
              </a:rPr>
              <a:t>. </a:t>
            </a:r>
            <a:r>
              <a:rPr lang="ru-RU" sz="1800" dirty="0" err="1">
                <a:solidFill>
                  <a:schemeClr val="tx1"/>
                </a:solidFill>
              </a:rPr>
              <a:t>Порушення</a:t>
            </a:r>
            <a:r>
              <a:rPr lang="ru-RU" sz="1800" dirty="0">
                <a:solidFill>
                  <a:schemeClr val="tx1"/>
                </a:solidFill>
              </a:rPr>
              <a:t> </a:t>
            </a:r>
            <a:r>
              <a:rPr lang="ru-RU" sz="1800" dirty="0" err="1">
                <a:solidFill>
                  <a:schemeClr val="tx1"/>
                </a:solidFill>
              </a:rPr>
              <a:t>кримінальної</a:t>
            </a:r>
            <a:r>
              <a:rPr lang="ru-RU" sz="1800" dirty="0">
                <a:solidFill>
                  <a:schemeClr val="tx1"/>
                </a:solidFill>
              </a:rPr>
              <a:t> </a:t>
            </a:r>
            <a:r>
              <a:rPr lang="ru-RU" sz="1800" dirty="0" err="1">
                <a:solidFill>
                  <a:schemeClr val="tx1"/>
                </a:solidFill>
              </a:rPr>
              <a:t>справи</a:t>
            </a:r>
            <a:r>
              <a:rPr lang="ru-RU" sz="1800" dirty="0">
                <a:solidFill>
                  <a:schemeClr val="tx1"/>
                </a:solidFill>
              </a:rPr>
              <a:t> </a:t>
            </a:r>
            <a:r>
              <a:rPr lang="ru-RU" sz="1800" dirty="0" err="1">
                <a:solidFill>
                  <a:schemeClr val="tx1"/>
                </a:solidFill>
              </a:rPr>
              <a:t>стосовно</a:t>
            </a:r>
            <a:r>
              <a:rPr lang="ru-RU" sz="1800" dirty="0">
                <a:solidFill>
                  <a:schemeClr val="tx1"/>
                </a:solidFill>
              </a:rPr>
              <a:t> </a:t>
            </a:r>
            <a:r>
              <a:rPr lang="ru-RU" sz="1800" dirty="0" err="1">
                <a:solidFill>
                  <a:schemeClr val="tx1"/>
                </a:solidFill>
              </a:rPr>
              <a:t>працівника</a:t>
            </a:r>
            <a:r>
              <a:rPr lang="ru-RU" sz="1800" dirty="0">
                <a:solidFill>
                  <a:schemeClr val="tx1"/>
                </a:solidFill>
              </a:rPr>
              <a:t>, </a:t>
            </a:r>
            <a:r>
              <a:rPr lang="ru-RU" sz="1800" dirty="0" err="1">
                <a:solidFill>
                  <a:schemeClr val="tx1"/>
                </a:solidFill>
              </a:rPr>
              <a:t>складання</a:t>
            </a:r>
            <a:r>
              <a:rPr lang="ru-RU" sz="1800" dirty="0">
                <a:solidFill>
                  <a:schemeClr val="tx1"/>
                </a:solidFill>
              </a:rPr>
              <a:t> </a:t>
            </a:r>
            <a:r>
              <a:rPr lang="ru-RU" sz="1800" dirty="0" err="1">
                <a:solidFill>
                  <a:schemeClr val="tx1"/>
                </a:solidFill>
              </a:rPr>
              <a:t>обвинувального</a:t>
            </a:r>
            <a:r>
              <a:rPr lang="ru-RU" sz="1800" dirty="0">
                <a:solidFill>
                  <a:schemeClr val="tx1"/>
                </a:solidFill>
              </a:rPr>
              <a:t> </a:t>
            </a:r>
            <a:r>
              <a:rPr lang="ru-RU" sz="1800" dirty="0" err="1">
                <a:solidFill>
                  <a:schemeClr val="tx1"/>
                </a:solidFill>
              </a:rPr>
              <a:t>висновку</a:t>
            </a:r>
            <a:r>
              <a:rPr lang="ru-RU" sz="1800" dirty="0">
                <a:solidFill>
                  <a:schemeClr val="tx1"/>
                </a:solidFill>
              </a:rPr>
              <a:t> і </a:t>
            </a:r>
            <a:r>
              <a:rPr lang="ru-RU" sz="1800" dirty="0" err="1">
                <a:solidFill>
                  <a:schemeClr val="tx1"/>
                </a:solidFill>
              </a:rPr>
              <a:t>навіть</a:t>
            </a:r>
            <a:r>
              <a:rPr lang="ru-RU" sz="1800" dirty="0">
                <a:solidFill>
                  <a:schemeClr val="tx1"/>
                </a:solidFill>
              </a:rPr>
              <a:t> </a:t>
            </a:r>
            <a:r>
              <a:rPr lang="ru-RU" sz="1800" dirty="0" err="1">
                <a:solidFill>
                  <a:schemeClr val="tx1"/>
                </a:solidFill>
              </a:rPr>
              <a:t>виголошення</a:t>
            </a:r>
            <a:r>
              <a:rPr lang="ru-RU" sz="1800" dirty="0">
                <a:solidFill>
                  <a:schemeClr val="tx1"/>
                </a:solidFill>
              </a:rPr>
              <a:t> </a:t>
            </a:r>
            <a:r>
              <a:rPr lang="ru-RU" sz="1800" dirty="0" err="1">
                <a:solidFill>
                  <a:schemeClr val="tx1"/>
                </a:solidFill>
              </a:rPr>
              <a:t>обвинувального</a:t>
            </a:r>
            <a:r>
              <a:rPr lang="ru-RU" sz="1800" dirty="0">
                <a:solidFill>
                  <a:schemeClr val="tx1"/>
                </a:solidFill>
              </a:rPr>
              <a:t> </a:t>
            </a:r>
            <a:r>
              <a:rPr lang="ru-RU" sz="1800" dirty="0" err="1">
                <a:solidFill>
                  <a:schemeClr val="tx1"/>
                </a:solidFill>
              </a:rPr>
              <a:t>вироку</a:t>
            </a:r>
            <a:r>
              <a:rPr lang="ru-RU" sz="1800" dirty="0">
                <a:solidFill>
                  <a:schemeClr val="tx1"/>
                </a:solidFill>
              </a:rPr>
              <a:t>, </a:t>
            </a:r>
            <a:r>
              <a:rPr lang="ru-RU" sz="1800" dirty="0" err="1">
                <a:solidFill>
                  <a:schemeClr val="tx1"/>
                </a:solidFill>
              </a:rPr>
              <a:t>яким</a:t>
            </a:r>
            <a:r>
              <a:rPr lang="ru-RU" sz="1800" dirty="0">
                <a:solidFill>
                  <a:schemeClr val="tx1"/>
                </a:solidFill>
              </a:rPr>
              <a:t> </a:t>
            </a:r>
            <a:r>
              <a:rPr lang="ru-RU" sz="1800" dirty="0" err="1">
                <a:solidFill>
                  <a:schemeClr val="tx1"/>
                </a:solidFill>
              </a:rPr>
              <a:t>призначено</a:t>
            </a:r>
            <a:r>
              <a:rPr lang="ru-RU" sz="1800" dirty="0">
                <a:solidFill>
                  <a:schemeClr val="tx1"/>
                </a:solidFill>
              </a:rPr>
              <a:t> </a:t>
            </a:r>
            <a:r>
              <a:rPr lang="ru-RU" sz="1800" dirty="0" err="1">
                <a:solidFill>
                  <a:schemeClr val="tx1"/>
                </a:solidFill>
              </a:rPr>
              <a:t>покарання</a:t>
            </a:r>
            <a:r>
              <a:rPr lang="ru-RU" sz="1800" dirty="0">
                <a:solidFill>
                  <a:schemeClr val="tx1"/>
                </a:solidFill>
              </a:rPr>
              <a:t>, </a:t>
            </a:r>
            <a:r>
              <a:rPr lang="ru-RU" sz="1800" dirty="0" err="1">
                <a:solidFill>
                  <a:schemeClr val="tx1"/>
                </a:solidFill>
              </a:rPr>
              <a:t>що</a:t>
            </a:r>
            <a:r>
              <a:rPr lang="ru-RU" sz="1800" dirty="0">
                <a:solidFill>
                  <a:schemeClr val="tx1"/>
                </a:solidFill>
              </a:rPr>
              <a:t> </a:t>
            </a:r>
            <a:r>
              <a:rPr lang="ru-RU" sz="1800" dirty="0" err="1">
                <a:solidFill>
                  <a:schemeClr val="tx1"/>
                </a:solidFill>
              </a:rPr>
              <a:t>перешкоджає</a:t>
            </a:r>
            <a:r>
              <a:rPr lang="ru-RU" sz="1800" dirty="0">
                <a:solidFill>
                  <a:schemeClr val="tx1"/>
                </a:solidFill>
              </a:rPr>
              <a:t> </a:t>
            </a:r>
            <a:r>
              <a:rPr lang="ru-RU" sz="1800" dirty="0" err="1">
                <a:solidFill>
                  <a:schemeClr val="tx1"/>
                </a:solidFill>
              </a:rPr>
              <a:t>продовженню</a:t>
            </a:r>
            <a:r>
              <a:rPr lang="ru-RU" sz="1800" dirty="0">
                <a:solidFill>
                  <a:schemeClr val="tx1"/>
                </a:solidFill>
              </a:rPr>
              <a:t> </a:t>
            </a:r>
            <a:r>
              <a:rPr lang="ru-RU" sz="1800" dirty="0" err="1">
                <a:solidFill>
                  <a:schemeClr val="tx1"/>
                </a:solidFill>
              </a:rPr>
              <a:t>роботи</a:t>
            </a:r>
            <a:r>
              <a:rPr lang="ru-RU" sz="1800" dirty="0">
                <a:solidFill>
                  <a:schemeClr val="tx1"/>
                </a:solidFill>
              </a:rPr>
              <a:t>, не є </a:t>
            </a:r>
            <a:r>
              <a:rPr lang="ru-RU" sz="1800" dirty="0" err="1">
                <a:solidFill>
                  <a:schemeClr val="tx1"/>
                </a:solidFill>
              </a:rPr>
              <a:t>підставою</a:t>
            </a:r>
            <a:r>
              <a:rPr lang="ru-RU" sz="1800" dirty="0">
                <a:solidFill>
                  <a:schemeClr val="tx1"/>
                </a:solidFill>
              </a:rPr>
              <a:t> для </a:t>
            </a:r>
            <a:r>
              <a:rPr lang="ru-RU" sz="1800" dirty="0" err="1">
                <a:solidFill>
                  <a:schemeClr val="tx1"/>
                </a:solidFill>
              </a:rPr>
              <a:t>звільнення</a:t>
            </a:r>
            <a:r>
              <a:rPr lang="ru-RU" sz="1800" dirty="0">
                <a:solidFill>
                  <a:schemeClr val="tx1"/>
                </a:solidFill>
              </a:rPr>
              <a:t>. </a:t>
            </a:r>
            <a:r>
              <a:rPr lang="ru-RU" sz="1800" dirty="0" err="1">
                <a:solidFill>
                  <a:schemeClr val="tx1"/>
                </a:solidFill>
              </a:rPr>
              <a:t>Тільки</a:t>
            </a:r>
            <a:r>
              <a:rPr lang="ru-RU" sz="1800" dirty="0">
                <a:solidFill>
                  <a:schemeClr val="tx1"/>
                </a:solidFill>
              </a:rPr>
              <a:t> </a:t>
            </a:r>
            <a:r>
              <a:rPr lang="ru-RU" sz="1800" dirty="0" err="1">
                <a:solidFill>
                  <a:schemeClr val="tx1"/>
                </a:solidFill>
              </a:rPr>
              <a:t>після</a:t>
            </a:r>
            <a:r>
              <a:rPr lang="ru-RU" sz="1800" dirty="0">
                <a:solidFill>
                  <a:schemeClr val="tx1"/>
                </a:solidFill>
              </a:rPr>
              <a:t> того, як </a:t>
            </a:r>
            <a:r>
              <a:rPr lang="ru-RU" sz="1800" dirty="0" err="1">
                <a:solidFill>
                  <a:schemeClr val="tx1"/>
                </a:solidFill>
              </a:rPr>
              <a:t>вирок</a:t>
            </a:r>
            <a:r>
              <a:rPr lang="ru-RU" sz="1800" dirty="0">
                <a:solidFill>
                  <a:schemeClr val="tx1"/>
                </a:solidFill>
              </a:rPr>
              <a:t> </a:t>
            </a:r>
            <a:r>
              <a:rPr lang="ru-RU" sz="1800" dirty="0" err="1">
                <a:solidFill>
                  <a:schemeClr val="tx1"/>
                </a:solidFill>
              </a:rPr>
              <a:t>набере</a:t>
            </a:r>
            <a:r>
              <a:rPr lang="ru-RU" sz="1800" dirty="0">
                <a:solidFill>
                  <a:schemeClr val="tx1"/>
                </a:solidFill>
              </a:rPr>
              <a:t> </a:t>
            </a:r>
            <a:r>
              <a:rPr lang="ru-RU" sz="1800" dirty="0" err="1">
                <a:solidFill>
                  <a:schemeClr val="tx1"/>
                </a:solidFill>
              </a:rPr>
              <a:t>законної</a:t>
            </a:r>
            <a:r>
              <a:rPr lang="ru-RU" sz="1800" dirty="0">
                <a:solidFill>
                  <a:schemeClr val="tx1"/>
                </a:solidFill>
              </a:rPr>
              <a:t> </a:t>
            </a:r>
            <a:r>
              <a:rPr lang="ru-RU" sz="1800" dirty="0" err="1">
                <a:solidFill>
                  <a:schemeClr val="tx1"/>
                </a:solidFill>
              </a:rPr>
              <a:t>сили</a:t>
            </a:r>
            <a:r>
              <a:rPr lang="ru-RU" sz="1800" dirty="0">
                <a:solidFill>
                  <a:schemeClr val="tx1"/>
                </a:solidFill>
              </a:rPr>
              <a:t>, у </a:t>
            </a:r>
            <a:r>
              <a:rPr lang="ru-RU" sz="1800" dirty="0" err="1">
                <a:solidFill>
                  <a:schemeClr val="tx1"/>
                </a:solidFill>
              </a:rPr>
              <a:t>роботодавця</a:t>
            </a:r>
            <a:r>
              <a:rPr lang="ru-RU" sz="1800" dirty="0">
                <a:solidFill>
                  <a:schemeClr val="tx1"/>
                </a:solidFill>
              </a:rPr>
              <a:t> </a:t>
            </a:r>
            <a:r>
              <a:rPr lang="ru-RU" sz="1800" dirty="0" err="1">
                <a:solidFill>
                  <a:schemeClr val="tx1"/>
                </a:solidFill>
              </a:rPr>
              <a:t>з’являться</a:t>
            </a:r>
            <a:r>
              <a:rPr lang="ru-RU" sz="1800" dirty="0">
                <a:solidFill>
                  <a:schemeClr val="tx1"/>
                </a:solidFill>
              </a:rPr>
              <a:t> </a:t>
            </a:r>
            <a:r>
              <a:rPr lang="ru-RU" sz="1800" dirty="0" err="1">
                <a:solidFill>
                  <a:schemeClr val="tx1"/>
                </a:solidFill>
              </a:rPr>
              <a:t>підстави</a:t>
            </a:r>
            <a:r>
              <a:rPr lang="ru-RU" sz="1800" dirty="0">
                <a:solidFill>
                  <a:schemeClr val="tx1"/>
                </a:solidFill>
              </a:rPr>
              <a:t> для </a:t>
            </a:r>
            <a:r>
              <a:rPr lang="ru-RU" sz="1800" dirty="0" err="1">
                <a:solidFill>
                  <a:schemeClr val="tx1"/>
                </a:solidFill>
              </a:rPr>
              <a:t>звільнення</a:t>
            </a:r>
            <a:r>
              <a:rPr lang="ru-RU" sz="1800" dirty="0">
                <a:solidFill>
                  <a:schemeClr val="tx1"/>
                </a:solidFill>
              </a:rPr>
              <a:t> </a:t>
            </a:r>
            <a:r>
              <a:rPr lang="ru-RU" sz="1800" dirty="0" err="1">
                <a:solidFill>
                  <a:schemeClr val="tx1"/>
                </a:solidFill>
              </a:rPr>
              <a:t>працівника</a:t>
            </a:r>
            <a:r>
              <a:rPr lang="ru-RU" sz="1800" dirty="0">
                <a:solidFill>
                  <a:schemeClr val="tx1"/>
                </a:solidFill>
              </a:rPr>
              <a:t>.</a:t>
            </a:r>
            <a:br>
              <a:rPr lang="ru-RU" sz="1800" dirty="0">
                <a:solidFill>
                  <a:schemeClr val="tx1"/>
                </a:solidFill>
              </a:rPr>
            </a:br>
            <a:r>
              <a:rPr lang="ru-RU" sz="1800" dirty="0">
                <a:solidFill>
                  <a:schemeClr val="tx1"/>
                </a:solidFill>
              </a:rPr>
              <a:t>Як правило (</a:t>
            </a:r>
            <a:r>
              <a:rPr lang="ru-RU" sz="1800" dirty="0" err="1">
                <a:solidFill>
                  <a:schemeClr val="tx1"/>
                </a:solidFill>
              </a:rPr>
              <a:t>крім</a:t>
            </a:r>
            <a:r>
              <a:rPr lang="ru-RU" sz="1800" dirty="0">
                <a:solidFill>
                  <a:schemeClr val="tx1"/>
                </a:solidFill>
              </a:rPr>
              <a:t> </a:t>
            </a:r>
            <a:r>
              <a:rPr lang="ru-RU" sz="1800" dirty="0" err="1">
                <a:solidFill>
                  <a:schemeClr val="tx1"/>
                </a:solidFill>
              </a:rPr>
              <a:t>випадків</a:t>
            </a:r>
            <a:r>
              <a:rPr lang="ru-RU" sz="1800" dirty="0">
                <a:solidFill>
                  <a:schemeClr val="tx1"/>
                </a:solidFill>
              </a:rPr>
              <a:t>, коли </a:t>
            </a:r>
            <a:r>
              <a:rPr lang="ru-RU" sz="1800" dirty="0" err="1">
                <a:solidFill>
                  <a:schemeClr val="tx1"/>
                </a:solidFill>
              </a:rPr>
              <a:t>призначено</a:t>
            </a:r>
            <a:r>
              <a:rPr lang="ru-RU" sz="1800" dirty="0">
                <a:solidFill>
                  <a:schemeClr val="tx1"/>
                </a:solidFill>
              </a:rPr>
              <a:t> </a:t>
            </a:r>
            <a:r>
              <a:rPr lang="ru-RU" sz="1800" dirty="0" err="1">
                <a:solidFill>
                  <a:schemeClr val="tx1"/>
                </a:solidFill>
              </a:rPr>
              <a:t>покарання</a:t>
            </a:r>
            <a:r>
              <a:rPr lang="ru-RU" sz="1800" dirty="0">
                <a:solidFill>
                  <a:schemeClr val="tx1"/>
                </a:solidFill>
              </a:rPr>
              <a:t> у </a:t>
            </a:r>
            <a:r>
              <a:rPr lang="ru-RU" sz="1800" dirty="0" err="1">
                <a:solidFill>
                  <a:schemeClr val="tx1"/>
                </a:solidFill>
              </a:rPr>
              <a:t>вигляді</a:t>
            </a:r>
            <a:r>
              <a:rPr lang="ru-RU" sz="1800" dirty="0">
                <a:solidFill>
                  <a:schemeClr val="tx1"/>
                </a:solidFill>
              </a:rPr>
              <a:t> </a:t>
            </a:r>
            <a:r>
              <a:rPr lang="ru-RU" sz="1800" dirty="0" err="1">
                <a:solidFill>
                  <a:schemeClr val="tx1"/>
                </a:solidFill>
              </a:rPr>
              <a:t>звільнення</a:t>
            </a:r>
            <a:r>
              <a:rPr lang="ru-RU" sz="1800" dirty="0">
                <a:solidFill>
                  <a:schemeClr val="tx1"/>
                </a:solidFill>
              </a:rPr>
              <a:t> з посади, заборони </a:t>
            </a:r>
            <a:r>
              <a:rPr lang="ru-RU" sz="1800" dirty="0" err="1">
                <a:solidFill>
                  <a:schemeClr val="tx1"/>
                </a:solidFill>
              </a:rPr>
              <a:t>обіймати</a:t>
            </a:r>
            <a:r>
              <a:rPr lang="ru-RU" sz="1800" dirty="0">
                <a:solidFill>
                  <a:schemeClr val="tx1"/>
                </a:solidFill>
              </a:rPr>
              <a:t> </a:t>
            </a:r>
            <a:r>
              <a:rPr lang="ru-RU" sz="1800" dirty="0" err="1">
                <a:solidFill>
                  <a:schemeClr val="tx1"/>
                </a:solidFill>
              </a:rPr>
              <a:t>певні</a:t>
            </a:r>
            <a:r>
              <a:rPr lang="ru-RU" sz="1800" dirty="0">
                <a:solidFill>
                  <a:schemeClr val="tx1"/>
                </a:solidFill>
              </a:rPr>
              <a:t> посади </a:t>
            </a:r>
            <a:r>
              <a:rPr lang="ru-RU" sz="1800" dirty="0" err="1">
                <a:solidFill>
                  <a:schemeClr val="tx1"/>
                </a:solidFill>
              </a:rPr>
              <a:t>або</a:t>
            </a:r>
            <a:r>
              <a:rPr lang="ru-RU" sz="1800" dirty="0">
                <a:solidFill>
                  <a:schemeClr val="tx1"/>
                </a:solidFill>
              </a:rPr>
              <a:t> </a:t>
            </a:r>
            <a:r>
              <a:rPr lang="ru-RU" sz="1800" dirty="0" err="1">
                <a:solidFill>
                  <a:schemeClr val="tx1"/>
                </a:solidFill>
              </a:rPr>
              <a:t>займатися</a:t>
            </a:r>
            <a:r>
              <a:rPr lang="ru-RU" sz="1800" dirty="0">
                <a:solidFill>
                  <a:schemeClr val="tx1"/>
                </a:solidFill>
              </a:rPr>
              <a:t> </a:t>
            </a:r>
            <a:r>
              <a:rPr lang="ru-RU" sz="1800" dirty="0" err="1">
                <a:solidFill>
                  <a:schemeClr val="tx1"/>
                </a:solidFill>
              </a:rPr>
              <a:t>певною</a:t>
            </a:r>
            <a:r>
              <a:rPr lang="ru-RU" sz="1800" dirty="0">
                <a:solidFill>
                  <a:schemeClr val="tx1"/>
                </a:solidFill>
              </a:rPr>
              <a:t> </a:t>
            </a:r>
            <a:r>
              <a:rPr lang="ru-RU" sz="1800" dirty="0" err="1">
                <a:solidFill>
                  <a:schemeClr val="tx1"/>
                </a:solidFill>
              </a:rPr>
              <a:t>діяльністю</a:t>
            </a:r>
            <a:r>
              <a:rPr lang="ru-RU" sz="1800" dirty="0">
                <a:solidFill>
                  <a:schemeClr val="tx1"/>
                </a:solidFill>
              </a:rPr>
              <a:t>, </a:t>
            </a:r>
            <a:r>
              <a:rPr lang="ru-RU" sz="1800" dirty="0" err="1">
                <a:solidFill>
                  <a:schemeClr val="tx1"/>
                </a:solidFill>
              </a:rPr>
              <a:t>виправних</a:t>
            </a:r>
            <a:r>
              <a:rPr lang="ru-RU" sz="1800" dirty="0">
                <a:solidFill>
                  <a:schemeClr val="tx1"/>
                </a:solidFill>
              </a:rPr>
              <a:t> </a:t>
            </a:r>
            <a:r>
              <a:rPr lang="ru-RU" sz="1800" dirty="0" err="1">
                <a:solidFill>
                  <a:schemeClr val="tx1"/>
                </a:solidFill>
              </a:rPr>
              <a:t>робіт</a:t>
            </a:r>
            <a:r>
              <a:rPr lang="ru-RU" sz="1800" dirty="0">
                <a:solidFill>
                  <a:schemeClr val="tx1"/>
                </a:solidFill>
              </a:rPr>
              <a:t>), </a:t>
            </a:r>
            <a:r>
              <a:rPr lang="ru-RU" sz="1800" dirty="0" err="1">
                <a:solidFill>
                  <a:schemeClr val="tx1"/>
                </a:solidFill>
              </a:rPr>
              <a:t>копія</a:t>
            </a:r>
            <a:r>
              <a:rPr lang="ru-RU" sz="1800" dirty="0">
                <a:solidFill>
                  <a:schemeClr val="tx1"/>
                </a:solidFill>
              </a:rPr>
              <a:t> </a:t>
            </a:r>
            <a:r>
              <a:rPr lang="ru-RU" sz="1800" dirty="0" err="1">
                <a:solidFill>
                  <a:schemeClr val="tx1"/>
                </a:solidFill>
              </a:rPr>
              <a:t>вироку</a:t>
            </a:r>
            <a:r>
              <a:rPr lang="ru-RU" sz="1800" dirty="0">
                <a:solidFill>
                  <a:schemeClr val="tx1"/>
                </a:solidFill>
              </a:rPr>
              <a:t>, </a:t>
            </a:r>
            <a:r>
              <a:rPr lang="ru-RU" sz="1800" dirty="0" err="1">
                <a:solidFill>
                  <a:schemeClr val="tx1"/>
                </a:solidFill>
              </a:rPr>
              <a:t>що</a:t>
            </a:r>
            <a:r>
              <a:rPr lang="ru-RU" sz="1800" dirty="0">
                <a:solidFill>
                  <a:schemeClr val="tx1"/>
                </a:solidFill>
              </a:rPr>
              <a:t> набрав </a:t>
            </a:r>
            <a:r>
              <a:rPr lang="ru-RU" sz="1800" dirty="0" err="1">
                <a:solidFill>
                  <a:schemeClr val="tx1"/>
                </a:solidFill>
              </a:rPr>
              <a:t>законної</a:t>
            </a:r>
            <a:r>
              <a:rPr lang="ru-RU" sz="1800" dirty="0">
                <a:solidFill>
                  <a:schemeClr val="tx1"/>
                </a:solidFill>
              </a:rPr>
              <a:t> </a:t>
            </a:r>
            <a:r>
              <a:rPr lang="ru-RU" sz="1800" dirty="0" err="1">
                <a:solidFill>
                  <a:schemeClr val="tx1"/>
                </a:solidFill>
              </a:rPr>
              <a:t>сили</a:t>
            </a:r>
            <a:r>
              <a:rPr lang="ru-RU" sz="1800" dirty="0">
                <a:solidFill>
                  <a:schemeClr val="tx1"/>
                </a:solidFill>
              </a:rPr>
              <a:t>, </a:t>
            </a:r>
            <a:r>
              <a:rPr lang="ru-RU" sz="1800" dirty="0" err="1">
                <a:solidFill>
                  <a:schemeClr val="tx1"/>
                </a:solidFill>
              </a:rPr>
              <a:t>роботодавцю</a:t>
            </a:r>
            <a:r>
              <a:rPr lang="ru-RU" sz="1800" dirty="0">
                <a:solidFill>
                  <a:schemeClr val="tx1"/>
                </a:solidFill>
              </a:rPr>
              <a:t> не </a:t>
            </a:r>
            <a:r>
              <a:rPr lang="ru-RU" sz="1800" dirty="0" err="1">
                <a:solidFill>
                  <a:schemeClr val="tx1"/>
                </a:solidFill>
              </a:rPr>
              <a:t>направляється</a:t>
            </a:r>
            <a:r>
              <a:rPr lang="ru-RU" sz="1800" dirty="0">
                <a:solidFill>
                  <a:schemeClr val="tx1"/>
                </a:solidFill>
              </a:rPr>
              <a:t>. </a:t>
            </a:r>
            <a:r>
              <a:rPr lang="ru-RU" sz="1800" dirty="0" err="1">
                <a:solidFill>
                  <a:schemeClr val="tx1"/>
                </a:solidFill>
              </a:rPr>
              <a:t>Оформляючи</a:t>
            </a:r>
            <a:r>
              <a:rPr lang="ru-RU" sz="1800" dirty="0">
                <a:solidFill>
                  <a:schemeClr val="tx1"/>
                </a:solidFill>
              </a:rPr>
              <a:t> </a:t>
            </a:r>
            <a:r>
              <a:rPr lang="ru-RU" sz="1800" dirty="0" err="1">
                <a:solidFill>
                  <a:schemeClr val="tx1"/>
                </a:solidFill>
              </a:rPr>
              <a:t>припинення</a:t>
            </a:r>
            <a:r>
              <a:rPr lang="ru-RU" sz="1800" dirty="0">
                <a:solidFill>
                  <a:schemeClr val="tx1"/>
                </a:solidFill>
              </a:rPr>
              <a:t> трудового договору, </a:t>
            </a:r>
            <a:r>
              <a:rPr lang="ru-RU" sz="1800" dirty="0" err="1">
                <a:solidFill>
                  <a:schemeClr val="tx1"/>
                </a:solidFill>
              </a:rPr>
              <a:t>роботодавцю</a:t>
            </a:r>
            <a:r>
              <a:rPr lang="ru-RU" sz="1800" dirty="0">
                <a:solidFill>
                  <a:schemeClr val="tx1"/>
                </a:solidFill>
              </a:rPr>
              <a:t> </a:t>
            </a:r>
            <a:r>
              <a:rPr lang="ru-RU" sz="1800" dirty="0" err="1">
                <a:solidFill>
                  <a:schemeClr val="tx1"/>
                </a:solidFill>
              </a:rPr>
              <a:t>необхідно</a:t>
            </a:r>
            <a:r>
              <a:rPr lang="ru-RU" sz="1800" dirty="0">
                <a:solidFill>
                  <a:schemeClr val="tx1"/>
                </a:solidFill>
              </a:rPr>
              <a:t> </a:t>
            </a:r>
            <a:r>
              <a:rPr lang="ru-RU" sz="1800" dirty="0" err="1">
                <a:solidFill>
                  <a:schemeClr val="tx1"/>
                </a:solidFill>
              </a:rPr>
              <a:t>зробити</a:t>
            </a:r>
            <a:r>
              <a:rPr lang="ru-RU" sz="1800" dirty="0">
                <a:solidFill>
                  <a:schemeClr val="tx1"/>
                </a:solidFill>
              </a:rPr>
              <a:t> запит до суду, </a:t>
            </a:r>
            <a:r>
              <a:rPr lang="ru-RU" sz="1800" dirty="0" err="1">
                <a:solidFill>
                  <a:schemeClr val="tx1"/>
                </a:solidFill>
              </a:rPr>
              <a:t>отримати</a:t>
            </a:r>
            <a:r>
              <a:rPr lang="ru-RU" sz="1800" dirty="0">
                <a:solidFill>
                  <a:schemeClr val="tx1"/>
                </a:solidFill>
              </a:rPr>
              <a:t> документально </a:t>
            </a:r>
            <a:r>
              <a:rPr lang="ru-RU" sz="1800" dirty="0" err="1">
                <a:solidFill>
                  <a:schemeClr val="tx1"/>
                </a:solidFill>
              </a:rPr>
              <a:t>підтверджену</a:t>
            </a:r>
            <a:r>
              <a:rPr lang="ru-RU" sz="1800" dirty="0">
                <a:solidFill>
                  <a:schemeClr val="tx1"/>
                </a:solidFill>
              </a:rPr>
              <a:t> </a:t>
            </a:r>
            <a:r>
              <a:rPr lang="ru-RU" sz="1800" dirty="0" err="1">
                <a:solidFill>
                  <a:schemeClr val="tx1"/>
                </a:solidFill>
              </a:rPr>
              <a:t>інформацію</a:t>
            </a:r>
            <a:r>
              <a:rPr lang="ru-RU" sz="1800" dirty="0">
                <a:solidFill>
                  <a:schemeClr val="tx1"/>
                </a:solidFill>
              </a:rPr>
              <a:t>, а </a:t>
            </a:r>
            <a:r>
              <a:rPr lang="ru-RU" sz="1800" dirty="0" err="1">
                <a:solidFill>
                  <a:schemeClr val="tx1"/>
                </a:solidFill>
              </a:rPr>
              <a:t>потім</a:t>
            </a:r>
            <a:r>
              <a:rPr lang="ru-RU" sz="1800" dirty="0">
                <a:solidFill>
                  <a:schemeClr val="tx1"/>
                </a:solidFill>
              </a:rPr>
              <a:t> </a:t>
            </a:r>
            <a:r>
              <a:rPr lang="ru-RU" sz="1800" dirty="0" err="1">
                <a:solidFill>
                  <a:schemeClr val="tx1"/>
                </a:solidFill>
              </a:rPr>
              <a:t>видати</a:t>
            </a:r>
            <a:r>
              <a:rPr lang="ru-RU" sz="1800" dirty="0">
                <a:solidFill>
                  <a:schemeClr val="tx1"/>
                </a:solidFill>
              </a:rPr>
              <a:t> </a:t>
            </a:r>
            <a:r>
              <a:rPr lang="ru-RU" sz="1800" dirty="0" err="1" smtClean="0">
                <a:solidFill>
                  <a:schemeClr val="tx1"/>
                </a:solidFill>
              </a:rPr>
              <a:t>відповідний</a:t>
            </a:r>
            <a:r>
              <a:rPr lang="ru-RU" sz="1800" dirty="0" smtClean="0">
                <a:solidFill>
                  <a:schemeClr val="tx1"/>
                </a:solidFill>
              </a:rPr>
              <a:t>  </a:t>
            </a:r>
            <a:r>
              <a:rPr lang="ru-RU" sz="1800" dirty="0">
                <a:solidFill>
                  <a:schemeClr val="tx1"/>
                </a:solidFill>
              </a:rPr>
              <a:t>наказ.</a:t>
            </a:r>
            <a:r>
              <a:rPr lang="ru-RU" sz="2000" dirty="0"/>
              <a:t/>
            </a:r>
            <a:br>
              <a:rPr lang="ru-RU" sz="2000" dirty="0"/>
            </a:br>
            <a:endParaRPr lang="uk-UA" sz="2000" dirty="0">
              <a:solidFill>
                <a:schemeClr val="tx1"/>
              </a:solidFill>
            </a:endParaRPr>
          </a:p>
        </p:txBody>
      </p:sp>
    </p:spTree>
    <p:extLst>
      <p:ext uri="{BB962C8B-B14F-4D97-AF65-F5344CB8AC3E}">
        <p14:creationId xmlns:p14="http://schemas.microsoft.com/office/powerpoint/2010/main" val="3771619989"/>
      </p:ext>
    </p:extLst>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pPr algn="just"/>
            <a:r>
              <a:rPr lang="uk-UA" sz="1600" dirty="0"/>
              <a:t/>
            </a:r>
            <a:br>
              <a:rPr lang="uk-UA" sz="1600" dirty="0"/>
            </a:br>
            <a:r>
              <a:rPr lang="uk-UA" sz="3100" b="1" dirty="0">
                <a:solidFill>
                  <a:schemeClr val="tx1"/>
                </a:solidFill>
              </a:rPr>
              <a:t>Підстави, передбачені контрактом (п.8 ст. 36).</a:t>
            </a:r>
            <a:r>
              <a:rPr lang="uk-UA" sz="2200" b="1" dirty="0">
                <a:solidFill>
                  <a:schemeClr val="tx1"/>
                </a:solidFill>
              </a:rPr>
              <a:t> </a:t>
            </a:r>
            <a:r>
              <a:rPr lang="uk-UA" sz="2200" dirty="0">
                <a:solidFill>
                  <a:schemeClr val="tx1"/>
                </a:solidFill>
              </a:rPr>
              <a:t>Контракт може передбачати додаткові підстави припинення трудового договору. Поряд з тим потрібно зазначити, що трудовий договір з такими працівниками може бути припинений і на загальних умовах, передбачених трудовим законодавством (ст. 36, 39, 40, 41 КЗпП України). </a:t>
            </a:r>
            <a:r>
              <a:rPr lang="uk-UA" sz="2200" dirty="0" smtClean="0">
                <a:solidFill>
                  <a:schemeClr val="tx1"/>
                </a:solidFill>
              </a:rPr>
              <a:t>За  </a:t>
            </a:r>
            <a:r>
              <a:rPr lang="uk-UA" sz="2200" dirty="0">
                <a:solidFill>
                  <a:schemeClr val="tx1"/>
                </a:solidFill>
              </a:rPr>
              <a:t>2 місяці до закінчення строку чинності контракту за угодою сторін його може бути подовжено або укладено на новий строк. У разі, якщо сторони або одна з них не бажають або не мають можливості продовжити контракт з працівником, доцільно у цей строк попередити про це другу сторону (Положення про порядок укладення контрактів при прийнятті (найманні) на роботу працівників, </a:t>
            </a:r>
            <a:r>
              <a:rPr lang="uk-UA" sz="2200" dirty="0" err="1">
                <a:solidFill>
                  <a:schemeClr val="tx1"/>
                </a:solidFill>
              </a:rPr>
              <a:t>затв</a:t>
            </a:r>
            <a:r>
              <a:rPr lang="uk-UA" sz="2200" dirty="0">
                <a:solidFill>
                  <a:schemeClr val="tx1"/>
                </a:solidFill>
              </a:rPr>
              <a:t>. постановою КМУ від 19.03.1994 р. №170).</a:t>
            </a:r>
            <a:endParaRPr lang="uk-UA" sz="2200" b="1" dirty="0">
              <a:solidFill>
                <a:schemeClr val="tx1"/>
              </a:solidFill>
            </a:endParaRPr>
          </a:p>
        </p:txBody>
      </p:sp>
    </p:spTree>
    <p:extLst>
      <p:ext uri="{BB962C8B-B14F-4D97-AF65-F5344CB8AC3E}">
        <p14:creationId xmlns:p14="http://schemas.microsoft.com/office/powerpoint/2010/main" val="449723631"/>
      </p:ext>
    </p:extLst>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7920880" cy="5483696"/>
          </a:xfrm>
        </p:spPr>
        <p:txBody>
          <a:bodyPr>
            <a:normAutofit fontScale="90000"/>
          </a:bodyPr>
          <a:lstStyle/>
          <a:p>
            <a:pPr algn="just"/>
            <a:r>
              <a:rPr lang="uk-UA" sz="2200" b="1" dirty="0" smtClean="0">
                <a:solidFill>
                  <a:schemeClr val="tx1"/>
                </a:solidFill>
              </a:rPr>
              <a:t>Відсутність </a:t>
            </a:r>
            <a:r>
              <a:rPr lang="uk-UA" sz="2200" b="1" dirty="0">
                <a:solidFill>
                  <a:schemeClr val="tx1"/>
                </a:solidFill>
              </a:rPr>
              <a:t>працівника на роботі та інформації про причини такої відсутності понад чотири місяці </a:t>
            </a:r>
            <a:r>
              <a:rPr lang="uk-UA" sz="2200" b="1" dirty="0" smtClean="0">
                <a:solidFill>
                  <a:schemeClr val="tx1"/>
                </a:solidFill>
              </a:rPr>
              <a:t>поспіль</a:t>
            </a:r>
            <a:r>
              <a:rPr lang="uk-UA" sz="2400" b="1" dirty="0">
                <a:solidFill>
                  <a:schemeClr val="tx1"/>
                </a:solidFill>
              </a:rPr>
              <a:t> (п.8-3 ст. 36).</a:t>
            </a:r>
            <a:r>
              <a:rPr lang="uk-UA" sz="2200" b="1" dirty="0" smtClean="0">
                <a:solidFill>
                  <a:schemeClr val="tx1"/>
                </a:solidFill>
              </a:rPr>
              <a:t> </a:t>
            </a:r>
            <a:br>
              <a:rPr lang="uk-UA" sz="2200" b="1" dirty="0" smtClean="0">
                <a:solidFill>
                  <a:schemeClr val="tx1"/>
                </a:solidFill>
              </a:rPr>
            </a:br>
            <a:r>
              <a:rPr lang="uk-UA" sz="2000" dirty="0" smtClean="0">
                <a:solidFill>
                  <a:srgbClr val="2F2F2F"/>
                </a:solidFill>
                <a:latin typeface="Roboto"/>
              </a:rPr>
              <a:t>Щоб </a:t>
            </a:r>
            <a:r>
              <a:rPr lang="uk-UA" sz="2000" dirty="0">
                <a:solidFill>
                  <a:srgbClr val="2F2F2F"/>
                </a:solidFill>
                <a:latin typeface="Roboto"/>
              </a:rPr>
              <a:t>задокументувати факт того, що працівник відсутній на роботі й немає інформації про причини його відсутності роботодавцю необхідно скласти:</a:t>
            </a:r>
            <a:br>
              <a:rPr lang="uk-UA" sz="2000" dirty="0">
                <a:solidFill>
                  <a:srgbClr val="2F2F2F"/>
                </a:solidFill>
                <a:latin typeface="Roboto"/>
              </a:rPr>
            </a:br>
            <a:r>
              <a:rPr lang="uk-UA" sz="2000" dirty="0">
                <a:solidFill>
                  <a:srgbClr val="0070C0"/>
                </a:solidFill>
                <a:latin typeface="Roboto"/>
              </a:rPr>
              <a:t>акти про відсутність на роботі з нез'ясованих причин;</a:t>
            </a:r>
            <a:br>
              <a:rPr lang="uk-UA" sz="2000" dirty="0">
                <a:solidFill>
                  <a:srgbClr val="0070C0"/>
                </a:solidFill>
                <a:latin typeface="Roboto"/>
              </a:rPr>
            </a:br>
            <a:r>
              <a:rPr lang="uk-UA" sz="2000" dirty="0">
                <a:solidFill>
                  <a:srgbClr val="0070C0"/>
                </a:solidFill>
                <a:latin typeface="Roboto"/>
              </a:rPr>
              <a:t>доповідні про те, що працівнику телефонували, писали, відвідували вдома тощо.</a:t>
            </a:r>
            <a:br>
              <a:rPr lang="uk-UA" sz="2000" dirty="0">
                <a:solidFill>
                  <a:srgbClr val="0070C0"/>
                </a:solidFill>
                <a:latin typeface="Roboto"/>
              </a:rPr>
            </a:br>
            <a:r>
              <a:rPr lang="uk-UA" sz="2000" dirty="0">
                <a:solidFill>
                  <a:srgbClr val="2F2F2F"/>
                </a:solidFill>
                <a:latin typeface="Roboto"/>
              </a:rPr>
              <a:t>У разі, коли працівник виїхав і не може працювати дистанційно, але виходить з роботодавцем на зв'язок, звільнити його у зв'язку з відсутністю на роботі понад 4 місяці роботодавець не має права</a:t>
            </a:r>
            <a:r>
              <a:rPr lang="uk-UA" sz="2000" dirty="0" smtClean="0">
                <a:solidFill>
                  <a:srgbClr val="2F2F2F"/>
                </a:solidFill>
                <a:latin typeface="Roboto"/>
              </a:rPr>
              <a:t>.</a:t>
            </a:r>
            <a:br>
              <a:rPr lang="uk-UA" sz="2000" dirty="0" smtClean="0">
                <a:solidFill>
                  <a:srgbClr val="2F2F2F"/>
                </a:solidFill>
                <a:latin typeface="Roboto"/>
              </a:rPr>
            </a:br>
            <a:r>
              <a:rPr lang="uk-UA" sz="2000" dirty="0" smtClean="0">
                <a:solidFill>
                  <a:srgbClr val="2F2F2F"/>
                </a:solidFill>
                <a:latin typeface="Roboto"/>
              </a:rPr>
              <a:t/>
            </a:r>
            <a:br>
              <a:rPr lang="uk-UA" sz="2000" dirty="0" smtClean="0">
                <a:solidFill>
                  <a:srgbClr val="2F2F2F"/>
                </a:solidFill>
                <a:latin typeface="Roboto"/>
              </a:rPr>
            </a:br>
            <a:r>
              <a:rPr lang="ru-RU" sz="2000" dirty="0">
                <a:solidFill>
                  <a:srgbClr val="2F2F2F"/>
                </a:solidFill>
                <a:latin typeface="Roboto"/>
              </a:rPr>
              <a:t>В таких </a:t>
            </a:r>
            <a:r>
              <a:rPr lang="ru-RU" sz="2000" dirty="0" err="1">
                <a:solidFill>
                  <a:srgbClr val="2F2F2F"/>
                </a:solidFill>
                <a:latin typeface="Roboto"/>
              </a:rPr>
              <a:t>випадках</a:t>
            </a:r>
            <a:r>
              <a:rPr lang="ru-RU" sz="2000" dirty="0">
                <a:solidFill>
                  <a:srgbClr val="2F2F2F"/>
                </a:solidFill>
                <a:latin typeface="Roboto"/>
              </a:rPr>
              <a:t> </a:t>
            </a:r>
            <a:r>
              <a:rPr lang="ru-RU" sz="2000" dirty="0" err="1">
                <a:solidFill>
                  <a:srgbClr val="2F2F2F"/>
                </a:solidFill>
                <a:latin typeface="Roboto"/>
              </a:rPr>
              <a:t>трудове</a:t>
            </a:r>
            <a:r>
              <a:rPr lang="ru-RU" sz="2000" dirty="0">
                <a:solidFill>
                  <a:srgbClr val="2F2F2F"/>
                </a:solidFill>
                <a:latin typeface="Roboto"/>
              </a:rPr>
              <a:t> </a:t>
            </a:r>
            <a:r>
              <a:rPr lang="ru-RU" sz="2000" dirty="0" err="1">
                <a:solidFill>
                  <a:srgbClr val="2F2F2F"/>
                </a:solidFill>
                <a:latin typeface="Roboto"/>
              </a:rPr>
              <a:t>законодавство</a:t>
            </a:r>
            <a:r>
              <a:rPr lang="ru-RU" sz="2000" dirty="0">
                <a:solidFill>
                  <a:srgbClr val="2F2F2F"/>
                </a:solidFill>
                <a:latin typeface="Roboto"/>
              </a:rPr>
              <a:t> </a:t>
            </a:r>
            <a:r>
              <a:rPr lang="ru-RU" sz="2000" dirty="0" err="1">
                <a:solidFill>
                  <a:srgbClr val="2F2F2F"/>
                </a:solidFill>
                <a:latin typeface="Roboto"/>
              </a:rPr>
              <a:t>дозволяє</a:t>
            </a:r>
            <a:r>
              <a:rPr lang="ru-RU" sz="2000" dirty="0">
                <a:solidFill>
                  <a:srgbClr val="2F2F2F"/>
                </a:solidFill>
                <a:latin typeface="Roboto"/>
              </a:rPr>
              <a:t> </a:t>
            </a:r>
            <a:r>
              <a:rPr lang="ru-RU" sz="2000" dirty="0" err="1">
                <a:solidFill>
                  <a:srgbClr val="2F2F2F"/>
                </a:solidFill>
                <a:latin typeface="Roboto"/>
              </a:rPr>
              <a:t>застосовувати</a:t>
            </a:r>
            <a:r>
              <a:rPr lang="ru-RU" sz="2000" dirty="0">
                <a:solidFill>
                  <a:srgbClr val="2F2F2F"/>
                </a:solidFill>
                <a:latin typeface="Roboto"/>
              </a:rPr>
              <a:t> </a:t>
            </a:r>
            <a:r>
              <a:rPr lang="ru-RU" sz="2000" dirty="0" err="1">
                <a:solidFill>
                  <a:srgbClr val="2F2F2F"/>
                </a:solidFill>
                <a:latin typeface="Roboto"/>
              </a:rPr>
              <a:t>інші</a:t>
            </a:r>
            <a:r>
              <a:rPr lang="ru-RU" sz="2000" dirty="0">
                <a:solidFill>
                  <a:srgbClr val="2F2F2F"/>
                </a:solidFill>
                <a:latin typeface="Roboto"/>
              </a:rPr>
              <a:t> </a:t>
            </a:r>
            <a:r>
              <a:rPr lang="ru-RU" sz="2000" dirty="0" err="1">
                <a:solidFill>
                  <a:srgbClr val="2F2F2F"/>
                </a:solidFill>
                <a:latin typeface="Roboto"/>
              </a:rPr>
              <a:t>способи</a:t>
            </a:r>
            <a:r>
              <a:rPr lang="ru-RU" sz="2000" dirty="0">
                <a:solidFill>
                  <a:srgbClr val="2F2F2F"/>
                </a:solidFill>
                <a:latin typeface="Roboto"/>
              </a:rPr>
              <a:t> </a:t>
            </a:r>
            <a:r>
              <a:rPr lang="ru-RU" sz="2000" dirty="0" err="1">
                <a:solidFill>
                  <a:srgbClr val="2F2F2F"/>
                </a:solidFill>
                <a:latin typeface="Roboto"/>
              </a:rPr>
              <a:t>організації</a:t>
            </a:r>
            <a:r>
              <a:rPr lang="ru-RU" sz="2000" dirty="0">
                <a:solidFill>
                  <a:srgbClr val="2F2F2F"/>
                </a:solidFill>
                <a:latin typeface="Roboto"/>
              </a:rPr>
              <a:t> </a:t>
            </a:r>
            <a:r>
              <a:rPr lang="ru-RU" sz="2000" dirty="0" err="1">
                <a:solidFill>
                  <a:srgbClr val="2F2F2F"/>
                </a:solidFill>
                <a:latin typeface="Roboto"/>
              </a:rPr>
              <a:t>трудових</a:t>
            </a:r>
            <a:r>
              <a:rPr lang="ru-RU" sz="2000" dirty="0">
                <a:solidFill>
                  <a:srgbClr val="2F2F2F"/>
                </a:solidFill>
                <a:latin typeface="Roboto"/>
              </a:rPr>
              <a:t> </a:t>
            </a:r>
            <a:r>
              <a:rPr lang="ru-RU" sz="2000" dirty="0" err="1">
                <a:solidFill>
                  <a:srgbClr val="2F2F2F"/>
                </a:solidFill>
                <a:latin typeface="Roboto"/>
              </a:rPr>
              <a:t>відносин</a:t>
            </a:r>
            <a:r>
              <a:rPr lang="ru-RU" sz="2000" dirty="0">
                <a:solidFill>
                  <a:srgbClr val="2F2F2F"/>
                </a:solidFill>
                <a:latin typeface="Roboto"/>
              </a:rPr>
              <a:t> </a:t>
            </a:r>
            <a:r>
              <a:rPr lang="ru-RU" sz="2000" dirty="0" err="1">
                <a:solidFill>
                  <a:srgbClr val="2F2F2F"/>
                </a:solidFill>
                <a:latin typeface="Roboto"/>
              </a:rPr>
              <a:t>між</a:t>
            </a:r>
            <a:r>
              <a:rPr lang="ru-RU" sz="2000" dirty="0">
                <a:solidFill>
                  <a:srgbClr val="2F2F2F"/>
                </a:solidFill>
                <a:latin typeface="Roboto"/>
              </a:rPr>
              <a:t> </a:t>
            </a:r>
            <a:r>
              <a:rPr lang="ru-RU" sz="2000" dirty="0" err="1">
                <a:solidFill>
                  <a:srgbClr val="2F2F2F"/>
                </a:solidFill>
                <a:latin typeface="Roboto"/>
              </a:rPr>
              <a:t>працівником</a:t>
            </a:r>
            <a:r>
              <a:rPr lang="ru-RU" sz="2000" dirty="0">
                <a:solidFill>
                  <a:srgbClr val="2F2F2F"/>
                </a:solidFill>
                <a:latin typeface="Roboto"/>
              </a:rPr>
              <a:t> на </a:t>
            </a:r>
            <a:r>
              <a:rPr lang="ru-RU" sz="2000" dirty="0" err="1">
                <a:solidFill>
                  <a:srgbClr val="2F2F2F"/>
                </a:solidFill>
                <a:latin typeface="Roboto"/>
              </a:rPr>
              <a:t>роботодавцем</a:t>
            </a:r>
            <a:r>
              <a:rPr lang="ru-RU" sz="2000" dirty="0">
                <a:solidFill>
                  <a:srgbClr val="2F2F2F"/>
                </a:solidFill>
                <a:latin typeface="Roboto"/>
              </a:rPr>
              <a:t>, </a:t>
            </a:r>
            <a:r>
              <a:rPr lang="ru-RU" sz="2000" dirty="0" err="1">
                <a:solidFill>
                  <a:srgbClr val="2F2F2F"/>
                </a:solidFill>
                <a:latin typeface="Roboto"/>
              </a:rPr>
              <a:t>зокрема</a:t>
            </a:r>
            <a:r>
              <a:rPr lang="ru-RU" sz="2000" dirty="0">
                <a:solidFill>
                  <a:srgbClr val="2F2F2F"/>
                </a:solidFill>
                <a:latin typeface="Roboto"/>
              </a:rPr>
              <a:t>:</a:t>
            </a:r>
            <a:br>
              <a:rPr lang="ru-RU" sz="2000" dirty="0">
                <a:solidFill>
                  <a:srgbClr val="2F2F2F"/>
                </a:solidFill>
                <a:latin typeface="Roboto"/>
              </a:rPr>
            </a:br>
            <a:r>
              <a:rPr lang="ru-RU" sz="2000" dirty="0" err="1">
                <a:solidFill>
                  <a:srgbClr val="0070C0"/>
                </a:solidFill>
                <a:latin typeface="Roboto"/>
              </a:rPr>
              <a:t>відпустку</a:t>
            </a:r>
            <a:r>
              <a:rPr lang="ru-RU" sz="2000" dirty="0">
                <a:solidFill>
                  <a:srgbClr val="0070C0"/>
                </a:solidFill>
                <a:latin typeface="Roboto"/>
              </a:rPr>
              <a:t> без </a:t>
            </a:r>
            <a:r>
              <a:rPr lang="ru-RU" sz="2000" dirty="0" err="1">
                <a:solidFill>
                  <a:srgbClr val="0070C0"/>
                </a:solidFill>
                <a:latin typeface="Roboto"/>
              </a:rPr>
              <a:t>збереження</a:t>
            </a:r>
            <a:r>
              <a:rPr lang="ru-RU" sz="2000" dirty="0">
                <a:solidFill>
                  <a:srgbClr val="0070C0"/>
                </a:solidFill>
                <a:latin typeface="Roboto"/>
              </a:rPr>
              <a:t> </a:t>
            </a:r>
            <a:r>
              <a:rPr lang="ru-RU" sz="2000" dirty="0" err="1">
                <a:solidFill>
                  <a:srgbClr val="0070C0"/>
                </a:solidFill>
                <a:latin typeface="Roboto"/>
              </a:rPr>
              <a:t>заробітної</a:t>
            </a:r>
            <a:r>
              <a:rPr lang="ru-RU" sz="2000" dirty="0">
                <a:solidFill>
                  <a:srgbClr val="0070C0"/>
                </a:solidFill>
                <a:latin typeface="Roboto"/>
              </a:rPr>
              <a:t> плати </a:t>
            </a:r>
            <a:r>
              <a:rPr lang="ru-RU" sz="2000" dirty="0" err="1">
                <a:solidFill>
                  <a:srgbClr val="2F2F2F"/>
                </a:solidFill>
                <a:latin typeface="Roboto"/>
              </a:rPr>
              <a:t>тривалістю</a:t>
            </a:r>
            <a:r>
              <a:rPr lang="ru-RU" sz="2000" dirty="0">
                <a:solidFill>
                  <a:srgbClr val="2F2F2F"/>
                </a:solidFill>
                <a:latin typeface="Roboto"/>
              </a:rPr>
              <a:t>, </a:t>
            </a:r>
            <a:r>
              <a:rPr lang="ru-RU" sz="2000" dirty="0" err="1">
                <a:solidFill>
                  <a:srgbClr val="2F2F2F"/>
                </a:solidFill>
                <a:latin typeface="Roboto"/>
              </a:rPr>
              <a:t>визначеною</a:t>
            </a:r>
            <a:r>
              <a:rPr lang="ru-RU" sz="2000" dirty="0">
                <a:solidFill>
                  <a:srgbClr val="2F2F2F"/>
                </a:solidFill>
                <a:latin typeface="Roboto"/>
              </a:rPr>
              <a:t> у </a:t>
            </a:r>
            <a:r>
              <a:rPr lang="ru-RU" sz="2000" dirty="0" err="1">
                <a:solidFill>
                  <a:srgbClr val="2F2F2F"/>
                </a:solidFill>
                <a:latin typeface="Roboto"/>
              </a:rPr>
              <a:t>заяві</a:t>
            </a:r>
            <a:r>
              <a:rPr lang="ru-RU" sz="2000" dirty="0">
                <a:solidFill>
                  <a:srgbClr val="2F2F2F"/>
                </a:solidFill>
                <a:latin typeface="Roboto"/>
              </a:rPr>
              <a:t>, але не </a:t>
            </a:r>
            <a:r>
              <a:rPr lang="ru-RU" sz="2000" dirty="0" err="1">
                <a:solidFill>
                  <a:srgbClr val="2F2F2F"/>
                </a:solidFill>
                <a:latin typeface="Roboto"/>
              </a:rPr>
              <a:t>більше</a:t>
            </a:r>
            <a:r>
              <a:rPr lang="ru-RU" sz="2000" dirty="0">
                <a:solidFill>
                  <a:srgbClr val="2F2F2F"/>
                </a:solidFill>
                <a:latin typeface="Roboto"/>
              </a:rPr>
              <a:t> 90 </a:t>
            </a:r>
            <a:r>
              <a:rPr lang="ru-RU" sz="2000" dirty="0" err="1">
                <a:solidFill>
                  <a:srgbClr val="2F2F2F"/>
                </a:solidFill>
                <a:latin typeface="Roboto"/>
              </a:rPr>
              <a:t>календарних</a:t>
            </a:r>
            <a:r>
              <a:rPr lang="ru-RU" sz="2000" dirty="0">
                <a:solidFill>
                  <a:srgbClr val="2F2F2F"/>
                </a:solidFill>
                <a:latin typeface="Roboto"/>
              </a:rPr>
              <a:t> </a:t>
            </a:r>
            <a:r>
              <a:rPr lang="ru-RU" sz="2000" dirty="0" err="1">
                <a:solidFill>
                  <a:srgbClr val="2F2F2F"/>
                </a:solidFill>
                <a:latin typeface="Roboto"/>
              </a:rPr>
              <a:t>днів</a:t>
            </a:r>
            <a:r>
              <a:rPr lang="ru-RU" sz="2000" dirty="0">
                <a:solidFill>
                  <a:srgbClr val="2F2F2F"/>
                </a:solidFill>
                <a:latin typeface="Roboto"/>
              </a:rPr>
              <a:t>;</a:t>
            </a:r>
            <a:br>
              <a:rPr lang="ru-RU" sz="2000" dirty="0">
                <a:solidFill>
                  <a:srgbClr val="2F2F2F"/>
                </a:solidFill>
                <a:latin typeface="Roboto"/>
              </a:rPr>
            </a:br>
            <a:r>
              <a:rPr lang="ru-RU" sz="2000" dirty="0" err="1">
                <a:solidFill>
                  <a:srgbClr val="0070C0"/>
                </a:solidFill>
                <a:latin typeface="Roboto"/>
              </a:rPr>
              <a:t>призупинення</a:t>
            </a:r>
            <a:r>
              <a:rPr lang="ru-RU" sz="2000" dirty="0">
                <a:solidFill>
                  <a:srgbClr val="0070C0"/>
                </a:solidFill>
                <a:latin typeface="Roboto"/>
              </a:rPr>
              <a:t> </a:t>
            </a:r>
            <a:r>
              <a:rPr lang="ru-RU" sz="2000" dirty="0" err="1">
                <a:solidFill>
                  <a:srgbClr val="0070C0"/>
                </a:solidFill>
                <a:latin typeface="Roboto"/>
              </a:rPr>
              <a:t>дії</a:t>
            </a:r>
            <a:r>
              <a:rPr lang="ru-RU" sz="2000" dirty="0">
                <a:solidFill>
                  <a:srgbClr val="0070C0"/>
                </a:solidFill>
                <a:latin typeface="Roboto"/>
              </a:rPr>
              <a:t> трудового договору </a:t>
            </a:r>
            <a:r>
              <a:rPr lang="ru-RU" sz="2000" dirty="0">
                <a:solidFill>
                  <a:srgbClr val="2F2F2F"/>
                </a:solidFill>
                <a:latin typeface="Roboto"/>
              </a:rPr>
              <a:t>на строк не </a:t>
            </a:r>
            <a:r>
              <a:rPr lang="ru-RU" sz="2000" dirty="0" err="1">
                <a:solidFill>
                  <a:srgbClr val="2F2F2F"/>
                </a:solidFill>
                <a:latin typeface="Roboto"/>
              </a:rPr>
              <a:t>більше</a:t>
            </a:r>
            <a:r>
              <a:rPr lang="ru-RU" sz="2000" dirty="0">
                <a:solidFill>
                  <a:srgbClr val="2F2F2F"/>
                </a:solidFill>
                <a:latin typeface="Roboto"/>
              </a:rPr>
              <a:t> </a:t>
            </a:r>
            <a:r>
              <a:rPr lang="ru-RU" sz="2000" dirty="0" err="1">
                <a:solidFill>
                  <a:srgbClr val="2F2F2F"/>
                </a:solidFill>
                <a:latin typeface="Roboto"/>
              </a:rPr>
              <a:t>ніж</a:t>
            </a:r>
            <a:r>
              <a:rPr lang="ru-RU" sz="2000" dirty="0">
                <a:solidFill>
                  <a:srgbClr val="2F2F2F"/>
                </a:solidFill>
                <a:latin typeface="Roboto"/>
              </a:rPr>
              <a:t> </a:t>
            </a:r>
            <a:r>
              <a:rPr lang="ru-RU" sz="2000" dirty="0" err="1" smtClean="0">
                <a:solidFill>
                  <a:srgbClr val="2F2F2F"/>
                </a:solidFill>
                <a:latin typeface="Roboto"/>
              </a:rPr>
              <a:t>період</a:t>
            </a:r>
            <a:r>
              <a:rPr lang="ru-RU" sz="2000" dirty="0" smtClean="0">
                <a:solidFill>
                  <a:srgbClr val="2F2F2F"/>
                </a:solidFill>
                <a:latin typeface="Roboto"/>
              </a:rPr>
              <a:t> </a:t>
            </a:r>
            <a:r>
              <a:rPr lang="ru-RU" sz="2000" dirty="0" err="1" smtClean="0">
                <a:solidFill>
                  <a:srgbClr val="2F2F2F"/>
                </a:solidFill>
                <a:latin typeface="Roboto"/>
              </a:rPr>
              <a:t>дії</a:t>
            </a:r>
            <a:r>
              <a:rPr lang="ru-RU" sz="2000" dirty="0" smtClean="0">
                <a:solidFill>
                  <a:srgbClr val="2F2F2F"/>
                </a:solidFill>
                <a:latin typeface="Roboto"/>
              </a:rPr>
              <a:t> </a:t>
            </a:r>
            <a:r>
              <a:rPr lang="ru-RU" sz="2000" dirty="0" err="1">
                <a:solidFill>
                  <a:srgbClr val="2F2F2F"/>
                </a:solidFill>
                <a:latin typeface="Roboto"/>
              </a:rPr>
              <a:t>воєнного</a:t>
            </a:r>
            <a:r>
              <a:rPr lang="ru-RU" sz="2000" dirty="0">
                <a:solidFill>
                  <a:srgbClr val="2F2F2F"/>
                </a:solidFill>
                <a:latin typeface="Roboto"/>
              </a:rPr>
              <a:t> стану.</a:t>
            </a:r>
            <a:br>
              <a:rPr lang="ru-RU" sz="2000" dirty="0">
                <a:solidFill>
                  <a:srgbClr val="2F2F2F"/>
                </a:solidFill>
                <a:latin typeface="Roboto"/>
              </a:rPr>
            </a:br>
            <a:r>
              <a:rPr lang="uk-UA" sz="2000" dirty="0">
                <a:solidFill>
                  <a:srgbClr val="2F2F2F"/>
                </a:solidFill>
                <a:latin typeface="Roboto"/>
              </a:rPr>
              <a:t/>
            </a:r>
            <a:br>
              <a:rPr lang="uk-UA" sz="2000" dirty="0">
                <a:solidFill>
                  <a:srgbClr val="2F2F2F"/>
                </a:solidFill>
                <a:latin typeface="Roboto"/>
              </a:rPr>
            </a:br>
            <a:r>
              <a:rPr lang="uk-UA" sz="2200" dirty="0" smtClean="0">
                <a:solidFill>
                  <a:schemeClr val="tx1"/>
                </a:solidFill>
              </a:rPr>
              <a:t/>
            </a:r>
            <a:br>
              <a:rPr lang="uk-UA" sz="2200" dirty="0" smtClean="0">
                <a:solidFill>
                  <a:schemeClr val="tx1"/>
                </a:solidFill>
              </a:rPr>
            </a:br>
            <a:endParaRPr lang="uk-UA" sz="2200" b="1" dirty="0">
              <a:solidFill>
                <a:schemeClr val="tx1"/>
              </a:solidFill>
            </a:endParaRPr>
          </a:p>
        </p:txBody>
      </p:sp>
    </p:spTree>
    <p:extLst>
      <p:ext uri="{BB962C8B-B14F-4D97-AF65-F5344CB8AC3E}">
        <p14:creationId xmlns:p14="http://schemas.microsoft.com/office/powerpoint/2010/main" val="818336663"/>
      </p:ext>
    </p:extLst>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382323399"/>
              </p:ext>
            </p:extLst>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690583"/>
      </p:ext>
    </p:extLst>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99348" y="764704"/>
            <a:ext cx="85358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має</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право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розірвати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як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безстроковий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так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строковий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трудовий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договір</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a:t>
            </a:r>
            <a:endPar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розірвання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трудового договору,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укладеного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невизначений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строк,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повинен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письмово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попередити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роботодавця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за два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тижні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незалежно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від</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того,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виконує</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в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даний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час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трудову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функцію</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перебуває</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лікарняному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відпустці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визначений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строк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роботодавець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повинен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розірвати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трудовий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договір</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разі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неможливості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працівником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продовжувати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роботу, 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саме</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при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переїзді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нове</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місце</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проживання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переведення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чоловіка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дружини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роботу в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іншу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місцевість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вступ</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навчального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закладу;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неможливість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проживання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у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даній</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місцевості</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підтверджена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медичним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висновком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вагітність</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догляд за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дитиною</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досягнення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нею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чотирнадцятирічного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віку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дитиною-інвалідом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догляд за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хворим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членом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сім’ї</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відповідно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до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медичного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висновку</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або</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інвалідом</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I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групи</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вихід</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на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пенсію</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прийняття</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на</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роботу за конкурсом, а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також</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з</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інших</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a:t>
            </a:r>
            <a:r>
              <a:rPr kumimoji="0" lang="ru-RU" sz="2000" i="0" u="none" strike="noStrike" normalizeH="0" baseline="0" dirty="0" err="1"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поважних</a:t>
            </a:r>
            <a:r>
              <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ea typeface="Times New Roman" pitchFamily="18" charset="0"/>
                <a:cs typeface="Times New Roman" pitchFamily="18" charset="0"/>
              </a:rPr>
              <a:t> причин.</a:t>
            </a:r>
            <a:endParaRPr kumimoji="0" lang="ru-RU" sz="2000" i="0" u="none" strike="noStrike" normalizeH="0" baseline="0" dirty="0" smtClean="0">
              <a:ln w="11430"/>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down)">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11560" y="1402078"/>
            <a:ext cx="81369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fontAlgn="base">
              <a:spcBef>
                <a:spcPct val="0"/>
              </a:spcBef>
              <a:spcAft>
                <a:spcPct val="0"/>
              </a:spcAft>
            </a:pP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Крім</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того,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працівник</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також</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має</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право у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визначений</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ним строк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розірвати</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трудовий</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договір</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у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разі</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невиконання</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роботодавцем</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законодавства</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про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працю</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умов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колективного</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err="1" smtClean="0">
                <a:ln w="11430"/>
                <a:latin typeface="Times New Roman" pitchFamily="18" charset="0"/>
                <a:ea typeface="Times New Roman" pitchFamily="18" charset="0"/>
                <a:cs typeface="Times New Roman" pitchFamily="18" charset="0"/>
              </a:rPr>
              <a:t>чи</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 трудового договору, </a:t>
            </a:r>
            <a:r>
              <a:rPr lang="ru-RU" sz="2000" b="1" dirty="0">
                <a:ln w="11430"/>
                <a:latin typeface="Times New Roman" pitchFamily="18" charset="0"/>
                <a:ea typeface="Times New Roman" pitchFamily="18" charset="0"/>
                <a:cs typeface="Times New Roman" pitchFamily="18" charset="0"/>
              </a:rPr>
              <a:t>чинив </a:t>
            </a:r>
            <a:r>
              <a:rPr lang="ru-RU" sz="2000" b="1" dirty="0" err="1">
                <a:ln w="11430"/>
                <a:latin typeface="Times New Roman" pitchFamily="18" charset="0"/>
                <a:ea typeface="Times New Roman" pitchFamily="18" charset="0"/>
                <a:cs typeface="Times New Roman" pitchFamily="18" charset="0"/>
              </a:rPr>
              <a:t>мобінг</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цькування</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стосовно</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працівника</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або</a:t>
            </a:r>
            <a:r>
              <a:rPr lang="ru-RU" sz="2000" b="1" dirty="0">
                <a:ln w="11430"/>
                <a:latin typeface="Times New Roman" pitchFamily="18" charset="0"/>
                <a:ea typeface="Times New Roman" pitchFamily="18" charset="0"/>
                <a:cs typeface="Times New Roman" pitchFamily="18" charset="0"/>
              </a:rPr>
              <a:t> не </a:t>
            </a:r>
            <a:r>
              <a:rPr lang="ru-RU" sz="2000" b="1" dirty="0" err="1">
                <a:ln w="11430"/>
                <a:latin typeface="Times New Roman" pitchFamily="18" charset="0"/>
                <a:ea typeface="Times New Roman" pitchFamily="18" charset="0"/>
                <a:cs typeface="Times New Roman" pitchFamily="18" charset="0"/>
              </a:rPr>
              <a:t>вживав</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заходів</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щодо</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його</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припинення</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що</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підтверджено</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судовим</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рішенням</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що</a:t>
            </a:r>
            <a:r>
              <a:rPr lang="ru-RU" sz="2000" b="1" dirty="0">
                <a:ln w="11430"/>
                <a:latin typeface="Times New Roman" pitchFamily="18" charset="0"/>
                <a:ea typeface="Times New Roman" pitchFamily="18" charset="0"/>
                <a:cs typeface="Times New Roman" pitchFamily="18" charset="0"/>
              </a:rPr>
              <a:t> набрало </a:t>
            </a:r>
            <a:r>
              <a:rPr lang="ru-RU" sz="2000" b="1" dirty="0" err="1">
                <a:ln w="11430"/>
                <a:latin typeface="Times New Roman" pitchFamily="18" charset="0"/>
                <a:ea typeface="Times New Roman" pitchFamily="18" charset="0"/>
                <a:cs typeface="Times New Roman" pitchFamily="18" charset="0"/>
              </a:rPr>
              <a:t>законної</a:t>
            </a:r>
            <a:r>
              <a:rPr lang="ru-RU" sz="2000" b="1" dirty="0">
                <a:ln w="11430"/>
                <a:latin typeface="Times New Roman" pitchFamily="18" charset="0"/>
                <a:ea typeface="Times New Roman" pitchFamily="18" charset="0"/>
                <a:cs typeface="Times New Roman" pitchFamily="18" charset="0"/>
              </a:rPr>
              <a:t> </a:t>
            </a:r>
            <a:r>
              <a:rPr lang="ru-RU" sz="2000" b="1" dirty="0" err="1">
                <a:ln w="11430"/>
                <a:latin typeface="Times New Roman" pitchFamily="18" charset="0"/>
                <a:ea typeface="Times New Roman" pitchFamily="18" charset="0"/>
                <a:cs typeface="Times New Roman" pitchFamily="18" charset="0"/>
              </a:rPr>
              <a:t>сили</a:t>
            </a:r>
            <a:r>
              <a:rPr lang="ru-RU" sz="2000" b="1" dirty="0">
                <a:ln w="11430"/>
                <a:latin typeface="Times New Roman" pitchFamily="18" charset="0"/>
                <a:ea typeface="Times New Roman" pitchFamily="18" charset="0"/>
                <a:cs typeface="Times New Roman" pitchFamily="18" charset="0"/>
              </a:rPr>
              <a:t>. (</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ч.3. ст</a:t>
            </a:r>
            <a:r>
              <a:rPr lang="ru-RU" sz="2000" b="1" dirty="0" smtClean="0">
                <a:ln w="11430"/>
                <a:latin typeface="Times New Roman" pitchFamily="18" charset="0"/>
                <a:ea typeface="Times New Roman" pitchFamily="18" charset="0"/>
                <a:cs typeface="Times New Roman" pitchFamily="18" charset="0"/>
              </a:rPr>
              <a:t>. </a:t>
            </a:r>
            <a:r>
              <a:rPr kumimoji="0" lang="ru-RU" sz="2000" b="1" i="0" u="none" strike="noStrike" normalizeH="0" baseline="0" dirty="0" smtClean="0">
                <a:ln w="11430"/>
                <a:latin typeface="Times New Roman" pitchFamily="18" charset="0"/>
                <a:ea typeface="Times New Roman" pitchFamily="18" charset="0"/>
                <a:cs typeface="Times New Roman" pitchFamily="18" charset="0"/>
              </a:rPr>
              <a:t>38).</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a:ln w="1143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1430"/>
              <a:latin typeface="Times New Roman" pitchFamily="18" charset="0"/>
              <a:cs typeface="Times New Roman" pitchFamily="18" charset="0"/>
            </a:endParaRPr>
          </a:p>
        </p:txBody>
      </p:sp>
      <p:pic>
        <p:nvPicPr>
          <p:cNvPr id="17411" name="Picture 3" descr="http://t3.gstatic.com/images?q=tbn:ANd9GcSXx9ref7Uk-1zYddrNOz0xk9c_Slyegk035gN11CYh5vNxB9CJ"/>
          <p:cNvPicPr>
            <a:picLocks noChangeAspect="1" noChangeArrowheads="1"/>
          </p:cNvPicPr>
          <p:nvPr/>
        </p:nvPicPr>
        <p:blipFill>
          <a:blip r:embed="rId2"/>
          <a:srcRect/>
          <a:stretch>
            <a:fillRect/>
          </a:stretch>
        </p:blipFill>
        <p:spPr bwMode="auto">
          <a:xfrm>
            <a:off x="3347864" y="3717032"/>
            <a:ext cx="2390775" cy="1914525"/>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circle(in)">
                                      <p:cBhvr>
                                        <p:cTn id="7" dur="2000"/>
                                        <p:tgtEl>
                                          <p:spTgt spid="17409"/>
                                        </p:tgtEl>
                                      </p:cBhvr>
                                    </p:animEffect>
                                  </p:childTnLst>
                                </p:cTn>
                              </p:par>
                              <p:par>
                                <p:cTn id="8" presetID="6" presetClass="entr" presetSubtype="16" fill="hold"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circle(in)">
                                      <p:cBhvr>
                                        <p:cTn id="10"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907273027"/>
              </p:ext>
            </p:extLst>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657315"/>
      </p:ext>
    </p:extLst>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lgn="just"/>
            <a:r>
              <a:rPr lang="uk-UA" sz="1600" dirty="0"/>
              <a:t/>
            </a:r>
            <a:br>
              <a:rPr lang="uk-UA" sz="1600" dirty="0"/>
            </a:br>
            <a:r>
              <a:rPr lang="uk-UA" sz="2400" dirty="0" smtClean="0">
                <a:solidFill>
                  <a:schemeClr val="tx1"/>
                </a:solidFill>
              </a:rPr>
              <a:t>Загальні </a:t>
            </a:r>
            <a:r>
              <a:rPr lang="uk-UA" sz="2400" dirty="0">
                <a:solidFill>
                  <a:schemeClr val="tx1"/>
                </a:solidFill>
              </a:rPr>
              <a:t>підстави для звільнення передбачені ст. </a:t>
            </a:r>
            <a:r>
              <a:rPr lang="uk-UA" sz="2400" dirty="0" smtClean="0">
                <a:solidFill>
                  <a:schemeClr val="tx1"/>
                </a:solidFill>
              </a:rPr>
              <a:t>40 </a:t>
            </a:r>
            <a:r>
              <a:rPr lang="uk-UA" sz="2400" dirty="0">
                <a:solidFill>
                  <a:schemeClr val="tx1"/>
                </a:solidFill>
              </a:rPr>
              <a:t>КЗпП України, а додаткові підстави для розірвання трудового договору з окремими категоріями працівників за певних умов – у ст. 41 КЗпП України. Підстави, передбачені у ст. 40, містять як винні дії працівника (п.3, 4, 7, 8), так і ті, в яких вини працівника немає (п.1, 2, 5, 6). А ст. </a:t>
            </a:r>
            <a:r>
              <a:rPr lang="uk-UA" sz="2400" dirty="0" smtClean="0">
                <a:solidFill>
                  <a:schemeClr val="tx1"/>
                </a:solidFill>
              </a:rPr>
              <a:t>41 </a:t>
            </a:r>
            <a:r>
              <a:rPr lang="uk-UA" sz="2400" dirty="0">
                <a:solidFill>
                  <a:schemeClr val="tx1"/>
                </a:solidFill>
              </a:rPr>
              <a:t>містить лише підстави з вини працівника для чітко </a:t>
            </a:r>
            <a:r>
              <a:rPr lang="uk-UA" sz="2400" dirty="0" smtClean="0">
                <a:solidFill>
                  <a:schemeClr val="tx1"/>
                </a:solidFill>
              </a:rPr>
              <a:t>визначених </a:t>
            </a:r>
            <a:r>
              <a:rPr lang="uk-UA" sz="2400" dirty="0">
                <a:solidFill>
                  <a:schemeClr val="tx1"/>
                </a:solidFill>
              </a:rPr>
              <a:t>категорій осіб.</a:t>
            </a:r>
            <a:endParaRPr lang="uk-UA" sz="2200" b="1" dirty="0">
              <a:solidFill>
                <a:schemeClr val="tx1"/>
              </a:solidFill>
            </a:endParaRPr>
          </a:p>
        </p:txBody>
      </p:sp>
    </p:spTree>
    <p:extLst>
      <p:ext uri="{BB962C8B-B14F-4D97-AF65-F5344CB8AC3E}">
        <p14:creationId xmlns:p14="http://schemas.microsoft.com/office/powerpoint/2010/main" val="342492120"/>
      </p:ext>
    </p:extLst>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840" y="1583538"/>
            <a:ext cx="7543800" cy="4293734"/>
          </a:xfrm>
        </p:spPr>
        <p:txBody>
          <a:bodyPr anchor="t"/>
          <a:lstStyle/>
          <a:p>
            <a:pPr algn="l"/>
            <a:r>
              <a:rPr lang="ru-RU" sz="2000" dirty="0"/>
              <a:t/>
            </a:r>
            <a:br>
              <a:rPr lang="ru-RU" sz="2000" dirty="0"/>
            </a:br>
            <a:r>
              <a:rPr lang="ru-RU" sz="2000" dirty="0" smtClean="0">
                <a:solidFill>
                  <a:schemeClr val="tx1"/>
                </a:solidFill>
              </a:rPr>
              <a:t>1. </a:t>
            </a:r>
            <a:r>
              <a:rPr lang="ru-RU" sz="2000" dirty="0" err="1" smtClean="0">
                <a:solidFill>
                  <a:schemeClr val="tx1"/>
                </a:solidFill>
              </a:rPr>
              <a:t>Поняття</a:t>
            </a:r>
            <a:r>
              <a:rPr lang="ru-RU" sz="2000" dirty="0" smtClean="0">
                <a:solidFill>
                  <a:schemeClr val="tx1"/>
                </a:solidFill>
              </a:rPr>
              <a:t> </a:t>
            </a:r>
            <a:r>
              <a:rPr lang="ru-RU" sz="2000" dirty="0">
                <a:solidFill>
                  <a:schemeClr val="tx1"/>
                </a:solidFill>
              </a:rPr>
              <a:t>та </a:t>
            </a:r>
            <a:r>
              <a:rPr lang="ru-RU" sz="2000" dirty="0" err="1">
                <a:solidFill>
                  <a:schemeClr val="tx1"/>
                </a:solidFill>
              </a:rPr>
              <a:t>види</a:t>
            </a:r>
            <a:r>
              <a:rPr lang="ru-RU" sz="2000" dirty="0">
                <a:solidFill>
                  <a:schemeClr val="tx1"/>
                </a:solidFill>
              </a:rPr>
              <a:t> </a:t>
            </a:r>
            <a:r>
              <a:rPr lang="ru-RU" sz="2000" dirty="0" err="1">
                <a:solidFill>
                  <a:schemeClr val="tx1"/>
                </a:solidFill>
              </a:rPr>
              <a:t>підстав</a:t>
            </a:r>
            <a:r>
              <a:rPr lang="ru-RU" sz="2000" dirty="0">
                <a:solidFill>
                  <a:schemeClr val="tx1"/>
                </a:solidFill>
              </a:rPr>
              <a:t> </a:t>
            </a:r>
            <a:r>
              <a:rPr lang="ru-RU" sz="2000" dirty="0" err="1">
                <a:solidFill>
                  <a:schemeClr val="tx1"/>
                </a:solidFill>
              </a:rPr>
              <a:t>припинення</a:t>
            </a:r>
            <a:r>
              <a:rPr lang="ru-RU" sz="2000" dirty="0">
                <a:solidFill>
                  <a:schemeClr val="tx1"/>
                </a:solidFill>
              </a:rPr>
              <a:t> трудового договору. </a:t>
            </a:r>
            <a:r>
              <a:rPr lang="ru-RU" sz="2000" dirty="0" err="1" smtClean="0">
                <a:solidFill>
                  <a:schemeClr val="tx1"/>
                </a:solidFill>
              </a:rPr>
              <a:t>Загальн</a:t>
            </a:r>
            <a:r>
              <a:rPr lang="uk-UA" sz="2000" dirty="0" smtClean="0">
                <a:solidFill>
                  <a:schemeClr val="tx1"/>
                </a:solidFill>
              </a:rPr>
              <a:t>і підстави припинення трудового договору.</a:t>
            </a: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2. </a:t>
            </a:r>
            <a:r>
              <a:rPr lang="ru-RU" sz="2000" dirty="0" err="1" smtClean="0">
                <a:solidFill>
                  <a:schemeClr val="tx1"/>
                </a:solidFill>
              </a:rPr>
              <a:t>Розірвання</a:t>
            </a:r>
            <a:r>
              <a:rPr lang="ru-RU" sz="2000" dirty="0" smtClean="0">
                <a:solidFill>
                  <a:schemeClr val="tx1"/>
                </a:solidFill>
              </a:rPr>
              <a:t> </a:t>
            </a:r>
            <a:r>
              <a:rPr lang="ru-RU" sz="2000" dirty="0">
                <a:solidFill>
                  <a:schemeClr val="tx1"/>
                </a:solidFill>
              </a:rPr>
              <a:t>трудового договору з </a:t>
            </a:r>
            <a:r>
              <a:rPr lang="ru-RU" sz="2000" dirty="0" err="1">
                <a:solidFill>
                  <a:schemeClr val="tx1"/>
                </a:solidFill>
              </a:rPr>
              <a:t>ініціативи</a:t>
            </a:r>
            <a:r>
              <a:rPr lang="ru-RU" sz="2000" dirty="0">
                <a:solidFill>
                  <a:schemeClr val="tx1"/>
                </a:solidFill>
              </a:rPr>
              <a:t> </a:t>
            </a:r>
            <a:r>
              <a:rPr lang="ru-RU" sz="2000" dirty="0" err="1">
                <a:solidFill>
                  <a:schemeClr val="tx1"/>
                </a:solidFill>
              </a:rPr>
              <a:t>працівника</a:t>
            </a:r>
            <a:r>
              <a:rPr lang="ru-RU" sz="2000" dirty="0">
                <a:solidFill>
                  <a:schemeClr val="tx1"/>
                </a:solidFill>
              </a:rPr>
              <a:t>.</a:t>
            </a:r>
            <a:br>
              <a:rPr lang="ru-RU" sz="2000" dirty="0">
                <a:solidFill>
                  <a:schemeClr val="tx1"/>
                </a:solidFill>
              </a:rPr>
            </a:b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3. </a:t>
            </a:r>
            <a:r>
              <a:rPr lang="ru-RU" sz="2000" dirty="0" err="1" smtClean="0">
                <a:solidFill>
                  <a:schemeClr val="tx1"/>
                </a:solidFill>
              </a:rPr>
              <a:t>Загальні</a:t>
            </a:r>
            <a:r>
              <a:rPr lang="ru-RU" sz="2000" dirty="0" smtClean="0">
                <a:solidFill>
                  <a:schemeClr val="tx1"/>
                </a:solidFill>
              </a:rPr>
              <a:t> </a:t>
            </a:r>
            <a:r>
              <a:rPr lang="ru-RU" sz="2000" dirty="0">
                <a:solidFill>
                  <a:schemeClr val="tx1"/>
                </a:solidFill>
              </a:rPr>
              <a:t>та </a:t>
            </a:r>
            <a:r>
              <a:rPr lang="ru-RU" sz="2000" dirty="0" err="1">
                <a:solidFill>
                  <a:schemeClr val="tx1"/>
                </a:solidFill>
              </a:rPr>
              <a:t>додаткові</a:t>
            </a:r>
            <a:r>
              <a:rPr lang="ru-RU" sz="2000" dirty="0">
                <a:solidFill>
                  <a:schemeClr val="tx1"/>
                </a:solidFill>
              </a:rPr>
              <a:t> </a:t>
            </a:r>
            <a:r>
              <a:rPr lang="ru-RU" sz="2000" dirty="0" err="1">
                <a:solidFill>
                  <a:schemeClr val="tx1"/>
                </a:solidFill>
              </a:rPr>
              <a:t>підстави</a:t>
            </a:r>
            <a:r>
              <a:rPr lang="ru-RU" sz="2000" dirty="0">
                <a:solidFill>
                  <a:schemeClr val="tx1"/>
                </a:solidFill>
              </a:rPr>
              <a:t> </a:t>
            </a:r>
            <a:r>
              <a:rPr lang="ru-RU" sz="2000" dirty="0" err="1">
                <a:solidFill>
                  <a:schemeClr val="tx1"/>
                </a:solidFill>
              </a:rPr>
              <a:t>розірвання</a:t>
            </a:r>
            <a:r>
              <a:rPr lang="ru-RU" sz="2000" dirty="0">
                <a:solidFill>
                  <a:schemeClr val="tx1"/>
                </a:solidFill>
              </a:rPr>
              <a:t> трудового договору з </a:t>
            </a:r>
            <a:r>
              <a:rPr lang="ru-RU" sz="2000" dirty="0" err="1">
                <a:solidFill>
                  <a:schemeClr val="tx1"/>
                </a:solidFill>
              </a:rPr>
              <a:t>ініціативи</a:t>
            </a:r>
            <a:r>
              <a:rPr lang="ru-RU" sz="2000" dirty="0">
                <a:solidFill>
                  <a:schemeClr val="tx1"/>
                </a:solidFill>
              </a:rPr>
              <a:t> </a:t>
            </a:r>
            <a:r>
              <a:rPr lang="ru-RU" sz="2000" dirty="0" err="1">
                <a:solidFill>
                  <a:schemeClr val="tx1"/>
                </a:solidFill>
              </a:rPr>
              <a:t>власника</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a:solidFill>
                  <a:schemeClr val="tx1"/>
                </a:solidFill>
              </a:rPr>
              <a:t/>
            </a:r>
            <a:br>
              <a:rPr lang="ru-RU" sz="2000" dirty="0">
                <a:solidFill>
                  <a:schemeClr val="tx1"/>
                </a:solidFill>
              </a:rPr>
            </a:br>
            <a:r>
              <a:rPr lang="ru-RU" sz="2000" dirty="0" smtClean="0">
                <a:solidFill>
                  <a:schemeClr val="tx1"/>
                </a:solidFill>
              </a:rPr>
              <a:t>4. Порядок та </a:t>
            </a:r>
            <a:r>
              <a:rPr lang="ru-RU" sz="2000" dirty="0" err="1" smtClean="0">
                <a:solidFill>
                  <a:schemeClr val="tx1"/>
                </a:solidFill>
              </a:rPr>
              <a:t>юридичне</a:t>
            </a:r>
            <a:r>
              <a:rPr lang="ru-RU" sz="2000" dirty="0" smtClean="0">
                <a:solidFill>
                  <a:schemeClr val="tx1"/>
                </a:solidFill>
              </a:rPr>
              <a:t> </a:t>
            </a:r>
            <a:r>
              <a:rPr lang="ru-RU" sz="2000" dirty="0" err="1" smtClean="0">
                <a:solidFill>
                  <a:schemeClr val="tx1"/>
                </a:solidFill>
              </a:rPr>
              <a:t>оформлення</a:t>
            </a:r>
            <a:r>
              <a:rPr lang="ru-RU" sz="2000" dirty="0" smtClean="0">
                <a:solidFill>
                  <a:schemeClr val="tx1"/>
                </a:solidFill>
              </a:rPr>
              <a:t> </a:t>
            </a:r>
            <a:r>
              <a:rPr lang="ru-RU" sz="2000" dirty="0" err="1" smtClean="0">
                <a:solidFill>
                  <a:schemeClr val="tx1"/>
                </a:solidFill>
              </a:rPr>
              <a:t>звільнення</a:t>
            </a:r>
            <a:r>
              <a:rPr lang="ru-RU" sz="2000" dirty="0" smtClean="0">
                <a:solidFill>
                  <a:schemeClr val="tx1"/>
                </a:solidFill>
              </a:rPr>
              <a:t> </a:t>
            </a:r>
            <a:r>
              <a:rPr lang="ru-RU" sz="2000" dirty="0" err="1" smtClean="0">
                <a:solidFill>
                  <a:schemeClr val="tx1"/>
                </a:solidFill>
              </a:rPr>
              <a:t>працівника</a:t>
            </a:r>
            <a:r>
              <a:rPr lang="ru-RU" sz="2000" dirty="0" smtClean="0">
                <a:solidFill>
                  <a:schemeClr val="tx1"/>
                </a:solidFill>
              </a:rPr>
              <a:t>.</a:t>
            </a:r>
            <a:br>
              <a:rPr lang="ru-RU" sz="2000" dirty="0" smtClean="0">
                <a:solidFill>
                  <a:schemeClr val="tx1"/>
                </a:solidFill>
              </a:rPr>
            </a:br>
            <a:endParaRPr lang="ru-RU" sz="2000" dirty="0">
              <a:solidFill>
                <a:schemeClr val="tx1"/>
              </a:solidFill>
            </a:endParaRPr>
          </a:p>
        </p:txBody>
      </p:sp>
      <p:sp>
        <p:nvSpPr>
          <p:cNvPr id="3" name="Подзаголовок 2"/>
          <p:cNvSpPr>
            <a:spLocks noGrp="1"/>
          </p:cNvSpPr>
          <p:nvPr>
            <p:ph type="subTitle" idx="1"/>
          </p:nvPr>
        </p:nvSpPr>
        <p:spPr>
          <a:xfrm>
            <a:off x="1331640" y="876300"/>
            <a:ext cx="6172200" cy="685800"/>
          </a:xfrm>
        </p:spPr>
        <p:txBody>
          <a:bodyPr anchor="ctr">
            <a:noAutofit/>
          </a:bodyPr>
          <a:lstStyle/>
          <a:p>
            <a:pPr algn="ctr"/>
            <a:r>
              <a:rPr lang="ru-RU" sz="4400" b="1" dirty="0" smtClean="0">
                <a:solidFill>
                  <a:schemeClr val="tx1"/>
                </a:solidFill>
              </a:rPr>
              <a:t>План</a:t>
            </a:r>
            <a:endParaRPr lang="uk-UA" sz="4400" b="1" dirty="0">
              <a:solidFill>
                <a:schemeClr val="tx1"/>
              </a:solidFill>
            </a:endParaRPr>
          </a:p>
        </p:txBody>
      </p:sp>
    </p:spTree>
    <p:extLst>
      <p:ext uri="{BB962C8B-B14F-4D97-AF65-F5344CB8AC3E}">
        <p14:creationId xmlns:p14="http://schemas.microsoft.com/office/powerpoint/2010/main" val="2022742774"/>
      </p:ext>
    </p:extLst>
  </p:cSld>
  <p:clrMapOvr>
    <a:masterClrMapping/>
  </p:clrMapOvr>
  <p:transition>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600" b="1" dirty="0" smtClean="0">
                <a:solidFill>
                  <a:schemeClr val="tx1"/>
                </a:solidFill>
              </a:rPr>
              <a:t>Стаття </a:t>
            </a:r>
            <a:r>
              <a:rPr lang="uk-UA" sz="1600" b="1" dirty="0">
                <a:solidFill>
                  <a:schemeClr val="tx1"/>
                </a:solidFill>
              </a:rPr>
              <a:t>40. </a:t>
            </a:r>
            <a:r>
              <a:rPr lang="uk-UA" sz="1600" b="1" dirty="0" smtClean="0">
                <a:solidFill>
                  <a:schemeClr val="tx1"/>
                </a:solidFill>
              </a:rPr>
              <a:t>Трудовий договір може </a:t>
            </a:r>
            <a:r>
              <a:rPr lang="uk-UA" sz="1600" b="1" dirty="0">
                <a:solidFill>
                  <a:schemeClr val="tx1"/>
                </a:solidFill>
              </a:rPr>
              <a:t>бути розірвані власником </a:t>
            </a:r>
            <a:r>
              <a:rPr lang="uk-UA" sz="1600" b="1" dirty="0" smtClean="0">
                <a:solidFill>
                  <a:schemeClr val="tx1"/>
                </a:solidFill>
              </a:rPr>
              <a:t>або </a:t>
            </a:r>
            <a:r>
              <a:rPr lang="uk-UA" sz="1600" b="1" dirty="0">
                <a:solidFill>
                  <a:schemeClr val="tx1"/>
                </a:solidFill>
              </a:rPr>
              <a:t>уповноваженим ним органом лише у випадках:</a:t>
            </a:r>
            <a:r>
              <a:rPr lang="uk-UA" sz="1100" dirty="0">
                <a:solidFill>
                  <a:schemeClr val="tx1"/>
                </a:solidFill>
              </a:rPr>
              <a:t/>
            </a:r>
            <a:br>
              <a:rPr lang="uk-UA" sz="1100" dirty="0">
                <a:solidFill>
                  <a:schemeClr val="tx1"/>
                </a:solidFill>
              </a:rPr>
            </a:br>
            <a:r>
              <a:rPr lang="uk-UA" sz="1300" dirty="0">
                <a:solidFill>
                  <a:schemeClr val="tx1"/>
                </a:solidFill>
              </a:rPr>
              <a:t>1) змін 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a:t>
            </a:r>
            <a:r>
              <a:rPr lang="uk-UA" sz="1300" dirty="0" smtClean="0">
                <a:solidFill>
                  <a:schemeClr val="tx1"/>
                </a:solidFill>
              </a:rPr>
              <a:t>;</a:t>
            </a:r>
            <a:r>
              <a:rPr lang="uk-UA" sz="1300" i="1" dirty="0">
                <a:solidFill>
                  <a:schemeClr val="tx1"/>
                </a:solidFill>
              </a:rPr>
              <a:t/>
            </a:r>
            <a:br>
              <a:rPr lang="uk-UA" sz="1300" i="1" dirty="0">
                <a:solidFill>
                  <a:schemeClr val="tx1"/>
                </a:solidFill>
              </a:rPr>
            </a:br>
            <a:r>
              <a:rPr lang="uk-UA" sz="1300" dirty="0">
                <a:solidFill>
                  <a:schemeClr val="tx1"/>
                </a:solidFill>
              </a:rPr>
              <a:t>2) виявленої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a:t>
            </a:r>
            <a:br>
              <a:rPr lang="uk-UA" sz="1300" dirty="0">
                <a:solidFill>
                  <a:schemeClr val="tx1"/>
                </a:solidFill>
              </a:rPr>
            </a:br>
            <a:r>
              <a:rPr lang="uk-UA" sz="1300" dirty="0">
                <a:solidFill>
                  <a:schemeClr val="tx1"/>
                </a:solidFill>
              </a:rPr>
              <a:t>3) систематичного 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a:t>
            </a:r>
            <a:br>
              <a:rPr lang="uk-UA" sz="1300" dirty="0">
                <a:solidFill>
                  <a:schemeClr val="tx1"/>
                </a:solidFill>
              </a:rPr>
            </a:br>
            <a:r>
              <a:rPr lang="uk-UA" sz="1300" dirty="0">
                <a:solidFill>
                  <a:schemeClr val="tx1"/>
                </a:solidFill>
              </a:rPr>
              <a:t>4) прогулу (в тому числі відсутності на роботі більше трьох годин протягом робочого дня) без поважних причин;</a:t>
            </a:r>
            <a:br>
              <a:rPr lang="uk-UA" sz="1300" dirty="0">
                <a:solidFill>
                  <a:schemeClr val="tx1"/>
                </a:solidFill>
              </a:rPr>
            </a:br>
            <a:r>
              <a:rPr lang="uk-UA" sz="1300" dirty="0">
                <a:solidFill>
                  <a:schemeClr val="tx1"/>
                </a:solidFill>
              </a:rPr>
              <a:t>5) нез'явлення на роботу протягом більш як чотирьох місяців підряд внаслідок тимчасової непрацездатності, не рахуючи відпустки по вагітності і родах, 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a:t>
            </a:r>
            <a:br>
              <a:rPr lang="uk-UA" sz="1300" dirty="0">
                <a:solidFill>
                  <a:schemeClr val="tx1"/>
                </a:solidFill>
              </a:rPr>
            </a:br>
            <a:r>
              <a:rPr lang="uk-UA" sz="1300" dirty="0">
                <a:solidFill>
                  <a:schemeClr val="tx1"/>
                </a:solidFill>
              </a:rPr>
              <a:t>6) поновлення на роботі працівника, який раніше виконував цю роботу;</a:t>
            </a:r>
            <a:br>
              <a:rPr lang="uk-UA" sz="1300" dirty="0">
                <a:solidFill>
                  <a:schemeClr val="tx1"/>
                </a:solidFill>
              </a:rPr>
            </a:br>
            <a:r>
              <a:rPr lang="uk-UA" sz="1300" dirty="0">
                <a:solidFill>
                  <a:schemeClr val="tx1"/>
                </a:solidFill>
              </a:rPr>
              <a:t>7) появи на роботі в нетверезому стані, у стані наркотичного або токсичного сп'яніння;</a:t>
            </a:r>
            <a:br>
              <a:rPr lang="uk-UA" sz="1300" dirty="0">
                <a:solidFill>
                  <a:schemeClr val="tx1"/>
                </a:solidFill>
              </a:rPr>
            </a:br>
            <a:r>
              <a:rPr lang="uk-UA" sz="1300" dirty="0">
                <a:solidFill>
                  <a:schemeClr val="tx1"/>
                </a:solidFill>
              </a:rPr>
              <a:t>8) вчинення за місцем роботи розкрадання (в тому числі дрібного) майна власника, встановленого </a:t>
            </a:r>
            <a:r>
              <a:rPr lang="uk-UA" sz="1300" dirty="0" err="1">
                <a:solidFill>
                  <a:schemeClr val="tx1"/>
                </a:solidFill>
              </a:rPr>
              <a:t>вироком</a:t>
            </a:r>
            <a:r>
              <a:rPr lang="uk-UA" sz="1300" dirty="0">
                <a:solidFill>
                  <a:schemeClr val="tx1"/>
                </a:solidFill>
              </a:rPr>
              <a:t> суду, що набрав законної </a:t>
            </a:r>
            <a:r>
              <a:rPr lang="uk-UA" sz="1300" dirty="0" smtClean="0">
                <a:solidFill>
                  <a:schemeClr val="tx1"/>
                </a:solidFill>
              </a:rPr>
              <a:t>сили.</a:t>
            </a:r>
            <a:r>
              <a:rPr lang="uk-UA" sz="1300" i="1" dirty="0">
                <a:solidFill>
                  <a:schemeClr val="tx1"/>
                </a:solidFill>
              </a:rPr>
              <a:t/>
            </a:r>
            <a:br>
              <a:rPr lang="uk-UA" sz="1300" i="1" dirty="0">
                <a:solidFill>
                  <a:schemeClr val="tx1"/>
                </a:solidFill>
              </a:rPr>
            </a:br>
            <a:r>
              <a:rPr lang="uk-UA" sz="1300" dirty="0">
                <a:solidFill>
                  <a:schemeClr val="tx1"/>
                </a:solidFill>
              </a:rPr>
              <a:t>10) призову або мобілізації власника - фізичної особи під час особливого періоду;</a:t>
            </a:r>
            <a:br>
              <a:rPr lang="uk-UA" sz="1300" dirty="0">
                <a:solidFill>
                  <a:schemeClr val="tx1"/>
                </a:solidFill>
              </a:rPr>
            </a:br>
            <a:r>
              <a:rPr lang="uk-UA" sz="1300" dirty="0">
                <a:solidFill>
                  <a:schemeClr val="tx1"/>
                </a:solidFill>
              </a:rPr>
              <a:t>11) встановлення невідповідності працівника займаній посаді, на яку його прийнято, або виконуваній роботі протягом строку випробування</a:t>
            </a:r>
            <a:r>
              <a:rPr lang="uk-UA" sz="1300" dirty="0" smtClean="0">
                <a:solidFill>
                  <a:schemeClr val="tx1"/>
                </a:solidFill>
              </a:rPr>
              <a:t>.</a:t>
            </a:r>
            <a:br>
              <a:rPr lang="uk-UA" sz="1300" dirty="0" smtClean="0">
                <a:solidFill>
                  <a:schemeClr val="tx1"/>
                </a:solidFill>
              </a:rPr>
            </a:br>
            <a:r>
              <a:rPr lang="ru-RU" sz="1300" dirty="0">
                <a:solidFill>
                  <a:schemeClr val="tx1"/>
                </a:solidFill>
              </a:rPr>
              <a:t>12) </a:t>
            </a:r>
            <a:r>
              <a:rPr lang="ru-RU" sz="1300" dirty="0" err="1">
                <a:solidFill>
                  <a:schemeClr val="tx1"/>
                </a:solidFill>
              </a:rPr>
              <a:t>вчинення</a:t>
            </a:r>
            <a:r>
              <a:rPr lang="ru-RU" sz="1300" dirty="0">
                <a:solidFill>
                  <a:schemeClr val="tx1"/>
                </a:solidFill>
              </a:rPr>
              <a:t> </a:t>
            </a:r>
            <a:r>
              <a:rPr lang="ru-RU" sz="1300" dirty="0" err="1">
                <a:solidFill>
                  <a:schemeClr val="tx1"/>
                </a:solidFill>
              </a:rPr>
              <a:t>працівником</a:t>
            </a:r>
            <a:r>
              <a:rPr lang="ru-RU" sz="1300" dirty="0">
                <a:solidFill>
                  <a:schemeClr val="tx1"/>
                </a:solidFill>
              </a:rPr>
              <a:t> </a:t>
            </a:r>
            <a:r>
              <a:rPr lang="ru-RU" sz="1300" dirty="0" err="1">
                <a:solidFill>
                  <a:schemeClr val="tx1"/>
                </a:solidFill>
              </a:rPr>
              <a:t>мобінгу</a:t>
            </a:r>
            <a:r>
              <a:rPr lang="ru-RU" sz="1300" dirty="0">
                <a:solidFill>
                  <a:schemeClr val="tx1"/>
                </a:solidFill>
              </a:rPr>
              <a:t> (</a:t>
            </a:r>
            <a:r>
              <a:rPr lang="ru-RU" sz="1300" dirty="0" err="1">
                <a:solidFill>
                  <a:schemeClr val="tx1"/>
                </a:solidFill>
              </a:rPr>
              <a:t>цькування</a:t>
            </a:r>
            <a:r>
              <a:rPr lang="ru-RU" sz="1300" dirty="0">
                <a:solidFill>
                  <a:schemeClr val="tx1"/>
                </a:solidFill>
              </a:rPr>
              <a:t>), </a:t>
            </a:r>
            <a:r>
              <a:rPr lang="ru-RU" sz="1300" dirty="0" err="1">
                <a:solidFill>
                  <a:schemeClr val="tx1"/>
                </a:solidFill>
              </a:rPr>
              <a:t>встановленого</a:t>
            </a:r>
            <a:r>
              <a:rPr lang="ru-RU" sz="1300" dirty="0">
                <a:solidFill>
                  <a:schemeClr val="tx1"/>
                </a:solidFill>
              </a:rPr>
              <a:t> </a:t>
            </a:r>
            <a:r>
              <a:rPr lang="ru-RU" sz="1300" dirty="0" err="1">
                <a:solidFill>
                  <a:schemeClr val="tx1"/>
                </a:solidFill>
              </a:rPr>
              <a:t>судовим</a:t>
            </a:r>
            <a:r>
              <a:rPr lang="ru-RU" sz="1300" dirty="0">
                <a:solidFill>
                  <a:schemeClr val="tx1"/>
                </a:solidFill>
              </a:rPr>
              <a:t> </a:t>
            </a:r>
            <a:r>
              <a:rPr lang="ru-RU" sz="1300" dirty="0" err="1">
                <a:solidFill>
                  <a:schemeClr val="tx1"/>
                </a:solidFill>
              </a:rPr>
              <a:t>рішенням</a:t>
            </a:r>
            <a:r>
              <a:rPr lang="ru-RU" sz="1300" dirty="0">
                <a:solidFill>
                  <a:schemeClr val="tx1"/>
                </a:solidFill>
              </a:rPr>
              <a:t>, </a:t>
            </a:r>
            <a:r>
              <a:rPr lang="ru-RU" sz="1300" dirty="0" err="1">
                <a:solidFill>
                  <a:schemeClr val="tx1"/>
                </a:solidFill>
              </a:rPr>
              <a:t>що</a:t>
            </a:r>
            <a:r>
              <a:rPr lang="ru-RU" sz="1300" dirty="0">
                <a:solidFill>
                  <a:schemeClr val="tx1"/>
                </a:solidFill>
              </a:rPr>
              <a:t> набрало </a:t>
            </a:r>
            <a:r>
              <a:rPr lang="ru-RU" sz="1300" dirty="0" err="1">
                <a:solidFill>
                  <a:schemeClr val="tx1"/>
                </a:solidFill>
              </a:rPr>
              <a:t>законної</a:t>
            </a:r>
            <a:r>
              <a:rPr lang="ru-RU" sz="1300" dirty="0">
                <a:solidFill>
                  <a:schemeClr val="tx1"/>
                </a:solidFill>
              </a:rPr>
              <a:t> </a:t>
            </a:r>
            <a:r>
              <a:rPr lang="ru-RU" sz="1300" dirty="0" err="1">
                <a:solidFill>
                  <a:schemeClr val="tx1"/>
                </a:solidFill>
              </a:rPr>
              <a:t>сили</a:t>
            </a:r>
            <a:r>
              <a:rPr lang="ru-RU" sz="1300" dirty="0">
                <a:solidFill>
                  <a:schemeClr val="tx1"/>
                </a:solidFill>
              </a:rPr>
              <a:t>.</a:t>
            </a:r>
            <a:r>
              <a:rPr lang="uk-UA" sz="1300" dirty="0" smtClean="0">
                <a:solidFill>
                  <a:schemeClr val="tx1"/>
                </a:solidFill>
              </a:rPr>
              <a:t/>
            </a:r>
            <a:br>
              <a:rPr lang="uk-UA" sz="1300" dirty="0" smtClean="0">
                <a:solidFill>
                  <a:schemeClr val="tx1"/>
                </a:solidFill>
              </a:rPr>
            </a:br>
            <a:r>
              <a:rPr lang="uk-UA" sz="2400" dirty="0"/>
              <a:t/>
            </a:r>
            <a:br>
              <a:rPr lang="uk-UA" sz="2400" dirty="0"/>
            </a:br>
            <a:endParaRPr lang="uk-UA" sz="2200" b="1" dirty="0">
              <a:solidFill>
                <a:schemeClr val="tx1"/>
              </a:solidFill>
            </a:endParaRPr>
          </a:p>
        </p:txBody>
      </p:sp>
    </p:spTree>
    <p:extLst>
      <p:ext uri="{BB962C8B-B14F-4D97-AF65-F5344CB8AC3E}">
        <p14:creationId xmlns:p14="http://schemas.microsoft.com/office/powerpoint/2010/main" val="2647530885"/>
      </p:ext>
    </p:extLst>
  </p:cSld>
  <p:clrMapOvr>
    <a:masterClrMapping/>
  </p:clrMapOvr>
  <p:transition>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100" dirty="0">
                <a:solidFill>
                  <a:schemeClr val="tx1"/>
                </a:solidFill>
              </a:rPr>
              <a:t/>
            </a:r>
            <a:br>
              <a:rPr lang="uk-UA" sz="1100" dirty="0">
                <a:solidFill>
                  <a:schemeClr val="tx1"/>
                </a:solidFill>
              </a:rPr>
            </a:br>
            <a:r>
              <a:rPr lang="uk-UA" sz="2800" dirty="0" smtClean="0">
                <a:solidFill>
                  <a:schemeClr val="tx1"/>
                </a:solidFill>
              </a:rPr>
              <a:t>1</a:t>
            </a:r>
            <a:r>
              <a:rPr lang="uk-UA" sz="2800" dirty="0">
                <a:solidFill>
                  <a:schemeClr val="tx1"/>
                </a:solidFill>
              </a:rPr>
              <a:t>) </a:t>
            </a:r>
            <a:r>
              <a:rPr lang="uk-UA" sz="2800" dirty="0" smtClean="0">
                <a:solidFill>
                  <a:schemeClr val="tx1"/>
                </a:solidFill>
              </a:rPr>
              <a:t>зміни </a:t>
            </a:r>
            <a:r>
              <a:rPr lang="uk-UA" sz="2800" dirty="0">
                <a:solidFill>
                  <a:schemeClr val="tx1"/>
                </a:solidFill>
              </a:rPr>
              <a:t>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a:t>
            </a:r>
            <a:r>
              <a:rPr lang="uk-UA" sz="2800" dirty="0" smtClean="0">
                <a:solidFill>
                  <a:schemeClr val="tx1"/>
                </a:solidFill>
              </a:rPr>
              <a:t>;</a:t>
            </a:r>
            <a:r>
              <a:rPr lang="uk-UA" sz="1300" i="1" dirty="0">
                <a:solidFill>
                  <a:schemeClr val="tx1"/>
                </a:solidFill>
              </a:rPr>
              <a:t/>
            </a:r>
            <a:br>
              <a:rPr lang="uk-UA" sz="1300" i="1"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405218" y="3501008"/>
            <a:ext cx="4328350" cy="2880320"/>
          </a:xfrm>
          <a:prstGeom prst="rect">
            <a:avLst/>
          </a:prstGeom>
        </p:spPr>
      </p:pic>
    </p:spTree>
    <p:extLst>
      <p:ext uri="{BB962C8B-B14F-4D97-AF65-F5344CB8AC3E}">
        <p14:creationId xmlns:p14="http://schemas.microsoft.com/office/powerpoint/2010/main" val="97459167"/>
      </p:ext>
    </p:extLst>
  </p:cSld>
  <p:clrMapOvr>
    <a:masterClrMapping/>
  </p:clrMapOvr>
  <p:transition>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2000" b="1" dirty="0">
                <a:solidFill>
                  <a:srgbClr val="FF0000"/>
                </a:solidFill>
              </a:rPr>
              <a:t>ЗВЕРНІТЬ УВАГУ!</a:t>
            </a:r>
            <a:r>
              <a:rPr lang="uk-UA" sz="2000" b="1" dirty="0">
                <a:solidFill>
                  <a:schemeClr val="tx1"/>
                </a:solidFill>
              </a:rPr>
              <a:t/>
            </a:r>
            <a:br>
              <a:rPr lang="uk-UA" sz="2000" b="1" dirty="0">
                <a:solidFill>
                  <a:schemeClr val="tx1"/>
                </a:solidFill>
              </a:rPr>
            </a:br>
            <a:r>
              <a:rPr lang="uk-UA" sz="2000" b="1" dirty="0" smtClean="0">
                <a:solidFill>
                  <a:schemeClr val="tx1"/>
                </a:solidFill>
              </a:rPr>
              <a:t>1.</a:t>
            </a:r>
            <a:r>
              <a:rPr lang="uk-UA" sz="2000" dirty="0" smtClean="0">
                <a:solidFill>
                  <a:schemeClr val="tx1"/>
                </a:solidFill>
              </a:rPr>
              <a:t> </a:t>
            </a:r>
            <a:r>
              <a:rPr lang="uk-UA" sz="2000" dirty="0">
                <a:solidFill>
                  <a:schemeClr val="tx1"/>
                </a:solidFill>
              </a:rPr>
              <a:t>Про наступне вивільнення працівників персонально попереджають не пізніше ніж за два місяці (ч. 1 ст. 492 КЗпП України). Звільнення у відповідності до п. 1 ч. 1 ст. 40 КЗпП України допускається, якщо неможливо перевести працівника, за його згодою, на іншу роботу.</a:t>
            </a:r>
            <a:br>
              <a:rPr lang="uk-UA" sz="2000" dirty="0">
                <a:solidFill>
                  <a:schemeClr val="tx1"/>
                </a:solidFill>
              </a:rPr>
            </a:br>
            <a:r>
              <a:rPr lang="uk-UA" sz="2000" dirty="0">
                <a:solidFill>
                  <a:schemeClr val="tx1"/>
                </a:solidFill>
              </a:rPr>
              <a:t> </a:t>
            </a:r>
            <a:r>
              <a:rPr lang="uk-UA" sz="2000" dirty="0" smtClean="0">
                <a:solidFill>
                  <a:schemeClr val="tx1"/>
                </a:solidFill>
              </a:rPr>
              <a:t>2. У </a:t>
            </a:r>
            <a:r>
              <a:rPr lang="uk-UA" sz="2000" dirty="0">
                <a:solidFill>
                  <a:schemeClr val="tx1"/>
                </a:solidFill>
              </a:rPr>
              <a:t>разі якщо вивільнення є масовим відповідно до статті 48 Закону України "Про зайнятість населення", власник або уповноважений ним орган доводить до відома державної служби зайнятості про заплановане вивільнення працівників (ч. 2 ст. 492 КЗпП України).</a:t>
            </a:r>
            <a:br>
              <a:rPr lang="uk-UA" sz="2000" dirty="0">
                <a:solidFill>
                  <a:schemeClr val="tx1"/>
                </a:solidFill>
              </a:rPr>
            </a:br>
            <a:r>
              <a:rPr lang="uk-UA" sz="2000" dirty="0">
                <a:solidFill>
                  <a:schemeClr val="tx1"/>
                </a:solidFill>
              </a:rPr>
              <a:t> </a:t>
            </a:r>
            <a:r>
              <a:rPr lang="uk-UA" sz="2000" dirty="0" smtClean="0">
                <a:solidFill>
                  <a:schemeClr val="tx1"/>
                </a:solidFill>
              </a:rPr>
              <a:t>3. Працівник</a:t>
            </a:r>
            <a:r>
              <a:rPr lang="uk-UA" sz="2000" dirty="0">
                <a:solidFill>
                  <a:schemeClr val="tx1"/>
                </a:solidFill>
              </a:rPr>
              <a:t>, з яким розірвано трудовий договір з підстав, передбачених п. 1 ч. 1 ст. 40 КЗпП України (крім випадку ліквідації підприємства, установи, організації), протягом одного року має право на укладення трудового договору у разі поворотного прийняття на роботу, якщо власник або уповноважений ним орган провадить прийняття на роботу працівників аналогічної кваліфікації (ч. 1 ст. 421 КЗпП України</a:t>
            </a:r>
            <a:r>
              <a:rPr lang="uk-UA" sz="2000" dirty="0" smtClean="0">
                <a:solidFill>
                  <a:schemeClr val="tx1"/>
                </a:solidFill>
              </a:rPr>
              <a:t>).</a:t>
            </a:r>
            <a:br>
              <a:rPr lang="uk-UA" sz="2000" dirty="0" smtClean="0">
                <a:solidFill>
                  <a:schemeClr val="tx1"/>
                </a:solidFill>
              </a:rPr>
            </a:br>
            <a:r>
              <a:rPr lang="uk-UA" sz="2000" dirty="0" smtClean="0">
                <a:solidFill>
                  <a:schemeClr val="tx1"/>
                </a:solidFill>
              </a:rPr>
              <a:t>4. Виплачується вихідна допомога у розмірі середнього заробітку.</a:t>
            </a:r>
            <a:r>
              <a:rPr lang="uk-UA" sz="2400" b="1" dirty="0"/>
              <a:t/>
            </a:r>
            <a:br>
              <a:rPr lang="uk-UA" sz="2400" b="1" dirty="0"/>
            </a:br>
            <a:r>
              <a:rPr lang="uk-UA" sz="2400" dirty="0"/>
              <a:t/>
            </a:r>
            <a:br>
              <a:rPr lang="uk-UA" sz="2400" dirty="0"/>
            </a:br>
            <a:endParaRPr lang="uk-UA" sz="2200" b="1" dirty="0">
              <a:solidFill>
                <a:schemeClr val="tx1"/>
              </a:solidFill>
            </a:endParaRPr>
          </a:p>
        </p:txBody>
      </p:sp>
    </p:spTree>
    <p:extLst>
      <p:ext uri="{BB962C8B-B14F-4D97-AF65-F5344CB8AC3E}">
        <p14:creationId xmlns:p14="http://schemas.microsoft.com/office/powerpoint/2010/main" val="1893881361"/>
      </p:ext>
    </p:extLst>
  </p:cSld>
  <p:clrMapOvr>
    <a:masterClrMapping/>
  </p:clrMapOvr>
  <p:transition>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383117"/>
      </p:ext>
    </p:extLst>
  </p:cSld>
  <p:clrMapOvr>
    <a:masterClrMapping/>
  </p:clrMapOvr>
  <p:transition>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1800" b="1" dirty="0">
                <a:solidFill>
                  <a:schemeClr val="tx1"/>
                </a:solidFill>
              </a:rPr>
              <a:t>3) </a:t>
            </a:r>
            <a:r>
              <a:rPr lang="uk-UA" sz="1800" b="1" dirty="0" smtClean="0">
                <a:solidFill>
                  <a:schemeClr val="tx1"/>
                </a:solidFill>
              </a:rPr>
              <a:t>систематичне </a:t>
            </a:r>
            <a:r>
              <a:rPr lang="uk-UA" sz="1800" b="1" dirty="0">
                <a:solidFill>
                  <a:schemeClr val="tx1"/>
                </a:solidFill>
              </a:rPr>
              <a:t>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816049" y="2558081"/>
            <a:ext cx="3506688" cy="4292040"/>
          </a:xfrm>
          <a:prstGeom prst="rect">
            <a:avLst/>
          </a:prstGeom>
        </p:spPr>
      </p:pic>
    </p:spTree>
    <p:extLst>
      <p:ext uri="{BB962C8B-B14F-4D97-AF65-F5344CB8AC3E}">
        <p14:creationId xmlns:p14="http://schemas.microsoft.com/office/powerpoint/2010/main" val="482943366"/>
      </p:ext>
    </p:extLst>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173742383"/>
              </p:ext>
            </p:extLst>
          </p:nvPr>
        </p:nvGraphicFramePr>
        <p:xfrm>
          <a:off x="395536" y="692696"/>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230184"/>
      </p:ext>
    </p:extLst>
  </p:cSld>
  <p:clrMapOvr>
    <a:masterClrMapping/>
  </p:clrMapOvr>
  <p:transition>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2000" b="1" dirty="0">
                <a:solidFill>
                  <a:schemeClr val="tx1"/>
                </a:solidFill>
              </a:rPr>
              <a:t>4) </a:t>
            </a:r>
            <a:r>
              <a:rPr lang="uk-UA" sz="2000" b="1" dirty="0" smtClean="0">
                <a:solidFill>
                  <a:schemeClr val="tx1"/>
                </a:solidFill>
              </a:rPr>
              <a:t>прогул </a:t>
            </a:r>
            <a:r>
              <a:rPr lang="uk-UA" sz="2000" b="1" dirty="0">
                <a:solidFill>
                  <a:schemeClr val="tx1"/>
                </a:solidFill>
              </a:rPr>
              <a:t>(в тому числі відсутності на роботі більше трьох годин протягом робочого дня) без поважних </a:t>
            </a:r>
            <a:r>
              <a:rPr lang="uk-UA" sz="2000" b="1" dirty="0" smtClean="0">
                <a:solidFill>
                  <a:schemeClr val="tx1"/>
                </a:solidFill>
              </a:rPr>
              <a:t>причин</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619672" y="1988840"/>
            <a:ext cx="4272136" cy="4272136"/>
          </a:xfrm>
          <a:prstGeom prst="rect">
            <a:avLst/>
          </a:prstGeom>
        </p:spPr>
      </p:pic>
    </p:spTree>
    <p:extLst>
      <p:ext uri="{BB962C8B-B14F-4D97-AF65-F5344CB8AC3E}">
        <p14:creationId xmlns:p14="http://schemas.microsoft.com/office/powerpoint/2010/main" val="2248826463"/>
      </p:ext>
    </p:extLst>
  </p:cSld>
  <p:clrMapOvr>
    <a:masterClrMapping/>
  </p:clrMapOvr>
  <p:transition>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uk-UA" sz="2700" b="1" dirty="0">
                <a:solidFill>
                  <a:schemeClr val="tx1"/>
                </a:solidFill>
              </a:rPr>
              <a:t>5) нез'явлення на роботу протягом більш як чотирьох місяців підряд внаслідок тимчасової непрацездатності, не рахуючи відпустки по вагітності і </a:t>
            </a:r>
            <a:r>
              <a:rPr lang="uk-UA" sz="2700" b="1" dirty="0" smtClean="0">
                <a:solidFill>
                  <a:schemeClr val="tx1"/>
                </a:solidFill>
              </a:rPr>
              <a:t>пологах, </a:t>
            </a:r>
            <a:r>
              <a:rPr lang="uk-UA" sz="2700" b="1" dirty="0">
                <a:solidFill>
                  <a:schemeClr val="tx1"/>
                </a:solidFill>
              </a:rPr>
              <a:t>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spTree>
    <p:extLst>
      <p:ext uri="{BB962C8B-B14F-4D97-AF65-F5344CB8AC3E}">
        <p14:creationId xmlns:p14="http://schemas.microsoft.com/office/powerpoint/2010/main" val="2128763884"/>
      </p:ext>
    </p:extLst>
  </p:cSld>
  <p:clrMapOvr>
    <a:masterClrMapping/>
  </p:clrMapOvr>
  <p:transition>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r>
              <a:rPr lang="uk-UA" sz="1300" dirty="0" smtClean="0">
                <a:solidFill>
                  <a:schemeClr val="tx1"/>
                </a:solidFill>
              </a:rPr>
              <a:t/>
            </a:r>
            <a:br>
              <a:rPr lang="uk-UA" sz="1300" dirty="0" smtClean="0">
                <a:solidFill>
                  <a:schemeClr val="tx1"/>
                </a:solidFill>
              </a:rPr>
            </a:br>
            <a:r>
              <a:rPr lang="uk-UA" b="1" dirty="0" smtClean="0">
                <a:solidFill>
                  <a:schemeClr val="tx1"/>
                </a:solidFill>
              </a:rPr>
              <a:t>6) поновлення на роботі працівника, який раніше виконував цю роботу:</a:t>
            </a:r>
            <a:r>
              <a:rPr lang="uk-UA" dirty="0" smtClean="0">
                <a:solidFill>
                  <a:schemeClr val="tx1"/>
                </a:solidFill>
              </a:rPr>
              <a:t/>
            </a:r>
            <a:br>
              <a:rPr lang="uk-UA" dirty="0" smtClean="0">
                <a:solidFill>
                  <a:schemeClr val="tx1"/>
                </a:solidFill>
              </a:rPr>
            </a:br>
            <a:r>
              <a:rPr lang="uk-UA" dirty="0" smtClean="0">
                <a:solidFill>
                  <a:schemeClr val="tx1"/>
                </a:solidFill>
              </a:rPr>
              <a:t/>
            </a:r>
            <a:br>
              <a:rPr lang="uk-UA" dirty="0" smtClean="0">
                <a:solidFill>
                  <a:schemeClr val="tx1"/>
                </a:solidFill>
              </a:rPr>
            </a:br>
            <a:r>
              <a:rPr lang="uk-UA" sz="2700" dirty="0" smtClean="0">
                <a:solidFill>
                  <a:schemeClr val="tx1"/>
                </a:solidFill>
              </a:rPr>
              <a:t>- запропонувати іншу роботу;</a:t>
            </a:r>
            <a:br>
              <a:rPr lang="uk-UA" sz="2700" dirty="0" smtClean="0">
                <a:solidFill>
                  <a:schemeClr val="tx1"/>
                </a:solidFill>
              </a:rPr>
            </a:br>
            <a:r>
              <a:rPr lang="uk-UA" sz="2700" dirty="0" smtClean="0">
                <a:solidFill>
                  <a:schemeClr val="tx1"/>
                </a:solidFill>
              </a:rPr>
              <a:t/>
            </a:r>
            <a:br>
              <a:rPr lang="uk-UA" sz="2700" dirty="0" smtClean="0">
                <a:solidFill>
                  <a:schemeClr val="tx1"/>
                </a:solidFill>
              </a:rPr>
            </a:br>
            <a:r>
              <a:rPr lang="uk-UA" sz="2700" dirty="0" smtClean="0">
                <a:solidFill>
                  <a:schemeClr val="tx1"/>
                </a:solidFill>
              </a:rPr>
              <a:t>- </a:t>
            </a:r>
            <a:r>
              <a:rPr lang="uk-UA" sz="2700" dirty="0">
                <a:solidFill>
                  <a:schemeClr val="tx1"/>
                </a:solidFill>
              </a:rPr>
              <a:t>виплачується вихідна допомога у розмірі середнього заробітку</a:t>
            </a:r>
            <a:r>
              <a:rPr lang="uk-UA" dirty="0"/>
              <a:t/>
            </a:r>
            <a:br>
              <a:rPr lang="uk-UA" dirty="0"/>
            </a:br>
            <a:r>
              <a:rPr lang="uk-UA" sz="1300" dirty="0" smtClean="0">
                <a:solidFill>
                  <a:schemeClr val="tx1"/>
                </a:solidFill>
              </a:rPr>
              <a:t/>
            </a:r>
            <a:br>
              <a:rPr lang="uk-UA" sz="1300" dirty="0" smtClean="0">
                <a:solidFill>
                  <a:schemeClr val="tx1"/>
                </a:solidFill>
              </a:rPr>
            </a:br>
            <a:r>
              <a:rPr lang="uk-UA" sz="2400" dirty="0" smtClean="0"/>
              <a:t/>
            </a:r>
            <a:br>
              <a:rPr lang="uk-UA" sz="2400" dirty="0" smtClean="0"/>
            </a:br>
            <a:endParaRPr lang="uk-UA" sz="2200" b="1" dirty="0">
              <a:solidFill>
                <a:schemeClr val="tx1"/>
              </a:solidFill>
            </a:endParaRPr>
          </a:p>
        </p:txBody>
      </p:sp>
    </p:spTree>
    <p:extLst>
      <p:ext uri="{BB962C8B-B14F-4D97-AF65-F5344CB8AC3E}">
        <p14:creationId xmlns:p14="http://schemas.microsoft.com/office/powerpoint/2010/main" val="400748926"/>
      </p:ext>
    </p:extLst>
  </p:cSld>
  <p:clrMapOvr>
    <a:masterClrMapping/>
  </p:clrMapOvr>
  <p:transition>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2400" b="1" dirty="0">
                <a:solidFill>
                  <a:schemeClr val="tx1"/>
                </a:solidFill>
              </a:rPr>
              <a:t>7) </a:t>
            </a:r>
            <a:r>
              <a:rPr lang="uk-UA" sz="2400" b="1" dirty="0" smtClean="0">
                <a:solidFill>
                  <a:schemeClr val="tx1"/>
                </a:solidFill>
              </a:rPr>
              <a:t>поява </a:t>
            </a:r>
            <a:r>
              <a:rPr lang="uk-UA" sz="2400" b="1" dirty="0">
                <a:solidFill>
                  <a:schemeClr val="tx1"/>
                </a:solidFill>
              </a:rPr>
              <a:t>на роботі в нетверезому стані, у стані наркотичного або токсичного </a:t>
            </a:r>
            <a:r>
              <a:rPr lang="uk-UA" sz="2400" b="1" dirty="0" smtClean="0">
                <a:solidFill>
                  <a:schemeClr val="tx1"/>
                </a:solidFill>
              </a:rPr>
              <a:t>сп'яніння.</a:t>
            </a:r>
            <a:r>
              <a:rPr lang="uk-UA" sz="1300" dirty="0">
                <a:solidFill>
                  <a:schemeClr val="tx1"/>
                </a:solidFill>
              </a:rPr>
              <a:t/>
            </a:r>
            <a:br>
              <a:rPr lang="uk-UA" sz="1300"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615625" y="2420888"/>
            <a:ext cx="5907536" cy="3664014"/>
          </a:xfrm>
          <a:prstGeom prst="rect">
            <a:avLst/>
          </a:prstGeom>
        </p:spPr>
      </p:pic>
    </p:spTree>
    <p:extLst>
      <p:ext uri="{BB962C8B-B14F-4D97-AF65-F5344CB8AC3E}">
        <p14:creationId xmlns:p14="http://schemas.microsoft.com/office/powerpoint/2010/main" val="2603134342"/>
      </p:ext>
    </p:extLst>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840" y="1583538"/>
            <a:ext cx="7543800" cy="4293734"/>
          </a:xfrm>
        </p:spPr>
        <p:txBody>
          <a:bodyPr anchor="t"/>
          <a:lstStyle/>
          <a:p>
            <a:pPr algn="l">
              <a:spcBef>
                <a:spcPts val="600"/>
              </a:spcBef>
            </a:pPr>
            <a:r>
              <a:rPr lang="ru-RU" sz="2000" dirty="0"/>
              <a:t/>
            </a:r>
            <a:br>
              <a:rPr lang="ru-RU" sz="2000" dirty="0"/>
            </a:br>
            <a:r>
              <a:rPr lang="ru-RU" sz="1800" dirty="0" smtClean="0">
                <a:solidFill>
                  <a:schemeClr val="tx1"/>
                </a:solidFill>
              </a:rPr>
              <a:t>1. </a:t>
            </a:r>
            <a:r>
              <a:rPr lang="ru-RU" sz="1800" dirty="0">
                <a:solidFill>
                  <a:srgbClr val="0070C0"/>
                </a:solidFill>
              </a:rPr>
              <a:t>Кодекс </a:t>
            </a:r>
            <a:r>
              <a:rPr lang="ru-RU" sz="1800" dirty="0" err="1">
                <a:solidFill>
                  <a:srgbClr val="0070C0"/>
                </a:solidFill>
              </a:rPr>
              <a:t>законів</a:t>
            </a:r>
            <a:r>
              <a:rPr lang="ru-RU" sz="1800" dirty="0">
                <a:solidFill>
                  <a:srgbClr val="0070C0"/>
                </a:solidFill>
              </a:rPr>
              <a:t> про </a:t>
            </a:r>
            <a:r>
              <a:rPr lang="ru-RU" sz="1800" dirty="0" err="1">
                <a:solidFill>
                  <a:srgbClr val="0070C0"/>
                </a:solidFill>
              </a:rPr>
              <a:t>працю</a:t>
            </a:r>
            <a:r>
              <a:rPr lang="ru-RU" sz="1800" dirty="0">
                <a:solidFill>
                  <a:srgbClr val="0070C0"/>
                </a:solidFill>
              </a:rPr>
              <a:t> </a:t>
            </a:r>
            <a:r>
              <a:rPr lang="ru-RU" sz="1800" dirty="0" err="1">
                <a:solidFill>
                  <a:srgbClr val="0070C0"/>
                </a:solidFill>
              </a:rPr>
              <a:t>України</a:t>
            </a:r>
            <a:r>
              <a:rPr lang="ru-RU" sz="1800" dirty="0">
                <a:solidFill>
                  <a:srgbClr val="0070C0"/>
                </a:solidFill>
              </a:rPr>
              <a:t> </a:t>
            </a:r>
            <a:r>
              <a:rPr lang="ru-RU" sz="1800" dirty="0" err="1">
                <a:solidFill>
                  <a:schemeClr val="tx1"/>
                </a:solidFill>
              </a:rPr>
              <a:t>від</a:t>
            </a:r>
            <a:r>
              <a:rPr lang="ru-RU" sz="1800" dirty="0">
                <a:solidFill>
                  <a:schemeClr val="tx1"/>
                </a:solidFill>
              </a:rPr>
              <a:t> 10 </a:t>
            </a:r>
            <a:r>
              <a:rPr lang="ru-RU" sz="1800" dirty="0" err="1">
                <a:solidFill>
                  <a:schemeClr val="tx1"/>
                </a:solidFill>
              </a:rPr>
              <a:t>грудня</a:t>
            </a:r>
            <a:r>
              <a:rPr lang="ru-RU" sz="1800" dirty="0">
                <a:solidFill>
                  <a:schemeClr val="tx1"/>
                </a:solidFill>
              </a:rPr>
              <a:t> 1971 р. URL: https://</a:t>
            </a:r>
            <a:r>
              <a:rPr lang="ru-RU" sz="1800" dirty="0" smtClean="0">
                <a:solidFill>
                  <a:schemeClr val="tx1"/>
                </a:solidFill>
              </a:rPr>
              <a:t>zakon.rada.gov.ua/laws/show/322-08</a:t>
            </a:r>
            <a:br>
              <a:rPr lang="ru-RU" sz="1800" dirty="0" smtClean="0">
                <a:solidFill>
                  <a:schemeClr val="tx1"/>
                </a:solidFill>
              </a:rPr>
            </a:br>
            <a:r>
              <a:rPr lang="ru-RU" sz="1800" dirty="0" smtClean="0">
                <a:solidFill>
                  <a:schemeClr val="tx1"/>
                </a:solidFill>
              </a:rPr>
              <a:t>2. </a:t>
            </a:r>
            <a:r>
              <a:rPr lang="ru-RU" sz="1800" dirty="0">
                <a:solidFill>
                  <a:srgbClr val="0070C0"/>
                </a:solidFill>
              </a:rPr>
              <a:t>Про </a:t>
            </a:r>
            <a:r>
              <a:rPr lang="ru-RU" sz="1800" dirty="0" err="1">
                <a:solidFill>
                  <a:srgbClr val="0070C0"/>
                </a:solidFill>
              </a:rPr>
              <a:t>особливості</a:t>
            </a:r>
            <a:r>
              <a:rPr lang="ru-RU" sz="1800" dirty="0">
                <a:solidFill>
                  <a:srgbClr val="0070C0"/>
                </a:solidFill>
              </a:rPr>
              <a:t> </a:t>
            </a:r>
            <a:r>
              <a:rPr lang="ru-RU" sz="1800" dirty="0" err="1">
                <a:solidFill>
                  <a:srgbClr val="0070C0"/>
                </a:solidFill>
              </a:rPr>
              <a:t>трудових</a:t>
            </a:r>
            <a:r>
              <a:rPr lang="ru-RU" sz="1800" dirty="0">
                <a:solidFill>
                  <a:srgbClr val="0070C0"/>
                </a:solidFill>
              </a:rPr>
              <a:t> </a:t>
            </a:r>
            <a:r>
              <a:rPr lang="ru-RU" sz="1800" dirty="0" err="1">
                <a:solidFill>
                  <a:srgbClr val="0070C0"/>
                </a:solidFill>
              </a:rPr>
              <a:t>відносин</a:t>
            </a:r>
            <a:r>
              <a:rPr lang="ru-RU" sz="1800" dirty="0">
                <a:solidFill>
                  <a:srgbClr val="0070C0"/>
                </a:solidFill>
              </a:rPr>
              <a:t> в </a:t>
            </a:r>
            <a:r>
              <a:rPr lang="ru-RU" sz="1800" dirty="0" err="1">
                <a:solidFill>
                  <a:srgbClr val="0070C0"/>
                </a:solidFill>
              </a:rPr>
              <a:t>умовах</a:t>
            </a:r>
            <a:r>
              <a:rPr lang="ru-RU" sz="1800" dirty="0">
                <a:solidFill>
                  <a:srgbClr val="0070C0"/>
                </a:solidFill>
              </a:rPr>
              <a:t> </a:t>
            </a:r>
            <a:r>
              <a:rPr lang="ru-RU" sz="1800" dirty="0" err="1">
                <a:solidFill>
                  <a:srgbClr val="0070C0"/>
                </a:solidFill>
              </a:rPr>
              <a:t>воєнного</a:t>
            </a:r>
            <a:r>
              <a:rPr lang="ru-RU" sz="1800" dirty="0">
                <a:solidFill>
                  <a:srgbClr val="0070C0"/>
                </a:solidFill>
              </a:rPr>
              <a:t> стану</a:t>
            </a:r>
            <a:r>
              <a:rPr lang="ru-RU" sz="1800" dirty="0">
                <a:solidFill>
                  <a:schemeClr val="tx1"/>
                </a:solidFill>
              </a:rPr>
              <a:t>; Закон </a:t>
            </a:r>
            <a:r>
              <a:rPr lang="ru-RU" sz="1800" dirty="0" err="1">
                <a:solidFill>
                  <a:schemeClr val="tx1"/>
                </a:solidFill>
              </a:rPr>
              <a:t>України</a:t>
            </a:r>
            <a:r>
              <a:rPr lang="ru-RU" sz="1800" dirty="0">
                <a:solidFill>
                  <a:schemeClr val="tx1"/>
                </a:solidFill>
              </a:rPr>
              <a:t> </a:t>
            </a:r>
            <a:r>
              <a:rPr lang="ru-RU" sz="1800" dirty="0" err="1">
                <a:solidFill>
                  <a:schemeClr val="tx1"/>
                </a:solidFill>
              </a:rPr>
              <a:t>від</a:t>
            </a:r>
            <a:r>
              <a:rPr lang="ru-RU" sz="1800" dirty="0">
                <a:solidFill>
                  <a:schemeClr val="tx1"/>
                </a:solidFill>
              </a:rPr>
              <a:t> 15.03.2022 № 2136-IX: URL: https://zakon.rada.gov.ua </a:t>
            </a:r>
            <a:br>
              <a:rPr lang="ru-RU" sz="1800" dirty="0">
                <a:solidFill>
                  <a:schemeClr val="tx1"/>
                </a:solidFill>
              </a:rPr>
            </a:br>
            <a:r>
              <a:rPr lang="ru-RU" sz="1800" dirty="0" smtClean="0">
                <a:solidFill>
                  <a:schemeClr val="tx1"/>
                </a:solidFill>
              </a:rPr>
              <a:t>3. </a:t>
            </a:r>
            <a:r>
              <a:rPr lang="ru-RU" sz="1800" dirty="0">
                <a:solidFill>
                  <a:srgbClr val="0070C0"/>
                </a:solidFill>
              </a:rPr>
              <a:t>Про </a:t>
            </a:r>
            <a:r>
              <a:rPr lang="ru-RU" sz="1800" dirty="0" err="1">
                <a:solidFill>
                  <a:srgbClr val="0070C0"/>
                </a:solidFill>
              </a:rPr>
              <a:t>внесення</a:t>
            </a:r>
            <a:r>
              <a:rPr lang="ru-RU" sz="1800" dirty="0">
                <a:solidFill>
                  <a:srgbClr val="0070C0"/>
                </a:solidFill>
              </a:rPr>
              <a:t> </a:t>
            </a:r>
            <a:r>
              <a:rPr lang="ru-RU" sz="1800" dirty="0" err="1">
                <a:solidFill>
                  <a:srgbClr val="0070C0"/>
                </a:solidFill>
              </a:rPr>
              <a:t>змін</a:t>
            </a:r>
            <a:r>
              <a:rPr lang="ru-RU" sz="1800" dirty="0">
                <a:solidFill>
                  <a:srgbClr val="0070C0"/>
                </a:solidFill>
              </a:rPr>
              <a:t> до </a:t>
            </a:r>
            <a:r>
              <a:rPr lang="ru-RU" sz="1800" dirty="0" err="1">
                <a:solidFill>
                  <a:srgbClr val="0070C0"/>
                </a:solidFill>
              </a:rPr>
              <a:t>деяких</a:t>
            </a:r>
            <a:r>
              <a:rPr lang="ru-RU" sz="1800" dirty="0">
                <a:solidFill>
                  <a:srgbClr val="0070C0"/>
                </a:solidFill>
              </a:rPr>
              <a:t> </a:t>
            </a:r>
            <a:r>
              <a:rPr lang="ru-RU" sz="1800" dirty="0" err="1">
                <a:solidFill>
                  <a:srgbClr val="0070C0"/>
                </a:solidFill>
              </a:rPr>
              <a:t>законодавчих</a:t>
            </a:r>
            <a:r>
              <a:rPr lang="ru-RU" sz="1800" dirty="0">
                <a:solidFill>
                  <a:srgbClr val="0070C0"/>
                </a:solidFill>
              </a:rPr>
              <a:t> </a:t>
            </a:r>
            <a:r>
              <a:rPr lang="ru-RU" sz="1800" dirty="0" err="1">
                <a:solidFill>
                  <a:srgbClr val="0070C0"/>
                </a:solidFill>
              </a:rPr>
              <a:t>актів</a:t>
            </a:r>
            <a:r>
              <a:rPr lang="ru-RU" sz="1800" dirty="0">
                <a:solidFill>
                  <a:srgbClr val="0070C0"/>
                </a:solidFill>
              </a:rPr>
              <a:t> </a:t>
            </a:r>
            <a:r>
              <a:rPr lang="ru-RU" sz="1800" dirty="0" err="1">
                <a:solidFill>
                  <a:srgbClr val="0070C0"/>
                </a:solidFill>
              </a:rPr>
              <a:t>України</a:t>
            </a:r>
            <a:r>
              <a:rPr lang="ru-RU" sz="1800" dirty="0">
                <a:solidFill>
                  <a:srgbClr val="0070C0"/>
                </a:solidFill>
              </a:rPr>
              <a:t> </a:t>
            </a:r>
            <a:r>
              <a:rPr lang="ru-RU" sz="1800" dirty="0" err="1">
                <a:solidFill>
                  <a:srgbClr val="0070C0"/>
                </a:solidFill>
              </a:rPr>
              <a:t>щодо</a:t>
            </a:r>
            <a:r>
              <a:rPr lang="ru-RU" sz="1800" dirty="0">
                <a:solidFill>
                  <a:srgbClr val="0070C0"/>
                </a:solidFill>
              </a:rPr>
              <a:t> </a:t>
            </a:r>
            <a:r>
              <a:rPr lang="ru-RU" sz="1800" dirty="0" err="1">
                <a:solidFill>
                  <a:srgbClr val="0070C0"/>
                </a:solidFill>
              </a:rPr>
              <a:t>оптимізації</a:t>
            </a:r>
            <a:r>
              <a:rPr lang="ru-RU" sz="1800" dirty="0">
                <a:solidFill>
                  <a:srgbClr val="0070C0"/>
                </a:solidFill>
              </a:rPr>
              <a:t> </a:t>
            </a:r>
            <a:r>
              <a:rPr lang="ru-RU" sz="1800" dirty="0" err="1">
                <a:solidFill>
                  <a:srgbClr val="0070C0"/>
                </a:solidFill>
              </a:rPr>
              <a:t>трудових</a:t>
            </a:r>
            <a:r>
              <a:rPr lang="ru-RU" sz="1800" dirty="0">
                <a:solidFill>
                  <a:srgbClr val="0070C0"/>
                </a:solidFill>
              </a:rPr>
              <a:t> </a:t>
            </a:r>
            <a:r>
              <a:rPr lang="ru-RU" sz="1800" dirty="0" err="1">
                <a:solidFill>
                  <a:srgbClr val="0070C0"/>
                </a:solidFill>
              </a:rPr>
              <a:t>відносин</a:t>
            </a:r>
            <a:r>
              <a:rPr lang="ru-RU" sz="1800" dirty="0">
                <a:solidFill>
                  <a:schemeClr val="tx1"/>
                </a:solidFill>
              </a:rPr>
              <a:t>, Закон </a:t>
            </a:r>
            <a:r>
              <a:rPr lang="ru-RU" sz="1800" dirty="0" err="1">
                <a:solidFill>
                  <a:schemeClr val="tx1"/>
                </a:solidFill>
              </a:rPr>
              <a:t>України</a:t>
            </a:r>
            <a:r>
              <a:rPr lang="ru-RU" sz="1800" dirty="0">
                <a:solidFill>
                  <a:schemeClr val="tx1"/>
                </a:solidFill>
              </a:rPr>
              <a:t> </a:t>
            </a:r>
            <a:r>
              <a:rPr lang="ru-RU" sz="1800" dirty="0" err="1">
                <a:solidFill>
                  <a:schemeClr val="tx1"/>
                </a:solidFill>
              </a:rPr>
              <a:t>від</a:t>
            </a:r>
            <a:r>
              <a:rPr lang="ru-RU" sz="1800" dirty="0">
                <a:solidFill>
                  <a:schemeClr val="tx1"/>
                </a:solidFill>
              </a:rPr>
              <a:t> 01.07.2022 р. № 2352-ІХ </a:t>
            </a:r>
            <a:r>
              <a:rPr lang="en-US" sz="1800" dirty="0">
                <a:solidFill>
                  <a:schemeClr val="tx1"/>
                </a:solidFill>
              </a:rPr>
              <a:t>URL: https://</a:t>
            </a:r>
            <a:r>
              <a:rPr lang="en-US" sz="1800" dirty="0" smtClean="0">
                <a:solidFill>
                  <a:schemeClr val="tx1"/>
                </a:solidFill>
              </a:rPr>
              <a:t>zakon.rada.gov.ua</a:t>
            </a:r>
            <a:r>
              <a:rPr lang="ru-RU" sz="1800" dirty="0">
                <a:solidFill>
                  <a:schemeClr val="tx1"/>
                </a:solidFill>
              </a:rPr>
              <a:t/>
            </a:r>
            <a:br>
              <a:rPr lang="ru-RU" sz="1800" dirty="0">
                <a:solidFill>
                  <a:schemeClr val="tx1"/>
                </a:solidFill>
              </a:rPr>
            </a:br>
            <a:r>
              <a:rPr lang="ru-RU" sz="1800" dirty="0" smtClean="0">
                <a:solidFill>
                  <a:schemeClr val="tx1"/>
                </a:solidFill>
              </a:rPr>
              <a:t>4. </a:t>
            </a:r>
            <a:r>
              <a:rPr lang="ru-RU" sz="1800" dirty="0">
                <a:solidFill>
                  <a:srgbClr val="0070C0"/>
                </a:solidFill>
              </a:rPr>
              <a:t>Про практику </a:t>
            </a:r>
            <a:r>
              <a:rPr lang="ru-RU" sz="1800" dirty="0" err="1">
                <a:solidFill>
                  <a:srgbClr val="0070C0"/>
                </a:solidFill>
              </a:rPr>
              <a:t>розгляду</a:t>
            </a:r>
            <a:r>
              <a:rPr lang="ru-RU" sz="1800" dirty="0">
                <a:solidFill>
                  <a:srgbClr val="0070C0"/>
                </a:solidFill>
              </a:rPr>
              <a:t> судами </a:t>
            </a:r>
            <a:r>
              <a:rPr lang="ru-RU" sz="1800" dirty="0" err="1">
                <a:solidFill>
                  <a:srgbClr val="0070C0"/>
                </a:solidFill>
              </a:rPr>
              <a:t>трудових</a:t>
            </a:r>
            <a:r>
              <a:rPr lang="ru-RU" sz="1800" dirty="0">
                <a:solidFill>
                  <a:srgbClr val="0070C0"/>
                </a:solidFill>
              </a:rPr>
              <a:t> </a:t>
            </a:r>
            <a:r>
              <a:rPr lang="ru-RU" sz="1800" dirty="0" err="1">
                <a:solidFill>
                  <a:srgbClr val="0070C0"/>
                </a:solidFill>
              </a:rPr>
              <a:t>спорів</a:t>
            </a:r>
            <a:r>
              <a:rPr lang="ru-RU" sz="1800" dirty="0">
                <a:solidFill>
                  <a:schemeClr val="tx1"/>
                </a:solidFill>
              </a:rPr>
              <a:t>, Постанова Пленуму Верховного Суду </a:t>
            </a:r>
            <a:r>
              <a:rPr lang="ru-RU" sz="1800" dirty="0" err="1">
                <a:solidFill>
                  <a:schemeClr val="tx1"/>
                </a:solidFill>
              </a:rPr>
              <a:t>України</a:t>
            </a:r>
            <a:r>
              <a:rPr lang="ru-RU" sz="1800" dirty="0">
                <a:solidFill>
                  <a:schemeClr val="tx1"/>
                </a:solidFill>
              </a:rPr>
              <a:t> </a:t>
            </a:r>
            <a:r>
              <a:rPr lang="ru-RU" sz="1800" dirty="0" err="1">
                <a:solidFill>
                  <a:schemeClr val="tx1"/>
                </a:solidFill>
              </a:rPr>
              <a:t>від</a:t>
            </a:r>
            <a:r>
              <a:rPr lang="ru-RU" sz="1800" dirty="0">
                <a:solidFill>
                  <a:schemeClr val="tx1"/>
                </a:solidFill>
              </a:rPr>
              <a:t> 06.12.1992 р. </a:t>
            </a:r>
            <a:r>
              <a:rPr lang="ru-RU" sz="1800" dirty="0">
                <a:solidFill>
                  <a:srgbClr val="0070C0"/>
                </a:solidFill>
              </a:rPr>
              <a:t>№ 9</a:t>
            </a:r>
            <a:r>
              <a:rPr lang="ru-RU" sz="1800" dirty="0">
                <a:solidFill>
                  <a:schemeClr val="tx1"/>
                </a:solidFill>
              </a:rPr>
              <a:t> URL: https://zakon.rada.gov.ua</a:t>
            </a:r>
            <a:br>
              <a:rPr lang="ru-RU" sz="1800" dirty="0">
                <a:solidFill>
                  <a:schemeClr val="tx1"/>
                </a:solidFill>
              </a:rPr>
            </a:br>
            <a:r>
              <a:rPr lang="ru-RU" sz="1800" dirty="0">
                <a:solidFill>
                  <a:schemeClr val="tx1"/>
                </a:solidFill>
              </a:rPr>
              <a:t>5. </a:t>
            </a:r>
            <a:r>
              <a:rPr lang="ru-RU" sz="1800" dirty="0" smtClean="0">
                <a:solidFill>
                  <a:srgbClr val="0070C0"/>
                </a:solidFill>
              </a:rPr>
              <a:t>Дайджест </a:t>
            </a:r>
            <a:r>
              <a:rPr lang="ru-RU" sz="1800" dirty="0" err="1">
                <a:solidFill>
                  <a:srgbClr val="0070C0"/>
                </a:solidFill>
              </a:rPr>
              <a:t>судової</a:t>
            </a:r>
            <a:r>
              <a:rPr lang="ru-RU" sz="1800" dirty="0">
                <a:solidFill>
                  <a:srgbClr val="0070C0"/>
                </a:solidFill>
              </a:rPr>
              <a:t> практики Верховного Суду у справах </a:t>
            </a:r>
            <a:r>
              <a:rPr lang="ru-RU" sz="1800" dirty="0" err="1">
                <a:solidFill>
                  <a:srgbClr val="0070C0"/>
                </a:solidFill>
              </a:rPr>
              <a:t>зі</a:t>
            </a:r>
            <a:r>
              <a:rPr lang="ru-RU" sz="1800" dirty="0">
                <a:solidFill>
                  <a:srgbClr val="0070C0"/>
                </a:solidFill>
              </a:rPr>
              <a:t> </a:t>
            </a:r>
            <a:r>
              <a:rPr lang="ru-RU" sz="1800" dirty="0" err="1">
                <a:solidFill>
                  <a:srgbClr val="0070C0"/>
                </a:solidFill>
              </a:rPr>
              <a:t>спорів</a:t>
            </a:r>
            <a:r>
              <a:rPr lang="ru-RU" sz="1800" dirty="0">
                <a:solidFill>
                  <a:srgbClr val="0070C0"/>
                </a:solidFill>
              </a:rPr>
              <a:t>, </a:t>
            </a:r>
            <a:r>
              <a:rPr lang="ru-RU" sz="1800" dirty="0" err="1">
                <a:solidFill>
                  <a:srgbClr val="0070C0"/>
                </a:solidFill>
              </a:rPr>
              <a:t>що</a:t>
            </a:r>
            <a:r>
              <a:rPr lang="ru-RU" sz="1800" dirty="0">
                <a:solidFill>
                  <a:srgbClr val="0070C0"/>
                </a:solidFill>
              </a:rPr>
              <a:t> </a:t>
            </a:r>
            <a:r>
              <a:rPr lang="ru-RU" sz="1800" dirty="0" err="1">
                <a:solidFill>
                  <a:srgbClr val="0070C0"/>
                </a:solidFill>
              </a:rPr>
              <a:t>виникають</a:t>
            </a:r>
            <a:r>
              <a:rPr lang="ru-RU" sz="1800" dirty="0">
                <a:solidFill>
                  <a:srgbClr val="0070C0"/>
                </a:solidFill>
              </a:rPr>
              <a:t> </a:t>
            </a:r>
            <a:r>
              <a:rPr lang="ru-RU" sz="1800" dirty="0" err="1" smtClean="0">
                <a:solidFill>
                  <a:srgbClr val="0070C0"/>
                </a:solidFill>
              </a:rPr>
              <a:t>із</a:t>
            </a:r>
            <a:r>
              <a:rPr lang="ru-RU" sz="1800" dirty="0" smtClean="0">
                <a:solidFill>
                  <a:srgbClr val="0070C0"/>
                </a:solidFill>
              </a:rPr>
              <a:t> </a:t>
            </a:r>
            <a:r>
              <a:rPr lang="ru-RU" sz="1800" dirty="0" err="1" smtClean="0">
                <a:solidFill>
                  <a:srgbClr val="0070C0"/>
                </a:solidFill>
              </a:rPr>
              <a:t>трудових</a:t>
            </a:r>
            <a:r>
              <a:rPr lang="ru-RU" sz="1800" dirty="0" smtClean="0">
                <a:solidFill>
                  <a:srgbClr val="0070C0"/>
                </a:solidFill>
              </a:rPr>
              <a:t> </a:t>
            </a:r>
            <a:r>
              <a:rPr lang="ru-RU" sz="1800" dirty="0" err="1">
                <a:solidFill>
                  <a:srgbClr val="0070C0"/>
                </a:solidFill>
              </a:rPr>
              <a:t>відносин</a:t>
            </a:r>
            <a:r>
              <a:rPr lang="ru-RU" sz="1800" dirty="0">
                <a:solidFill>
                  <a:schemeClr val="tx1"/>
                </a:solidFill>
              </a:rPr>
              <a:t>. </a:t>
            </a:r>
            <a:r>
              <a:rPr lang="ru-RU" sz="1800" dirty="0" err="1">
                <a:solidFill>
                  <a:schemeClr val="tx1"/>
                </a:solidFill>
              </a:rPr>
              <a:t>Рішення</a:t>
            </a:r>
            <a:r>
              <a:rPr lang="ru-RU" sz="1800" dirty="0">
                <a:solidFill>
                  <a:schemeClr val="tx1"/>
                </a:solidFill>
              </a:rPr>
              <a:t>, </a:t>
            </a:r>
            <a:r>
              <a:rPr lang="ru-RU" sz="1800" dirty="0" err="1">
                <a:solidFill>
                  <a:schemeClr val="tx1"/>
                </a:solidFill>
              </a:rPr>
              <a:t>внесені</a:t>
            </a:r>
            <a:r>
              <a:rPr lang="ru-RU" sz="1800" dirty="0">
                <a:solidFill>
                  <a:schemeClr val="tx1"/>
                </a:solidFill>
              </a:rPr>
              <a:t> до ЄДРСР за </a:t>
            </a:r>
            <a:r>
              <a:rPr lang="ru-RU" sz="1800" dirty="0" err="1">
                <a:solidFill>
                  <a:schemeClr val="tx1"/>
                </a:solidFill>
              </a:rPr>
              <a:t>період</a:t>
            </a:r>
            <a:r>
              <a:rPr lang="ru-RU" sz="1800" dirty="0">
                <a:solidFill>
                  <a:schemeClr val="tx1"/>
                </a:solidFill>
              </a:rPr>
              <a:t> </a:t>
            </a:r>
            <a:r>
              <a:rPr lang="ru-RU" sz="1800" dirty="0" err="1">
                <a:solidFill>
                  <a:schemeClr val="tx1"/>
                </a:solidFill>
              </a:rPr>
              <a:t>із</a:t>
            </a:r>
            <a:r>
              <a:rPr lang="ru-RU" sz="1800" dirty="0">
                <a:solidFill>
                  <a:schemeClr val="tx1"/>
                </a:solidFill>
              </a:rPr>
              <a:t> 17.01.2018 по 02.01.2020 / </a:t>
            </a:r>
            <a:r>
              <a:rPr lang="ru-RU" sz="1800" dirty="0" err="1">
                <a:solidFill>
                  <a:schemeClr val="tx1"/>
                </a:solidFill>
              </a:rPr>
              <a:t>Київ</a:t>
            </a:r>
            <a:r>
              <a:rPr lang="ru-RU" sz="1800" dirty="0">
                <a:solidFill>
                  <a:schemeClr val="tx1"/>
                </a:solidFill>
              </a:rPr>
              <a:t>, 2020</a:t>
            </a:r>
            <a:r>
              <a:rPr lang="ru-RU" sz="1800" dirty="0" smtClean="0">
                <a:solidFill>
                  <a:schemeClr val="tx1"/>
                </a:solidFill>
              </a:rPr>
              <a:t>. </a:t>
            </a:r>
            <a:r>
              <a:rPr lang="ru-RU" sz="1800" dirty="0">
                <a:solidFill>
                  <a:schemeClr val="tx1"/>
                </a:solidFill>
              </a:rPr>
              <a:t>284 </a:t>
            </a:r>
            <a:r>
              <a:rPr lang="ru-RU" sz="1800" dirty="0" err="1">
                <a:solidFill>
                  <a:schemeClr val="tx1"/>
                </a:solidFill>
              </a:rPr>
              <a:t>стор</a:t>
            </a:r>
            <a:r>
              <a:rPr lang="ru-RU" sz="1800" dirty="0">
                <a:solidFill>
                  <a:schemeClr val="tx1"/>
                </a:solidFill>
              </a:rPr>
              <a:t>.</a:t>
            </a:r>
            <a:br>
              <a:rPr lang="ru-RU" sz="1800" dirty="0">
                <a:solidFill>
                  <a:schemeClr val="tx1"/>
                </a:solidFill>
              </a:rPr>
            </a:br>
            <a:r>
              <a:rPr lang="ru-RU" sz="2000" dirty="0" smtClean="0">
                <a:solidFill>
                  <a:schemeClr val="tx1"/>
                </a:solidFill>
              </a:rPr>
              <a:t/>
            </a:r>
            <a:br>
              <a:rPr lang="ru-RU" sz="2000" dirty="0" smtClean="0">
                <a:solidFill>
                  <a:schemeClr val="tx1"/>
                </a:solidFill>
              </a:rPr>
            </a:br>
            <a:endParaRPr lang="ru-RU" sz="2000" dirty="0">
              <a:solidFill>
                <a:schemeClr val="tx1"/>
              </a:solidFill>
            </a:endParaRPr>
          </a:p>
        </p:txBody>
      </p:sp>
      <p:sp>
        <p:nvSpPr>
          <p:cNvPr id="3" name="Подзаголовок 2"/>
          <p:cNvSpPr>
            <a:spLocks noGrp="1"/>
          </p:cNvSpPr>
          <p:nvPr>
            <p:ph type="subTitle" idx="1"/>
          </p:nvPr>
        </p:nvSpPr>
        <p:spPr>
          <a:xfrm>
            <a:off x="1115616" y="476672"/>
            <a:ext cx="6172200" cy="685800"/>
          </a:xfrm>
        </p:spPr>
        <p:txBody>
          <a:bodyPr anchor="ctr">
            <a:noAutofit/>
          </a:bodyPr>
          <a:lstStyle/>
          <a:p>
            <a:pPr algn="ctr"/>
            <a:r>
              <a:rPr lang="uk-UA" sz="2800" b="1" dirty="0" smtClean="0">
                <a:solidFill>
                  <a:schemeClr val="tx1"/>
                </a:solidFill>
              </a:rPr>
              <a:t>Рекомендована література</a:t>
            </a:r>
          </a:p>
          <a:p>
            <a:pPr algn="ctr"/>
            <a:r>
              <a:rPr lang="uk-UA" sz="2800" b="1" dirty="0" smtClean="0">
                <a:solidFill>
                  <a:schemeClr val="tx1"/>
                </a:solidFill>
              </a:rPr>
              <a:t>Нормативна:</a:t>
            </a:r>
            <a:endParaRPr lang="uk-UA" sz="2800" b="1" dirty="0">
              <a:solidFill>
                <a:schemeClr val="tx1"/>
              </a:solidFill>
            </a:endParaRPr>
          </a:p>
        </p:txBody>
      </p:sp>
    </p:spTree>
    <p:extLst>
      <p:ext uri="{BB962C8B-B14F-4D97-AF65-F5344CB8AC3E}">
        <p14:creationId xmlns:p14="http://schemas.microsoft.com/office/powerpoint/2010/main" val="971500409"/>
      </p:ext>
    </p:extLst>
  </p:cSld>
  <p:clrMapOvr>
    <a:masterClrMapping/>
  </p:clrMapOvr>
  <p:transition>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r>
              <a:rPr lang="uk-UA" sz="1300" dirty="0">
                <a:solidFill>
                  <a:schemeClr val="tx1"/>
                </a:solidFill>
              </a:rPr>
              <a:t/>
            </a:r>
            <a:br>
              <a:rPr lang="uk-UA" sz="1300" dirty="0">
                <a:solidFill>
                  <a:schemeClr val="tx1"/>
                </a:solidFill>
              </a:rPr>
            </a:br>
            <a:r>
              <a:rPr lang="uk-UA" sz="2400" b="1" dirty="0">
                <a:solidFill>
                  <a:schemeClr val="tx1"/>
                </a:solidFill>
              </a:rPr>
              <a:t>8) вчинення за місцем роботи розкрадання (в тому числі дрібного) майна власника, встановленого </a:t>
            </a:r>
            <a:r>
              <a:rPr lang="uk-UA" sz="2400" b="1" dirty="0" err="1">
                <a:solidFill>
                  <a:schemeClr val="tx1"/>
                </a:solidFill>
              </a:rPr>
              <a:t>вироком</a:t>
            </a:r>
            <a:r>
              <a:rPr lang="uk-UA" sz="2400" b="1" dirty="0">
                <a:solidFill>
                  <a:schemeClr val="tx1"/>
                </a:solidFill>
              </a:rPr>
              <a:t> суду, що набрав законної </a:t>
            </a:r>
            <a:r>
              <a:rPr lang="uk-UA" sz="2400" b="1" dirty="0" smtClean="0">
                <a:solidFill>
                  <a:schemeClr val="tx1"/>
                </a:solidFill>
              </a:rPr>
              <a:t>сили.</a:t>
            </a:r>
            <a:r>
              <a:rPr lang="uk-UA" sz="1300" i="1" dirty="0">
                <a:solidFill>
                  <a:schemeClr val="tx1"/>
                </a:solidFill>
              </a:rPr>
              <a:t/>
            </a:r>
            <a:br>
              <a:rPr lang="uk-UA" sz="1300" i="1" dirty="0">
                <a:solidFill>
                  <a:schemeClr val="tx1"/>
                </a:solidFill>
              </a:rPr>
            </a:br>
            <a:r>
              <a:rPr lang="uk-UA" sz="2400" dirty="0"/>
              <a:t/>
            </a:r>
            <a:br>
              <a:rPr lang="uk-UA" sz="2400" dirty="0"/>
            </a:br>
            <a:endParaRPr lang="uk-UA" sz="2200" b="1" dirty="0">
              <a:solidFill>
                <a:schemeClr val="tx1"/>
              </a:solidFill>
            </a:endParaRPr>
          </a:p>
        </p:txBody>
      </p:sp>
      <p:pic>
        <p:nvPicPr>
          <p:cNvPr id="3" name="Рисунок 2"/>
          <p:cNvPicPr>
            <a:picLocks noChangeAspect="1"/>
          </p:cNvPicPr>
          <p:nvPr/>
        </p:nvPicPr>
        <p:blipFill>
          <a:blip r:embed="rId2"/>
          <a:stretch>
            <a:fillRect/>
          </a:stretch>
        </p:blipFill>
        <p:spPr>
          <a:xfrm>
            <a:off x="1619672" y="2708920"/>
            <a:ext cx="4512465" cy="3374330"/>
          </a:xfrm>
          <a:prstGeom prst="rect">
            <a:avLst/>
          </a:prstGeom>
        </p:spPr>
      </p:pic>
    </p:spTree>
    <p:extLst>
      <p:ext uri="{BB962C8B-B14F-4D97-AF65-F5344CB8AC3E}">
        <p14:creationId xmlns:p14="http://schemas.microsoft.com/office/powerpoint/2010/main" val="1206397351"/>
      </p:ext>
    </p:extLst>
  </p:cSld>
  <p:clrMapOvr>
    <a:masterClrMapping/>
  </p:clrMapOvr>
  <p:transition>
    <p:strip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uk-UA" sz="2400" b="1" dirty="0">
                <a:solidFill>
                  <a:schemeClr val="tx1"/>
                </a:solidFill>
              </a:rPr>
              <a:t>11) встановлення невідповідності працівника займаній посаді, на яку його прийнято, або виконуваній роботі протягом строку </a:t>
            </a:r>
            <a:r>
              <a:rPr lang="uk-UA" sz="2400" b="1" dirty="0" smtClean="0">
                <a:solidFill>
                  <a:schemeClr val="tx1"/>
                </a:solidFill>
              </a:rPr>
              <a:t>випробування:</a:t>
            </a:r>
            <a:r>
              <a:rPr lang="uk-UA" sz="2400" dirty="0"/>
              <a:t/>
            </a:r>
            <a:br>
              <a:rPr lang="uk-UA" sz="2400" dirty="0"/>
            </a:br>
            <a:r>
              <a:rPr lang="uk-UA" sz="2400" dirty="0" smtClean="0"/>
              <a:t/>
            </a:r>
            <a:br>
              <a:rPr lang="uk-UA" sz="2400" dirty="0" smtClean="0"/>
            </a:br>
            <a:r>
              <a:rPr lang="uk-UA" sz="2400" dirty="0" smtClean="0">
                <a:solidFill>
                  <a:schemeClr val="tx1"/>
                </a:solidFill>
              </a:rPr>
              <a:t>-</a:t>
            </a:r>
            <a:r>
              <a:rPr lang="uk-UA" sz="2200" dirty="0" smtClean="0">
                <a:solidFill>
                  <a:schemeClr val="tx1"/>
                </a:solidFill>
                <a:latin typeface="Arial" panose="020B0604020202020204" pitchFamily="34" charset="0"/>
              </a:rPr>
              <a:t>можливо </a:t>
            </a:r>
            <a:r>
              <a:rPr lang="uk-UA" sz="2200" dirty="0">
                <a:solidFill>
                  <a:schemeClr val="tx1"/>
                </a:solidFill>
                <a:latin typeface="Arial" panose="020B0604020202020204" pitchFamily="34" charset="0"/>
              </a:rPr>
              <a:t>лише до спливу випробного терміну; </a:t>
            </a:r>
            <a:r>
              <a:rPr lang="uk-UA" sz="2200" dirty="0" smtClean="0">
                <a:solidFill>
                  <a:schemeClr val="tx1"/>
                </a:solidFill>
                <a:latin typeface="Arial" panose="020B0604020202020204" pitchFamily="34" charset="0"/>
              </a:rPr>
              <a:t/>
            </a:r>
            <a:br>
              <a:rPr lang="uk-UA" sz="2200" dirty="0" smtClean="0">
                <a:solidFill>
                  <a:schemeClr val="tx1"/>
                </a:solidFill>
                <a:latin typeface="Arial" panose="020B0604020202020204" pitchFamily="34" charset="0"/>
              </a:rPr>
            </a:br>
            <a:r>
              <a:rPr lang="uk-UA" sz="2200" dirty="0" smtClean="0">
                <a:solidFill>
                  <a:schemeClr val="tx1"/>
                </a:solidFill>
                <a:latin typeface="Arial" panose="020B0604020202020204" pitchFamily="34" charset="0"/>
              </a:rPr>
              <a:t> </a:t>
            </a:r>
            <a:br>
              <a:rPr lang="uk-UA" sz="2200" dirty="0" smtClean="0">
                <a:solidFill>
                  <a:schemeClr val="tx1"/>
                </a:solidFill>
                <a:latin typeface="Arial" panose="020B0604020202020204" pitchFamily="34" charset="0"/>
              </a:rPr>
            </a:br>
            <a:r>
              <a:rPr lang="uk-UA" sz="2200" dirty="0" smtClean="0">
                <a:solidFill>
                  <a:schemeClr val="tx1"/>
                </a:solidFill>
                <a:latin typeface="Arial" panose="020B0604020202020204" pitchFamily="34" charset="0"/>
              </a:rPr>
              <a:t>- документальні </a:t>
            </a:r>
            <a:r>
              <a:rPr lang="uk-UA" sz="2200" dirty="0">
                <a:solidFill>
                  <a:schemeClr val="tx1"/>
                </a:solidFill>
                <a:latin typeface="Arial" panose="020B0604020202020204" pitchFamily="34" charset="0"/>
              </a:rPr>
              <a:t>підтвердження (наприклад, доповідні записки безпосереднього керівника та інших працівників) про неякісне виконання працівником своїх професійних обов’язків</a:t>
            </a:r>
            <a:r>
              <a:rPr lang="uk-UA" sz="2200" dirty="0">
                <a:solidFill>
                  <a:srgbClr val="404040"/>
                </a:solidFill>
                <a:latin typeface="Arial" panose="020B0604020202020204" pitchFamily="34" charset="0"/>
              </a:rPr>
              <a:t/>
            </a:r>
            <a:br>
              <a:rPr lang="uk-UA" sz="2200" dirty="0">
                <a:solidFill>
                  <a:srgbClr val="404040"/>
                </a:solidFill>
                <a:latin typeface="Arial" panose="020B0604020202020204" pitchFamily="34" charset="0"/>
              </a:rPr>
            </a:br>
            <a:r>
              <a:rPr lang="uk-UA" sz="2200" b="1" dirty="0">
                <a:solidFill>
                  <a:srgbClr val="1F497D"/>
                </a:solidFill>
                <a:latin typeface="Arial" panose="020B0604020202020204" pitchFamily="34" charset="0"/>
              </a:rPr>
              <a:t/>
            </a:r>
            <a:br>
              <a:rPr lang="uk-UA" sz="2200" b="1" dirty="0">
                <a:solidFill>
                  <a:srgbClr val="1F497D"/>
                </a:solidFill>
                <a:latin typeface="Arial" panose="020B0604020202020204" pitchFamily="34" charset="0"/>
              </a:rPr>
            </a:br>
            <a:r>
              <a:rPr lang="uk-UA" sz="2200" b="1" dirty="0">
                <a:solidFill>
                  <a:srgbClr val="C00000"/>
                </a:solidFill>
                <a:latin typeface="Arial" panose="020B0604020202020204" pitchFamily="34" charset="0"/>
              </a:rPr>
              <a:t>Зверніть увагу!</a:t>
            </a:r>
            <a:br>
              <a:rPr lang="uk-UA" sz="2200" b="1" dirty="0">
                <a:solidFill>
                  <a:srgbClr val="C00000"/>
                </a:solidFill>
                <a:latin typeface="Arial" panose="020B0604020202020204" pitchFamily="34" charset="0"/>
              </a:rPr>
            </a:br>
            <a:r>
              <a:rPr lang="ru-RU" sz="2200" dirty="0" err="1">
                <a:solidFill>
                  <a:srgbClr val="002060"/>
                </a:solidFill>
                <a:latin typeface="Arial" panose="020B0604020202020204" pitchFamily="34" charset="0"/>
              </a:rPr>
              <a:t>Звільнення</a:t>
            </a:r>
            <a:r>
              <a:rPr lang="ru-RU" sz="2200" dirty="0">
                <a:solidFill>
                  <a:srgbClr val="002060"/>
                </a:solidFill>
                <a:latin typeface="Arial" panose="020B0604020202020204" pitchFamily="34" charset="0"/>
              </a:rPr>
              <a:t> за результатами </a:t>
            </a:r>
            <a:r>
              <a:rPr lang="ru-RU" sz="2200" dirty="0" err="1">
                <a:solidFill>
                  <a:srgbClr val="002060"/>
                </a:solidFill>
                <a:latin typeface="Arial" panose="020B0604020202020204" pitchFamily="34" charset="0"/>
              </a:rPr>
              <a:t>випробування</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захищених</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категорій</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працівників</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вважатиметься</a:t>
            </a:r>
            <a:r>
              <a:rPr lang="ru-RU" sz="2200" dirty="0">
                <a:solidFill>
                  <a:srgbClr val="002060"/>
                </a:solidFill>
                <a:latin typeface="Arial" panose="020B0604020202020204" pitchFamily="34" charset="0"/>
              </a:rPr>
              <a:t> </a:t>
            </a:r>
            <a:r>
              <a:rPr lang="ru-RU" sz="2200" dirty="0" err="1">
                <a:solidFill>
                  <a:srgbClr val="002060"/>
                </a:solidFill>
                <a:latin typeface="Arial" panose="020B0604020202020204" pitchFamily="34" charset="0"/>
              </a:rPr>
              <a:t>порушенням</a:t>
            </a:r>
            <a:r>
              <a:rPr lang="ru-RU" sz="2200" dirty="0">
                <a:solidFill>
                  <a:srgbClr val="002060"/>
                </a:solidFill>
                <a:latin typeface="Arial" panose="020B0604020202020204" pitchFamily="34" charset="0"/>
              </a:rPr>
              <a:t> трудового </a:t>
            </a:r>
            <a:r>
              <a:rPr lang="ru-RU" sz="2200" dirty="0" err="1">
                <a:solidFill>
                  <a:srgbClr val="002060"/>
                </a:solidFill>
                <a:latin typeface="Arial" panose="020B0604020202020204" pitchFamily="34" charset="0"/>
              </a:rPr>
              <a:t>законодавства</a:t>
            </a:r>
            <a:r>
              <a:rPr lang="ru-RU" sz="2200" dirty="0">
                <a:solidFill>
                  <a:srgbClr val="002060"/>
                </a:solidFill>
                <a:latin typeface="Arial" panose="020B0604020202020204" pitchFamily="34" charset="0"/>
              </a:rPr>
              <a:t> і </a:t>
            </a:r>
            <a:r>
              <a:rPr lang="ru-RU" sz="2200" dirty="0" err="1">
                <a:solidFill>
                  <a:srgbClr val="404040"/>
                </a:solidFill>
                <a:latin typeface="Arial" panose="020B0604020202020204" pitchFamily="34" charset="0"/>
              </a:rPr>
              <a:t>може</a:t>
            </a:r>
            <a:r>
              <a:rPr lang="ru-RU" sz="2200" dirty="0">
                <a:solidFill>
                  <a:srgbClr val="404040"/>
                </a:solidFill>
                <a:latin typeface="Arial" panose="020B0604020202020204" pitchFamily="34" charset="0"/>
              </a:rPr>
              <a:t> </a:t>
            </a:r>
            <a:r>
              <a:rPr lang="ru-RU" sz="2200" dirty="0" err="1">
                <a:solidFill>
                  <a:srgbClr val="002060"/>
                </a:solidFill>
                <a:latin typeface="Arial" panose="020B0604020202020204" pitchFamily="34" charset="0"/>
              </a:rPr>
              <a:t>призвести</a:t>
            </a:r>
            <a:r>
              <a:rPr lang="ru-RU" sz="2200" dirty="0">
                <a:solidFill>
                  <a:srgbClr val="002060"/>
                </a:solidFill>
                <a:latin typeface="Arial" panose="020B0604020202020204" pitchFamily="34" charset="0"/>
              </a:rPr>
              <a:t> до </a:t>
            </a:r>
            <a:r>
              <a:rPr lang="ru-RU" sz="2200" dirty="0" err="1">
                <a:solidFill>
                  <a:srgbClr val="002060"/>
                </a:solidFill>
                <a:latin typeface="Arial" panose="020B0604020202020204" pitchFamily="34" charset="0"/>
              </a:rPr>
              <a:t>поновлення</a:t>
            </a:r>
            <a:r>
              <a:rPr lang="ru-RU" sz="2200" dirty="0">
                <a:solidFill>
                  <a:srgbClr val="002060"/>
                </a:solidFill>
                <a:latin typeface="Arial" panose="020B0604020202020204" pitchFamily="34" charset="0"/>
              </a:rPr>
              <a:t> на </a:t>
            </a:r>
            <a:r>
              <a:rPr lang="ru-RU" sz="2200" dirty="0" err="1">
                <a:solidFill>
                  <a:srgbClr val="002060"/>
                </a:solidFill>
                <a:latin typeface="Arial" panose="020B0604020202020204" pitchFamily="34" charset="0"/>
              </a:rPr>
              <a:t>роботі</a:t>
            </a:r>
            <a:r>
              <a:rPr lang="ru-RU" sz="2200" dirty="0">
                <a:solidFill>
                  <a:srgbClr val="002060"/>
                </a:solidFill>
                <a:latin typeface="Arial" panose="020B0604020202020204" pitchFamily="34" charset="0"/>
              </a:rPr>
              <a:t>.</a:t>
            </a: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3398842250"/>
      </p:ext>
    </p:extLst>
  </p:cSld>
  <p:clrMapOvr>
    <a:masterClrMapping/>
  </p:clrMapOvr>
  <p:transition>
    <p:strip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uk-UA" sz="1600" b="1" dirty="0">
                <a:solidFill>
                  <a:schemeClr val="tx1"/>
                </a:solidFill>
              </a:rPr>
              <a:t>Стаття 41. Додаткові підстави розірвання трудового договору з ініціативи власника або уповноваженого ним органу з окремими категоріями працівників за певних </a:t>
            </a:r>
            <a:r>
              <a:rPr lang="uk-UA" sz="1600" b="1" dirty="0" smtClean="0">
                <a:solidFill>
                  <a:schemeClr val="tx1"/>
                </a:solidFill>
              </a:rPr>
              <a:t>умов.</a:t>
            </a:r>
            <a:r>
              <a:rPr lang="uk-UA" sz="1200" dirty="0">
                <a:solidFill>
                  <a:schemeClr val="tx1"/>
                </a:solidFill>
              </a:rPr>
              <a:t/>
            </a:r>
            <a:br>
              <a:rPr lang="uk-UA" sz="1200" dirty="0">
                <a:solidFill>
                  <a:schemeClr val="tx1"/>
                </a:solidFill>
              </a:rPr>
            </a:br>
            <a:r>
              <a:rPr lang="uk-UA" sz="1200" dirty="0" smtClean="0">
                <a:solidFill>
                  <a:schemeClr val="tx1"/>
                </a:solidFill>
              </a:rPr>
              <a:t/>
            </a:r>
            <a:br>
              <a:rPr lang="uk-UA" sz="1200" dirty="0" smtClean="0">
                <a:solidFill>
                  <a:schemeClr val="tx1"/>
                </a:solidFill>
              </a:rPr>
            </a:br>
            <a:r>
              <a:rPr lang="uk-UA" sz="1800" dirty="0" smtClean="0">
                <a:solidFill>
                  <a:schemeClr val="tx1"/>
                </a:solidFill>
              </a:rPr>
              <a:t>Крім </a:t>
            </a:r>
            <a:r>
              <a:rPr lang="uk-UA" sz="1800" dirty="0">
                <a:solidFill>
                  <a:schemeClr val="tx1"/>
                </a:solidFill>
              </a:rPr>
              <a:t>підстав, передбачених </a:t>
            </a:r>
            <a:r>
              <a:rPr lang="uk-UA" sz="1800" u="sng" dirty="0">
                <a:solidFill>
                  <a:schemeClr val="tx1"/>
                </a:solidFill>
              </a:rPr>
              <a:t>статтею 40</a:t>
            </a:r>
            <a:r>
              <a:rPr lang="uk-UA" sz="1800" dirty="0">
                <a:solidFill>
                  <a:schemeClr val="tx1"/>
                </a:solidFill>
              </a:rPr>
              <a:t> цього Кодексу, трудовий договір з ініціативи власника або уповноваженого ним органу може бути розірваний також у випадках:</a:t>
            </a:r>
            <a:br>
              <a:rPr lang="uk-UA" sz="1800" dirty="0">
                <a:solidFill>
                  <a:schemeClr val="tx1"/>
                </a:solidFill>
              </a:rPr>
            </a:br>
            <a:r>
              <a:rPr lang="uk-UA" sz="1800" dirty="0">
                <a:solidFill>
                  <a:schemeClr val="tx1"/>
                </a:solidFill>
              </a:rPr>
              <a:t>1) одноразового грубого порушення трудових обов'язків керівником підприємства, установи, організації всіх форм власності (філіалу, представництва, відділення та іншого відокремленого підрозділу), його заступниками, головним бухгалтером підприємства, установи, організації, його </a:t>
            </a:r>
            <a:r>
              <a:rPr lang="uk-UA" sz="1800" dirty="0" smtClean="0">
                <a:solidFill>
                  <a:schemeClr val="tx1"/>
                </a:solidFill>
              </a:rPr>
              <a:t>заступниками</a:t>
            </a:r>
            <a:r>
              <a:rPr lang="uk-UA" sz="1800" dirty="0">
                <a:solidFill>
                  <a:schemeClr val="tx1"/>
                </a:solidFill>
              </a:rPr>
              <a:t> </a:t>
            </a:r>
            <a:r>
              <a:rPr lang="uk-UA" sz="1800" dirty="0" smtClean="0">
                <a:solidFill>
                  <a:schemeClr val="tx1"/>
                </a:solidFill>
              </a:rPr>
              <a:t>та іншими особами;</a:t>
            </a:r>
            <a:r>
              <a:rPr lang="uk-UA" sz="1800" dirty="0">
                <a:solidFill>
                  <a:schemeClr val="tx1"/>
                </a:solidFill>
              </a:rPr>
              <a:t/>
            </a:r>
            <a:br>
              <a:rPr lang="uk-UA" sz="1800" dirty="0">
                <a:solidFill>
                  <a:schemeClr val="tx1"/>
                </a:solidFill>
              </a:rPr>
            </a:br>
            <a:r>
              <a:rPr lang="uk-UA" sz="1800" dirty="0">
                <a:solidFill>
                  <a:schemeClr val="tx1"/>
                </a:solidFill>
              </a:rPr>
              <a:t>1</a:t>
            </a:r>
            <a:r>
              <a:rPr lang="uk-UA" sz="1800" b="1" baseline="30000" dirty="0">
                <a:solidFill>
                  <a:schemeClr val="tx1"/>
                </a:solidFill>
              </a:rPr>
              <a:t>-1</a:t>
            </a:r>
            <a:r>
              <a:rPr lang="uk-UA" sz="1800" dirty="0">
                <a:solidFill>
                  <a:schemeClr val="tx1"/>
                </a:solidFill>
              </a:rPr>
              <a:t>) винних дій керівника підприємства, установи, організації, внаслідок чого заробітна плата виплачувалася несвоєчасно або в розмірах, нижчих від установленого законом розміру мінімальної заробітної плати;</a:t>
            </a:r>
            <a:br>
              <a:rPr lang="uk-UA" sz="1800" dirty="0">
                <a:solidFill>
                  <a:schemeClr val="tx1"/>
                </a:solidFill>
              </a:rPr>
            </a:br>
            <a:r>
              <a:rPr lang="uk-UA" sz="1800" dirty="0">
                <a:solidFill>
                  <a:schemeClr val="tx1"/>
                </a:solidFill>
              </a:rPr>
              <a:t>2) винних дій працівника, який безпосередньо обслуговує грошові, товарні або культурні цінності, якщо ці дії дають підстави для втрати довір'я до нього з боку власника або уповноваженого ним органу;</a:t>
            </a:r>
            <a:br>
              <a:rPr lang="uk-UA" sz="1800" dirty="0">
                <a:solidFill>
                  <a:schemeClr val="tx1"/>
                </a:solidFill>
              </a:rPr>
            </a:br>
            <a:r>
              <a:rPr lang="uk-UA" sz="1800" dirty="0">
                <a:solidFill>
                  <a:schemeClr val="tx1"/>
                </a:solidFill>
              </a:rPr>
              <a:t>3) вчинення працівником, який виконує виховні функції, аморального проступку, не сумісного з продовженням даної </a:t>
            </a:r>
            <a:r>
              <a:rPr lang="uk-UA" sz="1800" dirty="0" smtClean="0">
                <a:solidFill>
                  <a:schemeClr val="tx1"/>
                </a:solidFill>
              </a:rPr>
              <a:t>роботи.</a:t>
            </a: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1099462162"/>
      </p:ext>
    </p:extLst>
  </p:cSld>
  <p:clrMapOvr>
    <a:masterClrMapping/>
  </p:clrMapOvr>
  <p:transition>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pPr lvl="0"/>
            <a:r>
              <a:rPr lang="uk-UA" sz="1300" dirty="0">
                <a:solidFill>
                  <a:schemeClr val="tx1"/>
                </a:solidFill>
              </a:rPr>
              <a:t/>
            </a:r>
            <a:br>
              <a:rPr lang="uk-UA" sz="1300" dirty="0">
                <a:solidFill>
                  <a:schemeClr val="tx1"/>
                </a:solidFill>
              </a:rPr>
            </a:br>
            <a:r>
              <a:rPr lang="uk-UA" sz="2400" b="1" dirty="0">
                <a:solidFill>
                  <a:schemeClr val="tx1"/>
                </a:solidFill>
              </a:rPr>
              <a:t>Винні дії працівника, який безпосередньо обслуговує грошові або товарні цінності, якщо ці дії дають підстави для втрати довір’я до нього з  боку власника (п. 2 ст. 41 ст. 41 КЗпП</a:t>
            </a:r>
            <a:r>
              <a:rPr lang="uk-UA" sz="2400" b="1" dirty="0" smtClean="0">
                <a:solidFill>
                  <a:schemeClr val="tx1"/>
                </a:solidFill>
              </a:rPr>
              <a:t>).</a:t>
            </a:r>
            <a:br>
              <a:rPr lang="uk-UA" sz="2400" b="1" dirty="0" smtClean="0">
                <a:solidFill>
                  <a:schemeClr val="tx1"/>
                </a:solidFill>
              </a:rPr>
            </a:br>
            <a:r>
              <a:rPr lang="uk-UA" sz="2000" dirty="0" smtClean="0">
                <a:solidFill>
                  <a:schemeClr val="tx1"/>
                </a:solidFill>
              </a:rPr>
              <a:t/>
            </a:r>
            <a:br>
              <a:rPr lang="uk-UA" sz="2000" dirty="0" smtClean="0">
                <a:solidFill>
                  <a:schemeClr val="tx1"/>
                </a:solidFill>
              </a:rPr>
            </a:br>
            <a:r>
              <a:rPr lang="uk-UA" sz="2200" dirty="0" smtClean="0">
                <a:solidFill>
                  <a:schemeClr val="tx1"/>
                </a:solidFill>
              </a:rPr>
              <a:t>Пленум </a:t>
            </a:r>
            <a:r>
              <a:rPr lang="uk-UA" sz="2200" dirty="0">
                <a:solidFill>
                  <a:schemeClr val="tx1"/>
                </a:solidFill>
              </a:rPr>
              <a:t>Верховного Суду роз’яснив, що з даної підстави можуть бути звільнені працівники, які зайняті прийманням, зберіганням, транспортуванням і розподілом цих цінностей (касири, інкасатори, завідувачі баз, комірники тощо). Можуть бути звільнені як ті працівники, з якими укладені договори про повну матеріальну відповідальність, так і ті, з якими такі договори не укладалися. </a:t>
            </a:r>
            <a:r>
              <a:rPr lang="uk-UA" sz="2200" dirty="0" smtClean="0">
                <a:solidFill>
                  <a:schemeClr val="tx1"/>
                </a:solidFill>
              </a:rPr>
              <a:t/>
            </a:r>
            <a:br>
              <a:rPr lang="uk-UA" sz="2200" dirty="0" smtClean="0">
                <a:solidFill>
                  <a:schemeClr val="tx1"/>
                </a:solidFill>
              </a:rPr>
            </a:br>
            <a:r>
              <a:rPr lang="uk-UA" sz="2200" dirty="0" smtClean="0">
                <a:solidFill>
                  <a:schemeClr val="tx1"/>
                </a:solidFill>
              </a:rPr>
              <a:t>Таке </a:t>
            </a:r>
            <a:r>
              <a:rPr lang="uk-UA" sz="2200" dirty="0">
                <a:solidFill>
                  <a:schemeClr val="tx1"/>
                </a:solidFill>
              </a:rPr>
              <a:t>звільнення вимагає згоди профспілки.</a:t>
            </a: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4118819064"/>
      </p:ext>
    </p:extLst>
  </p:cSld>
  <p:clrMapOvr>
    <a:masterClrMapping/>
  </p:clrMapOvr>
  <p:transition>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pPr lvl="0"/>
            <a:r>
              <a:rPr lang="uk-UA" sz="1300" dirty="0">
                <a:solidFill>
                  <a:schemeClr val="tx1"/>
                </a:solidFill>
              </a:rPr>
              <a:t/>
            </a:r>
            <a:br>
              <a:rPr lang="uk-UA" sz="1300" dirty="0">
                <a:solidFill>
                  <a:schemeClr val="tx1"/>
                </a:solidFill>
              </a:rPr>
            </a:br>
            <a:r>
              <a:rPr lang="uk-UA" sz="2800" b="1" dirty="0">
                <a:solidFill>
                  <a:schemeClr val="tx1"/>
                </a:solidFill>
              </a:rPr>
              <a:t>Вчинення працівником, який виконує виховні функції, аморального проступку, не сумісного з продовженням даної роботи (п. 3 ст. 41 ст</a:t>
            </a:r>
            <a:r>
              <a:rPr lang="uk-UA" sz="2800" b="1" dirty="0" smtClean="0">
                <a:solidFill>
                  <a:schemeClr val="tx1"/>
                </a:solidFill>
              </a:rPr>
              <a:t>. </a:t>
            </a:r>
            <a:r>
              <a:rPr lang="uk-UA" sz="2800" b="1" dirty="0">
                <a:solidFill>
                  <a:schemeClr val="tx1"/>
                </a:solidFill>
              </a:rPr>
              <a:t>КЗпП). </a:t>
            </a:r>
            <a:r>
              <a:rPr lang="uk-UA" sz="1200" b="1" dirty="0" smtClean="0">
                <a:solidFill>
                  <a:schemeClr val="tx1"/>
                </a:solidFill>
              </a:rPr>
              <a:t/>
            </a:r>
            <a:br>
              <a:rPr lang="uk-UA" sz="1200" b="1" dirty="0" smtClean="0">
                <a:solidFill>
                  <a:schemeClr val="tx1"/>
                </a:solidFill>
              </a:rPr>
            </a:br>
            <a:r>
              <a:rPr lang="uk-UA" sz="1200" b="1" dirty="0">
                <a:solidFill>
                  <a:schemeClr val="tx1"/>
                </a:solidFill>
              </a:rPr>
              <a:t/>
            </a:r>
            <a:br>
              <a:rPr lang="uk-UA" sz="1200" b="1" dirty="0">
                <a:solidFill>
                  <a:schemeClr val="tx1"/>
                </a:solidFill>
              </a:rPr>
            </a:br>
            <a:r>
              <a:rPr lang="uk-UA" sz="2000" b="1" dirty="0" smtClean="0">
                <a:solidFill>
                  <a:schemeClr val="tx1"/>
                </a:solidFill>
              </a:rPr>
              <a:t>На </a:t>
            </a:r>
            <a:r>
              <a:rPr lang="uk-UA" sz="2000" b="1" dirty="0">
                <a:solidFill>
                  <a:schemeClr val="tx1"/>
                </a:solidFill>
              </a:rPr>
              <a:t>цій підставі можуть бути звільнені лише працівники, які займаються виховною діяльністю: вихователі, вчителі, викладачі, практичні психологи, майстри виробничого навчання, методисти тощо. Вчинення аморального проступку може мати місце і поза роботою – у громадських місцях, побуті</a:t>
            </a:r>
            <a:r>
              <a:rPr lang="uk-UA" sz="2000" b="1" dirty="0" smtClean="0">
                <a:solidFill>
                  <a:schemeClr val="tx1"/>
                </a:solidFill>
              </a:rPr>
              <a:t>.</a:t>
            </a:r>
            <a:br>
              <a:rPr lang="uk-UA" sz="2000" b="1" dirty="0" smtClean="0">
                <a:solidFill>
                  <a:schemeClr val="tx1"/>
                </a:solidFill>
              </a:rPr>
            </a:br>
            <a:r>
              <a:rPr lang="uk-UA" sz="2000" b="1" dirty="0">
                <a:solidFill>
                  <a:schemeClr val="tx1"/>
                </a:solidFill>
              </a:rPr>
              <a:t/>
            </a:r>
            <a:br>
              <a:rPr lang="uk-UA" sz="2000" b="1" dirty="0">
                <a:solidFill>
                  <a:schemeClr val="tx1"/>
                </a:solidFill>
              </a:rPr>
            </a:br>
            <a:r>
              <a:rPr lang="uk-UA" sz="2000" b="1" dirty="0">
                <a:solidFill>
                  <a:schemeClr val="tx1"/>
                </a:solidFill>
              </a:rPr>
              <a:t>Істотним є те, що звільнення за втрату довір’я,  а також за вчинення аморального проступку  не є дисциплінарним звільненням і законодавство не встановлює певного терміну, протягом якого працівник може бути звільнений.</a:t>
            </a: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845597364"/>
      </p:ext>
    </p:extLst>
  </p:cSld>
  <p:clrMapOvr>
    <a:masterClrMapping/>
  </p:clrMapOvr>
  <p:transition>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r>
              <a:rPr lang="uk-UA" sz="2800" b="1" dirty="0">
                <a:solidFill>
                  <a:schemeClr val="tx1"/>
                </a:solidFill>
              </a:rPr>
              <a:t>Н</a:t>
            </a:r>
            <a:r>
              <a:rPr lang="uk-UA" sz="2800" b="1" dirty="0" smtClean="0">
                <a:solidFill>
                  <a:schemeClr val="tx1"/>
                </a:solidFill>
              </a:rPr>
              <a:t>еможливості </a:t>
            </a:r>
            <a:r>
              <a:rPr lang="uk-UA" sz="2800" b="1" dirty="0">
                <a:solidFill>
                  <a:schemeClr val="tx1"/>
                </a:solidFill>
              </a:rPr>
              <a:t>забезпечення працівника роботою, визначеною трудовим договором, у зв’язку із знищенням (відсутністю) виробничих, організаційних та технічних умов, засобів виробництва або майна роботодавця внаслідок бойових дій. (п. </a:t>
            </a:r>
            <a:r>
              <a:rPr lang="uk-UA" sz="2800" b="1" dirty="0" smtClean="0">
                <a:solidFill>
                  <a:schemeClr val="tx1"/>
                </a:solidFill>
              </a:rPr>
              <a:t>6 </a:t>
            </a:r>
            <a:r>
              <a:rPr lang="uk-UA" sz="2800" b="1" dirty="0">
                <a:solidFill>
                  <a:schemeClr val="tx1"/>
                </a:solidFill>
              </a:rPr>
              <a:t>ст. 41 ст</a:t>
            </a:r>
            <a:r>
              <a:rPr lang="uk-UA" sz="2800" b="1" dirty="0" smtClean="0">
                <a:solidFill>
                  <a:schemeClr val="tx1"/>
                </a:solidFill>
              </a:rPr>
              <a:t>. </a:t>
            </a:r>
            <a:r>
              <a:rPr lang="uk-UA" sz="2800" b="1" dirty="0">
                <a:solidFill>
                  <a:schemeClr val="tx1"/>
                </a:solidFill>
              </a:rPr>
              <a:t>КЗпП). </a:t>
            </a:r>
            <a:r>
              <a:rPr lang="uk-UA" sz="1200" b="1" dirty="0" smtClean="0">
                <a:solidFill>
                  <a:schemeClr val="tx1"/>
                </a:solidFill>
              </a:rPr>
              <a:t/>
            </a:r>
            <a:br>
              <a:rPr lang="uk-UA" sz="1200" b="1" dirty="0" smtClean="0">
                <a:solidFill>
                  <a:schemeClr val="tx1"/>
                </a:solidFill>
              </a:rPr>
            </a:br>
            <a:r>
              <a:rPr lang="uk-UA" sz="1200" b="1" dirty="0">
                <a:solidFill>
                  <a:schemeClr val="tx1"/>
                </a:solidFill>
              </a:rPr>
              <a:t/>
            </a:r>
            <a:br>
              <a:rPr lang="uk-UA" sz="1200" b="1" dirty="0">
                <a:solidFill>
                  <a:schemeClr val="tx1"/>
                </a:solidFill>
              </a:rPr>
            </a:br>
            <a:r>
              <a:rPr lang="uk-UA" sz="2400" dirty="0" smtClean="0">
                <a:solidFill>
                  <a:schemeClr val="tx1"/>
                </a:solidFill>
              </a:rPr>
              <a:t>1. </a:t>
            </a:r>
            <a:r>
              <a:rPr lang="uk-UA" sz="2400" dirty="0" err="1" smtClean="0">
                <a:solidFill>
                  <a:schemeClr val="tx1"/>
                </a:solidFill>
              </a:rPr>
              <a:t>Запоропонувати</a:t>
            </a:r>
            <a:r>
              <a:rPr lang="uk-UA" sz="2400" dirty="0" smtClean="0">
                <a:solidFill>
                  <a:schemeClr val="tx1"/>
                </a:solidFill>
              </a:rPr>
              <a:t> іншу роботу.</a:t>
            </a: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903655605"/>
      </p:ext>
    </p:extLst>
  </p:cSld>
  <p:clrMapOvr>
    <a:masterClrMapping/>
  </p:clrMapOvr>
  <p:transition>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200" dirty="0"/>
              <a:t/>
            </a:r>
            <a:br>
              <a:rPr lang="uk-UA" sz="1200" dirty="0"/>
            </a:br>
            <a:r>
              <a:rPr lang="ru-RU" sz="2700" b="1" dirty="0" err="1">
                <a:solidFill>
                  <a:srgbClr val="C00000"/>
                </a:solidFill>
                <a:latin typeface="Arial" panose="020B0604020202020204" pitchFamily="34" charset="0"/>
              </a:rPr>
              <a:t>Звільнення</a:t>
            </a:r>
            <a:r>
              <a:rPr lang="ru-RU" sz="2700" b="1" dirty="0">
                <a:solidFill>
                  <a:srgbClr val="C00000"/>
                </a:solidFill>
                <a:latin typeface="Arial" panose="020B0604020202020204" pitchFamily="34" charset="0"/>
              </a:rPr>
              <a:t> </a:t>
            </a:r>
            <a:r>
              <a:rPr lang="ru-RU" sz="2700" b="1" dirty="0" err="1">
                <a:solidFill>
                  <a:srgbClr val="C00000"/>
                </a:solidFill>
                <a:latin typeface="Arial" panose="020B0604020202020204" pitchFamily="34" charset="0"/>
              </a:rPr>
              <a:t>під</a:t>
            </a:r>
            <a:r>
              <a:rPr lang="ru-RU" sz="2700" b="1" dirty="0">
                <a:solidFill>
                  <a:srgbClr val="C00000"/>
                </a:solidFill>
                <a:latin typeface="Arial" panose="020B0604020202020204" pitchFamily="34" charset="0"/>
              </a:rPr>
              <a:t> час </a:t>
            </a:r>
            <a:r>
              <a:rPr lang="ru-RU" sz="2700" b="1" dirty="0" err="1">
                <a:solidFill>
                  <a:srgbClr val="C00000"/>
                </a:solidFill>
                <a:latin typeface="Arial" panose="020B0604020202020204" pitchFamily="34" charset="0"/>
              </a:rPr>
              <a:t>перебування</a:t>
            </a:r>
            <a:r>
              <a:rPr lang="ru-RU" sz="2700" b="1" dirty="0">
                <a:solidFill>
                  <a:srgbClr val="C00000"/>
                </a:solidFill>
                <a:latin typeface="Arial" panose="020B0604020202020204" pitchFamily="34" charset="0"/>
              </a:rPr>
              <a:t> на </a:t>
            </a:r>
            <a:r>
              <a:rPr lang="ru-RU" sz="2700" b="1" dirty="0" err="1" smtClean="0">
                <a:solidFill>
                  <a:srgbClr val="C00000"/>
                </a:solidFill>
                <a:latin typeface="Arial" panose="020B0604020202020204" pitchFamily="34" charset="0"/>
              </a:rPr>
              <a:t>лікарняному</a:t>
            </a:r>
            <a:r>
              <a:rPr lang="ru-RU" sz="2700" b="1" dirty="0" smtClean="0">
                <a:solidFill>
                  <a:srgbClr val="C00000"/>
                </a:solidFill>
                <a:latin typeface="Arial" panose="020B0604020202020204" pitchFamily="34" charset="0"/>
              </a:rPr>
              <a:t> та у </a:t>
            </a:r>
            <a:r>
              <a:rPr lang="ru-RU" sz="2700" b="1" dirty="0" err="1" smtClean="0">
                <a:solidFill>
                  <a:srgbClr val="C00000"/>
                </a:solidFill>
                <a:latin typeface="Arial" panose="020B0604020202020204" pitchFamily="34" charset="0"/>
              </a:rPr>
              <a:t>відпустці</a:t>
            </a:r>
            <a:r>
              <a:rPr lang="ru-RU" sz="3200" b="1" dirty="0" smtClean="0">
                <a:solidFill>
                  <a:srgbClr val="C00000"/>
                </a:solidFill>
                <a:latin typeface="Arial" panose="020B0604020202020204" pitchFamily="34" charset="0"/>
              </a:rPr>
              <a:t/>
            </a:r>
            <a:br>
              <a:rPr lang="ru-RU" sz="3200" b="1" dirty="0" smtClean="0">
                <a:solidFill>
                  <a:srgbClr val="C00000"/>
                </a:solidFill>
                <a:latin typeface="Arial" panose="020B0604020202020204" pitchFamily="34" charset="0"/>
              </a:rPr>
            </a:br>
            <a:r>
              <a:rPr lang="ru-RU" sz="1800" b="1" dirty="0" err="1" smtClean="0">
                <a:solidFill>
                  <a:srgbClr val="1F497D"/>
                </a:solidFill>
                <a:latin typeface="Arial" panose="020B0604020202020204" pitchFamily="34" charset="0"/>
              </a:rPr>
              <a:t>Загальне</a:t>
            </a:r>
            <a:r>
              <a:rPr lang="ru-RU" sz="1800" b="1" dirty="0" smtClean="0">
                <a:solidFill>
                  <a:srgbClr val="1F497D"/>
                </a:solidFill>
                <a:latin typeface="Arial" panose="020B0604020202020204" pitchFamily="34" charset="0"/>
              </a:rPr>
              <a:t> </a:t>
            </a:r>
            <a:r>
              <a:rPr lang="ru-RU" sz="1800" b="1" dirty="0">
                <a:solidFill>
                  <a:srgbClr val="1F497D"/>
                </a:solidFill>
                <a:latin typeface="Arial" panose="020B0604020202020204" pitchFamily="34" charset="0"/>
              </a:rPr>
              <a:t>правило </a:t>
            </a:r>
            <a:r>
              <a:rPr lang="ru-RU" sz="1800" b="1" dirty="0" smtClean="0">
                <a:solidFill>
                  <a:srgbClr val="1F497D"/>
                </a:solidFill>
                <a:latin typeface="Arial" panose="020B0604020202020204" pitchFamily="34" charset="0"/>
              </a:rPr>
              <a:t/>
            </a:r>
            <a:br>
              <a:rPr lang="ru-RU" sz="1800" b="1" dirty="0" smtClean="0">
                <a:solidFill>
                  <a:srgbClr val="1F497D"/>
                </a:solidFill>
                <a:latin typeface="Arial" panose="020B0604020202020204" pitchFamily="34" charset="0"/>
              </a:rPr>
            </a:br>
            <a:r>
              <a:rPr lang="ru-RU" sz="1800" b="1" dirty="0">
                <a:solidFill>
                  <a:srgbClr val="1F497D"/>
                </a:solidFill>
                <a:latin typeface="Arial" panose="020B0604020202020204" pitchFamily="34" charset="0"/>
              </a:rPr>
              <a:t/>
            </a:r>
            <a:br>
              <a:rPr lang="ru-RU" sz="1800" b="1" dirty="0">
                <a:solidFill>
                  <a:srgbClr val="1F497D"/>
                </a:solidFill>
                <a:latin typeface="Arial" panose="020B0604020202020204" pitchFamily="34" charset="0"/>
              </a:rPr>
            </a:br>
            <a:r>
              <a:rPr lang="ru-RU" sz="1800" dirty="0" smtClean="0">
                <a:solidFill>
                  <a:srgbClr val="002060"/>
                </a:solidFill>
                <a:latin typeface="Arial" panose="020B0604020202020204" pitchFamily="34" charset="0"/>
              </a:rPr>
              <a:t>За </a:t>
            </a:r>
            <a:r>
              <a:rPr lang="ru-RU" sz="1800" dirty="0" err="1">
                <a:solidFill>
                  <a:srgbClr val="002060"/>
                </a:solidFill>
                <a:latin typeface="Arial" panose="020B0604020202020204" pitchFamily="34" charset="0"/>
              </a:rPr>
              <a:t>загальним</a:t>
            </a:r>
            <a:r>
              <a:rPr lang="ru-RU" sz="1800" dirty="0">
                <a:solidFill>
                  <a:srgbClr val="002060"/>
                </a:solidFill>
                <a:latin typeface="Arial" panose="020B0604020202020204" pitchFamily="34" charset="0"/>
              </a:rPr>
              <a:t> правилом </a:t>
            </a:r>
            <a:r>
              <a:rPr lang="ru-RU" sz="1800" dirty="0" err="1">
                <a:solidFill>
                  <a:srgbClr val="002060"/>
                </a:solidFill>
                <a:latin typeface="Arial" panose="020B0604020202020204" pitchFamily="34" charset="0"/>
              </a:rPr>
              <a:t>працівника</a:t>
            </a:r>
            <a:r>
              <a:rPr lang="ru-RU" sz="1800" dirty="0">
                <a:solidFill>
                  <a:srgbClr val="002060"/>
                </a:solidFill>
                <a:latin typeface="Arial" panose="020B0604020202020204" pitchFamily="34" charset="0"/>
              </a:rPr>
              <a:t> не </a:t>
            </a:r>
            <a:r>
              <a:rPr lang="ru-RU" sz="1800" dirty="0" err="1">
                <a:solidFill>
                  <a:srgbClr val="002060"/>
                </a:solidFill>
                <a:latin typeface="Arial" panose="020B0604020202020204" pitchFamily="34" charset="0"/>
              </a:rPr>
              <a:t>може</a:t>
            </a:r>
            <a:r>
              <a:rPr lang="ru-RU" sz="1800" dirty="0">
                <a:solidFill>
                  <a:srgbClr val="002060"/>
                </a:solidFill>
                <a:latin typeface="Arial" panose="020B0604020202020204" pitchFamily="34" charset="0"/>
              </a:rPr>
              <a:t> бути </a:t>
            </a:r>
            <a:r>
              <a:rPr lang="ru-RU" sz="1800" dirty="0" err="1">
                <a:solidFill>
                  <a:srgbClr val="002060"/>
                </a:solidFill>
                <a:latin typeface="Arial" panose="020B0604020202020204" pitchFamily="34" charset="0"/>
              </a:rPr>
              <a:t>звільнено</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під</a:t>
            </a:r>
            <a:r>
              <a:rPr lang="ru-RU" sz="1800" dirty="0">
                <a:solidFill>
                  <a:srgbClr val="002060"/>
                </a:solidFill>
                <a:latin typeface="Arial" panose="020B0604020202020204" pitchFamily="34" charset="0"/>
              </a:rPr>
              <a:t> час </a:t>
            </a:r>
            <a:r>
              <a:rPr lang="ru-RU" sz="1800" dirty="0" err="1">
                <a:solidFill>
                  <a:srgbClr val="002060"/>
                </a:solidFill>
                <a:latin typeface="Arial" panose="020B0604020202020204" pitchFamily="34" charset="0"/>
              </a:rPr>
              <a:t>його</a:t>
            </a:r>
            <a:r>
              <a:rPr lang="ru-RU" sz="1800" dirty="0">
                <a:solidFill>
                  <a:srgbClr val="002060"/>
                </a:solidFill>
                <a:latin typeface="Arial" panose="020B0604020202020204" pitchFamily="34" charset="0"/>
              </a:rPr>
              <a:t> </a:t>
            </a:r>
            <a:r>
              <a:rPr lang="ru-RU" sz="1800" dirty="0" err="1" smtClean="0">
                <a:solidFill>
                  <a:srgbClr val="002060"/>
                </a:solidFill>
                <a:latin typeface="Arial" panose="020B0604020202020204" pitchFamily="34" charset="0"/>
              </a:rPr>
              <a:t>хвороби</a:t>
            </a:r>
            <a:r>
              <a:rPr lang="ru-RU" sz="1800" dirty="0" smtClean="0">
                <a:solidFill>
                  <a:srgbClr val="002060"/>
                </a:solidFill>
                <a:latin typeface="Arial" panose="020B0604020202020204" pitchFamily="34" charset="0"/>
              </a:rPr>
              <a:t> та у </a:t>
            </a:r>
            <a:r>
              <a:rPr lang="ru-RU" sz="1800" dirty="0" err="1" smtClean="0">
                <a:solidFill>
                  <a:srgbClr val="002060"/>
                </a:solidFill>
                <a:latin typeface="Arial" panose="020B0604020202020204" pitchFamily="34" charset="0"/>
              </a:rPr>
              <a:t>відпустці</a:t>
            </a:r>
            <a:r>
              <a:rPr lang="ru-RU" sz="1800" dirty="0" smtClean="0">
                <a:solidFill>
                  <a:srgbClr val="002060"/>
                </a:solidFill>
                <a:latin typeface="Arial" panose="020B0604020202020204" pitchFamily="34" charset="0"/>
              </a:rPr>
              <a:t>.</a:t>
            </a:r>
            <a:r>
              <a:rPr lang="ru-RU" sz="1800" dirty="0">
                <a:solidFill>
                  <a:srgbClr val="002060"/>
                </a:solidFill>
                <a:latin typeface="Arial" panose="020B0604020202020204" pitchFamily="34" charset="0"/>
              </a:rPr>
              <a:t/>
            </a:r>
            <a:br>
              <a:rPr lang="ru-RU" sz="1800" dirty="0">
                <a:solidFill>
                  <a:srgbClr val="002060"/>
                </a:solidFill>
                <a:latin typeface="Arial" panose="020B0604020202020204" pitchFamily="34" charset="0"/>
              </a:rPr>
            </a:br>
            <a:r>
              <a:rPr lang="ru-RU" sz="1800" dirty="0" err="1">
                <a:solidFill>
                  <a:srgbClr val="002060"/>
                </a:solidFill>
                <a:latin typeface="Arial" panose="020B0604020202020204" pitchFamily="34" charset="0"/>
              </a:rPr>
              <a:t>Таке</a:t>
            </a:r>
            <a:r>
              <a:rPr lang="ru-RU" sz="1800" dirty="0">
                <a:solidFill>
                  <a:srgbClr val="002060"/>
                </a:solidFill>
                <a:latin typeface="Arial" panose="020B0604020202020204" pitchFamily="34" charset="0"/>
              </a:rPr>
              <a:t> правило </a:t>
            </a:r>
            <a:r>
              <a:rPr lang="ru-RU" sz="1800" dirty="0" err="1">
                <a:solidFill>
                  <a:srgbClr val="002060"/>
                </a:solidFill>
                <a:latin typeface="Arial" panose="020B0604020202020204" pitchFamily="34" charset="0"/>
              </a:rPr>
              <a:t>стосується</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тільки</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випадків</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звільнення</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працівника</a:t>
            </a:r>
            <a:r>
              <a:rPr lang="ru-RU" sz="1800" dirty="0">
                <a:solidFill>
                  <a:srgbClr val="002060"/>
                </a:solidFill>
                <a:latin typeface="Arial" panose="020B0604020202020204" pitchFamily="34" charset="0"/>
              </a:rPr>
              <a:t> з </a:t>
            </a:r>
            <a:r>
              <a:rPr lang="ru-RU" sz="1800" dirty="0" err="1">
                <a:solidFill>
                  <a:srgbClr val="002060"/>
                </a:solidFill>
                <a:latin typeface="Arial" panose="020B0604020202020204" pitchFamily="34" charset="0"/>
              </a:rPr>
              <a:t>ініціативи</a:t>
            </a:r>
            <a:r>
              <a:rPr lang="ru-RU" sz="1800" dirty="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роботодавця</a:t>
            </a:r>
            <a:r>
              <a:rPr lang="ru-RU" sz="1800" dirty="0">
                <a:solidFill>
                  <a:srgbClr val="002060"/>
                </a:solidFill>
                <a:latin typeface="Arial" panose="020B0604020202020204" pitchFamily="34" charset="0"/>
              </a:rPr>
              <a:t>, а </a:t>
            </a:r>
            <a:r>
              <a:rPr lang="ru-RU" sz="1800" dirty="0" err="1">
                <a:solidFill>
                  <a:srgbClr val="002060"/>
                </a:solidFill>
                <a:latin typeface="Arial" panose="020B0604020202020204" pitchFamily="34" charset="0"/>
              </a:rPr>
              <a:t>саме</a:t>
            </a:r>
            <a:r>
              <a:rPr lang="ru-RU" sz="1800" dirty="0">
                <a:solidFill>
                  <a:srgbClr val="002060"/>
                </a:solidFill>
                <a:latin typeface="Arial" panose="020B0604020202020204" pitchFamily="34" charset="0"/>
              </a:rPr>
              <a:t>: за ст. ст. 40, </a:t>
            </a:r>
            <a:r>
              <a:rPr lang="ru-RU" sz="1800" dirty="0" smtClean="0">
                <a:solidFill>
                  <a:srgbClr val="002060"/>
                </a:solidFill>
                <a:latin typeface="Arial" panose="020B0604020202020204" pitchFamily="34" charset="0"/>
              </a:rPr>
              <a:t>41 </a:t>
            </a:r>
            <a:r>
              <a:rPr lang="ru-RU" sz="1800" dirty="0" err="1" smtClean="0">
                <a:solidFill>
                  <a:srgbClr val="002060"/>
                </a:solidFill>
                <a:latin typeface="Arial" panose="020B0604020202020204" pitchFamily="34" charset="0"/>
              </a:rPr>
              <a:t>КЗпП</a:t>
            </a:r>
            <a:r>
              <a:rPr lang="ru-RU" sz="1800" dirty="0" smtClean="0">
                <a:solidFill>
                  <a:srgbClr val="002060"/>
                </a:solidFill>
                <a:latin typeface="Arial" panose="020B0604020202020204" pitchFamily="34" charset="0"/>
              </a:rPr>
              <a:t> </a:t>
            </a:r>
            <a:r>
              <a:rPr lang="ru-RU" sz="1800" dirty="0" err="1">
                <a:solidFill>
                  <a:srgbClr val="002060"/>
                </a:solidFill>
                <a:latin typeface="Arial" panose="020B0604020202020204" pitchFamily="34" charset="0"/>
              </a:rPr>
              <a:t>України</a:t>
            </a:r>
            <a:r>
              <a:rPr lang="ru-RU" sz="1800" dirty="0" smtClean="0">
                <a:solidFill>
                  <a:srgbClr val="002060"/>
                </a:solidFill>
                <a:latin typeface="Arial" panose="020B0604020202020204" pitchFamily="34" charset="0"/>
              </a:rPr>
              <a:t>.</a:t>
            </a:r>
            <a:br>
              <a:rPr lang="ru-RU" sz="1800" dirty="0" smtClean="0">
                <a:solidFill>
                  <a:srgbClr val="002060"/>
                </a:solidFill>
                <a:latin typeface="Arial" panose="020B0604020202020204" pitchFamily="34" charset="0"/>
              </a:rPr>
            </a:br>
            <a:r>
              <a:rPr lang="ru-RU" sz="1800" dirty="0">
                <a:solidFill>
                  <a:srgbClr val="002060"/>
                </a:solidFill>
                <a:latin typeface="Arial" panose="020B0604020202020204" pitchFamily="34" charset="0"/>
              </a:rPr>
              <a:t/>
            </a:r>
            <a:br>
              <a:rPr lang="ru-RU" sz="1800" dirty="0">
                <a:solidFill>
                  <a:srgbClr val="002060"/>
                </a:solidFill>
                <a:latin typeface="Arial" panose="020B0604020202020204" pitchFamily="34" charset="0"/>
              </a:rPr>
            </a:br>
            <a:r>
              <a:rPr lang="uk-UA" sz="1800" b="1" dirty="0">
                <a:solidFill>
                  <a:srgbClr val="1F497D"/>
                </a:solidFill>
                <a:latin typeface="Arial" panose="020B0604020202020204" pitchFamily="34" charset="0"/>
              </a:rPr>
              <a:t>Загальне правило не </a:t>
            </a:r>
            <a:r>
              <a:rPr lang="uk-UA" sz="1800" b="1" dirty="0" smtClean="0">
                <a:solidFill>
                  <a:srgbClr val="1F497D"/>
                </a:solidFill>
                <a:latin typeface="Arial" panose="020B0604020202020204" pitchFamily="34" charset="0"/>
              </a:rPr>
              <a:t>застосовується</a:t>
            </a:r>
            <a:br>
              <a:rPr lang="uk-UA" sz="1800" b="1" dirty="0" smtClean="0">
                <a:solidFill>
                  <a:srgbClr val="1F497D"/>
                </a:solidFill>
                <a:latin typeface="Arial" panose="020B0604020202020204" pitchFamily="34" charset="0"/>
              </a:rPr>
            </a:br>
            <a:r>
              <a:rPr lang="uk-UA" sz="1800" b="1" dirty="0" smtClean="0">
                <a:solidFill>
                  <a:srgbClr val="1F497D"/>
                </a:solidFill>
                <a:latin typeface="Arial" panose="020B0604020202020204" pitchFamily="34" charset="0"/>
              </a:rPr>
              <a:t/>
            </a:r>
            <a:br>
              <a:rPr lang="uk-UA" sz="1800" b="1" dirty="0" smtClean="0">
                <a:solidFill>
                  <a:srgbClr val="1F497D"/>
                </a:solidFill>
                <a:latin typeface="Arial" panose="020B0604020202020204" pitchFamily="34" charset="0"/>
              </a:rPr>
            </a:br>
            <a:r>
              <a:rPr lang="uk-UA" sz="1800" dirty="0" smtClean="0">
                <a:solidFill>
                  <a:srgbClr val="002060"/>
                </a:solidFill>
                <a:latin typeface="Arial" panose="020B0604020202020204" pitchFamily="34" charset="0"/>
              </a:rPr>
              <a:t>Припинення </a:t>
            </a:r>
            <a:r>
              <a:rPr lang="uk-UA" sz="1800" dirty="0">
                <a:solidFill>
                  <a:srgbClr val="002060"/>
                </a:solidFill>
                <a:latin typeface="Arial" panose="020B0604020202020204" pitchFamily="34" charset="0"/>
              </a:rPr>
              <a:t>трудових відносин з працівником з інших підстав (тобто, не з ініціативи роботодавця):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за </a:t>
            </a:r>
            <a:r>
              <a:rPr lang="uk-UA" sz="1800" dirty="0">
                <a:solidFill>
                  <a:srgbClr val="002060"/>
                </a:solidFill>
                <a:latin typeface="Arial" panose="020B0604020202020204" pitchFamily="34" charset="0"/>
              </a:rPr>
              <a:t>власним бажанням (ст. 38 КЗпП України),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за </a:t>
            </a:r>
            <a:r>
              <a:rPr lang="uk-UA" sz="1800" dirty="0">
                <a:solidFill>
                  <a:srgbClr val="002060"/>
                </a:solidFill>
                <a:latin typeface="Arial" panose="020B0604020202020204" pitchFamily="34" charset="0"/>
              </a:rPr>
              <a:t>угодою сторін (п. 1 ст. 36 КЗпП України),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у </a:t>
            </a:r>
            <a:r>
              <a:rPr lang="uk-UA" sz="1800" dirty="0">
                <a:solidFill>
                  <a:srgbClr val="002060"/>
                </a:solidFill>
                <a:latin typeface="Arial" panose="020B0604020202020204" pitchFamily="34" charset="0"/>
              </a:rPr>
              <a:t>зв’язку з закінченням строку строкового трудового договору (п. 2 ст. 36 КЗпП України),  </a:t>
            </a:r>
            <a:r>
              <a:rPr lang="uk-UA" sz="1800" dirty="0" smtClean="0">
                <a:solidFill>
                  <a:srgbClr val="002060"/>
                </a:solidFill>
                <a:latin typeface="Arial" panose="020B0604020202020204" pitchFamily="34" charset="0"/>
              </a:rPr>
              <a:t/>
            </a:r>
            <a:br>
              <a:rPr lang="uk-UA" sz="1800" dirty="0" smtClean="0">
                <a:solidFill>
                  <a:srgbClr val="002060"/>
                </a:solidFill>
                <a:latin typeface="Arial" panose="020B0604020202020204" pitchFamily="34" charset="0"/>
              </a:rPr>
            </a:br>
            <a:r>
              <a:rPr lang="uk-UA" sz="1800" dirty="0" smtClean="0">
                <a:solidFill>
                  <a:srgbClr val="002060"/>
                </a:solidFill>
                <a:latin typeface="Arial" panose="020B0604020202020204" pitchFamily="34" charset="0"/>
              </a:rPr>
              <a:t>- на </a:t>
            </a:r>
            <a:r>
              <a:rPr lang="uk-UA" sz="1800" dirty="0">
                <a:solidFill>
                  <a:srgbClr val="002060"/>
                </a:solidFill>
                <a:latin typeface="Arial" panose="020B0604020202020204" pitchFamily="34" charset="0"/>
              </a:rPr>
              <a:t>підставі відмови працівника від продовження роботи у зв'язку із зміною істотних умов праці (п. 6 ст. 36 КЗпП України).</a:t>
            </a:r>
            <a:r>
              <a:rPr lang="ru-RU" sz="800" b="1" dirty="0">
                <a:solidFill>
                  <a:prstClr val="black"/>
                </a:solidFill>
                <a:latin typeface="System"/>
              </a:rPr>
              <a:t/>
            </a:r>
            <a:br>
              <a:rPr lang="ru-RU" sz="800" b="1" dirty="0">
                <a:solidFill>
                  <a:prstClr val="black"/>
                </a:solidFill>
                <a:latin typeface="System"/>
              </a:rPr>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2100267622"/>
      </p:ext>
    </p:extLst>
  </p:cSld>
  <p:clrMapOvr>
    <a:masterClrMapping/>
  </p:clrMapOvr>
  <p:transition>
    <p:strip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r>
              <a:rPr lang="uk-UA" sz="1300" dirty="0">
                <a:solidFill>
                  <a:schemeClr val="tx1"/>
                </a:solidFill>
              </a:rPr>
              <a:t/>
            </a:r>
            <a:br>
              <a:rPr lang="uk-UA" sz="1300" dirty="0">
                <a:solidFill>
                  <a:schemeClr val="tx1"/>
                </a:solidFill>
              </a:rPr>
            </a:br>
            <a:r>
              <a:rPr lang="ru-RU" sz="2200" b="1" dirty="0" err="1">
                <a:solidFill>
                  <a:srgbClr val="1F497D"/>
                </a:solidFill>
                <a:latin typeface="Arial" panose="020B0604020202020204" pitchFamily="34" charset="0"/>
              </a:rPr>
              <a:t>Категорії</a:t>
            </a:r>
            <a:r>
              <a:rPr lang="ru-RU" sz="2200" b="1" dirty="0">
                <a:solidFill>
                  <a:srgbClr val="1F497D"/>
                </a:solidFill>
                <a:latin typeface="Arial" panose="020B0604020202020204" pitchFamily="34" charset="0"/>
              </a:rPr>
              <a:t> </a:t>
            </a:r>
            <a:r>
              <a:rPr lang="ru-RU" sz="2200" b="1" dirty="0" err="1">
                <a:solidFill>
                  <a:srgbClr val="1F497D"/>
                </a:solidFill>
                <a:latin typeface="Arial" panose="020B0604020202020204" pitchFamily="34" charset="0"/>
              </a:rPr>
              <a:t>працівників</a:t>
            </a:r>
            <a:r>
              <a:rPr lang="ru-RU" sz="2200" b="1" dirty="0">
                <a:solidFill>
                  <a:srgbClr val="1F497D"/>
                </a:solidFill>
                <a:latin typeface="Arial" panose="020B0604020202020204" pitchFamily="34" charset="0"/>
              </a:rPr>
              <a:t>, з </a:t>
            </a:r>
            <a:r>
              <a:rPr lang="ru-RU" sz="2200" b="1" dirty="0" err="1">
                <a:solidFill>
                  <a:srgbClr val="1F497D"/>
                </a:solidFill>
                <a:latin typeface="Arial" panose="020B0604020202020204" pitchFamily="34" charset="0"/>
              </a:rPr>
              <a:t>якими</a:t>
            </a:r>
            <a:r>
              <a:rPr lang="ru-RU" sz="2200" b="1" dirty="0">
                <a:solidFill>
                  <a:srgbClr val="1F497D"/>
                </a:solidFill>
                <a:latin typeface="Arial" panose="020B0604020202020204" pitchFamily="34" charset="0"/>
              </a:rPr>
              <a:t> не </a:t>
            </a:r>
            <a:r>
              <a:rPr lang="ru-RU" sz="2200" b="1" dirty="0" err="1">
                <a:solidFill>
                  <a:srgbClr val="1F497D"/>
                </a:solidFill>
                <a:latin typeface="Arial" panose="020B0604020202020204" pitchFamily="34" charset="0"/>
              </a:rPr>
              <a:t>допускається</a:t>
            </a:r>
            <a:r>
              <a:rPr lang="ru-RU" sz="2200" b="1" dirty="0">
                <a:solidFill>
                  <a:srgbClr val="1F497D"/>
                </a:solidFill>
                <a:latin typeface="Arial" panose="020B0604020202020204" pitchFamily="34" charset="0"/>
              </a:rPr>
              <a:t> </a:t>
            </a:r>
            <a:r>
              <a:rPr lang="ru-RU" sz="2200" b="1" dirty="0" err="1">
                <a:solidFill>
                  <a:srgbClr val="1F497D"/>
                </a:solidFill>
                <a:latin typeface="Arial" panose="020B0604020202020204" pitchFamily="34" charset="0"/>
              </a:rPr>
              <a:t>розірвання</a:t>
            </a:r>
            <a:r>
              <a:rPr lang="ru-RU" sz="2200" b="1" dirty="0">
                <a:solidFill>
                  <a:srgbClr val="1F497D"/>
                </a:solidFill>
                <a:latin typeface="Arial" panose="020B0604020202020204" pitchFamily="34" charset="0"/>
              </a:rPr>
              <a:t> трудового договору з </a:t>
            </a:r>
            <a:r>
              <a:rPr lang="ru-RU" sz="2200" b="1" dirty="0" err="1">
                <a:solidFill>
                  <a:srgbClr val="1F497D"/>
                </a:solidFill>
                <a:latin typeface="Arial" panose="020B0604020202020204" pitchFamily="34" charset="0"/>
              </a:rPr>
              <a:t>ініціативи</a:t>
            </a:r>
            <a:r>
              <a:rPr lang="ru-RU" sz="2200" b="1" dirty="0">
                <a:solidFill>
                  <a:srgbClr val="1F497D"/>
                </a:solidFill>
                <a:latin typeface="Arial" panose="020B0604020202020204" pitchFamily="34" charset="0"/>
              </a:rPr>
              <a:t> </a:t>
            </a:r>
            <a:r>
              <a:rPr lang="ru-RU" sz="2200" b="1" dirty="0" err="1">
                <a:solidFill>
                  <a:srgbClr val="1F497D"/>
                </a:solidFill>
                <a:latin typeface="Arial" panose="020B0604020202020204" pitchFamily="34" charset="0"/>
              </a:rPr>
              <a:t>власника</a:t>
            </a:r>
            <a:r>
              <a:rPr lang="ru-RU" sz="2200" b="1" dirty="0">
                <a:solidFill>
                  <a:srgbClr val="1F497D"/>
                </a:solidFill>
                <a:latin typeface="Arial" panose="020B0604020202020204" pitchFamily="34" charset="0"/>
              </a:rPr>
              <a:t> </a:t>
            </a:r>
            <a:r>
              <a:rPr lang="ru-RU" sz="2200" b="1" dirty="0">
                <a:solidFill>
                  <a:srgbClr val="C00000"/>
                </a:solidFill>
                <a:latin typeface="Arial" panose="020B0604020202020204" pitchFamily="34" charset="0"/>
              </a:rPr>
              <a:t>(ст. ст. 184, </a:t>
            </a:r>
            <a:r>
              <a:rPr lang="ru-RU" sz="2200" b="1" dirty="0" smtClean="0">
                <a:solidFill>
                  <a:srgbClr val="C00000"/>
                </a:solidFill>
                <a:latin typeface="Arial" panose="020B0604020202020204" pitchFamily="34" charset="0"/>
              </a:rPr>
              <a:t>186-1 </a:t>
            </a:r>
            <a:r>
              <a:rPr lang="ru-RU" sz="2200" b="1" dirty="0" err="1">
                <a:solidFill>
                  <a:srgbClr val="C00000"/>
                </a:solidFill>
                <a:latin typeface="Arial" panose="020B0604020202020204" pitchFamily="34" charset="0"/>
              </a:rPr>
              <a:t>КЗпП</a:t>
            </a:r>
            <a:r>
              <a:rPr lang="ru-RU" sz="2200" b="1" dirty="0">
                <a:solidFill>
                  <a:srgbClr val="C00000"/>
                </a:solidFill>
                <a:latin typeface="Arial" panose="020B0604020202020204" pitchFamily="34" charset="0"/>
              </a:rPr>
              <a:t> </a:t>
            </a:r>
            <a:r>
              <a:rPr lang="ru-RU" sz="2200" b="1" dirty="0" err="1">
                <a:solidFill>
                  <a:srgbClr val="C00000"/>
                </a:solidFill>
                <a:latin typeface="Arial" panose="020B0604020202020204" pitchFamily="34" charset="0"/>
              </a:rPr>
              <a:t>України</a:t>
            </a:r>
            <a:r>
              <a:rPr lang="ru-RU" sz="2200" b="1" dirty="0" smtClean="0">
                <a:solidFill>
                  <a:srgbClr val="C00000"/>
                </a:solidFill>
                <a:latin typeface="Arial" panose="020B0604020202020204" pitchFamily="34" charset="0"/>
              </a:rPr>
              <a:t>):</a:t>
            </a:r>
            <a:r>
              <a:rPr lang="ru-RU" sz="2000" b="1" dirty="0" smtClean="0">
                <a:solidFill>
                  <a:srgbClr val="C00000"/>
                </a:solidFill>
                <a:latin typeface="Arial" panose="020B0604020202020204" pitchFamily="34" charset="0"/>
              </a:rPr>
              <a:t/>
            </a:r>
            <a:br>
              <a:rPr lang="ru-RU" sz="2000" b="1" dirty="0" smtClean="0">
                <a:solidFill>
                  <a:srgbClr val="C00000"/>
                </a:solidFill>
                <a:latin typeface="Arial" panose="020B0604020202020204" pitchFamily="34" charset="0"/>
              </a:rPr>
            </a:br>
            <a:r>
              <a:rPr lang="ru-RU" sz="2000" b="1" dirty="0">
                <a:solidFill>
                  <a:srgbClr val="C00000"/>
                </a:solidFill>
                <a:latin typeface="Arial" panose="020B0604020202020204" pitchFamily="34" charset="0"/>
              </a:rPr>
              <a:t/>
            </a:r>
            <a:br>
              <a:rPr lang="ru-RU" sz="2000" b="1" dirty="0">
                <a:solidFill>
                  <a:srgbClr val="C00000"/>
                </a:solidFill>
                <a:latin typeface="Arial" panose="020B0604020202020204" pitchFamily="34" charset="0"/>
              </a:rPr>
            </a:br>
            <a:r>
              <a:rPr lang="uk-UA" sz="2000" dirty="0">
                <a:solidFill>
                  <a:srgbClr val="002060"/>
                </a:solidFill>
              </a:rPr>
              <a:t>·</a:t>
            </a:r>
            <a:r>
              <a:rPr lang="uk-UA" sz="2000" dirty="0">
                <a:solidFill>
                  <a:srgbClr val="002060"/>
                </a:solidFill>
                <a:latin typeface="Arial" panose="020B0604020202020204" pitchFamily="34" charset="0"/>
              </a:rPr>
              <a:t> вагітні жінки</a:t>
            </a:r>
            <a:r>
              <a:rPr lang="uk-UA" sz="2000" dirty="0" smtClean="0">
                <a:solidFill>
                  <a:srgbClr val="002060"/>
                </a:solidFill>
                <a:latin typeface="Arial" panose="020B0604020202020204" pitchFamily="34" charset="0"/>
              </a:rPr>
              <a:t>;</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 жінки, які мають дітей віком до трьох років (до шести років – за наявності медичного висновку); </a:t>
            </a: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одиноких матерів при наявності дитини віком до чотирнадцяти років або </a:t>
            </a:r>
            <a:r>
              <a:rPr lang="uk-UA" sz="2000" dirty="0" smtClean="0">
                <a:solidFill>
                  <a:srgbClr val="002060"/>
                </a:solidFill>
                <a:latin typeface="Arial" panose="020B0604020202020204" pitchFamily="34" charset="0"/>
              </a:rPr>
              <a:t>дитини інваліда;</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 батьки, які виховують дітей без матері (в тому числі в разі тривалого перебування матері в лікувальному закладі); </a:t>
            </a: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опікуни (піклувальники); </a:t>
            </a: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r>
            <a:br>
              <a:rPr lang="uk-UA" sz="2000" dirty="0" smtClean="0">
                <a:solidFill>
                  <a:srgbClr val="002060"/>
                </a:solidFill>
                <a:latin typeface="Arial" panose="020B0604020202020204" pitchFamily="34" charset="0"/>
              </a:rPr>
            </a:br>
            <a:r>
              <a:rPr lang="uk-UA" sz="2000" dirty="0" smtClean="0">
                <a:solidFill>
                  <a:srgbClr val="002060"/>
                </a:solidFill>
                <a:latin typeface="Arial" panose="020B0604020202020204" pitchFamily="34" charset="0"/>
              </a:rPr>
              <a:t>· </a:t>
            </a:r>
            <a:r>
              <a:rPr lang="uk-UA" sz="2000" dirty="0">
                <a:solidFill>
                  <a:srgbClr val="002060"/>
                </a:solidFill>
                <a:latin typeface="Arial" panose="020B0604020202020204" pitchFamily="34" charset="0"/>
              </a:rPr>
              <a:t>прийомні батьки.</a:t>
            </a:r>
            <a:r>
              <a:rPr lang="uk-UA" sz="800" b="1" dirty="0">
                <a:solidFill>
                  <a:prstClr val="black"/>
                </a:solidFill>
                <a:latin typeface="System"/>
              </a:rPr>
              <a:t/>
            </a:r>
            <a:br>
              <a:rPr lang="uk-UA" sz="800" b="1" dirty="0">
                <a:solidFill>
                  <a:prstClr val="black"/>
                </a:solidFill>
                <a:latin typeface="System"/>
              </a:rPr>
            </a:b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2946779512"/>
      </p:ext>
    </p:extLst>
  </p:cSld>
  <p:clrMapOvr>
    <a:masterClrMapping/>
  </p:clrMapOvr>
  <p:transition>
    <p:strip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a:bodyPr>
          <a:lstStyle/>
          <a:p>
            <a:pPr lvl="0"/>
            <a:r>
              <a:rPr lang="uk-UA" sz="1300" dirty="0">
                <a:solidFill>
                  <a:schemeClr val="tx1"/>
                </a:solidFill>
              </a:rPr>
              <a:t/>
            </a:r>
            <a:br>
              <a:rPr lang="uk-UA" sz="1300" dirty="0">
                <a:solidFill>
                  <a:schemeClr val="tx1"/>
                </a:solidFill>
              </a:rPr>
            </a:br>
            <a:r>
              <a:rPr lang="ru-RU" sz="2400" b="1" dirty="0" err="1">
                <a:solidFill>
                  <a:srgbClr val="C00000"/>
                </a:solidFill>
                <a:latin typeface="Arial" panose="020B0604020202020204" pitchFamily="34" charset="0"/>
              </a:rPr>
              <a:t>Наслідки</a:t>
            </a:r>
            <a:r>
              <a:rPr lang="ru-RU" sz="2400" b="1" dirty="0">
                <a:solidFill>
                  <a:srgbClr val="C00000"/>
                </a:solidFill>
                <a:latin typeface="Arial" panose="020B0604020202020204" pitchFamily="34" charset="0"/>
              </a:rPr>
              <a:t> у </a:t>
            </a:r>
            <a:r>
              <a:rPr lang="ru-RU" sz="2400" b="1" dirty="0" err="1">
                <a:solidFill>
                  <a:srgbClr val="C00000"/>
                </a:solidFill>
                <a:latin typeface="Arial" panose="020B0604020202020204" pitchFamily="34" charset="0"/>
              </a:rPr>
              <a:t>разі</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задоволення</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позовних</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вимог</a:t>
            </a:r>
            <a:r>
              <a:rPr lang="ru-RU" sz="2400" b="1" dirty="0">
                <a:solidFill>
                  <a:srgbClr val="C00000"/>
                </a:solidFill>
                <a:latin typeface="Arial" panose="020B0604020202020204" pitchFamily="34" charset="0"/>
              </a:rPr>
              <a:t> (ст. ст. 235, 237</a:t>
            </a:r>
            <a:r>
              <a:rPr lang="ru-RU" sz="1800" b="1" dirty="0">
                <a:solidFill>
                  <a:srgbClr val="C00000"/>
                </a:solidFill>
                <a:latin typeface="Arial" panose="020B0604020202020204" pitchFamily="34" charset="0"/>
              </a:rPr>
              <a:t>1 </a:t>
            </a:r>
            <a:r>
              <a:rPr lang="ru-RU" sz="2400" b="1" dirty="0" err="1">
                <a:solidFill>
                  <a:srgbClr val="C00000"/>
                </a:solidFill>
                <a:latin typeface="Arial" panose="020B0604020202020204" pitchFamily="34" charset="0"/>
              </a:rPr>
              <a:t>КЗпП</a:t>
            </a:r>
            <a:r>
              <a:rPr lang="ru-RU" sz="2400" b="1" dirty="0">
                <a:solidFill>
                  <a:srgbClr val="C00000"/>
                </a:solidFill>
                <a:latin typeface="Arial" panose="020B0604020202020204" pitchFamily="34" charset="0"/>
              </a:rPr>
              <a:t> </a:t>
            </a:r>
            <a:r>
              <a:rPr lang="ru-RU" sz="2400" b="1" dirty="0" err="1">
                <a:solidFill>
                  <a:srgbClr val="C00000"/>
                </a:solidFill>
                <a:latin typeface="Arial" panose="020B0604020202020204" pitchFamily="34" charset="0"/>
              </a:rPr>
              <a:t>України</a:t>
            </a:r>
            <a:r>
              <a:rPr lang="ru-RU" sz="2400" b="1" dirty="0">
                <a:solidFill>
                  <a:srgbClr val="C00000"/>
                </a:solidFill>
                <a:latin typeface="Arial" panose="020B0604020202020204" pitchFamily="34" charset="0"/>
              </a:rPr>
              <a:t>): </a:t>
            </a:r>
            <a:r>
              <a:rPr lang="ru-RU" sz="1200" dirty="0">
                <a:solidFill>
                  <a:srgbClr val="002060"/>
                </a:solidFill>
                <a:latin typeface="Arial" panose="020B0604020202020204" pitchFamily="34" charset="0"/>
              </a:rPr>
              <a:t>· </a:t>
            </a:r>
            <a:r>
              <a:rPr lang="ru-RU" sz="1200" dirty="0" smtClean="0">
                <a:solidFill>
                  <a:srgbClr val="002060"/>
                </a:solidFill>
                <a:latin typeface="Arial" panose="020B0604020202020204" pitchFamily="34" charset="0"/>
              </a:rPr>
              <a:t/>
            </a:r>
            <a:br>
              <a:rPr lang="ru-RU" sz="1200" dirty="0" smtClean="0">
                <a:solidFill>
                  <a:srgbClr val="002060"/>
                </a:solidFill>
                <a:latin typeface="Arial" panose="020B0604020202020204" pitchFamily="34" charset="0"/>
              </a:rPr>
            </a:br>
            <a:r>
              <a:rPr lang="ru-RU" sz="1200" dirty="0">
                <a:solidFill>
                  <a:srgbClr val="002060"/>
                </a:solidFill>
                <a:latin typeface="Arial" panose="020B0604020202020204" pitchFamily="34" charset="0"/>
              </a:rPr>
              <a:t/>
            </a:r>
            <a:br>
              <a:rPr lang="ru-RU" sz="1200" dirty="0">
                <a:solidFill>
                  <a:srgbClr val="002060"/>
                </a:solidFill>
                <a:latin typeface="Arial" panose="020B0604020202020204" pitchFamily="34" charset="0"/>
              </a:rPr>
            </a:br>
            <a:r>
              <a:rPr lang="ru-RU" sz="1200" dirty="0" smtClean="0">
                <a:solidFill>
                  <a:srgbClr val="002060"/>
                </a:solidFill>
                <a:latin typeface="Arial" panose="020B0604020202020204" pitchFamily="34" charset="0"/>
              </a:rPr>
              <a:t>- </a:t>
            </a:r>
            <a:r>
              <a:rPr lang="ru-RU" sz="2000" dirty="0" err="1" smtClean="0">
                <a:solidFill>
                  <a:srgbClr val="002060"/>
                </a:solidFill>
                <a:latin typeface="Arial" panose="020B0604020202020204" pitchFamily="34" charset="0"/>
              </a:rPr>
              <a:t>поновлення</a:t>
            </a:r>
            <a:r>
              <a:rPr lang="ru-RU" sz="2000" dirty="0" smtClean="0">
                <a:solidFill>
                  <a:srgbClr val="002060"/>
                </a:solidFill>
                <a:latin typeface="Arial" panose="020B0604020202020204" pitchFamily="34" charset="0"/>
              </a:rPr>
              <a:t> </a:t>
            </a:r>
            <a:r>
              <a:rPr lang="ru-RU" sz="2000" dirty="0">
                <a:solidFill>
                  <a:srgbClr val="002060"/>
                </a:solidFill>
                <a:latin typeface="Arial" panose="020B0604020202020204" pitchFamily="34" charset="0"/>
              </a:rPr>
              <a:t>на </a:t>
            </a:r>
            <a:r>
              <a:rPr lang="ru-RU" sz="2000" dirty="0" err="1">
                <a:solidFill>
                  <a:srgbClr val="002060"/>
                </a:solidFill>
                <a:latin typeface="Arial" panose="020B0604020202020204" pitchFamily="34" charset="0"/>
              </a:rPr>
              <a:t>попередній</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роботі</a:t>
            </a:r>
            <a:r>
              <a:rPr lang="ru-RU" sz="2000" dirty="0">
                <a:solidFill>
                  <a:srgbClr val="002060"/>
                </a:solidFill>
                <a:latin typeface="Arial" panose="020B0604020202020204" pitchFamily="34" charset="0"/>
              </a:rPr>
              <a:t>; </a:t>
            </a: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smtClean="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виплата</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працівникові</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середнього</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заробітку</a:t>
            </a:r>
            <a:r>
              <a:rPr lang="ru-RU" sz="2000" dirty="0">
                <a:solidFill>
                  <a:srgbClr val="002060"/>
                </a:solidFill>
                <a:latin typeface="Arial" panose="020B0604020202020204" pitchFamily="34" charset="0"/>
              </a:rPr>
              <a:t> за час </a:t>
            </a:r>
            <a:r>
              <a:rPr lang="ru-RU" sz="2000" dirty="0" err="1">
                <a:solidFill>
                  <a:srgbClr val="002060"/>
                </a:solidFill>
                <a:latin typeface="Arial" panose="020B0604020202020204" pitchFamily="34" charset="0"/>
              </a:rPr>
              <a:t>вимушеного</a:t>
            </a:r>
            <a:r>
              <a:rPr lang="ru-RU" sz="2000" dirty="0">
                <a:solidFill>
                  <a:srgbClr val="002060"/>
                </a:solidFill>
                <a:latin typeface="Arial" panose="020B0604020202020204" pitchFamily="34" charset="0"/>
              </a:rPr>
              <a:t> прогулу </a:t>
            </a:r>
            <a:r>
              <a:rPr lang="ru-RU" sz="2000" dirty="0" err="1">
                <a:solidFill>
                  <a:srgbClr val="002060"/>
                </a:solidFill>
                <a:latin typeface="Arial" panose="020B0604020202020204" pitchFamily="34" charset="0"/>
              </a:rPr>
              <a:t>або</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різниці</a:t>
            </a:r>
            <a:r>
              <a:rPr lang="ru-RU" sz="2000" dirty="0">
                <a:solidFill>
                  <a:srgbClr val="002060"/>
                </a:solidFill>
                <a:latin typeface="Arial" panose="020B0604020202020204" pitchFamily="34" charset="0"/>
              </a:rPr>
              <a:t> в </a:t>
            </a:r>
            <a:r>
              <a:rPr lang="ru-RU" sz="2000" dirty="0" err="1">
                <a:solidFill>
                  <a:srgbClr val="002060"/>
                </a:solidFill>
                <a:latin typeface="Arial" panose="020B0604020202020204" pitchFamily="34" charset="0"/>
              </a:rPr>
              <a:t>заробітку</a:t>
            </a:r>
            <a:r>
              <a:rPr lang="ru-RU" sz="2000" dirty="0">
                <a:solidFill>
                  <a:srgbClr val="002060"/>
                </a:solidFill>
                <a:latin typeface="Arial" panose="020B0604020202020204" pitchFamily="34" charset="0"/>
              </a:rPr>
              <a:t> за час </a:t>
            </a:r>
            <a:r>
              <a:rPr lang="ru-RU" sz="2000" dirty="0" err="1">
                <a:solidFill>
                  <a:srgbClr val="002060"/>
                </a:solidFill>
                <a:latin typeface="Arial" panose="020B0604020202020204" pitchFamily="34" charset="0"/>
              </a:rPr>
              <a:t>виконання</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нижчеоплачуваної</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роботи</a:t>
            </a:r>
            <a:r>
              <a:rPr lang="ru-RU" sz="2000" dirty="0">
                <a:solidFill>
                  <a:srgbClr val="002060"/>
                </a:solidFill>
                <a:latin typeface="Arial" panose="020B0604020202020204" pitchFamily="34" charset="0"/>
              </a:rPr>
              <a:t>, але не </a:t>
            </a:r>
            <a:r>
              <a:rPr lang="ru-RU" sz="2000" dirty="0" err="1">
                <a:solidFill>
                  <a:srgbClr val="002060"/>
                </a:solidFill>
                <a:latin typeface="Arial" panose="020B0604020202020204" pitchFamily="34" charset="0"/>
              </a:rPr>
              <a:t>більш</a:t>
            </a:r>
            <a:r>
              <a:rPr lang="ru-RU" sz="2000" dirty="0">
                <a:solidFill>
                  <a:srgbClr val="002060"/>
                </a:solidFill>
                <a:latin typeface="Arial" panose="020B0604020202020204" pitchFamily="34" charset="0"/>
              </a:rPr>
              <a:t> як за один </a:t>
            </a:r>
            <a:r>
              <a:rPr lang="ru-RU" sz="2000" dirty="0" err="1">
                <a:solidFill>
                  <a:srgbClr val="002060"/>
                </a:solidFill>
                <a:latin typeface="Arial" panose="020B0604020202020204" pitchFamily="34" charset="0"/>
              </a:rPr>
              <a:t>рік</a:t>
            </a:r>
            <a:r>
              <a:rPr lang="ru-RU" sz="2000" dirty="0">
                <a:solidFill>
                  <a:srgbClr val="002060"/>
                </a:solidFill>
                <a:latin typeface="Arial" panose="020B0604020202020204" pitchFamily="34" charset="0"/>
              </a:rPr>
              <a:t>. </a:t>
            </a: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err="1" smtClean="0">
                <a:solidFill>
                  <a:srgbClr val="002060"/>
                </a:solidFill>
                <a:latin typeface="Arial" panose="020B0604020202020204" pitchFamily="34" charset="0"/>
              </a:rPr>
              <a:t>Якщо</a:t>
            </a:r>
            <a:r>
              <a:rPr lang="ru-RU" sz="2000" dirty="0" smtClean="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заява</a:t>
            </a:r>
            <a:r>
              <a:rPr lang="ru-RU" sz="2000" dirty="0">
                <a:solidFill>
                  <a:srgbClr val="002060"/>
                </a:solidFill>
                <a:latin typeface="Arial" panose="020B0604020202020204" pitchFamily="34" charset="0"/>
              </a:rPr>
              <a:t> про </a:t>
            </a:r>
            <a:r>
              <a:rPr lang="ru-RU" sz="2000" dirty="0" err="1">
                <a:solidFill>
                  <a:srgbClr val="002060"/>
                </a:solidFill>
                <a:latin typeface="Arial" panose="020B0604020202020204" pitchFamily="34" charset="0"/>
              </a:rPr>
              <a:t>поновлення</a:t>
            </a:r>
            <a:r>
              <a:rPr lang="ru-RU" sz="2000" dirty="0">
                <a:solidFill>
                  <a:srgbClr val="002060"/>
                </a:solidFill>
                <a:latin typeface="Arial" panose="020B0604020202020204" pitchFamily="34" charset="0"/>
              </a:rPr>
              <a:t> на </a:t>
            </a:r>
            <a:r>
              <a:rPr lang="ru-RU" sz="2000" dirty="0" err="1">
                <a:solidFill>
                  <a:srgbClr val="002060"/>
                </a:solidFill>
                <a:latin typeface="Arial" panose="020B0604020202020204" pitchFamily="34" charset="0"/>
              </a:rPr>
              <a:t>роботі</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розглядається</a:t>
            </a:r>
            <a:r>
              <a:rPr lang="ru-RU" sz="2000" dirty="0">
                <a:solidFill>
                  <a:srgbClr val="002060"/>
                </a:solidFill>
                <a:latin typeface="Arial" panose="020B0604020202020204" pitchFamily="34" charset="0"/>
              </a:rPr>
              <a:t> </a:t>
            </a:r>
            <a:r>
              <a:rPr lang="ru-RU" sz="2000" dirty="0" err="1">
                <a:solidFill>
                  <a:srgbClr val="002060"/>
                </a:solidFill>
                <a:latin typeface="Arial" panose="020B0604020202020204" pitchFamily="34" charset="0"/>
              </a:rPr>
              <a:t>більше</a:t>
            </a:r>
            <a:r>
              <a:rPr lang="ru-RU" sz="2000" dirty="0">
                <a:solidFill>
                  <a:srgbClr val="002060"/>
                </a:solidFill>
                <a:latin typeface="Arial" panose="020B0604020202020204" pitchFamily="34" charset="0"/>
              </a:rPr>
              <a:t> одного року не з вини </a:t>
            </a:r>
            <a:r>
              <a:rPr lang="ru-RU" sz="2000" dirty="0" err="1">
                <a:solidFill>
                  <a:srgbClr val="002060"/>
                </a:solidFill>
                <a:latin typeface="Arial" panose="020B0604020202020204" pitchFamily="34" charset="0"/>
              </a:rPr>
              <a:t>працівника</a:t>
            </a:r>
            <a:r>
              <a:rPr lang="ru-RU" sz="2000" dirty="0">
                <a:solidFill>
                  <a:srgbClr val="002060"/>
                </a:solidFill>
                <a:latin typeface="Arial" panose="020B0604020202020204" pitchFamily="34" charset="0"/>
              </a:rPr>
              <a:t>, то за весь час </a:t>
            </a:r>
            <a:r>
              <a:rPr lang="ru-RU" sz="2000" dirty="0" err="1">
                <a:solidFill>
                  <a:srgbClr val="002060"/>
                </a:solidFill>
                <a:latin typeface="Arial" panose="020B0604020202020204" pitchFamily="34" charset="0"/>
              </a:rPr>
              <a:t>вимушеного</a:t>
            </a:r>
            <a:r>
              <a:rPr lang="ru-RU" sz="2000" dirty="0">
                <a:solidFill>
                  <a:srgbClr val="002060"/>
                </a:solidFill>
                <a:latin typeface="Arial" panose="020B0604020202020204" pitchFamily="34" charset="0"/>
              </a:rPr>
              <a:t> прогулу; </a:t>
            </a:r>
            <a:r>
              <a:rPr lang="ru-RU" sz="2000" dirty="0" smtClean="0">
                <a:solidFill>
                  <a:srgbClr val="002060"/>
                </a:solidFill>
                <a:latin typeface="Arial" panose="020B0604020202020204" pitchFamily="34" charset="0"/>
              </a:rPr>
              <a:t/>
            </a:r>
            <a:br>
              <a:rPr lang="ru-RU" sz="2000" dirty="0" smtClean="0">
                <a:solidFill>
                  <a:srgbClr val="002060"/>
                </a:solidFill>
                <a:latin typeface="Arial" panose="020B0604020202020204" pitchFamily="34" charset="0"/>
              </a:rPr>
            </a:br>
            <a:r>
              <a:rPr lang="ru-RU" sz="2000" dirty="0">
                <a:solidFill>
                  <a:srgbClr val="002060"/>
                </a:solidFill>
                <a:latin typeface="Arial" panose="020B0604020202020204" pitchFamily="34" charset="0"/>
              </a:rPr>
              <a:t/>
            </a:r>
            <a:br>
              <a:rPr lang="ru-RU" sz="2000" dirty="0">
                <a:solidFill>
                  <a:srgbClr val="002060"/>
                </a:solidFill>
                <a:latin typeface="Arial" panose="020B0604020202020204" pitchFamily="34" charset="0"/>
              </a:rPr>
            </a:br>
            <a:r>
              <a:rPr lang="ru-RU" sz="2000" dirty="0" smtClean="0">
                <a:solidFill>
                  <a:srgbClr val="002060"/>
                </a:solidFill>
                <a:latin typeface="Arial" panose="020B0604020202020204" pitchFamily="34" charset="0"/>
              </a:rPr>
              <a:t>· </a:t>
            </a:r>
            <a:r>
              <a:rPr lang="ru-RU" sz="2000" dirty="0">
                <a:solidFill>
                  <a:srgbClr val="002060"/>
                </a:solidFill>
                <a:latin typeface="Arial" panose="020B0604020202020204" pitchFamily="34" charset="0"/>
              </a:rPr>
              <a:t>моральна шкода.</a:t>
            </a:r>
            <a:r>
              <a:rPr lang="uk-UA" sz="1200" dirty="0"/>
              <a:t/>
            </a:r>
            <a:br>
              <a:rPr lang="uk-UA" sz="1200" dirty="0"/>
            </a:br>
            <a:r>
              <a:rPr lang="uk-UA" sz="1200" dirty="0"/>
              <a:t/>
            </a:r>
            <a:br>
              <a:rPr lang="uk-UA" sz="1200" dirty="0"/>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1678637475"/>
      </p:ext>
    </p:extLst>
  </p:cSld>
  <p:clrMapOvr>
    <a:masterClrMapping/>
  </p:clrMapOvr>
  <p:transition>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6347714" cy="5771728"/>
          </a:xfrm>
        </p:spPr>
        <p:txBody>
          <a:bodyPr>
            <a:normAutofit fontScale="90000"/>
          </a:bodyPr>
          <a:lstStyle/>
          <a:p>
            <a:pPr lvl="0"/>
            <a:r>
              <a:rPr lang="uk-UA" sz="1300" dirty="0">
                <a:solidFill>
                  <a:schemeClr val="tx1"/>
                </a:solidFill>
              </a:rPr>
              <a:t/>
            </a:r>
            <a:br>
              <a:rPr lang="uk-UA" sz="1300" dirty="0">
                <a:solidFill>
                  <a:schemeClr val="tx1"/>
                </a:solidFill>
              </a:rPr>
            </a:br>
            <a:r>
              <a:rPr lang="uk-UA" sz="2800" b="1" dirty="0" smtClean="0">
                <a:solidFill>
                  <a:srgbClr val="C00000"/>
                </a:solidFill>
                <a:latin typeface="Arial" panose="020B0604020202020204" pitchFamily="34" charset="0"/>
              </a:rPr>
              <a:t>Документи, які роботодавець зобов‘язаний видати працівнику при звільненні ст. 47 </a:t>
            </a:r>
            <a:r>
              <a:rPr lang="uk-UA" sz="2800" b="1" dirty="0" err="1" smtClean="0">
                <a:solidFill>
                  <a:srgbClr val="C00000"/>
                </a:solidFill>
                <a:latin typeface="Arial" panose="020B0604020202020204" pitchFamily="34" charset="0"/>
              </a:rPr>
              <a:t>КзПП</a:t>
            </a:r>
            <a:r>
              <a:rPr lang="uk-UA" sz="2800" b="1" dirty="0" smtClean="0">
                <a:solidFill>
                  <a:srgbClr val="C00000"/>
                </a:solidFill>
                <a:latin typeface="Arial" panose="020B0604020202020204" pitchFamily="34" charset="0"/>
              </a:rPr>
              <a:t>:</a:t>
            </a:r>
            <a:r>
              <a:rPr lang="uk-UA" sz="2800" dirty="0" smtClean="0">
                <a:solidFill>
                  <a:srgbClr val="002060"/>
                </a:solidFill>
                <a:latin typeface="Arial" panose="020B0604020202020204" pitchFamily="34" charset="0"/>
              </a:rPr>
              <a:t> </a:t>
            </a:r>
            <a:r>
              <a:rPr lang="uk-UA" sz="1200" dirty="0" smtClean="0">
                <a:solidFill>
                  <a:srgbClr val="002060"/>
                </a:solidFill>
                <a:latin typeface="Arial" panose="020B0604020202020204" pitchFamily="34" charset="0"/>
              </a:rPr>
              <a:t/>
            </a:r>
            <a:br>
              <a:rPr lang="uk-UA" sz="1200" dirty="0" smtClean="0">
                <a:solidFill>
                  <a:srgbClr val="002060"/>
                </a:solidFill>
                <a:latin typeface="Arial" panose="020B0604020202020204" pitchFamily="34" charset="0"/>
              </a:rPr>
            </a:br>
            <a:r>
              <a:rPr lang="uk-UA" sz="1200" dirty="0" smtClean="0">
                <a:solidFill>
                  <a:srgbClr val="002060"/>
                </a:solidFill>
                <a:latin typeface="Arial" panose="020B0604020202020204" pitchFamily="34" charset="0"/>
              </a:rPr>
              <a:t/>
            </a:r>
            <a:br>
              <a:rPr lang="uk-UA" sz="1200" dirty="0" smtClean="0">
                <a:solidFill>
                  <a:srgbClr val="002060"/>
                </a:solidFill>
                <a:latin typeface="Arial" panose="020B0604020202020204" pitchFamily="34" charset="0"/>
              </a:rPr>
            </a:br>
            <a:r>
              <a:rPr lang="uk-UA" sz="2000" dirty="0" smtClean="0">
                <a:solidFill>
                  <a:schemeClr val="tx1"/>
                </a:solidFill>
                <a:latin typeface="Arial" panose="020B0604020202020204" pitchFamily="34" charset="0"/>
              </a:rPr>
              <a:t>Копія</a:t>
            </a:r>
            <a:r>
              <a:rPr lang="uk-UA" sz="1200" dirty="0" smtClean="0">
                <a:solidFill>
                  <a:schemeClr val="tx1"/>
                </a:solidFill>
                <a:latin typeface="Arial" panose="020B0604020202020204" pitchFamily="34" charset="0"/>
              </a:rPr>
              <a:t> </a:t>
            </a:r>
            <a:r>
              <a:rPr lang="uk-UA" sz="2000" dirty="0" smtClean="0">
                <a:solidFill>
                  <a:schemeClr val="tx1"/>
                </a:solidFill>
                <a:latin typeface="Arial" panose="020B0604020202020204" pitchFamily="34" charset="0"/>
              </a:rPr>
              <a:t>наказу про звільнення </a:t>
            </a:r>
            <a:br>
              <a:rPr lang="uk-UA" sz="2000" dirty="0" smtClean="0">
                <a:solidFill>
                  <a:schemeClr val="tx1"/>
                </a:solidFill>
                <a:latin typeface="Arial" panose="020B0604020202020204" pitchFamily="34" charset="0"/>
              </a:rPr>
            </a:br>
            <a:r>
              <a:rPr lang="uk-UA" sz="2000" dirty="0">
                <a:solidFill>
                  <a:schemeClr val="tx1"/>
                </a:solidFill>
                <a:latin typeface="Arial" panose="020B0604020202020204" pitchFamily="34" charset="0"/>
              </a:rPr>
              <a:t/>
            </a:r>
            <a:br>
              <a:rPr lang="uk-UA" sz="2000" dirty="0">
                <a:solidFill>
                  <a:schemeClr val="tx1"/>
                </a:solidFill>
                <a:latin typeface="Arial" panose="020B0604020202020204" pitchFamily="34" charset="0"/>
              </a:rPr>
            </a:br>
            <a:r>
              <a:rPr lang="ru-RU" sz="2000" dirty="0" err="1" smtClean="0">
                <a:solidFill>
                  <a:schemeClr val="tx1"/>
                </a:solidFill>
                <a:latin typeface="Arial" panose="020B0604020202020204" pitchFamily="34" charset="0"/>
              </a:rPr>
              <a:t>Письмове</a:t>
            </a:r>
            <a:r>
              <a:rPr lang="ru-RU" sz="2000" dirty="0" smtClean="0">
                <a:solidFill>
                  <a:schemeClr val="tx1"/>
                </a:solidFill>
                <a:latin typeface="Arial" panose="020B0604020202020204" pitchFamily="34" charset="0"/>
              </a:rPr>
              <a:t> </a:t>
            </a:r>
            <a:r>
              <a:rPr lang="ru-RU" sz="2000" dirty="0" err="1">
                <a:solidFill>
                  <a:schemeClr val="tx1"/>
                </a:solidFill>
                <a:latin typeface="Arial" panose="020B0604020202020204" pitchFamily="34" charset="0"/>
              </a:rPr>
              <a:t>повідомлення</a:t>
            </a:r>
            <a:r>
              <a:rPr lang="ru-RU" sz="2000" dirty="0">
                <a:solidFill>
                  <a:schemeClr val="tx1"/>
                </a:solidFill>
                <a:latin typeface="Arial" panose="020B0604020202020204" pitchFamily="34" charset="0"/>
              </a:rPr>
              <a:t> про </a:t>
            </a:r>
            <a:r>
              <a:rPr lang="ru-RU" sz="2000" dirty="0" err="1">
                <a:solidFill>
                  <a:schemeClr val="tx1"/>
                </a:solidFill>
                <a:latin typeface="Arial" panose="020B0604020202020204" pitchFamily="34" charset="0"/>
              </a:rPr>
              <a:t>нараховані</a:t>
            </a:r>
            <a:r>
              <a:rPr lang="ru-RU" sz="2000" dirty="0">
                <a:solidFill>
                  <a:schemeClr val="tx1"/>
                </a:solidFill>
                <a:latin typeface="Arial" panose="020B0604020202020204" pitchFamily="34" charset="0"/>
              </a:rPr>
              <a:t> та </a:t>
            </a:r>
            <a:r>
              <a:rPr lang="ru-RU" sz="2000" dirty="0" err="1">
                <a:solidFill>
                  <a:schemeClr val="tx1"/>
                </a:solidFill>
                <a:latin typeface="Arial" panose="020B0604020202020204" pitchFamily="34" charset="0"/>
              </a:rPr>
              <a:t>виплачені</a:t>
            </a:r>
            <a:r>
              <a:rPr lang="ru-RU" sz="2000" dirty="0">
                <a:solidFill>
                  <a:schemeClr val="tx1"/>
                </a:solidFill>
                <a:latin typeface="Arial" panose="020B0604020202020204" pitchFamily="34" charset="0"/>
              </a:rPr>
              <a:t> </a:t>
            </a:r>
            <a:r>
              <a:rPr lang="ru-RU" sz="2000" dirty="0" err="1">
                <a:solidFill>
                  <a:schemeClr val="tx1"/>
                </a:solidFill>
                <a:latin typeface="Arial" panose="020B0604020202020204" pitchFamily="34" charset="0"/>
              </a:rPr>
              <a:t>йому</a:t>
            </a:r>
            <a:r>
              <a:rPr lang="ru-RU" sz="2000" dirty="0">
                <a:solidFill>
                  <a:schemeClr val="tx1"/>
                </a:solidFill>
                <a:latin typeface="Arial" panose="020B0604020202020204" pitchFamily="34" charset="0"/>
              </a:rPr>
              <a:t> </a:t>
            </a:r>
            <a:r>
              <a:rPr lang="ru-RU" sz="2000" dirty="0" err="1">
                <a:solidFill>
                  <a:schemeClr val="tx1"/>
                </a:solidFill>
                <a:latin typeface="Arial" panose="020B0604020202020204" pitchFamily="34" charset="0"/>
              </a:rPr>
              <a:t>суми</a:t>
            </a:r>
            <a:r>
              <a:rPr lang="ru-RU" sz="2000" dirty="0">
                <a:solidFill>
                  <a:schemeClr val="tx1"/>
                </a:solidFill>
                <a:latin typeface="Arial" panose="020B0604020202020204" pitchFamily="34" charset="0"/>
              </a:rPr>
              <a:t> при </a:t>
            </a:r>
            <a:r>
              <a:rPr lang="ru-RU" sz="2000" dirty="0" err="1" smtClean="0">
                <a:solidFill>
                  <a:schemeClr val="tx1"/>
                </a:solidFill>
                <a:latin typeface="Arial" panose="020B0604020202020204" pitchFamily="34" charset="0"/>
              </a:rPr>
              <a:t>звільненні</a:t>
            </a:r>
            <a:r>
              <a:rPr lang="ru-RU" sz="2000" dirty="0" smtClean="0">
                <a:solidFill>
                  <a:schemeClr val="tx1"/>
                </a:solidFill>
                <a:latin typeface="Arial" panose="020B0604020202020204" pitchFamily="34" charset="0"/>
              </a:rPr>
              <a:t/>
            </a:r>
            <a:br>
              <a:rPr lang="ru-RU" sz="2000" dirty="0" smtClean="0">
                <a:solidFill>
                  <a:schemeClr val="tx1"/>
                </a:solidFill>
                <a:latin typeface="Arial" panose="020B0604020202020204" pitchFamily="34" charset="0"/>
              </a:rPr>
            </a:br>
            <a:r>
              <a:rPr lang="ru-RU" sz="2000" dirty="0">
                <a:solidFill>
                  <a:schemeClr val="tx1"/>
                </a:solidFill>
                <a:latin typeface="Arial" panose="020B0604020202020204" pitchFamily="34" charset="0"/>
              </a:rPr>
              <a:t/>
            </a:r>
            <a:br>
              <a:rPr lang="ru-RU" sz="2000" dirty="0">
                <a:solidFill>
                  <a:schemeClr val="tx1"/>
                </a:solidFill>
                <a:latin typeface="Arial" panose="020B0604020202020204" pitchFamily="34" charset="0"/>
              </a:rPr>
            </a:br>
            <a:r>
              <a:rPr lang="ru-RU" sz="2000" dirty="0" smtClean="0">
                <a:solidFill>
                  <a:schemeClr val="tx1"/>
                </a:solidFill>
                <a:latin typeface="Arial" panose="020B0604020202020204" pitchFamily="34" charset="0"/>
              </a:rPr>
              <a:t>Провести </a:t>
            </a:r>
            <a:r>
              <a:rPr lang="ru-RU" sz="2000" dirty="0" err="1" smtClean="0">
                <a:solidFill>
                  <a:schemeClr val="tx1"/>
                </a:solidFill>
                <a:latin typeface="Arial" panose="020B0604020202020204" pitchFamily="34" charset="0"/>
              </a:rPr>
              <a:t>розрахунок</a:t>
            </a:r>
            <a:r>
              <a:rPr lang="uk-UA" sz="2000" dirty="0" smtClean="0">
                <a:solidFill>
                  <a:schemeClr val="tx1"/>
                </a:solidFill>
                <a:latin typeface="Arial" panose="020B0604020202020204" pitchFamily="34" charset="0"/>
              </a:rPr>
              <a:t/>
            </a:r>
            <a:br>
              <a:rPr lang="uk-UA" sz="2000" dirty="0" smtClean="0">
                <a:solidFill>
                  <a:schemeClr val="tx1"/>
                </a:solidFill>
                <a:latin typeface="Arial" panose="020B0604020202020204" pitchFamily="34" charset="0"/>
              </a:rPr>
            </a:br>
            <a:r>
              <a:rPr lang="uk-UA" sz="2000" dirty="0" smtClean="0">
                <a:solidFill>
                  <a:schemeClr val="tx1"/>
                </a:solidFill>
                <a:latin typeface="Arial" panose="020B0604020202020204" pitchFamily="34" charset="0"/>
              </a:rPr>
              <a:t/>
            </a:r>
            <a:br>
              <a:rPr lang="uk-UA" sz="2000" dirty="0" smtClean="0">
                <a:solidFill>
                  <a:schemeClr val="tx1"/>
                </a:solidFill>
                <a:latin typeface="Arial" panose="020B0604020202020204" pitchFamily="34" charset="0"/>
              </a:rPr>
            </a:br>
            <a:r>
              <a:rPr lang="uk-UA" sz="2000" dirty="0" err="1" smtClean="0">
                <a:solidFill>
                  <a:schemeClr val="tx1"/>
                </a:solidFill>
                <a:latin typeface="Arial" panose="020B0604020202020204" pitchFamily="34" charset="0"/>
              </a:rPr>
              <a:t>Внести</a:t>
            </a:r>
            <a:r>
              <a:rPr lang="uk-UA" sz="2000" dirty="0" smtClean="0">
                <a:solidFill>
                  <a:schemeClr val="tx1"/>
                </a:solidFill>
                <a:latin typeface="Arial" panose="020B0604020202020204" pitchFamily="34" charset="0"/>
              </a:rPr>
              <a:t> відповідний запис до паперової трудової книжки </a:t>
            </a:r>
            <a:r>
              <a:rPr lang="uk-UA" sz="2000" dirty="0">
                <a:solidFill>
                  <a:srgbClr val="0070C0"/>
                </a:solidFill>
                <a:latin typeface="Arial" panose="020B0604020202020204" pitchFamily="34" charset="0"/>
              </a:rPr>
              <a:t>(на вимогу працівника</a:t>
            </a:r>
            <a:r>
              <a:rPr lang="uk-UA" sz="2000" dirty="0" smtClean="0">
                <a:solidFill>
                  <a:srgbClr val="0070C0"/>
                </a:solidFill>
                <a:latin typeface="Arial" panose="020B0604020202020204" pitchFamily="34" charset="0"/>
              </a:rPr>
              <a:t>)</a:t>
            </a:r>
            <a:r>
              <a:rPr lang="uk-UA" sz="2000" dirty="0" smtClean="0">
                <a:solidFill>
                  <a:schemeClr val="tx1"/>
                </a:solidFill>
                <a:latin typeface="Arial" panose="020B0604020202020204" pitchFamily="34" charset="0"/>
              </a:rPr>
              <a:t/>
            </a:r>
            <a:br>
              <a:rPr lang="uk-UA" sz="2000" dirty="0" smtClean="0">
                <a:solidFill>
                  <a:schemeClr val="tx1"/>
                </a:solidFill>
                <a:latin typeface="Arial" panose="020B0604020202020204" pitchFamily="34" charset="0"/>
              </a:rPr>
            </a:br>
            <a:r>
              <a:rPr lang="uk-UA" sz="2000" dirty="0" smtClean="0">
                <a:solidFill>
                  <a:schemeClr val="tx1"/>
                </a:solidFill>
                <a:latin typeface="Arial" panose="020B0604020202020204" pitchFamily="34" charset="0"/>
              </a:rPr>
              <a:t/>
            </a:r>
            <a:br>
              <a:rPr lang="uk-UA" sz="2000" dirty="0" smtClean="0">
                <a:solidFill>
                  <a:schemeClr val="tx1"/>
                </a:solidFill>
                <a:latin typeface="Arial" panose="020B0604020202020204" pitchFamily="34" charset="0"/>
              </a:rPr>
            </a:br>
            <a:r>
              <a:rPr lang="uk-UA" sz="2000" dirty="0" smtClean="0">
                <a:solidFill>
                  <a:schemeClr val="tx1"/>
                </a:solidFill>
                <a:latin typeface="Arial" panose="020B0604020202020204" pitchFamily="34" charset="0"/>
              </a:rPr>
              <a:t>Довідку про роботу працівника на даному підприємстві із зазначенням спеціальності, кваліфікації, посади, часу роботи і розміру заробітної плати </a:t>
            </a:r>
            <a:r>
              <a:rPr lang="uk-UA" sz="2000" dirty="0" smtClean="0">
                <a:solidFill>
                  <a:srgbClr val="0070C0"/>
                </a:solidFill>
                <a:latin typeface="Arial" panose="020B0604020202020204" pitchFamily="34" charset="0"/>
              </a:rPr>
              <a:t>(на вимогу працівника)</a:t>
            </a:r>
            <a:r>
              <a:rPr lang="uk-UA" sz="1200" dirty="0">
                <a:solidFill>
                  <a:srgbClr val="0070C0"/>
                </a:solidFill>
              </a:rPr>
              <a:t/>
            </a:r>
            <a:br>
              <a:rPr lang="uk-UA" sz="1200" dirty="0">
                <a:solidFill>
                  <a:srgbClr val="0070C0"/>
                </a:solidFill>
              </a:rPr>
            </a:br>
            <a:r>
              <a:rPr lang="ru-RU" sz="1200" b="1" dirty="0">
                <a:solidFill>
                  <a:prstClr val="black"/>
                </a:solidFill>
                <a:latin typeface="System"/>
              </a:rPr>
              <a:t/>
            </a:r>
            <a:br>
              <a:rPr lang="ru-RU" sz="1200" b="1" dirty="0">
                <a:solidFill>
                  <a:prstClr val="black"/>
                </a:solidFill>
                <a:latin typeface="System"/>
              </a:rPr>
            </a:br>
            <a:endParaRPr lang="uk-UA" sz="2200" b="1" dirty="0">
              <a:solidFill>
                <a:schemeClr val="tx1"/>
              </a:solidFill>
            </a:endParaRPr>
          </a:p>
        </p:txBody>
      </p:sp>
    </p:spTree>
    <p:extLst>
      <p:ext uri="{BB962C8B-B14F-4D97-AF65-F5344CB8AC3E}">
        <p14:creationId xmlns:p14="http://schemas.microsoft.com/office/powerpoint/2010/main" val="1777177902"/>
      </p:ext>
    </p:extLst>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840" y="1583538"/>
            <a:ext cx="7543800" cy="4293734"/>
          </a:xfrm>
        </p:spPr>
        <p:txBody>
          <a:bodyPr anchor="t"/>
          <a:lstStyle/>
          <a:p>
            <a:pPr algn="l">
              <a:spcBef>
                <a:spcPts val="600"/>
              </a:spcBef>
            </a:pPr>
            <a:r>
              <a:rPr lang="ru-RU" sz="1800" dirty="0">
                <a:solidFill>
                  <a:schemeClr val="tx1"/>
                </a:solidFill>
              </a:rPr>
              <a:t/>
            </a:r>
            <a:br>
              <a:rPr lang="ru-RU" sz="1800" dirty="0">
                <a:solidFill>
                  <a:schemeClr val="tx1"/>
                </a:solidFill>
              </a:rPr>
            </a:br>
            <a:r>
              <a:rPr lang="ru-RU" sz="2000" dirty="0" smtClean="0">
                <a:solidFill>
                  <a:schemeClr val="tx1"/>
                </a:solidFill>
              </a:rPr>
              <a:t>1.</a:t>
            </a:r>
            <a:r>
              <a:rPr lang="ru-RU" sz="2000" dirty="0">
                <a:solidFill>
                  <a:schemeClr val="tx1"/>
                </a:solidFill>
              </a:rPr>
              <a:t>	</a:t>
            </a:r>
            <a:r>
              <a:rPr lang="ru-RU" sz="2000" dirty="0" err="1">
                <a:solidFill>
                  <a:srgbClr val="0070C0"/>
                </a:solidFill>
              </a:rPr>
              <a:t>Венедіктов</a:t>
            </a:r>
            <a:r>
              <a:rPr lang="ru-RU" sz="2000" dirty="0">
                <a:solidFill>
                  <a:srgbClr val="0070C0"/>
                </a:solidFill>
              </a:rPr>
              <a:t> С. В. </a:t>
            </a:r>
            <a:r>
              <a:rPr lang="ru-RU" sz="2000" dirty="0" err="1">
                <a:solidFill>
                  <a:schemeClr val="tx1"/>
                </a:solidFill>
              </a:rPr>
              <a:t>Трудове</a:t>
            </a:r>
            <a:r>
              <a:rPr lang="ru-RU" sz="2000" dirty="0">
                <a:solidFill>
                  <a:schemeClr val="tx1"/>
                </a:solidFill>
              </a:rPr>
              <a:t> право </a:t>
            </a:r>
            <a:r>
              <a:rPr lang="ru-RU" sz="2000" dirty="0" err="1">
                <a:solidFill>
                  <a:schemeClr val="tx1"/>
                </a:solidFill>
              </a:rPr>
              <a:t>України</a:t>
            </a:r>
            <a:r>
              <a:rPr lang="ru-RU" sz="2000" dirty="0">
                <a:solidFill>
                  <a:schemeClr val="tx1"/>
                </a:solidFill>
              </a:rPr>
              <a:t>: </a:t>
            </a:r>
            <a:r>
              <a:rPr lang="ru-RU" sz="2000" dirty="0" err="1">
                <a:solidFill>
                  <a:schemeClr val="tx1"/>
                </a:solidFill>
              </a:rPr>
              <a:t>підручник</a:t>
            </a:r>
            <a:r>
              <a:rPr lang="ru-RU" sz="2000" dirty="0">
                <a:solidFill>
                  <a:schemeClr val="tx1"/>
                </a:solidFill>
              </a:rPr>
              <a:t> / С. В. </a:t>
            </a:r>
            <a:r>
              <a:rPr lang="ru-RU" sz="2000" dirty="0" err="1">
                <a:solidFill>
                  <a:schemeClr val="tx1"/>
                </a:solidFill>
              </a:rPr>
              <a:t>Венедіктов</a:t>
            </a:r>
            <a:r>
              <a:rPr lang="ru-RU" sz="2000" dirty="0">
                <a:solidFill>
                  <a:schemeClr val="tx1"/>
                </a:solidFill>
              </a:rPr>
              <a:t>. </a:t>
            </a:r>
            <a:r>
              <a:rPr lang="ru-RU" sz="2000" dirty="0" err="1">
                <a:solidFill>
                  <a:schemeClr val="tx1"/>
                </a:solidFill>
              </a:rPr>
              <a:t>Київ</a:t>
            </a:r>
            <a:r>
              <a:rPr lang="ru-RU" sz="2000" dirty="0">
                <a:solidFill>
                  <a:schemeClr val="tx1"/>
                </a:solidFill>
              </a:rPr>
              <a:t>:  «</a:t>
            </a:r>
            <a:r>
              <a:rPr lang="ru-RU" sz="2000" dirty="0" err="1">
                <a:solidFill>
                  <a:schemeClr val="tx1"/>
                </a:solidFill>
              </a:rPr>
              <a:t>Видавництво</a:t>
            </a:r>
            <a:r>
              <a:rPr lang="ru-RU" sz="2000" dirty="0">
                <a:solidFill>
                  <a:schemeClr val="tx1"/>
                </a:solidFill>
              </a:rPr>
              <a:t> Людмила», 2021. 216 с.</a:t>
            </a:r>
            <a:br>
              <a:rPr lang="ru-RU" sz="2000" dirty="0">
                <a:solidFill>
                  <a:schemeClr val="tx1"/>
                </a:solidFill>
              </a:rPr>
            </a:br>
            <a:r>
              <a:rPr lang="ru-RU" sz="2000" dirty="0" smtClean="0">
                <a:solidFill>
                  <a:schemeClr val="tx1"/>
                </a:solidFill>
              </a:rPr>
              <a:t>2.</a:t>
            </a:r>
            <a:r>
              <a:rPr lang="ru-RU" sz="2000" dirty="0">
                <a:solidFill>
                  <a:schemeClr val="tx1"/>
                </a:solidFill>
              </a:rPr>
              <a:t>	</a:t>
            </a:r>
            <a:r>
              <a:rPr lang="ru-RU" sz="2000" dirty="0" err="1">
                <a:solidFill>
                  <a:srgbClr val="0070C0"/>
                </a:solidFill>
              </a:rPr>
              <a:t>Іванов</a:t>
            </a:r>
            <a:r>
              <a:rPr lang="ru-RU" sz="2000" dirty="0">
                <a:solidFill>
                  <a:srgbClr val="0070C0"/>
                </a:solidFill>
              </a:rPr>
              <a:t> Ю. Ф., </a:t>
            </a:r>
            <a:r>
              <a:rPr lang="ru-RU" sz="2000" dirty="0" err="1">
                <a:solidFill>
                  <a:srgbClr val="0070C0"/>
                </a:solidFill>
              </a:rPr>
              <a:t>Іванова</a:t>
            </a:r>
            <a:r>
              <a:rPr lang="ru-RU" sz="2000" dirty="0">
                <a:solidFill>
                  <a:srgbClr val="0070C0"/>
                </a:solidFill>
              </a:rPr>
              <a:t> М.В. </a:t>
            </a:r>
            <a:r>
              <a:rPr lang="ru-RU" sz="2000" dirty="0" err="1">
                <a:solidFill>
                  <a:schemeClr val="tx1"/>
                </a:solidFill>
              </a:rPr>
              <a:t>Трудове</a:t>
            </a:r>
            <a:r>
              <a:rPr lang="ru-RU" sz="2000" dirty="0">
                <a:solidFill>
                  <a:schemeClr val="tx1"/>
                </a:solidFill>
              </a:rPr>
              <a:t> право </a:t>
            </a:r>
            <a:r>
              <a:rPr lang="ru-RU" sz="2000" dirty="0" err="1">
                <a:solidFill>
                  <a:schemeClr val="tx1"/>
                </a:solidFill>
              </a:rPr>
              <a:t>України</a:t>
            </a:r>
            <a:r>
              <a:rPr lang="ru-RU" sz="2000" dirty="0">
                <a:solidFill>
                  <a:schemeClr val="tx1"/>
                </a:solidFill>
              </a:rPr>
              <a:t> : </a:t>
            </a:r>
            <a:r>
              <a:rPr lang="ru-RU" sz="2000" dirty="0" err="1">
                <a:solidFill>
                  <a:schemeClr val="tx1"/>
                </a:solidFill>
              </a:rPr>
              <a:t>навч</a:t>
            </a:r>
            <a:r>
              <a:rPr lang="ru-RU" sz="2000" dirty="0">
                <a:solidFill>
                  <a:schemeClr val="tx1"/>
                </a:solidFill>
              </a:rPr>
              <a:t>. </a:t>
            </a:r>
            <a:r>
              <a:rPr lang="ru-RU" sz="2000" dirty="0" err="1">
                <a:solidFill>
                  <a:schemeClr val="tx1"/>
                </a:solidFill>
              </a:rPr>
              <a:t>посіб</a:t>
            </a:r>
            <a:r>
              <a:rPr lang="ru-RU" sz="2000" dirty="0">
                <a:solidFill>
                  <a:schemeClr val="tx1"/>
                </a:solidFill>
              </a:rPr>
              <a:t>. </a:t>
            </a:r>
            <a:r>
              <a:rPr lang="ru-RU" sz="2000" dirty="0" smtClean="0">
                <a:solidFill>
                  <a:schemeClr val="tx1"/>
                </a:solidFill>
              </a:rPr>
              <a:t>/ </a:t>
            </a:r>
            <a:r>
              <a:rPr lang="ru-RU" sz="2000" dirty="0">
                <a:solidFill>
                  <a:schemeClr val="tx1"/>
                </a:solidFill>
              </a:rPr>
              <a:t>Ю.Ф. </a:t>
            </a:r>
            <a:r>
              <a:rPr lang="ru-RU" sz="2000" dirty="0" err="1">
                <a:solidFill>
                  <a:schemeClr val="tx1"/>
                </a:solidFill>
              </a:rPr>
              <a:t>Іванов</a:t>
            </a:r>
            <a:r>
              <a:rPr lang="ru-RU" sz="2000" dirty="0">
                <a:solidFill>
                  <a:schemeClr val="tx1"/>
                </a:solidFill>
              </a:rPr>
              <a:t>, М.В. </a:t>
            </a:r>
            <a:r>
              <a:rPr lang="ru-RU" sz="2000" dirty="0" err="1">
                <a:solidFill>
                  <a:schemeClr val="tx1"/>
                </a:solidFill>
              </a:rPr>
              <a:t>Іванова</a:t>
            </a:r>
            <a:r>
              <a:rPr lang="ru-RU" sz="2000" dirty="0">
                <a:solidFill>
                  <a:schemeClr val="tx1"/>
                </a:solidFill>
              </a:rPr>
              <a:t>. </a:t>
            </a:r>
            <a:r>
              <a:rPr lang="ru-RU" sz="2000" dirty="0" smtClean="0">
                <a:solidFill>
                  <a:schemeClr val="tx1"/>
                </a:solidFill>
              </a:rPr>
              <a:t> </a:t>
            </a:r>
            <a:r>
              <a:rPr lang="ru-RU" sz="2000" dirty="0" err="1">
                <a:solidFill>
                  <a:schemeClr val="tx1"/>
                </a:solidFill>
              </a:rPr>
              <a:t>Київ</a:t>
            </a:r>
            <a:r>
              <a:rPr lang="ru-RU" sz="2000" dirty="0">
                <a:solidFill>
                  <a:schemeClr val="tx1"/>
                </a:solidFill>
              </a:rPr>
              <a:t>: </a:t>
            </a:r>
            <a:r>
              <a:rPr lang="ru-RU" sz="2000" dirty="0" err="1">
                <a:solidFill>
                  <a:schemeClr val="tx1"/>
                </a:solidFill>
              </a:rPr>
              <a:t>Алерта</a:t>
            </a:r>
            <a:r>
              <a:rPr lang="ru-RU" sz="2000" dirty="0">
                <a:solidFill>
                  <a:schemeClr val="tx1"/>
                </a:solidFill>
              </a:rPr>
              <a:t>, 2020</a:t>
            </a:r>
            <a:r>
              <a:rPr lang="ru-RU" sz="2000" dirty="0" smtClean="0">
                <a:solidFill>
                  <a:schemeClr val="tx1"/>
                </a:solidFill>
              </a:rPr>
              <a:t>. </a:t>
            </a:r>
            <a:r>
              <a:rPr lang="ru-RU" sz="2000" dirty="0">
                <a:solidFill>
                  <a:schemeClr val="tx1"/>
                </a:solidFill>
              </a:rPr>
              <a:t>442 с.</a:t>
            </a:r>
            <a:br>
              <a:rPr lang="ru-RU" sz="2000" dirty="0">
                <a:solidFill>
                  <a:schemeClr val="tx1"/>
                </a:solidFill>
              </a:rPr>
            </a:br>
            <a:r>
              <a:rPr lang="ru-RU" sz="2000" dirty="0">
                <a:solidFill>
                  <a:schemeClr val="tx1"/>
                </a:solidFill>
              </a:rPr>
              <a:t>3.	</a:t>
            </a:r>
            <a:r>
              <a:rPr lang="ru-RU" sz="2000" dirty="0" err="1">
                <a:solidFill>
                  <a:srgbClr val="0070C0"/>
                </a:solidFill>
              </a:rPr>
              <a:t>Іванов</a:t>
            </a:r>
            <a:r>
              <a:rPr lang="ru-RU" sz="2000" dirty="0">
                <a:solidFill>
                  <a:srgbClr val="0070C0"/>
                </a:solidFill>
              </a:rPr>
              <a:t> Ю.Ф. </a:t>
            </a:r>
            <a:r>
              <a:rPr lang="ru-RU" sz="2000" dirty="0" err="1">
                <a:solidFill>
                  <a:schemeClr val="tx1"/>
                </a:solidFill>
              </a:rPr>
              <a:t>Науково-практичний</a:t>
            </a:r>
            <a:r>
              <a:rPr lang="ru-RU" sz="2000" dirty="0">
                <a:solidFill>
                  <a:schemeClr val="tx1"/>
                </a:solidFill>
              </a:rPr>
              <a:t> </a:t>
            </a:r>
            <a:r>
              <a:rPr lang="ru-RU" sz="2000" dirty="0" err="1">
                <a:solidFill>
                  <a:schemeClr val="tx1"/>
                </a:solidFill>
              </a:rPr>
              <a:t>коментар</a:t>
            </a:r>
            <a:r>
              <a:rPr lang="ru-RU" sz="2000" dirty="0">
                <a:solidFill>
                  <a:schemeClr val="tx1"/>
                </a:solidFill>
              </a:rPr>
              <a:t> Кодексу </a:t>
            </a:r>
            <a:r>
              <a:rPr lang="ru-RU" sz="2000" dirty="0" err="1">
                <a:solidFill>
                  <a:schemeClr val="tx1"/>
                </a:solidFill>
              </a:rPr>
              <a:t>законів</a:t>
            </a:r>
            <a:r>
              <a:rPr lang="ru-RU" sz="2000" dirty="0">
                <a:solidFill>
                  <a:schemeClr val="tx1"/>
                </a:solidFill>
              </a:rPr>
              <a:t> про </a:t>
            </a:r>
            <a:r>
              <a:rPr lang="ru-RU" sz="2000" dirty="0" err="1">
                <a:solidFill>
                  <a:schemeClr val="tx1"/>
                </a:solidFill>
              </a:rPr>
              <a:t>працю</a:t>
            </a:r>
            <a:r>
              <a:rPr lang="ru-RU" sz="2000" dirty="0">
                <a:solidFill>
                  <a:schemeClr val="tx1"/>
                </a:solidFill>
              </a:rPr>
              <a:t> </a:t>
            </a:r>
            <a:r>
              <a:rPr lang="ru-RU" sz="2000" dirty="0" err="1">
                <a:solidFill>
                  <a:schemeClr val="tx1"/>
                </a:solidFill>
              </a:rPr>
              <a:t>України</a:t>
            </a:r>
            <a:r>
              <a:rPr lang="ru-RU" sz="2000" dirty="0">
                <a:solidFill>
                  <a:schemeClr val="tx1"/>
                </a:solidFill>
              </a:rPr>
              <a:t> / Ю.Ф. </a:t>
            </a:r>
            <a:r>
              <a:rPr lang="ru-RU" sz="2000" dirty="0" err="1">
                <a:solidFill>
                  <a:schemeClr val="tx1"/>
                </a:solidFill>
              </a:rPr>
              <a:t>Іванов</a:t>
            </a:r>
            <a:r>
              <a:rPr lang="ru-RU" sz="2000" dirty="0">
                <a:solidFill>
                  <a:schemeClr val="tx1"/>
                </a:solidFill>
              </a:rPr>
              <a:t>. </a:t>
            </a:r>
            <a:r>
              <a:rPr lang="ru-RU" sz="2000" dirty="0" smtClean="0">
                <a:solidFill>
                  <a:schemeClr val="tx1"/>
                </a:solidFill>
              </a:rPr>
              <a:t> </a:t>
            </a:r>
            <a:r>
              <a:rPr lang="ru-RU" sz="2000" dirty="0" err="1">
                <a:solidFill>
                  <a:schemeClr val="tx1"/>
                </a:solidFill>
              </a:rPr>
              <a:t>Київ</a:t>
            </a:r>
            <a:r>
              <a:rPr lang="ru-RU" sz="2000" dirty="0">
                <a:solidFill>
                  <a:schemeClr val="tx1"/>
                </a:solidFill>
              </a:rPr>
              <a:t>: </a:t>
            </a:r>
            <a:r>
              <a:rPr lang="ru-RU" sz="2000" dirty="0" err="1">
                <a:solidFill>
                  <a:schemeClr val="tx1"/>
                </a:solidFill>
              </a:rPr>
              <a:t>Алерта</a:t>
            </a:r>
            <a:r>
              <a:rPr lang="ru-RU" sz="2000" dirty="0">
                <a:solidFill>
                  <a:schemeClr val="tx1"/>
                </a:solidFill>
              </a:rPr>
              <a:t>, 2020</a:t>
            </a:r>
            <a:r>
              <a:rPr lang="ru-RU" sz="2000" dirty="0" smtClean="0">
                <a:solidFill>
                  <a:schemeClr val="tx1"/>
                </a:solidFill>
              </a:rPr>
              <a:t>. </a:t>
            </a:r>
            <a:r>
              <a:rPr lang="ru-RU" sz="2000" dirty="0">
                <a:solidFill>
                  <a:schemeClr val="tx1"/>
                </a:solidFill>
              </a:rPr>
              <a:t>788 с.</a:t>
            </a:r>
            <a:br>
              <a:rPr lang="ru-RU" sz="2000" dirty="0">
                <a:solidFill>
                  <a:schemeClr val="tx1"/>
                </a:solidFill>
              </a:rPr>
            </a:br>
            <a:r>
              <a:rPr lang="ru-RU" sz="2000" dirty="0">
                <a:solidFill>
                  <a:schemeClr val="tx1"/>
                </a:solidFill>
              </a:rPr>
              <a:t>4</a:t>
            </a:r>
            <a:r>
              <a:rPr lang="ru-RU" sz="2000" dirty="0" smtClean="0">
                <a:solidFill>
                  <a:schemeClr val="tx1"/>
                </a:solidFill>
              </a:rPr>
              <a:t>.</a:t>
            </a:r>
            <a:r>
              <a:rPr lang="ru-RU" sz="2000" dirty="0">
                <a:solidFill>
                  <a:schemeClr val="tx1"/>
                </a:solidFill>
              </a:rPr>
              <a:t>	</a:t>
            </a:r>
            <a:r>
              <a:rPr lang="ru-RU" sz="2000" dirty="0" err="1">
                <a:solidFill>
                  <a:schemeClr val="tx1"/>
                </a:solidFill>
              </a:rPr>
              <a:t>Трудове</a:t>
            </a:r>
            <a:r>
              <a:rPr lang="ru-RU" sz="2000" dirty="0">
                <a:solidFill>
                  <a:schemeClr val="tx1"/>
                </a:solidFill>
              </a:rPr>
              <a:t> право </a:t>
            </a:r>
            <a:r>
              <a:rPr lang="ru-RU" sz="2000" dirty="0" err="1">
                <a:solidFill>
                  <a:schemeClr val="tx1"/>
                </a:solidFill>
              </a:rPr>
              <a:t>України</a:t>
            </a:r>
            <a:r>
              <a:rPr lang="ru-RU" sz="2000" dirty="0">
                <a:solidFill>
                  <a:schemeClr val="tx1"/>
                </a:solidFill>
              </a:rPr>
              <a:t>: </a:t>
            </a:r>
            <a:r>
              <a:rPr lang="ru-RU" sz="2000" dirty="0" err="1">
                <a:solidFill>
                  <a:schemeClr val="tx1"/>
                </a:solidFill>
              </a:rPr>
              <a:t>підручник</a:t>
            </a:r>
            <a:r>
              <a:rPr lang="ru-RU" sz="2000" dirty="0">
                <a:solidFill>
                  <a:schemeClr val="tx1"/>
                </a:solidFill>
              </a:rPr>
              <a:t> (за ред. проф</a:t>
            </a:r>
            <a:r>
              <a:rPr lang="ru-RU" sz="2000" dirty="0" smtClean="0">
                <a:solidFill>
                  <a:schemeClr val="tx1"/>
                </a:solidFill>
              </a:rPr>
              <a:t>.)</a:t>
            </a:r>
            <a:r>
              <a:rPr lang="ru-RU" sz="2000" dirty="0" smtClean="0">
                <a:solidFill>
                  <a:srgbClr val="0070C0"/>
                </a:solidFill>
              </a:rPr>
              <a:t> </a:t>
            </a:r>
            <a:r>
              <a:rPr lang="ru-RU" sz="2000" dirty="0">
                <a:solidFill>
                  <a:srgbClr val="0070C0"/>
                </a:solidFill>
              </a:rPr>
              <a:t>О. М. Ярошенко</a:t>
            </a:r>
            <a:r>
              <a:rPr lang="ru-RU" sz="2000" dirty="0" smtClean="0">
                <a:solidFill>
                  <a:schemeClr val="tx1"/>
                </a:solidFill>
              </a:rPr>
              <a:t>. </a:t>
            </a:r>
            <a:r>
              <a:rPr lang="ru-RU" sz="2000" dirty="0" err="1">
                <a:solidFill>
                  <a:schemeClr val="tx1"/>
                </a:solidFill>
              </a:rPr>
              <a:t>Харків</a:t>
            </a:r>
            <a:r>
              <a:rPr lang="ru-RU" sz="2000" dirty="0">
                <a:solidFill>
                  <a:schemeClr val="tx1"/>
                </a:solidFill>
              </a:rPr>
              <a:t>: Вид-во  </a:t>
            </a:r>
            <a:r>
              <a:rPr lang="ru-RU" sz="2000" dirty="0" smtClean="0">
                <a:solidFill>
                  <a:schemeClr val="tx1"/>
                </a:solidFill>
              </a:rPr>
              <a:t>2022</a:t>
            </a:r>
            <a:r>
              <a:rPr lang="ru-RU" sz="2000" dirty="0">
                <a:solidFill>
                  <a:schemeClr val="tx1"/>
                </a:solidFill>
              </a:rPr>
              <a:t>. </a:t>
            </a:r>
            <a:r>
              <a:rPr lang="ru-RU" sz="2000" dirty="0" smtClean="0">
                <a:solidFill>
                  <a:schemeClr val="tx1"/>
                </a:solidFill>
              </a:rPr>
              <a:t> </a:t>
            </a:r>
            <a:r>
              <a:rPr lang="ru-RU" sz="2000" dirty="0">
                <a:solidFill>
                  <a:schemeClr val="tx1"/>
                </a:solidFill>
              </a:rPr>
              <a:t>376 с.</a:t>
            </a:r>
            <a:br>
              <a:rPr lang="ru-RU" sz="2000" dirty="0">
                <a:solidFill>
                  <a:schemeClr val="tx1"/>
                </a:solidFill>
              </a:rPr>
            </a:br>
            <a:r>
              <a:rPr lang="ru-RU" sz="2000" dirty="0">
                <a:solidFill>
                  <a:schemeClr val="tx1"/>
                </a:solidFill>
              </a:rPr>
              <a:t>5</a:t>
            </a:r>
            <a:r>
              <a:rPr lang="ru-RU" sz="2000" dirty="0" smtClean="0">
                <a:solidFill>
                  <a:schemeClr val="tx1"/>
                </a:solidFill>
              </a:rPr>
              <a:t>.</a:t>
            </a:r>
            <a:r>
              <a:rPr lang="ru-RU" sz="2000" dirty="0">
                <a:solidFill>
                  <a:schemeClr val="tx1"/>
                </a:solidFill>
              </a:rPr>
              <a:t>	</a:t>
            </a:r>
            <a:r>
              <a:rPr lang="ru-RU" sz="2000" dirty="0">
                <a:solidFill>
                  <a:srgbClr val="0070C0"/>
                </a:solidFill>
              </a:rPr>
              <a:t>Щербина В.І., </a:t>
            </a:r>
            <a:r>
              <a:rPr lang="ru-RU" sz="2000" dirty="0" err="1">
                <a:solidFill>
                  <a:srgbClr val="0070C0"/>
                </a:solidFill>
              </a:rPr>
              <a:t>Соцький</a:t>
            </a:r>
            <a:r>
              <a:rPr lang="ru-RU" sz="2000" dirty="0">
                <a:solidFill>
                  <a:srgbClr val="0070C0"/>
                </a:solidFill>
              </a:rPr>
              <a:t> А.М. </a:t>
            </a:r>
            <a:r>
              <a:rPr lang="ru-RU" sz="2000" dirty="0" err="1">
                <a:solidFill>
                  <a:schemeClr val="tx1"/>
                </a:solidFill>
              </a:rPr>
              <a:t>Трудове</a:t>
            </a:r>
            <a:r>
              <a:rPr lang="ru-RU" sz="2000" dirty="0">
                <a:solidFill>
                  <a:schemeClr val="tx1"/>
                </a:solidFill>
              </a:rPr>
              <a:t> право </a:t>
            </a:r>
            <a:r>
              <a:rPr lang="ru-RU" sz="2000" dirty="0" err="1">
                <a:solidFill>
                  <a:schemeClr val="tx1"/>
                </a:solidFill>
              </a:rPr>
              <a:t>України</a:t>
            </a:r>
            <a:r>
              <a:rPr lang="ru-RU" sz="2000" dirty="0">
                <a:solidFill>
                  <a:schemeClr val="tx1"/>
                </a:solidFill>
              </a:rPr>
              <a:t>: </a:t>
            </a:r>
            <a:r>
              <a:rPr lang="ru-RU" sz="2000" dirty="0" err="1">
                <a:solidFill>
                  <a:schemeClr val="tx1"/>
                </a:solidFill>
              </a:rPr>
              <a:t>Підручник</a:t>
            </a:r>
            <a:r>
              <a:rPr lang="ru-RU" sz="2000" dirty="0">
                <a:solidFill>
                  <a:schemeClr val="tx1"/>
                </a:solidFill>
              </a:rPr>
              <a:t> / В.І. Щербина, А.М. </a:t>
            </a:r>
            <a:r>
              <a:rPr lang="ru-RU" sz="2000" dirty="0" err="1">
                <a:solidFill>
                  <a:schemeClr val="tx1"/>
                </a:solidFill>
              </a:rPr>
              <a:t>Соцький</a:t>
            </a:r>
            <a:r>
              <a:rPr lang="ru-RU" sz="2000" dirty="0">
                <a:solidFill>
                  <a:schemeClr val="tx1"/>
                </a:solidFill>
              </a:rPr>
              <a:t>. </a:t>
            </a:r>
            <a:r>
              <a:rPr lang="ru-RU" sz="2000" dirty="0" err="1">
                <a:solidFill>
                  <a:schemeClr val="tx1"/>
                </a:solidFill>
              </a:rPr>
              <a:t>Чернівці</a:t>
            </a:r>
            <a:r>
              <a:rPr lang="ru-RU" sz="2000" dirty="0">
                <a:solidFill>
                  <a:schemeClr val="tx1"/>
                </a:solidFill>
              </a:rPr>
              <a:t>: </a:t>
            </a:r>
            <a:r>
              <a:rPr lang="ru-RU" sz="2000" dirty="0" err="1">
                <a:solidFill>
                  <a:schemeClr val="tx1"/>
                </a:solidFill>
              </a:rPr>
              <a:t>Технодрук</a:t>
            </a:r>
            <a:r>
              <a:rPr lang="ru-RU" sz="2000" dirty="0">
                <a:solidFill>
                  <a:schemeClr val="tx1"/>
                </a:solidFill>
              </a:rPr>
              <a:t>, 2021. 552 с.</a:t>
            </a:r>
            <a:r>
              <a:rPr lang="ru-RU" sz="1800" dirty="0">
                <a:solidFill>
                  <a:schemeClr val="tx1"/>
                </a:solidFill>
              </a:rPr>
              <a:t/>
            </a:r>
            <a:br>
              <a:rPr lang="ru-RU" sz="1800" dirty="0">
                <a:solidFill>
                  <a:schemeClr val="tx1"/>
                </a:solidFill>
              </a:rPr>
            </a:br>
            <a:r>
              <a:rPr lang="ru-RU" sz="2000" dirty="0"/>
              <a:t/>
            </a:r>
            <a:br>
              <a:rPr lang="ru-RU" sz="2000" dirty="0"/>
            </a:br>
            <a:r>
              <a:rPr lang="ru-RU" sz="1800" dirty="0">
                <a:solidFill>
                  <a:schemeClr val="tx1"/>
                </a:solidFill>
              </a:rPr>
              <a:t/>
            </a:r>
            <a:br>
              <a:rPr lang="ru-RU" sz="1800" dirty="0">
                <a:solidFill>
                  <a:schemeClr val="tx1"/>
                </a:solidFill>
              </a:rPr>
            </a:br>
            <a:r>
              <a:rPr lang="ru-RU" sz="2000" dirty="0" smtClean="0">
                <a:solidFill>
                  <a:schemeClr val="tx1"/>
                </a:solidFill>
              </a:rPr>
              <a:t/>
            </a:r>
            <a:br>
              <a:rPr lang="ru-RU" sz="2000" dirty="0" smtClean="0">
                <a:solidFill>
                  <a:schemeClr val="tx1"/>
                </a:solidFill>
              </a:rPr>
            </a:br>
            <a:endParaRPr lang="ru-RU" sz="2000" dirty="0">
              <a:solidFill>
                <a:schemeClr val="tx1"/>
              </a:solidFill>
            </a:endParaRPr>
          </a:p>
        </p:txBody>
      </p:sp>
      <p:sp>
        <p:nvSpPr>
          <p:cNvPr id="3" name="Подзаголовок 2"/>
          <p:cNvSpPr>
            <a:spLocks noGrp="1"/>
          </p:cNvSpPr>
          <p:nvPr>
            <p:ph type="subTitle" idx="1"/>
          </p:nvPr>
        </p:nvSpPr>
        <p:spPr>
          <a:xfrm>
            <a:off x="1115616" y="476672"/>
            <a:ext cx="6172200" cy="685800"/>
          </a:xfrm>
        </p:spPr>
        <p:txBody>
          <a:bodyPr anchor="ctr">
            <a:noAutofit/>
          </a:bodyPr>
          <a:lstStyle/>
          <a:p>
            <a:pPr algn="ctr"/>
            <a:r>
              <a:rPr lang="uk-UA" sz="2800" b="1" dirty="0" smtClean="0">
                <a:solidFill>
                  <a:schemeClr val="tx1"/>
                </a:solidFill>
              </a:rPr>
              <a:t>Рекомендована література</a:t>
            </a:r>
          </a:p>
          <a:p>
            <a:pPr algn="ctr"/>
            <a:r>
              <a:rPr lang="uk-UA" sz="2800" b="1" dirty="0" smtClean="0">
                <a:solidFill>
                  <a:schemeClr val="tx1"/>
                </a:solidFill>
              </a:rPr>
              <a:t>Основна:</a:t>
            </a:r>
            <a:endParaRPr lang="uk-UA" sz="2800" b="1" dirty="0">
              <a:solidFill>
                <a:schemeClr val="tx1"/>
              </a:solidFill>
            </a:endParaRPr>
          </a:p>
        </p:txBody>
      </p:sp>
    </p:spTree>
    <p:extLst>
      <p:ext uri="{BB962C8B-B14F-4D97-AF65-F5344CB8AC3E}">
        <p14:creationId xmlns:p14="http://schemas.microsoft.com/office/powerpoint/2010/main" val="1288688232"/>
      </p:ext>
    </p:extLst>
  </p:cSld>
  <p:clrMapOvr>
    <a:masterClrMapping/>
  </p:clrMapOvr>
  <p:transition>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433237036"/>
              </p:ext>
            </p:extLst>
          </p:nvPr>
        </p:nvGraphicFramePr>
        <p:xfrm>
          <a:off x="1357290" y="3155390"/>
          <a:ext cx="7572396"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5" name="Picture 3" descr="http://t0.gstatic.com/images?q=tbn:ANd9GcRSWSZnGPHQympgTfFjp8APsTl08FzPGpzfHGGrf7J0c0dIYVZI"/>
          <p:cNvPicPr>
            <a:picLocks noChangeAspect="1" noChangeArrowheads="1"/>
          </p:cNvPicPr>
          <p:nvPr/>
        </p:nvPicPr>
        <p:blipFill>
          <a:blip r:embed="rId7"/>
          <a:srcRect/>
          <a:stretch>
            <a:fillRect/>
          </a:stretch>
        </p:blipFill>
        <p:spPr bwMode="auto">
          <a:xfrm>
            <a:off x="928662" y="357166"/>
            <a:ext cx="7387754" cy="2363577"/>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plus(in)">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846868043"/>
              </p:ext>
            </p:extLst>
          </p:nvPr>
        </p:nvGraphicFramePr>
        <p:xfrm>
          <a:off x="428596" y="764704"/>
          <a:ext cx="842968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815742245"/>
              </p:ext>
            </p:extLst>
          </p:nvPr>
        </p:nvGraphicFramePr>
        <p:xfrm>
          <a:off x="0" y="1891389"/>
          <a:ext cx="9144000" cy="4966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5" name="Picture 3" descr="http://t0.gstatic.com/images?q=tbn:ANd9GcRSWSZnGPHQympgTfFjp8APsTl08FzPGpzfHGGrf7J0c0dIYVZI"/>
          <p:cNvPicPr>
            <a:picLocks noChangeAspect="1" noChangeArrowheads="1"/>
          </p:cNvPicPr>
          <p:nvPr/>
        </p:nvPicPr>
        <p:blipFill>
          <a:blip r:embed="rId7"/>
          <a:srcRect/>
          <a:stretch>
            <a:fillRect/>
          </a:stretch>
        </p:blipFill>
        <p:spPr bwMode="auto">
          <a:xfrm>
            <a:off x="928662" y="357167"/>
            <a:ext cx="4795466" cy="1534222"/>
          </a:xfrm>
          <a:prstGeom prst="rect">
            <a:avLst/>
          </a:prstGeom>
          <a:ln>
            <a:noFill/>
          </a:ln>
          <a:effectLst>
            <a:softEdge rad="112500"/>
          </a:effectLst>
        </p:spPr>
      </p:pic>
    </p:spTree>
    <p:extLst>
      <p:ext uri="{BB962C8B-B14F-4D97-AF65-F5344CB8AC3E}">
        <p14:creationId xmlns:p14="http://schemas.microsoft.com/office/powerpoint/2010/main" val="4044055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plus(in)">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609600"/>
            <a:ext cx="7274769" cy="5771728"/>
          </a:xfrm>
        </p:spPr>
        <p:txBody>
          <a:bodyPr>
            <a:normAutofit/>
          </a:bodyPr>
          <a:lstStyle/>
          <a:p>
            <a:pPr algn="just">
              <a:spcBef>
                <a:spcPts val="0"/>
              </a:spcBef>
            </a:pPr>
            <a:r>
              <a:rPr lang="uk-UA" sz="2400" dirty="0">
                <a:solidFill>
                  <a:schemeClr val="tx1"/>
                </a:solidFill>
              </a:rPr>
              <a:t>Термін </a:t>
            </a:r>
            <a:r>
              <a:rPr lang="uk-UA" sz="2400" dirty="0">
                <a:solidFill>
                  <a:srgbClr val="0070C0"/>
                </a:solidFill>
              </a:rPr>
              <a:t>припинення</a:t>
            </a:r>
            <a:r>
              <a:rPr lang="uk-UA" sz="2400" dirty="0">
                <a:solidFill>
                  <a:schemeClr val="tx1"/>
                </a:solidFill>
              </a:rPr>
              <a:t> трудового договору є найбільш широким за обсягом і охоплює всі випадки закінчення дії трудового договору (в тому числі за угодою сторін, внаслідок вибуття зі складу підприємства у зв'язку зі смертю та </a:t>
            </a:r>
            <a:r>
              <a:rPr lang="uk-UA" sz="2400" dirty="0" err="1">
                <a:solidFill>
                  <a:schemeClr val="tx1"/>
                </a:solidFill>
              </a:rPr>
              <a:t>ін</a:t>
            </a:r>
            <a:r>
              <a:rPr lang="uk-UA" sz="2400" dirty="0" smtClean="0">
                <a:solidFill>
                  <a:schemeClr val="tx1"/>
                </a:solidFill>
              </a:rPr>
              <a:t>).</a:t>
            </a:r>
            <a:br>
              <a:rPr lang="uk-UA" sz="2400" dirty="0" smtClean="0">
                <a:solidFill>
                  <a:schemeClr val="tx1"/>
                </a:solidFill>
              </a:rPr>
            </a:br>
            <a:r>
              <a:rPr lang="uk-UA" sz="2400" dirty="0" smtClean="0">
                <a:solidFill>
                  <a:schemeClr val="tx1"/>
                </a:solidFill>
              </a:rPr>
              <a:t> </a:t>
            </a:r>
            <a:br>
              <a:rPr lang="uk-UA" sz="2400" dirty="0" smtClean="0">
                <a:solidFill>
                  <a:schemeClr val="tx1"/>
                </a:solidFill>
              </a:rPr>
            </a:br>
            <a:r>
              <a:rPr lang="uk-UA" sz="2400" dirty="0" smtClean="0">
                <a:solidFill>
                  <a:srgbClr val="0070C0"/>
                </a:solidFill>
              </a:rPr>
              <a:t>Розірвання</a:t>
            </a:r>
            <a:r>
              <a:rPr lang="uk-UA" sz="2400" dirty="0" smtClean="0">
                <a:solidFill>
                  <a:schemeClr val="tx1"/>
                </a:solidFill>
              </a:rPr>
              <a:t> </a:t>
            </a:r>
            <a:r>
              <a:rPr lang="uk-UA" sz="2400" dirty="0">
                <a:solidFill>
                  <a:schemeClr val="tx1"/>
                </a:solidFill>
              </a:rPr>
              <a:t>трудового договору торкається лише випадків, коли трудовий договір припиняється з ініціативи будь-якої з </a:t>
            </a:r>
            <a:r>
              <a:rPr lang="uk-UA" sz="2400" dirty="0" smtClean="0">
                <a:solidFill>
                  <a:schemeClr val="tx1"/>
                </a:solidFill>
              </a:rPr>
              <a:t>його сторін.</a:t>
            </a:r>
            <a:br>
              <a:rPr lang="uk-UA" sz="2400" dirty="0" smtClean="0">
                <a:solidFill>
                  <a:schemeClr val="tx1"/>
                </a:solidFill>
              </a:rPr>
            </a:br>
            <a:r>
              <a:rPr lang="uk-UA" sz="2400" dirty="0" smtClean="0">
                <a:solidFill>
                  <a:schemeClr val="tx1"/>
                </a:solidFill>
              </a:rPr>
              <a:t> </a:t>
            </a:r>
            <a:br>
              <a:rPr lang="uk-UA" sz="2400" dirty="0" smtClean="0">
                <a:solidFill>
                  <a:schemeClr val="tx1"/>
                </a:solidFill>
              </a:rPr>
            </a:br>
            <a:r>
              <a:rPr lang="uk-UA" sz="2400" dirty="0" smtClean="0">
                <a:solidFill>
                  <a:srgbClr val="0070C0"/>
                </a:solidFill>
              </a:rPr>
              <a:t>Звільнення</a:t>
            </a:r>
            <a:r>
              <a:rPr lang="uk-UA" sz="2400" dirty="0" smtClean="0">
                <a:solidFill>
                  <a:schemeClr val="tx1"/>
                </a:solidFill>
              </a:rPr>
              <a:t> </a:t>
            </a:r>
            <a:r>
              <a:rPr lang="uk-UA" sz="2400" dirty="0">
                <a:solidFill>
                  <a:schemeClr val="tx1"/>
                </a:solidFill>
              </a:rPr>
              <a:t>– термін, якому відповідає процедура технічного оформлення вже припинених </a:t>
            </a:r>
            <a:r>
              <a:rPr lang="uk-UA" sz="2400" dirty="0" smtClean="0">
                <a:solidFill>
                  <a:schemeClr val="tx1"/>
                </a:solidFill>
              </a:rPr>
              <a:t>трудових відносин.</a:t>
            </a:r>
            <a:r>
              <a:rPr lang="uk-UA" sz="2000" dirty="0"/>
              <a:t/>
            </a:r>
            <a:br>
              <a:rPr lang="uk-UA" sz="2000" dirty="0"/>
            </a:br>
            <a:endParaRPr lang="uk-UA" sz="2000" dirty="0"/>
          </a:p>
        </p:txBody>
      </p:sp>
    </p:spTree>
    <p:extLst>
      <p:ext uri="{BB962C8B-B14F-4D97-AF65-F5344CB8AC3E}">
        <p14:creationId xmlns:p14="http://schemas.microsoft.com/office/powerpoint/2010/main" val="2778950571"/>
      </p:ext>
    </p:extLst>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461842247"/>
              </p:ext>
            </p:extLst>
          </p:nvPr>
        </p:nvGraphicFramePr>
        <p:xfrm>
          <a:off x="609599" y="609600"/>
          <a:ext cx="6347714" cy="577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3244403"/>
      </p:ext>
    </p:extLst>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fontScale="90000"/>
          </a:bodyPr>
          <a:lstStyle/>
          <a:p>
            <a:r>
              <a:rPr lang="uk-UA" sz="1700" dirty="0" smtClean="0">
                <a:solidFill>
                  <a:schemeClr val="tx1"/>
                </a:solidFill>
              </a:rPr>
              <a:t>Відповідно до статті </a:t>
            </a:r>
            <a:r>
              <a:rPr lang="uk-UA" sz="1700" dirty="0" smtClean="0">
                <a:solidFill>
                  <a:srgbClr val="0070C0"/>
                </a:solidFill>
              </a:rPr>
              <a:t>36 КЗпП</a:t>
            </a:r>
            <a:r>
              <a:rPr lang="uk-UA" sz="1700" dirty="0">
                <a:solidFill>
                  <a:schemeClr val="tx1"/>
                </a:solidFill>
              </a:rPr>
              <a:t> </a:t>
            </a:r>
            <a:r>
              <a:rPr lang="uk-UA" sz="1700" dirty="0" smtClean="0">
                <a:solidFill>
                  <a:schemeClr val="tx1"/>
                </a:solidFill>
              </a:rPr>
              <a:t>загальними </a:t>
            </a:r>
            <a:r>
              <a:rPr lang="uk-UA" sz="1700" dirty="0">
                <a:solidFill>
                  <a:schemeClr val="tx1"/>
                </a:solidFill>
              </a:rPr>
              <a:t>п</a:t>
            </a:r>
            <a:r>
              <a:rPr lang="uk-UA" sz="1700" dirty="0" smtClean="0">
                <a:solidFill>
                  <a:schemeClr val="tx1"/>
                </a:solidFill>
              </a:rPr>
              <a:t>ідставами </a:t>
            </a:r>
            <a:r>
              <a:rPr lang="uk-UA" sz="1700" dirty="0">
                <a:solidFill>
                  <a:schemeClr val="tx1"/>
                </a:solidFill>
              </a:rPr>
              <a:t>припинення трудового договору є:</a:t>
            </a:r>
            <a:br>
              <a:rPr lang="uk-UA" sz="1700" dirty="0">
                <a:solidFill>
                  <a:schemeClr val="tx1"/>
                </a:solidFill>
              </a:rPr>
            </a:br>
            <a:r>
              <a:rPr lang="uk-UA" sz="1700" dirty="0">
                <a:solidFill>
                  <a:schemeClr val="tx1"/>
                </a:solidFill>
              </a:rPr>
              <a:t>1) </a:t>
            </a:r>
            <a:r>
              <a:rPr lang="uk-UA" sz="1700" dirty="0">
                <a:solidFill>
                  <a:srgbClr val="0070C0"/>
                </a:solidFill>
              </a:rPr>
              <a:t>угода сторін;</a:t>
            </a:r>
            <a:r>
              <a:rPr lang="uk-UA" sz="1700" dirty="0">
                <a:solidFill>
                  <a:schemeClr val="tx1"/>
                </a:solidFill>
              </a:rPr>
              <a:t/>
            </a:r>
            <a:br>
              <a:rPr lang="uk-UA" sz="1700" dirty="0">
                <a:solidFill>
                  <a:schemeClr val="tx1"/>
                </a:solidFill>
              </a:rPr>
            </a:br>
            <a:r>
              <a:rPr lang="uk-UA" sz="1700" dirty="0">
                <a:solidFill>
                  <a:schemeClr val="tx1"/>
                </a:solidFill>
              </a:rPr>
              <a:t>2) </a:t>
            </a:r>
            <a:r>
              <a:rPr lang="uk-UA" sz="1700" dirty="0">
                <a:solidFill>
                  <a:srgbClr val="0070C0"/>
                </a:solidFill>
              </a:rPr>
              <a:t>закінчення строку </a:t>
            </a:r>
            <a:r>
              <a:rPr lang="uk-UA" sz="1700" dirty="0">
                <a:solidFill>
                  <a:schemeClr val="tx1"/>
                </a:solidFill>
              </a:rPr>
              <a:t>(</a:t>
            </a:r>
            <a:r>
              <a:rPr lang="uk-UA" sz="1700" u="sng" dirty="0">
                <a:solidFill>
                  <a:schemeClr val="tx1"/>
                </a:solidFill>
              </a:rPr>
              <a:t>пункти 2</a:t>
            </a:r>
            <a:r>
              <a:rPr lang="uk-UA" sz="1700" dirty="0">
                <a:solidFill>
                  <a:schemeClr val="tx1"/>
                </a:solidFill>
              </a:rPr>
              <a:t> і </a:t>
            </a:r>
            <a:r>
              <a:rPr lang="uk-UA" sz="1700" u="sng" dirty="0">
                <a:solidFill>
                  <a:schemeClr val="tx1"/>
                </a:solidFill>
              </a:rPr>
              <a:t>3 статті 23</a:t>
            </a:r>
            <a:r>
              <a:rPr lang="uk-UA" sz="1700" dirty="0">
                <a:solidFill>
                  <a:schemeClr val="tx1"/>
                </a:solidFill>
              </a:rPr>
              <a:t>), крім випадків, коли трудові відносини фактично тривають і жодна з сторін не поставила вимогу про їх припинення;</a:t>
            </a:r>
            <a:br>
              <a:rPr lang="uk-UA" sz="1700" dirty="0">
                <a:solidFill>
                  <a:schemeClr val="tx1"/>
                </a:solidFill>
              </a:rPr>
            </a:br>
            <a:r>
              <a:rPr lang="uk-UA" sz="1700" dirty="0">
                <a:solidFill>
                  <a:schemeClr val="tx1"/>
                </a:solidFill>
              </a:rPr>
              <a:t>3) </a:t>
            </a:r>
            <a:r>
              <a:rPr lang="uk-UA" sz="1700" dirty="0">
                <a:solidFill>
                  <a:srgbClr val="0070C0"/>
                </a:solidFill>
              </a:rPr>
              <a:t>призов або вступ працівника або власника - фізичної особи на військову службу</a:t>
            </a:r>
            <a:r>
              <a:rPr lang="uk-UA" sz="1700" dirty="0">
                <a:solidFill>
                  <a:schemeClr val="tx1"/>
                </a:solidFill>
              </a:rPr>
              <a:t>, направлення на альтернативну (невійськову) службу, крім випадків, коли за працівником зберігаються місце роботи, посада відповідно до </a:t>
            </a:r>
            <a:r>
              <a:rPr lang="uk-UA" sz="1700" u="sng" dirty="0">
                <a:solidFill>
                  <a:schemeClr val="tx1"/>
                </a:solidFill>
              </a:rPr>
              <a:t>частин третьої та четвертої</a:t>
            </a:r>
            <a:r>
              <a:rPr lang="uk-UA" sz="1700" dirty="0">
                <a:solidFill>
                  <a:schemeClr val="tx1"/>
                </a:solidFill>
              </a:rPr>
              <a:t> статті 119 цього Кодексу;</a:t>
            </a:r>
            <a:br>
              <a:rPr lang="uk-UA" sz="1700" dirty="0">
                <a:solidFill>
                  <a:schemeClr val="tx1"/>
                </a:solidFill>
              </a:rPr>
            </a:br>
            <a:r>
              <a:rPr lang="uk-UA" sz="1700" dirty="0">
                <a:solidFill>
                  <a:schemeClr val="tx1"/>
                </a:solidFill>
              </a:rPr>
              <a:t>4) </a:t>
            </a:r>
            <a:r>
              <a:rPr lang="uk-UA" sz="1700" dirty="0">
                <a:solidFill>
                  <a:srgbClr val="0070C0"/>
                </a:solidFill>
              </a:rPr>
              <a:t>розірвання трудового договору з ініціативи працівника </a:t>
            </a:r>
            <a:r>
              <a:rPr lang="uk-UA" sz="1700" dirty="0">
                <a:solidFill>
                  <a:schemeClr val="tx1"/>
                </a:solidFill>
              </a:rPr>
              <a:t>(</a:t>
            </a:r>
            <a:r>
              <a:rPr lang="uk-UA" sz="1700" u="sng" dirty="0">
                <a:solidFill>
                  <a:schemeClr val="tx1"/>
                </a:solidFill>
              </a:rPr>
              <a:t>статті 38</a:t>
            </a:r>
            <a:r>
              <a:rPr lang="uk-UA" sz="1700" dirty="0">
                <a:solidFill>
                  <a:schemeClr val="tx1"/>
                </a:solidFill>
              </a:rPr>
              <a:t>, </a:t>
            </a:r>
            <a:r>
              <a:rPr lang="uk-UA" sz="1700" u="sng" dirty="0">
                <a:solidFill>
                  <a:schemeClr val="tx1"/>
                </a:solidFill>
              </a:rPr>
              <a:t>39</a:t>
            </a:r>
            <a:r>
              <a:rPr lang="uk-UA" sz="1700" dirty="0">
                <a:solidFill>
                  <a:schemeClr val="tx1"/>
                </a:solidFill>
              </a:rPr>
              <a:t>), </a:t>
            </a:r>
            <a:r>
              <a:rPr lang="uk-UA" sz="1700" dirty="0">
                <a:solidFill>
                  <a:srgbClr val="0070C0"/>
                </a:solidFill>
              </a:rPr>
              <a:t>з ініціативи власника або уповноваженого ним органу </a:t>
            </a:r>
            <a:r>
              <a:rPr lang="uk-UA" sz="1700" dirty="0">
                <a:solidFill>
                  <a:schemeClr val="tx1"/>
                </a:solidFill>
              </a:rPr>
              <a:t>(</a:t>
            </a:r>
            <a:r>
              <a:rPr lang="uk-UA" sz="1700" u="sng" dirty="0">
                <a:solidFill>
                  <a:schemeClr val="tx1"/>
                </a:solidFill>
              </a:rPr>
              <a:t>статті 40</a:t>
            </a:r>
            <a:r>
              <a:rPr lang="uk-UA" sz="1700" dirty="0">
                <a:solidFill>
                  <a:schemeClr val="tx1"/>
                </a:solidFill>
              </a:rPr>
              <a:t>, </a:t>
            </a:r>
            <a:r>
              <a:rPr lang="uk-UA" sz="1700" u="sng" dirty="0">
                <a:solidFill>
                  <a:schemeClr val="tx1"/>
                </a:solidFill>
              </a:rPr>
              <a:t>41</a:t>
            </a:r>
            <a:r>
              <a:rPr lang="uk-UA" sz="1700" dirty="0">
                <a:solidFill>
                  <a:schemeClr val="tx1"/>
                </a:solidFill>
              </a:rPr>
              <a:t>) або на вимогу </a:t>
            </a:r>
            <a:r>
              <a:rPr lang="uk-UA" sz="1700" dirty="0">
                <a:solidFill>
                  <a:srgbClr val="0070C0"/>
                </a:solidFill>
              </a:rPr>
              <a:t>профспілкового чи іншого уповноваженого на представництво трудовим колективом органу </a:t>
            </a:r>
            <a:r>
              <a:rPr lang="uk-UA" sz="1700" dirty="0">
                <a:solidFill>
                  <a:schemeClr val="tx1"/>
                </a:solidFill>
              </a:rPr>
              <a:t>(стаття 45);</a:t>
            </a:r>
            <a:br>
              <a:rPr lang="uk-UA" sz="1700" dirty="0">
                <a:solidFill>
                  <a:schemeClr val="tx1"/>
                </a:solidFill>
              </a:rPr>
            </a:br>
            <a:r>
              <a:rPr lang="uk-UA" sz="1700" dirty="0">
                <a:solidFill>
                  <a:schemeClr val="tx1"/>
                </a:solidFill>
              </a:rPr>
              <a:t>5) </a:t>
            </a:r>
            <a:r>
              <a:rPr lang="uk-UA" sz="1700" dirty="0">
                <a:solidFill>
                  <a:srgbClr val="0070C0"/>
                </a:solidFill>
              </a:rPr>
              <a:t>переведення працівника</a:t>
            </a:r>
            <a:r>
              <a:rPr lang="uk-UA" sz="1700" dirty="0">
                <a:solidFill>
                  <a:schemeClr val="tx1"/>
                </a:solidFill>
              </a:rPr>
              <a:t>, за його згодою, на інше підприємство, в установу, організацію або перехід на виборну посаду;</a:t>
            </a:r>
            <a:br>
              <a:rPr lang="uk-UA" sz="1700" dirty="0">
                <a:solidFill>
                  <a:schemeClr val="tx1"/>
                </a:solidFill>
              </a:rPr>
            </a:br>
            <a:r>
              <a:rPr lang="uk-UA" sz="1700" dirty="0">
                <a:solidFill>
                  <a:schemeClr val="tx1"/>
                </a:solidFill>
              </a:rPr>
              <a:t>6) </a:t>
            </a:r>
            <a:r>
              <a:rPr lang="uk-UA" sz="1700" dirty="0">
                <a:solidFill>
                  <a:srgbClr val="0070C0"/>
                </a:solidFill>
              </a:rPr>
              <a:t>відмова працівника від переведення </a:t>
            </a:r>
            <a:r>
              <a:rPr lang="uk-UA" sz="1700" dirty="0">
                <a:solidFill>
                  <a:schemeClr val="tx1"/>
                </a:solidFill>
              </a:rPr>
              <a:t>на роботу в іншу місцевість разом з підприємством, установою, організацією, а також відмова від продовження роботи у зв'язку із зміною істотних умов праці;</a:t>
            </a:r>
            <a:br>
              <a:rPr lang="uk-UA" sz="1700" dirty="0">
                <a:solidFill>
                  <a:schemeClr val="tx1"/>
                </a:solidFill>
              </a:rPr>
            </a:br>
            <a:r>
              <a:rPr lang="uk-UA" sz="1700" dirty="0">
                <a:solidFill>
                  <a:schemeClr val="tx1"/>
                </a:solidFill>
              </a:rPr>
              <a:t>7) </a:t>
            </a:r>
            <a:r>
              <a:rPr lang="uk-UA" sz="1700" dirty="0">
                <a:solidFill>
                  <a:srgbClr val="0070C0"/>
                </a:solidFill>
              </a:rPr>
              <a:t>набрання законної сили </a:t>
            </a:r>
            <a:r>
              <a:rPr lang="uk-UA" sz="1700" dirty="0" err="1">
                <a:solidFill>
                  <a:srgbClr val="0070C0"/>
                </a:solidFill>
              </a:rPr>
              <a:t>вироком</a:t>
            </a:r>
            <a:r>
              <a:rPr lang="uk-UA" sz="1700" dirty="0">
                <a:solidFill>
                  <a:srgbClr val="0070C0"/>
                </a:solidFill>
              </a:rPr>
              <a:t> суду</a:t>
            </a:r>
            <a:r>
              <a:rPr lang="uk-UA" sz="1700" dirty="0">
                <a:solidFill>
                  <a:schemeClr val="tx1"/>
                </a:solidFill>
              </a:rPr>
              <a:t>,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роботи</a:t>
            </a:r>
            <a:r>
              <a:rPr lang="uk-UA" sz="1700" dirty="0" smtClean="0">
                <a:solidFill>
                  <a:schemeClr val="tx1"/>
                </a:solidFill>
              </a:rPr>
              <a:t>;</a:t>
            </a:r>
            <a:r>
              <a:rPr lang="uk-UA" sz="1700" dirty="0">
                <a:solidFill>
                  <a:schemeClr val="tx1"/>
                </a:solidFill>
              </a:rPr>
              <a:t/>
            </a:r>
            <a:br>
              <a:rPr lang="uk-UA" sz="1700" dirty="0">
                <a:solidFill>
                  <a:schemeClr val="tx1"/>
                </a:solidFill>
              </a:rPr>
            </a:br>
            <a:r>
              <a:rPr lang="uk-UA" sz="1700" dirty="0">
                <a:solidFill>
                  <a:schemeClr val="tx1"/>
                </a:solidFill>
              </a:rPr>
              <a:t>8) </a:t>
            </a:r>
            <a:r>
              <a:rPr lang="uk-UA" sz="1700" dirty="0">
                <a:solidFill>
                  <a:srgbClr val="0070C0"/>
                </a:solidFill>
              </a:rPr>
              <a:t>підстави, передбачені </a:t>
            </a:r>
            <a:r>
              <a:rPr lang="ru-RU" sz="1700" dirty="0" err="1">
                <a:solidFill>
                  <a:srgbClr val="0070C0"/>
                </a:solidFill>
              </a:rPr>
              <a:t>передбачені</a:t>
            </a:r>
            <a:r>
              <a:rPr lang="ru-RU" sz="1700" dirty="0">
                <a:solidFill>
                  <a:srgbClr val="0070C0"/>
                </a:solidFill>
              </a:rPr>
              <a:t> </a:t>
            </a:r>
            <a:r>
              <a:rPr lang="ru-RU" sz="1700" dirty="0" err="1">
                <a:solidFill>
                  <a:srgbClr val="0070C0"/>
                </a:solidFill>
              </a:rPr>
              <a:t>трудовим</a:t>
            </a:r>
            <a:r>
              <a:rPr lang="ru-RU" sz="1700" dirty="0">
                <a:solidFill>
                  <a:srgbClr val="0070C0"/>
                </a:solidFill>
              </a:rPr>
              <a:t> договором з </a:t>
            </a:r>
            <a:r>
              <a:rPr lang="ru-RU" sz="1700" dirty="0" err="1">
                <a:solidFill>
                  <a:srgbClr val="0070C0"/>
                </a:solidFill>
              </a:rPr>
              <a:t>нефіксованим</a:t>
            </a:r>
            <a:r>
              <a:rPr lang="ru-RU" sz="1700" dirty="0">
                <a:solidFill>
                  <a:srgbClr val="0070C0"/>
                </a:solidFill>
              </a:rPr>
              <a:t> </a:t>
            </a:r>
            <a:r>
              <a:rPr lang="ru-RU" sz="1700" dirty="0" err="1">
                <a:solidFill>
                  <a:srgbClr val="0070C0"/>
                </a:solidFill>
              </a:rPr>
              <a:t>робочим</a:t>
            </a:r>
            <a:r>
              <a:rPr lang="ru-RU" sz="1700" dirty="0">
                <a:solidFill>
                  <a:srgbClr val="0070C0"/>
                </a:solidFill>
              </a:rPr>
              <a:t> </a:t>
            </a:r>
            <a:r>
              <a:rPr lang="ru-RU" sz="1700" dirty="0" smtClean="0">
                <a:solidFill>
                  <a:srgbClr val="0070C0"/>
                </a:solidFill>
              </a:rPr>
              <a:t>часом, </a:t>
            </a:r>
            <a:r>
              <a:rPr lang="uk-UA" sz="1700" dirty="0" smtClean="0">
                <a:solidFill>
                  <a:srgbClr val="0070C0"/>
                </a:solidFill>
              </a:rPr>
              <a:t>контрактом</a:t>
            </a:r>
            <a:r>
              <a:rPr lang="uk-UA" sz="1700" dirty="0" smtClean="0">
                <a:solidFill>
                  <a:schemeClr val="tx1"/>
                </a:solidFill>
              </a:rPr>
              <a:t>.</a:t>
            </a:r>
            <a:r>
              <a:rPr lang="uk-UA" sz="1600" dirty="0"/>
              <a:t/>
            </a:r>
            <a:br>
              <a:rPr lang="uk-UA" sz="1600" dirty="0"/>
            </a:br>
            <a:r>
              <a:rPr lang="uk-UA" sz="2000" dirty="0"/>
              <a:t/>
            </a:r>
            <a:br>
              <a:rPr lang="uk-UA" sz="2000" dirty="0"/>
            </a:br>
            <a:endParaRPr lang="uk-UA" sz="2000" dirty="0"/>
          </a:p>
        </p:txBody>
      </p:sp>
    </p:spTree>
    <p:extLst>
      <p:ext uri="{BB962C8B-B14F-4D97-AF65-F5344CB8AC3E}">
        <p14:creationId xmlns:p14="http://schemas.microsoft.com/office/powerpoint/2010/main" val="3757830436"/>
      </p:ext>
    </p:extLst>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5771728"/>
          </a:xfrm>
        </p:spPr>
        <p:txBody>
          <a:bodyPr>
            <a:normAutofit/>
          </a:bodyPr>
          <a:lstStyle/>
          <a:p>
            <a:r>
              <a:rPr lang="uk-UA" sz="2700" b="1" dirty="0">
                <a:solidFill>
                  <a:schemeClr val="tx1"/>
                </a:solidFill>
              </a:rPr>
              <a:t>Угода сторін (п.1 ст. 36). </a:t>
            </a:r>
            <a:r>
              <a:rPr lang="uk-UA" sz="2700" dirty="0">
                <a:solidFill>
                  <a:schemeClr val="tx1"/>
                </a:solidFill>
              </a:rPr>
              <a:t>Ініціатива</a:t>
            </a:r>
            <a:r>
              <a:rPr lang="uk-UA" sz="2700" b="1" dirty="0">
                <a:solidFill>
                  <a:schemeClr val="tx1"/>
                </a:solidFill>
              </a:rPr>
              <a:t> </a:t>
            </a:r>
            <a:r>
              <a:rPr lang="uk-UA" sz="2700" dirty="0">
                <a:solidFill>
                  <a:schemeClr val="tx1"/>
                </a:solidFill>
              </a:rPr>
              <a:t>може виходити від будь-якої сторони. Як правило, ця підстава застосовується при достроковому припиненні строкових трудових договорів. День припинення роботи визначається сторонами. Не потрібне: погодження з будь-якими органами (за винятком неповнолітніх до 18 років), попередження від працівника за два тижні. </a:t>
            </a:r>
            <a:r>
              <a:rPr lang="uk-UA" sz="1600" dirty="0"/>
              <a:t/>
            </a:r>
            <a:br>
              <a:rPr lang="uk-UA" sz="1600" dirty="0"/>
            </a:br>
            <a:r>
              <a:rPr lang="uk-UA" sz="2000" dirty="0"/>
              <a:t/>
            </a:r>
            <a:br>
              <a:rPr lang="uk-UA" sz="2000" dirty="0"/>
            </a:br>
            <a:endParaRPr lang="uk-UA" sz="2000" dirty="0"/>
          </a:p>
        </p:txBody>
      </p:sp>
    </p:spTree>
    <p:extLst>
      <p:ext uri="{BB962C8B-B14F-4D97-AF65-F5344CB8AC3E}">
        <p14:creationId xmlns:p14="http://schemas.microsoft.com/office/powerpoint/2010/main" val="4129148594"/>
      </p:ext>
    </p:extLst>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347714" cy="5771728"/>
          </a:xfrm>
        </p:spPr>
        <p:txBody>
          <a:bodyPr>
            <a:normAutofit/>
          </a:bodyPr>
          <a:lstStyle/>
          <a:p>
            <a:pPr algn="just"/>
            <a:r>
              <a:rPr lang="uk-UA" sz="1600" dirty="0"/>
              <a:t/>
            </a:r>
            <a:br>
              <a:rPr lang="uk-UA" sz="1600" dirty="0"/>
            </a:br>
            <a:r>
              <a:rPr lang="uk-UA" sz="2400" b="1" dirty="0" smtClean="0">
                <a:solidFill>
                  <a:schemeClr val="tx1"/>
                </a:solidFill>
              </a:rPr>
              <a:t>Закінчення строку (п.2. ст. 36). </a:t>
            </a:r>
            <a:r>
              <a:rPr lang="uk-UA" sz="2200" dirty="0" smtClean="0">
                <a:solidFill>
                  <a:schemeClr val="tx1"/>
                </a:solidFill>
              </a:rPr>
              <a:t>Сам </a:t>
            </a:r>
            <a:r>
              <a:rPr lang="uk-UA" sz="2200" dirty="0">
                <a:solidFill>
                  <a:schemeClr val="tx1"/>
                </a:solidFill>
              </a:rPr>
              <a:t>факт закінчення терміну не припиняє дії договору, якщо працівник і далі продовжує працювати, а власник не заперечує проти цього. Якщо із закінченням строку договору трудові відносини фактично продовжуються і жодна зі сторін не вимагає його припинення, то трудовий договір вважається продовженим на невизначений строк. </a:t>
            </a:r>
            <a:r>
              <a:rPr lang="uk-UA" sz="2200" dirty="0" smtClean="0">
                <a:solidFill>
                  <a:schemeClr val="tx1"/>
                </a:solidFill>
              </a:rPr>
              <a:t/>
            </a:r>
            <a:br>
              <a:rPr lang="uk-UA" sz="2200" dirty="0" smtClean="0">
                <a:solidFill>
                  <a:schemeClr val="tx1"/>
                </a:solidFill>
              </a:rPr>
            </a:br>
            <a:r>
              <a:rPr lang="uk-UA" sz="2200" dirty="0">
                <a:solidFill>
                  <a:schemeClr val="tx1"/>
                </a:solidFill>
              </a:rPr>
              <a:t/>
            </a:r>
            <a:br>
              <a:rPr lang="uk-UA" sz="2200" dirty="0">
                <a:solidFill>
                  <a:schemeClr val="tx1"/>
                </a:solidFill>
              </a:rPr>
            </a:br>
            <a:r>
              <a:rPr lang="uk-UA" sz="2200" b="1" dirty="0" smtClean="0">
                <a:solidFill>
                  <a:schemeClr val="tx1"/>
                </a:solidFill>
              </a:rPr>
              <a:t>Ст. 39-1 </a:t>
            </a:r>
            <a:r>
              <a:rPr lang="ru-RU" sz="2200" dirty="0" err="1" smtClean="0">
                <a:solidFill>
                  <a:schemeClr val="tx1"/>
                </a:solidFill>
              </a:rPr>
              <a:t>Трудові</a:t>
            </a:r>
            <a:r>
              <a:rPr lang="ru-RU" sz="2200" dirty="0" smtClean="0">
                <a:solidFill>
                  <a:schemeClr val="tx1"/>
                </a:solidFill>
              </a:rPr>
              <a:t> </a:t>
            </a:r>
            <a:r>
              <a:rPr lang="ru-RU" sz="2200" dirty="0">
                <a:solidFill>
                  <a:schemeClr val="tx1"/>
                </a:solidFill>
              </a:rPr>
              <a:t>договори, </a:t>
            </a:r>
            <a:r>
              <a:rPr lang="ru-RU" sz="2200" dirty="0" err="1">
                <a:solidFill>
                  <a:schemeClr val="tx1"/>
                </a:solidFill>
              </a:rPr>
              <a:t>що</a:t>
            </a:r>
            <a:r>
              <a:rPr lang="ru-RU" sz="2200" dirty="0">
                <a:solidFill>
                  <a:schemeClr val="tx1"/>
                </a:solidFill>
              </a:rPr>
              <a:t> </a:t>
            </a:r>
            <a:r>
              <a:rPr lang="ru-RU" sz="2200" dirty="0" err="1">
                <a:solidFill>
                  <a:schemeClr val="tx1"/>
                </a:solidFill>
              </a:rPr>
              <a:t>були</a:t>
            </a:r>
            <a:r>
              <a:rPr lang="ru-RU" sz="2200" dirty="0">
                <a:solidFill>
                  <a:schemeClr val="tx1"/>
                </a:solidFill>
              </a:rPr>
              <a:t> </a:t>
            </a:r>
            <a:r>
              <a:rPr lang="ru-RU" sz="2200" dirty="0" err="1">
                <a:solidFill>
                  <a:schemeClr val="tx1"/>
                </a:solidFill>
              </a:rPr>
              <a:t>переукладені</a:t>
            </a:r>
            <a:r>
              <a:rPr lang="ru-RU" sz="2200" dirty="0">
                <a:solidFill>
                  <a:schemeClr val="tx1"/>
                </a:solidFill>
              </a:rPr>
              <a:t> один </a:t>
            </a:r>
            <a:r>
              <a:rPr lang="ru-RU" sz="2200" dirty="0" err="1">
                <a:solidFill>
                  <a:schemeClr val="tx1"/>
                </a:solidFill>
              </a:rPr>
              <a:t>чи</a:t>
            </a:r>
            <a:r>
              <a:rPr lang="ru-RU" sz="2200" dirty="0">
                <a:solidFill>
                  <a:schemeClr val="tx1"/>
                </a:solidFill>
              </a:rPr>
              <a:t> </a:t>
            </a:r>
            <a:r>
              <a:rPr lang="ru-RU" sz="2200" dirty="0" err="1">
                <a:solidFill>
                  <a:schemeClr val="tx1"/>
                </a:solidFill>
              </a:rPr>
              <a:t>декілька</a:t>
            </a:r>
            <a:r>
              <a:rPr lang="ru-RU" sz="2200" dirty="0">
                <a:solidFill>
                  <a:schemeClr val="tx1"/>
                </a:solidFill>
              </a:rPr>
              <a:t> </a:t>
            </a:r>
            <a:r>
              <a:rPr lang="ru-RU" sz="2200" dirty="0" err="1">
                <a:solidFill>
                  <a:schemeClr val="tx1"/>
                </a:solidFill>
              </a:rPr>
              <a:t>разів</a:t>
            </a:r>
            <a:r>
              <a:rPr lang="ru-RU" sz="2200" dirty="0">
                <a:solidFill>
                  <a:schemeClr val="tx1"/>
                </a:solidFill>
              </a:rPr>
              <a:t>, за </a:t>
            </a:r>
            <a:r>
              <a:rPr lang="ru-RU" sz="2200" dirty="0" err="1">
                <a:solidFill>
                  <a:schemeClr val="tx1"/>
                </a:solidFill>
              </a:rPr>
              <a:t>винятком</a:t>
            </a:r>
            <a:r>
              <a:rPr lang="ru-RU" sz="2200" dirty="0">
                <a:solidFill>
                  <a:schemeClr val="tx1"/>
                </a:solidFill>
              </a:rPr>
              <a:t> </a:t>
            </a:r>
            <a:r>
              <a:rPr lang="ru-RU" sz="2200" dirty="0" err="1">
                <a:solidFill>
                  <a:schemeClr val="tx1"/>
                </a:solidFill>
              </a:rPr>
              <a:t>випадків</a:t>
            </a:r>
            <a:r>
              <a:rPr lang="ru-RU" sz="2200" dirty="0">
                <a:solidFill>
                  <a:schemeClr val="tx1"/>
                </a:solidFill>
              </a:rPr>
              <a:t>, </a:t>
            </a:r>
            <a:r>
              <a:rPr lang="ru-RU" sz="2200" dirty="0" err="1">
                <a:solidFill>
                  <a:schemeClr val="tx1"/>
                </a:solidFill>
              </a:rPr>
              <a:t>передбачених</a:t>
            </a:r>
            <a:r>
              <a:rPr lang="ru-RU" sz="2200" dirty="0">
                <a:solidFill>
                  <a:schemeClr val="tx1"/>
                </a:solidFill>
              </a:rPr>
              <a:t> </a:t>
            </a:r>
            <a:r>
              <a:rPr lang="ru-RU" sz="2200" dirty="0" err="1">
                <a:solidFill>
                  <a:schemeClr val="tx1"/>
                </a:solidFill>
              </a:rPr>
              <a:t>частиною</a:t>
            </a:r>
            <a:r>
              <a:rPr lang="ru-RU" sz="2200" dirty="0">
                <a:solidFill>
                  <a:schemeClr val="tx1"/>
                </a:solidFill>
              </a:rPr>
              <a:t> другою </a:t>
            </a:r>
            <a:r>
              <a:rPr lang="ru-RU" sz="2200" dirty="0" err="1">
                <a:solidFill>
                  <a:schemeClr val="tx1"/>
                </a:solidFill>
              </a:rPr>
              <a:t>статті</a:t>
            </a:r>
            <a:r>
              <a:rPr lang="ru-RU" sz="2200" dirty="0">
                <a:solidFill>
                  <a:schemeClr val="tx1"/>
                </a:solidFill>
              </a:rPr>
              <a:t> 23, </a:t>
            </a:r>
            <a:r>
              <a:rPr lang="ru-RU" sz="2200" dirty="0" err="1">
                <a:solidFill>
                  <a:schemeClr val="tx1"/>
                </a:solidFill>
              </a:rPr>
              <a:t>вважаються</a:t>
            </a:r>
            <a:r>
              <a:rPr lang="ru-RU" sz="2200" dirty="0">
                <a:solidFill>
                  <a:schemeClr val="tx1"/>
                </a:solidFill>
              </a:rPr>
              <a:t> такими, </a:t>
            </a:r>
            <a:r>
              <a:rPr lang="ru-RU" sz="2200" dirty="0" err="1">
                <a:solidFill>
                  <a:schemeClr val="tx1"/>
                </a:solidFill>
              </a:rPr>
              <a:t>що</a:t>
            </a:r>
            <a:r>
              <a:rPr lang="ru-RU" sz="2200" dirty="0">
                <a:solidFill>
                  <a:schemeClr val="tx1"/>
                </a:solidFill>
              </a:rPr>
              <a:t> </a:t>
            </a:r>
            <a:r>
              <a:rPr lang="ru-RU" sz="2200" dirty="0" err="1">
                <a:solidFill>
                  <a:schemeClr val="tx1"/>
                </a:solidFill>
              </a:rPr>
              <a:t>укладені</a:t>
            </a:r>
            <a:r>
              <a:rPr lang="ru-RU" sz="2200" dirty="0">
                <a:solidFill>
                  <a:schemeClr val="tx1"/>
                </a:solidFill>
              </a:rPr>
              <a:t> на </a:t>
            </a:r>
            <a:r>
              <a:rPr lang="ru-RU" sz="2200" dirty="0" err="1">
                <a:solidFill>
                  <a:schemeClr val="tx1"/>
                </a:solidFill>
              </a:rPr>
              <a:t>невизначений</a:t>
            </a:r>
            <a:r>
              <a:rPr lang="ru-RU" sz="2200" dirty="0">
                <a:solidFill>
                  <a:schemeClr val="tx1"/>
                </a:solidFill>
              </a:rPr>
              <a:t> строк.</a:t>
            </a:r>
            <a:endParaRPr lang="uk-UA" sz="2200" dirty="0"/>
          </a:p>
        </p:txBody>
      </p:sp>
    </p:spTree>
    <p:extLst>
      <p:ext uri="{BB962C8B-B14F-4D97-AF65-F5344CB8AC3E}">
        <p14:creationId xmlns:p14="http://schemas.microsoft.com/office/powerpoint/2010/main" val="167470232"/>
      </p:ext>
    </p:extLst>
  </p:cSld>
  <p:clrMapOvr>
    <a:masterClrMapping/>
  </p:clrMapOvr>
  <p:transition>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1029</TotalTime>
  <Words>782</Words>
  <Application>Microsoft Office PowerPoint</Application>
  <PresentationFormat>Экран (4:3)</PresentationFormat>
  <Paragraphs>57</Paragraphs>
  <Slides>42</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42</vt:i4>
      </vt:variant>
    </vt:vector>
  </HeadingPairs>
  <TitlesOfParts>
    <vt:vector size="54" baseType="lpstr">
      <vt:lpstr>Arial</vt:lpstr>
      <vt:lpstr>Book Antiqua</vt:lpstr>
      <vt:lpstr>Bookman Old Style</vt:lpstr>
      <vt:lpstr>Calibri</vt:lpstr>
      <vt:lpstr>Century Gothic</vt:lpstr>
      <vt:lpstr>Roboto</vt:lpstr>
      <vt:lpstr>System</vt:lpstr>
      <vt:lpstr>Times New Roman</vt:lpstr>
      <vt:lpstr>Trebuchet MS</vt:lpstr>
      <vt:lpstr>Wingdings 3</vt:lpstr>
      <vt:lpstr>Аптека</vt:lpstr>
      <vt:lpstr>Грань</vt:lpstr>
      <vt:lpstr>Припинення трудового договору</vt:lpstr>
      <vt:lpstr> 1. Поняття та види підстав припинення трудового договору. Загальні підстави припинення трудового договору.   2. Розірвання трудового договору з ініціативи працівника.   3. Загальні та додаткові підстави розірвання трудового договору з ініціативи власника.   4. Порядок та юридичне оформлення звільнення працівника. </vt:lpstr>
      <vt:lpstr> 1. Кодекс законів про працю України від 10 грудня 1971 р. URL: https://zakon.rada.gov.ua/laws/show/322-08 2. Про особливості трудових відносин в умовах воєнного стану; Закон України від 15.03.2022 № 2136-IX: URL: https://zakon.rada.gov.ua  3. Про внесення змін до деяких законодавчих актів України щодо оптимізації трудових відносин, Закон України від 01.07.2022 р. № 2352-ІХ URL: https://zakon.rada.gov.ua 4. Про практику розгляду судами трудових спорів, Постанова Пленуму Верховного Суду України від 06.12.1992 р. № 9 URL: https://zakon.rada.gov.ua 5. Дайджест судової практики Верховного Суду у справах зі спорів, що виникають із трудових відносин. Рішення, внесені до ЄДРСР за період із 17.01.2018 по 02.01.2020 / Київ, 2020. 284 стор.  </vt:lpstr>
      <vt:lpstr> 1. Венедіктов С. В. Трудове право України: підручник / С. В. Венедіктов. Київ:  «Видавництво Людмила», 2021. 216 с. 2. Іванов Ю. Ф., Іванова М.В. Трудове право України : навч. посіб. / Ю.Ф. Іванов, М.В. Іванова.  Київ: Алерта, 2020. 442 с. 3. Іванов Ю.Ф. Науково-практичний коментар Кодексу законів про працю України / Ю.Ф. Іванов.  Київ: Алерта, 2020. 788 с. 4. Трудове право України: підручник (за ред. проф.) О. М. Ярошенко. Харків: Вид-во  2022.  376 с. 5. Щербина В.І., Соцький А.М. Трудове право України: Підручник / В.І. Щербина, А.М. Соцький. Чернівці: Технодрук, 2021. 552 с.    </vt:lpstr>
      <vt:lpstr>Термін припинення трудового договору є найбільш широким за обсягом і охоплює всі випадки закінчення дії трудового договору (в тому числі за угодою сторін, внаслідок вибуття зі складу підприємства у зв'язку зі смертю та ін).   Розірвання трудового договору торкається лише випадків, коли трудовий договір припиняється з ініціативи будь-якої з його сторін.   Звільнення – термін, якому відповідає процедура технічного оформлення вже припинених трудових відносин. </vt:lpstr>
      <vt:lpstr>Презентация PowerPoint</vt:lpstr>
      <vt:lpstr>Відповідно до статті 36 КЗпП загальними підставами припинення трудового договору є: 1) угода сторін; 2) закінчення строку (пункти 2 і 3 статті 23), крім випадків, коли трудові відносини фактично тривають і жодна з сторін не поставила вимогу про їх припинення; 3) призов або вступ працівника або власника - фізичної особи на військову службу, направлення на альтернативну (невійськову) службу, крім випадків, коли за працівником зберігаються місце роботи, посада відповідно до частин третьої та четвертої статті 119 цього Кодексу; 4) розірвання трудового договору з ініціативи працівника (статті 38, 39), з ініціативи власника або уповноваженого ним органу (статті 40, 41) або на вимогу профспілкового чи іншого уповноваженого на представництво трудовим колективом органу (стаття 45); 5) переведення працівника, за його згодою, на інше підприємство, в установу, організацію або перехід на виборну посаду; 6) відмова працівника від переведення на роботу в іншу місцевість разом з підприємством, установою, організацією, а також відмова від продовження роботи у зв'язку із зміною істотних умов праці; 7) набрання законної сили вироком суду,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роботи; 8) підстави, передбачені передбачені трудовим договором з нефіксованим робочим часом, контрактом.  </vt:lpstr>
      <vt:lpstr>Угода сторін (п.1 ст. 36). Ініціатива може виходити від будь-якої сторони. Як правило, ця підстава застосовується при достроковому припиненні строкових трудових договорів. День припинення роботи визначається сторонами. Не потрібне: погодження з будь-якими органами (за винятком неповнолітніх до 18 років), попередження від працівника за два тижні.   </vt:lpstr>
      <vt:lpstr> Закінчення строку (п.2. ст. 36). Сам факт закінчення терміну не припиняє дії договору, якщо працівник і далі продовжує працювати, а власник не заперечує проти цього. Якщо із закінченням строку договору трудові відносини фактично продовжуються і жодна зі сторін не вимагає його припинення, то трудовий договір вважається продовженим на невизначений строк.   Ст. 39-1 Трудові договори, що були переукладені один чи декілька разів, за винятком випадків, передбачених частиною другою статті 23, вважаються такими, що укладені на невизначений строк.</vt:lpstr>
      <vt:lpstr>Призов або вступ працівника або роботодавця - фізичної особи на військову службу, направлення на альтернативну (невійськову) службу, крім випадків, коли за працівником зберігаються місце роботи, посада відповідно до частини третьої статті 119 цього Кодексу (п.3 ст.36):  1. Відповідно до ст.119 за такими працівниками зберігається місце роботи і посада.  2. Звільнити працівника, який вступив на військову службу без його згоди неможливо. Для звільнення за цією підставою необхідна заява працівника, де він сам зазначить підставою звільнення "проходження військової служби у особливий період«.  3. Виплачується вихідна допомога у розмірі двох мінімальних заробітних плат.   </vt:lpstr>
      <vt:lpstr> Відмова працівника від переведення на роботу в іншу місцевість разом з підприємством, а також відмова від продовження роботи у зв'язку із зміною істотних умов праці (п. 6 ст. 36):  1. Попередити профком за 3 місяці, а працівника за 2 місяці до переведення або зміни істотних умов праці.  2. Виплачується вихідна допомога у розмірі середнього заробітку.</vt:lpstr>
      <vt:lpstr>Набрання законної сили вироком суду, яким працівника засуджено (крім випадків звільнення від відбування покарання з випробуванням) до позбавлення волі або до іншого покарання, яке виключає можливість продовження даної роботи (п.7. ст.36) Слід звернути увагу, що підставою для припинення трудового договору є саме набрання вироком суду законної сили. Порушення кримінальної справи стосовно працівника, складання обвинувального висновку і навіть виголошення обвинувального вироку, яким призначено покарання, що перешкоджає продовженню роботи, не є підставою для звільнення. Тільки після того, як вирок набере законної сили, у роботодавця з’являться підстави для звільнення працівника. Як правило (крім випадків, коли призначено покарання у вигляді звільнення з посади, заборони обіймати певні посади або займатися певною діяльністю, виправних робіт), копія вироку, що набрав законної сили, роботодавцю не направляється. Оформляючи припинення трудового договору, роботодавцю необхідно зробити запит до суду, отримати документально підтверджену інформацію, а потім видати відповідний  наказ. </vt:lpstr>
      <vt:lpstr> Підстави, передбачені контрактом (п.8 ст. 36). Контракт може передбачати додаткові підстави припинення трудового договору. Поряд з тим потрібно зазначити, що трудовий договір з такими працівниками може бути припинений і на загальних умовах, передбачених трудовим законодавством (ст. 36, 39, 40, 41 КЗпП України). За  2 місяці до закінчення строку чинності контракту за угодою сторін його може бути подовжено або укладено на новий строк. У разі, якщо сторони або одна з них не бажають або не мають можливості продовжити контракт з працівником, доцільно у цей строк попередити про це другу сторону (Положення про порядок укладення контрактів при прийнятті (найманні) на роботу працівників, затв. постановою КМУ від 19.03.1994 р. №170).</vt:lpstr>
      <vt:lpstr>Відсутність працівника на роботі та інформації про причини такої відсутності понад чотири місяці поспіль (п.8-3 ст. 36).  Щоб задокументувати факт того, що працівник відсутній на роботі й немає інформації про причини його відсутності роботодавцю необхідно скласти: акти про відсутність на роботі з нез'ясованих причин; доповідні про те, що працівнику телефонували, писали, відвідували вдома тощо. У разі, коли працівник виїхав і не може працювати дистанційно, але виходить з роботодавцем на зв'язок, звільнити його у зв'язку з відсутністю на роботі понад 4 місяці роботодавець не має права.  В таких випадках трудове законодавство дозволяє застосовувати інші способи організації трудових відносин між працівником на роботодавцем, зокрема: відпустку без збереження заробітної плати тривалістю, визначеною у заяві, але не більше 90 календарних днів; призупинення дії трудового договору на строк не більше ніж період дії воєнного стану.   </vt:lpstr>
      <vt:lpstr>Презентация PowerPoint</vt:lpstr>
      <vt:lpstr>Презентация PowerPoint</vt:lpstr>
      <vt:lpstr>Презентация PowerPoint</vt:lpstr>
      <vt:lpstr>Презентация PowerPoint</vt:lpstr>
      <vt:lpstr> Загальні підстави для звільнення передбачені ст. 40 КЗпП України, а додаткові підстави для розірвання трудового договору з окремими категоріями працівників за певних умов – у ст. 41 КЗпП України. Підстави, передбачені у ст. 40, містять як винні дії працівника (п.3, 4, 7, 8), так і ті, в яких вини працівника немає (п.1, 2, 5, 6). А ст. 41 містить лише підстави з вини працівника для чітко визначених категорій осіб.</vt:lpstr>
      <vt:lpstr>Стаття 40. Трудовий договір може бути розірвані власником або уповноваженим ним органом лише у випадках: 1) змін 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 2) виявленої невідповідності працівника займаній посаді або виконуваній роботі внаслідок недостатньої кваліфікації або стану здоров'я, які перешкоджають продовженню даної роботи, а так само в разі відмови у наданні допуску до державної таємниці або скасування допуску до державної таємниці, якщо виконання покладених на нього обов'язків вимагає доступу до державної таємниці; 3) систематичного 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 4) прогулу (в тому числі відсутності на роботі більше трьох годин протягом робочого дня) без поважних причин; 5) нез'явлення на роботу протягом більш як чотирьох місяців підряд внаслідок тимчасової непрацездатності, не рахуючи відпустки по вагітності і родах, 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 6) поновлення на роботі працівника, який раніше виконував цю роботу; 7) появи на роботі в нетверезому стані, у стані наркотичного або токсичного сп'яніння; 8) вчинення за місцем роботи розкрадання (в тому числі дрібного) майна власника, встановленого вироком суду, що набрав законної сили. 10) призову або мобілізації власника - фізичної особи під час особливого періоду; 11) встановлення невідповідності працівника займаній посаді, на яку його прийнято, або виконуваній роботі протягом строку випробування. 12) вчинення працівником мобінгу (цькування), встановленого судовим рішенням, що набрало законної сили.  </vt:lpstr>
      <vt:lpstr> 1) зміни в організації виробництва і праці, в тому числі ліквідації, реорганізації, банкрутства або перепрофілювання підприємства, установи, організації, скорочення чисельності або штату працівників;  </vt:lpstr>
      <vt:lpstr>ЗВЕРНІТЬ УВАГУ! 1. Про наступне вивільнення працівників персонально попереджають не пізніше ніж за два місяці (ч. 1 ст. 492 КЗпП України). Звільнення у відповідності до п. 1 ч. 1 ст. 40 КЗпП України допускається, якщо неможливо перевести працівника, за його згодою, на іншу роботу.  2. У разі якщо вивільнення є масовим відповідно до статті 48 Закону України "Про зайнятість населення", власник або уповноважений ним орган доводить до відома державної служби зайнятості про заплановане вивільнення працівників (ч. 2 ст. 492 КЗпП України).  3. Працівник, з яким розірвано трудовий договір з підстав, передбачених п. 1 ч. 1 ст. 40 КЗпП України (крім випадку ліквідації підприємства, установи, організації), протягом одного року має право на укладення трудового договору у разі поворотного прийняття на роботу, якщо власник або уповноважений ним орган провадить прийняття на роботу працівників аналогічної кваліфікації (ч. 1 ст. 421 КЗпП України). 4. Виплачується вихідна допомога у розмірі середнього заробітку.  </vt:lpstr>
      <vt:lpstr>Презентация PowerPoint</vt:lpstr>
      <vt:lpstr> 3) систематичне невиконання працівником без поважних причин обов'язків, покладених на нього трудовим договором або правилами внутрішнього трудового розпорядку, якщо до працівника раніше застосовувалися заходи дисциплінарного чи громадського стягнення;  </vt:lpstr>
      <vt:lpstr>Презентация PowerPoint</vt:lpstr>
      <vt:lpstr> 4) прогул (в тому числі відсутності на роботі більше трьох годин протягом робочого дня) без поважних причин  </vt:lpstr>
      <vt:lpstr> 5) нез'явлення на роботу протягом більш як чотирьох місяців підряд внаслідок тимчасової непрацездатності, не рахуючи відпустки по вагітності і пологах, якщо законодавством не встановлений триваліший строк збереження місця роботи (посади) при певному захворюванні. За працівниками, які втратили працездатність у зв'язку з трудовим каліцтвом або професійним захворюванням, місце роботи (посада) зберігається до відновлення працездатності або встановлення інвалідності;  </vt:lpstr>
      <vt:lpstr> 6) поновлення на роботі працівника, який раніше виконував цю роботу:  - запропонувати іншу роботу;  - виплачується вихідна допомога у розмірі середнього заробітку   </vt:lpstr>
      <vt:lpstr> 7) поява на роботі в нетверезому стані, у стані наркотичного або токсичного сп'яніння.  </vt:lpstr>
      <vt:lpstr> 8) вчинення за місцем роботи розкрадання (в тому числі дрібного) майна власника, встановленого вироком суду, що набрав законної сили.  </vt:lpstr>
      <vt:lpstr> 11) встановлення невідповідності працівника займаній посаді, на яку його прийнято, або виконуваній роботі протягом строку випробування:  -можливо лише до спливу випробного терміну;    - документальні підтвердження (наприклад, доповідні записки безпосереднього керівника та інших працівників) про неякісне виконання працівником своїх професійних обов’язків  Зверніть увагу! Звільнення за результатами випробування захищених категорій працівників вважатиметься порушенням трудового законодавства і може призвести до поновлення на роботі. </vt:lpstr>
      <vt:lpstr> Стаття 41. Додаткові підстави розірвання трудового договору з ініціативи власника або уповноваженого ним органу з окремими категоріями працівників за певних умов.  Крім підстав, передбачених статтею 40 цього Кодексу, трудовий договір з ініціативи власника або уповноваженого ним органу може бути розірваний також у випадках: 1) одноразового грубого порушення трудових обов'язків керівником підприємства, установи, організації всіх форм власності (філіалу, представництва, відділення та іншого відокремленого підрозділу), його заступниками, головним бухгалтером підприємства, установи, організації, його заступниками та іншими особами; 1-1) винних дій керівника підприємства, установи, організації, внаслідок чого заробітна плата виплачувалася несвоєчасно або в розмірах, нижчих від установленого законом розміру мінімальної заробітної плати; 2) винних дій працівника, який безпосередньо обслуговує грошові, товарні або культурні цінності, якщо ці дії дають підстави для втрати довір'я до нього з боку власника або уповноваженого ним органу; 3) вчинення працівником, який виконує виховні функції, аморального проступку, не сумісного з продовженням даної роботи.  </vt:lpstr>
      <vt:lpstr> Винні дії працівника, який безпосередньо обслуговує грошові або товарні цінності, якщо ці дії дають підстави для втрати довір’я до нього з  боку власника (п. 2 ст. 41 ст. 41 КЗпП).  Пленум Верховного Суду роз’яснив, що з даної підстави можуть бути звільнені працівники, які зайняті прийманням, зберіганням, транспортуванням і розподілом цих цінностей (касири, інкасатори, завідувачі баз, комірники тощо). Можуть бути звільнені як ті працівники, з якими укладені договори про повну матеріальну відповідальність, так і ті, з якими такі договори не укладалися.  Таке звільнення вимагає згоди профспілки.   </vt:lpstr>
      <vt:lpstr> Вчинення працівником, який виконує виховні функції, аморального проступку, не сумісного з продовженням даної роботи (п. 3 ст. 41 ст. КЗпП).   На цій підставі можуть бути звільнені лише працівники, які займаються виховною діяльністю: вихователі, вчителі, викладачі, практичні психологи, майстри виробничого навчання, методисти тощо. Вчинення аморального проступку може мати місце і поза роботою – у громадських місцях, побуті.  Істотним є те, що звільнення за втрату довір’я,  а також за вчинення аморального проступку  не є дисциплінарним звільненням і законодавство не встановлює певного терміну, протягом якого працівник може бути звільнений.   </vt:lpstr>
      <vt:lpstr>Неможливості забезпечення працівника роботою, визначеною трудовим договором, у зв’язку із знищенням (відсутністю) виробничих, організаційних та технічних умов, засобів виробництва або майна роботодавця внаслідок бойових дій. (п. 6 ст. 41 ст. КЗпП).   1. Запоропонувати іншу роботу.  </vt:lpstr>
      <vt:lpstr> Звільнення під час перебування на лікарняному та у відпустці Загальне правило   За загальним правилом працівника не може бути звільнено під час його хвороби та у відпустці. Таке правило стосується тільки випадків звільнення працівника з ініціативи роботодавця, а саме: за ст. ст. 40, 41 КЗпП України.  Загальне правило не застосовується  Припинення трудових відносин з працівником з інших підстав (тобто, не з ініціативи роботодавця):   - за власним бажанням (ст. 38 КЗпП України),  - за угодою сторін (п. 1 ст. 36 КЗпП України),   - у зв’язку з закінченням строку строкового трудового договору (п. 2 ст. 36 КЗпП України),   - на підставі відмови працівника від продовження роботи у зв'язку із зміною істотних умов праці (п. 6 ст. 36 КЗпП України).   </vt:lpstr>
      <vt:lpstr> Категорії працівників, з якими не допускається розірвання трудового договору з ініціативи власника (ст. ст. 184, 186-1 КЗпП України):  · вагітні жінки;   · жінки, які мають дітей віком до трьох років (до шести років – за наявності медичного висновку);   · одиноких матерів при наявності дитини віком до чотирнадцяти років або дитини інваліда;   · батьки, які виховують дітей без матері (в тому числі в разі тривалого перебування матері в лікувальному закладі);   · опікуни (піклувальники);   · прийомні батьки.    </vt:lpstr>
      <vt:lpstr> Наслідки у разі задоволення позовних вимог (ст. ст. 235, 2371 КЗпП України): ·   - поновлення на попередній роботі;   · виплата працівникові середнього заробітку за час вимушеного прогулу або різниці в заробітку за час виконання нижчеоплачуваної роботи, але не більш як за один рік.  Якщо заява про поновлення на роботі розглядається більше одного року не з вини працівника, то за весь час вимушеного прогулу;   · моральна шкода.   </vt:lpstr>
      <vt:lpstr> Документи, які роботодавець зобов‘язаний видати працівнику при звільненні ст. 47 КзПП:   Копія наказу про звільнення   Письмове повідомлення про нараховані та виплачені йому суми при звільненні  Провести розрахунок  Внести відповідний запис до паперової трудової книжки (на вимогу працівника)  Довідку про роботу працівника на даному підприємстві із зазначенням спеціальності, кваліфікації, посади, часу роботи і розміру заробітної плати (на вимогу працівника)  </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Підстави припинення трудового договору</dc:title>
  <dc:creator>Admin</dc:creator>
  <cp:lastModifiedBy>sergey</cp:lastModifiedBy>
  <cp:revision>64</cp:revision>
  <dcterms:created xsi:type="dcterms:W3CDTF">2012-03-02T12:09:45Z</dcterms:created>
  <dcterms:modified xsi:type="dcterms:W3CDTF">2023-10-03T06:25:53Z</dcterms:modified>
</cp:coreProperties>
</file>