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69" r:id="rId4"/>
    <p:sldId id="257" r:id="rId5"/>
    <p:sldId id="258" r:id="rId6"/>
    <p:sldId id="259" r:id="rId7"/>
    <p:sldId id="272" r:id="rId8"/>
    <p:sldId id="260" r:id="rId9"/>
    <p:sldId id="273" r:id="rId10"/>
    <p:sldId id="261" r:id="rId11"/>
    <p:sldId id="274" r:id="rId12"/>
    <p:sldId id="262" r:id="rId13"/>
    <p:sldId id="275" r:id="rId14"/>
    <p:sldId id="276" r:id="rId15"/>
    <p:sldId id="277" r:id="rId16"/>
    <p:sldId id="278" r:id="rId17"/>
    <p:sldId id="263" r:id="rId18"/>
    <p:sldId id="264" r:id="rId19"/>
    <p:sldId id="279" r:id="rId20"/>
    <p:sldId id="280" r:id="rId21"/>
    <p:sldId id="265" r:id="rId22"/>
    <p:sldId id="281" r:id="rId23"/>
    <p:sldId id="282" r:id="rId24"/>
    <p:sldId id="283" r:id="rId25"/>
    <p:sldId id="266" r:id="rId26"/>
    <p:sldId id="267" r:id="rId27"/>
    <p:sldId id="268" r:id="rId28"/>
    <p:sldId id="270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4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39000" r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249289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Тема: «Фітопаразитологія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Доклітинні паразитичні форми»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3314" name="Picture 2" descr="C:\Users\Persona\Desktop\14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4005064"/>
            <a:ext cx="4104456" cy="224587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332656"/>
            <a:ext cx="89644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«ЗАПОРІЗЬКИЙ НАЦІОНАЛЬНИЙ УНІВЕРСИТЕТ»</a:t>
            </a:r>
            <a:br>
              <a:rPr lang="uk-UA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МІНІСТЕРСТВА ОСВІТИ І НАУКИ, МОЛОДІ ТА СПОРТУ УКРАЇНИ</a:t>
            </a:r>
          </a:p>
          <a:p>
            <a:pPr algn="ctr">
              <a:defRPr/>
            </a:pPr>
            <a:endParaRPr lang="uk-UA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332657"/>
            <a:ext cx="8712968" cy="1872208"/>
          </a:xfrm>
        </p:spPr>
        <p:txBody>
          <a:bodyPr/>
          <a:lstStyle/>
          <a:p>
            <a:pPr>
              <a:buNone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	Розміри вірусів значно коливаються. Найдрібніші з них (вірус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ящура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) мають у діаметрі близько 20-25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нм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, за своїми розмірами наближаючись до білкової молекули. Великі віруси (збудник орнітозу) мають розміри 250-350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нм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5877272"/>
            <a:ext cx="21602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Вірус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ящура</a:t>
            </a:r>
          </a:p>
          <a:p>
            <a:pPr algn="ctr"/>
            <a:r>
              <a:rPr lang="uk-UA" i="1" dirty="0" err="1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phtae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epizooticae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868144" y="5949280"/>
            <a:ext cx="21602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Вірус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орнітозу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Chlamydia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psittaci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Persona\Desktop\5461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780928"/>
            <a:ext cx="4392488" cy="2985089"/>
          </a:xfrm>
          <a:prstGeom prst="rect">
            <a:avLst/>
          </a:prstGeom>
          <a:noFill/>
        </p:spPr>
      </p:pic>
      <p:pic>
        <p:nvPicPr>
          <p:cNvPr id="5123" name="Picture 3" descr="C:\Users\Persona\Desktop\yshu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636912"/>
            <a:ext cx="4139952" cy="29475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uk-UA" dirty="0"/>
              <a:t>Узагальнена номенклатура вірусів спирається на такі заса­ди: назви родів закінчуються словом </a:t>
            </a:r>
            <a:r>
              <a:rPr lang="uk-UA" i="1" dirty="0"/>
              <a:t>„</a:t>
            </a:r>
            <a:r>
              <a:rPr lang="en-US" i="1" dirty="0"/>
              <a:t>virus</a:t>
            </a:r>
            <a:r>
              <a:rPr lang="uk-UA" i="1" dirty="0"/>
              <a:t>"; </a:t>
            </a:r>
            <a:r>
              <a:rPr lang="uk-UA" dirty="0"/>
              <a:t>для назв родин використовують суфікс </a:t>
            </a:r>
            <a:r>
              <a:rPr lang="en-US" i="1" dirty="0" err="1"/>
              <a:t>idae</a:t>
            </a:r>
            <a:r>
              <a:rPr lang="uk-UA" i="1" dirty="0"/>
              <a:t>, </a:t>
            </a:r>
            <a:r>
              <a:rPr lang="uk-UA" dirty="0"/>
              <a:t>а для підродин - </a:t>
            </a:r>
            <a:r>
              <a:rPr lang="uk-UA" i="1" dirty="0" err="1"/>
              <a:t>іпае</a:t>
            </a:r>
            <a:r>
              <a:rPr lang="uk-UA" i="1" dirty="0"/>
              <a:t>. </a:t>
            </a:r>
            <a:endParaRPr lang="uk-UA" i="1" dirty="0" smtClean="0"/>
          </a:p>
          <a:p>
            <a:pPr marL="0" indent="0" algn="just">
              <a:buNone/>
            </a:pPr>
            <a:r>
              <a:rPr lang="uk-UA" dirty="0" smtClean="0"/>
              <a:t>Так</a:t>
            </a:r>
            <a:r>
              <a:rPr lang="uk-UA" dirty="0"/>
              <a:t>, вірус кору (</a:t>
            </a:r>
            <a:r>
              <a:rPr lang="uk-UA" dirty="0" err="1"/>
              <a:t>РНК-місткі</a:t>
            </a:r>
            <a:r>
              <a:rPr lang="uk-UA" dirty="0"/>
              <a:t> віруси) належить до роду </a:t>
            </a:r>
            <a:r>
              <a:rPr lang="en-US" i="1" dirty="0" err="1"/>
              <a:t>Morbillivirus</a:t>
            </a:r>
            <a:r>
              <a:rPr lang="en-US" i="1" dirty="0"/>
              <a:t> </a:t>
            </a:r>
            <a:r>
              <a:rPr lang="uk-UA" dirty="0"/>
              <a:t>та родини </a:t>
            </a:r>
            <a:r>
              <a:rPr lang="uk-UA" i="1" dirty="0" err="1"/>
              <a:t>Ра</a:t>
            </a:r>
            <a:r>
              <a:rPr lang="en-US" i="1" dirty="0"/>
              <a:t>r</a:t>
            </a:r>
            <a:r>
              <a:rPr lang="uk-UA" i="1" dirty="0"/>
              <a:t>ату</a:t>
            </a:r>
            <a:r>
              <a:rPr lang="en-US" i="1" dirty="0" err="1"/>
              <a:t>xoviridae</a:t>
            </a:r>
            <a:r>
              <a:rPr lang="uk-UA" i="1" dirty="0"/>
              <a:t>, </a:t>
            </a:r>
            <a:r>
              <a:rPr lang="uk-UA" dirty="0"/>
              <a:t>а кілька родів вірусів віспи хребетних </a:t>
            </a:r>
            <a:r>
              <a:rPr lang="uk-UA" i="1" dirty="0"/>
              <a:t>(</a:t>
            </a:r>
            <a:r>
              <a:rPr lang="en-US" i="1" dirty="0" err="1"/>
              <a:t>Avipoxvirus</a:t>
            </a:r>
            <a:r>
              <a:rPr lang="uk-UA" i="1" dirty="0"/>
              <a:t>, </a:t>
            </a:r>
            <a:r>
              <a:rPr lang="en-US" i="1" dirty="0" err="1"/>
              <a:t>Capripoxvirus</a:t>
            </a:r>
            <a:r>
              <a:rPr lang="en-US" i="1" dirty="0"/>
              <a:t> </a:t>
            </a:r>
            <a:r>
              <a:rPr lang="uk-UA" dirty="0"/>
              <a:t>та інші - </a:t>
            </a:r>
            <a:r>
              <a:rPr lang="uk-UA" dirty="0" err="1"/>
              <a:t>ДНК-місткІ</a:t>
            </a:r>
            <a:r>
              <a:rPr lang="uk-UA" dirty="0"/>
              <a:t> віруси) - до ро­дини </a:t>
            </a:r>
            <a:r>
              <a:rPr lang="en-US" i="1" dirty="0" err="1"/>
              <a:t>Poxviridae</a:t>
            </a:r>
            <a:r>
              <a:rPr lang="en-US" i="1" dirty="0"/>
              <a:t> </a:t>
            </a:r>
            <a:r>
              <a:rPr lang="uk-UA" dirty="0"/>
              <a:t>підродини </a:t>
            </a:r>
            <a:r>
              <a:rPr lang="en-US" i="1" dirty="0" err="1"/>
              <a:t>Chordopoxvirinae</a:t>
            </a:r>
            <a:r>
              <a:rPr lang="uk-UA" i="1" dirty="0"/>
              <a:t>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7092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88641"/>
            <a:ext cx="8712968" cy="2448272"/>
          </a:xfrm>
        </p:spPr>
        <p:txBody>
          <a:bodyPr/>
          <a:lstStyle/>
          <a:p>
            <a:pPr algn="just">
              <a:buNone/>
            </a:pPr>
            <a:r>
              <a:rPr lang="uk-UA" b="1" dirty="0" smtClean="0"/>
              <a:t>		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Життєвий цикл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вірусу</a:t>
            </a:r>
            <a:r>
              <a:rPr lang="uk-UA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- процес його розмноження, який відбувається винятково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внутрішньоклітинно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. Починається він з адсорбції вірусів на мембрані клітини-мішені та закінчується виходом із клітини синтезованих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віріонів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PERSONA\Desktop\Рисунок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564904"/>
            <a:ext cx="5581650" cy="4143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uk-UA" dirty="0"/>
              <a:t>Процес адсорбції вірусу на клітинній мембрані є пусковим механізмом для реалізації його патогенних властивостей. На мембрані клітин існують специфічні рецептори, з якими віруси зв'язуються за допомогою своїх рецепторів. Через значне різно­маніття клітинних та вірусних рецепторів на одних і тих самих клітинах можуть адсорбуватися різні види вірусів.</a:t>
            </a:r>
            <a:endParaRPr lang="ru-RU" dirty="0"/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85334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uk-UA" dirty="0"/>
              <a:t>Наступним етапом життєвого циклу є занурення </a:t>
            </a:r>
            <a:r>
              <a:rPr lang="uk-UA" dirty="0" err="1"/>
              <a:t>віріону</a:t>
            </a:r>
            <a:r>
              <a:rPr lang="uk-UA" dirty="0"/>
              <a:t> в клітину, що супроводжується руйнуванням </a:t>
            </a:r>
            <a:r>
              <a:rPr lang="uk-UA" dirty="0" err="1"/>
              <a:t>капсидних</a:t>
            </a:r>
            <a:r>
              <a:rPr lang="uk-UA" dirty="0"/>
              <a:t> оболонок та вивільненням </a:t>
            </a:r>
            <a:r>
              <a:rPr lang="uk-UA" dirty="0" err="1"/>
              <a:t>геномної</a:t>
            </a:r>
            <a:r>
              <a:rPr lang="uk-UA" dirty="0"/>
              <a:t> нуклеїнової кислоти. Відбуватися воно може двома шляхами: злиттям </a:t>
            </a:r>
            <a:r>
              <a:rPr lang="uk-UA" dirty="0" err="1"/>
              <a:t>суперкапсиду</a:t>
            </a:r>
            <a:r>
              <a:rPr lang="uk-UA" dirty="0"/>
              <a:t> вірусу з мембра­ною клітини (</a:t>
            </a:r>
            <a:r>
              <a:rPr lang="uk-UA" dirty="0" err="1"/>
              <a:t>нуклеокапсид</a:t>
            </a:r>
            <a:r>
              <a:rPr lang="uk-UA" dirty="0"/>
              <a:t> вивільнюється в цитоплазму з по­дальшою реалізацією властивостей вірусного геному) та шляхом </a:t>
            </a:r>
            <a:r>
              <a:rPr lang="uk-UA" dirty="0" err="1"/>
              <a:t>рецептороопосередкованого</a:t>
            </a:r>
            <a:r>
              <a:rPr lang="uk-UA" dirty="0"/>
              <a:t> </a:t>
            </a:r>
            <a:r>
              <a:rPr lang="uk-UA" dirty="0" err="1"/>
              <a:t>піноцетозу</a:t>
            </a:r>
            <a:r>
              <a:rPr lang="uk-UA" dirty="0"/>
              <a:t>. В останньому випадку вірус зв'язується зі специфічними рецепторами мембрани клі­тини, яка впинається й перетворюється на облямований пухи­рець (рис. 7.5). Через кілька етапів пухирець зливається з </a:t>
            </a:r>
            <a:r>
              <a:rPr lang="uk-UA" dirty="0" err="1"/>
              <a:t>лізосомою</a:t>
            </a:r>
            <a:r>
              <a:rPr lang="uk-UA" dirty="0"/>
              <a:t>, де відбувається об'єднання її ліпідного шару з шаром </a:t>
            </a:r>
            <a:r>
              <a:rPr lang="uk-UA" dirty="0" err="1"/>
              <a:t>су­перкапсиду</a:t>
            </a:r>
            <a:r>
              <a:rPr lang="uk-UA" dirty="0"/>
              <a:t> вірусу. Завдяки цьому </a:t>
            </a:r>
            <a:r>
              <a:rPr lang="uk-UA" dirty="0" err="1"/>
              <a:t>нуклеокапсид</a:t>
            </a:r>
            <a:r>
              <a:rPr lang="uk-UA" dirty="0"/>
              <a:t> потрапляє до цитоплазми клітини, де відбувається його подальше </a:t>
            </a:r>
            <a:r>
              <a:rPr lang="uk-UA" dirty="0" err="1"/>
              <a:t>„роздяган­ня</a:t>
            </a:r>
            <a:r>
              <a:rPr lang="uk-UA" dirty="0"/>
              <a:t>" та вивільнення генетичного матеріалу.</a:t>
            </a:r>
            <a:endParaRPr lang="ru-RU" dirty="0"/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31466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uk-UA" dirty="0"/>
              <a:t>Завершальним етапом життєвого циклу є внутрішньоклітин­не розмноження вірусу. Проникнувши в середину клітини, ві­рус підпорядковує її життєдіяльність своїм потребам, забезпечу­ючи своє відтворення. У вірусів, геном яких представлений по­зитивною РНК (</a:t>
            </a:r>
            <a:r>
              <a:rPr lang="uk-UA" dirty="0" err="1"/>
              <a:t>пікорнавіруси</a:t>
            </a:r>
            <a:r>
              <a:rPr lang="uk-UA" dirty="0"/>
              <a:t>, зокрема - вірус поліомієліту), внутрішньоклітинне розмноження починається трансляцією, до якої додаються процеси реплікації та зборки </a:t>
            </a:r>
            <a:r>
              <a:rPr lang="uk-UA" dirty="0" err="1"/>
              <a:t>нуклеокапсиду</a:t>
            </a:r>
            <a:r>
              <a:rPr lang="uk-UA" dirty="0"/>
              <a:t>. В усіх інших вірусів початковим етапом виявляється транскрип­ція </a:t>
            </a:r>
            <a:r>
              <a:rPr lang="uk-UA" dirty="0" err="1"/>
              <a:t>геномної</a:t>
            </a:r>
            <a:r>
              <a:rPr lang="uk-UA" dirty="0"/>
              <a:t> нуклеїнової кислоти, а в подальшому процес відбу­вається так само, як і в попередньому випадку. Процес реплікації зумовлюється типом </a:t>
            </a:r>
            <a:r>
              <a:rPr lang="uk-UA" dirty="0" err="1"/>
              <a:t>геномної</a:t>
            </a:r>
            <a:r>
              <a:rPr lang="uk-UA" dirty="0"/>
              <a:t> нуклеїнової кислоти</a:t>
            </a:r>
            <a:r>
              <a:rPr lang="uk-UA" cap="small" dirty="0"/>
              <a:t>.</a:t>
            </a:r>
            <a:endParaRPr lang="ru-RU" dirty="0"/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85547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uk-UA" dirty="0"/>
              <a:t>"Усі </a:t>
            </a:r>
            <a:r>
              <a:rPr lang="uk-UA" dirty="0" err="1"/>
              <a:t>РНК-місткі</a:t>
            </a:r>
            <a:r>
              <a:rPr lang="uk-UA" dirty="0"/>
              <a:t> віруси, крім вірусів грипу та </a:t>
            </a:r>
            <a:r>
              <a:rPr lang="uk-UA" dirty="0" err="1"/>
              <a:t>ретровірусів</a:t>
            </a:r>
            <a:r>
              <a:rPr lang="uk-UA" dirty="0"/>
              <a:t> (проникають до ядра), розмножуються в цитоплазмі. Розмножен­ня </a:t>
            </a:r>
            <a:r>
              <a:rPr lang="uk-UA" dirty="0" err="1"/>
              <a:t>ДНК-містких</a:t>
            </a:r>
            <a:r>
              <a:rPr lang="uk-UA" dirty="0"/>
              <a:t> вірусів, крім вірусів віспи, відбувається в ядрі (синтез нуклеїнових кислот) та в цитоплазмі (трансляція вірус­них білків, їх </a:t>
            </a:r>
            <a:r>
              <a:rPr lang="uk-UA" dirty="0" err="1"/>
              <a:t>процесінг</a:t>
            </a:r>
            <a:r>
              <a:rPr lang="uk-UA" dirty="0"/>
              <a:t> та морфогенез </a:t>
            </a:r>
            <a:r>
              <a:rPr lang="uk-UA" dirty="0" err="1"/>
              <a:t>віріонів</a:t>
            </a:r>
            <a:r>
              <a:rPr lang="uk-UA" dirty="0"/>
              <a:t>). Віруси віспи, які мають особисті системи транскрипції, розмножуються в ци­топлазмі.</a:t>
            </a:r>
            <a:endParaRPr lang="ru-RU" dirty="0"/>
          </a:p>
          <a:p>
            <a:pPr marL="0" indent="0" algn="just">
              <a:buNone/>
            </a:pPr>
            <a:r>
              <a:rPr lang="uk-UA" dirty="0"/>
              <a:t>Завершується життєвий цикл вірусів ви­ходом по-новому синтезованих </a:t>
            </a:r>
            <a:r>
              <a:rPr lang="uk-UA" dirty="0" err="1"/>
              <a:t>віріонів</a:t>
            </a:r>
            <a:r>
              <a:rPr lang="uk-UA" dirty="0"/>
              <a:t> з клітини.</a:t>
            </a:r>
            <a:endParaRPr lang="ru-RU" dirty="0"/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96311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88640"/>
            <a:ext cx="4355976" cy="6669359"/>
          </a:xfrm>
        </p:spPr>
        <p:txBody>
          <a:bodyPr>
            <a:normAutofit fontScale="62500" lnSpcReduction="20000"/>
          </a:bodyPr>
          <a:lstStyle/>
          <a:p>
            <a:pPr algn="just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Віруси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є дуже чутливими до дії високої температури та ультрафіолетових променів, але вони стійкі до висушування та низьких температур. Висушування в замороженому стані тривалий час зберігає активність вірусів, що використовується при виготовленні сухих вірус-вакцин. Значна кількість видів вірусів є стійкою щодо дії ефіру, хлороформу, етилового й метилового спиртів, ефірних масел та інших сильнодіючих на бактерії та гриби хімічних сполук. </a:t>
            </a:r>
          </a:p>
          <a:p>
            <a:pPr algn="just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		Майже всі віруси добре зберігаються в гліцерині, розведеному навпіл фізіологічним розчином. Під впливом їдкого натру, формальдегіду, хлорного вапна та інших препаратів, що містять хлор і окиснювачі, віруси швидко гинуть.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/>
          </a:p>
        </p:txBody>
      </p:sp>
      <p:pic>
        <p:nvPicPr>
          <p:cNvPr id="7170" name="Picture 2" descr="C:\Users\Persona\Desktop\840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0"/>
            <a:ext cx="2115616" cy="2115616"/>
          </a:xfrm>
          <a:prstGeom prst="rect">
            <a:avLst/>
          </a:prstGeom>
          <a:noFill/>
        </p:spPr>
      </p:pic>
      <p:pic>
        <p:nvPicPr>
          <p:cNvPr id="7171" name="Picture 3" descr="C:\Users\Persona\Desktop\dengu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051847"/>
            <a:ext cx="3600400" cy="2025225"/>
          </a:xfrm>
          <a:prstGeom prst="rect">
            <a:avLst/>
          </a:prstGeom>
          <a:noFill/>
        </p:spPr>
      </p:pic>
      <p:pic>
        <p:nvPicPr>
          <p:cNvPr id="7172" name="Picture 4" descr="C:\Users\Persona\Desktop\bakterii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4168424"/>
            <a:ext cx="4392488" cy="26895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60648"/>
            <a:ext cx="3779912" cy="659735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Основні патолого-анатомічні зміни при вірусних захворюван­нях нагадують процеси, що розвиваються при бактерійних інфекціях, а саме: пошкодження клітин і органів постійного або </a:t>
            </a:r>
            <a:r>
              <a:rPr lang="uk-UA" sz="2200" dirty="0" err="1" smtClean="0">
                <a:latin typeface="Times New Roman" pitchFamily="18" charset="0"/>
                <a:cs typeface="Times New Roman" pitchFamily="18" charset="0"/>
              </a:rPr>
              <a:t>швидкоперехідного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 характеру з порушенням функцій (деструктивні явища в клітинах, набрякання, жирове переродження). При більш глибоких ураженнях вірусом клітини </a:t>
            </a:r>
            <a:r>
              <a:rPr lang="uk-UA" sz="2200" dirty="0" err="1" smtClean="0">
                <a:latin typeface="Times New Roman" pitchFamily="18" charset="0"/>
                <a:cs typeface="Times New Roman" pitchFamily="18" charset="0"/>
              </a:rPr>
              <a:t>некрозуються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8194" name="Picture 2" descr="C:\Users\Persona\Desktop\2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4077072"/>
            <a:ext cx="4059749" cy="2780928"/>
          </a:xfrm>
          <a:prstGeom prst="rect">
            <a:avLst/>
          </a:prstGeom>
          <a:noFill/>
        </p:spPr>
      </p:pic>
      <p:pic>
        <p:nvPicPr>
          <p:cNvPr id="8195" name="Picture 3" descr="C:\Users\Persona\Desktop\image0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1230" y="188640"/>
            <a:ext cx="2252911" cy="2016224"/>
          </a:xfrm>
          <a:prstGeom prst="rect">
            <a:avLst/>
          </a:prstGeom>
          <a:noFill/>
        </p:spPr>
      </p:pic>
      <p:pic>
        <p:nvPicPr>
          <p:cNvPr id="8196" name="Picture 4" descr="C:\Users\Persona\Desktop\204035313149558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1700808"/>
            <a:ext cx="2736304" cy="22688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uk-UA" dirty="0"/>
              <a:t>Більшість вірусів здатна до вибіркової дії на певні тканини й органи. Наприклад, </a:t>
            </a:r>
            <a:r>
              <a:rPr lang="uk-UA" dirty="0" err="1"/>
              <a:t>дерматотропні</a:t>
            </a:r>
            <a:r>
              <a:rPr lang="uk-UA" dirty="0"/>
              <a:t> віруси у великій кількості можуть знаходитися в усьому організмі, але ефективно розмно­жуватися й уражати шкіру та слизові оболонки; нейротропні </a:t>
            </a:r>
            <a:r>
              <a:rPr lang="uk-UA" dirty="0" smtClean="0"/>
              <a:t>- мозкову </a:t>
            </a:r>
            <a:r>
              <a:rPr lang="uk-UA" dirty="0"/>
              <a:t>тканину; </a:t>
            </a:r>
            <a:r>
              <a:rPr lang="uk-UA" dirty="0" err="1"/>
              <a:t>пневмотропні</a:t>
            </a:r>
            <a:r>
              <a:rPr lang="uk-UA" dirty="0"/>
              <a:t> - органи дихання; вісцеральні </a:t>
            </a:r>
            <a:r>
              <a:rPr lang="uk-UA" dirty="0" err="1"/>
              <a:t>-внутрішні</a:t>
            </a:r>
            <a:r>
              <a:rPr lang="uk-UA" dirty="0"/>
              <a:t> органи; </a:t>
            </a:r>
            <a:r>
              <a:rPr lang="uk-UA" dirty="0" err="1"/>
              <a:t>пантропні</a:t>
            </a:r>
            <a:r>
              <a:rPr lang="uk-UA" dirty="0"/>
              <a:t> уражують всі органи й системи. Дуже часто вірусні захворювання супроводжуються вторинни­ми інфекціями, які спотворюють у вже сенсибілізованому орга­нізмі клінічні ознаки вірусного захворювання та значно погір­шують його перебіг, що нерідко призводить до загибелі хазяїна.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20764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Питання для обговорення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r>
              <a:rPr lang="uk-UA" dirty="0"/>
              <a:t>Віруси </a:t>
            </a:r>
            <a:r>
              <a:rPr lang="uk-UA" dirty="0" smtClean="0"/>
              <a:t>та </a:t>
            </a:r>
            <a:r>
              <a:rPr lang="uk-UA" dirty="0"/>
              <a:t>вірусні захворювання. </a:t>
            </a:r>
            <a:endParaRPr lang="ru-RU" dirty="0"/>
          </a:p>
          <a:p>
            <a:r>
              <a:rPr lang="uk-UA" dirty="0" smtClean="0"/>
              <a:t>Інші </a:t>
            </a:r>
            <a:r>
              <a:rPr lang="uk-UA" dirty="0" err="1"/>
              <a:t>доклітинні</a:t>
            </a:r>
            <a:r>
              <a:rPr lang="uk-UA" dirty="0"/>
              <a:t> форми паразитів.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45569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uk-UA" dirty="0"/>
              <a:t>Віруси можуть спричинювати захворювання лише в тому ви­падку, коли проникають до клітини й починають там розмножу­ватися. Тому система інтерферонів реагує на проникнення віру­су першою, блокуючи процес внутрішньоклітинного розмножен­ня останнього (діють на рівні клітини). </a:t>
            </a:r>
            <a:r>
              <a:rPr lang="uk-UA" dirty="0" err="1"/>
              <a:t>Т-кілерні</a:t>
            </a:r>
            <a:r>
              <a:rPr lang="uk-UA" dirty="0"/>
              <a:t> клітини явля­ють собою другий найважливіший механізм захисту від вірусної інфекції на рівні організму. Таким чином, системи інтерферонів та </a:t>
            </a:r>
            <a:r>
              <a:rPr lang="uk-UA" dirty="0" err="1"/>
              <a:t>Т-кілерних</a:t>
            </a:r>
            <a:r>
              <a:rPr lang="uk-UA" dirty="0"/>
              <a:t> клітин разом із головною системою </a:t>
            </a:r>
            <a:r>
              <a:rPr lang="uk-UA" dirty="0" err="1"/>
              <a:t>гістосумісності</a:t>
            </a:r>
            <a:r>
              <a:rPr lang="uk-UA" dirty="0"/>
              <a:t> забезпечують загальний імунітет проти будь-яких вірусів, але не формують надбаного специфічного імунітету. Його формування пов'язане з утворенням специфічних антитіл за участю системи макрофагів та інших імунних механізмів.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15850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9"/>
            <a:ext cx="8229600" cy="2520279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		Імунітет при вірусних захворюваннях у людини й тварин є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високоспецифічним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і в більшості випадків у сенсибілізованого організму виявляється стійким і довготривалим. Так, після перенесення віспи в людини утворюється імунітет на все життя. Те саме спостерігається й при віспі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вівців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, чумі собак тощо. Але для низки вірусних захворювань (грип тощо) противірусний імунітет є недовготривалим та нестійким.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Users\Persona\Desktop\9844dc80cfc0b1beab8d4c69945e6ef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24944"/>
            <a:ext cx="3810000" cy="3289300"/>
          </a:xfrm>
          <a:prstGeom prst="rect">
            <a:avLst/>
          </a:prstGeom>
          <a:noFill/>
        </p:spPr>
      </p:pic>
      <p:pic>
        <p:nvPicPr>
          <p:cNvPr id="9219" name="Picture 3" descr="C:\Users\Persona\Desktop\Functions-of-the-immune-syste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2924944"/>
            <a:ext cx="4489549" cy="33671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uk-UA" dirty="0"/>
              <a:t>У противірусному імунітеті певну роль відіграють </a:t>
            </a:r>
            <a:r>
              <a:rPr lang="uk-UA" b="1" dirty="0"/>
              <a:t>інгібіто­ри</a:t>
            </a:r>
            <a:r>
              <a:rPr lang="uk-UA" i="1" dirty="0"/>
              <a:t> </a:t>
            </a:r>
            <a:r>
              <a:rPr lang="uk-UA" dirty="0"/>
              <a:t>- неспецифічні фактори імунітету. Механізм їх дії схожий до дії антитіл. У противірусному імунітеті значну роль відіграє та­кож </a:t>
            </a:r>
            <a:r>
              <a:rPr lang="uk-UA" b="1" dirty="0"/>
              <a:t>інтерференція</a:t>
            </a:r>
            <a:r>
              <a:rPr lang="uk-UA" i="1" dirty="0"/>
              <a:t> </a:t>
            </a:r>
            <a:r>
              <a:rPr lang="uk-UA" dirty="0"/>
              <a:t>- пригнічення одного вірусу іншим. Вона спостерігається не лише між різними вірусами, але й між різни­ми штамами одного й того самого вірусу.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77382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uk-UA" dirty="0" err="1"/>
              <a:t>Цитопатогенна</a:t>
            </a:r>
            <a:r>
              <a:rPr lang="uk-UA" dirty="0"/>
              <a:t> дія вірусів на початку проникнення їх у клі­тину полягає у функціональних змінах інфікованої клітини, пригніченні синтезу ДНК, РНК і білків, а на більш пізніх стаді­ях інфекційного процесу - у повному припиненні синтетичних процесів. загибель </a:t>
            </a:r>
            <a:r>
              <a:rPr lang="uk-UA" dirty="0" err="1"/>
              <a:t>Т-хелперів</a:t>
            </a:r>
            <a:r>
              <a:rPr lang="uk-UA" dirty="0"/>
              <a:t>. Як наслідок, у В-лімфоцитів порушується синтез факторів росту та диференціювання, через що порушуєть­ся функція системи </a:t>
            </a:r>
            <a:r>
              <a:rPr lang="uk-UA" dirty="0" err="1"/>
              <a:t>Т-кілерів</a:t>
            </a:r>
            <a:r>
              <a:rPr lang="uk-UA" dirty="0"/>
              <a:t>. До того ж пригнічуються системи компліменту та макрофагів (інфіковані макрофаги не здатні ви­водити вірус з організму). Таким чином, унаслідок ВІЛ-інфекції відбувається ураження всіх найважливіших ланцюгів імунної системи. Це робить хворих беззахисними щодо більшості мікроорганізмів, зокрема розвиваються опортуністичні інфекції та пухлинні захворювання. грають певне значення в етіології шизофренії, міопатії та інших захворюваннях людини.</a:t>
            </a:r>
            <a:endParaRPr lang="ru-RU" dirty="0"/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18618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uk-UA" dirty="0"/>
              <a:t>Як і віруси, </a:t>
            </a:r>
            <a:r>
              <a:rPr lang="uk-UA" dirty="0" err="1"/>
              <a:t>пріони</a:t>
            </a:r>
            <a:r>
              <a:rPr lang="uk-UA" dirty="0"/>
              <a:t> є дрібними об'єктами (проходять через бактеріальні фільтри), не розмножуються на штучних поживних середовищах, мають специфічне коло хазяїв та деякі інші спільні риси. Серед відмінностей слід звернути увагу на таке: відсутність геному та неспроможність до розмноження; </a:t>
            </a:r>
            <a:r>
              <a:rPr lang="uk-UA" dirty="0" err="1"/>
              <a:t>пріони</a:t>
            </a:r>
            <a:r>
              <a:rPr lang="uk-UA" dirty="0"/>
              <a:t> не виклика­ють будь-якої імунної відповіді; мають високу резистентність до дії високих температур, дезінфікуючих речовин, ультрафіолето­вого випромінювання тощо.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6508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Інші </a:t>
            </a:r>
            <a:r>
              <a:rPr lang="uk-UA" sz="3600" b="1" dirty="0" err="1" smtClean="0">
                <a:latin typeface="Times New Roman" pitchFamily="18" charset="0"/>
                <a:cs typeface="Times New Roman" pitchFamily="18" charset="0"/>
              </a:rPr>
              <a:t>доклітинні</a:t>
            </a:r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 форми паразитів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980729"/>
            <a:ext cx="4608512" cy="5877271"/>
          </a:xfrm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sz="2900" b="1" i="1" dirty="0" err="1" smtClean="0">
                <a:latin typeface="Times New Roman" pitchFamily="18" charset="0"/>
                <a:cs typeface="Times New Roman" pitchFamily="18" charset="0"/>
              </a:rPr>
              <a:t>Віроїди</a:t>
            </a:r>
            <a:r>
              <a:rPr lang="uk-UA" sz="29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900" dirty="0" smtClean="0">
                <a:latin typeface="Times New Roman" pitchFamily="18" charset="0"/>
                <a:cs typeface="Times New Roman" pitchFamily="18" charset="0"/>
              </a:rPr>
              <a:t>викликають захворювання, схожі за симптомами з вірусними хворобами, але відрізняються від справжніх вірусів. </a:t>
            </a:r>
            <a:r>
              <a:rPr lang="uk-UA" sz="2900" i="1" u="sng" dirty="0" smtClean="0">
                <a:latin typeface="Times New Roman" pitchFamily="18" charset="0"/>
                <a:cs typeface="Times New Roman" pitchFamily="18" charset="0"/>
              </a:rPr>
              <a:t>Ознаки:</a:t>
            </a:r>
            <a:endParaRPr lang="ru-RU" sz="2900" i="1" u="sng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uk-UA" sz="2900" dirty="0" smtClean="0">
                <a:latin typeface="Times New Roman" pitchFamily="18" charset="0"/>
                <a:cs typeface="Times New Roman" pitchFamily="18" charset="0"/>
              </a:rPr>
              <a:t>не мають білкової оболонки й складаються лише з інфекційної молекули РНК;</a:t>
            </a:r>
            <a:endParaRPr lang="ru-RU" sz="29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uk-UA" sz="2900" dirty="0" smtClean="0">
                <a:latin typeface="Times New Roman" pitchFamily="18" charset="0"/>
                <a:cs typeface="Times New Roman" pitchFamily="18" charset="0"/>
              </a:rPr>
              <a:t>через відсутність антигенних властивостей не виявляються серологічними методами;</a:t>
            </a:r>
            <a:endParaRPr lang="ru-RU" sz="29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uk-UA" sz="2900" dirty="0" smtClean="0">
                <a:latin typeface="Times New Roman" pitchFamily="18" charset="0"/>
                <a:cs typeface="Times New Roman" pitchFamily="18" charset="0"/>
              </a:rPr>
              <a:t>це найдрібніші, здатні до розмноження одиниці, відомі нині;</a:t>
            </a:r>
            <a:endParaRPr lang="ru-RU" sz="29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uk-UA" sz="2900" dirty="0" smtClean="0">
                <a:latin typeface="Times New Roman" pitchFamily="18" charset="0"/>
                <a:cs typeface="Times New Roman" pitchFamily="18" charset="0"/>
              </a:rPr>
              <a:t>їх молекули представлені </a:t>
            </a:r>
            <a:r>
              <a:rPr lang="uk-UA" sz="2900" dirty="0" err="1" smtClean="0">
                <a:latin typeface="Times New Roman" pitchFamily="18" charset="0"/>
                <a:cs typeface="Times New Roman" pitchFamily="18" charset="0"/>
              </a:rPr>
              <a:t>одноланцюговими</a:t>
            </a:r>
            <a:r>
              <a:rPr lang="uk-UA" sz="2900" dirty="0" smtClean="0">
                <a:latin typeface="Times New Roman" pitchFamily="18" charset="0"/>
                <a:cs typeface="Times New Roman" pitchFamily="18" charset="0"/>
              </a:rPr>
              <a:t> кільцевими РНК;</a:t>
            </a:r>
            <a:endParaRPr lang="ru-RU" sz="29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uk-UA" sz="2900" dirty="0" smtClean="0">
                <a:latin typeface="Times New Roman" pitchFamily="18" charset="0"/>
                <a:cs typeface="Times New Roman" pitchFamily="18" charset="0"/>
              </a:rPr>
              <a:t>оскільки молекули РНК </a:t>
            </a:r>
            <a:r>
              <a:rPr lang="uk-UA" sz="2900" dirty="0" err="1" smtClean="0">
                <a:latin typeface="Times New Roman" pitchFamily="18" charset="0"/>
                <a:cs typeface="Times New Roman" pitchFamily="18" charset="0"/>
              </a:rPr>
              <a:t>віроїдів</a:t>
            </a:r>
            <a:r>
              <a:rPr lang="uk-UA" sz="2900" dirty="0" smtClean="0">
                <a:latin typeface="Times New Roman" pitchFamily="18" charset="0"/>
                <a:cs typeface="Times New Roman" pitchFamily="18" charset="0"/>
              </a:rPr>
              <a:t> не містять інформації про власні білки, розмноження в них відбувається </a:t>
            </a:r>
            <a:r>
              <a:rPr lang="uk-UA" sz="2900" dirty="0" err="1" smtClean="0">
                <a:latin typeface="Times New Roman" pitchFamily="18" charset="0"/>
                <a:cs typeface="Times New Roman" pitchFamily="18" charset="0"/>
              </a:rPr>
              <a:t>аутокаталітично</a:t>
            </a:r>
            <a:r>
              <a:rPr lang="uk-UA" sz="2900" dirty="0" smtClean="0">
                <a:latin typeface="Times New Roman" pitchFamily="18" charset="0"/>
                <a:cs typeface="Times New Roman" pitchFamily="18" charset="0"/>
              </a:rPr>
              <a:t> або ж повністю залежить від клітини-хазяїна.</a:t>
            </a:r>
            <a:endParaRPr lang="ru-RU" sz="29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C:\Users\Persona\Desktop\img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340768"/>
            <a:ext cx="3928757" cy="42807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88640"/>
            <a:ext cx="8496944" cy="252028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uk-UA" sz="2400" b="1" i="1" dirty="0" err="1" smtClean="0">
                <a:latin typeface="Times New Roman" pitchFamily="18" charset="0"/>
                <a:cs typeface="Times New Roman" pitchFamily="18" charset="0"/>
              </a:rPr>
              <a:t>Пріони</a:t>
            </a:r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це група специфічних низькомолекулярних білків, через що вони не здатні до розмноження та не можуть вважатися живими. Науковці стверджують, що патогенна дія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пріонів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спирається на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інгібування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певних генів та стимуляцію синтезу аномальних білків.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800" dirty="0"/>
          </a:p>
        </p:txBody>
      </p:sp>
      <p:pic>
        <p:nvPicPr>
          <p:cNvPr id="5122" name="Picture 2" descr="C:\Users\PERSONA\Desktop\Рисунок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708920"/>
            <a:ext cx="6862763" cy="38973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79712" y="4941168"/>
            <a:ext cx="2088232" cy="792088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Віріони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розмір ~ 75нм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2291" name="Picture 3" descr="C:\Users\Persona\Desktop\CE525200FG001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332656"/>
            <a:ext cx="5391100" cy="4631184"/>
          </a:xfrm>
          <a:prstGeom prst="rect">
            <a:avLst/>
          </a:prstGeom>
          <a:noFill/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4932040" y="4941168"/>
            <a:ext cx="2088232" cy="79208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kumimoji="0" lang="uk-UA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ріони</a:t>
            </a: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розмір ~ 500нм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uk-UA" sz="4800" dirty="0" smtClean="0">
                <a:latin typeface="Monotype Corsiva" pitchFamily="66" charset="0"/>
              </a:rPr>
              <a:t>Висновок</a:t>
            </a:r>
            <a:endParaRPr lang="ru-RU" sz="4800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124744"/>
            <a:ext cx="8229600" cy="2692896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Віруси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позаклітинні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форми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Віруси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—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суперпаразити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досягли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кінцевої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стадії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паразитизму: вони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можуть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існувати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розмножуватися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лише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клітині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іншого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організму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Віруси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уражають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всі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типи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организмів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рослин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тварин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бактерій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C:\Users\Persona\Desktop\80fdab9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3717032"/>
            <a:ext cx="4464496" cy="2742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5"/>
            <a:ext cx="8229600" cy="273630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		Є багато визначень виду в мікробів, але єдиної думки з цього питання вчені не дійшли, що пояснюється відсутністю критерію схрещуваності, який залишається одним із найважливіших для встановлення видів. За В.Д. Тімаковим, </a:t>
            </a:r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вид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- це сукупність мікроорганізмів, філогенетично споріднених між собою, подібних за морфологічними й біологічними ознаками, які мають спадково закріплену здатність викликати в середовищі заселення певні специфічні процеси.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/>
          </a:p>
        </p:txBody>
      </p:sp>
      <p:pic>
        <p:nvPicPr>
          <p:cNvPr id="14338" name="Picture 2" descr="C:\Users\Persona\Desktop\Rol-mikroorganizmov-v-pochv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3140968"/>
            <a:ext cx="4968552" cy="33112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332657"/>
            <a:ext cx="8784976" cy="1944215"/>
          </a:xfrm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		Віруси</a:t>
            </a:r>
            <a:r>
              <a:rPr lang="uk-UA" sz="3600" i="1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це паразитичні живі системи доклітинної будови. До цієї групи належать форми, які є проміжними між справжніми живими організмами та органічними молекулами. Через простоту організації та відсутність більшості компонентів клітини, такі форми не здатні до самостійного здійснення життєвих процесів. </a:t>
            </a: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C:\Users\Persona\Desktop\1-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492896"/>
            <a:ext cx="4248472" cy="3254984"/>
          </a:xfrm>
          <a:prstGeom prst="rect">
            <a:avLst/>
          </a:prstGeom>
          <a:noFill/>
        </p:spPr>
      </p:pic>
      <p:pic>
        <p:nvPicPr>
          <p:cNvPr id="1029" name="Picture 5" descr="C:\Users\Persona\Desktop\5656e1bf6d7c6_shutterstock_87645001_119501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492896"/>
            <a:ext cx="4211960" cy="31589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88639"/>
            <a:ext cx="8964488" cy="3024337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uk-UA" sz="2800" i="1" dirty="0" smtClean="0">
                <a:latin typeface="Times New Roman" pitchFamily="18" charset="0"/>
                <a:cs typeface="Times New Roman" pitchFamily="18" charset="0"/>
              </a:rPr>
              <a:t>Особливості:</a:t>
            </a:r>
          </a:p>
          <a:p>
            <a:pPr lvl="0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містять нуклеїнову кислоту лише одного типу - ДНК або РНК;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не здатні до росту та бінарного поділу;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не мають своїх систем синтезу білка;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не мають своїх систем мобілізації енергії;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середовищем їх існування виявляються лише живі клітини-хазяї.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026" name="Picture 2" descr="C:\Users\PERSONA\Desktop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9" y="3212976"/>
            <a:ext cx="5088168" cy="3397697"/>
          </a:xfrm>
          <a:prstGeom prst="rect">
            <a:avLst/>
          </a:prstGeom>
          <a:noFill/>
        </p:spPr>
      </p:pic>
      <p:pic>
        <p:nvPicPr>
          <p:cNvPr id="1027" name="Picture 3" descr="C:\Users\PERSONA\Desktop\70_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5" y="3717032"/>
            <a:ext cx="3552395" cy="2664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88641"/>
            <a:ext cx="8784976" cy="23762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uk-UA" sz="2600" b="1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uk-UA" sz="2600" b="1" dirty="0" err="1" smtClean="0">
                <a:latin typeface="Times New Roman" pitchFamily="18" charset="0"/>
                <a:cs typeface="Times New Roman" pitchFamily="18" charset="0"/>
              </a:rPr>
              <a:t>Віріон</a:t>
            </a:r>
            <a:r>
              <a:rPr lang="uk-UA" sz="2600" i="1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це кінцева фаза розвитку вірусу, який складається з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геномної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нуклеїнової кислоти, оточеної оболонками. Оболонка, у якій міститься нуклеїнова кислота, отримала назву </a:t>
            </a:r>
            <a:r>
              <a:rPr lang="uk-UA" sz="2400" b="1" dirty="0" err="1" smtClean="0">
                <a:latin typeface="Times New Roman" pitchFamily="18" charset="0"/>
                <a:cs typeface="Times New Roman" pitchFamily="18" charset="0"/>
              </a:rPr>
              <a:t>капсид</a:t>
            </a:r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У найпростішому випадку віруси представлені </a:t>
            </a:r>
            <a:r>
              <a:rPr lang="uk-UA" sz="2400" b="1" dirty="0" err="1" smtClean="0">
                <a:latin typeface="Times New Roman" pitchFamily="18" charset="0"/>
                <a:cs typeface="Times New Roman" pitchFamily="18" charset="0"/>
              </a:rPr>
              <a:t>нуклеокапсидами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складаються </a:t>
            </a:r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з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нуклеїнової кислоти</a:t>
            </a:r>
            <a:r>
              <a:rPr lang="uk-UA" sz="2400" cap="smal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та білкової оболонки.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2050" name="Picture 2" descr="C:\Users\PERSONA\Desktop\Рисунок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780928"/>
            <a:ext cx="6956425" cy="3889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uk-UA" dirty="0"/>
              <a:t>Оскільки процес утворення вірусного білкового полімеру схо­жий до процесу кристалізації, найтиповішими варіантами </a:t>
            </a:r>
            <a:r>
              <a:rPr lang="uk-UA" dirty="0" err="1"/>
              <a:t>самозбирання</a:t>
            </a:r>
            <a:r>
              <a:rPr lang="uk-UA" dirty="0"/>
              <a:t> можна вважати варіанти спіральної та кубічної симетрії. </a:t>
            </a:r>
            <a:endParaRPr lang="uk-UA" dirty="0" smtClean="0"/>
          </a:p>
          <a:p>
            <a:pPr marL="0" indent="0" algn="just">
              <a:buNone/>
            </a:pPr>
            <a:r>
              <a:rPr lang="uk-UA" dirty="0" smtClean="0"/>
              <a:t>При </a:t>
            </a:r>
            <a:r>
              <a:rPr lang="uk-UA" dirty="0"/>
              <a:t>спіральній симетрії білкові </a:t>
            </a:r>
            <a:r>
              <a:rPr lang="uk-UA" dirty="0" err="1"/>
              <a:t>субодиниці</a:t>
            </a:r>
            <a:r>
              <a:rPr lang="uk-UA" dirty="0"/>
              <a:t> розташову­ються за спіраллю, а між ними так само за спіраллю розташову­ється </a:t>
            </a:r>
            <a:r>
              <a:rPr lang="uk-UA" dirty="0" err="1"/>
              <a:t>геномна</a:t>
            </a:r>
            <a:r>
              <a:rPr lang="uk-UA" dirty="0"/>
              <a:t> нуклеїнова кислота (найкращий приклад - вірус мо­заїчної хвороби тютюну). Кубічна симетрія (сферичні віруси) є більш поширеною, а типовими багатогранниками, які утворюють </a:t>
            </a:r>
            <a:r>
              <a:rPr lang="uk-UA" dirty="0" err="1"/>
              <a:t>віріони</a:t>
            </a:r>
            <a:r>
              <a:rPr lang="uk-UA" dirty="0"/>
              <a:t>, вважаються тетраедри, октаедри та ікосаедри.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17836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332657"/>
            <a:ext cx="8363272" cy="1440160"/>
          </a:xfrm>
        </p:spPr>
        <p:txBody>
          <a:bodyPr>
            <a:normAutofit fontScale="92500"/>
          </a:bodyPr>
          <a:lstStyle/>
          <a:p>
            <a:pPr algn="just">
              <a:buNone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Усі прості віруси обмежуються використанням спіральної або кубічної симетрії.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відміну від простих, складніші віруси (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ортоміксовіруси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коронавіруси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параміксовіруси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) мають другу оболонку, яка отримала назва </a:t>
            </a:r>
            <a:r>
              <a:rPr lang="uk-UA" sz="2400" b="1" dirty="0" err="1" smtClean="0">
                <a:latin typeface="Times New Roman" pitchFamily="18" charset="0"/>
                <a:cs typeface="Times New Roman" pitchFamily="18" charset="0"/>
              </a:rPr>
              <a:t>суперкапсид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PERSONA\Desktop\Рисунок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132856"/>
            <a:ext cx="6278563" cy="44910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uk-UA" dirty="0"/>
              <a:t>Ця оболонка є звичайною біологічною мембраною, що складається з ліпідного </a:t>
            </a:r>
            <a:r>
              <a:rPr lang="uk-UA" dirty="0" err="1"/>
              <a:t>біглару</a:t>
            </a:r>
            <a:r>
              <a:rPr lang="uk-UA" dirty="0"/>
              <a:t> клітинного походження та вірусних білків, які частково виходять над поверхнею </a:t>
            </a:r>
            <a:r>
              <a:rPr lang="uk-UA" dirty="0" err="1"/>
              <a:t>суперкапсиду</a:t>
            </a:r>
            <a:r>
              <a:rPr lang="uk-UA" dirty="0"/>
              <a:t>. Ці білки розпізнають клі­тинні рецептори, забезпечують злиття з мембраною клітини та її лізис, сприяють поширенню вірусу в організмі хазяїна.</a:t>
            </a:r>
            <a:endParaRPr lang="ru-RU" dirty="0"/>
          </a:p>
          <a:p>
            <a:pPr marL="0" indent="0" algn="just">
              <a:buNone/>
            </a:pPr>
            <a:r>
              <a:rPr lang="uk-UA" dirty="0"/>
              <a:t>Найбільші віруси мають найскладнішу будову. Їх </a:t>
            </a:r>
            <a:r>
              <a:rPr lang="uk-UA" dirty="0" err="1"/>
              <a:t>віріони</a:t>
            </a:r>
            <a:r>
              <a:rPr lang="uk-UA" dirty="0"/>
              <a:t> вкриті зовнішньою оболонкою, під якою міс­тяться </a:t>
            </a:r>
            <a:r>
              <a:rPr lang="uk-UA" dirty="0" err="1"/>
              <a:t>тубулярні</a:t>
            </a:r>
            <a:r>
              <a:rPr lang="uk-UA" dirty="0"/>
              <a:t> структури та внутрішнє ядро з </a:t>
            </a:r>
            <a:r>
              <a:rPr lang="uk-UA" dirty="0" err="1"/>
              <a:t>ДНК-місткої</a:t>
            </a:r>
            <a:r>
              <a:rPr lang="uk-UA" dirty="0"/>
              <a:t> се­рцевини й двох бічних тілець. Таким чином, будова </a:t>
            </a:r>
            <a:r>
              <a:rPr lang="uk-UA" dirty="0" err="1"/>
              <a:t>віріонів</a:t>
            </a:r>
            <a:r>
              <a:rPr lang="uk-UA" dirty="0"/>
              <a:t> у різних родин вірусів певним чином відрізняється.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190740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32325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1132</Words>
  <Application>Microsoft Office PowerPoint</Application>
  <PresentationFormat>Экран (4:3)</PresentationFormat>
  <Paragraphs>57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Тема: «Фітопаразитологія. Доклітинні паразитичні форми»  </vt:lpstr>
      <vt:lpstr>Питання для обговорення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Інші доклітинні форми паразитів</vt:lpstr>
      <vt:lpstr>Презентация PowerPoint</vt:lpstr>
      <vt:lpstr>Презентация PowerPoint</vt:lpstr>
      <vt:lpstr>Висновок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Persona</dc:creator>
  <cp:lastModifiedBy>user</cp:lastModifiedBy>
  <cp:revision>35</cp:revision>
  <dcterms:created xsi:type="dcterms:W3CDTF">2016-11-21T15:57:55Z</dcterms:created>
  <dcterms:modified xsi:type="dcterms:W3CDTF">2018-10-31T12:44:01Z</dcterms:modified>
</cp:coreProperties>
</file>