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0066"/>
    <a:srgbClr val="15A20A"/>
    <a:srgbClr val="588824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576" autoAdjust="0"/>
  </p:normalViewPr>
  <p:slideViewPr>
    <p:cSldViewPr>
      <p:cViewPr>
        <p:scale>
          <a:sx n="60" d="100"/>
          <a:sy n="60" d="100"/>
        </p:scale>
        <p:origin x="-140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513BB-BD63-41C4-BA5E-213A8C0D749B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94C19-09AD-4718-B2EA-D0CFB6C5500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94C19-09AD-4718-B2EA-D0CFB6C55003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94C19-09AD-4718-B2EA-D0CFB6C55003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58FC2DA-B552-460A-B4D5-84D855B6ABD9}" type="datetimeFigureOut">
              <a:rPr lang="fr-FR" smtClean="0"/>
              <a:pPr/>
              <a:t>11/04/2016</a:t>
            </a:fld>
            <a:endParaRPr lang="fr-FR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4462234-2050-4CE1-A20F-E4E674937C6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reek_languag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Science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Green-Nature-Trees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llipse 4"/>
          <p:cNvSpPr/>
          <p:nvPr/>
        </p:nvSpPr>
        <p:spPr>
          <a:xfrm>
            <a:off x="5004048" y="4077072"/>
            <a:ext cx="1728192" cy="1800200"/>
          </a:xfrm>
          <a:prstGeom prst="ellipse">
            <a:avLst/>
          </a:prstGeom>
          <a:solidFill>
            <a:srgbClr val="FF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Extra</a:t>
            </a:r>
            <a:r>
              <a:rPr lang="fr-FR" i="1" dirty="0" smtClean="0"/>
              <a:t>-</a:t>
            </a:r>
            <a:r>
              <a:rPr lang="fr-FR" dirty="0" smtClean="0"/>
              <a:t> relations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3491880" y="1412776"/>
            <a:ext cx="1728192" cy="1800200"/>
          </a:xfrm>
          <a:prstGeom prst="ellipse">
            <a:avLst/>
          </a:prstGeom>
          <a:solidFill>
            <a:srgbClr val="FF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Inter</a:t>
            </a:r>
            <a:r>
              <a:rPr lang="fr-FR" i="1" dirty="0" smtClean="0"/>
              <a:t>-</a:t>
            </a:r>
            <a:r>
              <a:rPr lang="fr-FR" dirty="0" smtClean="0"/>
              <a:t> relations 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1907704" y="4149080"/>
            <a:ext cx="1728192" cy="1800200"/>
          </a:xfrm>
          <a:prstGeom prst="ellipse">
            <a:avLst/>
          </a:prstGeom>
          <a:solidFill>
            <a:srgbClr val="FF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Inter </a:t>
            </a:r>
            <a:r>
              <a:rPr lang="fr-FR" i="1" dirty="0" smtClean="0"/>
              <a:t>-</a:t>
            </a:r>
            <a:r>
              <a:rPr lang="fr-FR" dirty="0" smtClean="0"/>
              <a:t>relations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3347864" y="3212976"/>
            <a:ext cx="1944216" cy="180020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Eco</a:t>
            </a:r>
            <a:r>
              <a:rPr lang="fr-FR" i="1" dirty="0" smtClean="0"/>
              <a:t>-</a:t>
            </a:r>
            <a:r>
              <a:rPr lang="fr-FR" dirty="0" smtClean="0"/>
              <a:t> critical Discourse Analysis</a:t>
            </a:r>
            <a:endParaRPr lang="fr-FR" dirty="0"/>
          </a:p>
        </p:txBody>
      </p:sp>
      <p:sp>
        <p:nvSpPr>
          <p:cNvPr id="15" name="Flèche courbée vers la droite 14"/>
          <p:cNvSpPr/>
          <p:nvPr/>
        </p:nvSpPr>
        <p:spPr>
          <a:xfrm rot="1174176">
            <a:off x="2044148" y="2332011"/>
            <a:ext cx="1080120" cy="1860902"/>
          </a:xfrm>
          <a:prstGeom prst="curvedRightArrow">
            <a:avLst>
              <a:gd name="adj1" fmla="val 14565"/>
              <a:gd name="adj2" fmla="val 36766"/>
              <a:gd name="adj3" fmla="val 76919"/>
            </a:avLst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Flèche courbée vers la droite 17"/>
          <p:cNvSpPr/>
          <p:nvPr/>
        </p:nvSpPr>
        <p:spPr>
          <a:xfrm rot="8325288">
            <a:off x="5551025" y="1944611"/>
            <a:ext cx="1080120" cy="2065785"/>
          </a:xfrm>
          <a:prstGeom prst="curvedRightArrow">
            <a:avLst>
              <a:gd name="adj1" fmla="val 14565"/>
              <a:gd name="adj2" fmla="val 36766"/>
              <a:gd name="adj3" fmla="val 76919"/>
            </a:avLst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a droite 18"/>
          <p:cNvSpPr/>
          <p:nvPr/>
        </p:nvSpPr>
        <p:spPr>
          <a:xfrm rot="16200000">
            <a:off x="3882271" y="5126841"/>
            <a:ext cx="1080120" cy="1860902"/>
          </a:xfrm>
          <a:prstGeom prst="curvedRightArrow">
            <a:avLst>
              <a:gd name="adj1" fmla="val 15736"/>
              <a:gd name="adj2" fmla="val 36766"/>
              <a:gd name="adj3" fmla="val 76919"/>
            </a:avLst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899592" y="69269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Between an individualiy and other indivitualites </a:t>
            </a:r>
          </a:p>
          <a:p>
            <a:pPr algn="ctr"/>
            <a:r>
              <a:rPr lang="fr-FR" dirty="0" smtClean="0"/>
              <a:t>of the same kind or species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6772838" y="4365104"/>
            <a:ext cx="21776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Betweenan</a:t>
            </a:r>
            <a:r>
              <a:rPr lang="fr-FR" sz="1600" dirty="0" smtClean="0"/>
              <a:t> </a:t>
            </a:r>
          </a:p>
          <a:p>
            <a:r>
              <a:rPr lang="fr-FR" dirty="0" smtClean="0"/>
              <a:t>individuality and </a:t>
            </a:r>
          </a:p>
          <a:p>
            <a:r>
              <a:rPr lang="fr-FR" dirty="0" smtClean="0"/>
              <a:t>other</a:t>
            </a:r>
          </a:p>
          <a:p>
            <a:r>
              <a:rPr lang="fr-FR" dirty="0" smtClean="0"/>
              <a:t>Kind or species</a:t>
            </a:r>
            <a:endParaRPr lang="fr-FR" sz="2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4509120"/>
            <a:ext cx="19022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Relation within</a:t>
            </a:r>
          </a:p>
          <a:p>
            <a:pPr algn="ctr"/>
            <a:r>
              <a:rPr lang="fr-FR" dirty="0" smtClean="0"/>
              <a:t>The</a:t>
            </a:r>
          </a:p>
          <a:p>
            <a:r>
              <a:rPr lang="fr-FR" dirty="0" smtClean="0"/>
              <a:t> individuality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948264" y="1052736"/>
            <a:ext cx="2195736" cy="1440160"/>
          </a:xfrm>
          <a:prstGeom prst="wedgeRectCallou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r-FR" dirty="0" smtClean="0"/>
              <a:t>Bundsgard and</a:t>
            </a:r>
          </a:p>
          <a:p>
            <a:pPr algn="ctr">
              <a:lnSpc>
                <a:spcPct val="150000"/>
              </a:lnSpc>
            </a:pPr>
            <a:r>
              <a:rPr lang="fr-FR" dirty="0" smtClean="0"/>
              <a:t>Steffensen </a:t>
            </a:r>
            <a:r>
              <a:rPr lang="en-US" dirty="0" smtClean="0"/>
              <a:t>(</a:t>
            </a:r>
            <a:r>
              <a:rPr lang="fr-FR" dirty="0" smtClean="0"/>
              <a:t>2000</a:t>
            </a:r>
            <a:r>
              <a:rPr lang="en-US" dirty="0" smtClean="0"/>
              <a:t>)</a:t>
            </a:r>
            <a:endParaRPr lang="fr-FR" dirty="0" smtClean="0"/>
          </a:p>
          <a:p>
            <a:pPr algn="ctr"/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5292080" y="54868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 critical Discourse Analysis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04248" y="260648"/>
            <a:ext cx="172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23528" y="1628800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Bang </a:t>
            </a: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and D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oor </a:t>
            </a:r>
            <a:r>
              <a:rPr lang="it-IT" sz="2000" dirty="0" smtClean="0"/>
              <a:t>(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1990</a:t>
            </a:r>
            <a:r>
              <a:rPr lang="it-IT" sz="2000" dirty="0" smtClean="0"/>
              <a:t>)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 </a:t>
            </a: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in Derni </a:t>
            </a:r>
            <a:r>
              <a:rPr lang="it-IT" sz="2000" dirty="0" smtClean="0"/>
              <a:t>(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2008</a:t>
            </a:r>
            <a:r>
              <a:rPr lang="it-IT" sz="2000" dirty="0" smtClean="0"/>
              <a:t>)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</a:t>
            </a: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elaboriate Triple Model of references </a:t>
            </a:r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to globalize </a:t>
            </a: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the referential parts of a text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11560" y="30689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+mj-lt"/>
              </a:rPr>
              <a:t>Inter</a:t>
            </a:r>
            <a:r>
              <a:rPr lang="fr-FR" i="1" dirty="0" smtClean="0"/>
              <a:t>-</a:t>
            </a:r>
            <a:r>
              <a:rPr lang="fr-FR" b="1" dirty="0" smtClean="0">
                <a:latin typeface="+mj-lt"/>
              </a:rPr>
              <a:t>textual </a:t>
            </a:r>
          </a:p>
          <a:p>
            <a:pPr algn="ctr"/>
            <a:r>
              <a:rPr lang="fr-FR" b="1" dirty="0" smtClean="0">
                <a:latin typeface="+mj-lt"/>
              </a:rPr>
              <a:t>reference</a:t>
            </a:r>
            <a:endParaRPr lang="fr-FR" b="1" dirty="0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11560" y="422108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+mj-lt"/>
              </a:rPr>
              <a:t>Intra</a:t>
            </a:r>
            <a:r>
              <a:rPr lang="fr-FR" i="1" dirty="0" smtClean="0"/>
              <a:t>-</a:t>
            </a:r>
            <a:r>
              <a:rPr lang="fr-FR" b="1" dirty="0" smtClean="0">
                <a:latin typeface="+mj-lt"/>
              </a:rPr>
              <a:t>textual</a:t>
            </a:r>
          </a:p>
          <a:p>
            <a:pPr algn="ctr"/>
            <a:r>
              <a:rPr lang="fr-FR" b="1" dirty="0" smtClean="0">
                <a:latin typeface="+mj-lt"/>
              </a:rPr>
              <a:t>reference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11560" y="522920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+mj-lt"/>
              </a:rPr>
              <a:t>Extra</a:t>
            </a:r>
            <a:r>
              <a:rPr lang="fr-FR" i="1" dirty="0" smtClean="0"/>
              <a:t>-</a:t>
            </a:r>
            <a:r>
              <a:rPr lang="fr-FR" b="1" dirty="0" smtClean="0">
                <a:latin typeface="+mj-lt"/>
              </a:rPr>
              <a:t> textual </a:t>
            </a:r>
          </a:p>
          <a:p>
            <a:pPr algn="ctr"/>
            <a:r>
              <a:rPr lang="fr-FR" b="1" dirty="0" smtClean="0">
                <a:latin typeface="+mj-lt"/>
              </a:rPr>
              <a:t>reference</a:t>
            </a:r>
            <a:endParaRPr lang="fr-FR" b="1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99792" y="2996952"/>
            <a:ext cx="5760640" cy="648072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+mj-lt"/>
              </a:rPr>
              <a:t>Linguistic units to natural environment </a:t>
            </a:r>
            <a:endParaRPr lang="fr-FR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99792" y="4077072"/>
            <a:ext cx="5760640" cy="72008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+mj-lt"/>
              </a:rPr>
              <a:t>That is the way these units are structured and the rules for their combination </a:t>
            </a:r>
            <a:endParaRPr lang="fr-FR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99792" y="5229200"/>
            <a:ext cx="5832648" cy="648072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+mj-lt"/>
              </a:rPr>
              <a:t>Encounters linguistic choices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611560" y="1772816"/>
            <a:ext cx="806489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   </a:t>
            </a:r>
            <a:r>
              <a:rPr lang="en-US" sz="2000" b="1" dirty="0" smtClean="0">
                <a:latin typeface="+mj-lt"/>
              </a:rPr>
              <a:t>Bundsgaard </a:t>
            </a:r>
            <a:r>
              <a:rPr lang="en-US" sz="2000" dirty="0" smtClean="0">
                <a:latin typeface="+mj-lt"/>
              </a:rPr>
              <a:t>and </a:t>
            </a:r>
            <a:r>
              <a:rPr lang="en-US" sz="2000" b="1" dirty="0" smtClean="0">
                <a:latin typeface="+mj-lt"/>
              </a:rPr>
              <a:t>Steffensen</a:t>
            </a:r>
            <a:r>
              <a:rPr lang="en-US" sz="2000" dirty="0" smtClean="0">
                <a:latin typeface="+mj-lt"/>
              </a:rPr>
              <a:t> (2000: 17) contend that:</a:t>
            </a:r>
          </a:p>
          <a:p>
            <a:endParaRPr lang="en-US" sz="2000" dirty="0" smtClean="0">
              <a:latin typeface="+mj-lt"/>
            </a:endParaRPr>
          </a:p>
          <a:p>
            <a:r>
              <a:rPr lang="fr-FR" sz="2800" b="1" dirty="0" smtClean="0"/>
              <a:t>«</a:t>
            </a:r>
            <a:r>
              <a:rPr lang="fr-FR" dirty="0" smtClean="0"/>
              <a:t> </a:t>
            </a:r>
            <a:r>
              <a:rPr lang="en-US" i="1" dirty="0" smtClean="0"/>
              <a:t>…….</a:t>
            </a:r>
            <a:r>
              <a:rPr lang="en-US" sz="3200" i="1" dirty="0" smtClean="0">
                <a:latin typeface="+mj-lt"/>
              </a:rPr>
              <a:t>the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b="1" i="1" dirty="0" smtClean="0">
                <a:solidFill>
                  <a:srgbClr val="FF0066"/>
                </a:solidFill>
                <a:latin typeface="+mj-lt"/>
              </a:rPr>
              <a:t>inter-textual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i="1" dirty="0" smtClean="0">
                <a:latin typeface="+mj-lt"/>
              </a:rPr>
              <a:t>reference is primarily a semantic category, the </a:t>
            </a:r>
            <a:r>
              <a:rPr lang="en-US" sz="3200" b="1" i="1" dirty="0" smtClean="0">
                <a:solidFill>
                  <a:srgbClr val="FF0066"/>
                </a:solidFill>
                <a:latin typeface="+mj-lt"/>
              </a:rPr>
              <a:t>intra-textual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i="1" dirty="0" smtClean="0">
                <a:latin typeface="+mj-lt"/>
              </a:rPr>
              <a:t>reference primarily</a:t>
            </a:r>
          </a:p>
          <a:p>
            <a:r>
              <a:rPr lang="en-US" sz="3200" i="1" dirty="0" smtClean="0">
                <a:latin typeface="+mj-lt"/>
              </a:rPr>
              <a:t>a syntactic category, and the </a:t>
            </a:r>
            <a:r>
              <a:rPr lang="en-US" sz="3200" b="1" i="1" dirty="0" smtClean="0">
                <a:solidFill>
                  <a:srgbClr val="FF0066"/>
                </a:solidFill>
                <a:latin typeface="+mj-lt"/>
              </a:rPr>
              <a:t>extra-textual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i="1" dirty="0" smtClean="0">
                <a:latin typeface="+mj-lt"/>
              </a:rPr>
              <a:t>reference primarily a pragmatic category</a:t>
            </a:r>
            <a:r>
              <a:rPr lang="fr-FR" sz="3200" dirty="0" smtClean="0"/>
              <a:t> </a:t>
            </a:r>
            <a:r>
              <a:rPr lang="fr-FR" sz="3200" b="1" dirty="0" smtClean="0"/>
              <a:t>»</a:t>
            </a:r>
            <a:endParaRPr lang="fr-FR" sz="3200" b="1" dirty="0"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164288" y="260648"/>
            <a:ext cx="172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04048" y="620688"/>
            <a:ext cx="6448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     Eco critical Discourse Analysis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7308304" y="188640"/>
            <a:ext cx="2297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04248" y="548680"/>
            <a:ext cx="266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Language Ecology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259632" y="1916832"/>
            <a:ext cx="6552728" cy="2016224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dirty="0" smtClean="0">
                <a:latin typeface="+mj-lt"/>
              </a:rPr>
              <a:t>Language ecology is the study of interaction </a:t>
            </a:r>
            <a:r>
              <a:rPr lang="fr-FR" dirty="0" err="1" smtClean="0">
                <a:latin typeface="+mj-lt"/>
              </a:rPr>
              <a:t>between</a:t>
            </a:r>
            <a:r>
              <a:rPr lang="fr-FR" dirty="0" smtClean="0">
                <a:latin typeface="+mj-lt"/>
              </a:rPr>
              <a:t> any given language and its environment Haugen,</a:t>
            </a:r>
            <a:r>
              <a:rPr lang="it-IT" dirty="0" smtClean="0"/>
              <a:t>      ( </a:t>
            </a:r>
            <a:r>
              <a:rPr lang="fr-FR" dirty="0" smtClean="0">
                <a:latin typeface="+mj-lt"/>
              </a:rPr>
              <a:t>1970</a:t>
            </a:r>
            <a:r>
              <a:rPr lang="it-IT" dirty="0" smtClean="0"/>
              <a:t> )</a:t>
            </a:r>
            <a:r>
              <a:rPr lang="fr-FR" dirty="0" smtClean="0">
                <a:latin typeface="+mj-lt"/>
              </a:rPr>
              <a:t> in Kramsch and Steffensen,2008  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7380312" y="260648"/>
            <a:ext cx="2153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732240" y="620688"/>
            <a:ext cx="335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Language Ecology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187624" y="2276872"/>
            <a:ext cx="6552728" cy="230425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dirty="0" smtClean="0">
                <a:latin typeface="+mj-lt"/>
              </a:rPr>
              <a:t>Language ecology is a new branch of linguistics which investigates the role of language in the development and possible solution of ecological and environmental problems </a:t>
            </a:r>
            <a:r>
              <a:rPr lang="it-IT" dirty="0" smtClean="0"/>
              <a:t>(</a:t>
            </a:r>
            <a:r>
              <a:rPr lang="fr-FR" dirty="0" smtClean="0"/>
              <a:t>Fill</a:t>
            </a:r>
            <a:r>
              <a:rPr lang="fr-FR" dirty="0" smtClean="0">
                <a:latin typeface="+mj-lt"/>
              </a:rPr>
              <a:t> 1993</a:t>
            </a:r>
            <a:r>
              <a:rPr lang="it-IT" dirty="0" smtClean="0"/>
              <a:t> ;</a:t>
            </a:r>
            <a:r>
              <a:rPr lang="fr-FR" dirty="0" smtClean="0">
                <a:latin typeface="+mj-lt"/>
              </a:rPr>
              <a:t>in Al</a:t>
            </a:r>
            <a:r>
              <a:rPr lang="fr-FR" i="1" dirty="0" smtClean="0">
                <a:latin typeface="+mj-lt"/>
              </a:rPr>
              <a:t>-</a:t>
            </a:r>
            <a:r>
              <a:rPr lang="fr-FR" smtClean="0">
                <a:latin typeface="+mj-lt"/>
              </a:rPr>
              <a:t>Goyoni </a:t>
            </a:r>
            <a:r>
              <a:rPr lang="it-IT" dirty="0" smtClean="0"/>
              <a:t> </a:t>
            </a:r>
            <a:r>
              <a:rPr lang="fr-FR" dirty="0" smtClean="0">
                <a:latin typeface="+mj-lt"/>
              </a:rPr>
              <a:t>2012</a:t>
            </a:r>
            <a:r>
              <a:rPr lang="it-IT" dirty="0" smtClean="0"/>
              <a:t> )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1619672" y="2132856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  <a:latin typeface="+mj-lt"/>
              </a:rPr>
              <a:t>CONCLUSION </a:t>
            </a:r>
            <a:endParaRPr lang="fr-FR" sz="2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691680" y="2060848"/>
            <a:ext cx="5976664" cy="2160240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spc="-150" dirty="0" smtClean="0">
                <a:solidFill>
                  <a:schemeClr val="bg1"/>
                </a:solidFill>
                <a:latin typeface="+mj-lt"/>
              </a:rPr>
              <a:t>Conclusion </a:t>
            </a:r>
            <a:r>
              <a:rPr lang="fr-FR" spc="-150" dirty="0" smtClean="0"/>
              <a:t> </a:t>
            </a:r>
            <a:endParaRPr lang="fr-FR" spc="-15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-de-la-mer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 rot="10800000" flipV="1">
            <a:off x="1619666" y="1652435"/>
            <a:ext cx="6120683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800" dirty="0" smtClean="0">
                <a:solidFill>
                  <a:srgbClr val="002060"/>
                </a:solidFill>
                <a:latin typeface="Lucida Handwriting" pitchFamily="66" charset="0"/>
              </a:rPr>
              <a:t>Thank you</a:t>
            </a:r>
          </a:p>
          <a:p>
            <a:pPr algn="ctr">
              <a:lnSpc>
                <a:spcPct val="250000"/>
              </a:lnSpc>
            </a:pPr>
            <a:r>
              <a:rPr lang="fr-FR" sz="2800" dirty="0" smtClean="0">
                <a:solidFill>
                  <a:srgbClr val="002060"/>
                </a:solidFill>
                <a:latin typeface="Lucida Handwriting" pitchFamily="66" charset="0"/>
              </a:rPr>
              <a:t>See you next time </a:t>
            </a:r>
          </a:p>
          <a:p>
            <a:pPr algn="ctr">
              <a:lnSpc>
                <a:spcPct val="250000"/>
              </a:lnSpc>
            </a:pPr>
            <a:r>
              <a:rPr lang="fr-FR" sz="2800" dirty="0" smtClean="0">
                <a:solidFill>
                  <a:srgbClr val="002060"/>
                </a:solidFill>
                <a:latin typeface="Lucida Handwriting" pitchFamily="66" charset="0"/>
              </a:rPr>
              <a:t> take care </a:t>
            </a:r>
            <a:endParaRPr lang="fr-FR" sz="2800" dirty="0">
              <a:solidFill>
                <a:srgbClr val="002060"/>
              </a:solidFill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691680" y="1700808"/>
            <a:ext cx="5472608" cy="9233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CC3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Ecolinguistics </a:t>
            </a:r>
            <a:endParaRPr lang="fr-FR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33CC3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  <a:solidFill>
            <a:srgbClr val="92D050"/>
          </a:solidFill>
          <a:ln>
            <a:solidFill>
              <a:schemeClr val="bg1">
                <a:lumMod val="95000"/>
              </a:schemeClr>
            </a:solidFill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1763688" y="1124744"/>
            <a:ext cx="2016224" cy="1368152"/>
          </a:xfrm>
          <a:prstGeom prst="rect">
            <a:avLst/>
          </a:prstGeom>
          <a:solidFill>
            <a:srgbClr val="33CC3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dirty="0" smtClean="0">
                <a:solidFill>
                  <a:schemeClr val="bg1"/>
                </a:solidFill>
                <a:latin typeface="Cooper Black" pitchFamily="18" charset="0"/>
              </a:rPr>
              <a:t>Introduction</a:t>
            </a:r>
            <a:r>
              <a:rPr lang="en-CA" sz="16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endParaRPr lang="fr-FR" sz="1600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8064" y="1124744"/>
            <a:ext cx="2016224" cy="1368152"/>
          </a:xfrm>
          <a:prstGeom prst="rect">
            <a:avLst/>
          </a:prstGeom>
          <a:solidFill>
            <a:srgbClr val="33CC3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Cooper Black" pitchFamily="18" charset="0"/>
              </a:rPr>
              <a:t>Definition</a:t>
            </a:r>
            <a:endParaRPr lang="fr-FR" sz="2400" dirty="0">
              <a:latin typeface="Cooper Black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63688" y="4077072"/>
            <a:ext cx="2088232" cy="1296144"/>
          </a:xfrm>
          <a:prstGeom prst="rect">
            <a:avLst/>
          </a:prstGeom>
          <a:solidFill>
            <a:srgbClr val="33CC3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Cooper Black" pitchFamily="18" charset="0"/>
              </a:rPr>
              <a:t>Branches </a:t>
            </a:r>
            <a:endParaRPr lang="fr-FR" sz="2800" dirty="0">
              <a:latin typeface="Cooper Black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20072" y="4077072"/>
            <a:ext cx="2016224" cy="1224136"/>
          </a:xfrm>
          <a:prstGeom prst="rect">
            <a:avLst/>
          </a:prstGeom>
          <a:solidFill>
            <a:srgbClr val="33CC3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Cooper Black" pitchFamily="18" charset="0"/>
              </a:rPr>
              <a:t>Conclusion</a:t>
            </a:r>
            <a:endParaRPr lang="fr-FR" sz="2400" dirty="0">
              <a:latin typeface="Cooper Black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ZoneTexte 3"/>
          <p:cNvSpPr txBox="1"/>
          <p:nvPr/>
        </p:nvSpPr>
        <p:spPr>
          <a:xfrm>
            <a:off x="6444208" y="404664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FF00"/>
                </a:solidFill>
                <a:latin typeface="Cooper Black" pitchFamily="18" charset="0"/>
              </a:rPr>
              <a:t>E</a:t>
            </a:r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colinguistics </a:t>
            </a:r>
          </a:p>
          <a:p>
            <a:pPr algn="ctr"/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       introduction</a:t>
            </a:r>
            <a:endParaRPr lang="fr-FR" sz="2000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907704" y="184482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Eco  linguistics</a:t>
            </a:r>
            <a:endParaRPr lang="fr-FR" sz="4000" dirty="0"/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2987824" y="1556792"/>
            <a:ext cx="216024" cy="1008112"/>
          </a:xfrm>
          <a:prstGeom prst="line">
            <a:avLst/>
          </a:prstGeom>
          <a:ln w="7620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67544" y="342900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Eco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Égal 16"/>
          <p:cNvSpPr/>
          <p:nvPr/>
        </p:nvSpPr>
        <p:spPr>
          <a:xfrm>
            <a:off x="1475656" y="3501008"/>
            <a:ext cx="698376" cy="504056"/>
          </a:xfrm>
          <a:prstGeom prst="mathEqual">
            <a:avLst>
              <a:gd name="adj1" fmla="val 23520"/>
              <a:gd name="adj2" fmla="val 16847"/>
            </a:avLst>
          </a:prstGeom>
          <a:solidFill>
            <a:srgbClr val="33CC3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267744" y="3429000"/>
            <a:ext cx="6408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Ecology</a:t>
            </a:r>
            <a:r>
              <a:rPr lang="en-US" sz="2800" dirty="0" smtClean="0"/>
              <a:t> </a:t>
            </a:r>
            <a:r>
              <a:rPr lang="en-US" sz="2400" dirty="0" smtClean="0"/>
              <a:t>(from </a:t>
            </a:r>
            <a:r>
              <a:rPr lang="en-US" sz="2400" dirty="0" smtClean="0">
                <a:solidFill>
                  <a:srgbClr val="66FF66"/>
                </a:solidFill>
                <a:hlinkClick r:id="rId3" tooltip="Greek language"/>
              </a:rPr>
              <a:t>Greek</a:t>
            </a:r>
            <a:r>
              <a:rPr lang="en-US" sz="2400" dirty="0" smtClean="0"/>
              <a:t>: </a:t>
            </a:r>
            <a:r>
              <a:rPr lang="en-US" sz="2400" dirty="0" err="1" smtClean="0"/>
              <a:t>οἶκος</a:t>
            </a:r>
            <a:r>
              <a:rPr lang="en-US" sz="2400" dirty="0" smtClean="0"/>
              <a:t>, "house", or "environment"; -</a:t>
            </a:r>
            <a:r>
              <a:rPr lang="en-US" sz="2400" dirty="0" err="1" smtClean="0"/>
              <a:t>λογία</a:t>
            </a:r>
            <a:r>
              <a:rPr lang="en-US" sz="2400" dirty="0" smtClean="0"/>
              <a:t>, "study of") is the </a:t>
            </a:r>
            <a:r>
              <a:rPr lang="en-US" sz="2400" dirty="0" smtClean="0">
                <a:hlinkClick r:id="rId4" tooltip="Science"/>
              </a:rPr>
              <a:t>scientific</a:t>
            </a:r>
            <a:r>
              <a:rPr lang="en-US" sz="2400" dirty="0" smtClean="0"/>
              <a:t> analysis and study of interactions among organisms and their environment</a:t>
            </a: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solidFill>
            <a:srgbClr val="33CC33"/>
          </a:solidFill>
          <a:ln>
            <a:noFill/>
          </a:ln>
          <a:effectLst>
            <a:softEdge rad="112500"/>
          </a:effectLst>
        </p:spPr>
      </p:pic>
      <p:sp>
        <p:nvSpPr>
          <p:cNvPr id="4" name="ZoneTexte 3"/>
          <p:cNvSpPr txBox="1"/>
          <p:nvPr/>
        </p:nvSpPr>
        <p:spPr>
          <a:xfrm>
            <a:off x="6300192" y="404664"/>
            <a:ext cx="26642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Ecolinguistics</a:t>
            </a:r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 </a:t>
            </a:r>
          </a:p>
          <a:p>
            <a:pPr algn="ctr"/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       introduction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206084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linguistics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3851920" y="1844824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The scientific study of</a:t>
            </a:r>
          </a:p>
        </p:txBody>
      </p:sp>
      <p:sp>
        <p:nvSpPr>
          <p:cNvPr id="7" name="Égal 6"/>
          <p:cNvSpPr/>
          <p:nvPr/>
        </p:nvSpPr>
        <p:spPr>
          <a:xfrm>
            <a:off x="2483768" y="2060848"/>
            <a:ext cx="698376" cy="504056"/>
          </a:xfrm>
          <a:prstGeom prst="mathEqual">
            <a:avLst>
              <a:gd name="adj1" fmla="val 23520"/>
              <a:gd name="adj2" fmla="val 16847"/>
            </a:avLst>
          </a:prstGeom>
          <a:solidFill>
            <a:srgbClr val="33CC3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16016" y="2564905"/>
            <a:ext cx="1593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Language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2267744" y="3933056"/>
            <a:ext cx="1944216" cy="14401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Wide range of concepts</a:t>
            </a:r>
            <a:endParaRPr lang="fr-FR" b="1" dirty="0"/>
          </a:p>
        </p:txBody>
      </p:sp>
      <p:sp>
        <p:nvSpPr>
          <p:cNvPr id="10" name="Ellipse 9"/>
          <p:cNvSpPr/>
          <p:nvPr/>
        </p:nvSpPr>
        <p:spPr>
          <a:xfrm>
            <a:off x="6228184" y="3861048"/>
            <a:ext cx="1728192" cy="136815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Aspect of human life</a:t>
            </a:r>
            <a:endParaRPr lang="fr-FR" b="1" dirty="0"/>
          </a:p>
        </p:txBody>
      </p:sp>
      <p:sp>
        <p:nvSpPr>
          <p:cNvPr id="11" name="Flèche vers le bas 10"/>
          <p:cNvSpPr/>
          <p:nvPr/>
        </p:nvSpPr>
        <p:spPr>
          <a:xfrm rot="2494759">
            <a:off x="4220194" y="3144251"/>
            <a:ext cx="365172" cy="814466"/>
          </a:xfrm>
          <a:prstGeom prst="downArrow">
            <a:avLst>
              <a:gd name="adj1" fmla="val 47642"/>
              <a:gd name="adj2" fmla="val 50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 rot="19396312">
            <a:off x="6061794" y="3178103"/>
            <a:ext cx="365172" cy="814466"/>
          </a:xfrm>
          <a:prstGeom prst="downArrow">
            <a:avLst>
              <a:gd name="adj1" fmla="val 47642"/>
              <a:gd name="adj2" fmla="val 50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427984" y="2492896"/>
            <a:ext cx="1944216" cy="792088"/>
          </a:xfrm>
          <a:prstGeom prst="wedgeRoundRectCallout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Language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oneTexte 4"/>
          <p:cNvSpPr txBox="1"/>
          <p:nvPr/>
        </p:nvSpPr>
        <p:spPr>
          <a:xfrm>
            <a:off x="6228183" y="476672"/>
            <a:ext cx="273630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  <a:latin typeface="Cooper Black" pitchFamily="18" charset="0"/>
              </a:rPr>
              <a:t>Ecolinguistics</a:t>
            </a:r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 </a:t>
            </a:r>
          </a:p>
          <a:p>
            <a:pPr algn="ctr"/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                  Definition 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700808"/>
            <a:ext cx="4896544" cy="461665"/>
          </a:xfrm>
          <a:prstGeom prst="rect">
            <a:avLst/>
          </a:prstGeom>
          <a:solidFill>
            <a:srgbClr val="33CC33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   Definition of Ecolinguistics 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7544" y="2636912"/>
            <a:ext cx="813479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>
                <a:latin typeface="+mj-lt"/>
              </a:rPr>
              <a:t> Study of language according to the environment it is used in Derni</a:t>
            </a:r>
            <a:r>
              <a:rPr lang="it-IT" sz="2000" dirty="0" smtClean="0"/>
              <a:t> (</a:t>
            </a:r>
            <a:r>
              <a:rPr lang="fr-FR" sz="2000" dirty="0" smtClean="0">
                <a:latin typeface="+mj-lt"/>
              </a:rPr>
              <a:t>2008</a:t>
            </a:r>
            <a:r>
              <a:rPr lang="it-IT" sz="2000" dirty="0" smtClean="0"/>
              <a:t>)</a:t>
            </a:r>
            <a:endParaRPr lang="fr-FR" sz="2000" dirty="0" smtClean="0">
              <a:latin typeface="+mj-lt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>
                <a:latin typeface="+mj-lt"/>
              </a:rPr>
              <a:t> Study the relation </a:t>
            </a:r>
            <a:r>
              <a:rPr lang="fr-FR" sz="2000" dirty="0" err="1" smtClean="0">
                <a:latin typeface="+mj-lt"/>
              </a:rPr>
              <a:t>between</a:t>
            </a:r>
            <a:r>
              <a:rPr lang="fr-FR" sz="2000" dirty="0" smtClean="0">
                <a:latin typeface="+mj-lt"/>
              </a:rPr>
              <a:t> language and ecology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+mj-lt"/>
              </a:rPr>
              <a:t> Ecolinguistics is a new branch of linguistics which investigates the role of language in the development and possible solution of ecological and environmental problems</a:t>
            </a:r>
            <a:r>
              <a:rPr lang="it-IT" sz="2000" dirty="0" smtClean="0"/>
              <a:t> (Fill, 1993 in Al-Gayoni, 2012:28)</a:t>
            </a:r>
            <a:endParaRPr lang="fr-FR" sz="2000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6156177" y="404664"/>
            <a:ext cx="2808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  <a:latin typeface="Cooper Black" pitchFamily="18" charset="0"/>
              </a:rPr>
              <a:t>Ecolinguistics</a:t>
            </a:r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 </a:t>
            </a:r>
          </a:p>
          <a:p>
            <a:pPr algn="ctr"/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                   Branches</a:t>
            </a:r>
            <a:endParaRPr lang="fr-FR" sz="2000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915816" y="1700808"/>
            <a:ext cx="2952328" cy="1368152"/>
          </a:xfrm>
          <a:prstGeom prst="roundRect">
            <a:avLst/>
          </a:prstGeom>
          <a:solidFill>
            <a:srgbClr val="33CC3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Cooper Black" pitchFamily="18" charset="0"/>
              </a:rPr>
              <a:t>E</a:t>
            </a:r>
            <a:r>
              <a:rPr lang="fr-FR" sz="2000" dirty="0" smtClean="0">
                <a:latin typeface="Cooper Black" pitchFamily="18" charset="0"/>
              </a:rPr>
              <a:t>colinguistics</a:t>
            </a:r>
            <a:endParaRPr lang="fr-FR" sz="2000" dirty="0">
              <a:latin typeface="Cooper Black" pitchFamily="18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899592" y="4293096"/>
            <a:ext cx="1944216" cy="1296144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/>
              <a:t>Eco critical Discourse Analysis </a:t>
            </a:r>
            <a:endParaRPr lang="fr-FR" sz="20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6156176" y="4293096"/>
            <a:ext cx="1944216" cy="1296144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/>
              <a:t>Language Ecology </a:t>
            </a:r>
            <a:endParaRPr lang="fr-FR" sz="2000" dirty="0"/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5364088" y="321297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>
            <a:off x="2339752" y="3284984"/>
            <a:ext cx="100811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112500"/>
          </a:effectLst>
        </p:spPr>
      </p:pic>
      <p:sp>
        <p:nvSpPr>
          <p:cNvPr id="3" name="Rectangle à coins arrondis 2"/>
          <p:cNvSpPr/>
          <p:nvPr/>
        </p:nvSpPr>
        <p:spPr>
          <a:xfrm>
            <a:off x="1547664" y="1412776"/>
            <a:ext cx="5616624" cy="1152128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Cooper Black" pitchFamily="18" charset="0"/>
              </a:rPr>
              <a:t>Eco critical </a:t>
            </a:r>
            <a:r>
              <a:rPr lang="fr-FR" sz="2400" dirty="0" err="1" smtClean="0">
                <a:latin typeface="Cooper Black" pitchFamily="18" charset="0"/>
              </a:rPr>
              <a:t>discourse</a:t>
            </a:r>
            <a:r>
              <a:rPr lang="fr-FR" sz="2400" dirty="0" smtClean="0">
                <a:latin typeface="Cooper Black" pitchFamily="18" charset="0"/>
              </a:rPr>
              <a:t> </a:t>
            </a:r>
            <a:r>
              <a:rPr lang="fr-FR" sz="2400" dirty="0" err="1" smtClean="0">
                <a:latin typeface="Cooper Black" pitchFamily="18" charset="0"/>
              </a:rPr>
              <a:t>analysis</a:t>
            </a:r>
            <a:endParaRPr lang="fr-FR" sz="2400" dirty="0">
              <a:latin typeface="Cooper Black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84168" y="260648"/>
            <a:ext cx="2771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3529" y="4221088"/>
            <a:ext cx="85689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>
                <a:latin typeface="+mj-lt"/>
              </a:rPr>
              <a:t> Showing correletion in </a:t>
            </a:r>
            <a:r>
              <a:rPr lang="fr-FR" sz="2800" dirty="0" err="1" smtClean="0">
                <a:latin typeface="+mj-lt"/>
              </a:rPr>
              <a:t>discourse</a:t>
            </a:r>
            <a:r>
              <a:rPr lang="fr-FR" sz="2800" dirty="0" smtClean="0">
                <a:latin typeface="+mj-lt"/>
              </a:rPr>
              <a:t> </a:t>
            </a:r>
            <a:r>
              <a:rPr lang="fr-FR" sz="2800" dirty="0" err="1" smtClean="0">
                <a:latin typeface="+mj-lt"/>
              </a:rPr>
              <a:t>between</a:t>
            </a:r>
            <a:r>
              <a:rPr lang="fr-FR" sz="2800" dirty="0" smtClean="0">
                <a:latin typeface="+mj-lt"/>
              </a:rPr>
              <a:t> language and ecological phenomena</a:t>
            </a:r>
            <a:endParaRPr lang="fr-FR" sz="2800" dirty="0">
              <a:latin typeface="+mj-lt"/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4139952" y="2996952"/>
            <a:ext cx="576064" cy="864096"/>
          </a:xfrm>
          <a:prstGeom prst="downArrow">
            <a:avLst/>
          </a:prstGeom>
          <a:solidFill>
            <a:srgbClr val="33CC3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004048" y="62068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 critical Discourse Analysis</a:t>
            </a:r>
            <a:endParaRPr lang="fr-FR" dirty="0">
              <a:solidFill>
                <a:srgbClr val="FFFF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6588224" y="260648"/>
            <a:ext cx="255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Ecolinguistic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148064" y="620688"/>
            <a:ext cx="4248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Cooper Black" pitchFamily="18" charset="0"/>
              </a:rPr>
              <a:t>Eco critical Discourse Analysis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67544" y="2492896"/>
            <a:ext cx="1599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 Rounded MT Bold" pitchFamily="34" charset="0"/>
              </a:rPr>
              <a:t>Newspape</a:t>
            </a:r>
            <a:r>
              <a:rPr lang="fr-FR" dirty="0" smtClean="0">
                <a:latin typeface="Arial Rounded MT Bold" pitchFamily="34" charset="0"/>
              </a:rPr>
              <a:t>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536" y="3573016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 Rounded MT Bold" pitchFamily="34" charset="0"/>
              </a:rPr>
              <a:t> Advertisement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67544" y="4581128"/>
            <a:ext cx="1104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 Rounded MT Bold" pitchFamily="34" charset="0"/>
              </a:rPr>
              <a:t> Politic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707904" y="2276872"/>
            <a:ext cx="4752528" cy="648072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+mj-lt"/>
              </a:rPr>
              <a:t>Environmental contaminations that accour in certian places </a:t>
            </a:r>
            <a:endParaRPr lang="fr-FR" dirty="0">
              <a:latin typeface="+mj-lt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635896" y="3429000"/>
            <a:ext cx="4824536" cy="648072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+mj-lt"/>
              </a:rPr>
              <a:t>Go green plastic bag </a:t>
            </a:r>
            <a:endParaRPr lang="fr-FR" dirty="0">
              <a:latin typeface="+mj-lt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707904" y="4509120"/>
            <a:ext cx="4824536" cy="86409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Leadership of Joko Widodo who establish a park near Pluit Lake ,North Jakarta</a:t>
            </a:r>
            <a:endParaRPr lang="fr-FR" dirty="0"/>
          </a:p>
        </p:txBody>
      </p:sp>
      <p:sp>
        <p:nvSpPr>
          <p:cNvPr id="12" name="Double flèche horizontale 11"/>
          <p:cNvSpPr/>
          <p:nvPr/>
        </p:nvSpPr>
        <p:spPr>
          <a:xfrm>
            <a:off x="2195736" y="2492896"/>
            <a:ext cx="1216152" cy="360040"/>
          </a:xfrm>
          <a:prstGeom prst="left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Double flèche horizontale 12"/>
          <p:cNvSpPr/>
          <p:nvPr/>
        </p:nvSpPr>
        <p:spPr>
          <a:xfrm>
            <a:off x="2627784" y="3573016"/>
            <a:ext cx="936104" cy="360040"/>
          </a:xfrm>
          <a:prstGeom prst="left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Double flèche horizontale 13"/>
          <p:cNvSpPr/>
          <p:nvPr/>
        </p:nvSpPr>
        <p:spPr>
          <a:xfrm>
            <a:off x="2051720" y="4653136"/>
            <a:ext cx="1288160" cy="360040"/>
          </a:xfrm>
          <a:prstGeom prst="left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331</TotalTime>
  <Words>414</Words>
  <Application>Microsoft Office PowerPoint</Application>
  <PresentationFormat>Affichage à l'écran (4:3)</PresentationFormat>
  <Paragraphs>89</Paragraphs>
  <Slides>16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Aspect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amgsoft</dc:creator>
  <cp:lastModifiedBy>amgsoft</cp:lastModifiedBy>
  <cp:revision>78</cp:revision>
  <dcterms:created xsi:type="dcterms:W3CDTF">2016-03-31T15:43:47Z</dcterms:created>
  <dcterms:modified xsi:type="dcterms:W3CDTF">2016-04-11T21:13:21Z</dcterms:modified>
</cp:coreProperties>
</file>