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Lst>
  <p:sldSz cx="9144000" cy="5143500" type="screen16x9"/>
  <p:notesSz cx="6858000" cy="9144000"/>
  <p:embeddedFontLst>
    <p:embeddedFont>
      <p:font typeface="Caveat"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5" d="100"/>
          <a:sy n="135" d="100"/>
        </p:scale>
        <p:origin x="-96"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70808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9d0829e5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9d0829e5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9c2fb390f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9c2fb390f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9d0829e57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9d0829e57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9b61f05ae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9b61f05ae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9b61f05ae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9b61f05ae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9d0829e57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9d0829e57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9d0829e57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9d0829e57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9d0829e57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9d0829e57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9d0829e57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9d0829e57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9b61f05ae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9b61f05ae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9b61f05ae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9b61f05ae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9bd129d7f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9bd129d7f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9b61f05ae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9b61f05ae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9bd129d7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9bd129d7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9bd129d7f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9bd129d7f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9c2fb390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9c2fb390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9c2fb390f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9c2fb390f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9c2fb390f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9c2fb390f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881489" y="0"/>
            <a:ext cx="4000048" cy="4958863"/>
          </a:xfrm>
          <a:prstGeom prst="rect">
            <a:avLst/>
          </a:prstGeom>
        </p:spPr>
        <p:txBody>
          <a:bodyPr spcFirstLastPara="1" wrap="square" lIns="91425" tIns="91425" rIns="91425" bIns="91425" anchor="b" anchorCtr="0">
            <a:noAutofit/>
          </a:bodyPr>
          <a:lstStyle/>
          <a:p>
            <a:pPr marL="0" lvl="0" indent="444500" algn="ctr" rtl="0">
              <a:lnSpc>
                <a:spcPct val="115000"/>
              </a:lnSpc>
              <a:spcBef>
                <a:spcPts val="1200"/>
              </a:spcBef>
              <a:spcAft>
                <a:spcPts val="0"/>
              </a:spcAft>
              <a:buClr>
                <a:schemeClr val="dk1"/>
              </a:buClr>
              <a:buSzPts val="1100"/>
              <a:buFont typeface="Arial"/>
              <a:buNone/>
            </a:pPr>
            <a:r>
              <a:rPr lang="uk-UA" sz="4000" b="1" dirty="0" smtClean="0">
                <a:solidFill>
                  <a:srgbClr val="FF0000"/>
                </a:solidFill>
                <a:latin typeface="Times New Roman" pitchFamily="18" charset="0"/>
                <a:ea typeface="Caveat"/>
                <a:cs typeface="Times New Roman" pitchFamily="18" charset="0"/>
                <a:sym typeface="Caveat"/>
              </a:rPr>
              <a:t/>
            </a:r>
            <a:br>
              <a:rPr lang="uk-UA" sz="4000" b="1" dirty="0" smtClean="0">
                <a:solidFill>
                  <a:srgbClr val="FF0000"/>
                </a:solidFill>
                <a:latin typeface="Times New Roman" pitchFamily="18" charset="0"/>
                <a:ea typeface="Caveat"/>
                <a:cs typeface="Times New Roman" pitchFamily="18" charset="0"/>
                <a:sym typeface="Caveat"/>
              </a:rPr>
            </a:br>
            <a:r>
              <a:rPr lang="uk-UA" sz="4000" b="1" dirty="0">
                <a:solidFill>
                  <a:srgbClr val="FF0000"/>
                </a:solidFill>
                <a:latin typeface="Times New Roman" pitchFamily="18" charset="0"/>
                <a:ea typeface="Caveat"/>
                <a:cs typeface="Times New Roman" pitchFamily="18" charset="0"/>
                <a:sym typeface="Caveat"/>
              </a:rPr>
              <a:t/>
            </a:r>
            <a:br>
              <a:rPr lang="uk-UA" sz="4000" b="1" dirty="0">
                <a:solidFill>
                  <a:srgbClr val="FF0000"/>
                </a:solidFill>
                <a:latin typeface="Times New Roman" pitchFamily="18" charset="0"/>
                <a:ea typeface="Caveat"/>
                <a:cs typeface="Times New Roman" pitchFamily="18" charset="0"/>
                <a:sym typeface="Caveat"/>
              </a:rPr>
            </a:br>
            <a:r>
              <a:rPr lang="uk-UA" sz="4000" b="1" dirty="0" smtClean="0">
                <a:solidFill>
                  <a:srgbClr val="FF0000"/>
                </a:solidFill>
                <a:latin typeface="Times New Roman" pitchFamily="18" charset="0"/>
                <a:ea typeface="Caveat"/>
                <a:cs typeface="Times New Roman" pitchFamily="18" charset="0"/>
                <a:sym typeface="Caveat"/>
              </a:rPr>
              <a:t/>
            </a:r>
            <a:br>
              <a:rPr lang="uk-UA" sz="4000" b="1" dirty="0" smtClean="0">
                <a:solidFill>
                  <a:srgbClr val="FF0000"/>
                </a:solidFill>
                <a:latin typeface="Times New Roman" pitchFamily="18" charset="0"/>
                <a:ea typeface="Caveat"/>
                <a:cs typeface="Times New Roman" pitchFamily="18" charset="0"/>
                <a:sym typeface="Caveat"/>
              </a:rPr>
            </a:br>
            <a:r>
              <a:rPr lang="uk-UA" sz="4000" b="1" dirty="0">
                <a:solidFill>
                  <a:srgbClr val="FF0000"/>
                </a:solidFill>
                <a:latin typeface="Times New Roman" pitchFamily="18" charset="0"/>
                <a:ea typeface="Caveat"/>
                <a:cs typeface="Times New Roman" pitchFamily="18" charset="0"/>
                <a:sym typeface="Caveat"/>
              </a:rPr>
              <a:t/>
            </a:r>
            <a:br>
              <a:rPr lang="uk-UA" sz="4000" b="1" dirty="0">
                <a:solidFill>
                  <a:srgbClr val="FF0000"/>
                </a:solidFill>
                <a:latin typeface="Times New Roman" pitchFamily="18" charset="0"/>
                <a:ea typeface="Caveat"/>
                <a:cs typeface="Times New Roman" pitchFamily="18" charset="0"/>
                <a:sym typeface="Caveat"/>
              </a:rPr>
            </a:br>
            <a:r>
              <a:rPr lang="uk-UA" sz="4000" b="1" dirty="0" smtClean="0">
                <a:solidFill>
                  <a:srgbClr val="FF0000"/>
                </a:solidFill>
                <a:latin typeface="Times New Roman" pitchFamily="18" charset="0"/>
                <a:ea typeface="Caveat"/>
                <a:cs typeface="Times New Roman" pitchFamily="18" charset="0"/>
                <a:sym typeface="Caveat"/>
              </a:rPr>
              <a:t/>
            </a:r>
            <a:br>
              <a:rPr lang="uk-UA" sz="4000" b="1" dirty="0" smtClean="0">
                <a:solidFill>
                  <a:srgbClr val="FF0000"/>
                </a:solidFill>
                <a:latin typeface="Times New Roman" pitchFamily="18" charset="0"/>
                <a:ea typeface="Caveat"/>
                <a:cs typeface="Times New Roman" pitchFamily="18" charset="0"/>
                <a:sym typeface="Caveat"/>
              </a:rPr>
            </a:br>
            <a:r>
              <a:rPr lang="uk-UA" sz="4000" b="1" dirty="0">
                <a:solidFill>
                  <a:srgbClr val="FF0000"/>
                </a:solidFill>
                <a:latin typeface="Times New Roman" pitchFamily="18" charset="0"/>
                <a:ea typeface="Caveat"/>
                <a:cs typeface="Times New Roman" pitchFamily="18" charset="0"/>
                <a:sym typeface="Caveat"/>
              </a:rPr>
              <a:t/>
            </a:r>
            <a:br>
              <a:rPr lang="uk-UA" sz="4000" b="1" dirty="0">
                <a:solidFill>
                  <a:srgbClr val="FF0000"/>
                </a:solidFill>
                <a:latin typeface="Times New Roman" pitchFamily="18" charset="0"/>
                <a:ea typeface="Caveat"/>
                <a:cs typeface="Times New Roman" pitchFamily="18" charset="0"/>
                <a:sym typeface="Caveat"/>
              </a:rPr>
            </a:br>
            <a:r>
              <a:rPr lang="uk-UA" sz="4000" b="1" dirty="0" smtClean="0">
                <a:solidFill>
                  <a:srgbClr val="FF0000"/>
                </a:solidFill>
                <a:latin typeface="Times New Roman" pitchFamily="18" charset="0"/>
                <a:ea typeface="Caveat"/>
                <a:cs typeface="Times New Roman" pitchFamily="18" charset="0"/>
                <a:sym typeface="Caveat"/>
              </a:rPr>
              <a:t/>
            </a:r>
            <a:br>
              <a:rPr lang="uk-UA" sz="4000" b="1" dirty="0" smtClean="0">
                <a:solidFill>
                  <a:srgbClr val="FF0000"/>
                </a:solidFill>
                <a:latin typeface="Times New Roman" pitchFamily="18" charset="0"/>
                <a:ea typeface="Caveat"/>
                <a:cs typeface="Times New Roman" pitchFamily="18" charset="0"/>
                <a:sym typeface="Caveat"/>
              </a:rPr>
            </a:br>
            <a:r>
              <a:rPr lang="uk-UA" sz="4000" b="1" dirty="0">
                <a:solidFill>
                  <a:srgbClr val="FF0000"/>
                </a:solidFill>
                <a:latin typeface="Times New Roman" pitchFamily="18" charset="0"/>
                <a:ea typeface="Caveat"/>
                <a:cs typeface="Times New Roman" pitchFamily="18" charset="0"/>
                <a:sym typeface="Caveat"/>
              </a:rPr>
              <a:t/>
            </a:r>
            <a:br>
              <a:rPr lang="uk-UA" sz="4000" b="1" dirty="0">
                <a:solidFill>
                  <a:srgbClr val="FF0000"/>
                </a:solidFill>
                <a:latin typeface="Times New Roman" pitchFamily="18" charset="0"/>
                <a:ea typeface="Caveat"/>
                <a:cs typeface="Times New Roman" pitchFamily="18" charset="0"/>
                <a:sym typeface="Caveat"/>
              </a:rPr>
            </a:br>
            <a:r>
              <a:rPr lang="uk-UA" sz="4000" b="1" dirty="0" smtClean="0">
                <a:solidFill>
                  <a:srgbClr val="FF0000"/>
                </a:solidFill>
                <a:latin typeface="Times New Roman" pitchFamily="18" charset="0"/>
                <a:ea typeface="Caveat"/>
                <a:cs typeface="Times New Roman" pitchFamily="18" charset="0"/>
                <a:sym typeface="Caveat"/>
              </a:rPr>
              <a:t/>
            </a:r>
            <a:br>
              <a:rPr lang="uk-UA" sz="4000" b="1" dirty="0" smtClean="0">
                <a:solidFill>
                  <a:srgbClr val="FF0000"/>
                </a:solidFill>
                <a:latin typeface="Times New Roman" pitchFamily="18" charset="0"/>
                <a:ea typeface="Caveat"/>
                <a:cs typeface="Times New Roman" pitchFamily="18" charset="0"/>
                <a:sym typeface="Caveat"/>
              </a:rPr>
            </a:br>
            <a:r>
              <a:rPr lang="uk-UA" sz="4000" b="1" dirty="0">
                <a:solidFill>
                  <a:srgbClr val="FF0000"/>
                </a:solidFill>
                <a:latin typeface="Times New Roman" pitchFamily="18" charset="0"/>
                <a:ea typeface="Caveat"/>
                <a:cs typeface="Times New Roman" pitchFamily="18" charset="0"/>
                <a:sym typeface="Caveat"/>
              </a:rPr>
              <a:t/>
            </a:r>
            <a:br>
              <a:rPr lang="uk-UA" sz="4000" b="1" dirty="0">
                <a:solidFill>
                  <a:srgbClr val="FF0000"/>
                </a:solidFill>
                <a:latin typeface="Times New Roman" pitchFamily="18" charset="0"/>
                <a:ea typeface="Caveat"/>
                <a:cs typeface="Times New Roman" pitchFamily="18" charset="0"/>
                <a:sym typeface="Caveat"/>
              </a:rPr>
            </a:br>
            <a:r>
              <a:rPr lang="uk-UA" sz="4000" b="1" dirty="0" smtClean="0">
                <a:solidFill>
                  <a:srgbClr val="FF0000"/>
                </a:solidFill>
                <a:latin typeface="Times New Roman" pitchFamily="18" charset="0"/>
                <a:ea typeface="Caveat"/>
                <a:cs typeface="Times New Roman" pitchFamily="18" charset="0"/>
                <a:sym typeface="Caveat"/>
              </a:rPr>
              <a:t/>
            </a:r>
            <a:br>
              <a:rPr lang="uk-UA" sz="4000" b="1" dirty="0" smtClean="0">
                <a:solidFill>
                  <a:srgbClr val="FF0000"/>
                </a:solidFill>
                <a:latin typeface="Times New Roman" pitchFamily="18" charset="0"/>
                <a:ea typeface="Caveat"/>
                <a:cs typeface="Times New Roman" pitchFamily="18" charset="0"/>
                <a:sym typeface="Caveat"/>
              </a:rPr>
            </a:br>
            <a:r>
              <a:rPr lang="uk-UA" sz="2800" b="1" dirty="0" smtClean="0">
                <a:solidFill>
                  <a:srgbClr val="002060"/>
                </a:solidFill>
                <a:latin typeface="Times New Roman" pitchFamily="18" charset="0"/>
                <a:ea typeface="Caveat"/>
                <a:cs typeface="Times New Roman" pitchFamily="18" charset="0"/>
                <a:sym typeface="Caveat"/>
              </a:rPr>
              <a:t>Лекція 10. ПРАВО НА СВОБОДУ ОБ'ЄДНАНЬ У ПРАКТИЦІ ЄСПЛ</a:t>
            </a:r>
            <a:endParaRPr sz="2800" b="1" dirty="0">
              <a:solidFill>
                <a:srgbClr val="002060"/>
              </a:solidFill>
              <a:latin typeface="Times New Roman" pitchFamily="18" charset="0"/>
              <a:ea typeface="Caveat"/>
              <a:cs typeface="Times New Roman" pitchFamily="18" charset="0"/>
              <a:sym typeface="Caveat"/>
            </a:endParaRPr>
          </a:p>
          <a:p>
            <a:pPr marL="0" lvl="0" indent="0" algn="ctr" rtl="0">
              <a:spcBef>
                <a:spcPts val="1200"/>
              </a:spcBef>
              <a:spcAft>
                <a:spcPts val="0"/>
              </a:spcAft>
              <a:buNone/>
            </a:pPr>
            <a:endParaRPr sz="4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36" y="1363370"/>
            <a:ext cx="285273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199100"/>
            <a:ext cx="8520600" cy="842400"/>
          </a:xfrm>
          <a:prstGeom prst="rect">
            <a:avLst/>
          </a:prstGeom>
          <a:solidFill>
            <a:srgbClr val="6D9EEB"/>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ru" sz="1800" u="sng" dirty="0">
                <a:solidFill>
                  <a:srgbClr val="002060"/>
                </a:solidFill>
                <a:latin typeface="Times New Roman" pitchFamily="18" charset="0"/>
                <a:ea typeface="Caveat"/>
                <a:cs typeface="Times New Roman" pitchFamily="18" charset="0"/>
                <a:sym typeface="Caveat"/>
              </a:rPr>
              <a:t>Згідно з практикою Суду елементами, які визначають, чи вважати об’єднання приватним або громадським, є:</a:t>
            </a:r>
            <a:endParaRPr sz="1800" u="sng" dirty="0">
              <a:solidFill>
                <a:srgbClr val="002060"/>
              </a:solidFill>
              <a:latin typeface="Times New Roman" pitchFamily="18" charset="0"/>
              <a:ea typeface="Caveat"/>
              <a:cs typeface="Times New Roman" pitchFamily="18" charset="0"/>
              <a:sym typeface="Caveat"/>
            </a:endParaRPr>
          </a:p>
        </p:txBody>
      </p:sp>
      <p:sp>
        <p:nvSpPr>
          <p:cNvPr id="124" name="Google Shape;124;p22"/>
          <p:cNvSpPr txBox="1">
            <a:spLocks noGrp="1"/>
          </p:cNvSpPr>
          <p:nvPr>
            <p:ph type="body" idx="1"/>
          </p:nvPr>
        </p:nvSpPr>
        <p:spPr>
          <a:xfrm>
            <a:off x="311700" y="1116375"/>
            <a:ext cx="8520600" cy="41061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Font typeface="Caveat"/>
              <a:buChar char="❏"/>
            </a:pPr>
            <a:r>
              <a:rPr lang="ru" dirty="0">
                <a:solidFill>
                  <a:srgbClr val="002060"/>
                </a:solidFill>
                <a:latin typeface="Times New Roman" pitchFamily="18" charset="0"/>
                <a:ea typeface="Caveat"/>
                <a:cs typeface="Times New Roman" pitchFamily="18" charset="0"/>
                <a:sym typeface="Caveat"/>
              </a:rPr>
              <a:t>чи було воно створене фізичними особами чи законодавчим органом ?</a:t>
            </a:r>
            <a:endParaRPr dirty="0">
              <a:solidFill>
                <a:srgbClr val="002060"/>
              </a:solidFill>
              <a:latin typeface="Times New Roman" pitchFamily="18" charset="0"/>
              <a:ea typeface="Caveat"/>
              <a:cs typeface="Times New Roman" pitchFamily="18" charset="0"/>
              <a:sym typeface="Caveat"/>
            </a:endParaRPr>
          </a:p>
          <a:p>
            <a:pPr marL="457200" lvl="0" indent="-342900" algn="l" rtl="0">
              <a:spcBef>
                <a:spcPts val="0"/>
              </a:spcBef>
              <a:spcAft>
                <a:spcPts val="0"/>
              </a:spcAft>
              <a:buSzPts val="1800"/>
              <a:buFont typeface="Caveat"/>
              <a:buChar char="❏"/>
            </a:pPr>
            <a:r>
              <a:rPr lang="ru" dirty="0">
                <a:solidFill>
                  <a:srgbClr val="002060"/>
                </a:solidFill>
                <a:latin typeface="Times New Roman" pitchFamily="18" charset="0"/>
                <a:ea typeface="Caveat"/>
                <a:cs typeface="Times New Roman" pitchFamily="18" charset="0"/>
                <a:sym typeface="Caveat"/>
              </a:rPr>
              <a:t>чи залишилося воно інтегрованим у державні структури ?</a:t>
            </a:r>
            <a:endParaRPr dirty="0">
              <a:solidFill>
                <a:srgbClr val="002060"/>
              </a:solidFill>
              <a:latin typeface="Times New Roman" pitchFamily="18" charset="0"/>
              <a:ea typeface="Caveat"/>
              <a:cs typeface="Times New Roman" pitchFamily="18" charset="0"/>
              <a:sym typeface="Caveat"/>
            </a:endParaRPr>
          </a:p>
          <a:p>
            <a:pPr marL="457200" lvl="0" indent="-342900" algn="l" rtl="0">
              <a:spcBef>
                <a:spcPts val="0"/>
              </a:spcBef>
              <a:spcAft>
                <a:spcPts val="0"/>
              </a:spcAft>
              <a:buSzPts val="1800"/>
              <a:buFont typeface="Caveat"/>
              <a:buChar char="❏"/>
            </a:pPr>
            <a:r>
              <a:rPr lang="ru" dirty="0">
                <a:solidFill>
                  <a:srgbClr val="002060"/>
                </a:solidFill>
                <a:latin typeface="Times New Roman" pitchFamily="18" charset="0"/>
                <a:ea typeface="Caveat"/>
                <a:cs typeface="Times New Roman" pitchFamily="18" charset="0"/>
                <a:sym typeface="Caveat"/>
              </a:rPr>
              <a:t>чи було воно наділене адміністративними, нормотворчими та дисциплінарними повноваженнями ?</a:t>
            </a:r>
            <a:endParaRPr dirty="0">
              <a:solidFill>
                <a:srgbClr val="002060"/>
              </a:solidFill>
              <a:latin typeface="Times New Roman" pitchFamily="18" charset="0"/>
              <a:ea typeface="Caveat"/>
              <a:cs typeface="Times New Roman" pitchFamily="18" charset="0"/>
              <a:sym typeface="Caveat"/>
            </a:endParaRPr>
          </a:p>
          <a:p>
            <a:pPr marL="457200" lvl="0" indent="-342900" algn="l" rtl="0">
              <a:spcBef>
                <a:spcPts val="0"/>
              </a:spcBef>
              <a:spcAft>
                <a:spcPts val="0"/>
              </a:spcAft>
              <a:buSzPts val="1800"/>
              <a:buFont typeface="Caveat"/>
              <a:buChar char="❏"/>
            </a:pPr>
            <a:r>
              <a:rPr lang="ru" dirty="0">
                <a:solidFill>
                  <a:srgbClr val="002060"/>
                </a:solidFill>
                <a:latin typeface="Times New Roman" pitchFamily="18" charset="0"/>
                <a:ea typeface="Caveat"/>
                <a:cs typeface="Times New Roman" pitchFamily="18" charset="0"/>
                <a:sym typeface="Caveat"/>
              </a:rPr>
              <a:t>чи переслідувало воно мету, яка відповідала загальним інтересам ?</a:t>
            </a:r>
            <a:endParaRPr dirty="0">
              <a:solidFill>
                <a:srgbClr val="002060"/>
              </a:solidFill>
              <a:latin typeface="Times New Roman" pitchFamily="18" charset="0"/>
              <a:ea typeface="Caveat"/>
              <a:cs typeface="Times New Roman" pitchFamily="18" charset="0"/>
              <a:sym typeface="Caveat"/>
            </a:endParaRPr>
          </a:p>
          <a:p>
            <a:pPr marL="457200" lvl="0" indent="0" algn="l" rtl="0">
              <a:spcBef>
                <a:spcPts val="1200"/>
              </a:spcBef>
              <a:spcAft>
                <a:spcPts val="0"/>
              </a:spcAft>
              <a:buNone/>
            </a:pPr>
            <a:endParaRPr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endParaRPr sz="17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endParaRPr sz="17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endParaRPr sz="14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1200"/>
              </a:spcAft>
              <a:buNone/>
            </a:pPr>
            <a:r>
              <a:rPr lang="ru" sz="1400" dirty="0">
                <a:solidFill>
                  <a:srgbClr val="002060"/>
                </a:solidFill>
                <a:latin typeface="Times New Roman" pitchFamily="18" charset="0"/>
                <a:ea typeface="Caveat"/>
                <a:cs typeface="Times New Roman" pitchFamily="18" charset="0"/>
                <a:sym typeface="Caveat"/>
              </a:rPr>
              <a:t>Наприклад, Справа(«Митіліанос і Костакіс проти Греції» (Mytilinaios and Kostakis Посібник зі статті 11 Конвенції — Свобода зібрань та об’єднання Європейський суд з прав людини 29/70 Останнє оновлення: 31.08.2024 v. Greece), 2015 р., § 35; </a:t>
            </a:r>
            <a:endParaRPr sz="1400" dirty="0">
              <a:solidFill>
                <a:srgbClr val="002060"/>
              </a:solidFill>
              <a:latin typeface="Times New Roman" pitchFamily="18" charset="0"/>
              <a:cs typeface="Times New Roman" pitchFamily="18" charset="0"/>
            </a:endParaRPr>
          </a:p>
        </p:txBody>
      </p:sp>
      <p:pic>
        <p:nvPicPr>
          <p:cNvPr id="125" name="Google Shape;125;p22"/>
          <p:cNvPicPr preferRelativeResize="0"/>
          <p:nvPr/>
        </p:nvPicPr>
        <p:blipFill>
          <a:blip r:embed="rId3">
            <a:alphaModFix/>
          </a:blip>
          <a:stretch>
            <a:fillRect/>
          </a:stretch>
        </p:blipFill>
        <p:spPr>
          <a:xfrm>
            <a:off x="1638225" y="2571750"/>
            <a:ext cx="5592650" cy="17233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9"/>
        <p:cNvGrpSpPr/>
        <p:nvPr/>
      </p:nvGrpSpPr>
      <p:grpSpPr>
        <a:xfrm>
          <a:off x="0" y="0"/>
          <a:ext cx="0" cy="0"/>
          <a:chOff x="0" y="0"/>
          <a:chExt cx="0" cy="0"/>
        </a:xfrm>
      </p:grpSpPr>
      <p:sp>
        <p:nvSpPr>
          <p:cNvPr id="130" name="Google Shape;130;p23"/>
          <p:cNvSpPr/>
          <p:nvPr/>
        </p:nvSpPr>
        <p:spPr>
          <a:xfrm>
            <a:off x="66300" y="271600"/>
            <a:ext cx="4405800" cy="456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lnSpc>
                <a:spcPct val="115000"/>
              </a:lnSpc>
              <a:spcBef>
                <a:spcPts val="0"/>
              </a:spcBef>
              <a:spcAft>
                <a:spcPts val="0"/>
              </a:spcAft>
              <a:buNone/>
            </a:pPr>
            <a:r>
              <a:rPr lang="ru" sz="1600" dirty="0">
                <a:solidFill>
                  <a:srgbClr val="002060"/>
                </a:solidFill>
                <a:latin typeface="Times New Roman" pitchFamily="18" charset="0"/>
                <a:ea typeface="Caveat"/>
                <a:cs typeface="Times New Roman" pitchFamily="18" charset="0"/>
                <a:sym typeface="Caveat"/>
              </a:rPr>
              <a:t>Професійні об’єднання та органи, пов’язані із працевлаштуванням, також не входять до обсягу статті 11.     Як правило, метою таких органів, встановленою законодавством, є регулювання та популяризація професій, виконуючи при цьому важливі публічно-правові функції для захисту громадськості. </a:t>
            </a:r>
            <a:endParaRPr sz="1600" dirty="0">
              <a:solidFill>
                <a:srgbClr val="002060"/>
              </a:solidFill>
              <a:latin typeface="Times New Roman" pitchFamily="18" charset="0"/>
              <a:ea typeface="Caveat"/>
              <a:cs typeface="Times New Roman" pitchFamily="18" charset="0"/>
              <a:sym typeface="Caveat"/>
            </a:endParaRPr>
          </a:p>
          <a:p>
            <a:pPr marL="0" lvl="0" indent="457200" algn="l" rtl="0">
              <a:lnSpc>
                <a:spcPct val="115000"/>
              </a:lnSpc>
              <a:spcBef>
                <a:spcPts val="1200"/>
              </a:spcBef>
              <a:spcAft>
                <a:spcPts val="1200"/>
              </a:spcAft>
              <a:buClr>
                <a:schemeClr val="dk1"/>
              </a:buClr>
              <a:buSzPts val="1100"/>
              <a:buFont typeface="Arial"/>
              <a:buNone/>
            </a:pPr>
            <a:r>
              <a:rPr lang="ru" sz="1600" dirty="0">
                <a:solidFill>
                  <a:srgbClr val="002060"/>
                </a:solidFill>
                <a:latin typeface="Times New Roman" pitchFamily="18" charset="0"/>
                <a:ea typeface="Caveat"/>
                <a:cs typeface="Times New Roman" pitchFamily="18" charset="0"/>
                <a:sym typeface="Caveat"/>
              </a:rPr>
              <a:t>Відповідно, вони не можуть порівнюватися з приватно-правовими об’єднаннями або профспілками, проте залишаються інтегрованими у державні структури:            Справа («Попов та інші проти Болгарії» (Popov and Others v. Bulgaria) (ухв.), 2003 р.).</a:t>
            </a:r>
            <a:endParaRPr sz="1600" dirty="0">
              <a:solidFill>
                <a:srgbClr val="002060"/>
              </a:solidFill>
              <a:latin typeface="Times New Roman" pitchFamily="18" charset="0"/>
              <a:ea typeface="Caveat"/>
              <a:cs typeface="Times New Roman" pitchFamily="18" charset="0"/>
              <a:sym typeface="Caveat"/>
            </a:endParaRPr>
          </a:p>
        </p:txBody>
      </p:sp>
      <p:pic>
        <p:nvPicPr>
          <p:cNvPr id="131" name="Google Shape;131;p23"/>
          <p:cNvPicPr preferRelativeResize="0"/>
          <p:nvPr/>
        </p:nvPicPr>
        <p:blipFill>
          <a:blip r:embed="rId3">
            <a:alphaModFix/>
          </a:blip>
          <a:stretch>
            <a:fillRect/>
          </a:stretch>
        </p:blipFill>
        <p:spPr>
          <a:xfrm>
            <a:off x="4572000" y="1299238"/>
            <a:ext cx="4450775" cy="25450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226700" y="269614"/>
            <a:ext cx="8672400" cy="560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200"/>
              </a:spcAft>
              <a:buClr>
                <a:schemeClr val="dk1"/>
              </a:buClr>
              <a:buSzPts val="1100"/>
              <a:buFont typeface="Arial"/>
              <a:buNone/>
            </a:pPr>
            <a:r>
              <a:rPr lang="ru" sz="2000" b="1" dirty="0">
                <a:solidFill>
                  <a:srgbClr val="002060"/>
                </a:solidFill>
                <a:highlight>
                  <a:srgbClr val="93C47D"/>
                </a:highlight>
                <a:latin typeface="Times New Roman" pitchFamily="18" charset="0"/>
                <a:ea typeface="Caveat"/>
                <a:cs typeface="Times New Roman" pitchFamily="18" charset="0"/>
                <a:sym typeface="Caveat"/>
              </a:rPr>
              <a:t>Об’єднання, до яких не застосовується стаття 11, включають наступні:</a:t>
            </a:r>
            <a:endParaRPr sz="2000" b="1" dirty="0">
              <a:solidFill>
                <a:srgbClr val="002060"/>
              </a:solidFill>
              <a:highlight>
                <a:srgbClr val="93C47D"/>
              </a:highlight>
              <a:latin typeface="Times New Roman" pitchFamily="18" charset="0"/>
              <a:ea typeface="Caveat"/>
              <a:cs typeface="Times New Roman" pitchFamily="18" charset="0"/>
              <a:sym typeface="Caveat"/>
            </a:endParaRPr>
          </a:p>
        </p:txBody>
      </p:sp>
      <p:sp>
        <p:nvSpPr>
          <p:cNvPr id="137" name="Google Shape;137;p24"/>
          <p:cNvSpPr/>
          <p:nvPr/>
        </p:nvSpPr>
        <p:spPr>
          <a:xfrm>
            <a:off x="103700" y="2576050"/>
            <a:ext cx="2849700" cy="1432800"/>
          </a:xfrm>
          <a:prstGeom prst="bevel">
            <a:avLst>
              <a:gd name="adj" fmla="val 12500"/>
            </a:avLst>
          </a:prstGeom>
          <a:solidFill>
            <a:srgbClr val="6D9EEB"/>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ru" b="1" u="sng" dirty="0">
                <a:solidFill>
                  <a:srgbClr val="002060"/>
                </a:solidFill>
                <a:latin typeface="Times New Roman" pitchFamily="18" charset="0"/>
                <a:ea typeface="Caveat"/>
                <a:cs typeface="Times New Roman" pitchFamily="18" charset="0"/>
                <a:sym typeface="Caveat"/>
              </a:rPr>
              <a:t>Адвокатські об’єднання </a:t>
            </a:r>
            <a:endParaRPr b="1" u="sng" dirty="0">
              <a:solidFill>
                <a:srgbClr val="002060"/>
              </a:solidFill>
              <a:latin typeface="Times New Roman" pitchFamily="18" charset="0"/>
              <a:ea typeface="Caveat"/>
              <a:cs typeface="Times New Roman" pitchFamily="18" charset="0"/>
              <a:sym typeface="Caveat"/>
            </a:endParaRPr>
          </a:p>
          <a:p>
            <a:pPr marL="0" lvl="0" indent="0" algn="l" rtl="0">
              <a:lnSpc>
                <a:spcPct val="115000"/>
              </a:lnSpc>
              <a:spcBef>
                <a:spcPts val="1200"/>
              </a:spcBef>
              <a:spcAft>
                <a:spcPts val="1200"/>
              </a:spcAft>
              <a:buClr>
                <a:schemeClr val="dk1"/>
              </a:buClr>
              <a:buSzPts val="1100"/>
              <a:buFont typeface="Arial"/>
              <a:buNone/>
            </a:pPr>
            <a:r>
              <a:rPr lang="ru" sz="1200" dirty="0">
                <a:solidFill>
                  <a:srgbClr val="002060"/>
                </a:solidFill>
                <a:latin typeface="Times New Roman" pitchFamily="18" charset="0"/>
                <a:ea typeface="Caveat"/>
                <a:cs typeface="Times New Roman" pitchFamily="18" charset="0"/>
                <a:sym typeface="Caveat"/>
              </a:rPr>
              <a:t>Справа  «А. та інші проти Іспанії» (A. and Others v. Spain), рішення Комісії, 1990 р.;  </a:t>
            </a:r>
            <a:endParaRPr sz="1200" dirty="0">
              <a:solidFill>
                <a:srgbClr val="002060"/>
              </a:solidFill>
              <a:latin typeface="Times New Roman" pitchFamily="18" charset="0"/>
              <a:ea typeface="Caveat"/>
              <a:cs typeface="Times New Roman" pitchFamily="18" charset="0"/>
              <a:sym typeface="Caveat"/>
            </a:endParaRPr>
          </a:p>
        </p:txBody>
      </p:sp>
      <p:sp>
        <p:nvSpPr>
          <p:cNvPr id="138" name="Google Shape;138;p24"/>
          <p:cNvSpPr/>
          <p:nvPr/>
        </p:nvSpPr>
        <p:spPr>
          <a:xfrm>
            <a:off x="50150" y="742325"/>
            <a:ext cx="2956800" cy="1368600"/>
          </a:xfrm>
          <a:prstGeom prst="bevel">
            <a:avLst>
              <a:gd name="adj" fmla="val 125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ru" b="1" u="sng" dirty="0">
                <a:solidFill>
                  <a:srgbClr val="002060"/>
                </a:solidFill>
                <a:latin typeface="Times New Roman" pitchFamily="18" charset="0"/>
                <a:ea typeface="Caveat"/>
                <a:cs typeface="Times New Roman" pitchFamily="18" charset="0"/>
                <a:sym typeface="Caveat"/>
              </a:rPr>
              <a:t>Спілки лікарів</a:t>
            </a:r>
            <a:r>
              <a:rPr lang="ru" u="sng" dirty="0">
                <a:solidFill>
                  <a:srgbClr val="002060"/>
                </a:solidFill>
                <a:latin typeface="Times New Roman" pitchFamily="18" charset="0"/>
                <a:cs typeface="Times New Roman" pitchFamily="18" charset="0"/>
              </a:rPr>
              <a:t> </a:t>
            </a:r>
            <a:endParaRPr sz="1200" u="sng" dirty="0">
              <a:solidFill>
                <a:srgbClr val="002060"/>
              </a:solidFill>
              <a:latin typeface="Times New Roman" pitchFamily="18" charset="0"/>
              <a:cs typeface="Times New Roman" pitchFamily="18" charset="0"/>
            </a:endParaRPr>
          </a:p>
          <a:p>
            <a:pPr marL="0" lvl="0" indent="0" algn="just" rtl="0">
              <a:lnSpc>
                <a:spcPct val="115000"/>
              </a:lnSpc>
              <a:spcBef>
                <a:spcPts val="1200"/>
              </a:spcBef>
              <a:spcAft>
                <a:spcPts val="1200"/>
              </a:spcAft>
              <a:buClr>
                <a:schemeClr val="dk1"/>
              </a:buClr>
              <a:buSzPts val="1100"/>
              <a:buFont typeface="Arial"/>
              <a:buNone/>
            </a:pPr>
            <a:r>
              <a:rPr lang="ru" sz="1200" dirty="0">
                <a:solidFill>
                  <a:srgbClr val="002060"/>
                </a:solidFill>
                <a:latin typeface="Times New Roman" pitchFamily="18" charset="0"/>
                <a:ea typeface="Caveat"/>
                <a:cs typeface="Times New Roman" pitchFamily="18" charset="0"/>
                <a:sym typeface="Caveat"/>
              </a:rPr>
              <a:t>Справа («Ле Конт, Ван Льовен і Де Мейєр проти Бельгії» (Le Compte, Van Leuven and De Meyere v. Belgium), 1981 р., </a:t>
            </a:r>
            <a:endParaRPr sz="1200" dirty="0">
              <a:solidFill>
                <a:srgbClr val="002060"/>
              </a:solidFill>
              <a:latin typeface="Times New Roman" pitchFamily="18" charset="0"/>
              <a:ea typeface="Caveat"/>
              <a:cs typeface="Times New Roman" pitchFamily="18" charset="0"/>
              <a:sym typeface="Caveat"/>
            </a:endParaRPr>
          </a:p>
        </p:txBody>
      </p:sp>
      <p:sp>
        <p:nvSpPr>
          <p:cNvPr id="139" name="Google Shape;139;p24"/>
          <p:cNvSpPr/>
          <p:nvPr/>
        </p:nvSpPr>
        <p:spPr>
          <a:xfrm>
            <a:off x="3186125" y="1260838"/>
            <a:ext cx="2737500" cy="1497000"/>
          </a:xfrm>
          <a:prstGeom prst="bevel">
            <a:avLst>
              <a:gd name="adj" fmla="val 12500"/>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ru" b="1" u="sng" dirty="0">
                <a:solidFill>
                  <a:srgbClr val="002060"/>
                </a:solidFill>
                <a:latin typeface="Times New Roman" pitchFamily="18" charset="0"/>
                <a:ea typeface="Caveat"/>
                <a:cs typeface="Times New Roman" pitchFamily="18" charset="0"/>
                <a:sym typeface="Caveat"/>
              </a:rPr>
              <a:t>Рада ветеринарів-хірургів </a:t>
            </a:r>
            <a:endParaRPr b="1" u="sng" dirty="0">
              <a:solidFill>
                <a:srgbClr val="002060"/>
              </a:solidFill>
              <a:latin typeface="Times New Roman" pitchFamily="18" charset="0"/>
              <a:ea typeface="Caveat"/>
              <a:cs typeface="Times New Roman" pitchFamily="18" charset="0"/>
              <a:sym typeface="Caveat"/>
            </a:endParaRPr>
          </a:p>
          <a:p>
            <a:pPr marL="0" lvl="0" indent="0" algn="ctr" rtl="0">
              <a:lnSpc>
                <a:spcPct val="115000"/>
              </a:lnSpc>
              <a:spcBef>
                <a:spcPts val="1200"/>
              </a:spcBef>
              <a:spcAft>
                <a:spcPts val="1200"/>
              </a:spcAft>
              <a:buClr>
                <a:schemeClr val="dk1"/>
              </a:buClr>
              <a:buSzPts val="1100"/>
              <a:buFont typeface="Arial"/>
              <a:buNone/>
            </a:pPr>
            <a:r>
              <a:rPr lang="ru" sz="1200" dirty="0">
                <a:solidFill>
                  <a:srgbClr val="002060"/>
                </a:solidFill>
                <a:latin typeface="Times New Roman" pitchFamily="18" charset="0"/>
                <a:ea typeface="Caveat"/>
                <a:cs typeface="Times New Roman" pitchFamily="18" charset="0"/>
                <a:sym typeface="Caveat"/>
              </a:rPr>
              <a:t>Справа «Бартольд проти Німеччини» (Barthold v. Germany), 1985 р., § 61); </a:t>
            </a:r>
            <a:endParaRPr sz="1200" dirty="0">
              <a:solidFill>
                <a:srgbClr val="002060"/>
              </a:solidFill>
              <a:latin typeface="Times New Roman" pitchFamily="18" charset="0"/>
              <a:ea typeface="Caveat"/>
              <a:cs typeface="Times New Roman" pitchFamily="18" charset="0"/>
              <a:sym typeface="Caveat"/>
            </a:endParaRPr>
          </a:p>
        </p:txBody>
      </p:sp>
      <p:sp>
        <p:nvSpPr>
          <p:cNvPr id="140" name="Google Shape;140;p24"/>
          <p:cNvSpPr/>
          <p:nvPr/>
        </p:nvSpPr>
        <p:spPr>
          <a:xfrm>
            <a:off x="6102800" y="754070"/>
            <a:ext cx="2796300" cy="1432800"/>
          </a:xfrm>
          <a:prstGeom prst="bevel">
            <a:avLst>
              <a:gd name="adj" fmla="val 125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ru" b="1" u="sng" dirty="0">
                <a:solidFill>
                  <a:srgbClr val="002060"/>
                </a:solidFill>
                <a:latin typeface="Times New Roman" pitchFamily="18" charset="0"/>
                <a:ea typeface="Caveat"/>
                <a:cs typeface="Times New Roman" pitchFamily="18" charset="0"/>
                <a:sym typeface="Caveat"/>
              </a:rPr>
              <a:t>Об’єднання архітекторів</a:t>
            </a:r>
            <a:endParaRPr b="1" u="sng" dirty="0">
              <a:solidFill>
                <a:srgbClr val="002060"/>
              </a:solidFill>
              <a:latin typeface="Times New Roman" pitchFamily="18" charset="0"/>
              <a:ea typeface="Caveat"/>
              <a:cs typeface="Times New Roman" pitchFamily="18" charset="0"/>
              <a:sym typeface="Caveat"/>
            </a:endParaRPr>
          </a:p>
          <a:p>
            <a:pPr marL="0" lvl="0" indent="0" algn="ctr" rtl="0">
              <a:lnSpc>
                <a:spcPct val="115000"/>
              </a:lnSpc>
              <a:spcBef>
                <a:spcPts val="1200"/>
              </a:spcBef>
              <a:spcAft>
                <a:spcPts val="1200"/>
              </a:spcAft>
              <a:buNone/>
            </a:pPr>
            <a:r>
              <a:rPr lang="ru" sz="1200" dirty="0">
                <a:solidFill>
                  <a:srgbClr val="002060"/>
                </a:solidFill>
                <a:latin typeface="Times New Roman" pitchFamily="18" charset="0"/>
                <a:ea typeface="Caveat"/>
                <a:cs typeface="Times New Roman" pitchFamily="18" charset="0"/>
                <a:sym typeface="Caveat"/>
              </a:rPr>
              <a:t>Справа “Реве і Легалле проти Франції” (Revert and Legallais v. France), рішення Комісії, 1989 р.);</a:t>
            </a:r>
            <a:r>
              <a:rPr lang="ru" sz="1273" dirty="0">
                <a:solidFill>
                  <a:srgbClr val="002060"/>
                </a:solidFill>
                <a:latin typeface="Times New Roman" pitchFamily="18" charset="0"/>
                <a:ea typeface="Caveat"/>
                <a:cs typeface="Times New Roman" pitchFamily="18" charset="0"/>
                <a:sym typeface="Caveat"/>
              </a:rPr>
              <a:t> </a:t>
            </a:r>
            <a:endParaRPr sz="100" b="1" u="sng" dirty="0">
              <a:solidFill>
                <a:srgbClr val="002060"/>
              </a:solidFill>
              <a:latin typeface="Times New Roman" pitchFamily="18" charset="0"/>
              <a:ea typeface="Caveat"/>
              <a:cs typeface="Times New Roman" pitchFamily="18" charset="0"/>
              <a:sym typeface="Caveat"/>
            </a:endParaRPr>
          </a:p>
        </p:txBody>
      </p:sp>
      <p:sp>
        <p:nvSpPr>
          <p:cNvPr id="141" name="Google Shape;141;p24"/>
          <p:cNvSpPr/>
          <p:nvPr/>
        </p:nvSpPr>
        <p:spPr>
          <a:xfrm>
            <a:off x="6257925" y="2543950"/>
            <a:ext cx="2796300" cy="1497000"/>
          </a:xfrm>
          <a:prstGeom prst="bevel">
            <a:avLst>
              <a:gd name="adj" fmla="val 125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u="sng" dirty="0">
              <a:solidFill>
                <a:srgbClr val="666666"/>
              </a:solidFill>
              <a:latin typeface="Caveat"/>
              <a:ea typeface="Caveat"/>
              <a:cs typeface="Caveat"/>
              <a:sym typeface="Caveat"/>
            </a:endParaRPr>
          </a:p>
          <a:p>
            <a:pPr marL="0" lvl="0" indent="0" algn="ctr" rtl="0">
              <a:spcBef>
                <a:spcPts val="0"/>
              </a:spcBef>
              <a:spcAft>
                <a:spcPts val="0"/>
              </a:spcAft>
              <a:buNone/>
            </a:pPr>
            <a:r>
              <a:rPr lang="ru" b="1" u="sng" dirty="0">
                <a:solidFill>
                  <a:srgbClr val="002060"/>
                </a:solidFill>
                <a:latin typeface="Times New Roman" pitchFamily="18" charset="0"/>
                <a:ea typeface="Caveat"/>
                <a:cs typeface="Times New Roman" pitchFamily="18" charset="0"/>
                <a:sym typeface="Caveat"/>
              </a:rPr>
              <a:t>Нотаріальні палати</a:t>
            </a:r>
            <a:endParaRPr b="1" u="sng" dirty="0">
              <a:solidFill>
                <a:srgbClr val="002060"/>
              </a:solidFill>
              <a:latin typeface="Times New Roman" pitchFamily="18" charset="0"/>
              <a:ea typeface="Caveat"/>
              <a:cs typeface="Times New Roman" pitchFamily="18" charset="0"/>
              <a:sym typeface="Caveat"/>
            </a:endParaRPr>
          </a:p>
          <a:p>
            <a:pPr marL="0" lvl="0" indent="0" algn="ctr" rtl="0">
              <a:spcBef>
                <a:spcPts val="0"/>
              </a:spcBef>
              <a:spcAft>
                <a:spcPts val="0"/>
              </a:spcAft>
              <a:buNone/>
            </a:pPr>
            <a:endParaRPr b="1" u="sng" dirty="0">
              <a:solidFill>
                <a:srgbClr val="002060"/>
              </a:solidFill>
              <a:latin typeface="Times New Roman" pitchFamily="18" charset="0"/>
              <a:ea typeface="Caveat"/>
              <a:cs typeface="Times New Roman" pitchFamily="18" charset="0"/>
              <a:sym typeface="Caveat"/>
            </a:endParaRPr>
          </a:p>
          <a:p>
            <a:pPr marL="0" lvl="0" indent="0" algn="l" rtl="0">
              <a:lnSpc>
                <a:spcPct val="115000"/>
              </a:lnSpc>
              <a:spcBef>
                <a:spcPts val="0"/>
              </a:spcBef>
              <a:spcAft>
                <a:spcPts val="0"/>
              </a:spcAft>
              <a:buClr>
                <a:schemeClr val="dk1"/>
              </a:buClr>
              <a:buSzPts val="1100"/>
              <a:buFont typeface="Arial"/>
              <a:buNone/>
            </a:pPr>
            <a:r>
              <a:rPr lang="ru" sz="1200" dirty="0">
                <a:solidFill>
                  <a:srgbClr val="002060"/>
                </a:solidFill>
                <a:latin typeface="Times New Roman" pitchFamily="18" charset="0"/>
                <a:ea typeface="Caveat"/>
                <a:cs typeface="Times New Roman" pitchFamily="18" charset="0"/>
                <a:sym typeface="Caveat"/>
              </a:rPr>
              <a:t>Національна нотаріальна палата проти Албанії» (National Notary Chamber v. Albania) (ухв.), 2008 р.);</a:t>
            </a:r>
            <a:endParaRPr sz="1200" dirty="0">
              <a:solidFill>
                <a:srgbClr val="002060"/>
              </a:solidFill>
              <a:latin typeface="Times New Roman" pitchFamily="18" charset="0"/>
              <a:ea typeface="Caveat"/>
              <a:cs typeface="Times New Roman" pitchFamily="18" charset="0"/>
              <a:sym typeface="Caveat"/>
            </a:endParaRPr>
          </a:p>
          <a:p>
            <a:pPr marL="0" lvl="0" indent="0" algn="ctr" rtl="0">
              <a:spcBef>
                <a:spcPts val="1200"/>
              </a:spcBef>
              <a:spcAft>
                <a:spcPts val="0"/>
              </a:spcAft>
              <a:buNone/>
            </a:pPr>
            <a:endParaRPr b="1" u="sng" dirty="0">
              <a:solidFill>
                <a:srgbClr val="666666"/>
              </a:solidFill>
              <a:latin typeface="Caveat"/>
              <a:ea typeface="Caveat"/>
              <a:cs typeface="Caveat"/>
              <a:sym typeface="Caveat"/>
            </a:endParaRPr>
          </a:p>
        </p:txBody>
      </p:sp>
      <p:sp>
        <p:nvSpPr>
          <p:cNvPr id="142" name="Google Shape;142;p24"/>
          <p:cNvSpPr/>
          <p:nvPr/>
        </p:nvSpPr>
        <p:spPr>
          <a:xfrm>
            <a:off x="3060500" y="3340575"/>
            <a:ext cx="2903400" cy="1497000"/>
          </a:xfrm>
          <a:prstGeom prst="bevel">
            <a:avLst>
              <a:gd name="adj" fmla="val 125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ru" b="1" u="sng" dirty="0" smtClean="0">
              <a:solidFill>
                <a:srgbClr val="002060"/>
              </a:solidFill>
              <a:latin typeface="Times New Roman" pitchFamily="18" charset="0"/>
              <a:ea typeface="Caveat"/>
              <a:cs typeface="Times New Roman" pitchFamily="18" charset="0"/>
              <a:sym typeface="Caveat"/>
            </a:endParaRPr>
          </a:p>
          <a:p>
            <a:pPr marL="0" lvl="0" indent="0" algn="ctr" rtl="0">
              <a:spcBef>
                <a:spcPts val="0"/>
              </a:spcBef>
              <a:spcAft>
                <a:spcPts val="0"/>
              </a:spcAft>
              <a:buNone/>
            </a:pPr>
            <a:r>
              <a:rPr lang="ru" b="1" u="sng" dirty="0" smtClean="0">
                <a:solidFill>
                  <a:srgbClr val="002060"/>
                </a:solidFill>
                <a:latin typeface="Times New Roman" pitchFamily="18" charset="0"/>
                <a:ea typeface="Caveat"/>
                <a:cs typeface="Times New Roman" pitchFamily="18" charset="0"/>
                <a:sym typeface="Caveat"/>
              </a:rPr>
              <a:t>Торгова </a:t>
            </a:r>
            <a:r>
              <a:rPr lang="ru" b="1" u="sng" dirty="0">
                <a:solidFill>
                  <a:srgbClr val="002060"/>
                </a:solidFill>
                <a:latin typeface="Times New Roman" pitchFamily="18" charset="0"/>
                <a:ea typeface="Caveat"/>
                <a:cs typeface="Times New Roman" pitchFamily="18" charset="0"/>
                <a:sym typeface="Caveat"/>
              </a:rPr>
              <a:t>палата</a:t>
            </a:r>
            <a:endParaRPr b="1" u="sng" dirty="0">
              <a:solidFill>
                <a:srgbClr val="002060"/>
              </a:solidFill>
              <a:latin typeface="Times New Roman" pitchFamily="18" charset="0"/>
              <a:ea typeface="Caveat"/>
              <a:cs typeface="Times New Roman" pitchFamily="18" charset="0"/>
              <a:sym typeface="Caveat"/>
            </a:endParaRPr>
          </a:p>
          <a:p>
            <a:pPr marL="0" lvl="0" indent="0" algn="ctr" rtl="0">
              <a:spcBef>
                <a:spcPts val="0"/>
              </a:spcBef>
              <a:spcAft>
                <a:spcPts val="0"/>
              </a:spcAft>
              <a:buNone/>
            </a:pPr>
            <a:endParaRPr b="1" u="sng" dirty="0">
              <a:solidFill>
                <a:srgbClr val="002060"/>
              </a:solidFill>
              <a:latin typeface="Times New Roman" pitchFamily="18" charset="0"/>
              <a:ea typeface="Caveat"/>
              <a:cs typeface="Times New Roman" pitchFamily="18" charset="0"/>
              <a:sym typeface="Caveat"/>
            </a:endParaRPr>
          </a:p>
          <a:p>
            <a:pPr marL="0" lvl="0" indent="0" algn="l" rtl="0">
              <a:lnSpc>
                <a:spcPct val="115000"/>
              </a:lnSpc>
              <a:spcBef>
                <a:spcPts val="0"/>
              </a:spcBef>
              <a:spcAft>
                <a:spcPts val="0"/>
              </a:spcAft>
              <a:buClr>
                <a:schemeClr val="dk1"/>
              </a:buClr>
              <a:buSzPts val="1100"/>
              <a:buFont typeface="Arial"/>
              <a:buNone/>
            </a:pPr>
            <a:r>
              <a:rPr lang="ru" sz="1200" dirty="0">
                <a:solidFill>
                  <a:srgbClr val="002060"/>
                </a:solidFill>
                <a:latin typeface="Times New Roman" pitchFamily="18" charset="0"/>
                <a:ea typeface="Caveat"/>
                <a:cs typeface="Times New Roman" pitchFamily="18" charset="0"/>
                <a:sym typeface="Caveat"/>
              </a:rPr>
              <a:t> Справа «Вайс проти Австрії» (Weiss v. Austria), рішення Комісії, 1991 р.)</a:t>
            </a:r>
            <a:endParaRPr sz="1200" dirty="0">
              <a:solidFill>
                <a:srgbClr val="002060"/>
              </a:solidFill>
              <a:latin typeface="Times New Roman" pitchFamily="18" charset="0"/>
              <a:ea typeface="Caveat"/>
              <a:cs typeface="Times New Roman" pitchFamily="18" charset="0"/>
              <a:sym typeface="Caveat"/>
            </a:endParaRPr>
          </a:p>
          <a:p>
            <a:pPr marL="0" lvl="0" indent="0" algn="ctr" rtl="0">
              <a:spcBef>
                <a:spcPts val="1200"/>
              </a:spcBef>
              <a:spcAft>
                <a:spcPts val="0"/>
              </a:spcAft>
              <a:buNone/>
            </a:pPr>
            <a:endParaRPr b="1" u="sng" dirty="0">
              <a:solidFill>
                <a:srgbClr val="666666"/>
              </a:solidFill>
              <a:latin typeface="Caveat"/>
              <a:ea typeface="Caveat"/>
              <a:cs typeface="Caveat"/>
              <a:sym typeface="Cavea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57750"/>
            <a:ext cx="8459100" cy="1047900"/>
          </a:xfrm>
          <a:prstGeom prst="rect">
            <a:avLst/>
          </a:prstGeom>
          <a:solidFill>
            <a:srgbClr val="A2C4C9"/>
          </a:solidFill>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990"/>
              <a:buFont typeface="Arial"/>
              <a:buNone/>
            </a:pPr>
            <a:r>
              <a:rPr lang="ru" sz="1679" b="1" dirty="0">
                <a:solidFill>
                  <a:srgbClr val="002060"/>
                </a:solidFill>
                <a:latin typeface="Times New Roman" pitchFamily="18" charset="0"/>
                <a:ea typeface="Caveat"/>
                <a:cs typeface="Times New Roman" pitchFamily="18" charset="0"/>
                <a:sym typeface="Caveat"/>
              </a:rPr>
              <a:t>Свобода об’єднання також включає негативний аспект – право не вступати до об’єднання та право виходу з об’єднання</a:t>
            </a:r>
            <a:r>
              <a:rPr lang="ru" sz="1679" b="1" dirty="0">
                <a:solidFill>
                  <a:schemeClr val="dk2"/>
                </a:solidFill>
                <a:latin typeface="Caveat"/>
                <a:ea typeface="Caveat"/>
                <a:cs typeface="Caveat"/>
                <a:sym typeface="Caveat"/>
              </a:rPr>
              <a:t>.</a:t>
            </a:r>
            <a:endParaRPr sz="1679" b="1" dirty="0">
              <a:solidFill>
                <a:schemeClr val="dk2"/>
              </a:solidFill>
              <a:latin typeface="Caveat"/>
              <a:ea typeface="Caveat"/>
              <a:cs typeface="Caveat"/>
              <a:sym typeface="Caveat"/>
            </a:endParaRPr>
          </a:p>
          <a:p>
            <a:pPr marL="0" lvl="0" indent="0" algn="l" rtl="0">
              <a:spcBef>
                <a:spcPts val="1200"/>
              </a:spcBef>
              <a:spcAft>
                <a:spcPts val="0"/>
              </a:spcAft>
              <a:buSzPts val="990"/>
              <a:buNone/>
            </a:pPr>
            <a:endParaRPr sz="1080" dirty="0">
              <a:solidFill>
                <a:schemeClr val="dk2"/>
              </a:solidFill>
            </a:endParaRPr>
          </a:p>
        </p:txBody>
      </p:sp>
      <p:sp>
        <p:nvSpPr>
          <p:cNvPr id="148" name="Google Shape;148;p25"/>
          <p:cNvSpPr txBox="1">
            <a:spLocks noGrp="1"/>
          </p:cNvSpPr>
          <p:nvPr>
            <p:ph type="body" idx="1"/>
          </p:nvPr>
        </p:nvSpPr>
        <p:spPr>
          <a:xfrm>
            <a:off x="390600" y="3169600"/>
            <a:ext cx="8362800" cy="18885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ru" sz="1800" b="1" u="sng" dirty="0">
                <a:solidFill>
                  <a:srgbClr val="002060"/>
                </a:solidFill>
                <a:latin typeface="Times New Roman" pitchFamily="18" charset="0"/>
                <a:ea typeface="Caveat"/>
                <a:cs typeface="Times New Roman" pitchFamily="18" charset="0"/>
                <a:sym typeface="Caveat"/>
              </a:rPr>
              <a:t>Свобода об’єднань гарантована від втручань з боку держави. </a:t>
            </a:r>
            <a:endParaRPr sz="1800" b="1" u="sng" dirty="0">
              <a:solidFill>
                <a:srgbClr val="002060"/>
              </a:solidFill>
              <a:latin typeface="Times New Roman" pitchFamily="18" charset="0"/>
              <a:ea typeface="Caveat"/>
              <a:cs typeface="Times New Roman" pitchFamily="18" charset="0"/>
              <a:sym typeface="Caveat"/>
            </a:endParaRPr>
          </a:p>
          <a:p>
            <a:pPr marL="0" lvl="0" indent="0" algn="ctr" rtl="0">
              <a:spcBef>
                <a:spcPts val="1200"/>
              </a:spcBef>
              <a:spcAft>
                <a:spcPts val="1200"/>
              </a:spcAft>
              <a:buNone/>
            </a:pPr>
            <a:r>
              <a:rPr lang="ru" sz="1800" dirty="0">
                <a:solidFill>
                  <a:srgbClr val="002060"/>
                </a:solidFill>
                <a:latin typeface="Times New Roman" pitchFamily="18" charset="0"/>
                <a:ea typeface="Caveat"/>
                <a:cs typeface="Times New Roman" pitchFamily="18" charset="0"/>
                <a:sym typeface="Caveat"/>
              </a:rPr>
              <a:t>Втім, варто наголосити, що ч. 2 ст. 11 Конвенції передбачає можливість встановлення обмежень з реалізації даного права, якщо це передбачено законом і є необхідними в демократичному суспільстві в інтересах національної чи громадської безпеки, для запобігання зловживанням чи злочинам, для охорони здоров’я чи моралі або для захисту прав і свобод інших осіб </a:t>
            </a:r>
            <a:r>
              <a:rPr lang="ru" sz="1800" dirty="0">
                <a:latin typeface="Caveat"/>
                <a:ea typeface="Caveat"/>
                <a:cs typeface="Caveat"/>
                <a:sym typeface="Caveat"/>
              </a:rPr>
              <a:t>.</a:t>
            </a:r>
            <a:endParaRPr sz="1800" dirty="0">
              <a:latin typeface="Caveat"/>
              <a:ea typeface="Caveat"/>
              <a:cs typeface="Caveat"/>
              <a:sym typeface="Caveat"/>
            </a:endParaRPr>
          </a:p>
        </p:txBody>
      </p:sp>
      <p:pic>
        <p:nvPicPr>
          <p:cNvPr id="149" name="Google Shape;149;p25"/>
          <p:cNvPicPr preferRelativeResize="0"/>
          <p:nvPr/>
        </p:nvPicPr>
        <p:blipFill>
          <a:blip r:embed="rId3">
            <a:alphaModFix/>
          </a:blip>
          <a:stretch>
            <a:fillRect/>
          </a:stretch>
        </p:blipFill>
        <p:spPr>
          <a:xfrm>
            <a:off x="2450036" y="727300"/>
            <a:ext cx="4652400" cy="2442300"/>
          </a:xfrm>
          <a:prstGeom prst="ellipse">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53"/>
        <p:cNvGrpSpPr/>
        <p:nvPr/>
      </p:nvGrpSpPr>
      <p:grpSpPr>
        <a:xfrm>
          <a:off x="0" y="0"/>
          <a:ext cx="0" cy="0"/>
          <a:chOff x="0" y="0"/>
          <a:chExt cx="0" cy="0"/>
        </a:xfrm>
      </p:grpSpPr>
      <p:sp>
        <p:nvSpPr>
          <p:cNvPr id="154" name="Google Shape;154;p26"/>
          <p:cNvSpPr txBox="1"/>
          <p:nvPr/>
        </p:nvSpPr>
        <p:spPr>
          <a:xfrm>
            <a:off x="66300" y="47050"/>
            <a:ext cx="8971800" cy="48639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endParaRPr sz="1900" u="sng" dirty="0">
              <a:latin typeface="Caveat"/>
              <a:ea typeface="Caveat"/>
              <a:cs typeface="Caveat"/>
              <a:sym typeface="Caveat"/>
            </a:endParaRPr>
          </a:p>
          <a:p>
            <a:pPr marL="0" lvl="0" indent="457200" algn="l" rtl="0">
              <a:spcBef>
                <a:spcPts val="0"/>
              </a:spcBef>
              <a:spcAft>
                <a:spcPts val="0"/>
              </a:spcAft>
              <a:buNone/>
            </a:pPr>
            <a:r>
              <a:rPr lang="ru" sz="1900" u="sng" dirty="0">
                <a:solidFill>
                  <a:srgbClr val="002060"/>
                </a:solidFill>
                <a:latin typeface="Times New Roman" pitchFamily="18" charset="0"/>
                <a:ea typeface="Caveat"/>
                <a:cs typeface="Times New Roman" pitchFamily="18" charset="0"/>
                <a:sym typeface="Caveat"/>
              </a:rPr>
              <a:t>Будь-яке втручання у право на свободу об’єднання повинне переслідувати принаймні одну законну мету з викладених у частині 2 статті 11: </a:t>
            </a:r>
            <a:endParaRPr sz="1900" u="sng" dirty="0">
              <a:solidFill>
                <a:srgbClr val="002060"/>
              </a:solidFill>
              <a:latin typeface="Times New Roman" pitchFamily="18" charset="0"/>
              <a:ea typeface="Caveat"/>
              <a:cs typeface="Times New Roman" pitchFamily="18" charset="0"/>
              <a:sym typeface="Caveat"/>
            </a:endParaRPr>
          </a:p>
          <a:p>
            <a:pPr marL="0" lvl="0" indent="457200" algn="l" rtl="0">
              <a:spcBef>
                <a:spcPts val="0"/>
              </a:spcBef>
              <a:spcAft>
                <a:spcPts val="0"/>
              </a:spcAft>
              <a:buNone/>
            </a:pPr>
            <a:endParaRPr sz="1900" u="sng" dirty="0">
              <a:solidFill>
                <a:srgbClr val="002060"/>
              </a:solidFill>
              <a:latin typeface="Times New Roman" pitchFamily="18" charset="0"/>
              <a:ea typeface="Caveat"/>
              <a:cs typeface="Times New Roman" pitchFamily="18" charset="0"/>
              <a:sym typeface="Caveat"/>
            </a:endParaRPr>
          </a:p>
          <a:p>
            <a:pPr marL="457200" lvl="0" indent="-349250" algn="l" rtl="0">
              <a:spcBef>
                <a:spcPts val="0"/>
              </a:spcBef>
              <a:spcAft>
                <a:spcPts val="0"/>
              </a:spcAft>
              <a:buSzPts val="1900"/>
              <a:buFont typeface="Caveat"/>
              <a:buChar char="-"/>
            </a:pPr>
            <a:r>
              <a:rPr lang="ru" sz="1900" dirty="0">
                <a:solidFill>
                  <a:srgbClr val="002060"/>
                </a:solidFill>
                <a:latin typeface="Times New Roman" pitchFamily="18" charset="0"/>
                <a:ea typeface="Caveat"/>
                <a:cs typeface="Times New Roman" pitchFamily="18" charset="0"/>
                <a:sym typeface="Caveat"/>
              </a:rPr>
              <a:t>національна або громадська безпека, </a:t>
            </a:r>
            <a:endParaRPr sz="1900" dirty="0">
              <a:solidFill>
                <a:srgbClr val="002060"/>
              </a:solidFill>
              <a:latin typeface="Times New Roman" pitchFamily="18" charset="0"/>
              <a:ea typeface="Caveat"/>
              <a:cs typeface="Times New Roman" pitchFamily="18" charset="0"/>
              <a:sym typeface="Caveat"/>
            </a:endParaRPr>
          </a:p>
          <a:p>
            <a:pPr marL="457200" lvl="0" indent="-349250" algn="l" rtl="0">
              <a:spcBef>
                <a:spcPts val="0"/>
              </a:spcBef>
              <a:spcAft>
                <a:spcPts val="0"/>
              </a:spcAft>
              <a:buSzPts val="1900"/>
              <a:buFont typeface="Caveat"/>
              <a:buChar char="-"/>
            </a:pPr>
            <a:r>
              <a:rPr lang="ru" sz="1900" dirty="0">
                <a:solidFill>
                  <a:srgbClr val="002060"/>
                </a:solidFill>
                <a:latin typeface="Times New Roman" pitchFamily="18" charset="0"/>
                <a:ea typeface="Caveat"/>
                <a:cs typeface="Times New Roman" pitchFamily="18" charset="0"/>
                <a:sym typeface="Caveat"/>
              </a:rPr>
              <a:t>запобігання заворушенням або злочинам, </a:t>
            </a:r>
            <a:endParaRPr sz="1900" dirty="0">
              <a:solidFill>
                <a:srgbClr val="002060"/>
              </a:solidFill>
              <a:latin typeface="Times New Roman" pitchFamily="18" charset="0"/>
              <a:ea typeface="Caveat"/>
              <a:cs typeface="Times New Roman" pitchFamily="18" charset="0"/>
              <a:sym typeface="Caveat"/>
            </a:endParaRPr>
          </a:p>
          <a:p>
            <a:pPr marL="457200" lvl="0" indent="-349250" algn="l" rtl="0">
              <a:spcBef>
                <a:spcPts val="0"/>
              </a:spcBef>
              <a:spcAft>
                <a:spcPts val="0"/>
              </a:spcAft>
              <a:buSzPts val="1900"/>
              <a:buFont typeface="Caveat"/>
              <a:buChar char="-"/>
            </a:pPr>
            <a:r>
              <a:rPr lang="ru" sz="1900" dirty="0">
                <a:solidFill>
                  <a:srgbClr val="002060"/>
                </a:solidFill>
                <a:latin typeface="Times New Roman" pitchFamily="18" charset="0"/>
                <a:ea typeface="Caveat"/>
                <a:cs typeface="Times New Roman" pitchFamily="18" charset="0"/>
                <a:sym typeface="Caveat"/>
              </a:rPr>
              <a:t>охорона здоров’я або моралі, </a:t>
            </a:r>
            <a:endParaRPr sz="1900" dirty="0">
              <a:solidFill>
                <a:srgbClr val="002060"/>
              </a:solidFill>
              <a:latin typeface="Times New Roman" pitchFamily="18" charset="0"/>
              <a:ea typeface="Caveat"/>
              <a:cs typeface="Times New Roman" pitchFamily="18" charset="0"/>
              <a:sym typeface="Caveat"/>
            </a:endParaRPr>
          </a:p>
          <a:p>
            <a:pPr marL="457200" lvl="0" indent="-349250" algn="l" rtl="0">
              <a:spcBef>
                <a:spcPts val="0"/>
              </a:spcBef>
              <a:spcAft>
                <a:spcPts val="0"/>
              </a:spcAft>
              <a:buSzPts val="1900"/>
              <a:buFont typeface="Caveat"/>
              <a:buChar char="-"/>
            </a:pPr>
            <a:r>
              <a:rPr lang="ru" sz="1900" dirty="0">
                <a:solidFill>
                  <a:srgbClr val="002060"/>
                </a:solidFill>
                <a:latin typeface="Times New Roman" pitchFamily="18" charset="0"/>
                <a:ea typeface="Caveat"/>
                <a:cs typeface="Times New Roman" pitchFamily="18" charset="0"/>
                <a:sym typeface="Caveat"/>
              </a:rPr>
              <a:t>а також захист прав та свобод інших осіб. </a:t>
            </a:r>
            <a:endParaRPr sz="1900" dirty="0">
              <a:solidFill>
                <a:srgbClr val="002060"/>
              </a:solidFill>
              <a:latin typeface="Times New Roman" pitchFamily="18" charset="0"/>
              <a:ea typeface="Caveat"/>
              <a:cs typeface="Times New Roman" pitchFamily="18" charset="0"/>
              <a:sym typeface="Caveat"/>
            </a:endParaRPr>
          </a:p>
          <a:p>
            <a:pPr marL="457200" lvl="0" indent="0" algn="l" rtl="0">
              <a:spcBef>
                <a:spcPts val="0"/>
              </a:spcBef>
              <a:spcAft>
                <a:spcPts val="0"/>
              </a:spcAft>
              <a:buNone/>
            </a:pPr>
            <a:endParaRPr sz="1900" dirty="0">
              <a:solidFill>
                <a:srgbClr val="002060"/>
              </a:solidFill>
              <a:latin typeface="Times New Roman" pitchFamily="18" charset="0"/>
              <a:ea typeface="Caveat"/>
              <a:cs typeface="Times New Roman" pitchFamily="18" charset="0"/>
              <a:sym typeface="Caveat"/>
            </a:endParaRPr>
          </a:p>
          <a:p>
            <a:pPr marL="457200" lvl="0" indent="0" algn="l" rtl="0">
              <a:spcBef>
                <a:spcPts val="0"/>
              </a:spcBef>
              <a:spcAft>
                <a:spcPts val="0"/>
              </a:spcAft>
              <a:buNone/>
            </a:pPr>
            <a:endParaRPr sz="1900" dirty="0">
              <a:solidFill>
                <a:srgbClr val="002060"/>
              </a:solidFill>
              <a:latin typeface="Times New Roman" pitchFamily="18" charset="0"/>
              <a:ea typeface="Caveat"/>
              <a:cs typeface="Times New Roman" pitchFamily="18" charset="0"/>
              <a:sym typeface="Caveat"/>
            </a:endParaRPr>
          </a:p>
          <a:p>
            <a:pPr marL="457200" lvl="0" indent="0" algn="l" rtl="0">
              <a:spcBef>
                <a:spcPts val="0"/>
              </a:spcBef>
              <a:spcAft>
                <a:spcPts val="0"/>
              </a:spcAft>
              <a:buNone/>
            </a:pPr>
            <a:endParaRPr sz="1900" dirty="0">
              <a:solidFill>
                <a:srgbClr val="002060"/>
              </a:solidFill>
              <a:latin typeface="Times New Roman" pitchFamily="18" charset="0"/>
              <a:ea typeface="Caveat"/>
              <a:cs typeface="Times New Roman" pitchFamily="18" charset="0"/>
              <a:sym typeface="Caveat"/>
            </a:endParaRPr>
          </a:p>
          <a:p>
            <a:pPr marL="457200" lvl="0" indent="0" algn="l" rtl="0">
              <a:spcBef>
                <a:spcPts val="0"/>
              </a:spcBef>
              <a:spcAft>
                <a:spcPts val="0"/>
              </a:spcAft>
              <a:buNone/>
            </a:pPr>
            <a:endParaRPr sz="1900" dirty="0">
              <a:solidFill>
                <a:srgbClr val="002060"/>
              </a:solidFill>
              <a:latin typeface="Times New Roman" pitchFamily="18" charset="0"/>
              <a:ea typeface="Caveat"/>
              <a:cs typeface="Times New Roman" pitchFamily="18" charset="0"/>
              <a:sym typeface="Caveat"/>
            </a:endParaRPr>
          </a:p>
          <a:p>
            <a:pPr marL="457200" lvl="0" indent="0" algn="l" rtl="0">
              <a:spcBef>
                <a:spcPts val="0"/>
              </a:spcBef>
              <a:spcAft>
                <a:spcPts val="0"/>
              </a:spcAft>
              <a:buNone/>
            </a:pPr>
            <a:endParaRPr sz="1900" dirty="0">
              <a:solidFill>
                <a:srgbClr val="002060"/>
              </a:solidFill>
              <a:latin typeface="Times New Roman" pitchFamily="18" charset="0"/>
              <a:ea typeface="Caveat"/>
              <a:cs typeface="Times New Roman" pitchFamily="18" charset="0"/>
              <a:sym typeface="Caveat"/>
            </a:endParaRPr>
          </a:p>
          <a:p>
            <a:pPr marL="0" lvl="0" indent="457200" algn="l" rtl="0">
              <a:spcBef>
                <a:spcPts val="0"/>
              </a:spcBef>
              <a:spcAft>
                <a:spcPts val="0"/>
              </a:spcAft>
              <a:buNone/>
            </a:pPr>
            <a:r>
              <a:rPr lang="ru" sz="1900" dirty="0">
                <a:solidFill>
                  <a:srgbClr val="002060"/>
                </a:solidFill>
                <a:latin typeface="Times New Roman" pitchFamily="18" charset="0"/>
                <a:ea typeface="Caveat"/>
                <a:cs typeface="Times New Roman" pitchFamily="18" charset="0"/>
                <a:sym typeface="Caveat"/>
              </a:rPr>
              <a:t>Винятки зі свободи об’єднання повинні тлумачитися вузько, щоб їхній перелік був строго вичерпним, а їхнє визначення — обов’язково обмежувальним («Сідіропулос та інші проти Греції» (Sidiropoulos and Others v. Greece), 1998 р., § 38).</a:t>
            </a:r>
            <a:endParaRPr sz="1900" dirty="0">
              <a:solidFill>
                <a:srgbClr val="002060"/>
              </a:solidFill>
              <a:latin typeface="Times New Roman" pitchFamily="18" charset="0"/>
              <a:ea typeface="Caveat"/>
              <a:cs typeface="Times New Roman" pitchFamily="18" charset="0"/>
              <a:sym typeface="Caveat"/>
            </a:endParaRPr>
          </a:p>
        </p:txBody>
      </p:sp>
      <p:pic>
        <p:nvPicPr>
          <p:cNvPr id="155" name="Google Shape;155;p26"/>
          <p:cNvPicPr preferRelativeResize="0"/>
          <p:nvPr/>
        </p:nvPicPr>
        <p:blipFill>
          <a:blip r:embed="rId3">
            <a:alphaModFix/>
          </a:blip>
          <a:stretch>
            <a:fillRect/>
          </a:stretch>
        </p:blipFill>
        <p:spPr>
          <a:xfrm>
            <a:off x="4871402" y="854850"/>
            <a:ext cx="3720301" cy="290920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54500" y="81450"/>
            <a:ext cx="3935700" cy="607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000" b="1" dirty="0">
                <a:solidFill>
                  <a:srgbClr val="002060"/>
                </a:solidFill>
                <a:latin typeface="Times New Roman" pitchFamily="18" charset="0"/>
                <a:ea typeface="Caveat"/>
                <a:cs typeface="Times New Roman" pitchFamily="18" charset="0"/>
                <a:sym typeface="Caveat"/>
              </a:rPr>
              <a:t>Особливі види об’єднань:</a:t>
            </a:r>
            <a:endParaRPr sz="2000" b="1" dirty="0">
              <a:solidFill>
                <a:srgbClr val="002060"/>
              </a:solidFill>
              <a:latin typeface="Times New Roman" pitchFamily="18" charset="0"/>
              <a:ea typeface="Caveat"/>
              <a:cs typeface="Times New Roman" pitchFamily="18" charset="0"/>
              <a:sym typeface="Caveat"/>
            </a:endParaRPr>
          </a:p>
        </p:txBody>
      </p:sp>
      <p:sp>
        <p:nvSpPr>
          <p:cNvPr id="161" name="Google Shape;161;p27"/>
          <p:cNvSpPr txBox="1">
            <a:spLocks noGrp="1"/>
          </p:cNvSpPr>
          <p:nvPr>
            <p:ph type="body" idx="1"/>
          </p:nvPr>
        </p:nvSpPr>
        <p:spPr>
          <a:xfrm>
            <a:off x="138063" y="1533164"/>
            <a:ext cx="3892500" cy="1997827"/>
          </a:xfrm>
          <a:prstGeom prst="rect">
            <a:avLst/>
          </a:prstGeom>
        </p:spPr>
        <p:txBody>
          <a:bodyPr spcFirstLastPara="1" wrap="square" lIns="91425" tIns="91425" rIns="91425" bIns="91425" anchor="t" anchorCtr="0">
            <a:noAutofit/>
          </a:bodyPr>
          <a:lstStyle/>
          <a:p>
            <a:pPr marL="0" lvl="0" indent="457200" algn="l" rtl="0">
              <a:lnSpc>
                <a:spcPct val="95000"/>
              </a:lnSpc>
              <a:spcBef>
                <a:spcPts val="0"/>
              </a:spcBef>
              <a:spcAft>
                <a:spcPts val="0"/>
              </a:spcAft>
              <a:buSzPts val="1018"/>
              <a:buNone/>
            </a:pPr>
            <a:r>
              <a:rPr lang="ru" sz="1800" dirty="0">
                <a:solidFill>
                  <a:srgbClr val="002060"/>
                </a:solidFill>
                <a:latin typeface="Times New Roman" pitchFamily="18" charset="0"/>
                <a:ea typeface="Caveat"/>
                <a:cs typeface="Times New Roman" pitchFamily="18" charset="0"/>
                <a:sym typeface="Caveat"/>
              </a:rPr>
              <a:t>Важлива роль політичних партій у забезпеченні плюралізму та належного функціонування демократії будь-який захід, вжитий стосовно них, впливає як на свободу об’єднання, так і, відповідно, на демократію у відповідній Державі.</a:t>
            </a:r>
            <a:endParaRPr sz="1800" dirty="0">
              <a:solidFill>
                <a:srgbClr val="002060"/>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SzPts val="1018"/>
              <a:buNone/>
            </a:pPr>
            <a:endParaRPr sz="1800" dirty="0">
              <a:solidFill>
                <a:srgbClr val="002060"/>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1200"/>
              </a:spcAft>
              <a:buSzPts val="1018"/>
              <a:buNone/>
            </a:pPr>
            <a:endParaRPr sz="1295" dirty="0"/>
          </a:p>
        </p:txBody>
      </p:sp>
      <p:sp>
        <p:nvSpPr>
          <p:cNvPr id="162" name="Google Shape;162;p27"/>
          <p:cNvSpPr txBox="1">
            <a:spLocks noGrp="1"/>
          </p:cNvSpPr>
          <p:nvPr>
            <p:ph type="body" idx="2"/>
          </p:nvPr>
        </p:nvSpPr>
        <p:spPr>
          <a:xfrm>
            <a:off x="3990750" y="143299"/>
            <a:ext cx="5153400" cy="4463869"/>
          </a:xfrm>
          <a:prstGeom prst="rect">
            <a:avLst/>
          </a:prstGeom>
        </p:spPr>
        <p:txBody>
          <a:bodyPr spcFirstLastPara="1" wrap="square" lIns="91425" tIns="91425" rIns="91425" bIns="91425" anchor="t" anchorCtr="0">
            <a:noAutofit/>
          </a:bodyPr>
          <a:lstStyle/>
          <a:p>
            <a:pPr marL="0" lvl="0" indent="457200" algn="l" rtl="0">
              <a:lnSpc>
                <a:spcPct val="105000"/>
              </a:lnSpc>
              <a:spcBef>
                <a:spcPts val="0"/>
              </a:spcBef>
              <a:spcAft>
                <a:spcPts val="0"/>
              </a:spcAft>
              <a:buSzPts val="688"/>
              <a:buNone/>
            </a:pPr>
            <a:r>
              <a:rPr lang="ru" sz="1800" dirty="0">
                <a:solidFill>
                  <a:srgbClr val="002060"/>
                </a:solidFill>
                <a:latin typeface="Times New Roman" pitchFamily="18" charset="0"/>
                <a:ea typeface="Caveat"/>
                <a:cs typeface="Times New Roman" pitchFamily="18" charset="0"/>
                <a:sym typeface="Caveat"/>
              </a:rPr>
              <a:t>Відповідно, наведені у статті 11 винятки слід тлумачити однозначно; лише переконливі та вагомі підстави можуть обґрунтовувати обмеження свободи об’єднання таких партій («Об’єднана комуністична партія Туреччини та інші проти Туреччини» 1998 р., ). </a:t>
            </a:r>
            <a:endParaRPr sz="1800" dirty="0">
              <a:solidFill>
                <a:srgbClr val="002060"/>
              </a:solidFill>
              <a:latin typeface="Times New Roman" pitchFamily="18" charset="0"/>
              <a:ea typeface="Caveat"/>
              <a:cs typeface="Times New Roman" pitchFamily="18" charset="0"/>
              <a:sym typeface="Caveat"/>
            </a:endParaRPr>
          </a:p>
          <a:p>
            <a:pPr marL="0" lvl="0" indent="457200" algn="l" rtl="0">
              <a:lnSpc>
                <a:spcPct val="105000"/>
              </a:lnSpc>
              <a:spcBef>
                <a:spcPts val="1200"/>
              </a:spcBef>
              <a:spcAft>
                <a:spcPts val="0"/>
              </a:spcAft>
              <a:buClr>
                <a:schemeClr val="dk1"/>
              </a:buClr>
              <a:buSzPts val="688"/>
              <a:buFont typeface="Arial"/>
              <a:buNone/>
            </a:pPr>
            <a:r>
              <a:rPr lang="ru" sz="1800" dirty="0">
                <a:solidFill>
                  <a:srgbClr val="002060"/>
                </a:solidFill>
                <a:latin typeface="Times New Roman" pitchFamily="18" charset="0"/>
                <a:ea typeface="Caveat"/>
                <a:cs typeface="Times New Roman" pitchFamily="18" charset="0"/>
                <a:sym typeface="Caveat"/>
              </a:rPr>
              <a:t>Проте накладення Державою на політичні партії обов’язку поважати та захищати гарантовані Конвенцією права і свободи, а також зобов’язання не висувати політичну програму, що суперечить основоположним принципам демократії, може бути обґрунтованим на підставі її позитивних зобов’язань, передбачених статтею 1 Конвенції («Партія Рефах (Партія добробуту) та інші проти Туреччини» 2003 р.,)</a:t>
            </a:r>
            <a:endParaRPr sz="1800" dirty="0">
              <a:solidFill>
                <a:srgbClr val="002060"/>
              </a:solidFill>
              <a:latin typeface="Times New Roman" pitchFamily="18" charset="0"/>
              <a:ea typeface="Caveat"/>
              <a:cs typeface="Times New Roman" pitchFamily="18" charset="0"/>
              <a:sym typeface="Caveat"/>
            </a:endParaRPr>
          </a:p>
          <a:p>
            <a:pPr marL="0" lvl="0" indent="0" algn="l" rtl="0">
              <a:lnSpc>
                <a:spcPct val="105000"/>
              </a:lnSpc>
              <a:spcBef>
                <a:spcPts val="1200"/>
              </a:spcBef>
              <a:spcAft>
                <a:spcPts val="1200"/>
              </a:spcAft>
              <a:buSzPts val="688"/>
              <a:buNone/>
            </a:pPr>
            <a:endParaRPr dirty="0"/>
          </a:p>
        </p:txBody>
      </p:sp>
      <p:sp>
        <p:nvSpPr>
          <p:cNvPr id="163" name="Google Shape;163;p27"/>
          <p:cNvSpPr/>
          <p:nvPr/>
        </p:nvSpPr>
        <p:spPr>
          <a:xfrm>
            <a:off x="451250" y="914400"/>
            <a:ext cx="2962200" cy="36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lnSpc>
                <a:spcPct val="115000"/>
              </a:lnSpc>
              <a:spcBef>
                <a:spcPts val="0"/>
              </a:spcBef>
              <a:spcAft>
                <a:spcPts val="1200"/>
              </a:spcAft>
              <a:buClr>
                <a:schemeClr val="dk1"/>
              </a:buClr>
              <a:buSzPts val="1100"/>
              <a:buFont typeface="Arial"/>
              <a:buNone/>
            </a:pPr>
            <a:r>
              <a:rPr lang="ru" sz="1800" b="1" dirty="0">
                <a:solidFill>
                  <a:srgbClr val="002060"/>
                </a:solidFill>
                <a:latin typeface="Times New Roman" pitchFamily="18" charset="0"/>
                <a:ea typeface="Caveat"/>
                <a:cs typeface="Times New Roman" pitchFamily="18" charset="0"/>
                <a:sym typeface="Caveat"/>
              </a:rPr>
              <a:t>Політичні партії</a:t>
            </a:r>
            <a:endParaRPr sz="1800" b="1" dirty="0">
              <a:solidFill>
                <a:srgbClr val="002060"/>
              </a:solidFill>
              <a:latin typeface="Times New Roman" pitchFamily="18" charset="0"/>
              <a:ea typeface="Caveat"/>
              <a:cs typeface="Times New Roman" pitchFamily="18" charset="0"/>
              <a:sym typeface="Caveat"/>
            </a:endParaRPr>
          </a:p>
        </p:txBody>
      </p:sp>
      <p:pic>
        <p:nvPicPr>
          <p:cNvPr id="164" name="Google Shape;164;p27"/>
          <p:cNvPicPr preferRelativeResize="0"/>
          <p:nvPr/>
        </p:nvPicPr>
        <p:blipFill>
          <a:blip r:embed="rId3">
            <a:alphaModFix/>
          </a:blip>
          <a:stretch>
            <a:fillRect/>
          </a:stretch>
        </p:blipFill>
        <p:spPr>
          <a:xfrm>
            <a:off x="1507763" y="3622432"/>
            <a:ext cx="2522800" cy="140563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133642"/>
            <a:ext cx="8517988" cy="490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18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36850" y="156300"/>
            <a:ext cx="5151076" cy="62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rgbClr val="000000"/>
              </a:buClr>
              <a:buSzPct val="37786"/>
              <a:buFont typeface="Arial"/>
              <a:buNone/>
            </a:pPr>
            <a:r>
              <a:rPr lang="ru" sz="2620" b="1" dirty="0">
                <a:solidFill>
                  <a:srgbClr val="002060"/>
                </a:solidFill>
                <a:latin typeface="Times New Roman" pitchFamily="18" charset="0"/>
                <a:ea typeface="Caveat"/>
                <a:cs typeface="Times New Roman" pitchFamily="18" charset="0"/>
                <a:sym typeface="Caveat"/>
              </a:rPr>
              <a:t>Особливі види об’єднань:</a:t>
            </a:r>
            <a:endParaRPr sz="2620" b="1" dirty="0">
              <a:solidFill>
                <a:srgbClr val="002060"/>
              </a:solidFill>
              <a:latin typeface="Times New Roman" pitchFamily="18" charset="0"/>
              <a:ea typeface="Caveat"/>
              <a:cs typeface="Times New Roman" pitchFamily="18" charset="0"/>
              <a:sym typeface="Caveat"/>
            </a:endParaRPr>
          </a:p>
          <a:p>
            <a:pPr marL="0" lvl="0" indent="0" algn="l" rtl="0">
              <a:lnSpc>
                <a:spcPct val="115000"/>
              </a:lnSpc>
              <a:spcBef>
                <a:spcPts val="0"/>
              </a:spcBef>
              <a:spcAft>
                <a:spcPts val="1200"/>
              </a:spcAft>
              <a:buClr>
                <a:schemeClr val="dk1"/>
              </a:buClr>
              <a:buSzPct val="39285"/>
              <a:buFont typeface="Arial"/>
              <a:buNone/>
            </a:pPr>
            <a:endParaRPr dirty="0"/>
          </a:p>
        </p:txBody>
      </p:sp>
      <p:sp>
        <p:nvSpPr>
          <p:cNvPr id="170" name="Google Shape;170;p28"/>
          <p:cNvSpPr txBox="1">
            <a:spLocks noGrp="1"/>
          </p:cNvSpPr>
          <p:nvPr>
            <p:ph type="body" idx="1"/>
          </p:nvPr>
        </p:nvSpPr>
        <p:spPr>
          <a:xfrm>
            <a:off x="176575" y="1340950"/>
            <a:ext cx="5493000" cy="1883050"/>
          </a:xfrm>
          <a:prstGeom prst="rect">
            <a:avLst/>
          </a:prstGeom>
        </p:spPr>
        <p:txBody>
          <a:bodyPr spcFirstLastPara="1" wrap="square" lIns="91425" tIns="91425" rIns="91425" bIns="91425" anchor="t" anchorCtr="0">
            <a:noAutofit/>
          </a:bodyPr>
          <a:lstStyle/>
          <a:p>
            <a:pPr marL="0" lvl="0" indent="457200" algn="l" rtl="0">
              <a:lnSpc>
                <a:spcPct val="105000"/>
              </a:lnSpc>
              <a:spcBef>
                <a:spcPts val="0"/>
              </a:spcBef>
              <a:spcAft>
                <a:spcPts val="0"/>
              </a:spcAft>
              <a:buNone/>
            </a:pPr>
            <a:r>
              <a:rPr lang="ru" sz="1400" dirty="0">
                <a:solidFill>
                  <a:srgbClr val="002060"/>
                </a:solidFill>
                <a:latin typeface="Times New Roman" pitchFamily="18" charset="0"/>
                <a:ea typeface="Caveat"/>
                <a:cs typeface="Times New Roman" pitchFamily="18" charset="0"/>
                <a:sym typeface="Caveat"/>
              </a:rPr>
              <a:t>Суд визнав, що свобода об’єднання є вкрай важливою для осіб, які належать до меншин, включаючи національні та етнічні меншини. Насправді створення об’єднання з метою вираження та просування його ідентичності може відігравати важливу роль у наданні допомоги меншині зі збереженням та захистом її прав .</a:t>
            </a:r>
            <a:endParaRPr sz="1400" dirty="0">
              <a:solidFill>
                <a:srgbClr val="002060"/>
              </a:solidFill>
              <a:latin typeface="Times New Roman" pitchFamily="18" charset="0"/>
              <a:ea typeface="Caveat"/>
              <a:cs typeface="Times New Roman" pitchFamily="18" charset="0"/>
              <a:sym typeface="Caveat"/>
            </a:endParaRPr>
          </a:p>
          <a:p>
            <a:pPr marL="0" lvl="0" indent="457200" algn="l" rtl="0">
              <a:lnSpc>
                <a:spcPct val="105000"/>
              </a:lnSpc>
              <a:spcBef>
                <a:spcPts val="1200"/>
              </a:spcBef>
              <a:spcAft>
                <a:spcPts val="0"/>
              </a:spcAft>
              <a:buNone/>
            </a:pPr>
            <a:r>
              <a:rPr lang="ru" sz="1400" dirty="0">
                <a:solidFill>
                  <a:srgbClr val="002060"/>
                </a:solidFill>
                <a:latin typeface="Times New Roman" pitchFamily="18" charset="0"/>
                <a:ea typeface="Caveat"/>
                <a:cs typeface="Times New Roman" pitchFamily="18" charset="0"/>
                <a:sym typeface="Caveat"/>
              </a:rPr>
              <a:t>Справа«Ґоржелік та інші проти Польщі» 2004 р.,  </a:t>
            </a:r>
            <a:endParaRPr sz="1400" dirty="0">
              <a:solidFill>
                <a:srgbClr val="002060"/>
              </a:solidFill>
              <a:latin typeface="Times New Roman" pitchFamily="18" charset="0"/>
              <a:ea typeface="Caveat"/>
              <a:cs typeface="Times New Roman" pitchFamily="18" charset="0"/>
              <a:sym typeface="Caveat"/>
            </a:endParaRPr>
          </a:p>
          <a:p>
            <a:pPr marL="0" lvl="0" indent="0" algn="l" rtl="0">
              <a:lnSpc>
                <a:spcPct val="105000"/>
              </a:lnSpc>
              <a:spcBef>
                <a:spcPts val="1200"/>
              </a:spcBef>
              <a:spcAft>
                <a:spcPts val="1200"/>
              </a:spcAft>
              <a:buNone/>
            </a:pPr>
            <a:endParaRPr sz="1700" dirty="0">
              <a:solidFill>
                <a:srgbClr val="002060"/>
              </a:solidFill>
              <a:latin typeface="Times New Roman" pitchFamily="18" charset="0"/>
              <a:cs typeface="Times New Roman" pitchFamily="18" charset="0"/>
            </a:endParaRPr>
          </a:p>
        </p:txBody>
      </p:sp>
      <p:sp>
        <p:nvSpPr>
          <p:cNvPr id="171" name="Google Shape;171;p28"/>
          <p:cNvSpPr txBox="1"/>
          <p:nvPr/>
        </p:nvSpPr>
        <p:spPr>
          <a:xfrm>
            <a:off x="1084928" y="849795"/>
            <a:ext cx="3000000" cy="569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ru" sz="1800" b="1" dirty="0">
                <a:solidFill>
                  <a:srgbClr val="002060"/>
                </a:solidFill>
                <a:latin typeface="Times New Roman" pitchFamily="18" charset="0"/>
                <a:ea typeface="Caveat"/>
                <a:cs typeface="Times New Roman" pitchFamily="18" charset="0"/>
                <a:sym typeface="Caveat"/>
              </a:rPr>
              <a:t>Об’єднання меншин</a:t>
            </a:r>
            <a:endParaRPr sz="1800" b="1" dirty="0">
              <a:solidFill>
                <a:srgbClr val="002060"/>
              </a:solidFill>
              <a:latin typeface="Times New Roman" pitchFamily="18" charset="0"/>
              <a:ea typeface="Caveat"/>
              <a:cs typeface="Times New Roman" pitchFamily="18" charset="0"/>
              <a:sym typeface="Caveat"/>
            </a:endParaRPr>
          </a:p>
        </p:txBody>
      </p:sp>
      <p:pic>
        <p:nvPicPr>
          <p:cNvPr id="172" name="Google Shape;172;p28"/>
          <p:cNvPicPr preferRelativeResize="0"/>
          <p:nvPr/>
        </p:nvPicPr>
        <p:blipFill>
          <a:blip r:embed="rId3">
            <a:alphaModFix/>
          </a:blip>
          <a:stretch>
            <a:fillRect/>
          </a:stretch>
        </p:blipFill>
        <p:spPr>
          <a:xfrm>
            <a:off x="1786300" y="3224000"/>
            <a:ext cx="1808749" cy="1808749"/>
          </a:xfrm>
          <a:prstGeom prst="rect">
            <a:avLst/>
          </a:prstGeom>
          <a:noFill/>
          <a:ln>
            <a:noFill/>
          </a:ln>
        </p:spPr>
      </p:pic>
      <p:pic>
        <p:nvPicPr>
          <p:cNvPr id="173" name="Google Shape;173;p28"/>
          <p:cNvPicPr preferRelativeResize="0"/>
          <p:nvPr/>
        </p:nvPicPr>
        <p:blipFill>
          <a:blip r:embed="rId4">
            <a:alphaModFix/>
          </a:blip>
          <a:stretch>
            <a:fillRect/>
          </a:stretch>
        </p:blipFill>
        <p:spPr>
          <a:xfrm>
            <a:off x="5669575" y="248625"/>
            <a:ext cx="2944622" cy="1656350"/>
          </a:xfrm>
          <a:prstGeom prst="rect">
            <a:avLst/>
          </a:prstGeom>
          <a:noFill/>
          <a:ln>
            <a:noFill/>
          </a:ln>
        </p:spPr>
      </p:pic>
      <p:sp>
        <p:nvSpPr>
          <p:cNvPr id="174" name="Google Shape;174;p28"/>
          <p:cNvSpPr txBox="1"/>
          <p:nvPr/>
        </p:nvSpPr>
        <p:spPr>
          <a:xfrm>
            <a:off x="4572000" y="2752450"/>
            <a:ext cx="4391400" cy="2474493"/>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0"/>
              </a:spcAft>
              <a:buNone/>
            </a:pPr>
            <a:r>
              <a:rPr lang="ru" dirty="0">
                <a:solidFill>
                  <a:srgbClr val="002060"/>
                </a:solidFill>
                <a:latin typeface="Times New Roman" pitchFamily="18" charset="0"/>
                <a:ea typeface="Caveat"/>
                <a:cs typeface="Times New Roman" pitchFamily="18" charset="0"/>
                <a:sym typeface="Caveat"/>
              </a:rPr>
              <a:t>І</a:t>
            </a:r>
            <a:r>
              <a:rPr lang="ru" sz="1600" dirty="0">
                <a:solidFill>
                  <a:srgbClr val="002060"/>
                </a:solidFill>
                <a:latin typeface="Times New Roman" pitchFamily="18" charset="0"/>
                <a:ea typeface="Caveat"/>
                <a:cs typeface="Times New Roman" pitchFamily="18" charset="0"/>
                <a:sym typeface="Caveat"/>
              </a:rPr>
              <a:t>снування меншин та різних культур у країні є історичним фактом, який демократичне суспільство повинне толерувати і навіть захищати та підтримувати згідно з принципами міжнародного права </a:t>
            </a:r>
            <a:endParaRPr sz="1600" dirty="0">
              <a:solidFill>
                <a:srgbClr val="002060"/>
              </a:solidFill>
              <a:latin typeface="Times New Roman" pitchFamily="18" charset="0"/>
              <a:ea typeface="Caveat"/>
              <a:cs typeface="Times New Roman" pitchFamily="18" charset="0"/>
              <a:sym typeface="Caveat"/>
            </a:endParaRPr>
          </a:p>
          <a:p>
            <a:pPr marL="0" lvl="0" indent="457200" algn="l" rtl="0">
              <a:lnSpc>
                <a:spcPct val="115000"/>
              </a:lnSpc>
              <a:spcBef>
                <a:spcPts val="1200"/>
              </a:spcBef>
              <a:spcAft>
                <a:spcPts val="1200"/>
              </a:spcAft>
              <a:buNone/>
            </a:pPr>
            <a:r>
              <a:rPr lang="ru" sz="1600" dirty="0">
                <a:solidFill>
                  <a:srgbClr val="002060"/>
                </a:solidFill>
                <a:latin typeface="Times New Roman" pitchFamily="18" charset="0"/>
                <a:ea typeface="Caveat"/>
                <a:cs typeface="Times New Roman" pitchFamily="18" charset="0"/>
                <a:sym typeface="Caveat"/>
              </a:rPr>
              <a:t>Справа «Еґітім Ве Білім Емексілері Сендікасі та інші проти Туреччини» 2012 р.,.</a:t>
            </a:r>
            <a:endParaRPr sz="1600" dirty="0">
              <a:solidFill>
                <a:srgbClr val="002060"/>
              </a:solidFill>
              <a:latin typeface="Times New Roman" pitchFamily="18" charset="0"/>
              <a:ea typeface="Caveat"/>
              <a:cs typeface="Times New Roman" pitchFamily="18" charset="0"/>
              <a:sym typeface="Cavea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268925" y="145600"/>
            <a:ext cx="3165900" cy="63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000" b="1" dirty="0">
                <a:solidFill>
                  <a:srgbClr val="002060"/>
                </a:solidFill>
                <a:latin typeface="Times New Roman" pitchFamily="18" charset="0"/>
                <a:ea typeface="Caveat"/>
                <a:cs typeface="Times New Roman" pitchFamily="18" charset="0"/>
                <a:sym typeface="Caveat"/>
              </a:rPr>
              <a:t>Особливі види об’єднань:</a:t>
            </a:r>
            <a:endParaRPr sz="2000" dirty="0">
              <a:solidFill>
                <a:srgbClr val="002060"/>
              </a:solidFill>
              <a:latin typeface="Times New Roman" pitchFamily="18" charset="0"/>
              <a:cs typeface="Times New Roman" pitchFamily="18" charset="0"/>
            </a:endParaRPr>
          </a:p>
        </p:txBody>
      </p:sp>
      <p:sp>
        <p:nvSpPr>
          <p:cNvPr id="180" name="Google Shape;180;p29"/>
          <p:cNvSpPr txBox="1">
            <a:spLocks noGrp="1"/>
          </p:cNvSpPr>
          <p:nvPr>
            <p:ph type="body" idx="1"/>
          </p:nvPr>
        </p:nvSpPr>
        <p:spPr>
          <a:xfrm>
            <a:off x="97825" y="1783350"/>
            <a:ext cx="3999900" cy="2925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dirty="0"/>
              <a:t> 	</a:t>
            </a:r>
            <a:r>
              <a:rPr lang="ru" sz="1700" dirty="0">
                <a:solidFill>
                  <a:srgbClr val="002060"/>
                </a:solidFill>
                <a:latin typeface="Times New Roman" pitchFamily="18" charset="0"/>
                <a:ea typeface="Caveat"/>
                <a:cs typeface="Times New Roman" pitchFamily="18" charset="0"/>
                <a:sym typeface="Caveat"/>
              </a:rPr>
              <a:t>Право вірян на свободу релігії, яке передбачає право на сповідування релігії спільно з іншими, включає в себе очікування, що вірянам буде дозволено вільно об’єднуватися без свавільного втручання Держави. </a:t>
            </a:r>
            <a:endParaRPr sz="17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r>
              <a:rPr lang="ru" sz="1700" dirty="0">
                <a:solidFill>
                  <a:srgbClr val="002060"/>
                </a:solidFill>
                <a:latin typeface="Times New Roman" pitchFamily="18" charset="0"/>
                <a:ea typeface="Caveat"/>
                <a:cs typeface="Times New Roman" pitchFamily="18" charset="0"/>
                <a:sym typeface="Caveat"/>
              </a:rPr>
              <a:t>Фактично автономне існування релігійних громад є необхідним для плюралізму у демократичному суспільстві. </a:t>
            </a:r>
            <a:endParaRPr sz="1700" dirty="0">
              <a:solidFill>
                <a:srgbClr val="002060"/>
              </a:solidFill>
              <a:latin typeface="Times New Roman" pitchFamily="18" charset="0"/>
              <a:ea typeface="Caveat"/>
              <a:cs typeface="Times New Roman" pitchFamily="18" charset="0"/>
              <a:sym typeface="Caveat"/>
            </a:endParaRPr>
          </a:p>
          <a:p>
            <a:pPr marL="0" lvl="0" indent="0" algn="l" rtl="0">
              <a:spcBef>
                <a:spcPts val="1200"/>
              </a:spcBef>
              <a:spcAft>
                <a:spcPts val="1200"/>
              </a:spcAft>
              <a:buNone/>
            </a:pPr>
            <a:endParaRPr dirty="0">
              <a:latin typeface="Caveat"/>
              <a:ea typeface="Caveat"/>
              <a:cs typeface="Caveat"/>
              <a:sym typeface="Caveat"/>
            </a:endParaRPr>
          </a:p>
        </p:txBody>
      </p:sp>
      <p:sp>
        <p:nvSpPr>
          <p:cNvPr id="181" name="Google Shape;181;p29"/>
          <p:cNvSpPr txBox="1">
            <a:spLocks noGrp="1"/>
          </p:cNvSpPr>
          <p:nvPr>
            <p:ph type="body" idx="2"/>
          </p:nvPr>
        </p:nvSpPr>
        <p:spPr>
          <a:xfrm>
            <a:off x="4332950" y="3233675"/>
            <a:ext cx="4630200" cy="1678800"/>
          </a:xfrm>
          <a:prstGeom prst="rect">
            <a:avLst/>
          </a:prstGeom>
        </p:spPr>
        <p:txBody>
          <a:bodyPr spcFirstLastPara="1" wrap="square" lIns="91425" tIns="91425" rIns="91425" bIns="91425" anchor="t" anchorCtr="0">
            <a:noAutofit/>
          </a:bodyPr>
          <a:lstStyle/>
          <a:p>
            <a:pPr marL="0" lvl="0" indent="457200" algn="just" rtl="0">
              <a:lnSpc>
                <a:spcPct val="95000"/>
              </a:lnSpc>
              <a:spcBef>
                <a:spcPts val="0"/>
              </a:spcBef>
              <a:spcAft>
                <a:spcPts val="1200"/>
              </a:spcAft>
              <a:buSzPts val="1018"/>
              <a:buNone/>
            </a:pPr>
            <a:r>
              <a:rPr lang="ru" sz="1595" dirty="0">
                <a:solidFill>
                  <a:srgbClr val="002060"/>
                </a:solidFill>
                <a:latin typeface="Times New Roman" pitchFamily="18" charset="0"/>
                <a:ea typeface="Caveat"/>
                <a:cs typeface="Times New Roman" pitchFamily="18" charset="0"/>
                <a:sym typeface="Caveat"/>
              </a:rPr>
              <a:t>Обов’язок Держави дотримуватися нейтралітету та неупередженості виключає будь-яку дискрецію з боку Держави для визначення, чи є релігійні переконання або засоби, що використовуються для вираження таких переконань, законними </a:t>
            </a:r>
            <a:endParaRPr sz="1295" dirty="0">
              <a:solidFill>
                <a:srgbClr val="002060"/>
              </a:solidFill>
              <a:latin typeface="Times New Roman" pitchFamily="18" charset="0"/>
              <a:ea typeface="Caveat"/>
              <a:cs typeface="Times New Roman" pitchFamily="18" charset="0"/>
              <a:sym typeface="Caveat"/>
            </a:endParaRPr>
          </a:p>
        </p:txBody>
      </p:sp>
      <p:sp>
        <p:nvSpPr>
          <p:cNvPr id="182" name="Google Shape;182;p29"/>
          <p:cNvSpPr txBox="1"/>
          <p:nvPr/>
        </p:nvSpPr>
        <p:spPr>
          <a:xfrm>
            <a:off x="621800" y="1007075"/>
            <a:ext cx="3285900" cy="554100"/>
          </a:xfrm>
          <a:prstGeom prst="rect">
            <a:avLst/>
          </a:prstGeom>
          <a:solidFill>
            <a:srgbClr val="B7B7B7"/>
          </a:solidFill>
          <a:ln>
            <a:noFill/>
          </a:ln>
        </p:spPr>
        <p:txBody>
          <a:bodyPr spcFirstLastPara="1" wrap="square" lIns="91425" tIns="91425" rIns="91425" bIns="91425" anchor="ctr" anchorCtr="0">
            <a:noAutofit/>
          </a:bodyPr>
          <a:lstStyle/>
          <a:p>
            <a:pPr marL="0" lvl="0" indent="457200" algn="l" rtl="0">
              <a:lnSpc>
                <a:spcPct val="115000"/>
              </a:lnSpc>
              <a:spcBef>
                <a:spcPts val="0"/>
              </a:spcBef>
              <a:spcAft>
                <a:spcPts val="1200"/>
              </a:spcAft>
              <a:buNone/>
            </a:pPr>
            <a:r>
              <a:rPr lang="ru" sz="2000" b="1" dirty="0">
                <a:solidFill>
                  <a:srgbClr val="002060"/>
                </a:solidFill>
                <a:latin typeface="Times New Roman" pitchFamily="18" charset="0"/>
                <a:ea typeface="Caveat"/>
                <a:cs typeface="Times New Roman" pitchFamily="18" charset="0"/>
                <a:sym typeface="Caveat"/>
              </a:rPr>
              <a:t>Релігійні  об’єднання</a:t>
            </a:r>
            <a:endParaRPr sz="2000" b="1" dirty="0">
              <a:solidFill>
                <a:srgbClr val="002060"/>
              </a:solidFill>
              <a:latin typeface="Times New Roman" pitchFamily="18" charset="0"/>
              <a:ea typeface="Caveat"/>
              <a:cs typeface="Times New Roman" pitchFamily="18" charset="0"/>
              <a:sym typeface="Caveat"/>
            </a:endParaRPr>
          </a:p>
        </p:txBody>
      </p:sp>
      <p:pic>
        <p:nvPicPr>
          <p:cNvPr id="183" name="Google Shape;183;p29"/>
          <p:cNvPicPr preferRelativeResize="0"/>
          <p:nvPr/>
        </p:nvPicPr>
        <p:blipFill>
          <a:blip r:embed="rId3">
            <a:alphaModFix/>
          </a:blip>
          <a:stretch>
            <a:fillRect/>
          </a:stretch>
        </p:blipFill>
        <p:spPr>
          <a:xfrm>
            <a:off x="4995925" y="241550"/>
            <a:ext cx="3702050" cy="24719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1765975" y="209775"/>
            <a:ext cx="5892600" cy="660600"/>
          </a:xfrm>
          <a:prstGeom prst="rect">
            <a:avLst/>
          </a:prstGeom>
          <a:solidFill>
            <a:srgbClr val="A4C2F4"/>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ru" sz="2820" dirty="0">
                <a:solidFill>
                  <a:srgbClr val="000000"/>
                </a:solidFill>
                <a:latin typeface="Times New Roman" pitchFamily="18" charset="0"/>
                <a:ea typeface="Caveat"/>
                <a:cs typeface="Times New Roman" pitchFamily="18" charset="0"/>
                <a:sym typeface="Caveat"/>
              </a:rPr>
              <a:t>Висновок:</a:t>
            </a:r>
            <a:endParaRPr sz="2820" dirty="0">
              <a:solidFill>
                <a:srgbClr val="000000"/>
              </a:solidFill>
              <a:latin typeface="Times New Roman" pitchFamily="18" charset="0"/>
              <a:ea typeface="Caveat"/>
              <a:cs typeface="Times New Roman" pitchFamily="18" charset="0"/>
              <a:sym typeface="Caveat"/>
            </a:endParaRPr>
          </a:p>
        </p:txBody>
      </p:sp>
      <p:sp>
        <p:nvSpPr>
          <p:cNvPr id="189" name="Google Shape;189;p30"/>
          <p:cNvSpPr txBox="1">
            <a:spLocks noGrp="1"/>
          </p:cNvSpPr>
          <p:nvPr>
            <p:ph type="body" idx="1"/>
          </p:nvPr>
        </p:nvSpPr>
        <p:spPr>
          <a:xfrm>
            <a:off x="119775" y="945300"/>
            <a:ext cx="8790000" cy="4084800"/>
          </a:xfrm>
          <a:prstGeom prst="rect">
            <a:avLst/>
          </a:prstGeom>
        </p:spPr>
        <p:txBody>
          <a:bodyPr spcFirstLastPara="1" wrap="square" lIns="91425" tIns="91425" rIns="91425" bIns="91425" anchor="t" anchorCtr="0">
            <a:normAutofit fontScale="85000" lnSpcReduction="10000"/>
          </a:bodyPr>
          <a:lstStyle/>
          <a:p>
            <a:pPr marL="0" lvl="0" indent="457200" algn="l" rtl="0">
              <a:spcBef>
                <a:spcPts val="0"/>
              </a:spcBef>
              <a:spcAft>
                <a:spcPts val="0"/>
              </a:spcAft>
              <a:buNone/>
            </a:pPr>
            <a:r>
              <a:rPr lang="ru" dirty="0">
                <a:solidFill>
                  <a:srgbClr val="002060"/>
                </a:solidFill>
                <a:latin typeface="Times New Roman" pitchFamily="18" charset="0"/>
                <a:ea typeface="Caveat"/>
                <a:cs typeface="Times New Roman" pitchFamily="18" charset="0"/>
                <a:sym typeface="Caveat"/>
              </a:rPr>
              <a:t>Свобода мирних зібрань визначається як природне право кожної особи. Свобода мирних зібрань є своєрідним лакмусовим папірцем відносин держави та громадян. </a:t>
            </a:r>
            <a:endParaRPr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r>
              <a:rPr lang="ru" dirty="0">
                <a:solidFill>
                  <a:srgbClr val="002060"/>
                </a:solidFill>
                <a:latin typeface="Times New Roman" pitchFamily="18" charset="0"/>
                <a:ea typeface="Caveat"/>
                <a:cs typeface="Times New Roman" pitchFamily="18" charset="0"/>
                <a:sym typeface="Caveat"/>
              </a:rPr>
              <a:t>Право на мирні зібрання, закріплене у статті 39 Конституції України. Право на мирне зібрання традиційно визнається на міжнародному рівні як одне із основних фундаментальних прав людини у демократичному соціумі. Воно гарантоване у Конвенції про захист прав людини і основоположних свобод, Міжнародному пакті про громадянські і політичні права, Хартії основних прав Європейського Союзу, Конвенції про права дитини, Копенгагенському документі ОБСЄ, Декларації ООН про право та обов’язок окремих осіб, груп і органів суспільства заохочувати та захищати загальновизнані права людини і основні свободи. </a:t>
            </a:r>
            <a:endParaRPr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1200"/>
              </a:spcAft>
              <a:buNone/>
            </a:pPr>
            <a:r>
              <a:rPr lang="ru" dirty="0">
                <a:solidFill>
                  <a:srgbClr val="002060"/>
                </a:solidFill>
                <a:latin typeface="Times New Roman" pitchFamily="18" charset="0"/>
                <a:ea typeface="Caveat"/>
                <a:cs typeface="Times New Roman" pitchFamily="18" charset="0"/>
                <a:sym typeface="Caveat"/>
              </a:rPr>
              <a:t>Також не має бути встановлено додаткових обмежень щодо реалізації права на мирні зібрання, визначено 48-годинний строк для повідомлення про мирне зібрання. Закріплено підстави та способи обмеження права на мирні зібрання, які відповідають критерію якості закону і практиці ЄСПЛ. Також має бути передбачено можливість здійснення моніторингу дотримання положень закону щодо гарантування свободи мирних зібрань.</a:t>
            </a:r>
            <a:endParaRPr dirty="0">
              <a:solidFill>
                <a:srgbClr val="002060"/>
              </a:solidFill>
              <a:latin typeface="Times New Roman" pitchFamily="18" charset="0"/>
              <a:ea typeface="Caveat"/>
              <a:cs typeface="Times New Roman" pitchFamily="18" charset="0"/>
              <a:sym typeface="Cavea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996925" y="331050"/>
            <a:ext cx="2808000" cy="755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sz="3400" dirty="0" smtClean="0">
                <a:latin typeface="Times New Roman" pitchFamily="18" charset="0"/>
                <a:ea typeface="Caveat"/>
                <a:cs typeface="Times New Roman" pitchFamily="18" charset="0"/>
                <a:sym typeface="Caveat"/>
              </a:rPr>
              <a:t>Перелік питань </a:t>
            </a:r>
            <a:endParaRPr sz="3400" dirty="0">
              <a:latin typeface="Times New Roman" pitchFamily="18" charset="0"/>
              <a:ea typeface="Caveat"/>
              <a:cs typeface="Times New Roman" pitchFamily="18" charset="0"/>
              <a:sym typeface="Caveat"/>
            </a:endParaRPr>
          </a:p>
        </p:txBody>
      </p:sp>
      <p:sp>
        <p:nvSpPr>
          <p:cNvPr id="61" name="Google Shape;61;p14"/>
          <p:cNvSpPr txBox="1">
            <a:spLocks noGrp="1"/>
          </p:cNvSpPr>
          <p:nvPr>
            <p:ph type="body" idx="1"/>
          </p:nvPr>
        </p:nvSpPr>
        <p:spPr>
          <a:xfrm>
            <a:off x="77000" y="1086750"/>
            <a:ext cx="9003600" cy="3482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sz="2200" dirty="0">
                <a:solidFill>
                  <a:srgbClr val="002060"/>
                </a:solidFill>
                <a:latin typeface="Times New Roman" pitchFamily="18" charset="0"/>
                <a:ea typeface="Caveat"/>
                <a:cs typeface="Times New Roman" pitchFamily="18" charset="0"/>
                <a:sym typeface="Caveat"/>
              </a:rPr>
              <a:t>1.Зміст та обсяг права на свободу об'єднань за статтею 11.</a:t>
            </a:r>
            <a:endParaRPr sz="2200" dirty="0">
              <a:solidFill>
                <a:srgbClr val="002060"/>
              </a:solidFill>
              <a:latin typeface="Times New Roman" pitchFamily="18" charset="0"/>
              <a:ea typeface="Caveat"/>
              <a:cs typeface="Times New Roman" pitchFamily="18" charset="0"/>
              <a:sym typeface="Caveat"/>
            </a:endParaRPr>
          </a:p>
          <a:p>
            <a:pPr marL="0" lvl="0" indent="0" algn="just" rtl="0">
              <a:spcBef>
                <a:spcPts val="1200"/>
              </a:spcBef>
              <a:spcAft>
                <a:spcPts val="0"/>
              </a:spcAft>
              <a:buNone/>
            </a:pPr>
            <a:r>
              <a:rPr lang="ru" sz="2200" dirty="0">
                <a:solidFill>
                  <a:srgbClr val="002060"/>
                </a:solidFill>
                <a:latin typeface="Times New Roman" pitchFamily="18" charset="0"/>
                <a:ea typeface="Caveat"/>
                <a:cs typeface="Times New Roman" pitchFamily="18" charset="0"/>
                <a:sym typeface="Caveat"/>
              </a:rPr>
              <a:t>2.Умови правомірного обмеження свободи об'єднань.</a:t>
            </a:r>
            <a:endParaRPr sz="2200" dirty="0">
              <a:solidFill>
                <a:srgbClr val="002060"/>
              </a:solidFill>
              <a:latin typeface="Times New Roman" pitchFamily="18" charset="0"/>
              <a:ea typeface="Caveat"/>
              <a:cs typeface="Times New Roman" pitchFamily="18" charset="0"/>
              <a:sym typeface="Caveat"/>
            </a:endParaRPr>
          </a:p>
          <a:p>
            <a:pPr marL="0" lvl="0" indent="0" algn="just" rtl="0">
              <a:spcBef>
                <a:spcPts val="1200"/>
              </a:spcBef>
              <a:spcAft>
                <a:spcPts val="0"/>
              </a:spcAft>
              <a:buNone/>
            </a:pPr>
            <a:r>
              <a:rPr lang="ru" sz="2200" dirty="0">
                <a:solidFill>
                  <a:srgbClr val="002060"/>
                </a:solidFill>
                <a:latin typeface="Times New Roman" pitchFamily="18" charset="0"/>
                <a:ea typeface="Caveat"/>
                <a:cs typeface="Times New Roman" pitchFamily="18" charset="0"/>
                <a:sym typeface="Caveat"/>
              </a:rPr>
              <a:t>3.Свобода об'єднань.</a:t>
            </a:r>
            <a:endParaRPr sz="2200" dirty="0">
              <a:solidFill>
                <a:srgbClr val="002060"/>
              </a:solidFill>
              <a:latin typeface="Times New Roman" pitchFamily="18" charset="0"/>
              <a:ea typeface="Caveat"/>
              <a:cs typeface="Times New Roman" pitchFamily="18" charset="0"/>
              <a:sym typeface="Caveat"/>
            </a:endParaRPr>
          </a:p>
          <a:p>
            <a:pPr marL="0" lvl="0" indent="0" algn="just" rtl="0">
              <a:spcBef>
                <a:spcPts val="1200"/>
              </a:spcBef>
              <a:spcAft>
                <a:spcPts val="0"/>
              </a:spcAft>
              <a:buNone/>
            </a:pPr>
            <a:r>
              <a:rPr lang="ru" sz="2200" dirty="0">
                <a:solidFill>
                  <a:srgbClr val="002060"/>
                </a:solidFill>
                <a:latin typeface="Times New Roman" pitchFamily="18" charset="0"/>
                <a:ea typeface="Caveat"/>
                <a:cs typeface="Times New Roman" pitchFamily="18" charset="0"/>
                <a:sym typeface="Caveat"/>
              </a:rPr>
              <a:t>4.Захист окремих категорій об'єднань (політичні партії).</a:t>
            </a:r>
            <a:endParaRPr sz="2200" dirty="0">
              <a:solidFill>
                <a:srgbClr val="002060"/>
              </a:solidFill>
              <a:latin typeface="Times New Roman" pitchFamily="18" charset="0"/>
              <a:ea typeface="Caveat"/>
              <a:cs typeface="Times New Roman" pitchFamily="18" charset="0"/>
              <a:sym typeface="Caveat"/>
            </a:endParaRPr>
          </a:p>
          <a:p>
            <a:pPr marL="0" lvl="0" indent="0" algn="just" rtl="0">
              <a:spcBef>
                <a:spcPts val="1200"/>
              </a:spcBef>
              <a:spcAft>
                <a:spcPts val="1200"/>
              </a:spcAft>
              <a:buNone/>
            </a:pPr>
            <a:r>
              <a:rPr lang="ru" sz="2200" dirty="0">
                <a:solidFill>
                  <a:srgbClr val="002060"/>
                </a:solidFill>
                <a:latin typeface="Times New Roman" pitchFamily="18" charset="0"/>
                <a:ea typeface="Caveat"/>
                <a:cs typeface="Times New Roman" pitchFamily="18" charset="0"/>
                <a:sym typeface="Caveat"/>
              </a:rPr>
              <a:t>5</a:t>
            </a:r>
            <a:r>
              <a:rPr lang="ru" sz="2200" dirty="0" smtClean="0">
                <a:solidFill>
                  <a:srgbClr val="002060"/>
                </a:solidFill>
                <a:latin typeface="Times New Roman" pitchFamily="18" charset="0"/>
                <a:ea typeface="Caveat"/>
                <a:cs typeface="Times New Roman" pitchFamily="18" charset="0"/>
                <a:sym typeface="Caveat"/>
              </a:rPr>
              <a:t>.Висновки.</a:t>
            </a:r>
            <a:endParaRPr sz="2200" dirty="0">
              <a:solidFill>
                <a:srgbClr val="002060"/>
              </a:solidFill>
              <a:latin typeface="Times New Roman" pitchFamily="18" charset="0"/>
              <a:ea typeface="Caveat"/>
              <a:cs typeface="Times New Roman" pitchFamily="18" charset="0"/>
              <a:sym typeface="Cavea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2272950" y="79125"/>
            <a:ext cx="4598100" cy="534600"/>
          </a:xfrm>
          <a:prstGeom prst="rect">
            <a:avLst/>
          </a:prstGeom>
          <a:solidFill>
            <a:srgbClr val="B7B7B7"/>
          </a:solid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3020" u="sng" dirty="0">
                <a:solidFill>
                  <a:srgbClr val="0000FF"/>
                </a:solidFill>
                <a:latin typeface="Times New Roman" pitchFamily="18" charset="0"/>
                <a:ea typeface="Caveat"/>
                <a:cs typeface="Times New Roman" pitchFamily="18" charset="0"/>
                <a:sym typeface="Caveat"/>
              </a:rPr>
              <a:t>Джерела:</a:t>
            </a:r>
            <a:endParaRPr sz="3020" u="sng" dirty="0">
              <a:solidFill>
                <a:srgbClr val="0000FF"/>
              </a:solidFill>
              <a:latin typeface="Times New Roman" pitchFamily="18" charset="0"/>
              <a:ea typeface="Caveat"/>
              <a:cs typeface="Times New Roman" pitchFamily="18" charset="0"/>
              <a:sym typeface="Caveat"/>
            </a:endParaRPr>
          </a:p>
        </p:txBody>
      </p:sp>
      <p:sp>
        <p:nvSpPr>
          <p:cNvPr id="195" name="Google Shape;195;p31"/>
          <p:cNvSpPr txBox="1">
            <a:spLocks noGrp="1"/>
          </p:cNvSpPr>
          <p:nvPr>
            <p:ph type="body" idx="1"/>
          </p:nvPr>
        </p:nvSpPr>
        <p:spPr>
          <a:xfrm>
            <a:off x="77000" y="688650"/>
            <a:ext cx="8971800" cy="4455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ru" sz="1200" dirty="0">
                <a:solidFill>
                  <a:schemeClr val="dk1"/>
                </a:solidFill>
                <a:latin typeface="Times New Roman" pitchFamily="18" charset="0"/>
                <a:ea typeface="Caveat"/>
                <a:cs typeface="Times New Roman" pitchFamily="18" charset="0"/>
                <a:sym typeface="Caveat"/>
              </a:rPr>
              <a:t>1.Про ратифікацію Конвенції про захист прав людини і основоположних свобод 1950 року, Першого протоколу та протоколів N 2, 4, 7 та 11 до Конвенції: Закон України від 17 липня 1997 року № 475/97ВР (із змінами, внесеними згідно із законами № 551 XIV від 24 березня 1999 року, № 1420 IV від 3 лютого 2004 року, № 3436 IV від 9 лютого 2006 року). Офіційний вісник України. 2006. № 9. С. 32. Ст. 523.</a:t>
            </a:r>
            <a:endParaRPr sz="1200" dirty="0">
              <a:solidFill>
                <a:schemeClr val="dk1"/>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None/>
            </a:pPr>
            <a:r>
              <a:rPr lang="ru" sz="1200" dirty="0">
                <a:solidFill>
                  <a:schemeClr val="dk1"/>
                </a:solidFill>
                <a:latin typeface="Times New Roman" pitchFamily="18" charset="0"/>
                <a:ea typeface="Caveat"/>
                <a:cs typeface="Times New Roman" pitchFamily="18" charset="0"/>
                <a:sym typeface="Caveat"/>
              </a:rPr>
              <a:t>2. Бондар М. С., Нікітіна В. М. Реалізація права на мирні зібрання: фактори обмеження і механізми забезпечення законності. Наукові записки НаУКМА. Юридичні науки. 2019. Том 4.</a:t>
            </a:r>
            <a:endParaRPr sz="1200" dirty="0">
              <a:solidFill>
                <a:schemeClr val="dk1"/>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None/>
            </a:pPr>
            <a:r>
              <a:rPr lang="ru" sz="1200" dirty="0">
                <a:solidFill>
                  <a:schemeClr val="dk1"/>
                </a:solidFill>
                <a:latin typeface="Times New Roman" pitchFamily="18" charset="0"/>
                <a:ea typeface="Caveat"/>
                <a:cs typeface="Times New Roman" pitchFamily="18" charset="0"/>
                <a:sym typeface="Caveat"/>
              </a:rPr>
              <a:t>3. Мельник Р. С. Право на мирні зібрання. Законодавство. Коментар. Судова практика. К. : Юрінком Інтер, 2015.</a:t>
            </a:r>
            <a:endParaRPr sz="1200" dirty="0">
              <a:solidFill>
                <a:schemeClr val="dk1"/>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None/>
            </a:pPr>
            <a:r>
              <a:rPr lang="ru" sz="1200" dirty="0">
                <a:solidFill>
                  <a:schemeClr val="dk1"/>
                </a:solidFill>
                <a:latin typeface="Times New Roman" pitchFamily="18" charset="0"/>
                <a:ea typeface="Caveat"/>
                <a:cs typeface="Times New Roman" pitchFamily="18" charset="0"/>
                <a:sym typeface="Caveat"/>
              </a:rPr>
              <a:t>4. Мельник Р.С. Право на свободу мирних зібрань: теорія і практика. К., 2015.</a:t>
            </a:r>
            <a:endParaRPr sz="1200" dirty="0">
              <a:solidFill>
                <a:schemeClr val="dk1"/>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None/>
            </a:pPr>
            <a:r>
              <a:rPr lang="ru" sz="1200" dirty="0">
                <a:solidFill>
                  <a:schemeClr val="dk1"/>
                </a:solidFill>
                <a:latin typeface="Times New Roman" pitchFamily="18" charset="0"/>
                <a:ea typeface="Caveat"/>
                <a:cs typeface="Times New Roman" pitchFamily="18" charset="0"/>
                <a:sym typeface="Caveat"/>
              </a:rPr>
              <a:t>5. Про свободу совісті та рел</a:t>
            </a:r>
            <a:r>
              <a:rPr lang="ru" sz="1200" dirty="0">
                <a:solidFill>
                  <a:srgbClr val="0A0A0A"/>
                </a:solidFill>
                <a:latin typeface="Times New Roman" pitchFamily="18" charset="0"/>
                <a:ea typeface="Caveat"/>
                <a:cs typeface="Times New Roman" pitchFamily="18" charset="0"/>
                <a:sym typeface="Caveat"/>
              </a:rPr>
              <a:t>ігійні організації: Закон України від 31. 01. 2019 року</a:t>
            </a:r>
            <a:endParaRPr sz="1200" dirty="0">
              <a:solidFill>
                <a:srgbClr val="0A0A0A"/>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Clr>
                <a:schemeClr val="dk1"/>
              </a:buClr>
              <a:buSzPts val="523"/>
              <a:buFont typeface="Arial"/>
              <a:buNone/>
            </a:pPr>
            <a:r>
              <a:rPr lang="ru" sz="1200" dirty="0">
                <a:solidFill>
                  <a:srgbClr val="0A0A0A"/>
                </a:solidFill>
                <a:latin typeface="Times New Roman" pitchFamily="18" charset="0"/>
                <a:ea typeface="Caveat"/>
                <a:cs typeface="Times New Roman" pitchFamily="18" charset="0"/>
                <a:sym typeface="Caveat"/>
              </a:rPr>
              <a:t>6. Європейська конвенція про захист прав людини і основоположних свобод від 04.11.1950 р. та додаткові протоколи, рат. Законом України від 17.07.1997 р</a:t>
            </a:r>
            <a:endParaRPr sz="1200" dirty="0">
              <a:solidFill>
                <a:srgbClr val="0A0A0A"/>
              </a:solidFill>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Clr>
                <a:schemeClr val="dk1"/>
              </a:buClr>
              <a:buSzPts val="523"/>
              <a:buFont typeface="Arial"/>
              <a:buNone/>
            </a:pPr>
            <a:r>
              <a:rPr lang="ru" sz="1200" dirty="0">
                <a:solidFill>
                  <a:srgbClr val="0A0A0A"/>
                </a:solidFill>
                <a:latin typeface="Times New Roman" pitchFamily="18" charset="0"/>
                <a:ea typeface="Caveat"/>
                <a:cs typeface="Times New Roman" pitchFamily="18" charset="0"/>
                <a:sym typeface="Caveat"/>
              </a:rPr>
              <a:t>7. Посібник зі статті 11 Європейської конвенції з прав людини </a:t>
            </a:r>
            <a:r>
              <a:rPr lang="ru" sz="1200" dirty="0">
                <a:solidFill>
                  <a:srgbClr val="0A0A0A"/>
                </a:solidFill>
                <a:highlight>
                  <a:srgbClr val="FFFFFF"/>
                </a:highlight>
                <a:latin typeface="Times New Roman" pitchFamily="18" charset="0"/>
                <a:ea typeface="Caveat"/>
                <a:cs typeface="Times New Roman" pitchFamily="18" charset="0"/>
                <a:sym typeface="Caveat"/>
              </a:rPr>
              <a:t> в ред. від 31.08.24.</a:t>
            </a:r>
            <a:endParaRPr sz="1200" dirty="0">
              <a:solidFill>
                <a:srgbClr val="0A0A0A"/>
              </a:solidFill>
              <a:highlight>
                <a:srgbClr val="FFFFFF"/>
              </a:highlight>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Clr>
                <a:schemeClr val="dk1"/>
              </a:buClr>
              <a:buSzPts val="523"/>
              <a:buFont typeface="Arial"/>
              <a:buNone/>
            </a:pPr>
            <a:r>
              <a:rPr lang="ru" sz="1200" dirty="0">
                <a:solidFill>
                  <a:srgbClr val="1C1C24"/>
                </a:solidFill>
                <a:highlight>
                  <a:srgbClr val="FFFFFF"/>
                </a:highlight>
                <a:latin typeface="Times New Roman" pitchFamily="18" charset="0"/>
                <a:ea typeface="Caveat"/>
                <a:cs typeface="Times New Roman" pitchFamily="18" charset="0"/>
                <a:sym typeface="Caveat"/>
              </a:rPr>
              <a:t>8. Закон України “Про політичні партії ” №2365-ІІІ.</a:t>
            </a:r>
            <a:endParaRPr sz="1200" dirty="0">
              <a:solidFill>
                <a:srgbClr val="1C1C24"/>
              </a:solidFill>
              <a:highlight>
                <a:srgbClr val="FFFFFF"/>
              </a:highlight>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Clr>
                <a:schemeClr val="dk1"/>
              </a:buClr>
              <a:buSzPts val="523"/>
              <a:buFont typeface="Arial"/>
              <a:buNone/>
            </a:pPr>
            <a:r>
              <a:rPr lang="ru" sz="1200" dirty="0">
                <a:solidFill>
                  <a:srgbClr val="1C1C24"/>
                </a:solidFill>
                <a:highlight>
                  <a:srgbClr val="FFFFFF"/>
                </a:highlight>
                <a:latin typeface="Times New Roman" pitchFamily="18" charset="0"/>
                <a:ea typeface="Caveat"/>
                <a:cs typeface="Times New Roman" pitchFamily="18" charset="0"/>
                <a:sym typeface="Caveat"/>
              </a:rPr>
              <a:t>9. Рішення КСУ у справі за контитуційним поданням МВС України щодо офійного тлумачення положення частини першої статті 39 Конституції України про завчасне сповіщення органів виконавчої влади чи органів місцевого самоврядування про проведення зборів, мітингів, походів і демонстрацій (справа щодо завчасного сповіщення про мирні зібрання) від 19.04.2001 №4-рп/2001.</a:t>
            </a:r>
            <a:endParaRPr sz="1200" dirty="0">
              <a:solidFill>
                <a:srgbClr val="1C1C24"/>
              </a:solidFill>
              <a:highlight>
                <a:srgbClr val="FFFFFF"/>
              </a:highlight>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Clr>
                <a:schemeClr val="dk1"/>
              </a:buClr>
              <a:buSzPts val="523"/>
              <a:buFont typeface="Arial"/>
              <a:buNone/>
            </a:pPr>
            <a:r>
              <a:rPr lang="ru" sz="1200" dirty="0">
                <a:solidFill>
                  <a:srgbClr val="1C1C24"/>
                </a:solidFill>
                <a:highlight>
                  <a:srgbClr val="FFFFFF"/>
                </a:highlight>
                <a:latin typeface="Times New Roman" pitchFamily="18" charset="0"/>
                <a:ea typeface="Caveat"/>
                <a:cs typeface="Times New Roman" pitchFamily="18" charset="0"/>
                <a:sym typeface="Caveat"/>
              </a:rPr>
              <a:t>10.Про громадські об’єднання : Закон України від 22.03.2012 р. № 4572-VI.</a:t>
            </a:r>
            <a:endParaRPr sz="1200" dirty="0">
              <a:solidFill>
                <a:srgbClr val="1C1C24"/>
              </a:solidFill>
              <a:highlight>
                <a:srgbClr val="FFFFFF"/>
              </a:highlight>
              <a:latin typeface="Times New Roman" pitchFamily="18" charset="0"/>
              <a:ea typeface="Caveat"/>
              <a:cs typeface="Times New Roman" pitchFamily="18" charset="0"/>
              <a:sym typeface="Caveat"/>
            </a:endParaRPr>
          </a:p>
          <a:p>
            <a:pPr marL="0" lvl="0" indent="0" algn="l" rtl="0">
              <a:lnSpc>
                <a:spcPct val="95000"/>
              </a:lnSpc>
              <a:spcBef>
                <a:spcPts val="1200"/>
              </a:spcBef>
              <a:spcAft>
                <a:spcPts val="0"/>
              </a:spcAft>
              <a:buClr>
                <a:schemeClr val="dk1"/>
              </a:buClr>
              <a:buSzPts val="523"/>
              <a:buFont typeface="Arial"/>
              <a:buNone/>
            </a:pPr>
            <a:endParaRPr dirty="0">
              <a:solidFill>
                <a:srgbClr val="1C1C24"/>
              </a:solidFill>
              <a:highlight>
                <a:srgbClr val="FFFFFF"/>
              </a:highlight>
              <a:latin typeface="Caveat"/>
              <a:ea typeface="Caveat"/>
              <a:cs typeface="Caveat"/>
              <a:sym typeface="Caveat"/>
            </a:endParaRPr>
          </a:p>
          <a:p>
            <a:pPr marL="0" lvl="0" indent="457200" algn="l" rtl="0">
              <a:lnSpc>
                <a:spcPct val="95000"/>
              </a:lnSpc>
              <a:spcBef>
                <a:spcPts val="1200"/>
              </a:spcBef>
              <a:spcAft>
                <a:spcPts val="1200"/>
              </a:spcAft>
              <a:buNone/>
            </a:pPr>
            <a:endParaRPr sz="1500" dirty="0">
              <a:solidFill>
                <a:srgbClr val="0A0A0A"/>
              </a:solidFill>
              <a:latin typeface="Caveat"/>
              <a:ea typeface="Caveat"/>
              <a:cs typeface="Caveat"/>
              <a:sym typeface="Cavea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75025" y="113975"/>
            <a:ext cx="5172025" cy="49503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1600" b="1" dirty="0">
                <a:solidFill>
                  <a:srgbClr val="002060"/>
                </a:solidFill>
                <a:latin typeface="Times New Roman" pitchFamily="18" charset="0"/>
                <a:ea typeface="Caveat"/>
                <a:cs typeface="Times New Roman" pitchFamily="18" charset="0"/>
                <a:sym typeface="Caveat"/>
              </a:rPr>
              <a:t>Стаття 11 Конвенції  про захист прав людини і основоположних свобод</a:t>
            </a:r>
            <a:endParaRPr sz="1600" b="1" dirty="0">
              <a:solidFill>
                <a:srgbClr val="002060"/>
              </a:solidFill>
              <a:highlight>
                <a:srgbClr val="FFFFFF"/>
              </a:highlight>
              <a:latin typeface="Times New Roman" pitchFamily="18" charset="0"/>
              <a:ea typeface="Caveat"/>
              <a:cs typeface="Times New Roman" pitchFamily="18" charset="0"/>
              <a:sym typeface="Caveat"/>
            </a:endParaRPr>
          </a:p>
          <a:p>
            <a:pPr marL="0" lvl="0" indent="0" algn="ctr" rtl="0">
              <a:spcBef>
                <a:spcPts val="1200"/>
              </a:spcBef>
              <a:spcAft>
                <a:spcPts val="0"/>
              </a:spcAft>
              <a:buNone/>
            </a:pPr>
            <a:r>
              <a:rPr lang="ru" sz="1600" dirty="0">
                <a:solidFill>
                  <a:srgbClr val="002060"/>
                </a:solidFill>
                <a:latin typeface="Times New Roman" pitchFamily="18" charset="0"/>
                <a:ea typeface="Caveat"/>
                <a:cs typeface="Times New Roman" pitchFamily="18" charset="0"/>
                <a:sym typeface="Caveat"/>
              </a:rPr>
              <a:t>«1. Кожен має право на свободу мирних зібрань і свободу об’єднання з іншими особами, включаючи право створювати профспілки та вступати до них для захисту своїх інтересів. </a:t>
            </a:r>
            <a:endParaRPr sz="1600" dirty="0">
              <a:solidFill>
                <a:srgbClr val="002060"/>
              </a:solidFill>
              <a:latin typeface="Times New Roman" pitchFamily="18" charset="0"/>
              <a:ea typeface="Caveat"/>
              <a:cs typeface="Times New Roman" pitchFamily="18" charset="0"/>
              <a:sym typeface="Caveat"/>
            </a:endParaRPr>
          </a:p>
          <a:p>
            <a:pPr marL="0" lvl="0" indent="0" algn="ctr" rtl="0">
              <a:spcBef>
                <a:spcPts val="1200"/>
              </a:spcBef>
              <a:spcAft>
                <a:spcPts val="1200"/>
              </a:spcAft>
              <a:buNone/>
            </a:pPr>
            <a:r>
              <a:rPr lang="ru" sz="1600" dirty="0">
                <a:solidFill>
                  <a:srgbClr val="002060"/>
                </a:solidFill>
                <a:latin typeface="Times New Roman" pitchFamily="18" charset="0"/>
                <a:ea typeface="Caveat"/>
                <a:cs typeface="Times New Roman" pitchFamily="18" charset="0"/>
                <a:sym typeface="Caveat"/>
              </a:rPr>
              <a:t>2. Здійснення цих прав не підлягає жодним обмеженням, за винятком тих, що встановлені законом і є необхідними в демократичному суспільстві в інтересах національної або громадської безпеки, для запобігання заворушенням чи злочинам, для охорони здоров’я чи моралі або для захисту прав і свобод інших осіб. Ця стаття не перешкоджає запровадженню законних обмежень на здійснення цих прав особами, що входять до складу збройних сил, поліції або адміністративних органів держави</a:t>
            </a:r>
            <a:r>
              <a:rPr lang="ru" sz="1600" dirty="0">
                <a:latin typeface="Caveat"/>
                <a:ea typeface="Caveat"/>
                <a:cs typeface="Caveat"/>
                <a:sym typeface="Caveat"/>
              </a:rPr>
              <a:t>».</a:t>
            </a:r>
            <a:endParaRPr sz="1600" dirty="0">
              <a:latin typeface="Caveat"/>
              <a:ea typeface="Caveat"/>
              <a:cs typeface="Caveat"/>
              <a:sym typeface="Caveat"/>
            </a:endParaRPr>
          </a:p>
        </p:txBody>
      </p:sp>
      <p:pic>
        <p:nvPicPr>
          <p:cNvPr id="67" name="Google Shape;67;p15"/>
          <p:cNvPicPr preferRelativeResize="0"/>
          <p:nvPr/>
        </p:nvPicPr>
        <p:blipFill>
          <a:blip r:embed="rId3">
            <a:alphaModFix/>
          </a:blip>
          <a:stretch>
            <a:fillRect/>
          </a:stretch>
        </p:blipFill>
        <p:spPr>
          <a:xfrm>
            <a:off x="5247050" y="506437"/>
            <a:ext cx="3896950" cy="255049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147500" y="283200"/>
            <a:ext cx="5205000" cy="1597500"/>
          </a:xfrm>
          <a:prstGeom prst="rect">
            <a:avLst/>
          </a:prstGeom>
        </p:spPr>
        <p:txBody>
          <a:bodyPr spcFirstLastPara="1" wrap="square" lIns="91425" tIns="91425" rIns="91425" bIns="91425" anchor="t" anchorCtr="0">
            <a:noAutofit/>
          </a:bodyPr>
          <a:lstStyle/>
          <a:p>
            <a:pPr marL="0" lvl="0" indent="457200" algn="l" rtl="0">
              <a:spcBef>
                <a:spcPts val="0"/>
              </a:spcBef>
              <a:spcAft>
                <a:spcPts val="1200"/>
              </a:spcAft>
              <a:buNone/>
            </a:pPr>
            <a:r>
              <a:rPr lang="ru" sz="1800" dirty="0">
                <a:solidFill>
                  <a:srgbClr val="002060"/>
                </a:solidFill>
                <a:latin typeface="Times New Roman" pitchFamily="18" charset="0"/>
                <a:ea typeface="Caveat"/>
                <a:cs typeface="Times New Roman" pitchFamily="18" charset="0"/>
                <a:sym typeface="Caveat"/>
              </a:rPr>
              <a:t>Ст. 11 Конвенції </a:t>
            </a:r>
            <a:r>
              <a:rPr lang="ru" sz="1800" dirty="0">
                <a:solidFill>
                  <a:srgbClr val="002060"/>
                </a:solidFill>
                <a:highlight>
                  <a:srgbClr val="FFFFFF"/>
                </a:highlight>
                <a:latin typeface="Times New Roman" pitchFamily="18" charset="0"/>
                <a:ea typeface="Caveat"/>
                <a:cs typeface="Times New Roman" pitchFamily="18" charset="0"/>
                <a:sym typeface="Caveat"/>
              </a:rPr>
              <a:t>про захист прав людини і основоположних свобод </a:t>
            </a:r>
            <a:r>
              <a:rPr lang="ru" sz="1800" dirty="0">
                <a:solidFill>
                  <a:srgbClr val="002060"/>
                </a:solidFill>
                <a:latin typeface="Times New Roman" pitchFamily="18" charset="0"/>
                <a:ea typeface="Caveat"/>
                <a:cs typeface="Times New Roman" pitchFamily="18" charset="0"/>
                <a:sym typeface="Caveat"/>
              </a:rPr>
              <a:t>є лідером звернень за кількістю справ в області трудового права, оскільки її положення трактуються особливо широко та покривають велику кількість самих різних аспектів.</a:t>
            </a:r>
            <a:endParaRPr sz="1800" dirty="0">
              <a:solidFill>
                <a:srgbClr val="002060"/>
              </a:solidFill>
              <a:latin typeface="Times New Roman" pitchFamily="18" charset="0"/>
              <a:ea typeface="Caveat"/>
              <a:cs typeface="Times New Roman" pitchFamily="18" charset="0"/>
              <a:sym typeface="Caveat"/>
            </a:endParaRPr>
          </a:p>
        </p:txBody>
      </p:sp>
      <p:sp>
        <p:nvSpPr>
          <p:cNvPr id="73" name="Google Shape;73;p16"/>
          <p:cNvSpPr txBox="1">
            <a:spLocks noGrp="1"/>
          </p:cNvSpPr>
          <p:nvPr>
            <p:ph type="body" idx="2"/>
          </p:nvPr>
        </p:nvSpPr>
        <p:spPr>
          <a:xfrm>
            <a:off x="4599300" y="2120675"/>
            <a:ext cx="4544700" cy="2669374"/>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dirty="0"/>
              <a:t> </a:t>
            </a:r>
            <a:r>
              <a:rPr lang="ru" sz="1800" dirty="0">
                <a:solidFill>
                  <a:srgbClr val="002060"/>
                </a:solidFill>
                <a:latin typeface="Times New Roman" pitchFamily="18" charset="0"/>
                <a:ea typeface="Caveat"/>
                <a:cs typeface="Times New Roman" pitchFamily="18" charset="0"/>
                <a:sym typeface="Caveat"/>
              </a:rPr>
              <a:t>ЄСПЛ неодноразово в своїх рішеннях звертав увагу, що положення ч. 1 ст. 11 Конвенції розглядає свободу профспілок як окрему форму свободи об’єднань, а ч. 2 цієї ж статті не виключає жодного виду професій зі під сфери дії даної норми </a:t>
            </a:r>
            <a:endParaRPr sz="1800" dirty="0">
              <a:solidFill>
                <a:srgbClr val="002060"/>
              </a:solidFill>
              <a:latin typeface="Times New Roman" pitchFamily="18" charset="0"/>
              <a:ea typeface="Caveat"/>
              <a:cs typeface="Times New Roman" pitchFamily="18" charset="0"/>
              <a:sym typeface="Caveat"/>
            </a:endParaRPr>
          </a:p>
        </p:txBody>
      </p:sp>
      <p:pic>
        <p:nvPicPr>
          <p:cNvPr id="74" name="Google Shape;74;p16"/>
          <p:cNvPicPr preferRelativeResize="0"/>
          <p:nvPr/>
        </p:nvPicPr>
        <p:blipFill>
          <a:blip r:embed="rId3">
            <a:alphaModFix/>
          </a:blip>
          <a:stretch>
            <a:fillRect/>
          </a:stretch>
        </p:blipFill>
        <p:spPr>
          <a:xfrm>
            <a:off x="5352510" y="402150"/>
            <a:ext cx="3562788" cy="895575"/>
          </a:xfrm>
          <a:prstGeom prst="rect">
            <a:avLst/>
          </a:prstGeom>
          <a:noFill/>
          <a:ln>
            <a:noFill/>
          </a:ln>
        </p:spPr>
      </p:pic>
      <p:pic>
        <p:nvPicPr>
          <p:cNvPr id="75" name="Google Shape;75;p16"/>
          <p:cNvPicPr preferRelativeResize="0"/>
          <p:nvPr/>
        </p:nvPicPr>
        <p:blipFill>
          <a:blip r:embed="rId4">
            <a:alphaModFix/>
          </a:blip>
          <a:stretch>
            <a:fillRect/>
          </a:stretch>
        </p:blipFill>
        <p:spPr>
          <a:xfrm>
            <a:off x="323500" y="2043800"/>
            <a:ext cx="4065800" cy="25792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111350" y="186375"/>
            <a:ext cx="4200300" cy="4804500"/>
          </a:xfrm>
          <a:prstGeom prst="rect">
            <a:avLst/>
          </a:prstGeom>
        </p:spPr>
        <p:txBody>
          <a:bodyPr spcFirstLastPara="1" wrap="square" lIns="91425" tIns="91425" rIns="91425" bIns="91425" anchor="t" anchorCtr="0">
            <a:normAutofit fontScale="85000" lnSpcReduction="20000"/>
          </a:bodyPr>
          <a:lstStyle/>
          <a:p>
            <a:pPr marL="0" lvl="0" indent="457200" algn="l" rtl="0">
              <a:spcBef>
                <a:spcPts val="0"/>
              </a:spcBef>
              <a:spcAft>
                <a:spcPts val="0"/>
              </a:spcAft>
              <a:buNone/>
            </a:pPr>
            <a:r>
              <a:rPr lang="ru" sz="2200" dirty="0">
                <a:solidFill>
                  <a:srgbClr val="002060"/>
                </a:solidFill>
                <a:latin typeface="Times New Roman" pitchFamily="18" charset="0"/>
                <a:ea typeface="Caveat"/>
                <a:cs typeface="Times New Roman" pitchFamily="18" charset="0"/>
                <a:sym typeface="Caveat"/>
              </a:rPr>
              <a:t>Стаття 11 Конвенції захищає лише право на «мирні зібрання» — поняття, яке не охоплює демонстрацію, де організатори та учасники мають насильницькі наміри. </a:t>
            </a:r>
            <a:endParaRPr sz="22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r>
              <a:rPr lang="ru" sz="2200" dirty="0">
                <a:solidFill>
                  <a:srgbClr val="002060"/>
                </a:solidFill>
                <a:latin typeface="Times New Roman" pitchFamily="18" charset="0"/>
                <a:ea typeface="Caveat"/>
                <a:cs typeface="Times New Roman" pitchFamily="18" charset="0"/>
                <a:sym typeface="Caveat"/>
              </a:rPr>
              <a:t>Відповідно, гарантії статті 11 застосовуються до усіх зібрань, окрім тих, де </a:t>
            </a:r>
            <a:r>
              <a:rPr lang="ru" sz="2200" u="sng" dirty="0">
                <a:solidFill>
                  <a:srgbClr val="002060"/>
                </a:solidFill>
                <a:latin typeface="Times New Roman" pitchFamily="18" charset="0"/>
                <a:ea typeface="Caveat"/>
                <a:cs typeface="Times New Roman" pitchFamily="18" charset="0"/>
                <a:sym typeface="Caveat"/>
              </a:rPr>
              <a:t>організатори та учасники мають такі наміри,</a:t>
            </a:r>
            <a:r>
              <a:rPr lang="ru" sz="2200" dirty="0">
                <a:solidFill>
                  <a:srgbClr val="002060"/>
                </a:solidFill>
                <a:latin typeface="Times New Roman" pitchFamily="18" charset="0"/>
                <a:ea typeface="Caveat"/>
                <a:cs typeface="Times New Roman" pitchFamily="18" charset="0"/>
                <a:sym typeface="Caveat"/>
              </a:rPr>
              <a:t> підбурюють до насильства або іншим чином заперечують засади демократичного суспільства. </a:t>
            </a:r>
            <a:endParaRPr sz="22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r>
              <a:rPr lang="ru" sz="2200" dirty="0">
                <a:solidFill>
                  <a:srgbClr val="002060"/>
                </a:solidFill>
                <a:latin typeface="Times New Roman" pitchFamily="18" charset="0"/>
                <a:ea typeface="Caveat"/>
                <a:cs typeface="Times New Roman" pitchFamily="18" charset="0"/>
                <a:sym typeface="Caveat"/>
              </a:rPr>
              <a:t>Рішення у справі «Кудревічус та інші проти Литви» (Kudrevičius and Others v. Lithuania).</a:t>
            </a:r>
            <a:endParaRPr sz="2200" dirty="0">
              <a:solidFill>
                <a:srgbClr val="002060"/>
              </a:solidFill>
              <a:latin typeface="Times New Roman" pitchFamily="18" charset="0"/>
              <a:ea typeface="Caveat"/>
              <a:cs typeface="Times New Roman" pitchFamily="18" charset="0"/>
              <a:sym typeface="Caveat"/>
            </a:endParaRPr>
          </a:p>
          <a:p>
            <a:pPr marL="0" lvl="0" indent="0" algn="l" rtl="0">
              <a:spcBef>
                <a:spcPts val="1200"/>
              </a:spcBef>
              <a:spcAft>
                <a:spcPts val="1200"/>
              </a:spcAft>
              <a:buNone/>
            </a:pPr>
            <a:endParaRPr sz="2200" dirty="0">
              <a:latin typeface="Caveat"/>
              <a:ea typeface="Caveat"/>
              <a:cs typeface="Caveat"/>
              <a:sym typeface="Caveat"/>
            </a:endParaRPr>
          </a:p>
        </p:txBody>
      </p:sp>
      <p:sp>
        <p:nvSpPr>
          <p:cNvPr id="81" name="Google Shape;81;p17"/>
          <p:cNvSpPr txBox="1">
            <a:spLocks noGrp="1"/>
          </p:cNvSpPr>
          <p:nvPr>
            <p:ph type="body" idx="2"/>
          </p:nvPr>
        </p:nvSpPr>
        <p:spPr>
          <a:xfrm>
            <a:off x="4480325" y="0"/>
            <a:ext cx="4393200" cy="4700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endParaRPr dirty="0"/>
          </a:p>
          <a:p>
            <a:pPr marL="0" lvl="0" indent="457200" algn="l" rtl="0">
              <a:spcBef>
                <a:spcPts val="1200"/>
              </a:spcBef>
              <a:spcAft>
                <a:spcPts val="0"/>
              </a:spcAft>
              <a:buNone/>
            </a:pPr>
            <a:r>
              <a:rPr lang="ru" sz="2000" dirty="0">
                <a:solidFill>
                  <a:srgbClr val="002060"/>
                </a:solidFill>
                <a:latin typeface="Times New Roman" pitchFamily="18" charset="0"/>
                <a:ea typeface="Caveat"/>
                <a:cs typeface="Times New Roman" pitchFamily="18" charset="0"/>
                <a:sym typeface="Caveat"/>
              </a:rPr>
              <a:t>Щоб встановити, чи </a:t>
            </a:r>
            <a:r>
              <a:rPr lang="ru" sz="2000" b="1" u="sng" dirty="0">
                <a:solidFill>
                  <a:srgbClr val="002060"/>
                </a:solidFill>
                <a:latin typeface="Times New Roman" pitchFamily="18" charset="0"/>
                <a:ea typeface="Caveat"/>
                <a:cs typeface="Times New Roman" pitchFamily="18" charset="0"/>
                <a:sym typeface="Caveat"/>
              </a:rPr>
              <a:t>може заявник вимагати захист за статтею 11, Суд враховує те:</a:t>
            </a:r>
            <a:endParaRPr sz="2000" b="1" u="sng"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r>
              <a:rPr lang="ru" sz="2000" dirty="0">
                <a:solidFill>
                  <a:srgbClr val="002060"/>
                </a:solidFill>
                <a:latin typeface="Times New Roman" pitchFamily="18" charset="0"/>
                <a:ea typeface="Caveat"/>
                <a:cs typeface="Times New Roman" pitchFamily="18" charset="0"/>
                <a:sym typeface="Caveat"/>
              </a:rPr>
              <a:t>- чи зібрання мало бути мирним і чи мали організатори насильницькі наміри; </a:t>
            </a:r>
            <a:endParaRPr sz="20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0"/>
              </a:spcAft>
              <a:buNone/>
            </a:pPr>
            <a:r>
              <a:rPr lang="ru" sz="2000" dirty="0">
                <a:solidFill>
                  <a:srgbClr val="002060"/>
                </a:solidFill>
                <a:latin typeface="Times New Roman" pitchFamily="18" charset="0"/>
                <a:ea typeface="Caveat"/>
                <a:cs typeface="Times New Roman" pitchFamily="18" charset="0"/>
                <a:sym typeface="Caveat"/>
              </a:rPr>
              <a:t>- чи демонстрував заявник насильницькі наміри при приєднанні до зібрання; </a:t>
            </a:r>
            <a:endParaRPr sz="2000" dirty="0">
              <a:solidFill>
                <a:srgbClr val="002060"/>
              </a:solidFill>
              <a:latin typeface="Times New Roman" pitchFamily="18" charset="0"/>
              <a:ea typeface="Caveat"/>
              <a:cs typeface="Times New Roman" pitchFamily="18" charset="0"/>
              <a:sym typeface="Caveat"/>
            </a:endParaRPr>
          </a:p>
          <a:p>
            <a:pPr marL="0" lvl="0" indent="457200" algn="l" rtl="0">
              <a:spcBef>
                <a:spcPts val="1200"/>
              </a:spcBef>
              <a:spcAft>
                <a:spcPts val="1200"/>
              </a:spcAft>
              <a:buNone/>
            </a:pPr>
            <a:r>
              <a:rPr lang="ru" sz="2000" dirty="0">
                <a:solidFill>
                  <a:srgbClr val="002060"/>
                </a:solidFill>
                <a:latin typeface="Times New Roman" pitchFamily="18" charset="0"/>
                <a:ea typeface="Caveat"/>
                <a:cs typeface="Times New Roman" pitchFamily="18" charset="0"/>
                <a:sym typeface="Caveat"/>
              </a:rPr>
              <a:t>- чи заподіяв заявник комусь тілесні ушкодження («Гюльджу проти Туреччини» (Gülcü v. Turkey; і «Шморгунов та інші проти України» (Shmorgunov and Others v. Ukraine)</a:t>
            </a:r>
            <a:endParaRPr sz="2000" dirty="0">
              <a:solidFill>
                <a:srgbClr val="002060"/>
              </a:solidFill>
              <a:latin typeface="Times New Roman" pitchFamily="18" charset="0"/>
              <a:ea typeface="Caveat"/>
              <a:cs typeface="Times New Roman" pitchFamily="18" charset="0"/>
              <a:sym typeface="Cavea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80150" y="202975"/>
            <a:ext cx="7660800" cy="564300"/>
          </a:xfrm>
          <a:prstGeom prst="rect">
            <a:avLst/>
          </a:prstGeom>
          <a:solidFill>
            <a:srgbClr val="76A5AF"/>
          </a:solidFill>
          <a:ln w="9525" cap="flat" cmpd="sng">
            <a:solidFill>
              <a:srgbClr val="0B5394"/>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sz="2911" b="1">
                <a:latin typeface="Caveat"/>
                <a:ea typeface="Caveat"/>
                <a:cs typeface="Caveat"/>
                <a:sym typeface="Caveat"/>
              </a:rPr>
              <a:t>Право на свободу мирних зібрань включає:</a:t>
            </a:r>
            <a:endParaRPr sz="2911" b="1">
              <a:latin typeface="Caveat"/>
              <a:ea typeface="Caveat"/>
              <a:cs typeface="Caveat"/>
              <a:sym typeface="Caveat"/>
            </a:endParaRPr>
          </a:p>
        </p:txBody>
      </p:sp>
      <p:sp>
        <p:nvSpPr>
          <p:cNvPr id="87" name="Google Shape;87;p18"/>
          <p:cNvSpPr/>
          <p:nvPr/>
        </p:nvSpPr>
        <p:spPr>
          <a:xfrm>
            <a:off x="680150" y="767275"/>
            <a:ext cx="2880300" cy="564300"/>
          </a:xfrm>
          <a:prstGeom prst="up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1600"/>
              <a:t>позитивні </a:t>
            </a:r>
            <a:r>
              <a:rPr lang="ru" sz="1600">
                <a:solidFill>
                  <a:schemeClr val="dk1"/>
                </a:solidFill>
              </a:rPr>
              <a:t>зобов`язання</a:t>
            </a:r>
            <a:endParaRPr sz="1600"/>
          </a:p>
        </p:txBody>
      </p:sp>
      <p:sp>
        <p:nvSpPr>
          <p:cNvPr id="88" name="Google Shape;88;p18"/>
          <p:cNvSpPr/>
          <p:nvPr/>
        </p:nvSpPr>
        <p:spPr>
          <a:xfrm>
            <a:off x="5249900" y="767275"/>
            <a:ext cx="2880300" cy="564300"/>
          </a:xfrm>
          <a:prstGeom prst="up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t>негативні зобов`язання</a:t>
            </a:r>
            <a:endParaRPr/>
          </a:p>
        </p:txBody>
      </p:sp>
      <p:sp>
        <p:nvSpPr>
          <p:cNvPr id="89" name="Google Shape;89;p18"/>
          <p:cNvSpPr txBox="1"/>
          <p:nvPr/>
        </p:nvSpPr>
        <p:spPr>
          <a:xfrm>
            <a:off x="253218" y="1479200"/>
            <a:ext cx="2883877" cy="3139291"/>
          </a:xfrm>
          <a:prstGeom prst="rect">
            <a:avLst/>
          </a:prstGeom>
          <a:noFill/>
          <a:ln>
            <a:noFill/>
          </a:ln>
        </p:spPr>
        <p:txBody>
          <a:bodyPr spcFirstLastPara="1" wrap="square" lIns="91425" tIns="91425" rIns="91425" bIns="91425" anchor="t" anchorCtr="0">
            <a:spAutoFit/>
          </a:bodyPr>
          <a:lstStyle/>
          <a:p>
            <a:pPr marL="0" lvl="0" indent="457200" algn="ctr" rtl="0">
              <a:spcBef>
                <a:spcPts val="0"/>
              </a:spcBef>
              <a:spcAft>
                <a:spcPts val="0"/>
              </a:spcAft>
              <a:buNone/>
            </a:pPr>
            <a:r>
              <a:rPr lang="ru" sz="1600" dirty="0">
                <a:latin typeface="Times New Roman" pitchFamily="18" charset="0"/>
                <a:ea typeface="Caveat"/>
                <a:cs typeface="Times New Roman" pitchFamily="18" charset="0"/>
                <a:sym typeface="Caveat"/>
              </a:rPr>
              <a:t>Позитивне зобов’язання забезпечувати ефективне користування свободою зібрань має особливе значення для осіб з непопулярними поглядами або з числа меншин, оскільки вони є вразливішими до віктимізації </a:t>
            </a:r>
            <a:endParaRPr sz="1600" dirty="0">
              <a:latin typeface="Times New Roman" pitchFamily="18" charset="0"/>
              <a:ea typeface="Caveat"/>
              <a:cs typeface="Times New Roman" pitchFamily="18" charset="0"/>
              <a:sym typeface="Caveat"/>
            </a:endParaRPr>
          </a:p>
          <a:p>
            <a:pPr marL="0" lvl="0" indent="457200" algn="ctr" rtl="0">
              <a:spcBef>
                <a:spcPts val="0"/>
              </a:spcBef>
              <a:spcAft>
                <a:spcPts val="0"/>
              </a:spcAft>
              <a:buNone/>
            </a:pPr>
            <a:endParaRPr sz="1600" dirty="0">
              <a:latin typeface="Times New Roman" pitchFamily="18" charset="0"/>
              <a:ea typeface="Caveat"/>
              <a:cs typeface="Times New Roman" pitchFamily="18" charset="0"/>
              <a:sym typeface="Caveat"/>
            </a:endParaRPr>
          </a:p>
          <a:p>
            <a:pPr marL="0" lvl="0" indent="0" algn="ctr" rtl="0">
              <a:spcBef>
                <a:spcPts val="0"/>
              </a:spcBef>
              <a:spcAft>
                <a:spcPts val="0"/>
              </a:spcAft>
              <a:buNone/>
            </a:pPr>
            <a:r>
              <a:rPr lang="ru" sz="1600" dirty="0">
                <a:latin typeface="Times New Roman" pitchFamily="18" charset="0"/>
                <a:ea typeface="Caveat"/>
                <a:cs typeface="Times New Roman" pitchFamily="18" charset="0"/>
                <a:sym typeface="Caveat"/>
              </a:rPr>
              <a:t>Справа «Банчковський та інші проти Польщі» (Bączkowski and Others v. Poland), 2007 р</a:t>
            </a:r>
            <a:endParaRPr sz="1600" dirty="0">
              <a:latin typeface="Times New Roman" pitchFamily="18" charset="0"/>
              <a:ea typeface="Caveat"/>
              <a:cs typeface="Times New Roman" pitchFamily="18" charset="0"/>
              <a:sym typeface="Caveat"/>
            </a:endParaRPr>
          </a:p>
        </p:txBody>
      </p:sp>
      <p:pic>
        <p:nvPicPr>
          <p:cNvPr id="90" name="Google Shape;90;p18"/>
          <p:cNvPicPr preferRelativeResize="0"/>
          <p:nvPr/>
        </p:nvPicPr>
        <p:blipFill>
          <a:blip r:embed="rId3">
            <a:alphaModFix/>
          </a:blip>
          <a:stretch>
            <a:fillRect/>
          </a:stretch>
        </p:blipFill>
        <p:spPr>
          <a:xfrm>
            <a:off x="3207900" y="3243000"/>
            <a:ext cx="3167400" cy="1900500"/>
          </a:xfrm>
          <a:prstGeom prst="ellipse">
            <a:avLst/>
          </a:prstGeom>
          <a:noFill/>
          <a:ln>
            <a:noFill/>
          </a:ln>
        </p:spPr>
      </p:pic>
      <p:sp>
        <p:nvSpPr>
          <p:cNvPr id="91" name="Google Shape;91;p18"/>
          <p:cNvSpPr txBox="1"/>
          <p:nvPr/>
        </p:nvSpPr>
        <p:spPr>
          <a:xfrm>
            <a:off x="6485205" y="1533425"/>
            <a:ext cx="2157293" cy="3139291"/>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ru" sz="1200" dirty="0">
                <a:solidFill>
                  <a:srgbClr val="0A0A0A"/>
                </a:solidFill>
                <a:highlight>
                  <a:srgbClr val="FFFFFF"/>
                </a:highlight>
                <a:latin typeface="Times New Roman" pitchFamily="18" charset="0"/>
                <a:ea typeface="Caveat"/>
                <a:cs typeface="Times New Roman" pitchFamily="18" charset="0"/>
                <a:sym typeface="Caveat"/>
              </a:rPr>
              <a:t>З</a:t>
            </a:r>
            <a:r>
              <a:rPr lang="ru" sz="1600" dirty="0">
                <a:solidFill>
                  <a:srgbClr val="0A0A0A"/>
                </a:solidFill>
                <a:highlight>
                  <a:srgbClr val="FFFFFF"/>
                </a:highlight>
                <a:latin typeface="Times New Roman" pitchFamily="18" charset="0"/>
                <a:ea typeface="Caveat"/>
                <a:cs typeface="Times New Roman" pitchFamily="18" charset="0"/>
                <a:sym typeface="Caveat"/>
              </a:rPr>
              <a:t>аборона державі перешкоджати реалізації цього права. </a:t>
            </a:r>
            <a:endParaRPr sz="1600" dirty="0">
              <a:solidFill>
                <a:srgbClr val="0A0A0A"/>
              </a:solidFill>
              <a:highlight>
                <a:srgbClr val="FFFFFF"/>
              </a:highlight>
              <a:latin typeface="Times New Roman" pitchFamily="18" charset="0"/>
              <a:ea typeface="Caveat"/>
              <a:cs typeface="Times New Roman" pitchFamily="18" charset="0"/>
              <a:sym typeface="Caveat"/>
            </a:endParaRPr>
          </a:p>
          <a:p>
            <a:pPr marL="0" lvl="0" indent="457200" algn="l" rtl="0">
              <a:spcBef>
                <a:spcPts val="0"/>
              </a:spcBef>
              <a:spcAft>
                <a:spcPts val="0"/>
              </a:spcAft>
              <a:buNone/>
            </a:pPr>
            <a:r>
              <a:rPr lang="ru" sz="1600" dirty="0">
                <a:solidFill>
                  <a:srgbClr val="0A0A0A"/>
                </a:solidFill>
                <a:highlight>
                  <a:srgbClr val="FFFFFF"/>
                </a:highlight>
                <a:latin typeface="Times New Roman" pitchFamily="18" charset="0"/>
                <a:ea typeface="Caveat"/>
                <a:cs typeface="Times New Roman" pitchFamily="18" charset="0"/>
                <a:sym typeface="Caveat"/>
              </a:rPr>
              <a:t>Це означає, що держава повинна утримуватися від свавільних дій, що обмежують свободу зібрань, наприклад, незаконно забороняти чи розганяти мирні заходи.</a:t>
            </a:r>
            <a:endParaRPr sz="1800" dirty="0">
              <a:latin typeface="Times New Roman" pitchFamily="18" charset="0"/>
              <a:ea typeface="Caveat"/>
              <a:cs typeface="Times New Roman" pitchFamily="18" charset="0"/>
              <a:sym typeface="Cavea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275463" y="2449400"/>
            <a:ext cx="3873000" cy="852000"/>
          </a:xfrm>
          <a:prstGeom prst="rect">
            <a:avLst/>
          </a:prstGeom>
          <a:solidFill>
            <a:srgbClr val="D0E0E3"/>
          </a:solidFill>
          <a:ln w="76200" cap="flat" cmpd="sng">
            <a:solidFill>
              <a:srgbClr val="0B5394"/>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ctr" rtl="0">
              <a:spcBef>
                <a:spcPts val="0"/>
              </a:spcBef>
              <a:spcAft>
                <a:spcPts val="0"/>
              </a:spcAft>
              <a:buSzPct val="44594"/>
              <a:buNone/>
            </a:pPr>
            <a:r>
              <a:rPr lang="ru" sz="2220">
                <a:latin typeface="Caveat"/>
                <a:ea typeface="Caveat"/>
                <a:cs typeface="Caveat"/>
                <a:sym typeface="Caveat"/>
              </a:rPr>
              <a:t>Право на свободу зібрань не є абсолютним: </a:t>
            </a:r>
            <a:endParaRPr sz="2220">
              <a:latin typeface="Caveat"/>
              <a:ea typeface="Caveat"/>
              <a:cs typeface="Caveat"/>
              <a:sym typeface="Caveat"/>
            </a:endParaRPr>
          </a:p>
        </p:txBody>
      </p:sp>
      <p:sp>
        <p:nvSpPr>
          <p:cNvPr id="97" name="Google Shape;97;p19"/>
          <p:cNvSpPr txBox="1">
            <a:spLocks noGrp="1"/>
          </p:cNvSpPr>
          <p:nvPr>
            <p:ph type="body" idx="1"/>
          </p:nvPr>
        </p:nvSpPr>
        <p:spPr>
          <a:xfrm>
            <a:off x="6150825" y="2666350"/>
            <a:ext cx="2779500" cy="21801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85000" lnSpcReduction="10000"/>
          </a:bodyPr>
          <a:lstStyle/>
          <a:p>
            <a:pPr marL="0" lvl="0" indent="457200" algn="l" rtl="0">
              <a:spcBef>
                <a:spcPts val="0"/>
              </a:spcBef>
              <a:spcAft>
                <a:spcPts val="1200"/>
              </a:spcAft>
              <a:buNone/>
            </a:pPr>
            <a:r>
              <a:rPr lang="ru" sz="1700" dirty="0">
                <a:solidFill>
                  <a:srgbClr val="002060"/>
                </a:solidFill>
                <a:latin typeface="Times New Roman" pitchFamily="18" charset="0"/>
                <a:ea typeface="Caveat"/>
                <a:cs typeface="Times New Roman" pitchFamily="18" charset="0"/>
                <a:sym typeface="Caveat"/>
              </a:rPr>
              <a:t>Втручання у здійснення такого права не обов’язково повинне прирівнюватися до прямої заборони — законодавчої або de facto — проте може складатися з різних інших заходів, вжитих органами влади </a:t>
            </a:r>
            <a:endParaRPr sz="1700" dirty="0">
              <a:solidFill>
                <a:srgbClr val="002060"/>
              </a:solidFill>
              <a:latin typeface="Times New Roman" pitchFamily="18" charset="0"/>
              <a:ea typeface="Caveat"/>
              <a:cs typeface="Times New Roman" pitchFamily="18" charset="0"/>
              <a:sym typeface="Caveat"/>
            </a:endParaRPr>
          </a:p>
        </p:txBody>
      </p:sp>
      <p:sp>
        <p:nvSpPr>
          <p:cNvPr id="98" name="Google Shape;98;p19"/>
          <p:cNvSpPr txBox="1">
            <a:spLocks noGrp="1"/>
          </p:cNvSpPr>
          <p:nvPr>
            <p:ph type="body" idx="2"/>
          </p:nvPr>
        </p:nvSpPr>
        <p:spPr>
          <a:xfrm>
            <a:off x="4843100" y="784375"/>
            <a:ext cx="3999900" cy="7659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62500" lnSpcReduction="20000"/>
          </a:bodyPr>
          <a:lstStyle/>
          <a:p>
            <a:pPr marL="0" lvl="0" indent="0" algn="ctr" rtl="0">
              <a:lnSpc>
                <a:spcPct val="100000"/>
              </a:lnSpc>
              <a:spcBef>
                <a:spcPts val="0"/>
              </a:spcBef>
              <a:spcAft>
                <a:spcPts val="0"/>
              </a:spcAft>
              <a:buClr>
                <a:schemeClr val="dk1"/>
              </a:buClr>
              <a:buSzPct val="44594"/>
              <a:buFont typeface="Arial"/>
              <a:buNone/>
            </a:pPr>
            <a:r>
              <a:rPr lang="ru" sz="2220" dirty="0">
                <a:solidFill>
                  <a:srgbClr val="002060"/>
                </a:solidFill>
                <a:latin typeface="Times New Roman" pitchFamily="18" charset="0"/>
                <a:ea typeface="Caveat"/>
                <a:cs typeface="Times New Roman" pitchFamily="18" charset="0"/>
                <a:sym typeface="Caveat"/>
              </a:rPr>
              <a:t>до нього можуть застосовуватися обмеження відповідно до частини 2 статті 11.</a:t>
            </a:r>
            <a:endParaRPr dirty="0">
              <a:solidFill>
                <a:srgbClr val="002060"/>
              </a:solidFill>
              <a:latin typeface="Times New Roman" pitchFamily="18" charset="0"/>
              <a:cs typeface="Times New Roman" pitchFamily="18" charset="0"/>
            </a:endParaRPr>
          </a:p>
        </p:txBody>
      </p:sp>
      <p:pic>
        <p:nvPicPr>
          <p:cNvPr id="99" name="Google Shape;99;p19"/>
          <p:cNvPicPr preferRelativeResize="0"/>
          <p:nvPr/>
        </p:nvPicPr>
        <p:blipFill>
          <a:blip r:embed="rId3">
            <a:alphaModFix/>
          </a:blip>
          <a:stretch>
            <a:fillRect/>
          </a:stretch>
        </p:blipFill>
        <p:spPr>
          <a:xfrm>
            <a:off x="-179550" y="518900"/>
            <a:ext cx="4462175" cy="2180100"/>
          </a:xfrm>
          <a:prstGeom prst="rect">
            <a:avLst/>
          </a:prstGeom>
          <a:noFill/>
          <a:ln>
            <a:noFill/>
          </a:ln>
        </p:spPr>
      </p:pic>
      <p:sp>
        <p:nvSpPr>
          <p:cNvPr id="100" name="Google Shape;100;p19"/>
          <p:cNvSpPr/>
          <p:nvPr/>
        </p:nvSpPr>
        <p:spPr>
          <a:xfrm>
            <a:off x="4224150" y="1805850"/>
            <a:ext cx="2456400" cy="765900"/>
          </a:xfrm>
          <a:prstGeom prst="bentUpArrow">
            <a:avLst>
              <a:gd name="adj1" fmla="val 25000"/>
              <a:gd name="adj2" fmla="val 25000"/>
              <a:gd name="adj3" fmla="val 25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9"/>
          <p:cNvSpPr/>
          <p:nvPr/>
        </p:nvSpPr>
        <p:spPr>
          <a:xfrm>
            <a:off x="4224150" y="2827325"/>
            <a:ext cx="1760700" cy="352800"/>
          </a:xfrm>
          <a:prstGeom prst="rightArrow">
            <a:avLst>
              <a:gd name="adj1" fmla="val 50000"/>
              <a:gd name="adj2" fmla="val 50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867400" y="113525"/>
            <a:ext cx="3604200" cy="543000"/>
          </a:xfrm>
          <a:prstGeom prst="rect">
            <a:avLst/>
          </a:prstGeom>
          <a:solidFill>
            <a:srgbClr val="F9CB9C"/>
          </a:solidFill>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ru" sz="2320" b="1">
                <a:latin typeface="Caveat"/>
                <a:ea typeface="Caveat"/>
                <a:cs typeface="Caveat"/>
                <a:sym typeface="Caveat"/>
              </a:rPr>
              <a:t>Є два види обмежень:</a:t>
            </a:r>
            <a:endParaRPr sz="2320" b="1">
              <a:latin typeface="Caveat"/>
              <a:ea typeface="Caveat"/>
              <a:cs typeface="Caveat"/>
              <a:sym typeface="Caveat"/>
            </a:endParaRPr>
          </a:p>
        </p:txBody>
      </p:sp>
      <p:sp>
        <p:nvSpPr>
          <p:cNvPr id="107" name="Google Shape;107;p20"/>
          <p:cNvSpPr txBox="1">
            <a:spLocks noGrp="1"/>
          </p:cNvSpPr>
          <p:nvPr>
            <p:ph type="body" idx="1"/>
          </p:nvPr>
        </p:nvSpPr>
        <p:spPr>
          <a:xfrm>
            <a:off x="183400" y="724725"/>
            <a:ext cx="4021200" cy="2851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u="sng" dirty="0">
                <a:solidFill>
                  <a:srgbClr val="002060"/>
                </a:solidFill>
                <a:latin typeface="Times New Roman" pitchFamily="18" charset="0"/>
                <a:ea typeface="Caveat"/>
                <a:cs typeface="Times New Roman" pitchFamily="18" charset="0"/>
                <a:sym typeface="Caveat"/>
              </a:rPr>
              <a:t>Перший вид включає умови здійснення права на свободу зібрань, зокрема: </a:t>
            </a:r>
            <a:endParaRPr u="sng" dirty="0">
              <a:solidFill>
                <a:srgbClr val="002060"/>
              </a:solidFill>
              <a:latin typeface="Times New Roman" pitchFamily="18" charset="0"/>
              <a:ea typeface="Caveat"/>
              <a:cs typeface="Times New Roman" pitchFamily="18" charset="0"/>
              <a:sym typeface="Caveat"/>
            </a:endParaRPr>
          </a:p>
          <a:p>
            <a:pPr marL="457200" lvl="0" indent="-342900" algn="l" rtl="0">
              <a:spcBef>
                <a:spcPts val="1200"/>
              </a:spcBef>
              <a:spcAft>
                <a:spcPts val="0"/>
              </a:spcAft>
              <a:buClr>
                <a:srgbClr val="434343"/>
              </a:buClr>
              <a:buSzPts val="1800"/>
              <a:buFont typeface="Caveat"/>
              <a:buChar char="➔"/>
            </a:pPr>
            <a:r>
              <a:rPr lang="ru" dirty="0">
                <a:solidFill>
                  <a:srgbClr val="002060"/>
                </a:solidFill>
                <a:latin typeface="Times New Roman" pitchFamily="18" charset="0"/>
                <a:ea typeface="Caveat"/>
                <a:cs typeface="Times New Roman" pitchFamily="18" charset="0"/>
                <a:sym typeface="Caveat"/>
              </a:rPr>
              <a:t>правила планування та проведення зібрання, що встановлюються через обов’язкові процедури повідомлення та отримання дозволу;</a:t>
            </a:r>
            <a:endParaRPr dirty="0">
              <a:solidFill>
                <a:srgbClr val="002060"/>
              </a:solidFill>
              <a:latin typeface="Times New Roman" pitchFamily="18" charset="0"/>
              <a:ea typeface="Caveat"/>
              <a:cs typeface="Times New Roman" pitchFamily="18" charset="0"/>
              <a:sym typeface="Caveat"/>
            </a:endParaRPr>
          </a:p>
          <a:p>
            <a:pPr marL="457200" lvl="0" indent="-342900" algn="l" rtl="0">
              <a:spcBef>
                <a:spcPts val="0"/>
              </a:spcBef>
              <a:spcAft>
                <a:spcPts val="0"/>
              </a:spcAft>
              <a:buClr>
                <a:srgbClr val="434343"/>
              </a:buClr>
              <a:buSzPts val="1800"/>
              <a:buFont typeface="Caveat"/>
              <a:buChar char="➔"/>
            </a:pPr>
            <a:r>
              <a:rPr lang="ru" dirty="0">
                <a:solidFill>
                  <a:srgbClr val="002060"/>
                </a:solidFill>
                <a:latin typeface="Times New Roman" pitchFamily="18" charset="0"/>
                <a:ea typeface="Caveat"/>
                <a:cs typeface="Times New Roman" pitchFamily="18" charset="0"/>
                <a:sym typeface="Caveat"/>
              </a:rPr>
              <a:t>Обмеження такого виду здебільшого стосуються організаторів зібрань.</a:t>
            </a:r>
            <a:endParaRPr dirty="0">
              <a:solidFill>
                <a:srgbClr val="002060"/>
              </a:solidFill>
              <a:latin typeface="Times New Roman" pitchFamily="18" charset="0"/>
              <a:ea typeface="Caveat"/>
              <a:cs typeface="Times New Roman" pitchFamily="18" charset="0"/>
              <a:sym typeface="Caveat"/>
            </a:endParaRPr>
          </a:p>
        </p:txBody>
      </p:sp>
      <p:sp>
        <p:nvSpPr>
          <p:cNvPr id="108" name="Google Shape;108;p20"/>
          <p:cNvSpPr txBox="1"/>
          <p:nvPr/>
        </p:nvSpPr>
        <p:spPr>
          <a:xfrm>
            <a:off x="4157003" y="724725"/>
            <a:ext cx="4767097"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u="sng" dirty="0">
                <a:solidFill>
                  <a:srgbClr val="002060"/>
                </a:solidFill>
                <a:latin typeface="Times New Roman" pitchFamily="18" charset="0"/>
                <a:ea typeface="Caveat"/>
                <a:cs typeface="Times New Roman" pitchFamily="18" charset="0"/>
                <a:sym typeface="Caveat"/>
              </a:rPr>
              <a:t>Другий вид обмежень включає :</a:t>
            </a:r>
            <a:endParaRPr sz="1800" u="sng" dirty="0">
              <a:solidFill>
                <a:srgbClr val="002060"/>
              </a:solidFill>
              <a:latin typeface="Times New Roman" pitchFamily="18" charset="0"/>
              <a:ea typeface="Caveat"/>
              <a:cs typeface="Times New Roman" pitchFamily="18" charset="0"/>
              <a:sym typeface="Caveat"/>
            </a:endParaRPr>
          </a:p>
          <a:p>
            <a:pPr marL="457200" lvl="0" indent="-342900" algn="l" rtl="0">
              <a:spcBef>
                <a:spcPts val="0"/>
              </a:spcBef>
              <a:spcAft>
                <a:spcPts val="0"/>
              </a:spcAft>
              <a:buClr>
                <a:srgbClr val="434343"/>
              </a:buClr>
              <a:buSzPts val="1800"/>
              <a:buFont typeface="Caveat"/>
              <a:buChar char="➔"/>
            </a:pPr>
            <a:r>
              <a:rPr lang="ru" sz="1800" dirty="0" smtClean="0">
                <a:solidFill>
                  <a:srgbClr val="002060"/>
                </a:solidFill>
                <a:latin typeface="Times New Roman" pitchFamily="18" charset="0"/>
                <a:ea typeface="Caveat"/>
                <a:cs typeface="Times New Roman" pitchFamily="18" charset="0"/>
                <a:sym typeface="Caveat"/>
              </a:rPr>
              <a:t>примусові </a:t>
            </a:r>
            <a:r>
              <a:rPr lang="ru" sz="1800" dirty="0">
                <a:solidFill>
                  <a:srgbClr val="002060"/>
                </a:solidFill>
                <a:latin typeface="Times New Roman" pitchFamily="18" charset="0"/>
                <a:ea typeface="Caveat"/>
                <a:cs typeface="Times New Roman" pitchFamily="18" charset="0"/>
                <a:sym typeface="Caveat"/>
              </a:rPr>
              <a:t>заходи, наприклад стримування натовпу, розгін зібрання, затримання учасників і/або подальші покарання. Такі обмеження спрямовані здебільшого на учасників зібрань — фактичних, майбутніх або колишніх; </a:t>
            </a:r>
            <a:endParaRPr sz="1800" dirty="0">
              <a:solidFill>
                <a:srgbClr val="002060"/>
              </a:solidFill>
              <a:latin typeface="Times New Roman" pitchFamily="18" charset="0"/>
              <a:ea typeface="Caveat"/>
              <a:cs typeface="Times New Roman" pitchFamily="18" charset="0"/>
              <a:sym typeface="Caveat"/>
            </a:endParaRPr>
          </a:p>
          <a:p>
            <a:pPr marL="457200" lvl="0" indent="-342900" algn="l" rtl="0">
              <a:spcBef>
                <a:spcPts val="0"/>
              </a:spcBef>
              <a:spcAft>
                <a:spcPts val="0"/>
              </a:spcAft>
              <a:buClr>
                <a:srgbClr val="434343"/>
              </a:buClr>
              <a:buSzPts val="1800"/>
              <a:buFont typeface="Caveat"/>
              <a:buChar char="➔"/>
            </a:pPr>
            <a:r>
              <a:rPr lang="ru" sz="1800" dirty="0">
                <a:solidFill>
                  <a:srgbClr val="002060"/>
                </a:solidFill>
                <a:latin typeface="Times New Roman" pitchFamily="18" charset="0"/>
                <a:ea typeface="Caveat"/>
                <a:cs typeface="Times New Roman" pitchFamily="18" charset="0"/>
                <a:sym typeface="Caveat"/>
              </a:rPr>
              <a:t>Примусові заходи та покарання можуть бути пов’язані з порушенням правил проведення зібрань або конкретними правопорушеннями, вчиненими під час зібрань</a:t>
            </a:r>
            <a:endParaRPr sz="1800" dirty="0">
              <a:solidFill>
                <a:srgbClr val="002060"/>
              </a:solidFill>
              <a:latin typeface="Times New Roman" pitchFamily="18" charset="0"/>
              <a:ea typeface="Caveat"/>
              <a:cs typeface="Times New Roman" pitchFamily="18" charset="0"/>
              <a:sym typeface="Caveat"/>
            </a:endParaRPr>
          </a:p>
        </p:txBody>
      </p:sp>
      <p:sp>
        <p:nvSpPr>
          <p:cNvPr id="109" name="Google Shape;109;p20"/>
          <p:cNvSpPr txBox="1"/>
          <p:nvPr/>
        </p:nvSpPr>
        <p:spPr>
          <a:xfrm>
            <a:off x="941550" y="4185450"/>
            <a:ext cx="72609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dirty="0">
                <a:solidFill>
                  <a:srgbClr val="002060"/>
                </a:solidFill>
                <a:latin typeface="Times New Roman" pitchFamily="18" charset="0"/>
                <a:ea typeface="Caveat"/>
                <a:cs typeface="Times New Roman" pitchFamily="18" charset="0"/>
                <a:sym typeface="Caveat"/>
              </a:rPr>
              <a:t>Обидва види обмежень здійснення права на свободу мирних зібрань можуть виникнути у зв’язку з однією і тією ж подією («Лашманкін та інші проти Росії» (Lashmankin and Others v. Russia), 2017 р.</a:t>
            </a:r>
            <a:endParaRPr dirty="0">
              <a:solidFill>
                <a:srgbClr val="002060"/>
              </a:solidFill>
              <a:latin typeface="Times New Roman" pitchFamily="18" charset="0"/>
              <a:ea typeface="Caveat"/>
              <a:cs typeface="Times New Roman" pitchFamily="18" charset="0"/>
              <a:sym typeface="Cavea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268924" y="220475"/>
            <a:ext cx="8790669" cy="560282"/>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ru" sz="2000" b="1" u="sng" dirty="0">
                <a:solidFill>
                  <a:srgbClr val="002060"/>
                </a:solidFill>
                <a:latin typeface="Times New Roman" pitchFamily="18" charset="0"/>
                <a:ea typeface="Caveat"/>
                <a:cs typeface="Times New Roman" pitchFamily="18" charset="0"/>
                <a:sym typeface="Caveat"/>
              </a:rPr>
              <a:t>Важливість права на свободу об’єднання у демократичному суспільстві</a:t>
            </a:r>
            <a:endParaRPr sz="2000" b="1" u="sng" dirty="0">
              <a:solidFill>
                <a:srgbClr val="002060"/>
              </a:solidFill>
              <a:latin typeface="Times New Roman" pitchFamily="18" charset="0"/>
              <a:ea typeface="Caveat"/>
              <a:cs typeface="Times New Roman" pitchFamily="18" charset="0"/>
              <a:sym typeface="Caveat"/>
            </a:endParaRPr>
          </a:p>
        </p:txBody>
      </p:sp>
      <p:sp>
        <p:nvSpPr>
          <p:cNvPr id="115" name="Google Shape;115;p21"/>
          <p:cNvSpPr txBox="1">
            <a:spLocks noGrp="1"/>
          </p:cNvSpPr>
          <p:nvPr>
            <p:ph type="body" idx="1"/>
          </p:nvPr>
        </p:nvSpPr>
        <p:spPr>
          <a:xfrm>
            <a:off x="772025" y="3464750"/>
            <a:ext cx="3796200" cy="998700"/>
          </a:xfrm>
          <a:prstGeom prst="rect">
            <a:avLst/>
          </a:prstGeom>
          <a:solidFill>
            <a:schemeClr val="lt2"/>
          </a:solidFill>
        </p:spPr>
        <p:txBody>
          <a:bodyPr spcFirstLastPara="1" wrap="square" lIns="91425" tIns="91425" rIns="91425" bIns="91425" anchor="t" anchorCtr="0">
            <a:normAutofit fontScale="85000" lnSpcReduction="20000"/>
          </a:bodyPr>
          <a:lstStyle/>
          <a:p>
            <a:pPr marL="0" lvl="0" indent="0" algn="ctr" rtl="0">
              <a:spcBef>
                <a:spcPts val="0"/>
              </a:spcBef>
              <a:spcAft>
                <a:spcPts val="1200"/>
              </a:spcAft>
              <a:buNone/>
            </a:pPr>
            <a:r>
              <a:rPr lang="ru" sz="1600" dirty="0">
                <a:solidFill>
                  <a:srgbClr val="002060"/>
                </a:solidFill>
                <a:latin typeface="Times New Roman" pitchFamily="18" charset="0"/>
                <a:ea typeface="Caveat"/>
                <a:cs typeface="Times New Roman" pitchFamily="18" charset="0"/>
                <a:sym typeface="Caveat"/>
              </a:rPr>
              <a:t>Поняття свободи об’єднання стосується права створювати або бути пов’язаним з групою чи організацією, що переслідує конкретні цілі.</a:t>
            </a:r>
            <a:endParaRPr sz="1600" dirty="0">
              <a:solidFill>
                <a:srgbClr val="002060"/>
              </a:solidFill>
              <a:latin typeface="Times New Roman" pitchFamily="18" charset="0"/>
              <a:ea typeface="Caveat"/>
              <a:cs typeface="Times New Roman" pitchFamily="18" charset="0"/>
              <a:sym typeface="Caveat"/>
            </a:endParaRPr>
          </a:p>
        </p:txBody>
      </p:sp>
      <p:sp>
        <p:nvSpPr>
          <p:cNvPr id="116" name="Google Shape;116;p21"/>
          <p:cNvSpPr/>
          <p:nvPr/>
        </p:nvSpPr>
        <p:spPr>
          <a:xfrm>
            <a:off x="344300" y="849050"/>
            <a:ext cx="4651614" cy="802008"/>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Clr>
                <a:schemeClr val="dk1"/>
              </a:buClr>
              <a:buSzPts val="1100"/>
              <a:buFont typeface="Arial"/>
              <a:buNone/>
            </a:pPr>
            <a:r>
              <a:rPr lang="ru" dirty="0">
                <a:solidFill>
                  <a:srgbClr val="002060"/>
                </a:solidFill>
                <a:latin typeface="Times New Roman" pitchFamily="18" charset="0"/>
                <a:ea typeface="Caveat"/>
                <a:cs typeface="Times New Roman" pitchFamily="18" charset="0"/>
                <a:sym typeface="Caveat"/>
              </a:rPr>
              <a:t>Т</a:t>
            </a:r>
            <a:r>
              <a:rPr lang="ru" b="1" dirty="0">
                <a:solidFill>
                  <a:srgbClr val="002060"/>
                </a:solidFill>
                <a:latin typeface="Times New Roman" pitchFamily="18" charset="0"/>
                <a:ea typeface="Caveat"/>
                <a:cs typeface="Times New Roman" pitchFamily="18" charset="0"/>
                <a:sym typeface="Caveat"/>
              </a:rPr>
              <a:t>ермін «об’єднання» передбачає добровільне групування заради спільної мети</a:t>
            </a:r>
            <a:endParaRPr b="1" dirty="0">
              <a:solidFill>
                <a:srgbClr val="002060"/>
              </a:solidFill>
              <a:latin typeface="Times New Roman" pitchFamily="18" charset="0"/>
              <a:ea typeface="Caveat"/>
              <a:cs typeface="Times New Roman" pitchFamily="18" charset="0"/>
              <a:sym typeface="Caveat"/>
            </a:endParaRPr>
          </a:p>
        </p:txBody>
      </p:sp>
      <p:pic>
        <p:nvPicPr>
          <p:cNvPr id="117" name="Google Shape;117;p21"/>
          <p:cNvPicPr preferRelativeResize="0"/>
          <p:nvPr/>
        </p:nvPicPr>
        <p:blipFill>
          <a:blip r:embed="rId3">
            <a:alphaModFix/>
          </a:blip>
          <a:stretch>
            <a:fillRect/>
          </a:stretch>
        </p:blipFill>
        <p:spPr>
          <a:xfrm>
            <a:off x="4844500" y="2110850"/>
            <a:ext cx="3916224" cy="2512949"/>
          </a:xfrm>
          <a:prstGeom prst="rect">
            <a:avLst/>
          </a:prstGeom>
          <a:noFill/>
          <a:ln>
            <a:noFill/>
          </a:ln>
        </p:spPr>
      </p:pic>
      <p:sp>
        <p:nvSpPr>
          <p:cNvPr id="118" name="Google Shape;118;p21"/>
          <p:cNvSpPr/>
          <p:nvPr/>
        </p:nvSpPr>
        <p:spPr>
          <a:xfrm>
            <a:off x="772013" y="1651050"/>
            <a:ext cx="3796200" cy="1603800"/>
          </a:xfrm>
          <a:prstGeom prst="up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Clr>
                <a:schemeClr val="dk1"/>
              </a:buClr>
              <a:buSzPts val="1100"/>
              <a:buFont typeface="Arial"/>
              <a:buNone/>
            </a:pPr>
            <a:r>
              <a:rPr lang="ru" sz="1500" dirty="0">
                <a:solidFill>
                  <a:srgbClr val="002060"/>
                </a:solidFill>
                <a:latin typeface="Times New Roman" pitchFamily="18" charset="0"/>
                <a:ea typeface="Caveat"/>
                <a:cs typeface="Times New Roman" pitchFamily="18" charset="0"/>
                <a:sym typeface="Caveat"/>
              </a:rPr>
              <a:t>Справа («Янг, Джеймс і Вебстер проти Сполученого Королівства» (Young, James and Webster v. the United Kingdom), 1981 р</a:t>
            </a:r>
            <a:endParaRPr sz="1500" dirty="0">
              <a:solidFill>
                <a:srgbClr val="002060"/>
              </a:solidFill>
              <a:latin typeface="Times New Roman" pitchFamily="18" charset="0"/>
              <a:ea typeface="Caveat"/>
              <a:cs typeface="Times New Roman" pitchFamily="18" charset="0"/>
              <a:sym typeface="Cavea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1988</Words>
  <Application>Microsoft Office PowerPoint</Application>
  <PresentationFormat>Экран (16:9)</PresentationFormat>
  <Paragraphs>119</Paragraphs>
  <Slides>20</Slides>
  <Notes>19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Caveat</vt:lpstr>
      <vt:lpstr>Times New Roman</vt:lpstr>
      <vt:lpstr>Simple Light</vt:lpstr>
      <vt:lpstr>           Лекція 10. ПРАВО НА СВОБОДУ ОБ'ЄДНАНЬ У ПРАКТИЦІ ЄСПЛ </vt:lpstr>
      <vt:lpstr>Перелік питань </vt:lpstr>
      <vt:lpstr>Презентация PowerPoint</vt:lpstr>
      <vt:lpstr>Презентация PowerPoint</vt:lpstr>
      <vt:lpstr>Презентация PowerPoint</vt:lpstr>
      <vt:lpstr>Право на свободу мирних зібрань включає:</vt:lpstr>
      <vt:lpstr>Право на свободу зібрань не є абсолютним: </vt:lpstr>
      <vt:lpstr>Є два види обмежень:</vt:lpstr>
      <vt:lpstr>Важливість права на свободу об’єднання у демократичному суспільстві</vt:lpstr>
      <vt:lpstr>Згідно з практикою Суду елементами, які визначають, чи вважати об’єднання приватним або громадським, є:</vt:lpstr>
      <vt:lpstr>Презентация PowerPoint</vt:lpstr>
      <vt:lpstr>Об’єднання, до яких не застосовується стаття 11, включають наступні:</vt:lpstr>
      <vt:lpstr>Свобода об’єднання також включає негативний аспект – право не вступати до об’єднання та право виходу з об’єднання. </vt:lpstr>
      <vt:lpstr>Презентация PowerPoint</vt:lpstr>
      <vt:lpstr>Особливі види об’єднань:</vt:lpstr>
      <vt:lpstr>Презентация PowerPoint</vt:lpstr>
      <vt:lpstr>Особливі види об’єднань: </vt:lpstr>
      <vt:lpstr>Особливі види об’єднань:</vt:lpstr>
      <vt:lpstr>Висновок:</vt:lpstr>
      <vt:lpstr>Джерела: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на свободу об’єднань  у практиці Європейського суду з прав людини.</dc:title>
  <dc:creator>Анастасия Вовченко</dc:creator>
  <cp:lastModifiedBy>Пользователь</cp:lastModifiedBy>
  <cp:revision>5</cp:revision>
  <dcterms:modified xsi:type="dcterms:W3CDTF">2025-11-11T19:19:33Z</dcterms:modified>
</cp:coreProperties>
</file>