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7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3A5F-1402-4628-9F98-4868E1F82B24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0803-A2D5-4172-BE1B-86D5DC5F4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36B6-0182-4B9E-8370-ABEC66DE7D4D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95D22-6E9B-4771-8FAD-C31C16738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E72C-A324-4977-A07F-89D8FCAE4AA8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BA48-E591-4797-925E-D0B4FDFDE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8CA9-1A1D-40EF-977A-82641DA6BD69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D752-964B-4EA2-A165-B82AA13E8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937B-458B-4763-8A00-2F1CBEE6E138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CE71E-7E2A-462F-A66D-31599297F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5870-E633-4E59-81D9-BC32B4CE44DA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0562-738E-48B2-BF8A-36CF3B08E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480A-DF3F-4E7C-B687-3CCBE8738222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244E-1F02-49F4-B6D1-66BA47E7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3A4F-9A26-4D2D-9C59-5DB745C1388D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6900-AE4C-4470-A9C5-AAB03AF73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CB91-C021-4BED-B079-D416056BD751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231B-AD15-4EA4-A56C-A626321CB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0BDC-C2CE-4D32-A0DB-43E94A10A7AA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C366-2E53-4CAF-9AA3-82D8BB7C3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A7-5060-433C-A6FA-4717DB9B9EAF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6DD4-883A-4D51-A9EF-7E8F763C4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B045-6009-4DC6-9CE8-2E9A944E3E56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F1CA-5CC3-4618-B663-2B846A2E0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862E-17F0-43E0-945A-F5B53187975C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2C13-DE0F-408B-AA57-6BC6F06CC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DCD9-870F-4A89-B3A2-BBD3E3692C1F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3DCC2-ABFB-4995-BD21-8C8C8F9EC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6FA6-94EB-4B88-8A36-FE4B0A86C94E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E200-3C68-4F6C-9B28-709BB7932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D588-6093-4E33-B776-D7825D8DB23E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F13C-2C4A-41EB-BB47-DDF91B444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165F-51AE-4E34-BCC6-7C78E9978308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CBB3-569E-4D98-A958-E7748307C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201A60-C50E-4CBA-8A87-E5CFC6D9D211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6F11F1-D387-4D7C-8A11-61048090E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  <p:sldLayoutId id="2147483715" r:id="rId12"/>
    <p:sldLayoutId id="2147483703" r:id="rId13"/>
    <p:sldLayoutId id="2147483702" r:id="rId14"/>
    <p:sldLayoutId id="2147483701" r:id="rId15"/>
    <p:sldLayoutId id="2147483700" r:id="rId16"/>
    <p:sldLayoutId id="214748369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3375" y="4632325"/>
            <a:ext cx="4238625" cy="1655763"/>
          </a:xfrm>
        </p:spPr>
        <p:txBody>
          <a:bodyPr/>
          <a:lstStyle/>
          <a:p>
            <a:pPr eaLnBrk="1" hangingPunct="1"/>
            <a:endParaRPr lang="ru-RU" sz="1800" cap="none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518275" y="1771650"/>
            <a:ext cx="249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800" b="1"/>
              <a:t>АЛКАЛОЇДИ.</a:t>
            </a:r>
            <a:r>
              <a:rPr lang="uk-UA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-2" r="-2548" b="6693"/>
          <a:stretch>
            <a:fillRect/>
          </a:stretch>
        </p:blipFill>
        <p:spPr>
          <a:xfrm>
            <a:off x="0" y="0"/>
            <a:ext cx="125110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 b="91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45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2"/>
          <p:cNvPicPr>
            <a:picLocks noChangeAspect="1" noChangeArrowheads="1"/>
          </p:cNvPicPr>
          <p:nvPr/>
        </p:nvPicPr>
        <p:blipFill>
          <a:blip r:embed="rId3"/>
          <a:srcRect l="29453" t="32365" r="31018" b="42630"/>
          <a:stretch>
            <a:fillRect/>
          </a:stretch>
        </p:blipFill>
        <p:spPr bwMode="auto">
          <a:xfrm>
            <a:off x="862013" y="2012950"/>
            <a:ext cx="106997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40000"/>
                <a:lumOff val="60000"/>
              </a:schemeClr>
            </a:gs>
            <a:gs pos="0">
              <a:schemeClr val="bg2">
                <a:tint val="98000"/>
                <a:hueMod val="88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1220788" y="233363"/>
            <a:ext cx="4897437" cy="8874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i="1" cap="none" smtClean="0">
                <a:latin typeface="Times New Roman" pitchFamily="18" charset="0"/>
                <a:cs typeface="Times New Roman" pitchFamily="18" charset="0"/>
              </a:rPr>
              <a:t>Алкалоїди. Класифікація</a:t>
            </a:r>
            <a:r>
              <a:rPr lang="ru-RU" sz="3200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none" smtClean="0">
                <a:latin typeface="Times New Roman" pitchFamily="18" charset="0"/>
                <a:cs typeface="Times New Roman" pitchFamily="18" charset="0"/>
              </a:rPr>
            </a:br>
            <a:endParaRPr lang="ru-RU" sz="3200" cap="non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08238" y="3314302"/>
            <a:ext cx="3777209" cy="2971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563" y="3314700"/>
            <a:ext cx="3516312" cy="311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85" name="AutoShape 2" descr="&amp;Kcy;&amp;acy;&amp;rcy;&amp;tcy;&amp;icy;&amp;ncy;&amp;kcy;&amp;icy; &amp;pcy;&amp;ocy; &amp;zcy;&amp;acy;&amp;pcy;&amp;rcy;&amp;ocy;&amp;scy;&amp;ucy; &amp;bcy;&amp;iecy;&amp;lcy;&amp;lcy;&amp;acy;&amp;dcy;&amp;ocy;&amp;ncy;&amp;ncy;&amp;acy;"/>
          <p:cNvSpPr>
            <a:spLocks noChangeAspect="1" noChangeArrowheads="1"/>
          </p:cNvSpPr>
          <p:nvPr/>
        </p:nvSpPr>
        <p:spPr bwMode="auto">
          <a:xfrm>
            <a:off x="155575" y="-2286000"/>
            <a:ext cx="7143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w Cen MT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384380" y="219074"/>
            <a:ext cx="2700338" cy="237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939800" y="820738"/>
            <a:ext cx="67151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Алкалоїди – це група органічних нітрогеновмісних речовин, переважно рослинного походження, що мають лужний характер та високий фізіологічний вплив на організм людини і тварин.</a:t>
            </a:r>
            <a:endParaRPr lang="ru-RU" sz="28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1506" name="AutoShape 2" descr="&amp;Kcy;&amp;acy;&amp;rcy;&amp;tcy;&amp;icy;&amp;ncy;&amp;kcy;&amp;icy; &amp;pcy;&amp;ocy; &amp;zcy;&amp;acy;&amp;pcy;&amp;rcy;&amp;ocy;&amp;scy;&amp;ucy; &amp;pcy;&amp;ocy;&amp;khcy;&amp;iukcy;&amp;dcy;&amp;ncy;&amp;iukcy; &amp;khcy;&amp;iukcy;&amp;ncy;&amp;ocy;&amp;lcy;&amp;iukcy;&amp;zcy;&amp;icy;&amp;dcy;&amp;icy;&amp;ncy;&amp;ucy;"/>
          <p:cNvSpPr>
            <a:spLocks noChangeAspect="1" noChangeArrowheads="1"/>
          </p:cNvSpPr>
          <p:nvPr/>
        </p:nvSpPr>
        <p:spPr bwMode="auto">
          <a:xfrm>
            <a:off x="155575" y="-2574925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3" y="266700"/>
            <a:ext cx="3744912" cy="14779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b="1" i="1" cap="none" smtClean="0">
                <a:latin typeface="Times New Roman" pitchFamily="18" charset="0"/>
                <a:cs typeface="Times New Roman" pitchFamily="18" charset="0"/>
              </a:rPr>
              <a:t>БІОСИНТЕЗ АЛКАЛОЇДІВ</a:t>
            </a:r>
            <a:endParaRPr lang="ru-RU" b="1" i="1" cap="none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276725" y="136525"/>
            <a:ext cx="7324725" cy="1997075"/>
          </a:xfrm>
        </p:spPr>
        <p:txBody>
          <a:bodyPr/>
          <a:lstStyle/>
          <a:p>
            <a:pPr algn="just" eaLnBrk="1" hangingPunct="1"/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Вивчені шляхи біосинтезу протеїногенних амінокислот із пірувату СН3—CО—СООН (лізин, аланін), оксалоацетату (аспарагінова кислота), 2-оксоглутамінату (орнітин). Амінокислоти також утворюються у циклі Кальвіна або з шикімової кислоти.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9750" t="24735" r="28654" b="32895"/>
          <a:stretch/>
        </p:blipFill>
        <p:spPr bwMode="auto">
          <a:xfrm>
            <a:off x="1293813" y="2133600"/>
            <a:ext cx="9156700" cy="4614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388" y="171450"/>
            <a:ext cx="6186487" cy="1477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Фізико-хімічні властивості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алкалоїдів та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індентифікація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2275" y="1646238"/>
            <a:ext cx="6076950" cy="4848225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верді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кристалічні сполуки, безбарвні або ледь забарвлені (наприклад, берберин жовтого кольору), гіркі на смак.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Алкалоїди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оптично активні. Ті, що обертають площину поляризованого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ліворуч, більш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фармакологічно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активні.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алкалоїдів в УФ-світлі мають характерну флуоресценцію.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Алкалоїди — досить слабкі основи.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1803400"/>
            <a:ext cx="4198938" cy="4198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93</TotalTime>
  <Words>95</Words>
  <Application>Microsoft Office PowerPoint</Application>
  <PresentationFormat>Произвольный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Tw Cen MT</vt:lpstr>
      <vt:lpstr>Calibri</vt:lpstr>
      <vt:lpstr>Times New Roman</vt:lpstr>
      <vt:lpstr>Контур</vt:lpstr>
      <vt:lpstr>Контур</vt:lpstr>
      <vt:lpstr>Контур</vt:lpstr>
      <vt:lpstr>Слайд 1</vt:lpstr>
      <vt:lpstr>Алкалоїди. Класифікація </vt:lpstr>
      <vt:lpstr>Слайд 3</vt:lpstr>
      <vt:lpstr>Слайд 4</vt:lpstr>
      <vt:lpstr>Слайд 5</vt:lpstr>
      <vt:lpstr>Слайд 6</vt:lpstr>
      <vt:lpstr>Слайд 7</vt:lpstr>
      <vt:lpstr>БІОСИНТЕЗ АЛКАЛОЇДІВ</vt:lpstr>
      <vt:lpstr>ФІЗИКО-ХІМІЧНІ ВЛАСТИВОСТІ АЛКАЛОЇДІВ ТА ІНДЕНТИФІКАЦІЯ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labormir2</dc:creator>
  <cp:lastModifiedBy>Customer</cp:lastModifiedBy>
  <cp:revision>20</cp:revision>
  <dcterms:created xsi:type="dcterms:W3CDTF">2019-09-25T20:00:09Z</dcterms:created>
  <dcterms:modified xsi:type="dcterms:W3CDTF">2020-09-25T09:58:08Z</dcterms:modified>
</cp:coreProperties>
</file>