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57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64" autoAdjust="0"/>
  </p:normalViewPr>
  <p:slideViewPr>
    <p:cSldViewPr>
      <p:cViewPr varScale="1">
        <p:scale>
          <a:sx n="72" d="100"/>
          <a:sy n="72" d="100"/>
        </p:scale>
        <p:origin x="-19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A4414C4-A6A0-43CF-9BD8-44069F16EF73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93A69E0-510D-45F3-9CE6-EECA79A32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4414C4-A6A0-43CF-9BD8-44069F16EF73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3A69E0-510D-45F3-9CE6-EECA79A32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A4414C4-A6A0-43CF-9BD8-44069F16EF73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3A69E0-510D-45F3-9CE6-EECA79A32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4414C4-A6A0-43CF-9BD8-44069F16EF73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3A69E0-510D-45F3-9CE6-EECA79A32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4414C4-A6A0-43CF-9BD8-44069F16EF73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93A69E0-510D-45F3-9CE6-EECA79A32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4414C4-A6A0-43CF-9BD8-44069F16EF73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3A69E0-510D-45F3-9CE6-EECA79A32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4414C4-A6A0-43CF-9BD8-44069F16EF73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3A69E0-510D-45F3-9CE6-EECA79A32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4414C4-A6A0-43CF-9BD8-44069F16EF73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3A69E0-510D-45F3-9CE6-EECA79A32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4414C4-A6A0-43CF-9BD8-44069F16EF73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3A69E0-510D-45F3-9CE6-EECA79A32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4414C4-A6A0-43CF-9BD8-44069F16EF73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3A69E0-510D-45F3-9CE6-EECA79A32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4414C4-A6A0-43CF-9BD8-44069F16EF73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3A69E0-510D-45F3-9CE6-EECA79A326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A4414C4-A6A0-43CF-9BD8-44069F16EF73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93A69E0-510D-45F3-9CE6-EECA79A32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irbis-nbuv.gov.ua/cgi-bin/irbis_nbuv/cgiirbis_64.exe?C21COM=2&amp;I21DBN=UJRN&amp;P21DBN=UJRN&amp;IMAGE_FILE_DOWNLOAD=1&amp;Image_file_name=PDF/Nikp_2013_22-23_41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352928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Москвофільська </a:t>
            </a:r>
            <a:r>
              <a:rPr lang="uk-UA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uk-UA" sz="2400" dirty="0" smtClean="0"/>
              <a:t>журналістика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556792"/>
            <a:ext cx="8352928" cy="5112568"/>
          </a:xfrm>
          <a:solidFill>
            <a:schemeClr val="accent2"/>
          </a:solidFill>
        </p:spPr>
        <p:txBody>
          <a:bodyPr>
            <a:normAutofit fontScale="32500" lnSpcReduction="20000"/>
          </a:bodyPr>
          <a:lstStyle/>
          <a:p>
            <a:pPr marL="457200" indent="-457200" algn="just">
              <a:buAutoNum type="arabicPeriod"/>
            </a:pPr>
            <a:r>
              <a:rPr lang="uk-UA" sz="5500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Виникнення москвофільства на Західній Україні. </a:t>
            </a:r>
            <a:endParaRPr lang="ru-RU" sz="55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  <a:p>
            <a:pPr marL="457200" indent="-457200" algn="just">
              <a:buAutoNum type="arabicPeriod"/>
            </a:pPr>
            <a:r>
              <a:rPr lang="uk-UA" sz="5500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Франко як дослідник москвофільства.</a:t>
            </a:r>
          </a:p>
          <a:p>
            <a:pPr marL="457200" indent="-457200" algn="just">
              <a:buAutoNum type="arabicPeriod"/>
            </a:pPr>
            <a:r>
              <a:rPr lang="uk-UA" sz="5500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Періодика москвофілів. </a:t>
            </a:r>
            <a:endParaRPr lang="ru-RU" sz="55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  <a:p>
            <a:pPr marL="457200" indent="-457200" algn="just">
              <a:buAutoNum type="arabicPeriod"/>
            </a:pPr>
            <a:r>
              <a:rPr lang="uk-UA" sz="5500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 Банкрутство москвофільства на початку ХХ століття</a:t>
            </a:r>
          </a:p>
          <a:p>
            <a:pPr marL="457200" indent="-457200" algn="just">
              <a:buAutoNum type="arabicPeriod"/>
            </a:pPr>
            <a:endParaRPr lang="uk-UA" sz="55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  <a:p>
            <a:pPr marL="457200" indent="-457200" algn="just"/>
            <a:r>
              <a:rPr lang="uk-UA" sz="5500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				</a:t>
            </a:r>
            <a:r>
              <a:rPr lang="uk-UA" sz="55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Література</a:t>
            </a:r>
          </a:p>
          <a:p>
            <a:pPr algn="just"/>
            <a:r>
              <a:rPr lang="uk-UA" sz="5500" dirty="0">
                <a:solidFill>
                  <a:schemeClr val="tx1"/>
                </a:solidFill>
                <a:latin typeface="Arial Narrow" pitchFamily="34" charset="0"/>
              </a:rPr>
              <a:t>1. Михайлин І. Л. Історія української журналістики ХІХ століття. Київ : Центр навчальної літератури, 2003. 720 с.</a:t>
            </a:r>
            <a:endParaRPr lang="ru-RU" sz="5500" dirty="0">
              <a:solidFill>
                <a:schemeClr val="tx1"/>
              </a:solidFill>
              <a:latin typeface="Arial Narrow" pitchFamily="34" charset="0"/>
            </a:endParaRPr>
          </a:p>
          <a:p>
            <a:pPr algn="just"/>
            <a:r>
              <a:rPr lang="uk-UA" sz="5500" dirty="0">
                <a:solidFill>
                  <a:schemeClr val="tx1"/>
                </a:solidFill>
                <a:latin typeface="Arial Narrow" pitchFamily="34" charset="0"/>
              </a:rPr>
              <a:t>2. Животко А. Історія української преси. </a:t>
            </a:r>
            <a:r>
              <a:rPr lang="ru-RU" sz="5500" dirty="0">
                <a:solidFill>
                  <a:schemeClr val="tx1"/>
                </a:solidFill>
                <a:latin typeface="Arial Narrow" pitchFamily="34" charset="0"/>
              </a:rPr>
              <a:t>К</a:t>
            </a:r>
            <a:r>
              <a:rPr lang="uk-UA" sz="5500" dirty="0" err="1">
                <a:solidFill>
                  <a:schemeClr val="tx1"/>
                </a:solidFill>
                <a:latin typeface="Arial Narrow" pitchFamily="34" charset="0"/>
              </a:rPr>
              <a:t>иїв</a:t>
            </a:r>
            <a:r>
              <a:rPr lang="uk-UA" sz="5500" dirty="0">
                <a:solidFill>
                  <a:schemeClr val="tx1"/>
                </a:solidFill>
                <a:latin typeface="Arial Narrow" pitchFamily="34" charset="0"/>
              </a:rPr>
              <a:t> : Наша культура і наука</a:t>
            </a:r>
            <a:r>
              <a:rPr lang="ru-RU" sz="5500" dirty="0">
                <a:solidFill>
                  <a:schemeClr val="tx1"/>
                </a:solidFill>
                <a:latin typeface="Arial Narrow" pitchFamily="34" charset="0"/>
              </a:rPr>
              <a:t>, 1999. </a:t>
            </a:r>
            <a:r>
              <a:rPr lang="uk-UA" sz="5500" dirty="0">
                <a:solidFill>
                  <a:schemeClr val="tx1"/>
                </a:solidFill>
                <a:latin typeface="Arial Narrow" pitchFamily="34" charset="0"/>
              </a:rPr>
              <a:t>368 с.</a:t>
            </a:r>
            <a:endParaRPr lang="ru-RU" sz="5500" dirty="0">
              <a:solidFill>
                <a:schemeClr val="tx1"/>
              </a:solidFill>
              <a:latin typeface="Arial Narrow" pitchFamily="34" charset="0"/>
            </a:endParaRPr>
          </a:p>
          <a:p>
            <a:pPr algn="just"/>
            <a:r>
              <a:rPr lang="uk-UA" sz="5500" dirty="0">
                <a:solidFill>
                  <a:schemeClr val="tx1"/>
                </a:solidFill>
                <a:latin typeface="Arial Narrow" pitchFamily="34" charset="0"/>
              </a:rPr>
              <a:t>3. </a:t>
            </a:r>
            <a:r>
              <a:rPr lang="uk-UA" sz="5500" dirty="0" err="1">
                <a:solidFill>
                  <a:schemeClr val="tx1"/>
                </a:solidFill>
                <a:latin typeface="Arial Narrow" pitchFamily="34" charset="0"/>
              </a:rPr>
              <a:t>Шологон</a:t>
            </a:r>
            <a:r>
              <a:rPr lang="uk-UA" sz="5500" dirty="0">
                <a:solidFill>
                  <a:schemeClr val="tx1"/>
                </a:solidFill>
                <a:latin typeface="Arial Narrow" pitchFamily="34" charset="0"/>
              </a:rPr>
              <a:t> Л. </a:t>
            </a:r>
            <a:r>
              <a:rPr lang="ru-RU" sz="5500" dirty="0">
                <a:solidFill>
                  <a:schemeClr val="tx1"/>
                </a:solidFill>
                <a:latin typeface="Arial Narrow" pitchFamily="34" charset="0"/>
              </a:rPr>
              <a:t>НАЦІОНАЛЬНО-КУЛЬТУРНИЙ РУХ УКРАЇНЦІВ ГАЛИЧИНИ СЕРЕДИНИ ХІХ СТ. НА СТОРІНКАХ ЧАСОПИСУ “ЗОРЯ ГАЛИЦЬКА” (1848–1857 </a:t>
            </a:r>
            <a:r>
              <a:rPr lang="ru-RU" sz="5500" dirty="0" err="1">
                <a:solidFill>
                  <a:schemeClr val="tx1"/>
                </a:solidFill>
                <a:latin typeface="Arial Narrow" pitchFamily="34" charset="0"/>
              </a:rPr>
              <a:t>рр</a:t>
            </a:r>
            <a:r>
              <a:rPr lang="ru-RU" sz="5500" dirty="0">
                <a:solidFill>
                  <a:schemeClr val="tx1"/>
                </a:solidFill>
                <a:latin typeface="Arial Narrow" pitchFamily="34" charset="0"/>
              </a:rPr>
              <a:t>.). </a:t>
            </a:r>
            <a:r>
              <a:rPr lang="en-US" sz="5500" dirty="0">
                <a:solidFill>
                  <a:schemeClr val="tx1"/>
                </a:solidFill>
                <a:latin typeface="Arial Narrow" pitchFamily="34" charset="0"/>
              </a:rPr>
              <a:t>URL</a:t>
            </a:r>
            <a:r>
              <a:rPr lang="ru-RU" sz="5500" dirty="0">
                <a:solidFill>
                  <a:schemeClr val="tx1"/>
                </a:solidFill>
                <a:latin typeface="Arial Narrow" pitchFamily="34" charset="0"/>
              </a:rPr>
              <a:t> : </a:t>
            </a:r>
            <a:r>
              <a:rPr lang="en-US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http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://</a:t>
            </a:r>
            <a:r>
              <a:rPr lang="en-US" sz="5500" u="sng" dirty="0" err="1">
                <a:solidFill>
                  <a:schemeClr val="tx1"/>
                </a:solidFill>
                <a:latin typeface="Arial Narrow" pitchFamily="34" charset="0"/>
                <a:hlinkClick r:id="rId2"/>
              </a:rPr>
              <a:t>irbis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-</a:t>
            </a:r>
            <a:r>
              <a:rPr lang="en-US" sz="5500" u="sng" dirty="0" err="1">
                <a:solidFill>
                  <a:schemeClr val="tx1"/>
                </a:solidFill>
                <a:latin typeface="Arial Narrow" pitchFamily="34" charset="0"/>
                <a:hlinkClick r:id="rId2"/>
              </a:rPr>
              <a:t>nbuv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.</a:t>
            </a:r>
            <a:r>
              <a:rPr lang="en-US" sz="5500" u="sng" dirty="0" err="1">
                <a:solidFill>
                  <a:schemeClr val="tx1"/>
                </a:solidFill>
                <a:latin typeface="Arial Narrow" pitchFamily="34" charset="0"/>
                <a:hlinkClick r:id="rId2"/>
              </a:rPr>
              <a:t>gov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.</a:t>
            </a:r>
            <a:r>
              <a:rPr lang="en-US" sz="5500" u="sng" dirty="0" err="1">
                <a:solidFill>
                  <a:schemeClr val="tx1"/>
                </a:solidFill>
                <a:latin typeface="Arial Narrow" pitchFamily="34" charset="0"/>
                <a:hlinkClick r:id="rId2"/>
              </a:rPr>
              <a:t>ua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/</a:t>
            </a:r>
            <a:r>
              <a:rPr lang="en-US" sz="5500" u="sng" dirty="0" err="1">
                <a:solidFill>
                  <a:schemeClr val="tx1"/>
                </a:solidFill>
                <a:latin typeface="Arial Narrow" pitchFamily="34" charset="0"/>
                <a:hlinkClick r:id="rId2"/>
              </a:rPr>
              <a:t>cgi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-</a:t>
            </a:r>
            <a:r>
              <a:rPr lang="en-US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bin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/</a:t>
            </a:r>
            <a:r>
              <a:rPr lang="en-US" sz="5500" u="sng" dirty="0" err="1">
                <a:solidFill>
                  <a:schemeClr val="tx1"/>
                </a:solidFill>
                <a:latin typeface="Arial Narrow" pitchFamily="34" charset="0"/>
                <a:hlinkClick r:id="rId2"/>
              </a:rPr>
              <a:t>irbis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_</a:t>
            </a:r>
            <a:r>
              <a:rPr lang="en-US" sz="5500" u="sng" dirty="0" err="1">
                <a:solidFill>
                  <a:schemeClr val="tx1"/>
                </a:solidFill>
                <a:latin typeface="Arial Narrow" pitchFamily="34" charset="0"/>
                <a:hlinkClick r:id="rId2"/>
              </a:rPr>
              <a:t>nbuv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/</a:t>
            </a:r>
            <a:r>
              <a:rPr lang="en-US" sz="5500" u="sng" dirty="0" err="1">
                <a:solidFill>
                  <a:schemeClr val="tx1"/>
                </a:solidFill>
                <a:latin typeface="Arial Narrow" pitchFamily="34" charset="0"/>
                <a:hlinkClick r:id="rId2"/>
              </a:rPr>
              <a:t>cgiirbis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_64.</a:t>
            </a:r>
            <a:r>
              <a:rPr lang="en-US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exe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?</a:t>
            </a:r>
            <a:r>
              <a:rPr lang="en-US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C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21</a:t>
            </a:r>
            <a:r>
              <a:rPr lang="en-US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COM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=2&amp;</a:t>
            </a:r>
            <a:r>
              <a:rPr lang="en-US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I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21</a:t>
            </a:r>
            <a:r>
              <a:rPr lang="en-US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DBN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=</a:t>
            </a:r>
            <a:r>
              <a:rPr lang="en-US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UJRN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&amp;</a:t>
            </a:r>
            <a:r>
              <a:rPr lang="en-US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P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21</a:t>
            </a:r>
            <a:r>
              <a:rPr lang="en-US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DBN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=</a:t>
            </a:r>
            <a:r>
              <a:rPr lang="en-US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UJRN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&amp;</a:t>
            </a:r>
            <a:r>
              <a:rPr lang="en-US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IMAGE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_</a:t>
            </a:r>
            <a:r>
              <a:rPr lang="en-US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FILE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_</a:t>
            </a:r>
            <a:r>
              <a:rPr lang="en-US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DOWNLOAD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=1&amp;</a:t>
            </a:r>
            <a:r>
              <a:rPr lang="en-US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Image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_</a:t>
            </a:r>
            <a:r>
              <a:rPr lang="en-US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file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_</a:t>
            </a:r>
            <a:r>
              <a:rPr lang="en-US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name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=</a:t>
            </a:r>
            <a:r>
              <a:rPr lang="en-US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PDF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/</a:t>
            </a:r>
            <a:r>
              <a:rPr lang="en-US" sz="5500" u="sng" dirty="0" err="1">
                <a:solidFill>
                  <a:schemeClr val="tx1"/>
                </a:solidFill>
                <a:latin typeface="Arial Narrow" pitchFamily="34" charset="0"/>
                <a:hlinkClick r:id="rId2"/>
              </a:rPr>
              <a:t>Nikp</a:t>
            </a:r>
            <a:r>
              <a:rPr lang="ru-RU" sz="5500" u="sng" dirty="0">
                <a:solidFill>
                  <a:schemeClr val="tx1"/>
                </a:solidFill>
                <a:latin typeface="Arial Narrow" pitchFamily="34" charset="0"/>
                <a:hlinkClick r:id="rId2"/>
              </a:rPr>
              <a:t>_2013_22-23_41.</a:t>
            </a:r>
            <a:r>
              <a:rPr lang="en-US" sz="5500" u="sng" dirty="0" err="1">
                <a:solidFill>
                  <a:schemeClr val="tx1"/>
                </a:solidFill>
                <a:latin typeface="Arial Narrow" pitchFamily="34" charset="0"/>
                <a:hlinkClick r:id="rId2"/>
              </a:rPr>
              <a:t>pdf</a:t>
            </a:r>
            <a:endParaRPr lang="ru-RU" sz="5500" dirty="0">
              <a:solidFill>
                <a:schemeClr val="tx1"/>
              </a:solidFill>
              <a:latin typeface="Arial Narrow" pitchFamily="34" charset="0"/>
            </a:endParaRPr>
          </a:p>
          <a:p>
            <a:pPr algn="just"/>
            <a:r>
              <a:rPr lang="uk-UA" sz="5500" dirty="0">
                <a:solidFill>
                  <a:schemeClr val="tx1"/>
                </a:solidFill>
                <a:latin typeface="Arial Narrow" pitchFamily="34" charset="0"/>
              </a:rPr>
              <a:t>4. </a:t>
            </a:r>
            <a:r>
              <a:rPr lang="uk-UA" sz="5500" dirty="0" smtClean="0">
                <a:solidFill>
                  <a:schemeClr val="tx1"/>
                </a:solidFill>
                <a:latin typeface="Arial Narrow" pitchFamily="34" charset="0"/>
              </a:rPr>
              <a:t>Франко </a:t>
            </a:r>
            <a:r>
              <a:rPr lang="uk-UA" sz="5500" dirty="0">
                <a:solidFill>
                  <a:schemeClr val="tx1"/>
                </a:solidFill>
                <a:latin typeface="Arial Narrow" pitchFamily="34" charset="0"/>
              </a:rPr>
              <a:t>І. Іван </a:t>
            </a:r>
            <a:r>
              <a:rPr lang="uk-UA" sz="5500" dirty="0" err="1">
                <a:solidFill>
                  <a:schemeClr val="tx1"/>
                </a:solidFill>
                <a:latin typeface="Arial Narrow" pitchFamily="34" charset="0"/>
              </a:rPr>
              <a:t>Гушалевич</a:t>
            </a:r>
            <a:r>
              <a:rPr lang="uk-UA" sz="5500" dirty="0">
                <a:solidFill>
                  <a:schemeClr val="tx1"/>
                </a:solidFill>
                <a:latin typeface="Arial Narrow" pitchFamily="34" charset="0"/>
              </a:rPr>
              <a:t> // Франко І. </a:t>
            </a:r>
            <a:r>
              <a:rPr lang="uk-UA" sz="5500" dirty="0" err="1">
                <a:solidFill>
                  <a:schemeClr val="tx1"/>
                </a:solidFill>
                <a:latin typeface="Arial Narrow" pitchFamily="34" charset="0"/>
              </a:rPr>
              <a:t>Зібр</a:t>
            </a:r>
            <a:r>
              <a:rPr lang="uk-UA" sz="5500" dirty="0">
                <a:solidFill>
                  <a:schemeClr val="tx1"/>
                </a:solidFill>
                <a:latin typeface="Arial Narrow" pitchFamily="34" charset="0"/>
              </a:rPr>
              <a:t>. творів: У 50 т. Київ, 1982. Т. 35. С. 73.</a:t>
            </a:r>
            <a:endParaRPr lang="ru-RU" sz="5500" dirty="0">
              <a:solidFill>
                <a:schemeClr val="tx1"/>
              </a:solidFill>
              <a:latin typeface="Arial Narrow" pitchFamily="34" charset="0"/>
            </a:endParaRPr>
          </a:p>
          <a:p>
            <a:pPr marL="457200" indent="-457200" algn="just"/>
            <a:endParaRPr lang="ru-RU" sz="3300" b="1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20688"/>
            <a:ext cx="7776864" cy="230832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latin typeface="Arial Narrow" pitchFamily="34" charset="0"/>
              </a:rPr>
              <a:t>Москвофільство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має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давню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історію</a:t>
            </a:r>
            <a:r>
              <a:rPr lang="ru-RU" sz="2400" dirty="0" smtClean="0">
                <a:latin typeface="Arial Narrow" pitchFamily="34" charset="0"/>
              </a:rPr>
              <a:t> в </a:t>
            </a:r>
            <a:r>
              <a:rPr lang="ru-RU" sz="2400" dirty="0" err="1" smtClean="0">
                <a:latin typeface="Arial Narrow" pitchFamily="34" charset="0"/>
              </a:rPr>
              <a:t>Галичині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і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зародилося</a:t>
            </a:r>
            <a:r>
              <a:rPr lang="ru-RU" sz="2400" dirty="0" smtClean="0">
                <a:latin typeface="Arial Narrow" pitchFamily="34" charset="0"/>
              </a:rPr>
              <a:t> як </a:t>
            </a:r>
            <a:r>
              <a:rPr lang="ru-RU" sz="2400" dirty="0" err="1" smtClean="0">
                <a:latin typeface="Arial Narrow" pitchFamily="34" charset="0"/>
              </a:rPr>
              <a:t>суспільно-політична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течія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незадовго</a:t>
            </a:r>
            <a:r>
              <a:rPr lang="ru-RU" sz="2400" dirty="0" smtClean="0">
                <a:latin typeface="Arial Narrow" pitchFamily="34" charset="0"/>
              </a:rPr>
              <a:t> до </a:t>
            </a:r>
            <a:r>
              <a:rPr lang="ru-RU" sz="2400" dirty="0" err="1" smtClean="0">
                <a:latin typeface="Arial Narrow" pitchFamily="34" charset="0"/>
              </a:rPr>
              <a:t>революції</a:t>
            </a:r>
            <a:r>
              <a:rPr lang="ru-RU" sz="2400" dirty="0" smtClean="0">
                <a:latin typeface="Arial Narrow" pitchFamily="34" charset="0"/>
              </a:rPr>
              <a:t> 1848 року</a:t>
            </a:r>
            <a:r>
              <a:rPr lang="ru-RU" sz="2400" dirty="0" smtClean="0">
                <a:latin typeface="Arial Narrow" pitchFamily="34" charset="0"/>
              </a:rPr>
              <a:t>.</a:t>
            </a:r>
            <a:r>
              <a:rPr lang="ru-RU" sz="2400" dirty="0" smtClean="0"/>
              <a:t> </a:t>
            </a:r>
            <a:r>
              <a:rPr lang="ru-RU" sz="2400" dirty="0" err="1" smtClean="0">
                <a:latin typeface="Arial Narrow" pitchFamily="34" charset="0"/>
              </a:rPr>
              <a:t>Початково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русофільство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було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пов'язане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з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поширенням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ідей</a:t>
            </a:r>
            <a:r>
              <a:rPr lang="ru-RU" sz="2400" dirty="0" smtClean="0">
                <a:latin typeface="Arial Narrow" pitchFamily="34" charset="0"/>
              </a:rPr>
              <a:t> про </a:t>
            </a:r>
            <a:r>
              <a:rPr lang="ru-RU" sz="2400" dirty="0" err="1" smtClean="0">
                <a:latin typeface="Arial Narrow" pitchFamily="34" charset="0"/>
              </a:rPr>
              <a:t>слов'ян</a:t>
            </a:r>
            <a:r>
              <a:rPr lang="ru-RU" sz="2400" dirty="0" smtClean="0">
                <a:latin typeface="Arial Narrow" pitchFamily="34" charset="0"/>
              </a:rPr>
              <a:t>. </a:t>
            </a:r>
            <a:r>
              <a:rPr lang="ru-RU" sz="2400" dirty="0" err="1" smtClean="0">
                <a:latin typeface="Arial Narrow" pitchFamily="34" charset="0"/>
              </a:rPr>
              <a:t>взаємність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і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самобутність</a:t>
            </a:r>
            <a:r>
              <a:rPr lang="ru-RU" sz="2400" dirty="0" smtClean="0">
                <a:latin typeface="Arial Narrow" pitchFamily="34" charset="0"/>
              </a:rPr>
              <a:t> та </a:t>
            </a:r>
            <a:r>
              <a:rPr lang="ru-RU" sz="2400" dirty="0" err="1" smtClean="0">
                <a:latin typeface="Arial Narrow" pitchFamily="34" charset="0"/>
              </a:rPr>
              <a:t>орієнтацією</a:t>
            </a:r>
            <a:r>
              <a:rPr lang="ru-RU" sz="2400" dirty="0" smtClean="0">
                <a:latin typeface="Arial Narrow" pitchFamily="34" charset="0"/>
              </a:rPr>
              <a:t> на </a:t>
            </a:r>
            <a:r>
              <a:rPr lang="ru-RU" sz="2400" dirty="0" err="1" smtClean="0">
                <a:latin typeface="Arial Narrow" pitchFamily="34" charset="0"/>
              </a:rPr>
              <a:t>Росію</a:t>
            </a:r>
            <a:r>
              <a:rPr lang="ru-RU" sz="2400" dirty="0" smtClean="0">
                <a:latin typeface="Arial Narrow" pitchFamily="34" charset="0"/>
              </a:rPr>
              <a:t> як </a:t>
            </a:r>
            <a:r>
              <a:rPr lang="ru-RU" sz="2400" dirty="0" err="1" smtClean="0">
                <a:latin typeface="Arial Narrow" pitchFamily="34" charset="0"/>
              </a:rPr>
              <a:t>єдину</a:t>
            </a:r>
            <a:r>
              <a:rPr lang="ru-RU" sz="2400" dirty="0" smtClean="0">
                <a:latin typeface="Arial Narrow" pitchFamily="34" charset="0"/>
              </a:rPr>
              <a:t> на той час </a:t>
            </a:r>
            <a:r>
              <a:rPr lang="ru-RU" sz="2400" dirty="0" err="1" smtClean="0">
                <a:latin typeface="Arial Narrow" pitchFamily="34" charset="0"/>
              </a:rPr>
              <a:t>незалежну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слов'янську</a:t>
            </a:r>
            <a:r>
              <a:rPr lang="ru-RU" sz="2400" dirty="0" smtClean="0">
                <a:latin typeface="Arial Narrow" pitchFamily="34" charset="0"/>
              </a:rPr>
              <a:t> державу.</a:t>
            </a:r>
            <a:r>
              <a:rPr lang="ru-RU" sz="2400" dirty="0" smtClean="0"/>
              <a:t> </a:t>
            </a:r>
          </a:p>
          <a:p>
            <a:endParaRPr lang="ru-RU" sz="2400" dirty="0">
              <a:latin typeface="Arial Narrow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924944"/>
            <a:ext cx="7776864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 Narrow" pitchFamily="34" charset="0"/>
              </a:rPr>
              <a:t>МОСКВОФІЛЬСТВО, </a:t>
            </a:r>
            <a:r>
              <a:rPr lang="ru-RU" sz="2400" dirty="0" err="1" smtClean="0">
                <a:latin typeface="Arial Narrow" pitchFamily="34" charset="0"/>
              </a:rPr>
              <a:t>русофільство</a:t>
            </a:r>
            <a:r>
              <a:rPr lang="ru-RU" sz="2400" dirty="0" smtClean="0">
                <a:latin typeface="Arial Narrow" pitchFamily="34" charset="0"/>
              </a:rPr>
              <a:t> – </a:t>
            </a:r>
            <a:r>
              <a:rPr lang="ru-RU" sz="2400" dirty="0" err="1" smtClean="0">
                <a:latin typeface="Arial Narrow" pitchFamily="34" charset="0"/>
              </a:rPr>
              <a:t>національно-культ</a:t>
            </a:r>
            <a:r>
              <a:rPr lang="ru-RU" sz="2400" dirty="0" smtClean="0">
                <a:latin typeface="Arial Narrow" pitchFamily="34" charset="0"/>
              </a:rPr>
              <a:t>. </a:t>
            </a:r>
            <a:r>
              <a:rPr lang="ru-RU" sz="2400" dirty="0" err="1" smtClean="0">
                <a:latin typeface="Arial Narrow" pitchFamily="34" charset="0"/>
              </a:rPr>
              <a:t>і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сусп.-політ</a:t>
            </a:r>
            <a:r>
              <a:rPr lang="ru-RU" sz="2400" dirty="0" smtClean="0">
                <a:latin typeface="Arial Narrow" pitchFamily="34" charset="0"/>
              </a:rPr>
              <a:t>. </a:t>
            </a:r>
            <a:r>
              <a:rPr lang="ru-RU" sz="2400" dirty="0" err="1" smtClean="0">
                <a:latin typeface="Arial Narrow" pitchFamily="34" charset="0"/>
              </a:rPr>
              <a:t>течія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серед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укр</a:t>
            </a:r>
            <a:r>
              <a:rPr lang="ru-RU" sz="2400" dirty="0" smtClean="0">
                <a:latin typeface="Arial Narrow" pitchFamily="34" charset="0"/>
              </a:rPr>
              <a:t>. ("</a:t>
            </a:r>
            <a:r>
              <a:rPr lang="ru-RU" sz="2400" dirty="0" err="1" smtClean="0">
                <a:latin typeface="Arial Narrow" pitchFamily="34" charset="0"/>
              </a:rPr>
              <a:t>руського</a:t>
            </a:r>
            <a:r>
              <a:rPr lang="ru-RU" sz="2400" dirty="0" smtClean="0">
                <a:latin typeface="Arial Narrow" pitchFamily="34" charset="0"/>
              </a:rPr>
              <a:t>") </a:t>
            </a:r>
            <a:r>
              <a:rPr lang="ru-RU" sz="2400" dirty="0" err="1" smtClean="0">
                <a:latin typeface="Arial Narrow" pitchFamily="34" charset="0"/>
              </a:rPr>
              <a:t>населення</a:t>
            </a:r>
            <a:r>
              <a:rPr lang="ru-RU" sz="2400" dirty="0" smtClean="0">
                <a:latin typeface="Arial Narrow" pitchFamily="34" charset="0"/>
              </a:rPr>
              <a:t> </a:t>
            </a:r>
            <a:r>
              <a:rPr lang="ru-RU" sz="2400" dirty="0" err="1" smtClean="0">
                <a:latin typeface="Arial Narrow" pitchFamily="34" charset="0"/>
              </a:rPr>
              <a:t>Галичини</a:t>
            </a:r>
            <a:r>
              <a:rPr lang="ru-RU" sz="2400" dirty="0" smtClean="0">
                <a:latin typeface="Arial Narrow" pitchFamily="34" charset="0"/>
              </a:rPr>
              <a:t>, </a:t>
            </a:r>
            <a:r>
              <a:rPr lang="ru-RU" sz="2400" dirty="0" err="1" smtClean="0">
                <a:latin typeface="Arial Narrow" pitchFamily="34" charset="0"/>
              </a:rPr>
              <a:t>Буковини</a:t>
            </a:r>
            <a:r>
              <a:rPr lang="ru-RU" sz="2400" dirty="0" smtClean="0">
                <a:latin typeface="Arial Narrow" pitchFamily="34" charset="0"/>
              </a:rPr>
              <a:t>, </a:t>
            </a:r>
            <a:r>
              <a:rPr lang="ru-RU" sz="2400" dirty="0" err="1" smtClean="0">
                <a:latin typeface="Arial Narrow" pitchFamily="34" charset="0"/>
              </a:rPr>
              <a:t>Закарпатської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України</a:t>
            </a:r>
            <a:endParaRPr lang="ru-RU" sz="2400" dirty="0">
              <a:latin typeface="Arial Narrow" pitchFamily="34" charset="0"/>
            </a:endParaRPr>
          </a:p>
        </p:txBody>
      </p:sp>
      <p:pic>
        <p:nvPicPr>
          <p:cNvPr id="4098" name="Picture 2" descr="Результат пошуку зображень за запитом москвофіл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337720"/>
            <a:ext cx="5390283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Богдан Дідицький, редактор газети &quot;Слово&quot; (до 1904 - Білоус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780928"/>
            <a:ext cx="5807114" cy="388843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9512" y="0"/>
            <a:ext cx="7920880" cy="258532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b="1" dirty="0" err="1" smtClean="0"/>
              <a:t>Ідеї</a:t>
            </a:r>
            <a:r>
              <a:rPr lang="ru-RU" b="1" dirty="0" smtClean="0"/>
              <a:t> </a:t>
            </a:r>
            <a:r>
              <a:rPr lang="ru-RU" b="1" dirty="0" err="1" smtClean="0"/>
              <a:t>москвофільства</a:t>
            </a:r>
            <a:r>
              <a:rPr lang="ru-RU" dirty="0" smtClean="0"/>
              <a:t>: </a:t>
            </a:r>
            <a:r>
              <a:rPr lang="ru-RU" dirty="0" err="1" smtClean="0"/>
              <a:t>Москвофіли</a:t>
            </a:r>
            <a:r>
              <a:rPr lang="ru-RU" dirty="0" smtClean="0"/>
              <a:t> </a:t>
            </a:r>
            <a:r>
              <a:rPr lang="ru-RU" dirty="0" err="1" smtClean="0"/>
              <a:t>орієнтувалися</a:t>
            </a:r>
            <a:r>
              <a:rPr lang="ru-RU" dirty="0" smtClean="0"/>
              <a:t> на </a:t>
            </a:r>
            <a:r>
              <a:rPr lang="ru-RU" dirty="0" err="1" smtClean="0"/>
              <a:t>московський</a:t>
            </a:r>
            <a:r>
              <a:rPr lang="ru-RU" dirty="0" smtClean="0"/>
              <a:t> царизм, </a:t>
            </a:r>
            <a:r>
              <a:rPr lang="ru-RU" dirty="0" err="1" smtClean="0"/>
              <a:t>отримували</a:t>
            </a:r>
            <a:r>
              <a:rPr lang="ru-RU" dirty="0" smtClean="0"/>
              <a:t> за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підтримку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установ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грошову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	</a:t>
            </a:r>
            <a:r>
              <a:rPr lang="ru-RU" dirty="0" err="1" smtClean="0"/>
              <a:t>Опираючись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щедру</a:t>
            </a:r>
            <a:r>
              <a:rPr lang="ru-RU" dirty="0" smtClean="0"/>
              <a:t> </a:t>
            </a:r>
            <a:r>
              <a:rPr lang="ru-RU" dirty="0" err="1" smtClean="0"/>
              <a:t>матеріальну</a:t>
            </a:r>
            <a:r>
              <a:rPr lang="ru-RU" dirty="0" smtClean="0"/>
              <a:t> </a:t>
            </a:r>
            <a:r>
              <a:rPr lang="ru-RU" dirty="0" err="1" smtClean="0"/>
              <a:t>підтримку</a:t>
            </a:r>
            <a:r>
              <a:rPr lang="ru-RU" dirty="0" smtClean="0"/>
              <a:t>, </a:t>
            </a:r>
            <a:r>
              <a:rPr lang="ru-RU" dirty="0" err="1" smtClean="0"/>
              <a:t>москвофіли</a:t>
            </a:r>
            <a:r>
              <a:rPr lang="ru-RU" dirty="0" smtClean="0"/>
              <a:t> створили </a:t>
            </a:r>
            <a:r>
              <a:rPr lang="ru-RU" dirty="0" err="1" smtClean="0"/>
              <a:t>потужну</a:t>
            </a:r>
            <a:r>
              <a:rPr lang="ru-RU" dirty="0" smtClean="0"/>
              <a:t> </a:t>
            </a:r>
            <a:r>
              <a:rPr lang="ru-RU" dirty="0" err="1" smtClean="0"/>
              <a:t>видавничу</a:t>
            </a:r>
            <a:r>
              <a:rPr lang="ru-RU" dirty="0" smtClean="0"/>
              <a:t> базу, яка </a:t>
            </a:r>
            <a:r>
              <a:rPr lang="ru-RU" dirty="0" err="1" smtClean="0"/>
              <a:t>складалася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газет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журналів</a:t>
            </a:r>
            <a:r>
              <a:rPr lang="ru-RU" dirty="0" smtClean="0"/>
              <a:t>, </a:t>
            </a:r>
            <a:r>
              <a:rPr lang="ru-RU" dirty="0" err="1" smtClean="0"/>
              <a:t>науково-літературних</a:t>
            </a:r>
            <a:r>
              <a:rPr lang="ru-RU" dirty="0" smtClean="0"/>
              <a:t> </a:t>
            </a:r>
            <a:r>
              <a:rPr lang="ru-RU" dirty="0" err="1" smtClean="0"/>
              <a:t>збірників</a:t>
            </a:r>
            <a:r>
              <a:rPr lang="ru-RU" dirty="0" smtClean="0"/>
              <a:t>. У </a:t>
            </a:r>
            <a:r>
              <a:rPr lang="ru-RU" dirty="0" err="1" smtClean="0"/>
              <a:t>поглядах</a:t>
            </a:r>
            <a:r>
              <a:rPr lang="ru-RU" dirty="0" smtClean="0"/>
              <a:t> на </a:t>
            </a:r>
            <a:r>
              <a:rPr lang="ru-RU" dirty="0" err="1" smtClean="0"/>
              <a:t>український</a:t>
            </a:r>
            <a:r>
              <a:rPr lang="ru-RU" dirty="0" smtClean="0"/>
              <a:t> народ вони стали на </a:t>
            </a:r>
            <a:r>
              <a:rPr lang="ru-RU" dirty="0" err="1" smtClean="0"/>
              <a:t>позиції</a:t>
            </a:r>
            <a:r>
              <a:rPr lang="ru-RU" dirty="0" smtClean="0"/>
              <a:t> великодержавного </a:t>
            </a:r>
            <a:r>
              <a:rPr lang="ru-RU" dirty="0" err="1" smtClean="0"/>
              <a:t>російського</a:t>
            </a:r>
            <a:r>
              <a:rPr lang="ru-RU" dirty="0" smtClean="0"/>
              <a:t> </a:t>
            </a:r>
            <a:r>
              <a:rPr lang="ru-RU" dirty="0" err="1" smtClean="0"/>
              <a:t>шовінізму</a:t>
            </a:r>
            <a:r>
              <a:rPr lang="ru-RU" dirty="0" smtClean="0"/>
              <a:t>, </a:t>
            </a:r>
            <a:r>
              <a:rPr lang="ru-RU" dirty="0" err="1" smtClean="0"/>
              <a:t>стверджуючи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окремого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 не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. Є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відгалуження</a:t>
            </a:r>
            <a:r>
              <a:rPr lang="ru-RU" dirty="0" smtClean="0"/>
              <a:t> «</a:t>
            </a:r>
            <a:r>
              <a:rPr lang="ru-RU" dirty="0" err="1" smtClean="0"/>
              <a:t>руського</a:t>
            </a:r>
            <a:r>
              <a:rPr lang="ru-RU" dirty="0" smtClean="0"/>
              <a:t>» народу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7704856" cy="424731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І</a:t>
            </a:r>
            <a:r>
              <a:rPr lang="ru-RU" dirty="0" smtClean="0"/>
              <a:t>. Франко </a:t>
            </a:r>
            <a:r>
              <a:rPr lang="ru-RU" dirty="0" err="1" smtClean="0"/>
              <a:t>насьогодні</a:t>
            </a:r>
            <a:r>
              <a:rPr lang="ru-RU" dirty="0" smtClean="0"/>
              <a:t> </a:t>
            </a:r>
            <a:r>
              <a:rPr lang="ru-RU" dirty="0" err="1" smtClean="0"/>
              <a:t>залишився</a:t>
            </a:r>
            <a:r>
              <a:rPr lang="ru-RU" dirty="0" smtClean="0"/>
              <a:t> </a:t>
            </a:r>
            <a:r>
              <a:rPr lang="ru-RU" dirty="0" err="1" smtClean="0"/>
              <a:t>найавторитетнішим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найглибшим</a:t>
            </a:r>
            <a:r>
              <a:rPr lang="ru-RU" dirty="0" smtClean="0"/>
              <a:t> </a:t>
            </a:r>
            <a:r>
              <a:rPr lang="ru-RU" dirty="0" err="1" smtClean="0"/>
              <a:t>дослідником</a:t>
            </a:r>
            <a:r>
              <a:rPr lang="ru-RU" dirty="0" smtClean="0"/>
              <a:t> </a:t>
            </a:r>
            <a:r>
              <a:rPr lang="ru-RU" dirty="0" err="1" smtClean="0"/>
              <a:t>москвофільської</a:t>
            </a:r>
            <a:r>
              <a:rPr lang="ru-RU" dirty="0" smtClean="0"/>
              <a:t> </a:t>
            </a:r>
            <a:r>
              <a:rPr lang="ru-RU" dirty="0" err="1" smtClean="0"/>
              <a:t>журналістики</a:t>
            </a:r>
            <a:r>
              <a:rPr lang="ru-RU" dirty="0" smtClean="0"/>
              <a:t>. </a:t>
            </a:r>
            <a:endParaRPr lang="ru-RU" dirty="0" smtClean="0"/>
          </a:p>
          <a:p>
            <a:endParaRPr lang="ru-RU" dirty="0" smtClean="0"/>
          </a:p>
          <a:p>
            <a:pPr algn="just"/>
            <a:r>
              <a:rPr lang="ru-RU" dirty="0" smtClean="0"/>
              <a:t>І. Франко так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ідеологію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та </a:t>
            </a:r>
            <a:r>
              <a:rPr lang="ru-RU" dirty="0" err="1" smtClean="0"/>
              <a:t>суспільно-політичної</a:t>
            </a:r>
            <a:r>
              <a:rPr lang="ru-RU" dirty="0" smtClean="0"/>
              <a:t> </a:t>
            </a:r>
            <a:r>
              <a:rPr lang="ru-RU" dirty="0" err="1" smtClean="0"/>
              <a:t>течії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По-перше, "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хилилися</a:t>
            </a:r>
            <a:r>
              <a:rPr lang="ru-RU" dirty="0" smtClean="0"/>
              <a:t> до </a:t>
            </a:r>
            <a:r>
              <a:rPr lang="ru-RU" dirty="0" err="1" smtClean="0"/>
              <a:t>Росії</a:t>
            </a:r>
            <a:r>
              <a:rPr lang="ru-RU" dirty="0" smtClean="0"/>
              <a:t>« ;</a:t>
            </a:r>
          </a:p>
          <a:p>
            <a:pPr algn="just"/>
            <a:r>
              <a:rPr lang="ru-RU" dirty="0" err="1" smtClean="0"/>
              <a:t>по-друге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тієї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чекали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: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польської</a:t>
            </a:r>
            <a:r>
              <a:rPr lang="ru-RU" dirty="0" smtClean="0"/>
              <a:t> та </a:t>
            </a:r>
            <a:r>
              <a:rPr lang="ru-RU" dirty="0" err="1" smtClean="0"/>
              <a:t>єврейської</a:t>
            </a:r>
            <a:r>
              <a:rPr lang="ru-RU" dirty="0" smtClean="0"/>
              <a:t> </a:t>
            </a:r>
            <a:r>
              <a:rPr lang="ru-RU" dirty="0" err="1" smtClean="0"/>
              <a:t>переваги</a:t>
            </a:r>
            <a:r>
              <a:rPr lang="ru-RU" dirty="0" smtClean="0"/>
              <a:t>: </a:t>
            </a:r>
            <a:r>
              <a:rPr lang="ru-RU" dirty="0" err="1" smtClean="0"/>
              <a:t>матеріальної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патріотів</a:t>
            </a:r>
            <a:r>
              <a:rPr lang="ru-RU" dirty="0" smtClean="0"/>
              <a:t> у </a:t>
            </a:r>
            <a:r>
              <a:rPr lang="ru-RU" dirty="0" err="1" smtClean="0"/>
              <a:t>Галичині</a:t>
            </a:r>
            <a:r>
              <a:rPr lang="ru-RU" dirty="0" smtClean="0"/>
              <a:t>, </a:t>
            </a:r>
            <a:r>
              <a:rPr lang="ru-RU" dirty="0" err="1" smtClean="0"/>
              <a:t>нарешті</a:t>
            </a:r>
            <a:r>
              <a:rPr lang="ru-RU" dirty="0" smtClean="0"/>
              <a:t> </a:t>
            </a:r>
            <a:r>
              <a:rPr lang="ru-RU" dirty="0" err="1" smtClean="0"/>
              <a:t>обдарування</a:t>
            </a:r>
            <a:r>
              <a:rPr lang="ru-RU" dirty="0" smtClean="0"/>
              <a:t> </a:t>
            </a:r>
            <a:r>
              <a:rPr lang="ru-RU" dirty="0" err="1" smtClean="0"/>
              <a:t>літературою</a:t>
            </a:r>
            <a:r>
              <a:rPr lang="ru-RU" dirty="0" smtClean="0"/>
              <a:t>, наукою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;</a:t>
            </a:r>
          </a:p>
          <a:p>
            <a:pPr algn="just"/>
            <a:r>
              <a:rPr lang="ru-RU" dirty="0" err="1" smtClean="0"/>
              <a:t>по-трет</a:t>
            </a:r>
            <a:r>
              <a:rPr lang="uk-UA" dirty="0" smtClean="0"/>
              <a:t>є</a:t>
            </a:r>
            <a:r>
              <a:rPr lang="ru-RU" dirty="0" smtClean="0"/>
              <a:t>, </a:t>
            </a:r>
            <a:r>
              <a:rPr lang="ru-RU" dirty="0" err="1" smtClean="0"/>
              <a:t>ідеалом</a:t>
            </a:r>
            <a:r>
              <a:rPr lang="ru-RU" dirty="0" smtClean="0"/>
              <a:t> </a:t>
            </a:r>
            <a:r>
              <a:rPr lang="ru-RU" dirty="0" err="1" smtClean="0"/>
              <a:t>бачилася</a:t>
            </a:r>
            <a:r>
              <a:rPr lang="ru-RU" dirty="0" smtClean="0"/>
              <a:t> </a:t>
            </a:r>
            <a:r>
              <a:rPr lang="ru-RU" dirty="0" err="1" smtClean="0"/>
              <a:t>асиміляція</a:t>
            </a:r>
            <a:r>
              <a:rPr lang="ru-RU" dirty="0" smtClean="0"/>
              <a:t>, "</a:t>
            </a:r>
            <a:r>
              <a:rPr lang="ru-RU" dirty="0" err="1" smtClean="0"/>
              <a:t>пробували</a:t>
            </a:r>
            <a:r>
              <a:rPr lang="ru-RU" dirty="0" smtClean="0"/>
              <a:t> </a:t>
            </a:r>
            <a:r>
              <a:rPr lang="ru-RU" dirty="0" err="1" smtClean="0"/>
              <a:t>потроху</a:t>
            </a:r>
            <a:r>
              <a:rPr lang="ru-RU" dirty="0" smtClean="0"/>
              <a:t> </a:t>
            </a:r>
            <a:r>
              <a:rPr lang="ru-RU" dirty="0" err="1" smtClean="0"/>
              <a:t>пересаджувати</a:t>
            </a:r>
            <a:r>
              <a:rPr lang="ru-RU" dirty="0" smtClean="0"/>
              <a:t> до </a:t>
            </a:r>
            <a:r>
              <a:rPr lang="ru-RU" dirty="0" err="1" smtClean="0"/>
              <a:t>Галичини</a:t>
            </a:r>
            <a:r>
              <a:rPr lang="ru-RU" dirty="0" smtClean="0"/>
              <a:t> </a:t>
            </a:r>
            <a:r>
              <a:rPr lang="ru-RU" dirty="0" err="1" smtClean="0"/>
              <a:t>російщину</a:t>
            </a:r>
            <a:r>
              <a:rPr lang="ru-RU" dirty="0" smtClean="0"/>
              <a:t>, </a:t>
            </a:r>
            <a:r>
              <a:rPr lang="ru-RU" dirty="0" err="1" smtClean="0"/>
              <a:t>спроваджуючи</a:t>
            </a:r>
            <a:r>
              <a:rPr lang="ru-RU" dirty="0" smtClean="0"/>
              <a:t> </a:t>
            </a:r>
            <a:r>
              <a:rPr lang="ru-RU" dirty="0" err="1" smtClean="0"/>
              <a:t>російські</a:t>
            </a:r>
            <a:r>
              <a:rPr lang="ru-RU" dirty="0" smtClean="0"/>
              <a:t> книги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газети</a:t>
            </a:r>
            <a:r>
              <a:rPr lang="ru-RU" dirty="0" smtClean="0"/>
              <a:t>, </a:t>
            </a:r>
            <a:r>
              <a:rPr lang="ru-RU" dirty="0" err="1" smtClean="0"/>
              <a:t>передруковуючи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невеличкими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 </a:t>
            </a:r>
            <a:r>
              <a:rPr lang="ru-RU" dirty="0" err="1" smtClean="0"/>
              <a:t>російські</a:t>
            </a:r>
            <a:r>
              <a:rPr lang="ru-RU" dirty="0" smtClean="0"/>
              <a:t> </a:t>
            </a:r>
            <a:r>
              <a:rPr lang="ru-RU" dirty="0" err="1" smtClean="0"/>
              <a:t>статті</a:t>
            </a:r>
            <a:r>
              <a:rPr lang="ru-RU" dirty="0" smtClean="0"/>
              <a:t>». </a:t>
            </a:r>
            <a:endParaRPr lang="ru-RU" dirty="0"/>
          </a:p>
        </p:txBody>
      </p:sp>
      <p:pic>
        <p:nvPicPr>
          <p:cNvPr id="18436" name="Picture 4" descr="Результат пошуку зображень за запитом москвофіл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295774"/>
            <a:ext cx="5164832" cy="25622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404664"/>
            <a:ext cx="7632848" cy="646331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Від</a:t>
            </a:r>
            <a:r>
              <a:rPr lang="ru-RU" dirty="0" smtClean="0"/>
              <a:t> 1848 року до </a:t>
            </a:r>
            <a:r>
              <a:rPr lang="ru-RU" dirty="0" err="1" smtClean="0"/>
              <a:t>кінця</a:t>
            </a:r>
            <a:r>
              <a:rPr lang="ru-RU" dirty="0" smtClean="0"/>
              <a:t> XIX </a:t>
            </a:r>
            <a:r>
              <a:rPr lang="ru-RU" dirty="0" err="1" smtClean="0"/>
              <a:t>століття</a:t>
            </a:r>
            <a:r>
              <a:rPr lang="ru-RU" dirty="0" smtClean="0"/>
              <a:t> в </a:t>
            </a:r>
            <a:r>
              <a:rPr lang="ru-RU" dirty="0" err="1" smtClean="0"/>
              <a:t>різній</a:t>
            </a:r>
            <a:r>
              <a:rPr lang="ru-RU" dirty="0" smtClean="0"/>
              <a:t> час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місцях</a:t>
            </a:r>
            <a:r>
              <a:rPr lang="ru-RU" dirty="0" smtClean="0"/>
              <a:t> </a:t>
            </a:r>
            <a:r>
              <a:rPr lang="ru-RU" dirty="0" err="1" smtClean="0"/>
              <a:t>видавалося</a:t>
            </a:r>
            <a:r>
              <a:rPr lang="ru-RU" dirty="0" smtClean="0"/>
              <a:t> до 40 </a:t>
            </a:r>
            <a:r>
              <a:rPr lang="ru-RU" dirty="0" err="1" smtClean="0"/>
              <a:t>москвофільських</a:t>
            </a:r>
            <a:r>
              <a:rPr lang="ru-RU" dirty="0" smtClean="0"/>
              <a:t> газет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журналів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1340768"/>
            <a:ext cx="7488832" cy="255454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latin typeface="Arial Narrow" pitchFamily="34" charset="0"/>
              </a:rPr>
              <a:t>Типологія</a:t>
            </a:r>
            <a:r>
              <a:rPr lang="ru-RU" sz="2000" b="1" dirty="0" smtClean="0">
                <a:latin typeface="Arial Narrow" pitchFamily="34" charset="0"/>
              </a:rPr>
              <a:t> </a:t>
            </a:r>
            <a:r>
              <a:rPr lang="ru-RU" sz="2000" b="1" dirty="0" err="1" smtClean="0">
                <a:latin typeface="Arial Narrow" pitchFamily="34" charset="0"/>
              </a:rPr>
              <a:t>москвофільської</a:t>
            </a:r>
            <a:r>
              <a:rPr lang="ru-RU" sz="2000" b="1" dirty="0" smtClean="0">
                <a:latin typeface="Arial Narrow" pitchFamily="34" charset="0"/>
              </a:rPr>
              <a:t> </a:t>
            </a:r>
            <a:r>
              <a:rPr lang="ru-RU" sz="2000" b="1" dirty="0" err="1" smtClean="0">
                <a:latin typeface="Arial Narrow" pitchFamily="34" charset="0"/>
              </a:rPr>
              <a:t>журналістики</a:t>
            </a:r>
            <a:endParaRPr lang="ru-RU" sz="2000" b="1" dirty="0" smtClean="0">
              <a:latin typeface="Arial Narrow" pitchFamily="34" charset="0"/>
            </a:endParaRPr>
          </a:p>
          <a:p>
            <a:pPr algn="just">
              <a:buFontTx/>
              <a:buChar char="-"/>
            </a:pPr>
            <a:r>
              <a:rPr lang="ru-RU" sz="2000" dirty="0" err="1" smtClean="0">
                <a:latin typeface="Arial Narrow" pitchFamily="34" charset="0"/>
              </a:rPr>
              <a:t>офіційні</a:t>
            </a:r>
            <a:r>
              <a:rPr lang="ru-RU" sz="2000" dirty="0" smtClean="0">
                <a:latin typeface="Arial Narrow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</a:rPr>
              <a:t>урядові</a:t>
            </a:r>
            <a:r>
              <a:rPr lang="ru-RU" sz="2000" dirty="0" smtClean="0">
                <a:latin typeface="Arial Narrow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</a:rPr>
              <a:t>видання</a:t>
            </a:r>
            <a:r>
              <a:rPr lang="ru-RU" sz="2000" dirty="0" smtClean="0">
                <a:latin typeface="Arial Narrow" pitchFamily="34" charset="0"/>
              </a:rPr>
              <a:t>, </a:t>
            </a:r>
            <a:r>
              <a:rPr lang="ru-RU" sz="2000" dirty="0" err="1" smtClean="0">
                <a:latin typeface="Arial Narrow" pitchFamily="34" charset="0"/>
              </a:rPr>
              <a:t>що</a:t>
            </a:r>
            <a:r>
              <a:rPr lang="ru-RU" sz="2000" dirty="0" smtClean="0">
                <a:latin typeface="Arial Narrow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</a:rPr>
              <a:t>видавалися</a:t>
            </a:r>
            <a:r>
              <a:rPr lang="ru-RU" sz="2000" dirty="0" smtClean="0">
                <a:latin typeface="Arial Narrow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</a:rPr>
              <a:t>від</a:t>
            </a:r>
            <a:r>
              <a:rPr lang="ru-RU" sz="2000" dirty="0" smtClean="0">
                <a:latin typeface="Arial Narrow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</a:rPr>
              <a:t>імені</a:t>
            </a:r>
            <a:r>
              <a:rPr lang="ru-RU" sz="2000" dirty="0" smtClean="0">
                <a:latin typeface="Arial Narrow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</a:rPr>
              <a:t>Австрійської</a:t>
            </a:r>
            <a:r>
              <a:rPr lang="ru-RU" sz="2000" dirty="0" smtClean="0">
                <a:latin typeface="Arial Narrow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</a:rPr>
              <a:t>держави</a:t>
            </a:r>
            <a:r>
              <a:rPr lang="ru-RU" sz="2000" dirty="0" smtClean="0">
                <a:latin typeface="Arial Narrow" pitchFamily="34" charset="0"/>
              </a:rPr>
              <a:t> для </a:t>
            </a:r>
            <a:r>
              <a:rPr lang="ru-RU" sz="2000" dirty="0" err="1" smtClean="0">
                <a:latin typeface="Arial Narrow" pitchFamily="34" charset="0"/>
              </a:rPr>
              <a:t>галицьких</a:t>
            </a:r>
            <a:r>
              <a:rPr lang="ru-RU" sz="2000" dirty="0" smtClean="0">
                <a:latin typeface="Arial Narrow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</a:rPr>
              <a:t>русинів</a:t>
            </a:r>
            <a:r>
              <a:rPr lang="ru-RU" sz="2000" dirty="0" smtClean="0">
                <a:latin typeface="Arial Narrow" pitchFamily="34" charset="0"/>
              </a:rPr>
              <a:t> ("</a:t>
            </a:r>
            <a:r>
              <a:rPr lang="ru-RU" sz="2000" dirty="0" err="1" smtClean="0">
                <a:latin typeface="Arial Narrow" pitchFamily="34" charset="0"/>
              </a:rPr>
              <a:t>Галичо-Рускій</a:t>
            </a:r>
            <a:r>
              <a:rPr lang="ru-RU" sz="2000" dirty="0" smtClean="0">
                <a:latin typeface="Arial Narrow" pitchFamily="34" charset="0"/>
              </a:rPr>
              <a:t> </a:t>
            </a:r>
            <a:r>
              <a:rPr lang="ru-RU" sz="2000" dirty="0" smtClean="0">
                <a:latin typeface="Arial Narrow" pitchFamily="34" charset="0"/>
              </a:rPr>
              <a:t>Вестник");</a:t>
            </a:r>
          </a:p>
          <a:p>
            <a:pPr algn="just"/>
            <a:r>
              <a:rPr lang="uk-UA" sz="2000" dirty="0" smtClean="0">
                <a:latin typeface="Arial Narrow" pitchFamily="34" charset="0"/>
              </a:rPr>
              <a:t>-</a:t>
            </a:r>
            <a:r>
              <a:rPr lang="ru-RU" sz="2000" dirty="0" err="1" smtClean="0">
                <a:latin typeface="Arial Narrow" pitchFamily="34" charset="0"/>
              </a:rPr>
              <a:t>загальні</a:t>
            </a:r>
            <a:r>
              <a:rPr lang="ru-RU" sz="2000" dirty="0" smtClean="0">
                <a:latin typeface="Arial Narrow" pitchFamily="34" charset="0"/>
              </a:rPr>
              <a:t>, </a:t>
            </a:r>
            <a:r>
              <a:rPr lang="ru-RU" sz="2000" dirty="0" err="1" smtClean="0">
                <a:latin typeface="Arial Narrow" pitchFamily="34" charset="0"/>
              </a:rPr>
              <a:t>суспільно-політичні</a:t>
            </a:r>
            <a:r>
              <a:rPr lang="ru-RU" sz="2000" dirty="0" smtClean="0">
                <a:latin typeface="Arial Narrow" pitchFamily="34" charset="0"/>
              </a:rPr>
              <a:t>, </a:t>
            </a:r>
            <a:r>
              <a:rPr lang="ru-RU" sz="2000" dirty="0" err="1" smtClean="0">
                <a:latin typeface="Arial Narrow" pitchFamily="34" charset="0"/>
              </a:rPr>
              <a:t>якісні</a:t>
            </a:r>
            <a:r>
              <a:rPr lang="ru-RU" sz="2000" dirty="0" smtClean="0">
                <a:latin typeface="Arial Narrow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</a:rPr>
              <a:t>видання</a:t>
            </a:r>
            <a:r>
              <a:rPr lang="ru-RU" sz="2000" dirty="0" smtClean="0">
                <a:latin typeface="Arial Narrow" pitchFamily="34" charset="0"/>
              </a:rPr>
              <a:t> («Зоря </a:t>
            </a:r>
            <a:r>
              <a:rPr lang="ru-RU" sz="2000" dirty="0" err="1" smtClean="0">
                <a:latin typeface="Arial Narrow" pitchFamily="34" charset="0"/>
              </a:rPr>
              <a:t>Галицька</a:t>
            </a:r>
            <a:r>
              <a:rPr lang="ru-RU" sz="2000" dirty="0" smtClean="0">
                <a:latin typeface="Arial Narrow" pitchFamily="34" charset="0"/>
              </a:rPr>
              <a:t>», </a:t>
            </a:r>
            <a:r>
              <a:rPr lang="ru-RU" sz="2000" dirty="0" smtClean="0">
                <a:latin typeface="Arial Narrow" pitchFamily="34" charset="0"/>
              </a:rPr>
              <a:t>"Новины", </a:t>
            </a:r>
            <a:r>
              <a:rPr lang="ru-RU" sz="2000" dirty="0" smtClean="0">
                <a:latin typeface="Arial Narrow" pitchFamily="34" charset="0"/>
              </a:rPr>
              <a:t>«Слово»);</a:t>
            </a:r>
          </a:p>
          <a:p>
            <a:pPr algn="just">
              <a:buFontTx/>
              <a:buChar char="-"/>
            </a:pPr>
            <a:r>
              <a:rPr lang="ru-RU" sz="2000" dirty="0" err="1" smtClean="0">
                <a:latin typeface="Arial Narrow" pitchFamily="34" charset="0"/>
              </a:rPr>
              <a:t>літературно-наукові</a:t>
            </a:r>
            <a:r>
              <a:rPr lang="ru-RU" sz="2000" dirty="0" smtClean="0">
                <a:latin typeface="Arial Narrow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</a:rPr>
              <a:t>часописи</a:t>
            </a:r>
            <a:r>
              <a:rPr lang="ru-RU" sz="2000" dirty="0" smtClean="0">
                <a:latin typeface="Arial Narrow" pitchFamily="34" charset="0"/>
              </a:rPr>
              <a:t> ( "</a:t>
            </a:r>
            <a:r>
              <a:rPr lang="ru-RU" sz="2000" dirty="0" err="1" smtClean="0">
                <a:latin typeface="Arial Narrow" pitchFamily="34" charset="0"/>
              </a:rPr>
              <a:t>Пчола</a:t>
            </a:r>
            <a:r>
              <a:rPr lang="ru-RU" sz="2000" dirty="0" smtClean="0">
                <a:latin typeface="Arial Narrow" pitchFamily="34" charset="0"/>
              </a:rPr>
              <a:t>" </a:t>
            </a:r>
            <a:r>
              <a:rPr lang="ru-RU" sz="2000" dirty="0" err="1" smtClean="0">
                <a:latin typeface="Arial Narrow" pitchFamily="34" charset="0"/>
              </a:rPr>
              <a:t>Івана</a:t>
            </a:r>
            <a:r>
              <a:rPr lang="ru-RU" sz="2000" dirty="0" smtClean="0">
                <a:latin typeface="Arial Narrow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</a:rPr>
              <a:t>Гушалевича</a:t>
            </a:r>
            <a:r>
              <a:rPr lang="ru-RU" sz="2000" dirty="0" smtClean="0">
                <a:latin typeface="Arial Narrow" pitchFamily="34" charset="0"/>
              </a:rPr>
              <a:t>, "Семейная Библиотека«, "</a:t>
            </a:r>
            <a:r>
              <a:rPr lang="ru-RU" sz="2000" dirty="0" smtClean="0">
                <a:latin typeface="Arial Narrow" pitchFamily="34" charset="0"/>
              </a:rPr>
              <a:t>Учитель«);</a:t>
            </a:r>
          </a:p>
          <a:p>
            <a:pPr algn="just"/>
            <a:r>
              <a:rPr lang="uk-UA" sz="2000" dirty="0" smtClean="0">
                <a:latin typeface="Arial Narrow" pitchFamily="34" charset="0"/>
              </a:rPr>
              <a:t>- </a:t>
            </a:r>
            <a:r>
              <a:rPr lang="ru-RU" sz="2000" dirty="0" err="1" smtClean="0">
                <a:latin typeface="Arial Narrow" pitchFamily="34" charset="0"/>
              </a:rPr>
              <a:t>жіночі</a:t>
            </a:r>
            <a:r>
              <a:rPr lang="ru-RU" sz="2000" dirty="0" smtClean="0">
                <a:latin typeface="Arial Narrow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</a:rPr>
              <a:t>часописи</a:t>
            </a:r>
            <a:r>
              <a:rPr lang="ru-RU" sz="2000" dirty="0" smtClean="0">
                <a:latin typeface="Arial Narrow" pitchFamily="34" charset="0"/>
              </a:rPr>
              <a:t> (С</a:t>
            </a:r>
            <a:r>
              <a:rPr lang="ru-RU" sz="2000" dirty="0" smtClean="0">
                <a:latin typeface="Arial Narrow" pitchFamily="34" charset="0"/>
              </a:rPr>
              <a:t>. </a:t>
            </a:r>
            <a:r>
              <a:rPr lang="ru-RU" sz="2000" dirty="0" err="1" smtClean="0">
                <a:latin typeface="Arial Narrow" pitchFamily="34" charset="0"/>
              </a:rPr>
              <a:t>Шехович</a:t>
            </a:r>
            <a:r>
              <a:rPr lang="ru-RU" sz="2000" dirty="0" smtClean="0">
                <a:latin typeface="Arial Narrow" pitchFamily="34" charset="0"/>
              </a:rPr>
              <a:t> та </a:t>
            </a:r>
            <a:r>
              <a:rPr lang="ru-RU" sz="2000" dirty="0" err="1" smtClean="0">
                <a:latin typeface="Arial Narrow" pitchFamily="34" charset="0"/>
              </a:rPr>
              <a:t>його</a:t>
            </a:r>
            <a:r>
              <a:rPr lang="ru-RU" sz="2000" dirty="0" smtClean="0">
                <a:latin typeface="Arial Narrow" pitchFamily="34" charset="0"/>
              </a:rPr>
              <a:t>  </a:t>
            </a:r>
            <a:r>
              <a:rPr lang="ru-RU" sz="2000" dirty="0" smtClean="0">
                <a:latin typeface="Arial Narrow" pitchFamily="34" charset="0"/>
              </a:rPr>
              <a:t>журнал "Лада" </a:t>
            </a:r>
            <a:r>
              <a:rPr lang="ru-RU" sz="2000" dirty="0" smtClean="0">
                <a:latin typeface="Arial Narrow" pitchFamily="34" charset="0"/>
              </a:rPr>
              <a:t>, «Русалка»).</a:t>
            </a:r>
            <a:endParaRPr lang="ru-RU" sz="2000" dirty="0">
              <a:latin typeface="Arial Narrow" pitchFamily="34" charset="0"/>
            </a:endParaRPr>
          </a:p>
        </p:txBody>
      </p:sp>
      <p:pic>
        <p:nvPicPr>
          <p:cNvPr id="1026" name="Picture 2" descr="Результат пошуку зображень за запитом москвофіл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933056"/>
            <a:ext cx="6546046" cy="2636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172400" cy="28623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Москвофільство</a:t>
            </a:r>
            <a:r>
              <a:rPr lang="ru-RU" dirty="0" smtClean="0"/>
              <a:t> </a:t>
            </a:r>
            <a:r>
              <a:rPr lang="ru-RU" dirty="0" smtClean="0"/>
              <a:t>на початку </a:t>
            </a:r>
            <a:r>
              <a:rPr lang="en-US" dirty="0" smtClean="0"/>
              <a:t>XX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збанкрутувало</a:t>
            </a:r>
            <a:r>
              <a:rPr lang="ru-RU" dirty="0" smtClean="0"/>
              <a:t>. </a:t>
            </a: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у </a:t>
            </a:r>
            <a:r>
              <a:rPr lang="ru-RU" dirty="0" smtClean="0"/>
              <a:t>1914 </a:t>
            </a:r>
            <a:r>
              <a:rPr lang="ru-RU" dirty="0" err="1" smtClean="0"/>
              <a:t>році</a:t>
            </a:r>
            <a:r>
              <a:rPr lang="ru-RU" dirty="0" smtClean="0"/>
              <a:t> "</a:t>
            </a:r>
            <a:r>
              <a:rPr lang="ru-RU" dirty="0" err="1" smtClean="0"/>
              <a:t>Просвіта</a:t>
            </a:r>
            <a:r>
              <a:rPr lang="ru-RU" dirty="0" smtClean="0"/>
              <a:t>" мала 2944 </a:t>
            </a:r>
            <a:r>
              <a:rPr lang="ru-RU" dirty="0" err="1" smtClean="0"/>
              <a:t>читальні</a:t>
            </a:r>
            <a:r>
              <a:rPr lang="ru-RU" dirty="0" smtClean="0"/>
              <a:t>, а "Общество им. </a:t>
            </a:r>
            <a:r>
              <a:rPr lang="ru-RU" dirty="0" err="1" smtClean="0"/>
              <a:t>Качковского</a:t>
            </a:r>
            <a:r>
              <a:rPr lang="ru-RU" dirty="0" smtClean="0"/>
              <a:t>" - </a:t>
            </a:r>
            <a:r>
              <a:rPr lang="ru-RU" dirty="0" err="1" smtClean="0"/>
              <a:t>близько</a:t>
            </a:r>
            <a:r>
              <a:rPr lang="ru-RU" dirty="0" smtClean="0"/>
              <a:t> 300; </a:t>
            </a:r>
            <a:endParaRPr lang="ru-RU" dirty="0" smtClean="0"/>
          </a:p>
          <a:p>
            <a:pPr algn="just">
              <a:buFontTx/>
              <a:buChar char="-"/>
            </a:pP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крайовий</a:t>
            </a:r>
            <a:r>
              <a:rPr lang="ru-RU" dirty="0" smtClean="0"/>
              <a:t> </a:t>
            </a:r>
            <a:r>
              <a:rPr lang="ru-RU" dirty="0" err="1" smtClean="0"/>
              <a:t>ревізійний</a:t>
            </a:r>
            <a:r>
              <a:rPr lang="ru-RU" dirty="0" smtClean="0"/>
              <a:t> союз </a:t>
            </a:r>
            <a:r>
              <a:rPr lang="ru-RU" dirty="0" err="1" smtClean="0"/>
              <a:t>об'єднував</a:t>
            </a:r>
            <a:r>
              <a:rPr lang="ru-RU" dirty="0" smtClean="0"/>
              <a:t> 909. а "Русский ревизионный союз" - 106 </a:t>
            </a:r>
            <a:r>
              <a:rPr lang="ru-RU" dirty="0" err="1" smtClean="0"/>
              <a:t>кооперативів</a:t>
            </a:r>
            <a:r>
              <a:rPr lang="ru-RU" dirty="0" smtClean="0"/>
              <a:t>;</a:t>
            </a:r>
          </a:p>
          <a:p>
            <a:pPr algn="just">
              <a:buFontTx/>
              <a:buChar char="-"/>
            </a:pPr>
            <a:r>
              <a:rPr lang="ru-RU" dirty="0" smtClean="0"/>
              <a:t> </a:t>
            </a:r>
            <a:r>
              <a:rPr lang="ru-RU" dirty="0" smtClean="0"/>
              <a:t>у 1913 </a:t>
            </a:r>
            <a:r>
              <a:rPr lang="ru-RU" dirty="0" err="1" smtClean="0"/>
              <a:t>році</a:t>
            </a:r>
            <a:r>
              <a:rPr lang="ru-RU" dirty="0" smtClean="0"/>
              <a:t> до </a:t>
            </a:r>
            <a:r>
              <a:rPr lang="ru-RU" dirty="0" err="1" smtClean="0"/>
              <a:t>Галицького</a:t>
            </a:r>
            <a:r>
              <a:rPr lang="ru-RU" dirty="0" smtClean="0"/>
              <a:t> </a:t>
            </a:r>
            <a:r>
              <a:rPr lang="ru-RU" dirty="0" err="1" smtClean="0"/>
              <a:t>крайового</a:t>
            </a:r>
            <a:r>
              <a:rPr lang="ru-RU" dirty="0" smtClean="0"/>
              <a:t> сейму </a:t>
            </a:r>
            <a:r>
              <a:rPr lang="ru-RU" dirty="0" err="1" smtClean="0"/>
              <a:t>обрано</a:t>
            </a:r>
            <a:r>
              <a:rPr lang="ru-RU" dirty="0" smtClean="0"/>
              <a:t> </a:t>
            </a:r>
            <a:r>
              <a:rPr lang="ru-RU" dirty="0" smtClean="0"/>
              <a:t>30 </a:t>
            </a:r>
            <a:r>
              <a:rPr lang="ru-RU" dirty="0" err="1" smtClean="0"/>
              <a:t>депутатів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народовців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1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москвофілів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знає</a:t>
            </a:r>
            <a:r>
              <a:rPr lang="ru-RU" dirty="0" smtClean="0"/>
              <a:t>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москвофілів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новітню</a:t>
            </a:r>
            <a:r>
              <a:rPr lang="ru-RU" dirty="0" smtClean="0"/>
              <a:t> </a:t>
            </a:r>
            <a:r>
              <a:rPr lang="ru-RU" dirty="0" err="1" smtClean="0"/>
              <a:t>політичну</a:t>
            </a:r>
            <a:r>
              <a:rPr lang="ru-RU" dirty="0" smtClean="0"/>
              <a:t> </a:t>
            </a:r>
            <a:r>
              <a:rPr lang="ru-RU" dirty="0" err="1" smtClean="0"/>
              <a:t>добу</a:t>
            </a:r>
            <a:r>
              <a:rPr lang="ru-RU" dirty="0" smtClean="0"/>
              <a:t>, а </a:t>
            </a:r>
            <a:r>
              <a:rPr lang="ru-RU" dirty="0" err="1" smtClean="0"/>
              <a:t>відтак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журналістики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 </a:t>
            </a:r>
            <a:r>
              <a:rPr lang="ru-RU" dirty="0" smtClean="0"/>
              <a:t>– </a:t>
            </a:r>
            <a:r>
              <a:rPr lang="ru-RU" dirty="0" err="1" smtClean="0"/>
              <a:t>обов'язок</a:t>
            </a:r>
            <a:r>
              <a:rPr lang="ru-RU" dirty="0" smtClean="0"/>
              <a:t> </a:t>
            </a:r>
            <a:r>
              <a:rPr lang="ru-RU" dirty="0" err="1" smtClean="0"/>
              <a:t>нашої</a:t>
            </a:r>
            <a:r>
              <a:rPr lang="ru-RU" dirty="0" smtClean="0"/>
              <a:t> науки. </a:t>
            </a:r>
            <a:endParaRPr lang="ru-RU" dirty="0"/>
          </a:p>
        </p:txBody>
      </p:sp>
      <p:pic>
        <p:nvPicPr>
          <p:cNvPr id="19458" name="Picture 2" descr="Результат пошуку зображень за запитом москвофіл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12976"/>
            <a:ext cx="2484379" cy="3645024"/>
          </a:xfrm>
          <a:prstGeom prst="rect">
            <a:avLst/>
          </a:prstGeom>
          <a:noFill/>
        </p:spPr>
      </p:pic>
      <p:pic>
        <p:nvPicPr>
          <p:cNvPr id="19460" name="Picture 4" descr="Результат пошуку зображень за запитом москвофіл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188019"/>
            <a:ext cx="4680520" cy="36699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128</TotalTime>
  <Words>389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                        Москвофільська   журналістика 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USMANOV</dc:creator>
  <cp:lastModifiedBy>USMANOV</cp:lastModifiedBy>
  <cp:revision>27</cp:revision>
  <dcterms:created xsi:type="dcterms:W3CDTF">2020-03-16T11:16:47Z</dcterms:created>
  <dcterms:modified xsi:type="dcterms:W3CDTF">2020-03-16T13:25:54Z</dcterms:modified>
</cp:coreProperties>
</file>