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654A-75AE-4E9F-BA0A-D573C53C10F1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FC9A-7E4C-4D62-8AAA-07147F0F1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65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654A-75AE-4E9F-BA0A-D573C53C10F1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FC9A-7E4C-4D62-8AAA-07147F0F1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677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654A-75AE-4E9F-BA0A-D573C53C10F1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FC9A-7E4C-4D62-8AAA-07147F0F1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175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654A-75AE-4E9F-BA0A-D573C53C10F1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FC9A-7E4C-4D62-8AAA-07147F0F1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97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654A-75AE-4E9F-BA0A-D573C53C10F1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FC9A-7E4C-4D62-8AAA-07147F0F1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61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654A-75AE-4E9F-BA0A-D573C53C10F1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FC9A-7E4C-4D62-8AAA-07147F0F1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099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654A-75AE-4E9F-BA0A-D573C53C10F1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FC9A-7E4C-4D62-8AAA-07147F0F1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47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654A-75AE-4E9F-BA0A-D573C53C10F1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FC9A-7E4C-4D62-8AAA-07147F0F1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98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654A-75AE-4E9F-BA0A-D573C53C10F1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FC9A-7E4C-4D62-8AAA-07147F0F1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54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654A-75AE-4E9F-BA0A-D573C53C10F1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FC9A-7E4C-4D62-8AAA-07147F0F1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47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1654A-75AE-4E9F-BA0A-D573C53C10F1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FC9A-7E4C-4D62-8AAA-07147F0F1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54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1654A-75AE-4E9F-BA0A-D573C53C10F1}" type="datetimeFigureOut">
              <a:rPr lang="ru-RU" smtClean="0"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FFC9A-7E4C-4D62-8AAA-07147F0F12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38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ubvolk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Деловые переговоры | услуги Dianа Hotel lux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8"/>
            <a:ext cx="12192000" cy="6858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9481" y="605119"/>
            <a:ext cx="8875059" cy="2259106"/>
          </a:xfrm>
          <a:noFill/>
        </p:spPr>
        <p:txBody>
          <a:bodyPr>
            <a:normAutofit/>
          </a:bodyPr>
          <a:lstStyle/>
          <a:p>
            <a:r>
              <a:rPr lang="uk-UA" sz="3600" b="1" dirty="0" err="1" smtClean="0">
                <a:solidFill>
                  <a:srgbClr val="C00000"/>
                </a:solidFill>
              </a:rPr>
              <a:t>ПРОФЕСІЙНО</a:t>
            </a:r>
            <a:r>
              <a:rPr lang="uk-UA" sz="3600" b="1" dirty="0" smtClean="0">
                <a:solidFill>
                  <a:srgbClr val="C00000"/>
                </a:solidFill>
              </a:rPr>
              <a:t>-ОРІЄНТОВАНИЙ ПРАКТИКУМ ІНОЗЕМНОЮ МОВОЮ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uk-UA" sz="2800" b="1" dirty="0">
                <a:solidFill>
                  <a:srgbClr val="00B0F0"/>
                </a:solidFill>
              </a:rPr>
              <a:t>Керівник курсу: </a:t>
            </a:r>
            <a:r>
              <a:rPr lang="uk-UA" sz="2800" b="1" dirty="0" err="1">
                <a:solidFill>
                  <a:srgbClr val="00B0F0"/>
                </a:solidFill>
              </a:rPr>
              <a:t>Шмелькова</a:t>
            </a:r>
            <a:r>
              <a:rPr lang="uk-UA" sz="2800" b="1" dirty="0">
                <a:solidFill>
                  <a:srgbClr val="00B0F0"/>
                </a:solidFill>
              </a:rPr>
              <a:t> </a:t>
            </a:r>
            <a:r>
              <a:rPr lang="uk-UA" sz="2800" b="1" dirty="0" err="1">
                <a:solidFill>
                  <a:srgbClr val="00B0F0"/>
                </a:solidFill>
              </a:rPr>
              <a:t>Г.М</a:t>
            </a:r>
            <a:r>
              <a:rPr lang="uk-UA" sz="2800" dirty="0">
                <a:solidFill>
                  <a:srgbClr val="00B0F0"/>
                </a:solidFill>
              </a:rPr>
              <a:t>.. к. </a:t>
            </a:r>
            <a:r>
              <a:rPr lang="uk-UA" sz="2800" dirty="0" err="1">
                <a:solidFill>
                  <a:srgbClr val="00B0F0"/>
                </a:solidFill>
              </a:rPr>
              <a:t>пед.н</a:t>
            </a:r>
            <a:r>
              <a:rPr lang="uk-UA" sz="2800" dirty="0">
                <a:solidFill>
                  <a:srgbClr val="00B0F0"/>
                </a:solidFill>
              </a:rPr>
              <a:t>., доцент кафедри ділової комунікації.</a:t>
            </a:r>
            <a:endParaRPr lang="ru-RU" sz="2800" dirty="0">
              <a:solidFill>
                <a:srgbClr val="00B0F0"/>
              </a:solidFill>
            </a:endParaRPr>
          </a:p>
          <a:p>
            <a:r>
              <a:rPr lang="uk-UA" sz="2800" b="1" dirty="0">
                <a:solidFill>
                  <a:srgbClr val="00B0F0"/>
                </a:solidFill>
              </a:rPr>
              <a:t>Викладач:</a:t>
            </a:r>
            <a:r>
              <a:rPr lang="uk-UA" sz="2800" dirty="0">
                <a:solidFill>
                  <a:srgbClr val="00B0F0"/>
                </a:solidFill>
              </a:rPr>
              <a:t> </a:t>
            </a:r>
            <a:r>
              <a:rPr lang="uk-UA" sz="2800" b="1" dirty="0" err="1">
                <a:solidFill>
                  <a:srgbClr val="00B0F0"/>
                </a:solidFill>
              </a:rPr>
              <a:t>Убейволк</a:t>
            </a:r>
            <a:r>
              <a:rPr lang="uk-UA" sz="2800" b="1" dirty="0">
                <a:solidFill>
                  <a:srgbClr val="00B0F0"/>
                </a:solidFill>
              </a:rPr>
              <a:t> </a:t>
            </a:r>
            <a:r>
              <a:rPr lang="uk-UA" sz="2800" b="1" dirty="0" err="1">
                <a:solidFill>
                  <a:srgbClr val="00B0F0"/>
                </a:solidFill>
              </a:rPr>
              <a:t>О.О</a:t>
            </a:r>
            <a:r>
              <a:rPr lang="uk-UA" sz="2800" b="1" dirty="0">
                <a:solidFill>
                  <a:srgbClr val="00B0F0"/>
                </a:solidFill>
              </a:rPr>
              <a:t>.</a:t>
            </a:r>
            <a:r>
              <a:rPr lang="uk-UA" sz="2800" dirty="0">
                <a:solidFill>
                  <a:srgbClr val="00B0F0"/>
                </a:solidFill>
              </a:rPr>
              <a:t>. к. </a:t>
            </a:r>
            <a:r>
              <a:rPr lang="uk-UA" sz="2800" dirty="0" err="1">
                <a:solidFill>
                  <a:srgbClr val="00B0F0"/>
                </a:solidFill>
              </a:rPr>
              <a:t>філос.н</a:t>
            </a:r>
            <a:r>
              <a:rPr lang="uk-UA" sz="2800" dirty="0">
                <a:solidFill>
                  <a:srgbClr val="00B0F0"/>
                </a:solidFill>
              </a:rPr>
              <a:t>., доцент кафедри ділової комунікації,</a:t>
            </a:r>
            <a:endParaRPr lang="ru-RU" sz="2800" dirty="0">
              <a:solidFill>
                <a:srgbClr val="00B0F0"/>
              </a:solidFill>
            </a:endParaRPr>
          </a:p>
          <a:p>
            <a:r>
              <a:rPr lang="uk-UA" sz="2800" b="1" dirty="0">
                <a:solidFill>
                  <a:srgbClr val="00B0F0"/>
                </a:solidFill>
              </a:rPr>
              <a:t>Контактна інформація: </a:t>
            </a:r>
            <a:endParaRPr lang="ru-RU" sz="2800" dirty="0">
              <a:solidFill>
                <a:srgbClr val="00B0F0"/>
              </a:solidFill>
            </a:endParaRPr>
          </a:p>
          <a:p>
            <a:r>
              <a:rPr lang="uk-UA" sz="2800" dirty="0" err="1">
                <a:solidFill>
                  <a:srgbClr val="00B0F0"/>
                </a:solidFill>
              </a:rPr>
              <a:t>Шмелькова</a:t>
            </a:r>
            <a:r>
              <a:rPr lang="uk-UA" sz="2800" dirty="0">
                <a:solidFill>
                  <a:srgbClr val="00B0F0"/>
                </a:solidFill>
              </a:rPr>
              <a:t> </a:t>
            </a:r>
            <a:r>
              <a:rPr lang="uk-UA" sz="2800" dirty="0" err="1">
                <a:solidFill>
                  <a:srgbClr val="00B0F0"/>
                </a:solidFill>
              </a:rPr>
              <a:t>Г.М</a:t>
            </a:r>
            <a:r>
              <a:rPr lang="uk-UA" sz="2800" dirty="0">
                <a:solidFill>
                  <a:srgbClr val="00B0F0"/>
                </a:solidFill>
              </a:rPr>
              <a:t>. – </a:t>
            </a:r>
            <a:r>
              <a:rPr lang="en-US" sz="2800" dirty="0" err="1">
                <a:solidFill>
                  <a:srgbClr val="00B0F0"/>
                </a:solidFill>
              </a:rPr>
              <a:t>shmelanna</a:t>
            </a:r>
            <a:r>
              <a:rPr lang="ru-RU" sz="2800" dirty="0">
                <a:solidFill>
                  <a:srgbClr val="00B0F0"/>
                </a:solidFill>
              </a:rPr>
              <a:t>1205@</a:t>
            </a:r>
            <a:r>
              <a:rPr lang="en-US" sz="2800" dirty="0" err="1">
                <a:solidFill>
                  <a:srgbClr val="00B0F0"/>
                </a:solidFill>
              </a:rPr>
              <a:t>gmail</a:t>
            </a:r>
            <a:r>
              <a:rPr lang="ru-RU" sz="2800" dirty="0">
                <a:solidFill>
                  <a:srgbClr val="00B0F0"/>
                </a:solidFill>
              </a:rPr>
              <a:t>.</a:t>
            </a:r>
            <a:r>
              <a:rPr lang="en-US" sz="2800" dirty="0">
                <a:solidFill>
                  <a:srgbClr val="00B0F0"/>
                </a:solidFill>
              </a:rPr>
              <a:t>com </a:t>
            </a:r>
            <a:r>
              <a:rPr lang="ru-RU" sz="2800" dirty="0">
                <a:solidFill>
                  <a:srgbClr val="00B0F0"/>
                </a:solidFill>
              </a:rPr>
              <a:t>0506862862</a:t>
            </a:r>
          </a:p>
          <a:p>
            <a:r>
              <a:rPr lang="uk-UA" sz="2800" dirty="0" err="1">
                <a:solidFill>
                  <a:srgbClr val="00B0F0"/>
                </a:solidFill>
              </a:rPr>
              <a:t>Убейволк</a:t>
            </a:r>
            <a:r>
              <a:rPr lang="uk-UA" sz="2800" dirty="0">
                <a:solidFill>
                  <a:srgbClr val="00B0F0"/>
                </a:solidFill>
              </a:rPr>
              <a:t> О. О. – </a:t>
            </a:r>
            <a:r>
              <a:rPr lang="en-US" sz="2800" u="sng" dirty="0" err="1">
                <a:solidFill>
                  <a:srgbClr val="00B0F0"/>
                </a:solidFill>
                <a:hlinkClick r:id="rId3"/>
              </a:rPr>
              <a:t>ubvolk</a:t>
            </a:r>
            <a:r>
              <a:rPr lang="uk-UA" sz="2800" u="sng" dirty="0">
                <a:solidFill>
                  <a:srgbClr val="00B0F0"/>
                </a:solidFill>
                <a:hlinkClick r:id="rId3"/>
              </a:rPr>
              <a:t>@</a:t>
            </a:r>
            <a:r>
              <a:rPr lang="en-US" sz="2800" u="sng" dirty="0" err="1">
                <a:solidFill>
                  <a:srgbClr val="00B0F0"/>
                </a:solidFill>
                <a:hlinkClick r:id="rId3"/>
              </a:rPr>
              <a:t>gmail</a:t>
            </a:r>
            <a:r>
              <a:rPr lang="uk-UA" sz="2800" u="sng" dirty="0">
                <a:solidFill>
                  <a:srgbClr val="00B0F0"/>
                </a:solidFill>
                <a:hlinkClick r:id="rId3"/>
              </a:rPr>
              <a:t>.</a:t>
            </a:r>
            <a:r>
              <a:rPr lang="en-US" sz="2800" u="sng" dirty="0">
                <a:solidFill>
                  <a:srgbClr val="00B0F0"/>
                </a:solidFill>
                <a:hlinkClick r:id="rId3"/>
              </a:rPr>
              <a:t>com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ru-RU" sz="2800" dirty="0">
                <a:solidFill>
                  <a:srgbClr val="00B0F0"/>
                </a:solidFill>
              </a:rPr>
              <a:t> 067 7790847</a:t>
            </a:r>
            <a:endParaRPr lang="ru-RU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690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к вести деловые переговоры в разных странах: viatcheslav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1545" y="0"/>
            <a:ext cx="12845418" cy="6669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FFFF00"/>
                </a:solidFill>
              </a:rPr>
              <a:t>Курс </a:t>
            </a:r>
            <a:r>
              <a:rPr lang="ru-RU" sz="3600" dirty="0" err="1">
                <a:solidFill>
                  <a:srgbClr val="FFFF00"/>
                </a:solidFill>
              </a:rPr>
              <a:t>розроблено</a:t>
            </a:r>
            <a:r>
              <a:rPr lang="ru-RU" sz="3600" dirty="0">
                <a:solidFill>
                  <a:srgbClr val="FFFF00"/>
                </a:solidFill>
              </a:rPr>
              <a:t> таким чином, </a:t>
            </a:r>
            <a:r>
              <a:rPr lang="ru-RU" sz="3600" dirty="0" err="1">
                <a:solidFill>
                  <a:srgbClr val="FFFF00"/>
                </a:solidFill>
              </a:rPr>
              <a:t>щоб</a:t>
            </a:r>
            <a:r>
              <a:rPr lang="ru-RU" sz="3600" dirty="0">
                <a:solidFill>
                  <a:srgbClr val="FFFF00"/>
                </a:solidFill>
              </a:rPr>
              <a:t> </a:t>
            </a:r>
            <a:r>
              <a:rPr lang="ru-RU" sz="3600" dirty="0" err="1">
                <a:solidFill>
                  <a:srgbClr val="FFFF00"/>
                </a:solidFill>
              </a:rPr>
              <a:t>надати</a:t>
            </a:r>
            <a:r>
              <a:rPr lang="ru-RU" sz="3600" dirty="0">
                <a:solidFill>
                  <a:srgbClr val="FFFF00"/>
                </a:solidFill>
              </a:rPr>
              <a:t> </a:t>
            </a:r>
            <a:r>
              <a:rPr lang="ru-RU" sz="3600" dirty="0" err="1">
                <a:solidFill>
                  <a:srgbClr val="FFFF00"/>
                </a:solidFill>
              </a:rPr>
              <a:t>учасникам</a:t>
            </a:r>
            <a:r>
              <a:rPr lang="ru-RU" sz="3600" dirty="0">
                <a:solidFill>
                  <a:srgbClr val="FFFF00"/>
                </a:solidFill>
              </a:rPr>
              <a:t> </a:t>
            </a:r>
            <a:r>
              <a:rPr lang="ru-RU" sz="3600" dirty="0" err="1">
                <a:solidFill>
                  <a:srgbClr val="FFFF00"/>
                </a:solidFill>
              </a:rPr>
              <a:t>необхідні</a:t>
            </a:r>
            <a:r>
              <a:rPr lang="ru-RU" sz="3600" dirty="0">
                <a:solidFill>
                  <a:srgbClr val="FFFF00"/>
                </a:solidFill>
              </a:rPr>
              <a:t> </a:t>
            </a:r>
            <a:r>
              <a:rPr lang="ru-RU" sz="3600" dirty="0" err="1">
                <a:solidFill>
                  <a:srgbClr val="FFFF00"/>
                </a:solidFill>
              </a:rPr>
              <a:t>знання</a:t>
            </a:r>
            <a:r>
              <a:rPr lang="ru-RU" sz="3600" dirty="0">
                <a:solidFill>
                  <a:srgbClr val="FFFF00"/>
                </a:solidFill>
              </a:rPr>
              <a:t>, </a:t>
            </a:r>
            <a:r>
              <a:rPr lang="ru-RU" sz="3600" dirty="0" err="1">
                <a:solidFill>
                  <a:srgbClr val="FFFF00"/>
                </a:solidFill>
              </a:rPr>
              <a:t>обов’язкові</a:t>
            </a:r>
            <a:r>
              <a:rPr lang="ru-RU" sz="3600" dirty="0">
                <a:solidFill>
                  <a:srgbClr val="FFFF00"/>
                </a:solidFill>
              </a:rPr>
              <a:t> для того, </a:t>
            </a:r>
            <a:r>
              <a:rPr lang="ru-RU" sz="3600" dirty="0" err="1">
                <a:solidFill>
                  <a:srgbClr val="FFFF00"/>
                </a:solidFill>
              </a:rPr>
              <a:t>щоб</a:t>
            </a:r>
            <a:r>
              <a:rPr lang="ru-RU" sz="3600" dirty="0">
                <a:solidFill>
                  <a:srgbClr val="FFFF00"/>
                </a:solidFill>
              </a:rPr>
              <a:t> </a:t>
            </a:r>
            <a:r>
              <a:rPr lang="ru-RU" sz="3600" dirty="0" err="1">
                <a:solidFill>
                  <a:srgbClr val="FFFF00"/>
                </a:solidFill>
              </a:rPr>
              <a:t>успішно</a:t>
            </a:r>
            <a:r>
              <a:rPr lang="ru-RU" sz="3600" dirty="0">
                <a:solidFill>
                  <a:srgbClr val="FFFF00"/>
                </a:solidFill>
              </a:rPr>
              <a:t> </a:t>
            </a:r>
            <a:r>
              <a:rPr lang="ru-RU" sz="3600" dirty="0" err="1">
                <a:solidFill>
                  <a:srgbClr val="FFFF00"/>
                </a:solidFill>
              </a:rPr>
              <a:t>оволодіти</a:t>
            </a:r>
            <a:r>
              <a:rPr lang="ru-RU" sz="3600" dirty="0">
                <a:solidFill>
                  <a:srgbClr val="FFFF00"/>
                </a:solidFill>
              </a:rPr>
              <a:t> </a:t>
            </a:r>
            <a:r>
              <a:rPr lang="ru-RU" sz="3600" dirty="0" err="1">
                <a:solidFill>
                  <a:srgbClr val="FFFF00"/>
                </a:solidFill>
              </a:rPr>
              <a:t>іноземною</a:t>
            </a:r>
            <a:r>
              <a:rPr lang="ru-RU" sz="3600" dirty="0">
                <a:solidFill>
                  <a:srgbClr val="FFFF00"/>
                </a:solidFill>
              </a:rPr>
              <a:t> </a:t>
            </a:r>
            <a:r>
              <a:rPr lang="ru-RU" sz="3600" dirty="0" err="1">
                <a:solidFill>
                  <a:srgbClr val="FFFF00"/>
                </a:solidFill>
              </a:rPr>
              <a:t>мовою</a:t>
            </a:r>
            <a:r>
              <a:rPr lang="ru-RU" sz="3600" dirty="0">
                <a:solidFill>
                  <a:srgbClr val="FFFF00"/>
                </a:solidFill>
              </a:rPr>
              <a:t> як </a:t>
            </a:r>
            <a:r>
              <a:rPr lang="ru-RU" sz="3600" dirty="0" err="1">
                <a:solidFill>
                  <a:srgbClr val="FFFF00"/>
                </a:solidFill>
              </a:rPr>
              <a:t>засобом</a:t>
            </a:r>
            <a:r>
              <a:rPr lang="ru-RU" sz="3600" dirty="0">
                <a:solidFill>
                  <a:srgbClr val="FFFF00"/>
                </a:solidFill>
              </a:rPr>
              <a:t> </a:t>
            </a:r>
            <a:r>
              <a:rPr lang="ru-RU" sz="3600" dirty="0" err="1">
                <a:solidFill>
                  <a:srgbClr val="FFFF00"/>
                </a:solidFill>
              </a:rPr>
              <a:t>спілкування</a:t>
            </a:r>
            <a:r>
              <a:rPr lang="ru-RU" sz="3600" dirty="0">
                <a:solidFill>
                  <a:srgbClr val="FFFF00"/>
                </a:solidFill>
              </a:rPr>
              <a:t> у </a:t>
            </a:r>
            <a:r>
              <a:rPr lang="ru-RU" sz="3600" dirty="0" err="1">
                <a:solidFill>
                  <a:srgbClr val="FFFF00"/>
                </a:solidFill>
              </a:rPr>
              <a:t>суспільно</a:t>
            </a:r>
            <a:r>
              <a:rPr lang="ru-RU" sz="3600" dirty="0">
                <a:solidFill>
                  <a:srgbClr val="FFFF00"/>
                </a:solidFill>
              </a:rPr>
              <a:t> </a:t>
            </a:r>
            <a:r>
              <a:rPr lang="ru-RU" sz="3600" dirty="0" err="1">
                <a:solidFill>
                  <a:srgbClr val="FFFF00"/>
                </a:solidFill>
              </a:rPr>
              <a:t>політичному</a:t>
            </a:r>
            <a:r>
              <a:rPr lang="ru-RU" sz="3600" dirty="0">
                <a:solidFill>
                  <a:srgbClr val="FFFF00"/>
                </a:solidFill>
              </a:rPr>
              <a:t>, культурному </a:t>
            </a:r>
            <a:r>
              <a:rPr lang="ru-RU" sz="3600" dirty="0" err="1">
                <a:solidFill>
                  <a:srgbClr val="FFFF00"/>
                </a:solidFill>
              </a:rPr>
              <a:t>середовищі</a:t>
            </a:r>
            <a:r>
              <a:rPr lang="ru-RU" sz="3600" dirty="0">
                <a:solidFill>
                  <a:srgbClr val="FFFF00"/>
                </a:solidFill>
              </a:rPr>
              <a:t>, так і в </a:t>
            </a:r>
            <a:r>
              <a:rPr lang="ru-RU" sz="3600" dirty="0" err="1">
                <a:solidFill>
                  <a:srgbClr val="FFFF00"/>
                </a:solidFill>
              </a:rPr>
              <a:t>науково-академічній</a:t>
            </a:r>
            <a:r>
              <a:rPr lang="ru-RU" sz="3600" dirty="0">
                <a:solidFill>
                  <a:srgbClr val="FFFF00"/>
                </a:solidFill>
              </a:rPr>
              <a:t> та </a:t>
            </a:r>
            <a:r>
              <a:rPr lang="ru-RU" sz="3600" dirty="0" err="1">
                <a:solidFill>
                  <a:srgbClr val="FFFF00"/>
                </a:solidFill>
              </a:rPr>
              <a:t>обраній</a:t>
            </a:r>
            <a:r>
              <a:rPr lang="ru-RU" sz="3600" dirty="0">
                <a:solidFill>
                  <a:srgbClr val="FFFF00"/>
                </a:solidFill>
              </a:rPr>
              <a:t> </a:t>
            </a:r>
            <a:r>
              <a:rPr lang="ru-RU" sz="3600" dirty="0" err="1">
                <a:solidFill>
                  <a:srgbClr val="FFFF00"/>
                </a:solidFill>
              </a:rPr>
              <a:t>науково-галузевій</a:t>
            </a:r>
            <a:r>
              <a:rPr lang="ru-RU" sz="3600" dirty="0">
                <a:solidFill>
                  <a:srgbClr val="FFFF00"/>
                </a:solidFill>
              </a:rPr>
              <a:t> </a:t>
            </a:r>
            <a:r>
              <a:rPr lang="ru-RU" sz="3600" dirty="0" err="1">
                <a:solidFill>
                  <a:srgbClr val="FFFF00"/>
                </a:solidFill>
              </a:rPr>
              <a:t>сфері</a:t>
            </a:r>
            <a:r>
              <a:rPr lang="ru-RU" sz="3600" dirty="0">
                <a:solidFill>
                  <a:srgbClr val="FFFF00"/>
                </a:solidFill>
              </a:rPr>
              <a:t> в </a:t>
            </a:r>
            <a:r>
              <a:rPr lang="ru-RU" sz="3600" dirty="0" err="1">
                <a:solidFill>
                  <a:srgbClr val="FFFF00"/>
                </a:solidFill>
              </a:rPr>
              <a:t>усній</a:t>
            </a:r>
            <a:r>
              <a:rPr lang="ru-RU" sz="3600" dirty="0">
                <a:solidFill>
                  <a:srgbClr val="FFFF00"/>
                </a:solidFill>
              </a:rPr>
              <a:t> (</a:t>
            </a:r>
            <a:r>
              <a:rPr lang="ru-RU" sz="3600" dirty="0" err="1">
                <a:solidFill>
                  <a:srgbClr val="FFFF00"/>
                </a:solidFill>
              </a:rPr>
              <a:t>аудіювання</a:t>
            </a:r>
            <a:r>
              <a:rPr lang="ru-RU" sz="3600" dirty="0">
                <a:solidFill>
                  <a:srgbClr val="FFFF00"/>
                </a:solidFill>
              </a:rPr>
              <a:t> та </a:t>
            </a:r>
            <a:r>
              <a:rPr lang="ru-RU" sz="3600" dirty="0" err="1">
                <a:solidFill>
                  <a:srgbClr val="FFFF00"/>
                </a:solidFill>
              </a:rPr>
              <a:t>говоріння</a:t>
            </a:r>
            <a:r>
              <a:rPr lang="ru-RU" sz="3600" dirty="0">
                <a:solidFill>
                  <a:srgbClr val="FFFF00"/>
                </a:solidFill>
              </a:rPr>
              <a:t>) і </a:t>
            </a:r>
            <a:r>
              <a:rPr lang="ru-RU" sz="3600" dirty="0" err="1">
                <a:solidFill>
                  <a:srgbClr val="FFFF00"/>
                </a:solidFill>
              </a:rPr>
              <a:t>письмовій</a:t>
            </a:r>
            <a:r>
              <a:rPr lang="ru-RU" sz="3600" dirty="0">
                <a:solidFill>
                  <a:srgbClr val="FFFF00"/>
                </a:solidFill>
              </a:rPr>
              <a:t> (</a:t>
            </a:r>
            <a:r>
              <a:rPr lang="ru-RU" sz="3600" dirty="0" err="1">
                <a:solidFill>
                  <a:srgbClr val="FFFF00"/>
                </a:solidFill>
              </a:rPr>
              <a:t>читання</a:t>
            </a:r>
            <a:r>
              <a:rPr lang="ru-RU" sz="3600" dirty="0">
                <a:solidFill>
                  <a:srgbClr val="FFFF00"/>
                </a:solidFill>
              </a:rPr>
              <a:t> та письмо) формах.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064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Деловые переговоры - курс от команды Мегафон Образование | BizzAp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27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FFFF00"/>
                </a:solidFill>
              </a:rPr>
              <a:t>У разі успішного завершення курсу студент </a:t>
            </a:r>
            <a:r>
              <a:rPr lang="uk-UA" b="1" u="sng" dirty="0">
                <a:solidFill>
                  <a:srgbClr val="FFFF00"/>
                </a:solidFill>
              </a:rPr>
              <a:t>зможе</a:t>
            </a:r>
            <a:r>
              <a:rPr lang="uk-UA" b="1" dirty="0">
                <a:solidFill>
                  <a:srgbClr val="FFFF00"/>
                </a:solidFill>
              </a:rPr>
              <a:t>: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0624" y="1309781"/>
            <a:ext cx="10515600" cy="4351338"/>
          </a:xfrm>
        </p:spPr>
        <p:txBody>
          <a:bodyPr>
            <a:noAutofit/>
          </a:bodyPr>
          <a:lstStyle/>
          <a:p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uk-UA" sz="2400" dirty="0">
                <a:solidFill>
                  <a:schemeClr val="bg2">
                    <a:lumMod val="10000"/>
                  </a:schemeClr>
                </a:solidFill>
              </a:rPr>
              <a:t>аналізувати робочі ситуації англійською мовою та обмінюватися досвідом за професійним спрямуванням, обговорювати проблеми загальнонаукового та </a:t>
            </a:r>
            <a:r>
              <a:rPr lang="uk-UA" sz="2400" dirty="0" err="1">
                <a:solidFill>
                  <a:schemeClr val="bg2">
                    <a:lumMod val="10000"/>
                  </a:schemeClr>
                </a:solidFill>
              </a:rPr>
              <a:t>професійно</a:t>
            </a:r>
            <a:r>
              <a:rPr lang="uk-UA" sz="2400" dirty="0">
                <a:solidFill>
                  <a:schemeClr val="bg2">
                    <a:lumMod val="10000"/>
                  </a:schemeClr>
                </a:solidFill>
              </a:rPr>
              <a:t>-орієнтованого характеру, що має на меті досягнення порозуміння;</a:t>
            </a:r>
            <a:endParaRPr lang="ru-RU" sz="2400" dirty="0">
              <a:solidFill>
                <a:schemeClr val="bg2">
                  <a:lumMod val="10000"/>
                </a:schemeClr>
              </a:solidFill>
            </a:endParaRPr>
          </a:p>
          <a:p>
            <a:endParaRPr lang="ru-RU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uk-UA" sz="2400" dirty="0">
                <a:solidFill>
                  <a:schemeClr val="bg2">
                    <a:lumMod val="10000"/>
                  </a:schemeClr>
                </a:solidFill>
              </a:rPr>
              <a:t>реферувати наукові англомовні тексти у сфері соціальних комунікацій</a:t>
            </a:r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</a:rPr>
              <a:t>, писати </a:t>
            </a:r>
            <a:r>
              <a:rPr lang="uk-UA" sz="2400" dirty="0">
                <a:solidFill>
                  <a:schemeClr val="bg2">
                    <a:lumMod val="10000"/>
                  </a:schemeClr>
                </a:solidFill>
              </a:rPr>
              <a:t>анотації до тез доповідей і наукових </a:t>
            </a:r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</a:rPr>
              <a:t>статей, тези; </a:t>
            </a:r>
            <a:endParaRPr lang="ru-RU" sz="24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uk-UA" sz="2400" dirty="0">
                <a:solidFill>
                  <a:schemeClr val="bg2">
                    <a:lumMod val="10000"/>
                  </a:schemeClr>
                </a:solidFill>
              </a:rPr>
              <a:t>- вести ділове листування, використовуючи фонові культурологічні та країнознавчі знання, складати у письмовій </a:t>
            </a:r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</a:rPr>
              <a:t>формі резюме, </a:t>
            </a:r>
            <a:r>
              <a:rPr lang="uk-UA" sz="2400" dirty="0">
                <a:solidFill>
                  <a:schemeClr val="bg2">
                    <a:lumMod val="10000"/>
                  </a:schemeClr>
                </a:solidFill>
              </a:rPr>
              <a:t>звіти, контракти, листи та інші ділові папери; сприймати та перекладати повідомлення іноземною мовою.</a:t>
            </a:r>
            <a:endParaRPr lang="ru-RU" sz="24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uk-UA" sz="2400" dirty="0">
                <a:solidFill>
                  <a:schemeClr val="bg2">
                    <a:lumMod val="10000"/>
                  </a:schemeClr>
                </a:solidFill>
              </a:rPr>
              <a:t>-  перекладати з англійської та на англійську мову переговори, наради, ділові зустрічі та виступи з використанням функціональної лексики за фахом; перекладати тексти у письмовій формі, використовуючи термінологічні двомовні словники, </a:t>
            </a:r>
            <a:r>
              <a:rPr lang="uk-UA" sz="2400">
                <a:solidFill>
                  <a:schemeClr val="bg2">
                    <a:lumMod val="10000"/>
                  </a:schemeClr>
                </a:solidFill>
              </a:rPr>
              <a:t>електронні </a:t>
            </a:r>
            <a:r>
              <a:rPr lang="uk-UA" sz="2400" smtClean="0">
                <a:solidFill>
                  <a:schemeClr val="bg2">
                    <a:lumMod val="10000"/>
                  </a:schemeClr>
                </a:solidFill>
              </a:rPr>
              <a:t>словники.</a:t>
            </a:r>
            <a:endParaRPr lang="ru-RU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0102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241</Words>
  <Application>Microsoft Office PowerPoint</Application>
  <PresentationFormat>Широкоэкранный</PresentationFormat>
  <Paragraphs>13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ПРОФЕСІЙНО-ОРІЄНТОВАНИЙ ПРАКТИКУМ ІНОЗЕМНОЮ МОВОЮ</vt:lpstr>
      <vt:lpstr>Презентация PowerPoint</vt:lpstr>
      <vt:lpstr>У разі успішного завершення курсу студент зможе: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ПРОФЕСІЙНО-ОРІЄНТОВАНИЙ ПРАКТИКУМ ІНОЗЕМНОЮ МОВОЮ</dc:title>
  <dc:creator>User</dc:creator>
  <cp:lastModifiedBy>User</cp:lastModifiedBy>
  <cp:revision>3</cp:revision>
  <dcterms:created xsi:type="dcterms:W3CDTF">2020-08-23T15:26:16Z</dcterms:created>
  <dcterms:modified xsi:type="dcterms:W3CDTF">2020-08-23T16:12:41Z</dcterms:modified>
</cp:coreProperties>
</file>