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6" r:id="rId5"/>
    <p:sldId id="278" r:id="rId6"/>
    <p:sldId id="280" r:id="rId7"/>
    <p:sldId id="306" r:id="rId8"/>
    <p:sldId id="331" r:id="rId9"/>
    <p:sldId id="332" r:id="rId10"/>
    <p:sldId id="287" r:id="rId11"/>
    <p:sldId id="289" r:id="rId12"/>
    <p:sldId id="315" r:id="rId13"/>
    <p:sldId id="333" r:id="rId14"/>
    <p:sldId id="334" r:id="rId15"/>
    <p:sldId id="335" r:id="rId16"/>
    <p:sldId id="316" r:id="rId17"/>
    <p:sldId id="307" r:id="rId18"/>
    <p:sldId id="329" r:id="rId19"/>
    <p:sldId id="327" r:id="rId20"/>
    <p:sldId id="291" r:id="rId21"/>
    <p:sldId id="336" r:id="rId22"/>
    <p:sldId id="338" r:id="rId23"/>
    <p:sldId id="337" r:id="rId24"/>
    <p:sldId id="292" r:id="rId25"/>
    <p:sldId id="293" r:id="rId26"/>
    <p:sldId id="299" r:id="rId27"/>
    <p:sldId id="339" r:id="rId28"/>
    <p:sldId id="340" r:id="rId29"/>
    <p:sldId id="341" r:id="rId30"/>
    <p:sldId id="342" r:id="rId31"/>
    <p:sldId id="343" r:id="rId32"/>
    <p:sldId id="345" r:id="rId33"/>
    <p:sldId id="346" r:id="rId34"/>
    <p:sldId id="347" r:id="rId35"/>
    <p:sldId id="273" r:id="rId3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8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9545" autoAdjust="0"/>
  </p:normalViewPr>
  <p:slideViewPr>
    <p:cSldViewPr snapToGrid="0">
      <p:cViewPr>
        <p:scale>
          <a:sx n="79" d="100"/>
          <a:sy n="79" d="100"/>
        </p:scale>
        <p:origin x="-25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98D33D-9934-4177-8F47-35F3EFFECC73}" type="doc">
      <dgm:prSet loTypeId="urn:microsoft.com/office/officeart/2005/8/layout/default" loCatId="list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uk-UA"/>
        </a:p>
      </dgm:t>
    </dgm:pt>
    <dgm:pt modelId="{03212F87-EAAB-4770-941E-FDEDEEB05709}">
      <dgm:prSet phldrT="[Текст]" custT="1"/>
      <dgm:spPr/>
      <dgm:t>
        <a:bodyPr/>
        <a:lstStyle/>
        <a:p>
          <a:r>
            <a:rPr lang="uk-UA" sz="2800" b="1" dirty="0" err="1" smtClean="0">
              <a:solidFill>
                <a:schemeClr val="tx1"/>
              </a:solidFill>
            </a:rPr>
            <a:t>релевантність</a:t>
          </a:r>
          <a:r>
            <a:rPr lang="uk-UA" sz="2800" b="1" dirty="0" smtClean="0">
              <a:solidFill>
                <a:schemeClr val="tx1"/>
              </a:solidFill>
            </a:rPr>
            <a:t> </a:t>
          </a:r>
          <a:r>
            <a:rPr lang="uk-UA" sz="2000" b="1" dirty="0" smtClean="0">
              <a:solidFill>
                <a:schemeClr val="tx1"/>
              </a:solidFill>
            </a:rPr>
            <a:t>(змістовна значущість, інформація стосовно тільки конкретного об’єкта чи проблеми дослідження);</a:t>
          </a:r>
          <a:endParaRPr lang="uk-UA" sz="2000" b="1" dirty="0">
            <a:solidFill>
              <a:schemeClr val="tx1"/>
            </a:solidFill>
          </a:endParaRPr>
        </a:p>
      </dgm:t>
    </dgm:pt>
    <dgm:pt modelId="{4674654C-DA76-4198-B9C8-2B0533B96B3D}" type="parTrans" cxnId="{5F4D8E03-49B8-44DE-AEC8-45887F6017BC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5C733598-CA9F-4B31-BB48-12BB505C7A99}" type="sibTrans" cxnId="{5F4D8E03-49B8-44DE-AEC8-45887F6017BC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8487F243-D95D-4FF3-A64C-319C8716B2EA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точність </a:t>
          </a:r>
          <a:r>
            <a:rPr lang="uk-UA" sz="2000" b="1" dirty="0" smtClean="0">
              <a:solidFill>
                <a:schemeClr val="tx1"/>
              </a:solidFill>
            </a:rPr>
            <a:t>(недвозначність, можливість чіткої диференціації); </a:t>
          </a:r>
          <a:endParaRPr lang="uk-UA" sz="2000" b="1" dirty="0">
            <a:solidFill>
              <a:schemeClr val="tx1"/>
            </a:solidFill>
          </a:endParaRPr>
        </a:p>
      </dgm:t>
    </dgm:pt>
    <dgm:pt modelId="{D5D9F811-140C-4143-AA67-97F3007FFBC1}" type="parTrans" cxnId="{E65753B3-D7C3-4AEC-BE00-4F3A30E26C1C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37142EC2-DCB7-4D70-8FBC-ABD29A5BD8D8}" type="sibTrans" cxnId="{E65753B3-D7C3-4AEC-BE00-4F3A30E26C1C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6358A1D0-F2FD-4B6B-9C67-368BABE088DB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надійність</a:t>
          </a:r>
          <a:r>
            <a:rPr lang="uk-UA" sz="2000" b="1" dirty="0" smtClean="0">
              <a:solidFill>
                <a:schemeClr val="tx1"/>
              </a:solidFill>
            </a:rPr>
            <a:t> (гарантія правильності, відсутність синтаксичних та технічних помилок); ;</a:t>
          </a:r>
          <a:endParaRPr lang="uk-UA" sz="2000" b="1" dirty="0">
            <a:solidFill>
              <a:schemeClr val="tx1"/>
            </a:solidFill>
          </a:endParaRPr>
        </a:p>
      </dgm:t>
    </dgm:pt>
    <dgm:pt modelId="{F087F794-83A2-437B-8860-F01C2FC846C9}" type="parTrans" cxnId="{5D8B63A0-A40E-403E-A3B1-B28BB74B1E29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07E9A4C0-6B25-44A3-B872-49533711A9B2}" type="sibTrans" cxnId="{5D8B63A0-A40E-403E-A3B1-B28BB74B1E29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B724626B-6238-42A7-993B-8D5605528CE2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зрозумілість</a:t>
          </a:r>
          <a:r>
            <a:rPr lang="uk-UA" sz="2000" b="1" dirty="0" smtClean="0">
              <a:solidFill>
                <a:schemeClr val="tx1"/>
              </a:solidFill>
            </a:rPr>
            <a:t> (відсутність семантичних помилок, кодування однаковим набором знаків); </a:t>
          </a:r>
          <a:endParaRPr lang="uk-UA" sz="2000" b="1" dirty="0">
            <a:solidFill>
              <a:schemeClr val="tx1"/>
            </a:solidFill>
          </a:endParaRPr>
        </a:p>
      </dgm:t>
    </dgm:pt>
    <dgm:pt modelId="{A651D9B1-C3A4-4E7F-A108-1B2186357C93}" type="parTrans" cxnId="{35B97BF3-8AF6-422C-A89D-6FEE9423144B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4A937E33-99DB-4C87-A02E-E4A8CC39F392}" type="sibTrans" cxnId="{35B97BF3-8AF6-422C-A89D-6FEE9423144B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08566C06-B63E-4F26-9BD2-A344A4DEC0A0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актуальність </a:t>
          </a:r>
          <a:r>
            <a:rPr lang="uk-UA" sz="2000" b="1" dirty="0" smtClean="0">
              <a:solidFill>
                <a:schemeClr val="tx1"/>
              </a:solidFill>
            </a:rPr>
            <a:t>(своєчасність представлення, швидкість отримання); </a:t>
          </a:r>
          <a:endParaRPr lang="uk-UA" sz="2000" b="1" dirty="0">
            <a:solidFill>
              <a:schemeClr val="tx1"/>
            </a:solidFill>
          </a:endParaRPr>
        </a:p>
      </dgm:t>
    </dgm:pt>
    <dgm:pt modelId="{B9C2A5A5-A57D-4D55-9066-C4F70F8EFA17}" type="parTrans" cxnId="{D9429E55-EE42-4FBF-9372-1C2E4EA99103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3AB47869-8ED1-490D-BB07-12EDDF46698F}" type="sibTrans" cxnId="{D9429E55-EE42-4FBF-9372-1C2E4EA99103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601C5BF4-F6B1-4CED-9217-F3C5D3CE6D46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кількість</a:t>
          </a:r>
          <a:r>
            <a:rPr lang="uk-UA" sz="2000" b="1" dirty="0" smtClean="0">
              <a:solidFill>
                <a:schemeClr val="tx1"/>
              </a:solidFill>
            </a:rPr>
            <a:t> (повнота, достатність для прийняття управлінського рішення); </a:t>
          </a:r>
          <a:endParaRPr lang="uk-UA" sz="2000" b="1" dirty="0">
            <a:solidFill>
              <a:schemeClr val="tx1"/>
            </a:solidFill>
          </a:endParaRPr>
        </a:p>
      </dgm:t>
    </dgm:pt>
    <dgm:pt modelId="{8F2AD593-5961-4ECB-8EE7-015CBEF30AF9}" type="parTrans" cxnId="{9704818F-5C3E-4CC1-9CC3-813D0CF9B7A4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FE805164-2792-41DD-90A4-65ED8A7F09E1}" type="sibTrans" cxnId="{9704818F-5C3E-4CC1-9CC3-813D0CF9B7A4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FFA8AB07-1C09-4087-9AE0-9AA933042EDB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гнучкість</a:t>
          </a:r>
          <a:r>
            <a:rPr lang="uk-UA" sz="2000" b="1" dirty="0" smtClean="0">
              <a:solidFill>
                <a:schemeClr val="tx1"/>
              </a:solidFill>
            </a:rPr>
            <a:t> (можливість охарактеризувати різні аспекти об’єкта дослідження);</a:t>
          </a:r>
          <a:endParaRPr lang="uk-UA" sz="2000" b="1" dirty="0">
            <a:solidFill>
              <a:schemeClr val="tx1"/>
            </a:solidFill>
          </a:endParaRPr>
        </a:p>
      </dgm:t>
    </dgm:pt>
    <dgm:pt modelId="{C2B387FF-D127-4192-B00F-84CAB87035DE}" type="parTrans" cxnId="{DCF53201-3456-4655-9769-3DA92ED1E8B4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ABBEAABA-652D-4B0B-B55C-A6041896F0C1}" type="sibTrans" cxnId="{DCF53201-3456-4655-9769-3DA92ED1E8B4}">
      <dgm:prSet/>
      <dgm:spPr/>
      <dgm:t>
        <a:bodyPr/>
        <a:lstStyle/>
        <a:p>
          <a:endParaRPr lang="uk-UA" sz="2000" b="1">
            <a:solidFill>
              <a:schemeClr val="tx1"/>
            </a:solidFill>
          </a:endParaRPr>
        </a:p>
      </dgm:t>
    </dgm:pt>
    <dgm:pt modelId="{4BCE50DC-4CE3-4A3D-84D9-336D612E702D}" type="pres">
      <dgm:prSet presAssocID="{4C98D33D-9934-4177-8F47-35F3EFFECC7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B255FAB-BE1B-4C41-B4F6-A68E7731BCDE}" type="pres">
      <dgm:prSet presAssocID="{03212F87-EAAB-4770-941E-FDEDEEB05709}" presName="node" presStyleLbl="node1" presStyleIdx="0" presStyleCnt="7" custLinFactNeighborX="22252" custLinFactNeighborY="-2763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15115D5-F5F8-4959-BDFC-4045F2EBD588}" type="pres">
      <dgm:prSet presAssocID="{5C733598-CA9F-4B31-BB48-12BB505C7A99}" presName="sibTrans" presStyleCnt="0"/>
      <dgm:spPr/>
    </dgm:pt>
    <dgm:pt modelId="{E0E69064-ACB8-465D-B382-3AC4506A7E7B}" type="pres">
      <dgm:prSet presAssocID="{8487F243-D95D-4FF3-A64C-319C8716B2EA}" presName="node" presStyleLbl="node1" presStyleIdx="1" presStyleCnt="7" custScaleY="74455" custLinFactNeighborX="47794" custLinFactNeighborY="-3492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EE6B8D-882E-4361-87A5-7E201CCE8345}" type="pres">
      <dgm:prSet presAssocID="{37142EC2-DCB7-4D70-8FBC-ABD29A5BD8D8}" presName="sibTrans" presStyleCnt="0"/>
      <dgm:spPr/>
    </dgm:pt>
    <dgm:pt modelId="{4F5D4205-2920-4BFE-B93D-0BCD373AACB2}" type="pres">
      <dgm:prSet presAssocID="{6358A1D0-F2FD-4B6B-9C67-368BABE088DB}" presName="node" presStyleLbl="node1" presStyleIdx="2" presStyleCnt="7" custScaleY="116587" custLinFactNeighborX="86827" custLinFactNeighborY="-2690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8955AD0-E86F-4EF9-90C4-6C46A9EBB2C8}" type="pres">
      <dgm:prSet presAssocID="{07E9A4C0-6B25-44A3-B872-49533711A9B2}" presName="sibTrans" presStyleCnt="0"/>
      <dgm:spPr/>
    </dgm:pt>
    <dgm:pt modelId="{A3CC9F72-DDB8-4560-88E2-A74C48EA3F05}" type="pres">
      <dgm:prSet presAssocID="{B724626B-6238-42A7-993B-8D5605528CE2}" presName="node" presStyleLbl="node1" presStyleIdx="3" presStyleCnt="7" custLinFactX="-108591" custLinFactY="23485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E43996-0283-4609-9FE3-955D5CE93929}" type="pres">
      <dgm:prSet presAssocID="{4A937E33-99DB-4C87-A02E-E4A8CC39F392}" presName="sibTrans" presStyleCnt="0"/>
      <dgm:spPr/>
    </dgm:pt>
    <dgm:pt modelId="{FB5FEC32-3587-494E-BACA-B4040B693B15}" type="pres">
      <dgm:prSet presAssocID="{08566C06-B63E-4F26-9BD2-A344A4DEC0A0}" presName="node" presStyleLbl="node1" presStyleIdx="4" presStyleCnt="7" custScaleX="120373" custScaleY="88360" custLinFactX="17614" custLinFactNeighborX="100000" custLinFactNeighborY="-629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4DFD14-F4FA-4AA1-9C97-F78951B2808B}" type="pres">
      <dgm:prSet presAssocID="{3AB47869-8ED1-490D-BB07-12EDDF46698F}" presName="sibTrans" presStyleCnt="0"/>
      <dgm:spPr/>
    </dgm:pt>
    <dgm:pt modelId="{6E29D2AA-A451-4FF8-ADE6-0457EDF0EE83}" type="pres">
      <dgm:prSet presAssocID="{FFA8AB07-1C09-4087-9AE0-9AA933042EDB}" presName="node" presStyleLbl="node1" presStyleIdx="5" presStyleCnt="7" custScaleX="124537" custScaleY="76563" custLinFactNeighborX="-8482" custLinFactNeighborY="3630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540A47-4525-4185-8938-B17DFA90072A}" type="pres">
      <dgm:prSet presAssocID="{ABBEAABA-652D-4B0B-B55C-A6041896F0C1}" presName="sibTrans" presStyleCnt="0"/>
      <dgm:spPr/>
    </dgm:pt>
    <dgm:pt modelId="{361324A8-6508-4423-9006-451E2A5209AF}" type="pres">
      <dgm:prSet presAssocID="{601C5BF4-F6B1-4CED-9217-F3C5D3CE6D46}" presName="node" presStyleLbl="node1" presStyleIdx="6" presStyleCnt="7" custScaleY="93670" custLinFactNeighborX="8237" custLinFactNeighborY="15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5B0A667-A634-4CF9-BE4C-1643E2C26476}" type="presOf" srcId="{08566C06-B63E-4F26-9BD2-A344A4DEC0A0}" destId="{FB5FEC32-3587-494E-BACA-B4040B693B15}" srcOrd="0" destOrd="0" presId="urn:microsoft.com/office/officeart/2005/8/layout/default"/>
    <dgm:cxn modelId="{35B97BF3-8AF6-422C-A89D-6FEE9423144B}" srcId="{4C98D33D-9934-4177-8F47-35F3EFFECC73}" destId="{B724626B-6238-42A7-993B-8D5605528CE2}" srcOrd="3" destOrd="0" parTransId="{A651D9B1-C3A4-4E7F-A108-1B2186357C93}" sibTransId="{4A937E33-99DB-4C87-A02E-E4A8CC39F392}"/>
    <dgm:cxn modelId="{07B16B05-D85E-4C55-AC79-CF1F24E71DE7}" type="presOf" srcId="{FFA8AB07-1C09-4087-9AE0-9AA933042EDB}" destId="{6E29D2AA-A451-4FF8-ADE6-0457EDF0EE83}" srcOrd="0" destOrd="0" presId="urn:microsoft.com/office/officeart/2005/8/layout/default"/>
    <dgm:cxn modelId="{2770723E-D023-4B45-8BF8-1D1BE61BB246}" type="presOf" srcId="{03212F87-EAAB-4770-941E-FDEDEEB05709}" destId="{EB255FAB-BE1B-4C41-B4F6-A68E7731BCDE}" srcOrd="0" destOrd="0" presId="urn:microsoft.com/office/officeart/2005/8/layout/default"/>
    <dgm:cxn modelId="{B8A384EF-E41E-4145-88A6-F7AD6F96FF2B}" type="presOf" srcId="{B724626B-6238-42A7-993B-8D5605528CE2}" destId="{A3CC9F72-DDB8-4560-88E2-A74C48EA3F05}" srcOrd="0" destOrd="0" presId="urn:microsoft.com/office/officeart/2005/8/layout/default"/>
    <dgm:cxn modelId="{D9429E55-EE42-4FBF-9372-1C2E4EA99103}" srcId="{4C98D33D-9934-4177-8F47-35F3EFFECC73}" destId="{08566C06-B63E-4F26-9BD2-A344A4DEC0A0}" srcOrd="4" destOrd="0" parTransId="{B9C2A5A5-A57D-4D55-9066-C4F70F8EFA17}" sibTransId="{3AB47869-8ED1-490D-BB07-12EDDF46698F}"/>
    <dgm:cxn modelId="{96AA029A-DFBC-4C2F-9A28-09563C97AC0F}" type="presOf" srcId="{6358A1D0-F2FD-4B6B-9C67-368BABE088DB}" destId="{4F5D4205-2920-4BFE-B93D-0BCD373AACB2}" srcOrd="0" destOrd="0" presId="urn:microsoft.com/office/officeart/2005/8/layout/default"/>
    <dgm:cxn modelId="{7FD0DA7B-0C20-4FDB-BFA2-03265D1FF834}" type="presOf" srcId="{8487F243-D95D-4FF3-A64C-319C8716B2EA}" destId="{E0E69064-ACB8-465D-B382-3AC4506A7E7B}" srcOrd="0" destOrd="0" presId="urn:microsoft.com/office/officeart/2005/8/layout/default"/>
    <dgm:cxn modelId="{DCF53201-3456-4655-9769-3DA92ED1E8B4}" srcId="{4C98D33D-9934-4177-8F47-35F3EFFECC73}" destId="{FFA8AB07-1C09-4087-9AE0-9AA933042EDB}" srcOrd="5" destOrd="0" parTransId="{C2B387FF-D127-4192-B00F-84CAB87035DE}" sibTransId="{ABBEAABA-652D-4B0B-B55C-A6041896F0C1}"/>
    <dgm:cxn modelId="{8537E4CE-B843-4890-B51C-49425F5CB236}" type="presOf" srcId="{4C98D33D-9934-4177-8F47-35F3EFFECC73}" destId="{4BCE50DC-4CE3-4A3D-84D9-336D612E702D}" srcOrd="0" destOrd="0" presId="urn:microsoft.com/office/officeart/2005/8/layout/default"/>
    <dgm:cxn modelId="{9704818F-5C3E-4CC1-9CC3-813D0CF9B7A4}" srcId="{4C98D33D-9934-4177-8F47-35F3EFFECC73}" destId="{601C5BF4-F6B1-4CED-9217-F3C5D3CE6D46}" srcOrd="6" destOrd="0" parTransId="{8F2AD593-5961-4ECB-8EE7-015CBEF30AF9}" sibTransId="{FE805164-2792-41DD-90A4-65ED8A7F09E1}"/>
    <dgm:cxn modelId="{E65753B3-D7C3-4AEC-BE00-4F3A30E26C1C}" srcId="{4C98D33D-9934-4177-8F47-35F3EFFECC73}" destId="{8487F243-D95D-4FF3-A64C-319C8716B2EA}" srcOrd="1" destOrd="0" parTransId="{D5D9F811-140C-4143-AA67-97F3007FFBC1}" sibTransId="{37142EC2-DCB7-4D70-8FBC-ABD29A5BD8D8}"/>
    <dgm:cxn modelId="{5D8B63A0-A40E-403E-A3B1-B28BB74B1E29}" srcId="{4C98D33D-9934-4177-8F47-35F3EFFECC73}" destId="{6358A1D0-F2FD-4B6B-9C67-368BABE088DB}" srcOrd="2" destOrd="0" parTransId="{F087F794-83A2-437B-8860-F01C2FC846C9}" sibTransId="{07E9A4C0-6B25-44A3-B872-49533711A9B2}"/>
    <dgm:cxn modelId="{3E6FFFD0-B923-4387-9E27-FA1680DD4992}" type="presOf" srcId="{601C5BF4-F6B1-4CED-9217-F3C5D3CE6D46}" destId="{361324A8-6508-4423-9006-451E2A5209AF}" srcOrd="0" destOrd="0" presId="urn:microsoft.com/office/officeart/2005/8/layout/default"/>
    <dgm:cxn modelId="{5F4D8E03-49B8-44DE-AEC8-45887F6017BC}" srcId="{4C98D33D-9934-4177-8F47-35F3EFFECC73}" destId="{03212F87-EAAB-4770-941E-FDEDEEB05709}" srcOrd="0" destOrd="0" parTransId="{4674654C-DA76-4198-B9C8-2B0533B96B3D}" sibTransId="{5C733598-CA9F-4B31-BB48-12BB505C7A99}"/>
    <dgm:cxn modelId="{4BB7A020-8A7A-4F98-B0B5-9A1ED11CAF51}" type="presParOf" srcId="{4BCE50DC-4CE3-4A3D-84D9-336D612E702D}" destId="{EB255FAB-BE1B-4C41-B4F6-A68E7731BCDE}" srcOrd="0" destOrd="0" presId="urn:microsoft.com/office/officeart/2005/8/layout/default"/>
    <dgm:cxn modelId="{7BA09ECA-32C5-49BB-8C3C-13BBDCAC1B45}" type="presParOf" srcId="{4BCE50DC-4CE3-4A3D-84D9-336D612E702D}" destId="{F15115D5-F5F8-4959-BDFC-4045F2EBD588}" srcOrd="1" destOrd="0" presId="urn:microsoft.com/office/officeart/2005/8/layout/default"/>
    <dgm:cxn modelId="{DDF336B7-5987-4AE1-ABF7-F346272F9B59}" type="presParOf" srcId="{4BCE50DC-4CE3-4A3D-84D9-336D612E702D}" destId="{E0E69064-ACB8-465D-B382-3AC4506A7E7B}" srcOrd="2" destOrd="0" presId="urn:microsoft.com/office/officeart/2005/8/layout/default"/>
    <dgm:cxn modelId="{12B9B2EC-039A-4C1A-9F74-7FA0201DDB8D}" type="presParOf" srcId="{4BCE50DC-4CE3-4A3D-84D9-336D612E702D}" destId="{B1EE6B8D-882E-4361-87A5-7E201CCE8345}" srcOrd="3" destOrd="0" presId="urn:microsoft.com/office/officeart/2005/8/layout/default"/>
    <dgm:cxn modelId="{108E19AC-3772-4945-9DDA-46928D3ACF13}" type="presParOf" srcId="{4BCE50DC-4CE3-4A3D-84D9-336D612E702D}" destId="{4F5D4205-2920-4BFE-B93D-0BCD373AACB2}" srcOrd="4" destOrd="0" presId="urn:microsoft.com/office/officeart/2005/8/layout/default"/>
    <dgm:cxn modelId="{937AD304-C1BC-4CBD-B3E8-9438A7AB02CB}" type="presParOf" srcId="{4BCE50DC-4CE3-4A3D-84D9-336D612E702D}" destId="{58955AD0-E86F-4EF9-90C4-6C46A9EBB2C8}" srcOrd="5" destOrd="0" presId="urn:microsoft.com/office/officeart/2005/8/layout/default"/>
    <dgm:cxn modelId="{2BF368D5-AC05-4761-92ED-679B8A2EF069}" type="presParOf" srcId="{4BCE50DC-4CE3-4A3D-84D9-336D612E702D}" destId="{A3CC9F72-DDB8-4560-88E2-A74C48EA3F05}" srcOrd="6" destOrd="0" presId="urn:microsoft.com/office/officeart/2005/8/layout/default"/>
    <dgm:cxn modelId="{469B1ED5-F29D-41CA-A716-57F9F1553C6E}" type="presParOf" srcId="{4BCE50DC-4CE3-4A3D-84D9-336D612E702D}" destId="{10E43996-0283-4609-9FE3-955D5CE93929}" srcOrd="7" destOrd="0" presId="urn:microsoft.com/office/officeart/2005/8/layout/default"/>
    <dgm:cxn modelId="{8EF63E6E-F31D-4D7B-ACC9-FFEF9F8811E2}" type="presParOf" srcId="{4BCE50DC-4CE3-4A3D-84D9-336D612E702D}" destId="{FB5FEC32-3587-494E-BACA-B4040B693B15}" srcOrd="8" destOrd="0" presId="urn:microsoft.com/office/officeart/2005/8/layout/default"/>
    <dgm:cxn modelId="{71D45C3D-87AB-4FD4-BBBC-A39C004ED65A}" type="presParOf" srcId="{4BCE50DC-4CE3-4A3D-84D9-336D612E702D}" destId="{124DFD14-F4FA-4AA1-9C97-F78951B2808B}" srcOrd="9" destOrd="0" presId="urn:microsoft.com/office/officeart/2005/8/layout/default"/>
    <dgm:cxn modelId="{370749A6-4D54-41B3-B283-26C3814D5A81}" type="presParOf" srcId="{4BCE50DC-4CE3-4A3D-84D9-336D612E702D}" destId="{6E29D2AA-A451-4FF8-ADE6-0457EDF0EE83}" srcOrd="10" destOrd="0" presId="urn:microsoft.com/office/officeart/2005/8/layout/default"/>
    <dgm:cxn modelId="{125EB55C-6129-4C3A-ADA0-B64C8E977AC4}" type="presParOf" srcId="{4BCE50DC-4CE3-4A3D-84D9-336D612E702D}" destId="{87540A47-4525-4185-8938-B17DFA90072A}" srcOrd="11" destOrd="0" presId="urn:microsoft.com/office/officeart/2005/8/layout/default"/>
    <dgm:cxn modelId="{8BA893AE-A7C4-45D1-AD8C-B26C7E04BF25}" type="presParOf" srcId="{4BCE50DC-4CE3-4A3D-84D9-336D612E702D}" destId="{361324A8-6508-4423-9006-451E2A5209AF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AA25A-9491-4D03-842B-1F88AC70D7C1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7616BC1-A681-4577-8F82-067D84F272E5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Особливості міжнародного маркетингового дослідження</a:t>
          </a:r>
          <a:endParaRPr lang="uk-UA" sz="2000" b="1" dirty="0">
            <a:solidFill>
              <a:schemeClr val="tx1"/>
            </a:solidFill>
          </a:endParaRPr>
        </a:p>
      </dgm:t>
    </dgm:pt>
    <dgm:pt modelId="{A8A783F3-8B07-4E30-AB33-2708D5726120}" type="parTrans" cxnId="{1F1808B3-60FF-4D0F-94EA-7691A733A719}">
      <dgm:prSet/>
      <dgm:spPr/>
      <dgm:t>
        <a:bodyPr/>
        <a:lstStyle/>
        <a:p>
          <a:endParaRPr lang="uk-UA"/>
        </a:p>
      </dgm:t>
    </dgm:pt>
    <dgm:pt modelId="{D3EA3FAE-58FD-4762-B2CC-B8034F7FBEBE}" type="sibTrans" cxnId="{1F1808B3-60FF-4D0F-94EA-7691A733A719}">
      <dgm:prSet/>
      <dgm:spPr/>
      <dgm:t>
        <a:bodyPr/>
        <a:lstStyle/>
        <a:p>
          <a:endParaRPr lang="uk-UA"/>
        </a:p>
      </dgm:t>
    </dgm:pt>
    <dgm:pt modelId="{93DB081E-44FE-4B9F-8865-47A21B3BE4E0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Велике поле дослідження</a:t>
          </a:r>
          <a:endParaRPr lang="uk-UA" sz="1600" b="1" dirty="0">
            <a:solidFill>
              <a:schemeClr val="tx1"/>
            </a:solidFill>
          </a:endParaRPr>
        </a:p>
      </dgm:t>
    </dgm:pt>
    <dgm:pt modelId="{71328BE8-66F1-4FE0-A9E4-DAB74320C69B}" type="parTrans" cxnId="{88BA5672-5F8F-4F32-9397-67F2983874FE}">
      <dgm:prSet/>
      <dgm:spPr/>
      <dgm:t>
        <a:bodyPr/>
        <a:lstStyle/>
        <a:p>
          <a:endParaRPr lang="uk-UA"/>
        </a:p>
      </dgm:t>
    </dgm:pt>
    <dgm:pt modelId="{E2075937-98CC-41AE-B246-178D99BF406F}" type="sibTrans" cxnId="{88BA5672-5F8F-4F32-9397-67F2983874FE}">
      <dgm:prSet/>
      <dgm:spPr/>
      <dgm:t>
        <a:bodyPr/>
        <a:lstStyle/>
        <a:p>
          <a:endParaRPr lang="uk-UA"/>
        </a:p>
      </dgm:t>
    </dgm:pt>
    <dgm:pt modelId="{4EED5DCA-8F93-4AE7-A994-D19F388D7A06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Труднощі порівнянь та пояснень</a:t>
          </a:r>
          <a:endParaRPr lang="uk-UA" sz="1600" b="1" dirty="0">
            <a:solidFill>
              <a:schemeClr val="tx1"/>
            </a:solidFill>
          </a:endParaRPr>
        </a:p>
      </dgm:t>
    </dgm:pt>
    <dgm:pt modelId="{66430A72-8FC9-4D21-902B-9B4F9287C79F}" type="parTrans" cxnId="{E622AFE7-FCB3-479A-B165-8E8AAF8365CC}">
      <dgm:prSet/>
      <dgm:spPr/>
      <dgm:t>
        <a:bodyPr/>
        <a:lstStyle/>
        <a:p>
          <a:endParaRPr lang="uk-UA"/>
        </a:p>
      </dgm:t>
    </dgm:pt>
    <dgm:pt modelId="{5E22244F-75A8-4D88-B4E1-67C06DF7D210}" type="sibTrans" cxnId="{E622AFE7-FCB3-479A-B165-8E8AAF8365CC}">
      <dgm:prSet/>
      <dgm:spPr/>
      <dgm:t>
        <a:bodyPr/>
        <a:lstStyle/>
        <a:p>
          <a:endParaRPr lang="uk-UA"/>
        </a:p>
      </dgm:t>
    </dgm:pt>
    <dgm:pt modelId="{4C191751-1724-4BDF-8A6D-46A9AE0A66D5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Висока вартість досліджень</a:t>
          </a:r>
          <a:endParaRPr lang="uk-UA" sz="1600" b="1" dirty="0">
            <a:solidFill>
              <a:schemeClr val="tx1"/>
            </a:solidFill>
          </a:endParaRPr>
        </a:p>
      </dgm:t>
    </dgm:pt>
    <dgm:pt modelId="{0F8169AE-22A5-49AB-9399-9B5515D609D2}" type="parTrans" cxnId="{5852608A-6794-4B5A-B9C2-5EB982B6A75B}">
      <dgm:prSet/>
      <dgm:spPr/>
      <dgm:t>
        <a:bodyPr/>
        <a:lstStyle/>
        <a:p>
          <a:endParaRPr lang="uk-UA"/>
        </a:p>
      </dgm:t>
    </dgm:pt>
    <dgm:pt modelId="{B91AB16D-0C85-479A-8724-45CDB642B563}" type="sibTrans" cxnId="{5852608A-6794-4B5A-B9C2-5EB982B6A75B}">
      <dgm:prSet/>
      <dgm:spPr/>
      <dgm:t>
        <a:bodyPr/>
        <a:lstStyle/>
        <a:p>
          <a:endParaRPr lang="uk-UA"/>
        </a:p>
      </dgm:t>
    </dgm:pt>
    <dgm:pt modelId="{1ECF4785-06DC-43A2-B38D-5140290CC1FB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Технічні труднощі збору інформації</a:t>
          </a:r>
          <a:endParaRPr lang="uk-UA" sz="1600" b="1" dirty="0">
            <a:solidFill>
              <a:schemeClr val="tx1"/>
            </a:solidFill>
          </a:endParaRPr>
        </a:p>
      </dgm:t>
    </dgm:pt>
    <dgm:pt modelId="{4D5B84A1-490E-4CBF-BBCB-1838715B70A2}" type="parTrans" cxnId="{EA7D4A9F-652D-4695-845F-789398B7C8E0}">
      <dgm:prSet/>
      <dgm:spPr/>
      <dgm:t>
        <a:bodyPr/>
        <a:lstStyle/>
        <a:p>
          <a:endParaRPr lang="uk-UA"/>
        </a:p>
      </dgm:t>
    </dgm:pt>
    <dgm:pt modelId="{DFAD8364-DD93-4697-82C8-3BAA289FDB52}" type="sibTrans" cxnId="{EA7D4A9F-652D-4695-845F-789398B7C8E0}">
      <dgm:prSet/>
      <dgm:spPr/>
      <dgm:t>
        <a:bodyPr/>
        <a:lstStyle/>
        <a:p>
          <a:endParaRPr lang="uk-UA"/>
        </a:p>
      </dgm:t>
    </dgm:pt>
    <dgm:pt modelId="{387333C2-253D-4537-8E9E-2D157740093C}">
      <dgm:prSet/>
      <dgm:spPr/>
      <dgm:t>
        <a:bodyPr/>
        <a:lstStyle/>
        <a:p>
          <a:endParaRPr lang="uk-UA"/>
        </a:p>
      </dgm:t>
    </dgm:pt>
    <dgm:pt modelId="{B79CB8D7-2600-4C4B-BE93-7D308945E0A7}" type="parTrans" cxnId="{3E5A5FD4-4BB4-4333-A940-6463E7A137B9}">
      <dgm:prSet/>
      <dgm:spPr/>
      <dgm:t>
        <a:bodyPr/>
        <a:lstStyle/>
        <a:p>
          <a:endParaRPr lang="uk-UA"/>
        </a:p>
      </dgm:t>
    </dgm:pt>
    <dgm:pt modelId="{58E418EC-AAFB-4FC3-977D-3468D1CA8A47}" type="sibTrans" cxnId="{3E5A5FD4-4BB4-4333-A940-6463E7A137B9}">
      <dgm:prSet/>
      <dgm:spPr/>
      <dgm:t>
        <a:bodyPr/>
        <a:lstStyle/>
        <a:p>
          <a:endParaRPr lang="uk-UA"/>
        </a:p>
      </dgm:t>
    </dgm:pt>
    <dgm:pt modelId="{81B89036-8726-44FE-82EE-F3AF86EBA35D}">
      <dgm:prSet phldrT="[Текст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uk-UA" sz="1600" b="1" dirty="0" smtClean="0">
              <a:solidFill>
                <a:schemeClr val="tx1"/>
              </a:solidFill>
            </a:rPr>
            <a:t>Проблеми розробки рекомендацій</a:t>
          </a:r>
          <a:endParaRPr lang="uk-UA" sz="1600" b="1" dirty="0">
            <a:solidFill>
              <a:schemeClr val="tx1"/>
            </a:solidFill>
          </a:endParaRPr>
        </a:p>
      </dgm:t>
    </dgm:pt>
    <dgm:pt modelId="{AEAAC2D6-E314-4634-9198-E8E092E51E61}" type="parTrans" cxnId="{E26EB52D-7EEB-4DA6-B28B-CE56E1E40069}">
      <dgm:prSet/>
      <dgm:spPr/>
      <dgm:t>
        <a:bodyPr/>
        <a:lstStyle/>
        <a:p>
          <a:endParaRPr lang="uk-UA"/>
        </a:p>
      </dgm:t>
    </dgm:pt>
    <dgm:pt modelId="{555C9BC1-4644-44E5-A221-413B2F15839F}" type="sibTrans" cxnId="{E26EB52D-7EEB-4DA6-B28B-CE56E1E40069}">
      <dgm:prSet/>
      <dgm:spPr/>
      <dgm:t>
        <a:bodyPr/>
        <a:lstStyle/>
        <a:p>
          <a:endParaRPr lang="uk-UA"/>
        </a:p>
      </dgm:t>
    </dgm:pt>
    <dgm:pt modelId="{F2300B47-3954-444C-AD10-6B3CBA96EF0A}" type="pres">
      <dgm:prSet presAssocID="{E7DAA25A-9491-4D03-842B-1F88AC70D7C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D041675-BA19-40A4-B889-1D1773343CB3}" type="pres">
      <dgm:prSet presAssocID="{C7616BC1-A681-4577-8F82-067D84F272E5}" presName="centerShape" presStyleLbl="node0" presStyleIdx="0" presStyleCnt="1" custScaleX="158066" custLinFactNeighborX="1543" custLinFactNeighborY="-309"/>
      <dgm:spPr/>
      <dgm:t>
        <a:bodyPr/>
        <a:lstStyle/>
        <a:p>
          <a:endParaRPr lang="uk-UA"/>
        </a:p>
      </dgm:t>
    </dgm:pt>
    <dgm:pt modelId="{17962681-B92E-40EE-8E2F-64EE8B79E3D2}" type="pres">
      <dgm:prSet presAssocID="{93DB081E-44FE-4B9F-8865-47A21B3BE4E0}" presName="node" presStyleLbl="node1" presStyleIdx="0" presStyleCnt="5" custScaleX="197605" custRadScaleRad="1092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3F8381-A2D3-44D1-A66B-CB809050DEF2}" type="pres">
      <dgm:prSet presAssocID="{93DB081E-44FE-4B9F-8865-47A21B3BE4E0}" presName="dummy" presStyleCnt="0"/>
      <dgm:spPr/>
    </dgm:pt>
    <dgm:pt modelId="{15AA365A-ADB6-4370-BE47-6EC083030C87}" type="pres">
      <dgm:prSet presAssocID="{E2075937-98CC-41AE-B246-178D99BF406F}" presName="sibTrans" presStyleLbl="sibTrans2D1" presStyleIdx="0" presStyleCnt="5" custLinFactNeighborX="7234" custLinFactNeighborY="-2713"/>
      <dgm:spPr/>
      <dgm:t>
        <a:bodyPr/>
        <a:lstStyle/>
        <a:p>
          <a:endParaRPr lang="uk-UA"/>
        </a:p>
      </dgm:t>
    </dgm:pt>
    <dgm:pt modelId="{698222AD-83BC-4BF2-B856-A59F855709D5}" type="pres">
      <dgm:prSet presAssocID="{4EED5DCA-8F93-4AE7-A994-D19F388D7A06}" presName="node" presStyleLbl="node1" presStyleIdx="1" presStyleCnt="5" custScaleX="182825" custRadScaleRad="136434" custRadScaleInc="1489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8968F6D-D620-4FBA-A487-652EC6C33B49}" type="pres">
      <dgm:prSet presAssocID="{4EED5DCA-8F93-4AE7-A994-D19F388D7A06}" presName="dummy" presStyleCnt="0"/>
      <dgm:spPr/>
    </dgm:pt>
    <dgm:pt modelId="{618AB45F-1E29-48D9-907E-A3B4563F8762}" type="pres">
      <dgm:prSet presAssocID="{5E22244F-75A8-4D88-B4E1-67C06DF7D210}" presName="sibTrans" presStyleLbl="sibTrans2D1" presStyleIdx="1" presStyleCnt="5" custLinFactNeighborX="5124" custLinFactNeighborY="5425"/>
      <dgm:spPr/>
      <dgm:t>
        <a:bodyPr/>
        <a:lstStyle/>
        <a:p>
          <a:endParaRPr lang="uk-UA"/>
        </a:p>
      </dgm:t>
    </dgm:pt>
    <dgm:pt modelId="{C0B8342C-B5DE-43AC-B4B0-2C69964E897E}" type="pres">
      <dgm:prSet presAssocID="{4C191751-1724-4BDF-8A6D-46A9AE0A66D5}" presName="node" presStyleLbl="node1" presStyleIdx="2" presStyleCnt="5" custScaleX="223368" custRadScaleRad="134165" custRadScaleInc="-578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69FD35-F786-4D27-BD53-3CA92B023A65}" type="pres">
      <dgm:prSet presAssocID="{4C191751-1724-4BDF-8A6D-46A9AE0A66D5}" presName="dummy" presStyleCnt="0"/>
      <dgm:spPr/>
    </dgm:pt>
    <dgm:pt modelId="{CBBC8F6B-A425-4730-AC43-C83361DA6D0E}" type="pres">
      <dgm:prSet presAssocID="{B91AB16D-0C85-479A-8724-45CDB642B563}" presName="sibTrans" presStyleLbl="sibTrans2D1" presStyleIdx="2" presStyleCnt="5" custLinFactNeighborX="-904" custLinFactNeighborY="-14800"/>
      <dgm:spPr/>
      <dgm:t>
        <a:bodyPr/>
        <a:lstStyle/>
        <a:p>
          <a:endParaRPr lang="uk-UA"/>
        </a:p>
      </dgm:t>
    </dgm:pt>
    <dgm:pt modelId="{1A1A49C4-DD11-423A-AEC1-113B3D9584B7}" type="pres">
      <dgm:prSet presAssocID="{1ECF4785-06DC-43A2-B38D-5140290CC1FB}" presName="node" presStyleLbl="node1" presStyleIdx="3" presStyleCnt="5" custScaleX="180396" custRadScaleRad="123775" custRadScaleInc="4857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7815CC4-8EBF-481C-8E47-44DFBA57BC08}" type="pres">
      <dgm:prSet presAssocID="{1ECF4785-06DC-43A2-B38D-5140290CC1FB}" presName="dummy" presStyleCnt="0"/>
      <dgm:spPr/>
    </dgm:pt>
    <dgm:pt modelId="{A6D721AB-427E-464E-8E3D-82ABF3690020}" type="pres">
      <dgm:prSet presAssocID="{DFAD8364-DD93-4697-82C8-3BAA289FDB52}" presName="sibTrans" presStyleLbl="sibTrans2D1" presStyleIdx="3" presStyleCnt="5" custLinFactNeighborX="-5727" custLinFactNeighborY="2411"/>
      <dgm:spPr/>
      <dgm:t>
        <a:bodyPr/>
        <a:lstStyle/>
        <a:p>
          <a:endParaRPr lang="uk-UA"/>
        </a:p>
      </dgm:t>
    </dgm:pt>
    <dgm:pt modelId="{2BC18684-3DEF-425A-A235-F81448C2E63B}" type="pres">
      <dgm:prSet presAssocID="{81B89036-8726-44FE-82EE-F3AF86EBA35D}" presName="node" presStyleLbl="node1" presStyleIdx="4" presStyleCnt="5" custScaleX="164312" custRadScaleRad="147014" custRadScaleInc="-305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FAAE96D-432A-4131-8925-0079DFC6760E}" type="pres">
      <dgm:prSet presAssocID="{81B89036-8726-44FE-82EE-F3AF86EBA35D}" presName="dummy" presStyleCnt="0"/>
      <dgm:spPr/>
    </dgm:pt>
    <dgm:pt modelId="{F17E09AF-1934-45E8-A28E-351E8BE5BD41}" type="pres">
      <dgm:prSet presAssocID="{555C9BC1-4644-44E5-A221-413B2F15839F}" presName="sibTrans" presStyleLbl="sibTrans2D1" presStyleIdx="4" presStyleCnt="5" custLinFactNeighborX="-2713" custLinFactNeighborY="2412"/>
      <dgm:spPr/>
      <dgm:t>
        <a:bodyPr/>
        <a:lstStyle/>
        <a:p>
          <a:endParaRPr lang="uk-UA"/>
        </a:p>
      </dgm:t>
    </dgm:pt>
  </dgm:ptLst>
  <dgm:cxnLst>
    <dgm:cxn modelId="{5852608A-6794-4B5A-B9C2-5EB982B6A75B}" srcId="{C7616BC1-A681-4577-8F82-067D84F272E5}" destId="{4C191751-1724-4BDF-8A6D-46A9AE0A66D5}" srcOrd="2" destOrd="0" parTransId="{0F8169AE-22A5-49AB-9399-9B5515D609D2}" sibTransId="{B91AB16D-0C85-479A-8724-45CDB642B563}"/>
    <dgm:cxn modelId="{542ADDAC-C531-45CD-BF26-D8995157364D}" type="presOf" srcId="{81B89036-8726-44FE-82EE-F3AF86EBA35D}" destId="{2BC18684-3DEF-425A-A235-F81448C2E63B}" srcOrd="0" destOrd="0" presId="urn:microsoft.com/office/officeart/2005/8/layout/radial6"/>
    <dgm:cxn modelId="{DF050C45-B846-4872-AA46-B85930560B64}" type="presOf" srcId="{4C191751-1724-4BDF-8A6D-46A9AE0A66D5}" destId="{C0B8342C-B5DE-43AC-B4B0-2C69964E897E}" srcOrd="0" destOrd="0" presId="urn:microsoft.com/office/officeart/2005/8/layout/radial6"/>
    <dgm:cxn modelId="{C8287077-F696-43A1-BF39-C0EDEA11CFDB}" type="presOf" srcId="{5E22244F-75A8-4D88-B4E1-67C06DF7D210}" destId="{618AB45F-1E29-48D9-907E-A3B4563F8762}" srcOrd="0" destOrd="0" presId="urn:microsoft.com/office/officeart/2005/8/layout/radial6"/>
    <dgm:cxn modelId="{D6223EF6-C599-49EC-8B25-4E416F1B85B7}" type="presOf" srcId="{B91AB16D-0C85-479A-8724-45CDB642B563}" destId="{CBBC8F6B-A425-4730-AC43-C83361DA6D0E}" srcOrd="0" destOrd="0" presId="urn:microsoft.com/office/officeart/2005/8/layout/radial6"/>
    <dgm:cxn modelId="{E645D139-BBBB-4201-9F02-82234CC6F7F0}" type="presOf" srcId="{93DB081E-44FE-4B9F-8865-47A21B3BE4E0}" destId="{17962681-B92E-40EE-8E2F-64EE8B79E3D2}" srcOrd="0" destOrd="0" presId="urn:microsoft.com/office/officeart/2005/8/layout/radial6"/>
    <dgm:cxn modelId="{1F1808B3-60FF-4D0F-94EA-7691A733A719}" srcId="{E7DAA25A-9491-4D03-842B-1F88AC70D7C1}" destId="{C7616BC1-A681-4577-8F82-067D84F272E5}" srcOrd="0" destOrd="0" parTransId="{A8A783F3-8B07-4E30-AB33-2708D5726120}" sibTransId="{D3EA3FAE-58FD-4762-B2CC-B8034F7FBEBE}"/>
    <dgm:cxn modelId="{92A465D3-2EDC-4D65-8A4A-5F805C4EC213}" type="presOf" srcId="{C7616BC1-A681-4577-8F82-067D84F272E5}" destId="{6D041675-BA19-40A4-B889-1D1773343CB3}" srcOrd="0" destOrd="0" presId="urn:microsoft.com/office/officeart/2005/8/layout/radial6"/>
    <dgm:cxn modelId="{0E54EB2D-8916-415A-B860-E7C94E41E6A7}" type="presOf" srcId="{1ECF4785-06DC-43A2-B38D-5140290CC1FB}" destId="{1A1A49C4-DD11-423A-AEC1-113B3D9584B7}" srcOrd="0" destOrd="0" presId="urn:microsoft.com/office/officeart/2005/8/layout/radial6"/>
    <dgm:cxn modelId="{3E5A5FD4-4BB4-4333-A940-6463E7A137B9}" srcId="{E7DAA25A-9491-4D03-842B-1F88AC70D7C1}" destId="{387333C2-253D-4537-8E9E-2D157740093C}" srcOrd="1" destOrd="0" parTransId="{B79CB8D7-2600-4C4B-BE93-7D308945E0A7}" sibTransId="{58E418EC-AAFB-4FC3-977D-3468D1CA8A47}"/>
    <dgm:cxn modelId="{EA7D4A9F-652D-4695-845F-789398B7C8E0}" srcId="{C7616BC1-A681-4577-8F82-067D84F272E5}" destId="{1ECF4785-06DC-43A2-B38D-5140290CC1FB}" srcOrd="3" destOrd="0" parTransId="{4D5B84A1-490E-4CBF-BBCB-1838715B70A2}" sibTransId="{DFAD8364-DD93-4697-82C8-3BAA289FDB52}"/>
    <dgm:cxn modelId="{9F33BA51-549E-4E0C-8EC8-1FF75CA09CFB}" type="presOf" srcId="{555C9BC1-4644-44E5-A221-413B2F15839F}" destId="{F17E09AF-1934-45E8-A28E-351E8BE5BD41}" srcOrd="0" destOrd="0" presId="urn:microsoft.com/office/officeart/2005/8/layout/radial6"/>
    <dgm:cxn modelId="{3F9A373C-157B-45D9-B30E-E980504227BE}" type="presOf" srcId="{E7DAA25A-9491-4D03-842B-1F88AC70D7C1}" destId="{F2300B47-3954-444C-AD10-6B3CBA96EF0A}" srcOrd="0" destOrd="0" presId="urn:microsoft.com/office/officeart/2005/8/layout/radial6"/>
    <dgm:cxn modelId="{43F7A36D-3D82-4F13-B2AB-E7DA57D9115A}" type="presOf" srcId="{DFAD8364-DD93-4697-82C8-3BAA289FDB52}" destId="{A6D721AB-427E-464E-8E3D-82ABF3690020}" srcOrd="0" destOrd="0" presId="urn:microsoft.com/office/officeart/2005/8/layout/radial6"/>
    <dgm:cxn modelId="{E622AFE7-FCB3-479A-B165-8E8AAF8365CC}" srcId="{C7616BC1-A681-4577-8F82-067D84F272E5}" destId="{4EED5DCA-8F93-4AE7-A994-D19F388D7A06}" srcOrd="1" destOrd="0" parTransId="{66430A72-8FC9-4D21-902B-9B4F9287C79F}" sibTransId="{5E22244F-75A8-4D88-B4E1-67C06DF7D210}"/>
    <dgm:cxn modelId="{88BA5672-5F8F-4F32-9397-67F2983874FE}" srcId="{C7616BC1-A681-4577-8F82-067D84F272E5}" destId="{93DB081E-44FE-4B9F-8865-47A21B3BE4E0}" srcOrd="0" destOrd="0" parTransId="{71328BE8-66F1-4FE0-A9E4-DAB74320C69B}" sibTransId="{E2075937-98CC-41AE-B246-178D99BF406F}"/>
    <dgm:cxn modelId="{77A38D8E-2C74-43B8-AE12-4966D75CBABD}" type="presOf" srcId="{E2075937-98CC-41AE-B246-178D99BF406F}" destId="{15AA365A-ADB6-4370-BE47-6EC083030C87}" srcOrd="0" destOrd="0" presId="urn:microsoft.com/office/officeart/2005/8/layout/radial6"/>
    <dgm:cxn modelId="{E26EB52D-7EEB-4DA6-B28B-CE56E1E40069}" srcId="{C7616BC1-A681-4577-8F82-067D84F272E5}" destId="{81B89036-8726-44FE-82EE-F3AF86EBA35D}" srcOrd="4" destOrd="0" parTransId="{AEAAC2D6-E314-4634-9198-E8E092E51E61}" sibTransId="{555C9BC1-4644-44E5-A221-413B2F15839F}"/>
    <dgm:cxn modelId="{AF00E0A4-C11F-4E39-97F3-F9372DF20B80}" type="presOf" srcId="{4EED5DCA-8F93-4AE7-A994-D19F388D7A06}" destId="{698222AD-83BC-4BF2-B856-A59F855709D5}" srcOrd="0" destOrd="0" presId="urn:microsoft.com/office/officeart/2005/8/layout/radial6"/>
    <dgm:cxn modelId="{4769C2A8-DDD1-4F31-B7E0-AF1883749FE3}" type="presParOf" srcId="{F2300B47-3954-444C-AD10-6B3CBA96EF0A}" destId="{6D041675-BA19-40A4-B889-1D1773343CB3}" srcOrd="0" destOrd="0" presId="urn:microsoft.com/office/officeart/2005/8/layout/radial6"/>
    <dgm:cxn modelId="{F4C24BF0-6A95-4008-A478-4485A12E0AD0}" type="presParOf" srcId="{F2300B47-3954-444C-AD10-6B3CBA96EF0A}" destId="{17962681-B92E-40EE-8E2F-64EE8B79E3D2}" srcOrd="1" destOrd="0" presId="urn:microsoft.com/office/officeart/2005/8/layout/radial6"/>
    <dgm:cxn modelId="{2FC503AF-A0BF-4024-9ABD-FD36D12171A4}" type="presParOf" srcId="{F2300B47-3954-444C-AD10-6B3CBA96EF0A}" destId="{933F8381-A2D3-44D1-A66B-CB809050DEF2}" srcOrd="2" destOrd="0" presId="urn:microsoft.com/office/officeart/2005/8/layout/radial6"/>
    <dgm:cxn modelId="{D65DEF1B-9168-48F1-B3A5-646C3CA3C3D6}" type="presParOf" srcId="{F2300B47-3954-444C-AD10-6B3CBA96EF0A}" destId="{15AA365A-ADB6-4370-BE47-6EC083030C87}" srcOrd="3" destOrd="0" presId="urn:microsoft.com/office/officeart/2005/8/layout/radial6"/>
    <dgm:cxn modelId="{A7A69008-38D5-48C2-A358-ED07B041C5BC}" type="presParOf" srcId="{F2300B47-3954-444C-AD10-6B3CBA96EF0A}" destId="{698222AD-83BC-4BF2-B856-A59F855709D5}" srcOrd="4" destOrd="0" presId="urn:microsoft.com/office/officeart/2005/8/layout/radial6"/>
    <dgm:cxn modelId="{F3702410-1E0F-4BB2-8521-AB99B30C260F}" type="presParOf" srcId="{F2300B47-3954-444C-AD10-6B3CBA96EF0A}" destId="{08968F6D-D620-4FBA-A487-652EC6C33B49}" srcOrd="5" destOrd="0" presId="urn:microsoft.com/office/officeart/2005/8/layout/radial6"/>
    <dgm:cxn modelId="{7045A7E3-FFA2-48D9-87C2-2245F10333F6}" type="presParOf" srcId="{F2300B47-3954-444C-AD10-6B3CBA96EF0A}" destId="{618AB45F-1E29-48D9-907E-A3B4563F8762}" srcOrd="6" destOrd="0" presId="urn:microsoft.com/office/officeart/2005/8/layout/radial6"/>
    <dgm:cxn modelId="{E4C056AA-0F39-4BC5-8A3D-FDCAA71FF821}" type="presParOf" srcId="{F2300B47-3954-444C-AD10-6B3CBA96EF0A}" destId="{C0B8342C-B5DE-43AC-B4B0-2C69964E897E}" srcOrd="7" destOrd="0" presId="urn:microsoft.com/office/officeart/2005/8/layout/radial6"/>
    <dgm:cxn modelId="{FAD6DD56-0D61-4B87-98A5-3A65A6C6A836}" type="presParOf" srcId="{F2300B47-3954-444C-AD10-6B3CBA96EF0A}" destId="{6E69FD35-F786-4D27-BD53-3CA92B023A65}" srcOrd="8" destOrd="0" presId="urn:microsoft.com/office/officeart/2005/8/layout/radial6"/>
    <dgm:cxn modelId="{58C1F5D1-600B-4363-9692-6E1203FB2F2E}" type="presParOf" srcId="{F2300B47-3954-444C-AD10-6B3CBA96EF0A}" destId="{CBBC8F6B-A425-4730-AC43-C83361DA6D0E}" srcOrd="9" destOrd="0" presId="urn:microsoft.com/office/officeart/2005/8/layout/radial6"/>
    <dgm:cxn modelId="{38EE8537-C04D-430C-B42A-A46EAD8815E8}" type="presParOf" srcId="{F2300B47-3954-444C-AD10-6B3CBA96EF0A}" destId="{1A1A49C4-DD11-423A-AEC1-113B3D9584B7}" srcOrd="10" destOrd="0" presId="urn:microsoft.com/office/officeart/2005/8/layout/radial6"/>
    <dgm:cxn modelId="{D4E9DBC8-3093-4CFB-9849-E0B6353C762B}" type="presParOf" srcId="{F2300B47-3954-444C-AD10-6B3CBA96EF0A}" destId="{87815CC4-8EBF-481C-8E47-44DFBA57BC08}" srcOrd="11" destOrd="0" presId="urn:microsoft.com/office/officeart/2005/8/layout/radial6"/>
    <dgm:cxn modelId="{2FD3B0DF-99CC-4FD6-9DA5-A22D8FA79701}" type="presParOf" srcId="{F2300B47-3954-444C-AD10-6B3CBA96EF0A}" destId="{A6D721AB-427E-464E-8E3D-82ABF3690020}" srcOrd="12" destOrd="0" presId="urn:microsoft.com/office/officeart/2005/8/layout/radial6"/>
    <dgm:cxn modelId="{FF2B31A4-7695-4466-B88F-3C6E7E098BE1}" type="presParOf" srcId="{F2300B47-3954-444C-AD10-6B3CBA96EF0A}" destId="{2BC18684-3DEF-425A-A235-F81448C2E63B}" srcOrd="13" destOrd="0" presId="urn:microsoft.com/office/officeart/2005/8/layout/radial6"/>
    <dgm:cxn modelId="{5AF572EA-97B1-4BD2-B601-A6458D6D45AC}" type="presParOf" srcId="{F2300B47-3954-444C-AD10-6B3CBA96EF0A}" destId="{4FAAE96D-432A-4131-8925-0079DFC6760E}" srcOrd="14" destOrd="0" presId="urn:microsoft.com/office/officeart/2005/8/layout/radial6"/>
    <dgm:cxn modelId="{0F3FEE10-D02B-47AF-BE63-691CBA43A988}" type="presParOf" srcId="{F2300B47-3954-444C-AD10-6B3CBA96EF0A}" destId="{F17E09AF-1934-45E8-A28E-351E8BE5BD41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6484FF-50A5-4190-8B18-DC6604D37B16}" type="doc">
      <dgm:prSet loTypeId="urn:microsoft.com/office/officeart/2005/8/layout/vList5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57BA196F-6AD3-4232-BCDC-D5771ADF15CF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Спостереження за виконанням маркетингових функцій та особиста участь у їх реалізації фахівців-консультантів, здатних удосконалити управління маркетингом в організації. </a:t>
          </a:r>
          <a:endParaRPr lang="uk-UA" dirty="0">
            <a:solidFill>
              <a:schemeClr val="tx1"/>
            </a:solidFill>
          </a:endParaRPr>
        </a:p>
      </dgm:t>
    </dgm:pt>
    <dgm:pt modelId="{5D9A6466-F5E4-4F86-B43F-EEE436B0E5C0}" type="parTrans" cxnId="{E3CF0E24-1DDF-40CF-A8B8-5A6FA0144E64}">
      <dgm:prSet/>
      <dgm:spPr/>
      <dgm:t>
        <a:bodyPr/>
        <a:lstStyle/>
        <a:p>
          <a:endParaRPr lang="uk-UA"/>
        </a:p>
      </dgm:t>
    </dgm:pt>
    <dgm:pt modelId="{8609BC55-B065-483C-B359-DF00E4231A03}" type="sibTrans" cxnId="{E3CF0E24-1DDF-40CF-A8B8-5A6FA0144E64}">
      <dgm:prSet/>
      <dgm:spPr/>
      <dgm:t>
        <a:bodyPr/>
        <a:lstStyle/>
        <a:p>
          <a:endParaRPr lang="uk-UA"/>
        </a:p>
      </dgm:t>
    </dgm:pt>
    <dgm:pt modelId="{C92F1AD5-F575-464C-9636-201DB3E94D24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Експертне опитування керівників і фахівців досліджуваної організації, а також постачальників, споживачів, торговельних посередників та ін.; </a:t>
          </a:r>
          <a:endParaRPr lang="uk-UA" dirty="0">
            <a:solidFill>
              <a:schemeClr val="tx1"/>
            </a:solidFill>
          </a:endParaRPr>
        </a:p>
      </dgm:t>
    </dgm:pt>
    <dgm:pt modelId="{8BF1DE81-D9B0-4DFD-B211-F38A021DE836}" type="parTrans" cxnId="{B4DCECF9-5DB6-4350-8440-12B160687BE7}">
      <dgm:prSet/>
      <dgm:spPr/>
      <dgm:t>
        <a:bodyPr/>
        <a:lstStyle/>
        <a:p>
          <a:endParaRPr lang="uk-UA"/>
        </a:p>
      </dgm:t>
    </dgm:pt>
    <dgm:pt modelId="{C6DBD06E-18D8-4B5C-A0D7-89E34BD104BF}" type="sibTrans" cxnId="{B4DCECF9-5DB6-4350-8440-12B160687BE7}">
      <dgm:prSet/>
      <dgm:spPr/>
      <dgm:t>
        <a:bodyPr/>
        <a:lstStyle/>
        <a:p>
          <a:endParaRPr lang="uk-UA"/>
        </a:p>
      </dgm:t>
    </dgm:pt>
    <dgm:pt modelId="{941305B9-CF09-461C-97B3-E45E72E9EA48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Аналіз результатів виробничої та збутової діяльності організації, яка прагне вийти на міжнародний ринок чи утриматися на ньому</a:t>
          </a:r>
          <a:endParaRPr lang="uk-UA" dirty="0">
            <a:solidFill>
              <a:schemeClr val="tx1"/>
            </a:solidFill>
          </a:endParaRPr>
        </a:p>
      </dgm:t>
    </dgm:pt>
    <dgm:pt modelId="{9D0FDC07-5A1C-4F64-A539-FA7434C342A1}" type="parTrans" cxnId="{B5B222E0-409E-4EB6-8A1D-245D7EDB28D2}">
      <dgm:prSet/>
      <dgm:spPr/>
      <dgm:t>
        <a:bodyPr/>
        <a:lstStyle/>
        <a:p>
          <a:endParaRPr lang="uk-UA"/>
        </a:p>
      </dgm:t>
    </dgm:pt>
    <dgm:pt modelId="{DA5F89CD-16B2-4AAE-85F0-4E522AF78FD6}" type="sibTrans" cxnId="{B5B222E0-409E-4EB6-8A1D-245D7EDB28D2}">
      <dgm:prSet/>
      <dgm:spPr/>
      <dgm:t>
        <a:bodyPr/>
        <a:lstStyle/>
        <a:p>
          <a:endParaRPr lang="uk-UA"/>
        </a:p>
      </dgm:t>
    </dgm:pt>
    <dgm:pt modelId="{0A74CEC3-AFE1-4987-B2D7-CECA2654226C}" type="pres">
      <dgm:prSet presAssocID="{386484FF-50A5-4190-8B18-DC6604D37B1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60836B5-36DE-41F8-B5C2-BA36C0C5C0D8}" type="pres">
      <dgm:prSet presAssocID="{941305B9-CF09-461C-97B3-E45E72E9EA48}" presName="linNode" presStyleCnt="0"/>
      <dgm:spPr/>
    </dgm:pt>
    <dgm:pt modelId="{AC25C927-441A-4180-B421-95B715D90DD2}" type="pres">
      <dgm:prSet presAssocID="{941305B9-CF09-461C-97B3-E45E72E9EA48}" presName="parentText" presStyleLbl="node1" presStyleIdx="0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B1DC7A2-A729-484F-8AA8-24AC84838C50}" type="pres">
      <dgm:prSet presAssocID="{DA5F89CD-16B2-4AAE-85F0-4E522AF78FD6}" presName="sp" presStyleCnt="0"/>
      <dgm:spPr/>
    </dgm:pt>
    <dgm:pt modelId="{0192816D-1A06-4153-93AA-A5C39B48606E}" type="pres">
      <dgm:prSet presAssocID="{C92F1AD5-F575-464C-9636-201DB3E94D24}" presName="linNode" presStyleCnt="0"/>
      <dgm:spPr/>
    </dgm:pt>
    <dgm:pt modelId="{B8AF485E-CEC1-495C-B3EC-0B0B7F6A02C6}" type="pres">
      <dgm:prSet presAssocID="{C92F1AD5-F575-464C-9636-201DB3E94D24}" presName="parentText" presStyleLbl="node1" presStyleIdx="1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C733C2-2838-4DB5-B79E-0470EF6249DD}" type="pres">
      <dgm:prSet presAssocID="{C6DBD06E-18D8-4B5C-A0D7-89E34BD104BF}" presName="sp" presStyleCnt="0"/>
      <dgm:spPr/>
    </dgm:pt>
    <dgm:pt modelId="{481A7F11-926F-4CFF-B309-8805078A3653}" type="pres">
      <dgm:prSet presAssocID="{57BA196F-6AD3-4232-BCDC-D5771ADF15CF}" presName="linNode" presStyleCnt="0"/>
      <dgm:spPr/>
    </dgm:pt>
    <dgm:pt modelId="{6C4DA95A-BAB2-4FDD-9261-16D13DEE3B68}" type="pres">
      <dgm:prSet presAssocID="{57BA196F-6AD3-4232-BCDC-D5771ADF15CF}" presName="parentText" presStyleLbl="node1" presStyleIdx="2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5B222E0-409E-4EB6-8A1D-245D7EDB28D2}" srcId="{386484FF-50A5-4190-8B18-DC6604D37B16}" destId="{941305B9-CF09-461C-97B3-E45E72E9EA48}" srcOrd="0" destOrd="0" parTransId="{9D0FDC07-5A1C-4F64-A539-FA7434C342A1}" sibTransId="{DA5F89CD-16B2-4AAE-85F0-4E522AF78FD6}"/>
    <dgm:cxn modelId="{51741E84-CBF9-4384-824A-56A0FA5ABC3F}" type="presOf" srcId="{941305B9-CF09-461C-97B3-E45E72E9EA48}" destId="{AC25C927-441A-4180-B421-95B715D90DD2}" srcOrd="0" destOrd="0" presId="urn:microsoft.com/office/officeart/2005/8/layout/vList5"/>
    <dgm:cxn modelId="{1BDF11C1-A427-461C-A5C6-4AA3BB0C1218}" type="presOf" srcId="{386484FF-50A5-4190-8B18-DC6604D37B16}" destId="{0A74CEC3-AFE1-4987-B2D7-CECA2654226C}" srcOrd="0" destOrd="0" presId="urn:microsoft.com/office/officeart/2005/8/layout/vList5"/>
    <dgm:cxn modelId="{FE667ED2-C663-4E9C-90A4-292D719F7EE5}" type="presOf" srcId="{C92F1AD5-F575-464C-9636-201DB3E94D24}" destId="{B8AF485E-CEC1-495C-B3EC-0B0B7F6A02C6}" srcOrd="0" destOrd="0" presId="urn:microsoft.com/office/officeart/2005/8/layout/vList5"/>
    <dgm:cxn modelId="{B4DCECF9-5DB6-4350-8440-12B160687BE7}" srcId="{386484FF-50A5-4190-8B18-DC6604D37B16}" destId="{C92F1AD5-F575-464C-9636-201DB3E94D24}" srcOrd="1" destOrd="0" parTransId="{8BF1DE81-D9B0-4DFD-B211-F38A021DE836}" sibTransId="{C6DBD06E-18D8-4B5C-A0D7-89E34BD104BF}"/>
    <dgm:cxn modelId="{E3CF0E24-1DDF-40CF-A8B8-5A6FA0144E64}" srcId="{386484FF-50A5-4190-8B18-DC6604D37B16}" destId="{57BA196F-6AD3-4232-BCDC-D5771ADF15CF}" srcOrd="2" destOrd="0" parTransId="{5D9A6466-F5E4-4F86-B43F-EEE436B0E5C0}" sibTransId="{8609BC55-B065-483C-B359-DF00E4231A03}"/>
    <dgm:cxn modelId="{AC0B17FE-DE23-415C-9480-98C1E711CBAE}" type="presOf" srcId="{57BA196F-6AD3-4232-BCDC-D5771ADF15CF}" destId="{6C4DA95A-BAB2-4FDD-9261-16D13DEE3B68}" srcOrd="0" destOrd="0" presId="urn:microsoft.com/office/officeart/2005/8/layout/vList5"/>
    <dgm:cxn modelId="{39B52567-D193-4C20-BA87-56BAF3144CBD}" type="presParOf" srcId="{0A74CEC3-AFE1-4987-B2D7-CECA2654226C}" destId="{060836B5-36DE-41F8-B5C2-BA36C0C5C0D8}" srcOrd="0" destOrd="0" presId="urn:microsoft.com/office/officeart/2005/8/layout/vList5"/>
    <dgm:cxn modelId="{4A880C7E-5FF0-4D52-8F51-83F9263B4A91}" type="presParOf" srcId="{060836B5-36DE-41F8-B5C2-BA36C0C5C0D8}" destId="{AC25C927-441A-4180-B421-95B715D90DD2}" srcOrd="0" destOrd="0" presId="urn:microsoft.com/office/officeart/2005/8/layout/vList5"/>
    <dgm:cxn modelId="{10E28580-F502-4FFA-8382-030589CF5B39}" type="presParOf" srcId="{0A74CEC3-AFE1-4987-B2D7-CECA2654226C}" destId="{4B1DC7A2-A729-484F-8AA8-24AC84838C50}" srcOrd="1" destOrd="0" presId="urn:microsoft.com/office/officeart/2005/8/layout/vList5"/>
    <dgm:cxn modelId="{503A5B73-364A-4F12-868F-D06EC7AE545E}" type="presParOf" srcId="{0A74CEC3-AFE1-4987-B2D7-CECA2654226C}" destId="{0192816D-1A06-4153-93AA-A5C39B48606E}" srcOrd="2" destOrd="0" presId="urn:microsoft.com/office/officeart/2005/8/layout/vList5"/>
    <dgm:cxn modelId="{69E3EE2F-2ABC-4A60-8F52-A952DEFAB9D9}" type="presParOf" srcId="{0192816D-1A06-4153-93AA-A5C39B48606E}" destId="{B8AF485E-CEC1-495C-B3EC-0B0B7F6A02C6}" srcOrd="0" destOrd="0" presId="urn:microsoft.com/office/officeart/2005/8/layout/vList5"/>
    <dgm:cxn modelId="{BE6D97BD-5103-4B0B-BAD9-4B6D3E94B5F3}" type="presParOf" srcId="{0A74CEC3-AFE1-4987-B2D7-CECA2654226C}" destId="{75C733C2-2838-4DB5-B79E-0470EF6249DD}" srcOrd="3" destOrd="0" presId="urn:microsoft.com/office/officeart/2005/8/layout/vList5"/>
    <dgm:cxn modelId="{5C66B508-7CC2-4021-A384-D4006E0E57BF}" type="presParOf" srcId="{0A74CEC3-AFE1-4987-B2D7-CECA2654226C}" destId="{481A7F11-926F-4CFF-B309-8805078A3653}" srcOrd="4" destOrd="0" presId="urn:microsoft.com/office/officeart/2005/8/layout/vList5"/>
    <dgm:cxn modelId="{96379A57-56FB-4EA3-8985-655573FCD0D4}" type="presParOf" srcId="{481A7F11-926F-4CFF-B309-8805078A3653}" destId="{6C4DA95A-BAB2-4FDD-9261-16D13DEE3B6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0FE293-EB3A-426E-90C6-A9EAE7ACC9D7}" type="doc">
      <dgm:prSet loTypeId="urn:microsoft.com/office/officeart/2005/8/layout/default" loCatId="list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uk-UA"/>
        </a:p>
      </dgm:t>
    </dgm:pt>
    <dgm:pt modelId="{F6A415F6-0D55-4E39-A0D7-8E99456F9F20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ринок</a:t>
          </a:r>
          <a:endParaRPr lang="uk-UA" b="1" dirty="0">
            <a:solidFill>
              <a:schemeClr val="tx1"/>
            </a:solidFill>
          </a:endParaRPr>
        </a:p>
      </dgm:t>
    </dgm:pt>
    <dgm:pt modelId="{286486C9-AA18-4CFF-A67B-5E0D4DA69F4E}" type="parTrans" cxnId="{02A2F253-E176-466B-A2CE-799E4DEAF65D}">
      <dgm:prSet/>
      <dgm:spPr/>
      <dgm:t>
        <a:bodyPr/>
        <a:lstStyle/>
        <a:p>
          <a:endParaRPr lang="uk-UA"/>
        </a:p>
      </dgm:t>
    </dgm:pt>
    <dgm:pt modelId="{C2542C1B-1B0C-4077-9E3D-ABDAEE96415C}" type="sibTrans" cxnId="{02A2F253-E176-466B-A2CE-799E4DEAF65D}">
      <dgm:prSet/>
      <dgm:spPr/>
      <dgm:t>
        <a:bodyPr/>
        <a:lstStyle/>
        <a:p>
          <a:endParaRPr lang="uk-UA"/>
        </a:p>
      </dgm:t>
    </dgm:pt>
    <dgm:pt modelId="{1216355F-21C6-444C-AC58-345EFA31A0F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товар </a:t>
          </a:r>
          <a:endParaRPr lang="uk-UA" b="1" dirty="0">
            <a:solidFill>
              <a:schemeClr val="tx1"/>
            </a:solidFill>
          </a:endParaRPr>
        </a:p>
      </dgm:t>
    </dgm:pt>
    <dgm:pt modelId="{095ED2E4-3189-45ED-85A9-689FC48B8250}" type="parTrans" cxnId="{AD9FD134-EF21-4977-B052-441AF195F559}">
      <dgm:prSet/>
      <dgm:spPr/>
      <dgm:t>
        <a:bodyPr/>
        <a:lstStyle/>
        <a:p>
          <a:endParaRPr lang="uk-UA"/>
        </a:p>
      </dgm:t>
    </dgm:pt>
    <dgm:pt modelId="{29422C28-BFAC-46C9-9256-B38AFA6B9A5C}" type="sibTrans" cxnId="{AD9FD134-EF21-4977-B052-441AF195F559}">
      <dgm:prSet/>
      <dgm:spPr/>
      <dgm:t>
        <a:bodyPr/>
        <a:lstStyle/>
        <a:p>
          <a:endParaRPr lang="uk-UA"/>
        </a:p>
      </dgm:t>
    </dgm:pt>
    <dgm:pt modelId="{D692CF27-051B-4ED8-935B-40351BFF95FC}">
      <dgm:prSet phldrT="[Текст]"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споживачі</a:t>
          </a:r>
          <a:endParaRPr lang="uk-UA" b="1" dirty="0">
            <a:solidFill>
              <a:schemeClr val="tx1"/>
            </a:solidFill>
          </a:endParaRPr>
        </a:p>
      </dgm:t>
    </dgm:pt>
    <dgm:pt modelId="{9B43BDFF-B364-4174-B284-F5268A8D70FD}" type="parTrans" cxnId="{AFC466DB-0C9D-4FE9-AE9D-CA3C0AE98855}">
      <dgm:prSet/>
      <dgm:spPr/>
      <dgm:t>
        <a:bodyPr/>
        <a:lstStyle/>
        <a:p>
          <a:endParaRPr lang="uk-UA"/>
        </a:p>
      </dgm:t>
    </dgm:pt>
    <dgm:pt modelId="{8CCBECF9-81C2-4F3F-BAB1-62139956528D}" type="sibTrans" cxnId="{AFC466DB-0C9D-4FE9-AE9D-CA3C0AE98855}">
      <dgm:prSet/>
      <dgm:spPr/>
      <dgm:t>
        <a:bodyPr/>
        <a:lstStyle/>
        <a:p>
          <a:endParaRPr lang="uk-UA"/>
        </a:p>
      </dgm:t>
    </dgm:pt>
    <dgm:pt modelId="{4CDC4C4C-EC9D-423D-805C-77C552EACEFF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конкуренти</a:t>
          </a:r>
          <a:endParaRPr lang="uk-UA" b="1" dirty="0">
            <a:solidFill>
              <a:schemeClr val="tx1"/>
            </a:solidFill>
          </a:endParaRPr>
        </a:p>
      </dgm:t>
    </dgm:pt>
    <dgm:pt modelId="{8C2B7DA3-EAA9-4C1A-A0BA-05337D98679F}" type="parTrans" cxnId="{5C5A1C00-452E-4CA7-B78B-A6B723D7789E}">
      <dgm:prSet/>
      <dgm:spPr/>
      <dgm:t>
        <a:bodyPr/>
        <a:lstStyle/>
        <a:p>
          <a:endParaRPr lang="uk-UA"/>
        </a:p>
      </dgm:t>
    </dgm:pt>
    <dgm:pt modelId="{887D4F0B-B6EC-4DAE-BB90-F7B5D5026017}" type="sibTrans" cxnId="{5C5A1C00-452E-4CA7-B78B-A6B723D7789E}">
      <dgm:prSet/>
      <dgm:spPr/>
      <dgm:t>
        <a:bodyPr/>
        <a:lstStyle/>
        <a:p>
          <a:endParaRPr lang="uk-UA"/>
        </a:p>
      </dgm:t>
    </dgm:pt>
    <dgm:pt modelId="{32ABD5A0-BF94-4F2D-BDDA-B80436F0CFCA}" type="pres">
      <dgm:prSet presAssocID="{590FE293-EB3A-426E-90C6-A9EAE7ACC9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3F80C36-AF8E-41BB-A10D-B0E9A1E30B08}" type="pres">
      <dgm:prSet presAssocID="{F6A415F6-0D55-4E39-A0D7-8E99456F9F20}" presName="node" presStyleLbl="node1" presStyleIdx="0" presStyleCnt="4" custLinFactNeighborX="-29672" custLinFactNeighborY="42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E62C31-F77C-43CC-953D-94EC9E62AD47}" type="pres">
      <dgm:prSet presAssocID="{C2542C1B-1B0C-4077-9E3D-ABDAEE96415C}" presName="sibTrans" presStyleCnt="0"/>
      <dgm:spPr/>
    </dgm:pt>
    <dgm:pt modelId="{8C22E38A-EFFE-424D-B716-35F66950E476}" type="pres">
      <dgm:prSet presAssocID="{1216355F-21C6-444C-AC58-345EFA31A0F5}" presName="node" presStyleLbl="node1" presStyleIdx="1" presStyleCnt="4" custLinFactNeighborX="27694" custLinFactNeighborY="64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72D35A-F101-46D7-A2FC-5F322EFA831E}" type="pres">
      <dgm:prSet presAssocID="{29422C28-BFAC-46C9-9256-B38AFA6B9A5C}" presName="sibTrans" presStyleCnt="0"/>
      <dgm:spPr/>
    </dgm:pt>
    <dgm:pt modelId="{09C79C7C-F958-4659-99E7-8AB2507CC5CF}" type="pres">
      <dgm:prSet presAssocID="{D692CF27-051B-4ED8-935B-40351BFF95FC}" presName="node" presStyleLbl="node1" presStyleIdx="2" presStyleCnt="4" custLinFactNeighborX="660" custLinFactNeighborY="-31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C0F3CB-9318-43C2-910F-FB3FD3CFA744}" type="pres">
      <dgm:prSet presAssocID="{8CCBECF9-81C2-4F3F-BAB1-62139956528D}" presName="sibTrans" presStyleCnt="0"/>
      <dgm:spPr/>
    </dgm:pt>
    <dgm:pt modelId="{1A14EA65-7768-42C5-9C59-90C76E2F16BE}" type="pres">
      <dgm:prSet presAssocID="{4CDC4C4C-EC9D-423D-805C-77C552EACEFF}" presName="node" presStyleLbl="node1" presStyleIdx="3" presStyleCnt="4" custLinFactNeighborX="330" custLinFactNeighborY="-538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D3DC955-9EFB-4892-8ECE-1422147D1EB3}" type="presOf" srcId="{D692CF27-051B-4ED8-935B-40351BFF95FC}" destId="{09C79C7C-F958-4659-99E7-8AB2507CC5CF}" srcOrd="0" destOrd="0" presId="urn:microsoft.com/office/officeart/2005/8/layout/default"/>
    <dgm:cxn modelId="{38BD8151-5B93-4388-80CD-AF6DD9B6AB9F}" type="presOf" srcId="{4CDC4C4C-EC9D-423D-805C-77C552EACEFF}" destId="{1A14EA65-7768-42C5-9C59-90C76E2F16BE}" srcOrd="0" destOrd="0" presId="urn:microsoft.com/office/officeart/2005/8/layout/default"/>
    <dgm:cxn modelId="{AD9FD134-EF21-4977-B052-441AF195F559}" srcId="{590FE293-EB3A-426E-90C6-A9EAE7ACC9D7}" destId="{1216355F-21C6-444C-AC58-345EFA31A0F5}" srcOrd="1" destOrd="0" parTransId="{095ED2E4-3189-45ED-85A9-689FC48B8250}" sibTransId="{29422C28-BFAC-46C9-9256-B38AFA6B9A5C}"/>
    <dgm:cxn modelId="{02A2F253-E176-466B-A2CE-799E4DEAF65D}" srcId="{590FE293-EB3A-426E-90C6-A9EAE7ACC9D7}" destId="{F6A415F6-0D55-4E39-A0D7-8E99456F9F20}" srcOrd="0" destOrd="0" parTransId="{286486C9-AA18-4CFF-A67B-5E0D4DA69F4E}" sibTransId="{C2542C1B-1B0C-4077-9E3D-ABDAEE96415C}"/>
    <dgm:cxn modelId="{5C5A1C00-452E-4CA7-B78B-A6B723D7789E}" srcId="{590FE293-EB3A-426E-90C6-A9EAE7ACC9D7}" destId="{4CDC4C4C-EC9D-423D-805C-77C552EACEFF}" srcOrd="3" destOrd="0" parTransId="{8C2B7DA3-EAA9-4C1A-A0BA-05337D98679F}" sibTransId="{887D4F0B-B6EC-4DAE-BB90-F7B5D5026017}"/>
    <dgm:cxn modelId="{B813587A-6AB2-4AA9-894A-925600677A1A}" type="presOf" srcId="{1216355F-21C6-444C-AC58-345EFA31A0F5}" destId="{8C22E38A-EFFE-424D-B716-35F66950E476}" srcOrd="0" destOrd="0" presId="urn:microsoft.com/office/officeart/2005/8/layout/default"/>
    <dgm:cxn modelId="{AFC466DB-0C9D-4FE9-AE9D-CA3C0AE98855}" srcId="{590FE293-EB3A-426E-90C6-A9EAE7ACC9D7}" destId="{D692CF27-051B-4ED8-935B-40351BFF95FC}" srcOrd="2" destOrd="0" parTransId="{9B43BDFF-B364-4174-B284-F5268A8D70FD}" sibTransId="{8CCBECF9-81C2-4F3F-BAB1-62139956528D}"/>
    <dgm:cxn modelId="{193F3684-E629-4434-99C1-6FC139A70FD9}" type="presOf" srcId="{F6A415F6-0D55-4E39-A0D7-8E99456F9F20}" destId="{C3F80C36-AF8E-41BB-A10D-B0E9A1E30B08}" srcOrd="0" destOrd="0" presId="urn:microsoft.com/office/officeart/2005/8/layout/default"/>
    <dgm:cxn modelId="{3D252DE0-ADE9-4FA1-8381-5317A7CE0F46}" type="presOf" srcId="{590FE293-EB3A-426E-90C6-A9EAE7ACC9D7}" destId="{32ABD5A0-BF94-4F2D-BDDA-B80436F0CFCA}" srcOrd="0" destOrd="0" presId="urn:microsoft.com/office/officeart/2005/8/layout/default"/>
    <dgm:cxn modelId="{08C9333D-62D2-4686-BFFC-11DFF588A5EA}" type="presParOf" srcId="{32ABD5A0-BF94-4F2D-BDDA-B80436F0CFCA}" destId="{C3F80C36-AF8E-41BB-A10D-B0E9A1E30B08}" srcOrd="0" destOrd="0" presId="urn:microsoft.com/office/officeart/2005/8/layout/default"/>
    <dgm:cxn modelId="{EE097878-227A-406D-AA43-27354F848E4D}" type="presParOf" srcId="{32ABD5A0-BF94-4F2D-BDDA-B80436F0CFCA}" destId="{A1E62C31-F77C-43CC-953D-94EC9E62AD47}" srcOrd="1" destOrd="0" presId="urn:microsoft.com/office/officeart/2005/8/layout/default"/>
    <dgm:cxn modelId="{0F503710-FEB5-4416-BFE1-5F611E3507DB}" type="presParOf" srcId="{32ABD5A0-BF94-4F2D-BDDA-B80436F0CFCA}" destId="{8C22E38A-EFFE-424D-B716-35F66950E476}" srcOrd="2" destOrd="0" presId="urn:microsoft.com/office/officeart/2005/8/layout/default"/>
    <dgm:cxn modelId="{2A1EB22D-98E0-4BBA-80E5-99EBAAEE724B}" type="presParOf" srcId="{32ABD5A0-BF94-4F2D-BDDA-B80436F0CFCA}" destId="{E272D35A-F101-46D7-A2FC-5F322EFA831E}" srcOrd="3" destOrd="0" presId="urn:microsoft.com/office/officeart/2005/8/layout/default"/>
    <dgm:cxn modelId="{0E07B1DF-1632-4C84-8574-F41944871775}" type="presParOf" srcId="{32ABD5A0-BF94-4F2D-BDDA-B80436F0CFCA}" destId="{09C79C7C-F958-4659-99E7-8AB2507CC5CF}" srcOrd="4" destOrd="0" presId="urn:microsoft.com/office/officeart/2005/8/layout/default"/>
    <dgm:cxn modelId="{62467E4B-6CDF-44EB-8EF0-83CDEE94389E}" type="presParOf" srcId="{32ABD5A0-BF94-4F2D-BDDA-B80436F0CFCA}" destId="{ACC0F3CB-9318-43C2-910F-FB3FD3CFA744}" srcOrd="5" destOrd="0" presId="urn:microsoft.com/office/officeart/2005/8/layout/default"/>
    <dgm:cxn modelId="{BA4D4D3A-22C0-44C0-98F5-D8EC7B282873}" type="presParOf" srcId="{32ABD5A0-BF94-4F2D-BDDA-B80436F0CFCA}" destId="{1A14EA65-7768-42C5-9C59-90C76E2F16B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DEFA28-1064-477E-A152-345980616019}" type="doc">
      <dgm:prSet loTypeId="urn:microsoft.com/office/officeart/2005/8/layout/h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888DC06C-BE56-4EEE-B762-DD3A2B1B0347}">
      <dgm:prSet phldrT="[Текст]"/>
      <dgm:spPr/>
      <dgm:t>
        <a:bodyPr/>
        <a:lstStyle/>
        <a:p>
          <a:r>
            <a:rPr lang="uk-UA" dirty="0" smtClean="0"/>
            <a:t>Розглянуто:</a:t>
          </a:r>
          <a:endParaRPr lang="uk-UA" dirty="0"/>
        </a:p>
      </dgm:t>
    </dgm:pt>
    <dgm:pt modelId="{FD5E49C7-D8BC-4BCF-B615-F08141B1F5D8}" type="parTrans" cxnId="{7614D506-E921-407F-AF1A-407A69E1B48E}">
      <dgm:prSet/>
      <dgm:spPr/>
      <dgm:t>
        <a:bodyPr/>
        <a:lstStyle/>
        <a:p>
          <a:endParaRPr lang="uk-UA"/>
        </a:p>
      </dgm:t>
    </dgm:pt>
    <dgm:pt modelId="{95E01282-99B6-4794-9657-0D728C554CEF}" type="sibTrans" cxnId="{7614D506-E921-407F-AF1A-407A69E1B48E}">
      <dgm:prSet/>
      <dgm:spPr/>
      <dgm:t>
        <a:bodyPr/>
        <a:lstStyle/>
        <a:p>
          <a:endParaRPr lang="uk-UA"/>
        </a:p>
      </dgm:t>
    </dgm:pt>
    <dgm:pt modelId="{6058647F-9E59-48F8-94D1-B944E7B25593}">
      <dgm:prSet phldrT="[Текст]"/>
      <dgm:spPr/>
      <dgm:t>
        <a:bodyPr/>
        <a:lstStyle/>
        <a:p>
          <a:pPr marL="228600" indent="0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k-UA" dirty="0"/>
        </a:p>
      </dgm:t>
    </dgm:pt>
    <dgm:pt modelId="{B717D695-686A-426D-9E6E-39E7C6EB8F60}" type="parTrans" cxnId="{D64D5252-CA78-4129-B8C1-9968790A834E}">
      <dgm:prSet/>
      <dgm:spPr/>
      <dgm:t>
        <a:bodyPr/>
        <a:lstStyle/>
        <a:p>
          <a:endParaRPr lang="uk-UA"/>
        </a:p>
      </dgm:t>
    </dgm:pt>
    <dgm:pt modelId="{D5593B98-BAB7-4894-A203-248267FCEFAF}" type="sibTrans" cxnId="{D64D5252-CA78-4129-B8C1-9968790A834E}">
      <dgm:prSet/>
      <dgm:spPr/>
      <dgm:t>
        <a:bodyPr/>
        <a:lstStyle/>
        <a:p>
          <a:endParaRPr lang="uk-UA"/>
        </a:p>
      </dgm:t>
    </dgm:pt>
    <dgm:pt modelId="{F11A5AF4-AF33-4479-9617-C2B7C0482F57}">
      <dgm:prSet phldrT="[Текст]"/>
      <dgm:spPr/>
      <dgm:t>
        <a:bodyPr/>
        <a:lstStyle/>
        <a:p>
          <a:r>
            <a:rPr lang="uk-UA" dirty="0" smtClean="0"/>
            <a:t>З’ясовано:</a:t>
          </a:r>
          <a:endParaRPr lang="uk-UA" dirty="0"/>
        </a:p>
      </dgm:t>
    </dgm:pt>
    <dgm:pt modelId="{0D670195-E798-4DA8-8351-8B593CF741D0}" type="parTrans" cxnId="{DC3639F3-93E1-4B7F-9614-DB23FB2B57DE}">
      <dgm:prSet/>
      <dgm:spPr/>
      <dgm:t>
        <a:bodyPr/>
        <a:lstStyle/>
        <a:p>
          <a:endParaRPr lang="uk-UA"/>
        </a:p>
      </dgm:t>
    </dgm:pt>
    <dgm:pt modelId="{425D7AD4-7942-414C-9BC3-EEDA687151EA}" type="sibTrans" cxnId="{DC3639F3-93E1-4B7F-9614-DB23FB2B57DE}">
      <dgm:prSet/>
      <dgm:spPr/>
      <dgm:t>
        <a:bodyPr/>
        <a:lstStyle/>
        <a:p>
          <a:endParaRPr lang="uk-UA"/>
        </a:p>
      </dgm:t>
    </dgm:pt>
    <dgm:pt modelId="{B71B9592-29F0-4C7B-8D31-65FFB95C3866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b="1" dirty="0" smtClean="0">
              <a:solidFill>
                <a:schemeClr val="tx1"/>
              </a:solidFill>
            </a:rPr>
            <a:t>сутність  та особливості міжнародних маркетингових досліджень; </a:t>
          </a:r>
          <a:endParaRPr lang="uk-UA" dirty="0" smtClean="0"/>
        </a:p>
      </dgm:t>
    </dgm:pt>
    <dgm:pt modelId="{047E0F31-54E7-4C69-898D-C95D7A645AFF}" type="parTrans" cxnId="{00C1827C-6A6E-47A8-B820-2668EBE38DBA}">
      <dgm:prSet/>
      <dgm:spPr/>
      <dgm:t>
        <a:bodyPr/>
        <a:lstStyle/>
        <a:p>
          <a:endParaRPr lang="uk-UA"/>
        </a:p>
      </dgm:t>
    </dgm:pt>
    <dgm:pt modelId="{E82C1737-A320-463E-A76B-940108EA4262}" type="sibTrans" cxnId="{00C1827C-6A6E-47A8-B820-2668EBE38DBA}">
      <dgm:prSet/>
      <dgm:spPr/>
      <dgm:t>
        <a:bodyPr/>
        <a:lstStyle/>
        <a:p>
          <a:endParaRPr lang="uk-UA"/>
        </a:p>
      </dgm:t>
    </dgm:pt>
    <dgm:pt modelId="{C081F87C-4693-445C-94D0-2BA01ACD4DE3}">
      <dgm:prSet phldrT="[Текст]"/>
      <dgm:spPr/>
      <dgm:t>
        <a:bodyPr/>
        <a:lstStyle/>
        <a:p>
          <a:r>
            <a:rPr lang="uk-UA" dirty="0" smtClean="0"/>
            <a:t>Наведено: </a:t>
          </a:r>
          <a:endParaRPr lang="uk-UA" dirty="0"/>
        </a:p>
      </dgm:t>
    </dgm:pt>
    <dgm:pt modelId="{EF61BD44-5D0B-44DF-A2B4-1005DB2723C7}" type="parTrans" cxnId="{7FE616B2-4E4E-4960-B374-DE2B572CD0C7}">
      <dgm:prSet/>
      <dgm:spPr/>
      <dgm:t>
        <a:bodyPr/>
        <a:lstStyle/>
        <a:p>
          <a:endParaRPr lang="uk-UA"/>
        </a:p>
      </dgm:t>
    </dgm:pt>
    <dgm:pt modelId="{82A4D6F4-823F-4B69-8EAB-FBF6023692C9}" type="sibTrans" cxnId="{7FE616B2-4E4E-4960-B374-DE2B572CD0C7}">
      <dgm:prSet/>
      <dgm:spPr/>
      <dgm:t>
        <a:bodyPr/>
        <a:lstStyle/>
        <a:p>
          <a:endParaRPr lang="uk-UA"/>
        </a:p>
      </dgm:t>
    </dgm:pt>
    <dgm:pt modelId="{18AB9159-90B7-488A-9D8E-9094F7B79512}">
      <dgm:prSet phldrT="[Текст]"/>
      <dgm:spPr/>
      <dgm:t>
        <a:bodyPr/>
        <a:lstStyle/>
        <a:p>
          <a:endParaRPr lang="uk-UA" dirty="0"/>
        </a:p>
      </dgm:t>
    </dgm:pt>
    <dgm:pt modelId="{D19128C9-998D-441A-AC94-772A17D0B1CF}" type="parTrans" cxnId="{AEAB182C-3726-48B2-A22D-85726E0F7F6A}">
      <dgm:prSet/>
      <dgm:spPr/>
      <dgm:t>
        <a:bodyPr/>
        <a:lstStyle/>
        <a:p>
          <a:endParaRPr lang="uk-UA"/>
        </a:p>
      </dgm:t>
    </dgm:pt>
    <dgm:pt modelId="{3FE890CA-EADB-4CED-AD2A-B5513C7EE313}" type="sibTrans" cxnId="{AEAB182C-3726-48B2-A22D-85726E0F7F6A}">
      <dgm:prSet/>
      <dgm:spPr/>
      <dgm:t>
        <a:bodyPr/>
        <a:lstStyle/>
        <a:p>
          <a:endParaRPr lang="uk-UA"/>
        </a:p>
      </dgm:t>
    </dgm:pt>
    <dgm:pt modelId="{77CE400F-6D87-41EF-9E12-D5AA6BB94413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типи міжнародних маркетингових досліджень; </a:t>
          </a:r>
          <a:endParaRPr lang="uk-UA" dirty="0"/>
        </a:p>
      </dgm:t>
    </dgm:pt>
    <dgm:pt modelId="{EE7B9EDD-DC1E-4C19-A1C6-BB08D4991ECC}" type="parTrans" cxnId="{81635D6A-6DC1-49C3-BAC6-94FA16572A29}">
      <dgm:prSet/>
      <dgm:spPr/>
      <dgm:t>
        <a:bodyPr/>
        <a:lstStyle/>
        <a:p>
          <a:endParaRPr lang="uk-UA"/>
        </a:p>
      </dgm:t>
    </dgm:pt>
    <dgm:pt modelId="{ED636494-69E7-4F08-B24C-21321F9548FD}" type="sibTrans" cxnId="{81635D6A-6DC1-49C3-BAC6-94FA16572A29}">
      <dgm:prSet/>
      <dgm:spPr/>
      <dgm:t>
        <a:bodyPr/>
        <a:lstStyle/>
        <a:p>
          <a:endParaRPr lang="uk-UA"/>
        </a:p>
      </dgm:t>
    </dgm:pt>
    <dgm:pt modelId="{5E5AE046-3C2B-4328-A3BB-A07A9FA146F7}">
      <dgm:prSet phldrT="[Текст]"/>
      <dgm:spPr/>
      <dgm:t>
        <a:bodyPr/>
        <a:lstStyle/>
        <a:p>
          <a:pPr marL="228600" indent="0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k-UA" dirty="0"/>
        </a:p>
      </dgm:t>
    </dgm:pt>
    <dgm:pt modelId="{E86611DD-BF07-4749-B3FD-AF509B04B708}" type="parTrans" cxnId="{F7574F10-773F-4FBA-865D-7279A42786C8}">
      <dgm:prSet/>
      <dgm:spPr/>
      <dgm:t>
        <a:bodyPr/>
        <a:lstStyle/>
        <a:p>
          <a:endParaRPr lang="uk-UA"/>
        </a:p>
      </dgm:t>
    </dgm:pt>
    <dgm:pt modelId="{12E2727A-6319-4F92-9592-39CDDABF0F19}" type="sibTrans" cxnId="{F7574F10-773F-4FBA-865D-7279A42786C8}">
      <dgm:prSet/>
      <dgm:spPr/>
      <dgm:t>
        <a:bodyPr/>
        <a:lstStyle/>
        <a:p>
          <a:endParaRPr lang="uk-UA"/>
        </a:p>
      </dgm:t>
    </dgm:pt>
    <dgm:pt modelId="{152B2BCC-848D-42B6-A664-9062EF8B678A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етапи міжнародного маркетингового дослідження;</a:t>
          </a:r>
        </a:p>
      </dgm:t>
    </dgm:pt>
    <dgm:pt modelId="{64F8DC6B-744A-49A8-86C5-0D06742CB41A}" type="parTrans" cxnId="{37128D6C-EB9E-4083-9CF1-A00E7F9A6C4E}">
      <dgm:prSet/>
      <dgm:spPr/>
      <dgm:t>
        <a:bodyPr/>
        <a:lstStyle/>
        <a:p>
          <a:endParaRPr lang="uk-UA"/>
        </a:p>
      </dgm:t>
    </dgm:pt>
    <dgm:pt modelId="{BCFB1B6E-3A15-414F-AD35-BACABA15A119}" type="sibTrans" cxnId="{37128D6C-EB9E-4083-9CF1-A00E7F9A6C4E}">
      <dgm:prSet/>
      <dgm:spPr/>
      <dgm:t>
        <a:bodyPr/>
        <a:lstStyle/>
        <a:p>
          <a:endParaRPr lang="uk-UA"/>
        </a:p>
      </dgm:t>
    </dgm:pt>
    <dgm:pt modelId="{FE4D33A1-1F55-4356-9ED7-A99273331EF9}" type="pres">
      <dgm:prSet presAssocID="{73DEFA28-1064-477E-A152-34598061601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A98FF01-CD57-455B-AFCE-CCE1A8EB6C2A}" type="pres">
      <dgm:prSet presAssocID="{888DC06C-BE56-4EEE-B762-DD3A2B1B0347}" presName="composite" presStyleCnt="0"/>
      <dgm:spPr/>
    </dgm:pt>
    <dgm:pt modelId="{7B0DDA97-E765-4CC4-90BE-B3FAF508D6E7}" type="pres">
      <dgm:prSet presAssocID="{888DC06C-BE56-4EEE-B762-DD3A2B1B034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94BB4C-8602-48A1-B2DA-1B96AF4B5105}" type="pres">
      <dgm:prSet presAssocID="{888DC06C-BE56-4EEE-B762-DD3A2B1B034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39A582A-1230-4730-8E92-9B511293885B}" type="pres">
      <dgm:prSet presAssocID="{95E01282-99B6-4794-9657-0D728C554CEF}" presName="space" presStyleCnt="0"/>
      <dgm:spPr/>
    </dgm:pt>
    <dgm:pt modelId="{2625F6E9-9D65-4444-A89E-4050F214B875}" type="pres">
      <dgm:prSet presAssocID="{F11A5AF4-AF33-4479-9617-C2B7C0482F57}" presName="composite" presStyleCnt="0"/>
      <dgm:spPr/>
    </dgm:pt>
    <dgm:pt modelId="{CBB9E229-67F3-46EC-8F0E-2BF5AC2E8ED3}" type="pres">
      <dgm:prSet presAssocID="{F11A5AF4-AF33-4479-9617-C2B7C0482F5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9F2305-4941-42D5-A415-CFF86FEF0C59}" type="pres">
      <dgm:prSet presAssocID="{F11A5AF4-AF33-4479-9617-C2B7C0482F5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C9CBAD9-9126-45DF-B4A5-32F8893142E9}" type="pres">
      <dgm:prSet presAssocID="{425D7AD4-7942-414C-9BC3-EEDA687151EA}" presName="space" presStyleCnt="0"/>
      <dgm:spPr/>
    </dgm:pt>
    <dgm:pt modelId="{71EC3532-E745-4A81-AE77-B183C2B70371}" type="pres">
      <dgm:prSet presAssocID="{C081F87C-4693-445C-94D0-2BA01ACD4DE3}" presName="composite" presStyleCnt="0"/>
      <dgm:spPr/>
    </dgm:pt>
    <dgm:pt modelId="{102FFE05-DCDD-434B-8A3C-739098ABDE61}" type="pres">
      <dgm:prSet presAssocID="{C081F87C-4693-445C-94D0-2BA01ACD4DE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BF38F6-E98B-4E47-91F1-8E704763EC6D}" type="pres">
      <dgm:prSet presAssocID="{C081F87C-4693-445C-94D0-2BA01ACD4DE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5831DD0-6ECF-46EC-813D-29EB30DE97EE}" type="presOf" srcId="{77CE400F-6D87-41EF-9E12-D5AA6BB94413}" destId="{5FBF38F6-E98B-4E47-91F1-8E704763EC6D}" srcOrd="0" destOrd="1" presId="urn:microsoft.com/office/officeart/2005/8/layout/hList1"/>
    <dgm:cxn modelId="{C1CCA722-0C0C-489E-B4EA-5DF8EC132BCF}" type="presOf" srcId="{152B2BCC-848D-42B6-A664-9062EF8B678A}" destId="{C694BB4C-8602-48A1-B2DA-1B96AF4B5105}" srcOrd="0" destOrd="1" presId="urn:microsoft.com/office/officeart/2005/8/layout/hList1"/>
    <dgm:cxn modelId="{DC3639F3-93E1-4B7F-9614-DB23FB2B57DE}" srcId="{73DEFA28-1064-477E-A152-345980616019}" destId="{F11A5AF4-AF33-4479-9617-C2B7C0482F57}" srcOrd="1" destOrd="0" parTransId="{0D670195-E798-4DA8-8351-8B593CF741D0}" sibTransId="{425D7AD4-7942-414C-9BC3-EEDA687151EA}"/>
    <dgm:cxn modelId="{7614D506-E921-407F-AF1A-407A69E1B48E}" srcId="{73DEFA28-1064-477E-A152-345980616019}" destId="{888DC06C-BE56-4EEE-B762-DD3A2B1B0347}" srcOrd="0" destOrd="0" parTransId="{FD5E49C7-D8BC-4BCF-B615-F08141B1F5D8}" sibTransId="{95E01282-99B6-4794-9657-0D728C554CEF}"/>
    <dgm:cxn modelId="{F42FBE2F-6EE5-4B30-B536-DC2E8EE53578}" type="presOf" srcId="{F11A5AF4-AF33-4479-9617-C2B7C0482F57}" destId="{CBB9E229-67F3-46EC-8F0E-2BF5AC2E8ED3}" srcOrd="0" destOrd="0" presId="urn:microsoft.com/office/officeart/2005/8/layout/hList1"/>
    <dgm:cxn modelId="{81635D6A-6DC1-49C3-BAC6-94FA16572A29}" srcId="{C081F87C-4693-445C-94D0-2BA01ACD4DE3}" destId="{77CE400F-6D87-41EF-9E12-D5AA6BB94413}" srcOrd="1" destOrd="0" parTransId="{EE7B9EDD-DC1E-4C19-A1C6-BB08D4991ECC}" sibTransId="{ED636494-69E7-4F08-B24C-21321F9548FD}"/>
    <dgm:cxn modelId="{37128D6C-EB9E-4083-9CF1-A00E7F9A6C4E}" srcId="{888DC06C-BE56-4EEE-B762-DD3A2B1B0347}" destId="{152B2BCC-848D-42B6-A664-9062EF8B678A}" srcOrd="1" destOrd="0" parTransId="{64F8DC6B-744A-49A8-86C5-0D06742CB41A}" sibTransId="{BCFB1B6E-3A15-414F-AD35-BACABA15A119}"/>
    <dgm:cxn modelId="{1ABB090B-AC05-4121-B739-A81B2A84DEDF}" type="presOf" srcId="{B71B9592-29F0-4C7B-8D31-65FFB95C3866}" destId="{979F2305-4941-42D5-A415-CFF86FEF0C59}" srcOrd="0" destOrd="0" presId="urn:microsoft.com/office/officeart/2005/8/layout/hList1"/>
    <dgm:cxn modelId="{D64D5252-CA78-4129-B8C1-9968790A834E}" srcId="{888DC06C-BE56-4EEE-B762-DD3A2B1B0347}" destId="{6058647F-9E59-48F8-94D1-B944E7B25593}" srcOrd="0" destOrd="0" parTransId="{B717D695-686A-426D-9E6E-39E7C6EB8F60}" sibTransId="{D5593B98-BAB7-4894-A203-248267FCEFAF}"/>
    <dgm:cxn modelId="{AEAB182C-3726-48B2-A22D-85726E0F7F6A}" srcId="{C081F87C-4693-445C-94D0-2BA01ACD4DE3}" destId="{18AB9159-90B7-488A-9D8E-9094F7B79512}" srcOrd="0" destOrd="0" parTransId="{D19128C9-998D-441A-AC94-772A17D0B1CF}" sibTransId="{3FE890CA-EADB-4CED-AD2A-B5513C7EE313}"/>
    <dgm:cxn modelId="{EFB4D07F-71BD-4A34-8C99-F0E35EB88319}" type="presOf" srcId="{888DC06C-BE56-4EEE-B762-DD3A2B1B0347}" destId="{7B0DDA97-E765-4CC4-90BE-B3FAF508D6E7}" srcOrd="0" destOrd="0" presId="urn:microsoft.com/office/officeart/2005/8/layout/hList1"/>
    <dgm:cxn modelId="{CB6C1409-BB44-462E-A0D2-5BA0921257BE}" type="presOf" srcId="{5E5AE046-3C2B-4328-A3BB-A07A9FA146F7}" destId="{C694BB4C-8602-48A1-B2DA-1B96AF4B5105}" srcOrd="0" destOrd="2" presId="urn:microsoft.com/office/officeart/2005/8/layout/hList1"/>
    <dgm:cxn modelId="{AE449E03-83FA-4DC7-B90E-7CBCDCA35084}" type="presOf" srcId="{18AB9159-90B7-488A-9D8E-9094F7B79512}" destId="{5FBF38F6-E98B-4E47-91F1-8E704763EC6D}" srcOrd="0" destOrd="0" presId="urn:microsoft.com/office/officeart/2005/8/layout/hList1"/>
    <dgm:cxn modelId="{00C1827C-6A6E-47A8-B820-2668EBE38DBA}" srcId="{F11A5AF4-AF33-4479-9617-C2B7C0482F57}" destId="{B71B9592-29F0-4C7B-8D31-65FFB95C3866}" srcOrd="0" destOrd="0" parTransId="{047E0F31-54E7-4C69-898D-C95D7A645AFF}" sibTransId="{E82C1737-A320-463E-A76B-940108EA4262}"/>
    <dgm:cxn modelId="{F7574F10-773F-4FBA-865D-7279A42786C8}" srcId="{888DC06C-BE56-4EEE-B762-DD3A2B1B0347}" destId="{5E5AE046-3C2B-4328-A3BB-A07A9FA146F7}" srcOrd="2" destOrd="0" parTransId="{E86611DD-BF07-4749-B3FD-AF509B04B708}" sibTransId="{12E2727A-6319-4F92-9592-39CDDABF0F19}"/>
    <dgm:cxn modelId="{7FE616B2-4E4E-4960-B374-DE2B572CD0C7}" srcId="{73DEFA28-1064-477E-A152-345980616019}" destId="{C081F87C-4693-445C-94D0-2BA01ACD4DE3}" srcOrd="2" destOrd="0" parTransId="{EF61BD44-5D0B-44DF-A2B4-1005DB2723C7}" sibTransId="{82A4D6F4-823F-4B69-8EAB-FBF6023692C9}"/>
    <dgm:cxn modelId="{ACAA7E28-19CE-494F-B668-61E4D1CDB829}" type="presOf" srcId="{73DEFA28-1064-477E-A152-345980616019}" destId="{FE4D33A1-1F55-4356-9ED7-A99273331EF9}" srcOrd="0" destOrd="0" presId="urn:microsoft.com/office/officeart/2005/8/layout/hList1"/>
    <dgm:cxn modelId="{157004C5-5048-4AC5-86F9-219FF8ECD349}" type="presOf" srcId="{6058647F-9E59-48F8-94D1-B944E7B25593}" destId="{C694BB4C-8602-48A1-B2DA-1B96AF4B5105}" srcOrd="0" destOrd="0" presId="urn:microsoft.com/office/officeart/2005/8/layout/hList1"/>
    <dgm:cxn modelId="{099C336A-53A6-4B7E-A82E-4A9E92FAA95A}" type="presOf" srcId="{C081F87C-4693-445C-94D0-2BA01ACD4DE3}" destId="{102FFE05-DCDD-434B-8A3C-739098ABDE61}" srcOrd="0" destOrd="0" presId="urn:microsoft.com/office/officeart/2005/8/layout/hList1"/>
    <dgm:cxn modelId="{1E2FFB3A-808A-4E2C-84EA-451C24854FBF}" type="presParOf" srcId="{FE4D33A1-1F55-4356-9ED7-A99273331EF9}" destId="{1A98FF01-CD57-455B-AFCE-CCE1A8EB6C2A}" srcOrd="0" destOrd="0" presId="urn:microsoft.com/office/officeart/2005/8/layout/hList1"/>
    <dgm:cxn modelId="{3FC2EB19-1C17-4CCA-89DE-21738C15EAE9}" type="presParOf" srcId="{1A98FF01-CD57-455B-AFCE-CCE1A8EB6C2A}" destId="{7B0DDA97-E765-4CC4-90BE-B3FAF508D6E7}" srcOrd="0" destOrd="0" presId="urn:microsoft.com/office/officeart/2005/8/layout/hList1"/>
    <dgm:cxn modelId="{9145C439-9996-46C7-840A-FFB74AA385A3}" type="presParOf" srcId="{1A98FF01-CD57-455B-AFCE-CCE1A8EB6C2A}" destId="{C694BB4C-8602-48A1-B2DA-1B96AF4B5105}" srcOrd="1" destOrd="0" presId="urn:microsoft.com/office/officeart/2005/8/layout/hList1"/>
    <dgm:cxn modelId="{98898006-112E-42FE-8644-90C8F292D2B2}" type="presParOf" srcId="{FE4D33A1-1F55-4356-9ED7-A99273331EF9}" destId="{039A582A-1230-4730-8E92-9B511293885B}" srcOrd="1" destOrd="0" presId="urn:microsoft.com/office/officeart/2005/8/layout/hList1"/>
    <dgm:cxn modelId="{248ABE48-A8BB-43F5-ACB0-28343121A7AA}" type="presParOf" srcId="{FE4D33A1-1F55-4356-9ED7-A99273331EF9}" destId="{2625F6E9-9D65-4444-A89E-4050F214B875}" srcOrd="2" destOrd="0" presId="urn:microsoft.com/office/officeart/2005/8/layout/hList1"/>
    <dgm:cxn modelId="{0F1EAEE5-A940-49DE-BF38-F36F3B940E0F}" type="presParOf" srcId="{2625F6E9-9D65-4444-A89E-4050F214B875}" destId="{CBB9E229-67F3-46EC-8F0E-2BF5AC2E8ED3}" srcOrd="0" destOrd="0" presId="urn:microsoft.com/office/officeart/2005/8/layout/hList1"/>
    <dgm:cxn modelId="{95808EF2-B2EE-4D65-8D8C-33AAA80DAD9E}" type="presParOf" srcId="{2625F6E9-9D65-4444-A89E-4050F214B875}" destId="{979F2305-4941-42D5-A415-CFF86FEF0C59}" srcOrd="1" destOrd="0" presId="urn:microsoft.com/office/officeart/2005/8/layout/hList1"/>
    <dgm:cxn modelId="{154F3BB9-0B96-4CBE-BDF9-8A129B3332FB}" type="presParOf" srcId="{FE4D33A1-1F55-4356-9ED7-A99273331EF9}" destId="{5C9CBAD9-9126-45DF-B4A5-32F8893142E9}" srcOrd="3" destOrd="0" presId="urn:microsoft.com/office/officeart/2005/8/layout/hList1"/>
    <dgm:cxn modelId="{BD5AA585-B987-4F47-B68F-BDA49533B3E3}" type="presParOf" srcId="{FE4D33A1-1F55-4356-9ED7-A99273331EF9}" destId="{71EC3532-E745-4A81-AE77-B183C2B70371}" srcOrd="4" destOrd="0" presId="urn:microsoft.com/office/officeart/2005/8/layout/hList1"/>
    <dgm:cxn modelId="{C2E53C15-3DBD-4D99-AFF4-6DD8ECCAFD18}" type="presParOf" srcId="{71EC3532-E745-4A81-AE77-B183C2B70371}" destId="{102FFE05-DCDD-434B-8A3C-739098ABDE61}" srcOrd="0" destOrd="0" presId="urn:microsoft.com/office/officeart/2005/8/layout/hList1"/>
    <dgm:cxn modelId="{7A05CBAB-57B2-4E2C-BCCA-B14A6366192F}" type="presParOf" srcId="{71EC3532-E745-4A81-AE77-B183C2B70371}" destId="{5FBF38F6-E98B-4E47-91F1-8E704763EC6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55FAB-BE1B-4C41-B4F6-A68E7731BCDE}">
      <dsp:nvSpPr>
        <dsp:cNvPr id="0" name=""/>
        <dsp:cNvSpPr/>
      </dsp:nvSpPr>
      <dsp:spPr>
        <a:xfrm>
          <a:off x="617080" y="418744"/>
          <a:ext cx="2757523" cy="1654514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err="1" smtClean="0">
              <a:solidFill>
                <a:schemeClr val="tx1"/>
              </a:solidFill>
            </a:rPr>
            <a:t>релевантність</a:t>
          </a:r>
          <a:r>
            <a:rPr lang="uk-UA" sz="2800" b="1" kern="1200" dirty="0" smtClean="0">
              <a:solidFill>
                <a:schemeClr val="tx1"/>
              </a:solidFill>
            </a:rPr>
            <a:t> </a:t>
          </a:r>
          <a:r>
            <a:rPr lang="uk-UA" sz="2000" b="1" kern="1200" dirty="0" smtClean="0">
              <a:solidFill>
                <a:schemeClr val="tx1"/>
              </a:solidFill>
            </a:rPr>
            <a:t>(змістовна значущість, інформація стосовно тільки конкретного об’єкта чи проблеми дослідження);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617080" y="418744"/>
        <a:ext cx="2757523" cy="1654514"/>
      </dsp:txXfrm>
    </dsp:sp>
    <dsp:sp modelId="{E0E69064-ACB8-465D-B382-3AC4506A7E7B}">
      <dsp:nvSpPr>
        <dsp:cNvPr id="0" name=""/>
        <dsp:cNvSpPr/>
      </dsp:nvSpPr>
      <dsp:spPr>
        <a:xfrm>
          <a:off x="4354682" y="509370"/>
          <a:ext cx="2757523" cy="1231868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6667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6667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6667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точність </a:t>
          </a:r>
          <a:r>
            <a:rPr lang="uk-UA" sz="2000" b="1" kern="1200" dirty="0" smtClean="0">
              <a:solidFill>
                <a:schemeClr val="tx1"/>
              </a:solidFill>
            </a:rPr>
            <a:t>(недвозначність, можливість чіткої диференціації); 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4354682" y="509370"/>
        <a:ext cx="2757523" cy="1231868"/>
      </dsp:txXfrm>
    </dsp:sp>
    <dsp:sp modelId="{4F5D4205-2920-4BFE-B93D-0BCD373AACB2}">
      <dsp:nvSpPr>
        <dsp:cNvPr id="0" name=""/>
        <dsp:cNvSpPr/>
      </dsp:nvSpPr>
      <dsp:spPr>
        <a:xfrm>
          <a:off x="8464303" y="293555"/>
          <a:ext cx="2757523" cy="1928948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13333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надійність</a:t>
          </a:r>
          <a:r>
            <a:rPr lang="uk-UA" sz="2000" b="1" kern="1200" dirty="0" smtClean="0">
              <a:solidFill>
                <a:schemeClr val="tx1"/>
              </a:solidFill>
            </a:rPr>
            <a:t> (гарантія правильності, відсутність синтаксичних та технічних помилок); ;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8464303" y="293555"/>
        <a:ext cx="2757523" cy="1928948"/>
      </dsp:txXfrm>
    </dsp:sp>
    <dsp:sp modelId="{A3CC9F72-DDB8-4560-88E2-A74C48EA3F05}">
      <dsp:nvSpPr>
        <dsp:cNvPr id="0" name=""/>
        <dsp:cNvSpPr/>
      </dsp:nvSpPr>
      <dsp:spPr>
        <a:xfrm>
          <a:off x="593834" y="2919013"/>
          <a:ext cx="2757523" cy="1654514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0000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0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2000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зрозумілість</a:t>
          </a:r>
          <a:r>
            <a:rPr lang="uk-UA" sz="2000" b="1" kern="1200" dirty="0" smtClean="0">
              <a:solidFill>
                <a:schemeClr val="tx1"/>
              </a:solidFill>
            </a:rPr>
            <a:t> (відсутність семантичних помилок, кодування однаковим набором знаків); 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593834" y="2919013"/>
        <a:ext cx="2757523" cy="1654514"/>
      </dsp:txXfrm>
    </dsp:sp>
    <dsp:sp modelId="{FB5FEC32-3587-494E-BACA-B4040B693B15}">
      <dsp:nvSpPr>
        <dsp:cNvPr id="0" name=""/>
        <dsp:cNvSpPr/>
      </dsp:nvSpPr>
      <dsp:spPr>
        <a:xfrm>
          <a:off x="4144146" y="1946409"/>
          <a:ext cx="3319314" cy="1461928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26667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актуальність </a:t>
          </a:r>
          <a:r>
            <a:rPr lang="uk-UA" sz="2000" b="1" kern="1200" dirty="0" smtClean="0">
              <a:solidFill>
                <a:schemeClr val="tx1"/>
              </a:solidFill>
            </a:rPr>
            <a:t>(своєчасність представлення, швидкість отримання); 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4144146" y="1946409"/>
        <a:ext cx="3319314" cy="1461928"/>
      </dsp:txXfrm>
    </dsp:sp>
    <dsp:sp modelId="{6E29D2AA-A451-4FF8-ADE6-0457EDF0EE83}">
      <dsp:nvSpPr>
        <dsp:cNvPr id="0" name=""/>
        <dsp:cNvSpPr/>
      </dsp:nvSpPr>
      <dsp:spPr>
        <a:xfrm>
          <a:off x="4262085" y="3685660"/>
          <a:ext cx="3434137" cy="1266745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33333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33333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33333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гнучкість</a:t>
          </a:r>
          <a:r>
            <a:rPr lang="uk-UA" sz="2000" b="1" kern="1200" dirty="0" smtClean="0">
              <a:solidFill>
                <a:schemeClr val="tx1"/>
              </a:solidFill>
            </a:rPr>
            <a:t> (можливість охарактеризувати різні аспекти об’єкта дослідження);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4262085" y="3685660"/>
        <a:ext cx="3434137" cy="1266745"/>
      </dsp:txXfrm>
    </dsp:sp>
    <dsp:sp modelId="{361324A8-6508-4423-9006-451E2A5209AF}">
      <dsp:nvSpPr>
        <dsp:cNvPr id="0" name=""/>
        <dsp:cNvSpPr/>
      </dsp:nvSpPr>
      <dsp:spPr>
        <a:xfrm>
          <a:off x="8433005" y="3204866"/>
          <a:ext cx="2757523" cy="1549783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6">
              <a:alpha val="90000"/>
              <a:hueOff val="0"/>
              <a:satOff val="0"/>
              <a:lumOff val="0"/>
              <a:alphaOff val="-4000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</a:rPr>
            <a:t>кількість</a:t>
          </a:r>
          <a:r>
            <a:rPr lang="uk-UA" sz="2000" b="1" kern="1200" dirty="0" smtClean="0">
              <a:solidFill>
                <a:schemeClr val="tx1"/>
              </a:solidFill>
            </a:rPr>
            <a:t> (повнота, достатність для прийняття управлінського рішення); 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8433005" y="3204866"/>
        <a:ext cx="2757523" cy="15497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E09AF-1934-45E8-A28E-351E8BE5BD41}">
      <dsp:nvSpPr>
        <dsp:cNvPr id="0" name=""/>
        <dsp:cNvSpPr/>
      </dsp:nvSpPr>
      <dsp:spPr>
        <a:xfrm>
          <a:off x="2268121" y="476239"/>
          <a:ext cx="3991710" cy="3991710"/>
        </a:xfrm>
        <a:prstGeom prst="blockArc">
          <a:avLst>
            <a:gd name="adj1" fmla="val 11352615"/>
            <a:gd name="adj2" fmla="val 17834144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721AB-427E-464E-8E3D-82ABF3690020}">
      <dsp:nvSpPr>
        <dsp:cNvPr id="0" name=""/>
        <dsp:cNvSpPr/>
      </dsp:nvSpPr>
      <dsp:spPr>
        <a:xfrm>
          <a:off x="2130972" y="566524"/>
          <a:ext cx="3991710" cy="3991710"/>
        </a:xfrm>
        <a:prstGeom prst="blockArc">
          <a:avLst>
            <a:gd name="adj1" fmla="val 6999121"/>
            <a:gd name="adj2" fmla="val 11514643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C8F6B-A425-4730-AC43-C83361DA6D0E}">
      <dsp:nvSpPr>
        <dsp:cNvPr id="0" name=""/>
        <dsp:cNvSpPr/>
      </dsp:nvSpPr>
      <dsp:spPr>
        <a:xfrm>
          <a:off x="3340860" y="1151157"/>
          <a:ext cx="3991710" cy="3991710"/>
        </a:xfrm>
        <a:prstGeom prst="blockArc">
          <a:avLst>
            <a:gd name="adj1" fmla="val 838466"/>
            <a:gd name="adj2" fmla="val 9961534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AB45F-1E29-48D9-907E-A3B4563F8762}">
      <dsp:nvSpPr>
        <dsp:cNvPr id="0" name=""/>
        <dsp:cNvSpPr/>
      </dsp:nvSpPr>
      <dsp:spPr>
        <a:xfrm>
          <a:off x="4252646" y="909170"/>
          <a:ext cx="3991710" cy="3991710"/>
        </a:xfrm>
        <a:prstGeom prst="blockArc">
          <a:avLst>
            <a:gd name="adj1" fmla="val 20229035"/>
            <a:gd name="adj2" fmla="val 3074017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A365A-ADB6-4370-BE47-6EC083030C87}">
      <dsp:nvSpPr>
        <dsp:cNvPr id="0" name=""/>
        <dsp:cNvSpPr/>
      </dsp:nvSpPr>
      <dsp:spPr>
        <a:xfrm>
          <a:off x="4257455" y="357800"/>
          <a:ext cx="3991710" cy="3991710"/>
        </a:xfrm>
        <a:prstGeom prst="blockArc">
          <a:avLst>
            <a:gd name="adj1" fmla="val 14937431"/>
            <a:gd name="adj2" fmla="val 20652571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041675-BA19-40A4-B889-1D1773343CB3}">
      <dsp:nvSpPr>
        <dsp:cNvPr id="0" name=""/>
        <dsp:cNvSpPr/>
      </dsp:nvSpPr>
      <dsp:spPr>
        <a:xfrm>
          <a:off x="3874174" y="1664335"/>
          <a:ext cx="2901009" cy="1835315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</a:rPr>
            <a:t>Особливості міжнародного маркетингового дослідження</a:t>
          </a:r>
          <a:endParaRPr lang="uk-UA" sz="2000" b="1" kern="1200" dirty="0">
            <a:solidFill>
              <a:schemeClr val="tx1"/>
            </a:solidFill>
          </a:endParaRPr>
        </a:p>
      </dsp:txBody>
      <dsp:txXfrm>
        <a:off x="4299017" y="1933111"/>
        <a:ext cx="2051323" cy="1297763"/>
      </dsp:txXfrm>
    </dsp:sp>
    <dsp:sp modelId="{17962681-B92E-40EE-8E2F-64EE8B79E3D2}">
      <dsp:nvSpPr>
        <dsp:cNvPr id="0" name=""/>
        <dsp:cNvSpPr/>
      </dsp:nvSpPr>
      <dsp:spPr>
        <a:xfrm>
          <a:off x="3995177" y="0"/>
          <a:ext cx="2538672" cy="128472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Велике поле дослідження</a:t>
          </a:r>
          <a:endParaRPr lang="uk-UA" sz="1600" b="1" kern="1200" dirty="0">
            <a:solidFill>
              <a:schemeClr val="tx1"/>
            </a:solidFill>
          </a:endParaRPr>
        </a:p>
      </dsp:txBody>
      <dsp:txXfrm>
        <a:off x="4366957" y="188143"/>
        <a:ext cx="1795112" cy="908434"/>
      </dsp:txXfrm>
    </dsp:sp>
    <dsp:sp modelId="{698222AD-83BC-4BF2-B856-A59F855709D5}">
      <dsp:nvSpPr>
        <dsp:cNvPr id="0" name=""/>
        <dsp:cNvSpPr/>
      </dsp:nvSpPr>
      <dsp:spPr>
        <a:xfrm>
          <a:off x="6666188" y="1289063"/>
          <a:ext cx="2348790" cy="128472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Труднощі порівнянь та пояснень</a:t>
          </a:r>
          <a:endParaRPr lang="uk-UA" sz="1600" b="1" kern="1200" dirty="0">
            <a:solidFill>
              <a:schemeClr val="tx1"/>
            </a:solidFill>
          </a:endParaRPr>
        </a:p>
      </dsp:txBody>
      <dsp:txXfrm>
        <a:off x="7010160" y="1477206"/>
        <a:ext cx="1660846" cy="908434"/>
      </dsp:txXfrm>
    </dsp:sp>
    <dsp:sp modelId="{C0B8342C-B5DE-43AC-B4B0-2C69964E897E}">
      <dsp:nvSpPr>
        <dsp:cNvPr id="0" name=""/>
        <dsp:cNvSpPr/>
      </dsp:nvSpPr>
      <dsp:spPr>
        <a:xfrm>
          <a:off x="5829877" y="3566233"/>
          <a:ext cx="2869654" cy="128472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Висока вартість досліджень</a:t>
          </a:r>
          <a:endParaRPr lang="uk-UA" sz="1600" b="1" kern="1200" dirty="0">
            <a:solidFill>
              <a:schemeClr val="tx1"/>
            </a:solidFill>
          </a:endParaRPr>
        </a:p>
      </dsp:txBody>
      <dsp:txXfrm>
        <a:off x="6250128" y="3754376"/>
        <a:ext cx="2029152" cy="908434"/>
      </dsp:txXfrm>
    </dsp:sp>
    <dsp:sp modelId="{1A1A49C4-DD11-423A-AEC1-113B3D9584B7}">
      <dsp:nvSpPr>
        <dsp:cNvPr id="0" name=""/>
        <dsp:cNvSpPr/>
      </dsp:nvSpPr>
      <dsp:spPr>
        <a:xfrm>
          <a:off x="2322104" y="3566233"/>
          <a:ext cx="2317584" cy="128472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Технічні труднощі збору інформації</a:t>
          </a:r>
          <a:endParaRPr lang="uk-UA" sz="1600" b="1" kern="1200" dirty="0">
            <a:solidFill>
              <a:schemeClr val="tx1"/>
            </a:solidFill>
          </a:endParaRPr>
        </a:p>
      </dsp:txBody>
      <dsp:txXfrm>
        <a:off x="2661506" y="3754376"/>
        <a:ext cx="1638780" cy="908434"/>
      </dsp:txXfrm>
    </dsp:sp>
    <dsp:sp modelId="{2BC18684-3DEF-425A-A235-F81448C2E63B}">
      <dsp:nvSpPr>
        <dsp:cNvPr id="0" name=""/>
        <dsp:cNvSpPr/>
      </dsp:nvSpPr>
      <dsp:spPr>
        <a:xfrm>
          <a:off x="1392326" y="1421405"/>
          <a:ext cx="2110950" cy="1284720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</a:rPr>
            <a:t>Проблеми розробки рекомендацій</a:t>
          </a:r>
          <a:endParaRPr lang="uk-UA" sz="1600" b="1" kern="1200" dirty="0">
            <a:solidFill>
              <a:schemeClr val="tx1"/>
            </a:solidFill>
          </a:endParaRPr>
        </a:p>
      </dsp:txBody>
      <dsp:txXfrm>
        <a:off x="1701467" y="1609548"/>
        <a:ext cx="1492668" cy="9084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5C927-441A-4180-B421-95B715D90DD2}">
      <dsp:nvSpPr>
        <dsp:cNvPr id="0" name=""/>
        <dsp:cNvSpPr/>
      </dsp:nvSpPr>
      <dsp:spPr>
        <a:xfrm>
          <a:off x="5535" y="2433"/>
          <a:ext cx="11335216" cy="160621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5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tx1"/>
              </a:solidFill>
            </a:rPr>
            <a:t>Аналіз результатів виробничої та збутової діяльності організації, яка прагне вийти на міжнародний ринок чи утриматися на ньому</a:t>
          </a:r>
          <a:endParaRPr lang="uk-UA" sz="3100" kern="1200" dirty="0">
            <a:solidFill>
              <a:schemeClr val="tx1"/>
            </a:solidFill>
          </a:endParaRPr>
        </a:p>
      </dsp:txBody>
      <dsp:txXfrm>
        <a:off x="83944" y="80842"/>
        <a:ext cx="11178398" cy="1449394"/>
      </dsp:txXfrm>
    </dsp:sp>
    <dsp:sp modelId="{B8AF485E-CEC1-495C-B3EC-0B0B7F6A02C6}">
      <dsp:nvSpPr>
        <dsp:cNvPr id="0" name=""/>
        <dsp:cNvSpPr/>
      </dsp:nvSpPr>
      <dsp:spPr>
        <a:xfrm>
          <a:off x="5535" y="1688956"/>
          <a:ext cx="11335216" cy="1606212"/>
        </a:xfrm>
        <a:prstGeom prst="roundRect">
          <a:avLst/>
        </a:prstGeom>
        <a:gradFill rotWithShape="0">
          <a:gsLst>
            <a:gs pos="0">
              <a:schemeClr val="accent5">
                <a:hueOff val="4085978"/>
                <a:satOff val="2788"/>
                <a:lumOff val="-784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4085978"/>
                <a:satOff val="2788"/>
                <a:lumOff val="-7843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5">
              <a:hueOff val="4085978"/>
              <a:satOff val="2788"/>
              <a:lumOff val="-7843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tx1"/>
              </a:solidFill>
            </a:rPr>
            <a:t>Експертне опитування керівників і фахівців досліджуваної організації, а також постачальників, споживачів, торговельних посередників та ін.; </a:t>
          </a:r>
          <a:endParaRPr lang="uk-UA" sz="3100" kern="1200" dirty="0">
            <a:solidFill>
              <a:schemeClr val="tx1"/>
            </a:solidFill>
          </a:endParaRPr>
        </a:p>
      </dsp:txBody>
      <dsp:txXfrm>
        <a:off x="83944" y="1767365"/>
        <a:ext cx="11178398" cy="1449394"/>
      </dsp:txXfrm>
    </dsp:sp>
    <dsp:sp modelId="{6C4DA95A-BAB2-4FDD-9261-16D13DEE3B68}">
      <dsp:nvSpPr>
        <dsp:cNvPr id="0" name=""/>
        <dsp:cNvSpPr/>
      </dsp:nvSpPr>
      <dsp:spPr>
        <a:xfrm>
          <a:off x="5535" y="3375479"/>
          <a:ext cx="11335216" cy="1606212"/>
        </a:xfrm>
        <a:prstGeom prst="roundRect">
          <a:avLst/>
        </a:prstGeom>
        <a:gradFill rotWithShape="0">
          <a:gsLst>
            <a:gs pos="0">
              <a:schemeClr val="accent5">
                <a:hueOff val="8171956"/>
                <a:satOff val="5577"/>
                <a:lumOff val="-15685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5">
                <a:hueOff val="8171956"/>
                <a:satOff val="5577"/>
                <a:lumOff val="-15685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5">
              <a:hueOff val="8171956"/>
              <a:satOff val="5577"/>
              <a:lumOff val="-15685"/>
              <a:alphaOff val="0"/>
              <a:shade val="25000"/>
              <a:satMod val="1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>
              <a:solidFill>
                <a:schemeClr val="tx1"/>
              </a:solidFill>
            </a:rPr>
            <a:t>Спостереження за виконанням маркетингових функцій та особиста участь у їх реалізації фахівців-консультантів, здатних удосконалити управління маркетингом в організації. </a:t>
          </a:r>
          <a:endParaRPr lang="uk-UA" sz="3100" kern="1200" dirty="0">
            <a:solidFill>
              <a:schemeClr val="tx1"/>
            </a:solidFill>
          </a:endParaRPr>
        </a:p>
      </dsp:txBody>
      <dsp:txXfrm>
        <a:off x="83944" y="3453888"/>
        <a:ext cx="11178398" cy="14493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80C36-AF8E-41BB-A10D-B0E9A1E30B08}">
      <dsp:nvSpPr>
        <dsp:cNvPr id="0" name=""/>
        <dsp:cNvSpPr/>
      </dsp:nvSpPr>
      <dsp:spPr>
        <a:xfrm>
          <a:off x="629753" y="96255"/>
          <a:ext cx="3649311" cy="2189587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kern="1200" dirty="0" err="1" smtClean="0">
              <a:solidFill>
                <a:schemeClr val="tx1"/>
              </a:solidFill>
            </a:rPr>
            <a:t>ринок</a:t>
          </a:r>
          <a:endParaRPr lang="uk-UA" sz="5000" b="1" kern="1200" dirty="0">
            <a:solidFill>
              <a:schemeClr val="tx1"/>
            </a:solidFill>
          </a:endParaRPr>
        </a:p>
      </dsp:txBody>
      <dsp:txXfrm>
        <a:off x="629753" y="96255"/>
        <a:ext cx="3649311" cy="2189587"/>
      </dsp:txXfrm>
    </dsp:sp>
    <dsp:sp modelId="{8C22E38A-EFFE-424D-B716-35F66950E476}">
      <dsp:nvSpPr>
        <dsp:cNvPr id="0" name=""/>
        <dsp:cNvSpPr/>
      </dsp:nvSpPr>
      <dsp:spPr>
        <a:xfrm>
          <a:off x="6737460" y="144382"/>
          <a:ext cx="3649311" cy="2189587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kern="1200" dirty="0" smtClean="0">
              <a:solidFill>
                <a:schemeClr val="tx1"/>
              </a:solidFill>
            </a:rPr>
            <a:t>товар </a:t>
          </a:r>
          <a:endParaRPr lang="uk-UA" sz="5000" b="1" kern="1200" dirty="0">
            <a:solidFill>
              <a:schemeClr val="tx1"/>
            </a:solidFill>
          </a:endParaRPr>
        </a:p>
      </dsp:txBody>
      <dsp:txXfrm>
        <a:off x="6737460" y="144382"/>
        <a:ext cx="3649311" cy="2189587"/>
      </dsp:txXfrm>
    </dsp:sp>
    <dsp:sp modelId="{09C79C7C-F958-4659-99E7-8AB2507CC5CF}">
      <dsp:nvSpPr>
        <dsp:cNvPr id="0" name=""/>
        <dsp:cNvSpPr/>
      </dsp:nvSpPr>
      <dsp:spPr>
        <a:xfrm>
          <a:off x="1736663" y="2486970"/>
          <a:ext cx="3649311" cy="2189587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kern="1200" dirty="0" err="1" smtClean="0">
              <a:solidFill>
                <a:schemeClr val="tx1"/>
              </a:solidFill>
            </a:rPr>
            <a:t>споживачі</a:t>
          </a:r>
          <a:endParaRPr lang="uk-UA" sz="5000" b="1" kern="1200" dirty="0">
            <a:solidFill>
              <a:schemeClr val="tx1"/>
            </a:solidFill>
          </a:endParaRPr>
        </a:p>
      </dsp:txBody>
      <dsp:txXfrm>
        <a:off x="1736663" y="2486970"/>
        <a:ext cx="3649311" cy="2189587"/>
      </dsp:txXfrm>
    </dsp:sp>
    <dsp:sp modelId="{1A14EA65-7768-42C5-9C59-90C76E2F16BE}">
      <dsp:nvSpPr>
        <dsp:cNvPr id="0" name=""/>
        <dsp:cNvSpPr/>
      </dsp:nvSpPr>
      <dsp:spPr>
        <a:xfrm>
          <a:off x="5738863" y="2438843"/>
          <a:ext cx="3649311" cy="2189587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tint val="96000"/>
                <a:satMod val="120000"/>
                <a:lumMod val="12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000" b="1" kern="1200" dirty="0" smtClean="0">
              <a:solidFill>
                <a:schemeClr val="tx1"/>
              </a:solidFill>
            </a:rPr>
            <a:t>конкуренти</a:t>
          </a:r>
          <a:endParaRPr lang="uk-UA" sz="5000" b="1" kern="1200" dirty="0">
            <a:solidFill>
              <a:schemeClr val="tx1"/>
            </a:solidFill>
          </a:endParaRPr>
        </a:p>
      </dsp:txBody>
      <dsp:txXfrm>
        <a:off x="5738863" y="2438843"/>
        <a:ext cx="3649311" cy="21895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DDA97-E765-4CC4-90BE-B3FAF508D6E7}">
      <dsp:nvSpPr>
        <dsp:cNvPr id="0" name=""/>
        <dsp:cNvSpPr/>
      </dsp:nvSpPr>
      <dsp:spPr>
        <a:xfrm>
          <a:off x="3328" y="540870"/>
          <a:ext cx="3244847" cy="8352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4">
              <a:hueOff val="0"/>
              <a:satOff val="0"/>
              <a:lumOff val="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Розглянуто:</a:t>
          </a:r>
          <a:endParaRPr lang="uk-UA" sz="2900" kern="1200" dirty="0"/>
        </a:p>
      </dsp:txBody>
      <dsp:txXfrm>
        <a:off x="3328" y="540870"/>
        <a:ext cx="3244847" cy="835200"/>
      </dsp:txXfrm>
    </dsp:sp>
    <dsp:sp modelId="{C694BB4C-8602-48A1-B2DA-1B96AF4B5105}">
      <dsp:nvSpPr>
        <dsp:cNvPr id="0" name=""/>
        <dsp:cNvSpPr/>
      </dsp:nvSpPr>
      <dsp:spPr>
        <a:xfrm>
          <a:off x="3328" y="1376070"/>
          <a:ext cx="3244847" cy="302499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28600" lvl="1" indent="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b="1" kern="1200" dirty="0" smtClean="0">
              <a:solidFill>
                <a:schemeClr val="tx1"/>
              </a:solidFill>
            </a:rPr>
            <a:t>етапи міжнародного маркетингового дослідження;</a:t>
          </a:r>
        </a:p>
        <a:p>
          <a:pPr marL="228600" lvl="1" indent="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2900" kern="1200" dirty="0"/>
        </a:p>
      </dsp:txBody>
      <dsp:txXfrm>
        <a:off x="3328" y="1376070"/>
        <a:ext cx="3244847" cy="3024990"/>
      </dsp:txXfrm>
    </dsp:sp>
    <dsp:sp modelId="{CBB9E229-67F3-46EC-8F0E-2BF5AC2E8ED3}">
      <dsp:nvSpPr>
        <dsp:cNvPr id="0" name=""/>
        <dsp:cNvSpPr/>
      </dsp:nvSpPr>
      <dsp:spPr>
        <a:xfrm>
          <a:off x="3702453" y="540870"/>
          <a:ext cx="3244847" cy="835200"/>
        </a:xfrm>
        <a:prstGeom prst="rect">
          <a:avLst/>
        </a:prstGeom>
        <a:gradFill rotWithShape="0">
          <a:gsLst>
            <a:gs pos="0">
              <a:schemeClr val="accent4">
                <a:hueOff val="-987791"/>
                <a:satOff val="11154"/>
                <a:lumOff val="598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987791"/>
                <a:satOff val="11154"/>
                <a:lumOff val="598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987791"/>
              <a:satOff val="11154"/>
              <a:lumOff val="598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4">
              <a:hueOff val="-987791"/>
              <a:satOff val="11154"/>
              <a:lumOff val="598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З’ясовано:</a:t>
          </a:r>
          <a:endParaRPr lang="uk-UA" sz="2900" kern="1200" dirty="0"/>
        </a:p>
      </dsp:txBody>
      <dsp:txXfrm>
        <a:off x="3702453" y="540870"/>
        <a:ext cx="3244847" cy="835200"/>
      </dsp:txXfrm>
    </dsp:sp>
    <dsp:sp modelId="{979F2305-4941-42D5-A415-CFF86FEF0C59}">
      <dsp:nvSpPr>
        <dsp:cNvPr id="0" name=""/>
        <dsp:cNvSpPr/>
      </dsp:nvSpPr>
      <dsp:spPr>
        <a:xfrm>
          <a:off x="3702453" y="1376070"/>
          <a:ext cx="3244847" cy="3024990"/>
        </a:xfrm>
        <a:prstGeom prst="rect">
          <a:avLst/>
        </a:prstGeom>
        <a:solidFill>
          <a:schemeClr val="accent4">
            <a:tint val="40000"/>
            <a:alpha val="90000"/>
            <a:hueOff val="-1459202"/>
            <a:satOff val="18120"/>
            <a:lumOff val="1489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1459202"/>
              <a:satOff val="18120"/>
              <a:lumOff val="148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900" b="1" kern="1200" dirty="0" smtClean="0">
              <a:solidFill>
                <a:schemeClr val="tx1"/>
              </a:solidFill>
            </a:rPr>
            <a:t>сутність  та особливості міжнародних маркетингових досліджень; </a:t>
          </a:r>
          <a:endParaRPr lang="uk-UA" sz="2900" kern="1200" dirty="0" smtClean="0"/>
        </a:p>
      </dsp:txBody>
      <dsp:txXfrm>
        <a:off x="3702453" y="1376070"/>
        <a:ext cx="3244847" cy="3024990"/>
      </dsp:txXfrm>
    </dsp:sp>
    <dsp:sp modelId="{102FFE05-DCDD-434B-8A3C-739098ABDE61}">
      <dsp:nvSpPr>
        <dsp:cNvPr id="0" name=""/>
        <dsp:cNvSpPr/>
      </dsp:nvSpPr>
      <dsp:spPr>
        <a:xfrm>
          <a:off x="7401579" y="540870"/>
          <a:ext cx="3244847" cy="835200"/>
        </a:xfrm>
        <a:prstGeom prst="rect">
          <a:avLst/>
        </a:prstGeom>
        <a:gradFill rotWithShape="0">
          <a:gsLst>
            <a:gs pos="0">
              <a:schemeClr val="accent4">
                <a:hueOff val="-1975582"/>
                <a:satOff val="22309"/>
                <a:lumOff val="1196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1975582"/>
                <a:satOff val="22309"/>
                <a:lumOff val="11960"/>
                <a:alphaOff val="0"/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-1975582"/>
              <a:satOff val="22309"/>
              <a:lumOff val="1196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contourW="19050" prstMaterial="flat">
          <a:bevelT w="63500" h="63500"/>
          <a:contourClr>
            <a:schemeClr val="accent4">
              <a:hueOff val="-1975582"/>
              <a:satOff val="22309"/>
              <a:lumOff val="11960"/>
              <a:alphaOff val="0"/>
              <a:shade val="25000"/>
              <a:satMod val="1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Наведено: </a:t>
          </a:r>
          <a:endParaRPr lang="uk-UA" sz="2900" kern="1200" dirty="0"/>
        </a:p>
      </dsp:txBody>
      <dsp:txXfrm>
        <a:off x="7401579" y="540870"/>
        <a:ext cx="3244847" cy="835200"/>
      </dsp:txXfrm>
    </dsp:sp>
    <dsp:sp modelId="{5FBF38F6-E98B-4E47-91F1-8E704763EC6D}">
      <dsp:nvSpPr>
        <dsp:cNvPr id="0" name=""/>
        <dsp:cNvSpPr/>
      </dsp:nvSpPr>
      <dsp:spPr>
        <a:xfrm>
          <a:off x="7401579" y="1376070"/>
          <a:ext cx="3244847" cy="3024990"/>
        </a:xfrm>
        <a:prstGeom prst="rect">
          <a:avLst/>
        </a:prstGeom>
        <a:solidFill>
          <a:schemeClr val="accent4">
            <a:tint val="40000"/>
            <a:alpha val="90000"/>
            <a:hueOff val="-2918403"/>
            <a:satOff val="36240"/>
            <a:lumOff val="2977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2918403"/>
              <a:satOff val="36240"/>
              <a:lumOff val="297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b="1" kern="1200" dirty="0" smtClean="0">
              <a:solidFill>
                <a:schemeClr val="tx1"/>
              </a:solidFill>
            </a:rPr>
            <a:t>типи міжнародних маркетингових досліджень; </a:t>
          </a:r>
          <a:endParaRPr lang="uk-UA" sz="2900" kern="1200" dirty="0"/>
        </a:p>
      </dsp:txBody>
      <dsp:txXfrm>
        <a:off x="7401579" y="1376070"/>
        <a:ext cx="3244847" cy="3024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CC1628C-F14C-4654-81EC-6A4A89B7F54C}" type="datetimeFigureOut">
              <a:rPr lang="uk-UA" smtClean="0"/>
              <a:t>29.09.2020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347D70B-190C-4176-8F0C-1278D89F2DCC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253" y="1696453"/>
            <a:ext cx="12192000" cy="3509963"/>
          </a:xfrm>
        </p:spPr>
        <p:txBody>
          <a:bodyPr>
            <a:noAutofit/>
          </a:bodyPr>
          <a:lstStyle/>
          <a:p>
            <a:r>
              <a:rPr lang="uk-UA" sz="7200" b="1" dirty="0">
                <a:ln>
                  <a:solidFill>
                    <a:schemeClr val="tx1"/>
                  </a:solidFill>
                </a:ln>
              </a:rPr>
              <a:t>МІЖНАРОДНІ </a:t>
            </a:r>
            <a:r>
              <a:rPr lang="uk-UA" sz="7200" b="1" dirty="0" smtClean="0">
                <a:ln>
                  <a:solidFill>
                    <a:schemeClr val="tx1"/>
                  </a:solidFill>
                </a:ln>
              </a:rPr>
              <a:t/>
            </a:r>
            <a:br>
              <a:rPr lang="uk-UA" sz="7200" b="1" dirty="0" smtClean="0">
                <a:ln>
                  <a:solidFill>
                    <a:schemeClr val="tx1"/>
                  </a:solidFill>
                </a:ln>
              </a:rPr>
            </a:br>
            <a:r>
              <a:rPr lang="uk-UA" sz="7200" b="1" dirty="0" smtClean="0">
                <a:ln>
                  <a:solidFill>
                    <a:schemeClr val="tx1"/>
                  </a:solidFill>
                </a:ln>
              </a:rPr>
              <a:t>МАРКЕТИНГОВІ </a:t>
            </a:r>
            <a:r>
              <a:rPr lang="uk-UA" sz="7200" b="1" dirty="0">
                <a:ln>
                  <a:solidFill>
                    <a:schemeClr val="tx1"/>
                  </a:solidFill>
                </a:ln>
              </a:rPr>
              <a:t>ДОСЛІДЖЕННЯ</a:t>
            </a:r>
            <a:endParaRPr lang="uk-UA" sz="7200" b="1" dirty="0">
              <a:ln>
                <a:solidFill>
                  <a:schemeClr val="tx1"/>
                </a:solidFill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1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поширені напрямки </a:t>
            </a:r>
            <a:r>
              <a:rPr lang="uk-UA" dirty="0"/>
              <a:t>міжнародних маркетингових досліджень </a:t>
            </a:r>
            <a:endParaRPr lang="uk-UA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02207" y="1840832"/>
            <a:ext cx="5096256" cy="42856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b="1" dirty="0" smtClean="0"/>
              <a:t>Маркетингова </a:t>
            </a:r>
            <a:r>
              <a:rPr lang="uk-UA" b="1" dirty="0"/>
              <a:t>розвідка </a:t>
            </a:r>
            <a:r>
              <a:rPr lang="uk-UA" dirty="0"/>
              <a:t>– це постійна діяльність по збору поточної інформації про зміну навколишнього середовища маркетингу, яка необхідна для розробки і коригування планів. Метою маркетингової розвідки є збір конфіденційної та </a:t>
            </a:r>
            <a:r>
              <a:rPr lang="uk-UA" dirty="0" err="1"/>
              <a:t>напівконфіденційної</a:t>
            </a:r>
            <a:r>
              <a:rPr lang="uk-UA" dirty="0"/>
              <a:t> інформації про зовнішнє середовище маркетингу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93536" y="1900989"/>
            <a:ext cx="5096256" cy="4225491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uk-UA" b="1" dirty="0" err="1"/>
              <a:t>Бенчмаркінг</a:t>
            </a:r>
            <a:r>
              <a:rPr lang="uk-UA" dirty="0"/>
              <a:t> – це дослідження технологій, технологічних процесів і методів організації виробництва та збуту продукції на кращих підприємствах партнерів і конкурентів з метою підвищення ефективності власної фірми.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657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65819" y="1353302"/>
            <a:ext cx="105029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uk-UA" sz="4400" b="1" dirty="0"/>
              <a:t>2. Етапи міжнародного </a:t>
            </a:r>
            <a:r>
              <a:rPr lang="uk-UA" sz="4400" b="1" dirty="0" err="1" smtClean="0"/>
              <a:t>марктетингового</a:t>
            </a:r>
            <a:r>
              <a:rPr lang="uk-UA" sz="4400" b="1" dirty="0" smtClean="0"/>
              <a:t> </a:t>
            </a:r>
            <a:r>
              <a:rPr lang="uk-UA" sz="4400" b="1" dirty="0"/>
              <a:t>дослідження</a:t>
            </a:r>
          </a:p>
          <a:p>
            <a:pPr algn="ctr"/>
            <a:endParaRPr lang="uk-UA" sz="4400" dirty="0"/>
          </a:p>
        </p:txBody>
      </p:sp>
      <p:pic>
        <p:nvPicPr>
          <p:cNvPr id="4" name="Picture 6" descr="вопрос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664" y="4154069"/>
            <a:ext cx="4848727" cy="2165684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872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chemeClr val="tx1"/>
                </a:solidFill>
              </a:rPr>
              <a:t>Визначення вимог до інформації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/>
              <a:t>Етапи </a:t>
            </a:r>
            <a:r>
              <a:rPr lang="uk-UA" b="1" dirty="0"/>
              <a:t>міжнародного </a:t>
            </a:r>
            <a:r>
              <a:rPr lang="uk-UA" b="1" dirty="0" err="1"/>
              <a:t>марктетингового</a:t>
            </a:r>
            <a:r>
              <a:rPr lang="uk-UA" b="1" dirty="0"/>
              <a:t> </a:t>
            </a:r>
            <a:r>
              <a:rPr lang="uk-UA" b="1" dirty="0" smtClean="0"/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56420" y="1828800"/>
            <a:ext cx="5582653" cy="3810000"/>
          </a:xfrm>
        </p:spPr>
        <p:txBody>
          <a:bodyPr>
            <a:noAutofit/>
          </a:bodyPr>
          <a:lstStyle/>
          <a:p>
            <a:pPr lvl="0"/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Формується зверху вниз: мета, завдання, перелік необхідних показників та процесів, які необхідно дослідити</a:t>
            </a:r>
          </a:p>
        </p:txBody>
      </p:sp>
    </p:spTree>
    <p:extLst>
      <p:ext uri="{BB962C8B-B14F-4D97-AF65-F5344CB8AC3E}">
        <p14:creationId xmlns:p14="http://schemas.microsoft.com/office/powerpoint/2010/main" val="33432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chemeClr val="tx1"/>
                </a:solidFill>
              </a:rPr>
              <a:t>Збір даних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/>
              <a:t>Етапи </a:t>
            </a:r>
            <a:r>
              <a:rPr lang="uk-UA" b="1" dirty="0"/>
              <a:t>міжнародного </a:t>
            </a:r>
            <a:r>
              <a:rPr lang="uk-UA" b="1" dirty="0" err="1"/>
              <a:t>марктетингового</a:t>
            </a:r>
            <a:r>
              <a:rPr lang="uk-UA" b="1" dirty="0"/>
              <a:t> </a:t>
            </a:r>
            <a:r>
              <a:rPr lang="uk-UA" b="1" dirty="0" smtClean="0"/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450306" y="1455821"/>
            <a:ext cx="6388768" cy="418297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 такі складові: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інвентаризація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банку даних (зіставлення наявної вторинної інформації з потребами, визначеними на попередньому етапі);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збір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вторинної інформації;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планування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дослідження;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проведення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uk-UA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313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Аналіз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/>
              <a:t>Етапи </a:t>
            </a:r>
            <a:r>
              <a:rPr lang="uk-UA" b="1" dirty="0"/>
              <a:t>міжнародного </a:t>
            </a:r>
            <a:r>
              <a:rPr lang="uk-UA" b="1" dirty="0" err="1"/>
              <a:t>марктетингового</a:t>
            </a:r>
            <a:r>
              <a:rPr lang="uk-UA" b="1" dirty="0"/>
              <a:t> </a:t>
            </a:r>
            <a:r>
              <a:rPr lang="uk-UA" b="1" dirty="0" smtClean="0"/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100011" y="1431757"/>
            <a:ext cx="5125452" cy="418297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Отримана кількісна та якісна інформація аналізується за допомогою методів статистики, соціометрії, та ін</a:t>
            </a:r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68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chemeClr val="tx1"/>
                </a:solidFill>
              </a:rPr>
              <a:t>Упровадження</a:t>
            </a:r>
            <a:endParaRPr lang="uk-UA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/>
              <a:t>Етапи </a:t>
            </a:r>
            <a:r>
              <a:rPr lang="uk-UA" b="1" dirty="0"/>
              <a:t>міжнародного </a:t>
            </a:r>
            <a:r>
              <a:rPr lang="uk-UA" b="1" dirty="0" err="1"/>
              <a:t>марктетингового</a:t>
            </a:r>
            <a:r>
              <a:rPr lang="uk-UA" b="1" dirty="0"/>
              <a:t> </a:t>
            </a:r>
            <a:r>
              <a:rPr lang="uk-UA" b="1" dirty="0" smtClean="0"/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100010" y="1106905"/>
            <a:ext cx="5281863" cy="4981074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Дослідницький колектив представляє результати та рекомендації (у випадку виконання дослідження на замовлення). Якщо дослідження проводилося власними силами, то колектив несе відповідальність і за впровадження результатів та рекомендацій</a:t>
            </a:r>
            <a:r>
              <a:rPr lang="uk-UA" sz="3200" dirty="0"/>
              <a:t>.</a:t>
            </a:r>
            <a:endParaRPr lang="uk-UA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8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0442" y="3043991"/>
            <a:ext cx="4470400" cy="1252728"/>
          </a:xfrm>
        </p:spPr>
        <p:txBody>
          <a:bodyPr/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Інший автор (П.</a:t>
            </a:r>
            <a:r>
              <a:rPr lang="uk-UA" sz="3600" dirty="0" err="1">
                <a:solidFill>
                  <a:schemeClr val="tx1"/>
                </a:solidFill>
              </a:rPr>
              <a:t>Черномаз</a:t>
            </a:r>
            <a:r>
              <a:rPr lang="uk-UA" sz="3600" dirty="0">
                <a:solidFill>
                  <a:schemeClr val="tx1"/>
                </a:solidFill>
              </a:rPr>
              <a:t>) виділяє такі етапи дослідження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438274" y="1215189"/>
            <a:ext cx="6400800" cy="4423611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1</a:t>
            </a:r>
            <a:r>
              <a:rPr lang="uk-UA" sz="2800" b="1" dirty="0">
                <a:solidFill>
                  <a:schemeClr val="tx1"/>
                </a:solidFill>
              </a:rPr>
              <a:t>) визначення проблеми і цілей дослідження; </a:t>
            </a: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chemeClr val="tx1"/>
                </a:solidFill>
              </a:rPr>
              <a:t>2</a:t>
            </a:r>
            <a:r>
              <a:rPr lang="uk-UA" sz="2800" b="1" dirty="0">
                <a:solidFill>
                  <a:schemeClr val="tx1"/>
                </a:solidFill>
              </a:rPr>
              <a:t>) розроблення плану дослідження; </a:t>
            </a: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chemeClr val="tx1"/>
                </a:solidFill>
              </a:rPr>
              <a:t>3</a:t>
            </a:r>
            <a:r>
              <a:rPr lang="uk-UA" sz="2800" b="1" dirty="0">
                <a:solidFill>
                  <a:schemeClr val="tx1"/>
                </a:solidFill>
              </a:rPr>
              <a:t>) збирання інформації та її аналіз; </a:t>
            </a: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chemeClr val="tx1"/>
                </a:solidFill>
              </a:rPr>
              <a:t>4</a:t>
            </a:r>
            <a:r>
              <a:rPr lang="uk-UA" sz="2800" b="1" dirty="0">
                <a:solidFill>
                  <a:schemeClr val="tx1"/>
                </a:solidFill>
              </a:rPr>
              <a:t>) інтерпретація отриманих результатів і підготовка звіту; </a:t>
            </a: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chemeClr val="tx1"/>
                </a:solidFill>
              </a:rPr>
              <a:t>5</a:t>
            </a:r>
            <a:r>
              <a:rPr lang="uk-UA" sz="2800" b="1" dirty="0">
                <a:solidFill>
                  <a:schemeClr val="tx1"/>
                </a:solidFill>
              </a:rPr>
              <a:t>) презентація звіту</a:t>
            </a:r>
            <a:r>
              <a:rPr lang="uk-UA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75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921" y="4346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uk-UA" sz="4800" dirty="0"/>
              <a:t>Для виявлення проблем управління маркетингом використовують такі підходи:</a:t>
            </a:r>
            <a:r>
              <a:rPr lang="ru-RU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uk-UA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59347812"/>
              </p:ext>
            </p:extLst>
          </p:nvPr>
        </p:nvGraphicFramePr>
        <p:xfrm>
          <a:off x="360608" y="1661374"/>
          <a:ext cx="11346288" cy="498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26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Альтернативні </a:t>
            </a:r>
            <a:r>
              <a:rPr lang="uk-UA" dirty="0"/>
              <a:t>підходи до збирання маркетингової інформації</a:t>
            </a:r>
            <a:endParaRPr lang="uk-UA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694" y="2478505"/>
            <a:ext cx="5565328" cy="1383632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chemeClr val="tx1"/>
                </a:solidFill>
              </a:rPr>
              <a:t>Збирати </a:t>
            </a:r>
            <a:r>
              <a:rPr lang="uk-UA" sz="2800" b="1" dirty="0" smtClean="0">
                <a:solidFill>
                  <a:schemeClr val="tx1"/>
                </a:solidFill>
              </a:rPr>
              <a:t>інформацію </a:t>
            </a:r>
            <a:r>
              <a:rPr lang="uk-UA" sz="2800" b="1" dirty="0">
                <a:solidFill>
                  <a:schemeClr val="tx1"/>
                </a:solidFill>
              </a:rPr>
              <a:t>самостійно </a:t>
            </a:r>
            <a:r>
              <a:rPr lang="uk-UA" sz="2800" b="1" dirty="0" smtClean="0">
                <a:solidFill>
                  <a:schemeClr val="tx1"/>
                </a:solidFill>
              </a:rPr>
              <a:t> </a:t>
            </a:r>
            <a:endParaRPr lang="uk-UA" sz="28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93646" y="4752474"/>
            <a:ext cx="5093407" cy="1263315"/>
          </a:xfrm>
          <a:solidFill>
            <a:srgbClr val="7030A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 smtClean="0">
                <a:solidFill>
                  <a:schemeClr val="tx1"/>
                </a:solidFill>
              </a:rPr>
              <a:t>Залучення </a:t>
            </a:r>
            <a:r>
              <a:rPr lang="uk-UA" sz="3200" b="1" dirty="0">
                <a:solidFill>
                  <a:schemeClr val="tx1"/>
                </a:solidFill>
              </a:rPr>
              <a:t>спеціалізованих компаній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05884" y="2502568"/>
            <a:ext cx="5096256" cy="129941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chemeClr val="tx1"/>
                </a:solidFill>
              </a:rPr>
              <a:t>Створення спеціальної групи</a:t>
            </a:r>
          </a:p>
        </p:txBody>
      </p:sp>
    </p:spTree>
    <p:extLst>
      <p:ext uri="{BB962C8B-B14F-4D97-AF65-F5344CB8AC3E}">
        <p14:creationId xmlns:p14="http://schemas.microsoft.com/office/powerpoint/2010/main" val="20919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706090"/>
          </a:xfrm>
        </p:spPr>
        <p:txBody>
          <a:bodyPr>
            <a:noAutofit/>
          </a:bodyPr>
          <a:lstStyle/>
          <a:p>
            <a:pPr lvl="0" indent="450850" fontAlgn="base">
              <a:spcAft>
                <a:spcPct val="0"/>
              </a:spcAft>
            </a:pPr>
            <a:r>
              <a:rPr lang="uk-UA" sz="3600" dirty="0"/>
              <a:t>У звіт про проведене дослідження включають такі інформацію</a:t>
            </a:r>
            <a:endParaRPr lang="uk-UA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4582226"/>
              </p:ext>
            </p:extLst>
          </p:nvPr>
        </p:nvGraphicFramePr>
        <p:xfrm>
          <a:off x="385010" y="1256728"/>
          <a:ext cx="11442031" cy="5198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5369"/>
                <a:gridCol w="9396662"/>
              </a:tblGrid>
              <a:tr h="411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 дані</a:t>
                      </a:r>
                      <a:endParaRPr lang="uk-UA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для кого і хто проводив дослідження; б) мета і завдання дослідження; в) імена субпідрядників і консультантів</a:t>
                      </a:r>
                      <a:endParaRPr lang="uk-UA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/>
                </a:tc>
              </a:tr>
              <a:tr h="411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Об’єкт і предмет дослідження</a:t>
                      </a:r>
                      <a:endParaRPr lang="uk-UA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опис об’єкта, бажаного та фактичного охоплення досліджуваних проблем; б) розмір, характер і географія об’єкта дослідження, заплановані та фактично отримані дані, обсяг зібраних даних, отриманих частково; в) деталі методу вивчення об’єкта дослідження. 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1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Збирання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даних</a:t>
                      </a:r>
                      <a:endParaRPr lang="uk-UA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опис методу збирання інформації (спостереження, опитування, експеримент);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точний опис штату працівників, що проводили польові дослідження, методика контролю якості їх проведення;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методи залучення інформаторів і загальна характеристика використаної мотивації, що забезпечує співробітництво інформаторів з дослідниками;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г) період часу, протягом якого проводили польові дослідження;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д) при кабінетних дослідженнях – точне зазначення джерел інформації та оцінка їх надійності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11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Представлення результатів</a:t>
                      </a:r>
                      <a:endParaRPr lang="uk-UA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найважливіші висновки, отримані в результаті дослідження; б) загальні вказівки щодо статистичних меж допустимих похибок стосовно основних підсумків, а також статистично значущих відмінностей між ключовими параметрами; в) використані анкети та інші важливі матеріали. </a:t>
                      </a:r>
                      <a:endParaRPr lang="uk-UA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05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95105" y="1712941"/>
            <a:ext cx="10399590" cy="345069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uk-UA" sz="3200" i="1" dirty="0" smtClean="0">
                <a:solidFill>
                  <a:schemeClr val="tx1"/>
                </a:solidFill>
              </a:rPr>
              <a:t>Першочергове </a:t>
            </a:r>
            <a:r>
              <a:rPr lang="uk-UA" sz="3200" i="1" dirty="0">
                <a:solidFill>
                  <a:schemeClr val="tx1"/>
                </a:solidFill>
              </a:rPr>
              <a:t>завдання </a:t>
            </a:r>
            <a:r>
              <a:rPr lang="uk-UA" sz="3200" i="1" dirty="0" smtClean="0">
                <a:solidFill>
                  <a:schemeClr val="tx1"/>
                </a:solidFill>
              </a:rPr>
              <a:t>міжнародного маркетингового дослідження </a:t>
            </a:r>
            <a:r>
              <a:rPr lang="uk-UA" sz="3200" i="1" dirty="0">
                <a:solidFill>
                  <a:schemeClr val="tx1"/>
                </a:solidFill>
              </a:rPr>
              <a:t>– мінімізувати неоправдані витрати, а прибутки зробити максимальними</a:t>
            </a:r>
            <a:r>
              <a:rPr lang="uk-UA" sz="3200" i="1" dirty="0">
                <a:solidFill>
                  <a:schemeClr val="tx1"/>
                </a:solidFill>
              </a:rPr>
              <a:t/>
            </a:r>
            <a:br>
              <a:rPr lang="uk-UA" sz="3200" i="1" dirty="0">
                <a:solidFill>
                  <a:schemeClr val="tx1"/>
                </a:solidFill>
              </a:rPr>
            </a:br>
            <a:endParaRPr lang="uk-UA" sz="3200" b="1" i="1" dirty="0">
              <a:solidFill>
                <a:schemeClr val="tx1"/>
              </a:solidFill>
            </a:endParaRPr>
          </a:p>
          <a:p>
            <a:endParaRPr lang="uk-UA" sz="3200" b="1" i="1" dirty="0"/>
          </a:p>
        </p:txBody>
      </p:sp>
    </p:spTree>
    <p:extLst>
      <p:ext uri="{BB962C8B-B14F-4D97-AF65-F5344CB8AC3E}">
        <p14:creationId xmlns:p14="http://schemas.microsoft.com/office/powerpoint/2010/main" val="184418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65819" y="1353302"/>
            <a:ext cx="105029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uk-UA" sz="4400" b="1" dirty="0"/>
              <a:t>3. Типи міжнародних маркетингових досліджень</a:t>
            </a:r>
            <a:r>
              <a:rPr lang="uk-UA" sz="4400" b="1" dirty="0" smtClean="0"/>
              <a:t>.</a:t>
            </a:r>
            <a:endParaRPr lang="uk-UA" sz="4400" b="1" dirty="0"/>
          </a:p>
          <a:p>
            <a:pPr algn="ctr"/>
            <a:endParaRPr lang="uk-UA" sz="4400" dirty="0"/>
          </a:p>
        </p:txBody>
      </p:sp>
      <p:pic>
        <p:nvPicPr>
          <p:cNvPr id="4" name="Picture 6" descr="вопрос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664" y="4154069"/>
            <a:ext cx="4848727" cy="2165684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13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Попереднє маркетингове дослідження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типи </a:t>
            </a:r>
            <a:r>
              <a:rPr lang="uk-UA" b="1" dirty="0">
                <a:solidFill>
                  <a:schemeClr val="tx1"/>
                </a:solidFill>
              </a:rPr>
              <a:t>міжнародного </a:t>
            </a:r>
            <a:r>
              <a:rPr lang="uk-UA" b="1" dirty="0" err="1">
                <a:solidFill>
                  <a:schemeClr val="tx1"/>
                </a:solidFill>
              </a:rPr>
              <a:t>марктетингового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100011" y="1431757"/>
            <a:ext cx="5125452" cy="418297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</a:rPr>
              <a:t>Попереднє маркетингове дослідження зарубіжного ринку дає варіанти можливого прибутку фірми залежно від місткості ринку, можливого обсягу продажу товарів та меж можливої ціни реалізації</a:t>
            </a:r>
            <a:r>
              <a:rPr lang="uk-UA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650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6431" y="902368"/>
            <a:ext cx="10363200" cy="782053"/>
          </a:xfrm>
        </p:spPr>
        <p:txBody>
          <a:bodyPr>
            <a:noAutofit/>
          </a:bodyPr>
          <a:lstStyle/>
          <a:p>
            <a:r>
              <a:rPr lang="uk-UA" sz="3200" dirty="0"/>
              <a:t>Реальна місткість ринку — це обсяг товару, який може придбати (купити, взяти в кредит) ринок уже сьогодні.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4085" y="2701759"/>
            <a:ext cx="10543674" cy="2531978"/>
          </a:xfrm>
        </p:spPr>
        <p:txBody>
          <a:bodyPr>
            <a:normAutofit fontScale="77500" lnSpcReduction="20000"/>
          </a:bodyPr>
          <a:lstStyle/>
          <a:p>
            <a:r>
              <a:rPr lang="uk-UA" sz="5700" dirty="0">
                <a:solidFill>
                  <a:schemeClr val="tx1"/>
                </a:solidFill>
              </a:rPr>
              <a:t>M p = </a:t>
            </a:r>
            <a:r>
              <a:rPr lang="uk-UA" sz="5700" dirty="0" err="1">
                <a:solidFill>
                  <a:schemeClr val="tx1"/>
                </a:solidFill>
              </a:rPr>
              <a:t>Bн</a:t>
            </a:r>
            <a:r>
              <a:rPr lang="uk-UA" sz="5700" dirty="0">
                <a:solidFill>
                  <a:schemeClr val="tx1"/>
                </a:solidFill>
              </a:rPr>
              <a:t> + I – E, </a:t>
            </a:r>
            <a:endParaRPr lang="uk-UA" sz="5700" dirty="0" smtClean="0">
              <a:solidFill>
                <a:schemeClr val="tx1"/>
              </a:solidFill>
            </a:endParaRPr>
          </a:p>
          <a:p>
            <a:endParaRPr lang="uk-UA" sz="4000" dirty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  <a:p>
            <a:r>
              <a:rPr lang="uk-UA" sz="2400" dirty="0">
                <a:solidFill>
                  <a:schemeClr val="tx1"/>
                </a:solidFill>
              </a:rPr>
              <a:t>де </a:t>
            </a:r>
            <a:r>
              <a:rPr lang="uk-UA" sz="2400" dirty="0" err="1">
                <a:solidFill>
                  <a:schemeClr val="tx1"/>
                </a:solidFill>
              </a:rPr>
              <a:t>Мр</a:t>
            </a:r>
            <a:r>
              <a:rPr lang="uk-UA" sz="2400" dirty="0">
                <a:solidFill>
                  <a:schemeClr val="tx1"/>
                </a:solidFill>
              </a:rPr>
              <a:t> — реальна місткість зарубіжного ринку; </a:t>
            </a:r>
          </a:p>
          <a:p>
            <a:r>
              <a:rPr lang="uk-UA" sz="2400" dirty="0" err="1">
                <a:solidFill>
                  <a:schemeClr val="tx1"/>
                </a:solidFill>
              </a:rPr>
              <a:t>Вн</a:t>
            </a:r>
            <a:r>
              <a:rPr lang="uk-UA" sz="2400" dirty="0">
                <a:solidFill>
                  <a:schemeClr val="tx1"/>
                </a:solidFill>
              </a:rPr>
              <a:t> — національне виробництво даного товару на території країни; </a:t>
            </a:r>
          </a:p>
          <a:p>
            <a:r>
              <a:rPr lang="uk-UA" sz="2400" dirty="0">
                <a:solidFill>
                  <a:schemeClr val="tx1"/>
                </a:solidFill>
              </a:rPr>
              <a:t>І — імпорт даного товару; </a:t>
            </a:r>
          </a:p>
          <a:p>
            <a:r>
              <a:rPr lang="uk-UA" sz="2400" dirty="0">
                <a:solidFill>
                  <a:schemeClr val="tx1"/>
                </a:solidFill>
              </a:rPr>
              <a:t>Е — експорт товару</a:t>
            </a:r>
            <a:r>
              <a:rPr lang="uk-UA" sz="2400" dirty="0"/>
              <a:t>. </a:t>
            </a:r>
          </a:p>
          <a:p>
            <a:endParaRPr lang="uk-UA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50231" y="5350042"/>
            <a:ext cx="10363200" cy="120315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3200" dirty="0">
                <a:solidFill>
                  <a:schemeClr val="tx1"/>
                </a:solidFill>
              </a:rPr>
              <a:t>Потенційна місткість зарубіжного ринку — це обсяг товару, який зможе придбати ринок за певних умов. 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66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Поглиблене</a:t>
            </a:r>
            <a:r>
              <a:rPr lang="uk-UA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маркетингове дослідження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6694" y="1431759"/>
            <a:ext cx="4470400" cy="167238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типи </a:t>
            </a:r>
            <a:r>
              <a:rPr lang="uk-UA" b="1" dirty="0">
                <a:solidFill>
                  <a:schemeClr val="tx1"/>
                </a:solidFill>
              </a:rPr>
              <a:t>міжнародного </a:t>
            </a:r>
            <a:r>
              <a:rPr lang="uk-UA" b="1" dirty="0" err="1">
                <a:solidFill>
                  <a:schemeClr val="tx1"/>
                </a:solidFill>
              </a:rPr>
              <a:t>марктетингового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дослідження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558588" y="1431757"/>
            <a:ext cx="6100011" cy="418297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поглибленого міжнародного маркетингового дослідження складається з трьох блоків: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обов’язкові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(стандартні) елементи вивчення; кон’юнктура ринку та прогноз її розвитку; </a:t>
            </a:r>
            <a:endPara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 ринку (кабінетні, польові). </a:t>
            </a:r>
          </a:p>
        </p:txBody>
      </p:sp>
    </p:spTree>
    <p:extLst>
      <p:ext uri="{BB962C8B-B14F-4D97-AF65-F5344CB8AC3E}">
        <p14:creationId xmlns:p14="http://schemas.microsoft.com/office/powerpoint/2010/main" val="113333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927" y="35224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uk-UA" sz="5400" dirty="0" smtClean="0"/>
              <a:t>1. Стандартні </a:t>
            </a:r>
            <a:r>
              <a:rPr lang="uk-UA" sz="5400" dirty="0"/>
              <a:t>(обов’язкові) елементи дослідження</a:t>
            </a:r>
            <a:endParaRPr lang="uk-UA" sz="54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973" y="2708292"/>
            <a:ext cx="53318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Стандартні (обов’язкові) елементи дослідження — це той мінімум маркетингової інформації, яка необхідна для розуміння особливостей зарубіжного ринку. </a:t>
            </a:r>
          </a:p>
        </p:txBody>
      </p:sp>
      <p:pic>
        <p:nvPicPr>
          <p:cNvPr id="5122" name="Picture 2" descr="http://newsmaker.md/pic/news/6734/2(213)%20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056" y="1687829"/>
            <a:ext cx="5919540" cy="46647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92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Елементи</a:t>
            </a:r>
            <a:r>
              <a:rPr lang="ru-RU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дослідження</a:t>
            </a:r>
            <a:r>
              <a:rPr lang="ru-RU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uk-UA" dirty="0">
              <a:ln w="10160">
                <a:solidFill>
                  <a:schemeClr val="tx1"/>
                </a:solidFill>
                <a:prstDash val="solid"/>
              </a:ln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8648617"/>
              </p:ext>
            </p:extLst>
          </p:nvPr>
        </p:nvGraphicFramePr>
        <p:xfrm>
          <a:off x="553791" y="1690688"/>
          <a:ext cx="11088710" cy="4748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>
                <a:ln>
                  <a:solidFill>
                    <a:schemeClr val="tx1"/>
                  </a:solidFill>
                </a:ln>
              </a:rPr>
              <a:t>Р</a:t>
            </a:r>
            <a:r>
              <a:rPr lang="uk-UA" sz="6600" b="1" dirty="0" smtClean="0">
                <a:ln>
                  <a:solidFill>
                    <a:schemeClr val="tx1"/>
                  </a:solidFill>
                </a:ln>
              </a:rPr>
              <a:t>инок</a:t>
            </a:r>
            <a:endParaRPr lang="uk-UA" sz="6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767" y="1775936"/>
            <a:ext cx="1078029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– </a:t>
            </a:r>
            <a:r>
              <a:rPr lang="uk-UA" sz="3200" dirty="0"/>
              <a:t>геополітичні характеристики; </a:t>
            </a:r>
          </a:p>
          <a:p>
            <a:r>
              <a:rPr lang="uk-UA" sz="3200" dirty="0"/>
              <a:t>– структура національного виробництва; </a:t>
            </a:r>
          </a:p>
          <a:p>
            <a:r>
              <a:rPr lang="uk-UA" sz="3200" dirty="0"/>
              <a:t>– кількість національних виробників та їх розміщення ;</a:t>
            </a:r>
          </a:p>
          <a:p>
            <a:r>
              <a:rPr lang="uk-UA" sz="3200" dirty="0"/>
              <a:t> – конкурентна ситуація на ринку товару; – імпортна місткість ринку та можлива частка фірми за оптимістичним та песимістичним прогнозами;</a:t>
            </a:r>
          </a:p>
          <a:p>
            <a:r>
              <a:rPr lang="uk-UA" sz="3200" dirty="0"/>
              <a:t> – кон’юнктура ринку та її прогноз на 0,5 – 1,5 року; – тенденції розвитку та довгостроковий прогноз на 5 – 10 років. </a:t>
            </a:r>
          </a:p>
        </p:txBody>
      </p:sp>
    </p:spTree>
    <p:extLst>
      <p:ext uri="{BB962C8B-B14F-4D97-AF65-F5344CB8AC3E}">
        <p14:creationId xmlns:p14="http://schemas.microsoft.com/office/powerpoint/2010/main" val="42854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>
                  <a:solidFill>
                    <a:schemeClr val="tx1"/>
                  </a:solidFill>
                </a:ln>
              </a:rPr>
              <a:t>Товар</a:t>
            </a:r>
            <a:endParaRPr lang="uk-UA" sz="6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767" y="1775936"/>
            <a:ext cx="1078029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– </a:t>
            </a:r>
            <a:r>
              <a:rPr lang="uk-UA" sz="3200" dirty="0"/>
              <a:t>відповідність вимогам місцевого законодавства, існуючим правилам, традиціям, звичаям (для товарів народного споживання), технічним стандартам, екологічним нормам тощо (для товарів </a:t>
            </a:r>
            <a:r>
              <a:rPr lang="uk-UA" sz="3200" dirty="0" err="1"/>
              <a:t>виробничотехнічного</a:t>
            </a:r>
            <a:r>
              <a:rPr lang="uk-UA" sz="3200" dirty="0"/>
              <a:t> призначення); </a:t>
            </a:r>
          </a:p>
          <a:p>
            <a:r>
              <a:rPr lang="uk-UA" sz="3200" dirty="0"/>
              <a:t>– новизна та конкурентоздатність порівняно з товарами конкурентів; </a:t>
            </a:r>
          </a:p>
          <a:p>
            <a:r>
              <a:rPr lang="uk-UA" sz="3200" dirty="0"/>
              <a:t>– необхідність адаптації відповідно до виявлених «технічних бар’єрів» та побажань споживачів; </a:t>
            </a:r>
          </a:p>
        </p:txBody>
      </p:sp>
    </p:spTree>
    <p:extLst>
      <p:ext uri="{BB962C8B-B14F-4D97-AF65-F5344CB8AC3E}">
        <p14:creationId xmlns:p14="http://schemas.microsoft.com/office/powerpoint/2010/main" val="314843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>
                  <a:solidFill>
                    <a:schemeClr val="tx1"/>
                  </a:solidFill>
                </a:ln>
              </a:rPr>
              <a:t>Споживачі</a:t>
            </a:r>
            <a:endParaRPr lang="uk-UA" sz="6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767" y="1775936"/>
            <a:ext cx="1078029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– </a:t>
            </a:r>
            <a:r>
              <a:rPr lang="uk-UA" sz="2800" dirty="0"/>
              <a:t>можливі покупці товару фірми; </a:t>
            </a:r>
          </a:p>
          <a:p>
            <a:r>
              <a:rPr lang="uk-UA" sz="2800" dirty="0"/>
              <a:t>– типові засоби використання товару, притаманні покупцям; </a:t>
            </a:r>
          </a:p>
          <a:p>
            <a:r>
              <a:rPr lang="uk-UA" sz="2800" dirty="0"/>
              <a:t>– мотиви закупівлі товару цього типу; </a:t>
            </a:r>
          </a:p>
          <a:p>
            <a:r>
              <a:rPr lang="uk-UA" sz="2800" dirty="0"/>
              <a:t>– чинники, які формують споживацькі переваги і впливають на їх ринкову поведінку; </a:t>
            </a:r>
          </a:p>
          <a:p>
            <a:r>
              <a:rPr lang="uk-UA" sz="2800" dirty="0"/>
              <a:t>– попередня сегментація та оцінка розміру кожного з сегментів; </a:t>
            </a:r>
          </a:p>
          <a:p>
            <a:r>
              <a:rPr lang="uk-UA" sz="2800" dirty="0"/>
              <a:t>– традиційний засіб здійснення купівлі споживачами даного сегмента; </a:t>
            </a:r>
            <a:endParaRPr lang="uk-UA" sz="2800" dirty="0" smtClean="0"/>
          </a:p>
          <a:p>
            <a:r>
              <a:rPr lang="uk-UA" sz="2800" dirty="0" smtClean="0"/>
              <a:t>– </a:t>
            </a:r>
            <a:r>
              <a:rPr lang="uk-UA" sz="2800" dirty="0"/>
              <a:t>незадоволені потреби споживачів товарів даного типу; </a:t>
            </a:r>
          </a:p>
          <a:p>
            <a:r>
              <a:rPr lang="uk-UA" sz="2800" dirty="0"/>
              <a:t>– вплив технічного прогресу на розвиток потреб споживачів та </a:t>
            </a:r>
            <a:r>
              <a:rPr lang="uk-UA" sz="2800" dirty="0" err="1"/>
              <a:t>технікотехнологічної</a:t>
            </a:r>
            <a:r>
              <a:rPr lang="uk-UA" sz="2800" dirty="0"/>
              <a:t> бази продуцентів. 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7919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>
                  <a:solidFill>
                    <a:schemeClr val="tx1"/>
                  </a:solidFill>
                </a:ln>
              </a:rPr>
              <a:t>Конкуренти</a:t>
            </a:r>
            <a:endParaRPr lang="uk-UA" sz="6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537" y="1535305"/>
            <a:ext cx="1168266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якомога точніший список усіх конкурентів;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окремо список національних конкурентів та список зарубіжних конкурентів;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– основні конкуренти, які мають найбільшу частку ринку (3—5 фірм);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конкуренти, які найбільш динамічно розвивають свою діяльність на цьому ринку (2 — 3 фірми);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славнозвісність торгових марок (знаків) конкурентів;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характерні особливості товарів конкурентів, за якими їм віддають перевагу споживачі;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особливості побудови міжнародного маркетингового комплексу;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упаковування товарів конкурентів (матеріал, колір, характерні особливості);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17062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33925" y="1600200"/>
            <a:ext cx="10792327" cy="4525963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з’ясувати </a:t>
            </a:r>
            <a:r>
              <a:rPr lang="uk-UA" sz="2800" b="1" dirty="0">
                <a:solidFill>
                  <a:schemeClr val="tx1"/>
                </a:solidFill>
              </a:rPr>
              <a:t>сутність </a:t>
            </a:r>
            <a:r>
              <a:rPr lang="uk-UA" sz="2800" b="1" dirty="0" smtClean="0">
                <a:solidFill>
                  <a:schemeClr val="tx1"/>
                </a:solidFill>
              </a:rPr>
              <a:t> </a:t>
            </a:r>
            <a:r>
              <a:rPr lang="uk-UA" sz="2800" b="1" dirty="0">
                <a:solidFill>
                  <a:schemeClr val="tx1"/>
                </a:solidFill>
              </a:rPr>
              <a:t>та особливості міжнародних маркетингових </a:t>
            </a:r>
            <a:r>
              <a:rPr lang="uk-UA" sz="2800" b="1" dirty="0" smtClean="0">
                <a:solidFill>
                  <a:schemeClr val="tx1"/>
                </a:solidFill>
              </a:rPr>
              <a:t>досліджень; </a:t>
            </a:r>
          </a:p>
          <a:p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>
                <a:solidFill>
                  <a:schemeClr val="tx1"/>
                </a:solidFill>
              </a:rPr>
              <a:t>розглянути етапи міжнародного маркетингового дослідження</a:t>
            </a:r>
            <a:r>
              <a:rPr lang="uk-UA" sz="2800" b="1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chemeClr val="tx1"/>
                </a:solidFill>
              </a:rPr>
              <a:t>вивчити типи </a:t>
            </a:r>
            <a:r>
              <a:rPr lang="uk-UA" sz="2800" b="1" dirty="0">
                <a:solidFill>
                  <a:schemeClr val="tx1"/>
                </a:solidFill>
              </a:rPr>
              <a:t>міжнародних маркетингових досліджень</a:t>
            </a:r>
            <a:r>
              <a:rPr lang="uk-UA" sz="2800" b="1" dirty="0" smtClean="0">
                <a:solidFill>
                  <a:schemeClr val="tx1"/>
                </a:solidFill>
              </a:rPr>
              <a:t>; </a:t>
            </a:r>
          </a:p>
          <a:p>
            <a:endParaRPr lang="uk-UA" sz="2800" b="1" dirty="0" smtClean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7200" b="1" dirty="0">
                <a:ln w="28575">
                  <a:solidFill>
                    <a:schemeClr val="tx1"/>
                  </a:solidFill>
                </a:ln>
              </a:rPr>
              <a:t>Мета:</a:t>
            </a:r>
          </a:p>
        </p:txBody>
      </p:sp>
    </p:spTree>
    <p:extLst>
      <p:ext uri="{BB962C8B-B14F-4D97-AF65-F5344CB8AC3E}">
        <p14:creationId xmlns:p14="http://schemas.microsoft.com/office/powerpoint/2010/main" val="346987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>
                  <a:solidFill>
                    <a:schemeClr val="tx1"/>
                  </a:solidFill>
                </a:ln>
              </a:rPr>
              <a:t>Конкуренти</a:t>
            </a:r>
            <a:endParaRPr lang="uk-UA" sz="66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767" y="1775936"/>
            <a:ext cx="1078029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цінова політика конкурентів;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– заходи та особливості системи просування;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побудова каналів розподілу та робота з посередниками;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показники та оцінки фінансового стану;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інформація щодо науково-дослідних розробок: основні напрями, витрати тощо;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інформація щодо звернення до консалтингових фірм: теми (проблеми) досліджень, вартість, можливі результати, клієнтами яких консалтингових фірм є конкуренти;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купівля і продаж дочірніх фірм, злиття та поглинання;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– інформація в місцевих та міжнародних засобах масової інформації. 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32914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927" y="352247"/>
            <a:ext cx="10515600" cy="1325563"/>
          </a:xfrm>
        </p:spPr>
        <p:txBody>
          <a:bodyPr>
            <a:normAutofit/>
          </a:bodyPr>
          <a:lstStyle/>
          <a:p>
            <a:r>
              <a:rPr lang="uk-UA" sz="5400" dirty="0" smtClean="0"/>
              <a:t>2. </a:t>
            </a:r>
            <a:r>
              <a:rPr lang="uk-UA" sz="5400" dirty="0"/>
              <a:t>Кон’юнктура зарубіжного ринку </a:t>
            </a:r>
            <a:endParaRPr lang="uk-UA" sz="54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973" y="2708292"/>
            <a:ext cx="53318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Кон’юнктура зарубіжного ринку — це конкретна економічна ситуація, що склалася на ринку на даний час.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К САМОСТОЯТЕЛЬНО ПРОВЕСТИ АНАЛИЗ ЗАРУБЕЖНОГО РЫНКА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359" y="2105526"/>
            <a:ext cx="5390146" cy="4235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73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dirty="0"/>
              <a:t>Ринкову ситуацію визначає така сукупність </a:t>
            </a:r>
            <a:r>
              <a:rPr lang="uk-UA" sz="4000" dirty="0" smtClean="0"/>
              <a:t>критеріїв:</a:t>
            </a:r>
            <a:endParaRPr lang="uk-UA" sz="4000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3767" y="1775936"/>
            <a:ext cx="1078029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– </a:t>
            </a:r>
            <a:r>
              <a:rPr lang="uk-UA" sz="2800" dirty="0"/>
              <a:t>ступінь збалансованості ринку (співвідношення попиту та пропонування); </a:t>
            </a:r>
          </a:p>
          <a:p>
            <a:r>
              <a:rPr lang="uk-UA" sz="2800" dirty="0"/>
              <a:t>– тенденції розвитку (що сформувалися, намітилися, або змінилися); </a:t>
            </a:r>
          </a:p>
          <a:p>
            <a:r>
              <a:rPr lang="uk-UA" sz="2800" dirty="0"/>
              <a:t>– рівень усталеності або коливання основних параметрів ринку; </a:t>
            </a:r>
          </a:p>
          <a:p>
            <a:r>
              <a:rPr lang="uk-UA" sz="2800" dirty="0"/>
              <a:t>– масштаби ринкових операцій та ступінь ділової активності; </a:t>
            </a:r>
          </a:p>
          <a:p>
            <a:r>
              <a:rPr lang="uk-UA" sz="2800" dirty="0"/>
              <a:t>– рівень комерційного (ринкового) ризику; </a:t>
            </a:r>
          </a:p>
          <a:p>
            <a:r>
              <a:rPr lang="uk-UA" sz="2800" dirty="0"/>
              <a:t>– конкурентне середовище і конкурентна боротьба; </a:t>
            </a:r>
          </a:p>
          <a:p>
            <a:r>
              <a:rPr lang="uk-UA" sz="2800" dirty="0"/>
              <a:t>– знаходження ринку в певній точці (стадії) економічного або сезонного циклу. 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43764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927" y="352247"/>
            <a:ext cx="10515600" cy="1325563"/>
          </a:xfrm>
        </p:spPr>
        <p:txBody>
          <a:bodyPr>
            <a:normAutofit/>
          </a:bodyPr>
          <a:lstStyle/>
          <a:p>
            <a:r>
              <a:rPr lang="uk-UA" sz="5400" dirty="0" smtClean="0"/>
              <a:t>3. </a:t>
            </a:r>
            <a:r>
              <a:rPr lang="uk-UA" sz="5400" dirty="0"/>
              <a:t>методи вивчення ринку </a:t>
            </a:r>
            <a:endParaRPr lang="uk-UA" sz="54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973" y="2130776"/>
            <a:ext cx="53318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Кабінетні дослідження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— здійснюються на основі вторинної інформації і дають, як правило, загальні відомості щодо стану та перспектив розвитку об’єкта дослідження.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Польові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— здійснюються на основі первинної інформації, дають змогу отримати унікальну маркетингову інформацію стосовно об’єкта дослідження. </a:t>
            </a:r>
          </a:p>
        </p:txBody>
      </p:sp>
      <p:pic>
        <p:nvPicPr>
          <p:cNvPr id="4098" name="Picture 2" descr="Аналітичне дослідження ринк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807" y="2237874"/>
            <a:ext cx="5463172" cy="387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730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тип </a:t>
            </a:r>
            <a:r>
              <a:rPr lang="uk-UA" dirty="0"/>
              <a:t>інформації</a:t>
            </a:r>
            <a:endParaRPr lang="uk-UA" b="1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532986" y="2177717"/>
            <a:ext cx="5096256" cy="4285648"/>
          </a:xfrm>
          <a:solidFill>
            <a:srgbClr val="FED8F7"/>
          </a:solidFill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Вторинна інформація </a:t>
            </a:r>
            <a:r>
              <a:rPr lang="uk-UA" dirty="0">
                <a:solidFill>
                  <a:schemeClr val="tx1"/>
                </a:solidFill>
              </a:rPr>
              <a:t>— це інформація, яка вже відображена в будь-яких друкованих джерелах, або зберігається на інших носіях інформації у вигляді результатів попередніх досліджень, даних щодо виробничо-економічної діяльності фірм за певний період тощо. </a:t>
            </a:r>
            <a:endParaRPr lang="uk-UA" dirty="0" smtClean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707136" y="2201779"/>
            <a:ext cx="5096256" cy="422549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Первинна інформація </a:t>
            </a:r>
            <a:r>
              <a:rPr lang="uk-UA" dirty="0">
                <a:solidFill>
                  <a:schemeClr val="tx1"/>
                </a:solidFill>
              </a:rPr>
              <a:t>— це інформація, яка збирається вперше з певною метою переважно методами опитування (індивідуальне або групове інтерв’ю, опитування через пошту, телефонне опитування, </a:t>
            </a:r>
            <a:r>
              <a:rPr lang="uk-UA" dirty="0" err="1">
                <a:solidFill>
                  <a:schemeClr val="tx1"/>
                </a:solidFill>
              </a:rPr>
              <a:t>опитування</a:t>
            </a:r>
            <a:r>
              <a:rPr lang="uk-UA" dirty="0">
                <a:solidFill>
                  <a:schemeClr val="tx1"/>
                </a:solidFill>
              </a:rPr>
              <a:t> за допомогою комп’ютерної мережі). </a:t>
            </a:r>
          </a:p>
        </p:txBody>
      </p:sp>
    </p:spTree>
    <p:extLst>
      <p:ext uri="{BB962C8B-B14F-4D97-AF65-F5344CB8AC3E}">
        <p14:creationId xmlns:p14="http://schemas.microsoft.com/office/powerpoint/2010/main" val="225658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ВИСНОВКИ</a:t>
            </a:r>
            <a:endParaRPr lang="uk-UA" sz="6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03851622"/>
              </p:ext>
            </p:extLst>
          </p:nvPr>
        </p:nvGraphicFramePr>
        <p:xfrm>
          <a:off x="838200" y="1690688"/>
          <a:ext cx="10649755" cy="4941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69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83073" y="1977635"/>
            <a:ext cx="9877777" cy="3450696"/>
          </a:xfrm>
        </p:spPr>
        <p:txBody>
          <a:bodyPr>
            <a:normAutofit fontScale="92500" lnSpcReduction="20000"/>
          </a:bodyPr>
          <a:lstStyle/>
          <a:p>
            <a:r>
              <a:rPr lang="uk-UA" sz="3600" b="1" dirty="0">
                <a:solidFill>
                  <a:schemeClr val="tx1"/>
                </a:solidFill>
              </a:rPr>
              <a:t>1. Суть та особливості міжнародних маркетингових досліджень. </a:t>
            </a:r>
            <a:endParaRPr lang="uk-UA" sz="3600" b="1" dirty="0" smtClean="0">
              <a:solidFill>
                <a:schemeClr val="tx1"/>
              </a:solidFill>
            </a:endParaRPr>
          </a:p>
          <a:p>
            <a:endParaRPr lang="uk-UA" sz="3600" b="1" dirty="0">
              <a:solidFill>
                <a:schemeClr val="tx1"/>
              </a:solidFill>
            </a:endParaRPr>
          </a:p>
          <a:p>
            <a:r>
              <a:rPr lang="uk-UA" sz="3600" b="1" dirty="0">
                <a:solidFill>
                  <a:schemeClr val="tx1"/>
                </a:solidFill>
              </a:rPr>
              <a:t>2. Етапи міжнародного маркетингового дослідження. </a:t>
            </a:r>
            <a:endParaRPr lang="uk-UA" sz="3600" b="1" dirty="0" smtClean="0">
              <a:solidFill>
                <a:schemeClr val="tx1"/>
              </a:solidFill>
            </a:endParaRPr>
          </a:p>
          <a:p>
            <a:endParaRPr lang="uk-UA" sz="3600" b="1" dirty="0">
              <a:solidFill>
                <a:schemeClr val="tx1"/>
              </a:solidFill>
            </a:endParaRPr>
          </a:p>
          <a:p>
            <a:r>
              <a:rPr lang="uk-UA" sz="3600" b="1" dirty="0">
                <a:solidFill>
                  <a:schemeClr val="tx1"/>
                </a:solidFill>
              </a:rPr>
              <a:t>3. Типи міжнародних маркетингових досліджень. </a:t>
            </a:r>
          </a:p>
          <a:p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6000" b="1" dirty="0" smtClean="0">
                <a:ln w="28575">
                  <a:solidFill>
                    <a:schemeClr val="tx1"/>
                  </a:solidFill>
                </a:ln>
              </a:rPr>
              <a:t>План</a:t>
            </a:r>
            <a:endParaRPr lang="uk-UA" sz="6000" b="1" dirty="0">
              <a:ln w="28575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65209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65819" y="1353302"/>
            <a:ext cx="105029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4400" b="1" dirty="0"/>
              <a:t>Суть та особливості міжнародних маркетингових досліджень</a:t>
            </a:r>
            <a:endParaRPr lang="uk-UA" sz="4400" b="1" dirty="0" smtClean="0"/>
          </a:p>
          <a:p>
            <a:pPr algn="ctr"/>
            <a:endParaRPr lang="uk-UA" sz="4400" dirty="0"/>
          </a:p>
        </p:txBody>
      </p:sp>
      <p:pic>
        <p:nvPicPr>
          <p:cNvPr id="4" name="Picture 6" descr="вопрос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664" y="4154069"/>
            <a:ext cx="4848727" cy="2165684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57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4586" y="969472"/>
            <a:ext cx="56667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/>
              <a:t>Міжнародне маркетингове дослідження </a:t>
            </a:r>
            <a:endParaRPr lang="uk-UA" sz="3600" b="1" dirty="0" smtClean="0"/>
          </a:p>
          <a:p>
            <a:endParaRPr lang="uk-UA" sz="3600" dirty="0" smtClean="0"/>
          </a:p>
          <a:p>
            <a:r>
              <a:rPr lang="uk-UA" sz="3600" dirty="0" smtClean="0"/>
              <a:t>— </a:t>
            </a:r>
            <a:r>
              <a:rPr lang="uk-UA" sz="3600" dirty="0"/>
              <a:t>це система збору, обробки, аналізу та прогнозування даних, необхідних для прийняття рішень у маркетинговій діяльності. </a:t>
            </a:r>
          </a:p>
        </p:txBody>
      </p:sp>
      <p:sp>
        <p:nvSpPr>
          <p:cNvPr id="2" name="AutoShape 2" descr="Маркетингові дослідження - детально про поняття і застосуванн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5" descr="Маркетингові дослідження - детально про поняття і застосуванн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694" y="1244132"/>
            <a:ext cx="4872790" cy="40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66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2457" y="1414914"/>
            <a:ext cx="5644703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Метою будь-якого міжнародного маркетингового дослідження є зменшення ризику від рішень стосовно міжнародної активності фірми. 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50850"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indent="450850"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Мінімізація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ризику досягається на основі використання висновків міжнародного маркетингового дослідження в прийнятті рішень. </a:t>
            </a:r>
            <a:r>
              <a:rPr lang="uk-UA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усього національного господарства зближує відтворювальні процеси окремих країн за техніко-економічними показниками. </a:t>
            </a:r>
            <a:endParaRPr lang="uk-UA" sz="24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421" y="1828800"/>
            <a:ext cx="5630779" cy="4211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163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011" y="338328"/>
            <a:ext cx="11562347" cy="114155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Критерії для </a:t>
            </a:r>
            <a:r>
              <a:rPr lang="uk-UA" dirty="0"/>
              <a:t>визначення якості та рівня забезпеченості </a:t>
            </a:r>
            <a:r>
              <a:rPr lang="uk-UA" dirty="0" smtClean="0"/>
              <a:t>інформацією </a:t>
            </a:r>
            <a:r>
              <a:rPr lang="uk-UA" dirty="0"/>
              <a:t>для прийняття міжнародних маркетингових рішень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87824698"/>
              </p:ext>
            </p:extLst>
          </p:nvPr>
        </p:nvGraphicFramePr>
        <p:xfrm>
          <a:off x="164564" y="1439333"/>
          <a:ext cx="11864304" cy="5231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171577" y="3979483"/>
            <a:ext cx="4020423" cy="241225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uk-UA" sz="28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0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Особливості міжнародного маркетингового дослідження: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11031434"/>
              </p:ext>
            </p:extLst>
          </p:nvPr>
        </p:nvGraphicFramePr>
        <p:xfrm>
          <a:off x="625642" y="1708484"/>
          <a:ext cx="10647948" cy="4850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584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737</TotalTime>
  <Words>1576</Words>
  <Application>Microsoft Office PowerPoint</Application>
  <PresentationFormat>Произвольный</PresentationFormat>
  <Paragraphs>170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Волна</vt:lpstr>
      <vt:lpstr>МІЖНАРОДНІ  МАРКЕТИНГОВІ ДОСЛІДЖЕННЯ</vt:lpstr>
      <vt:lpstr>Презентация PowerPoint</vt:lpstr>
      <vt:lpstr>Мета:</vt:lpstr>
      <vt:lpstr>План</vt:lpstr>
      <vt:lpstr>Презентация PowerPoint</vt:lpstr>
      <vt:lpstr>Презентация PowerPoint</vt:lpstr>
      <vt:lpstr>Презентация PowerPoint</vt:lpstr>
      <vt:lpstr>Критерії для визначення якості та рівня забезпеченості інформацією для прийняття міжнародних маркетингових рішень</vt:lpstr>
      <vt:lpstr>Особливості міжнародного маркетингового дослідження: </vt:lpstr>
      <vt:lpstr>поширені напрямки міжнародних маркетингових досліджень </vt:lpstr>
      <vt:lpstr>Презентация PowerPoint</vt:lpstr>
      <vt:lpstr>Етапи міжнародного марктетингового дослідження</vt:lpstr>
      <vt:lpstr>Етапи міжнародного марктетингового дослідження</vt:lpstr>
      <vt:lpstr>Етапи міжнародного марктетингового дослідження</vt:lpstr>
      <vt:lpstr>Етапи міжнародного марктетингового дослідження</vt:lpstr>
      <vt:lpstr>Інший автор (П.Черномаз) виділяє такі етапи дослідження</vt:lpstr>
      <vt:lpstr>Для виявлення проблем управління маркетингом використовують такі підходи: </vt:lpstr>
      <vt:lpstr>Альтернативні підходи до збирання маркетингової інформації</vt:lpstr>
      <vt:lpstr>У звіт про проведене дослідження включають такі інформацію</vt:lpstr>
      <vt:lpstr>Презентация PowerPoint</vt:lpstr>
      <vt:lpstr>типи міжнародного марктетингового дослідження</vt:lpstr>
      <vt:lpstr>Реальна місткість ринку — це обсяг товару, який може придбати (купити, взяти в кредит) ринок уже сьогодні.</vt:lpstr>
      <vt:lpstr>типи міжнародного марктетингового дослідження</vt:lpstr>
      <vt:lpstr>1. Стандартні (обов’язкові) елементи дослідження</vt:lpstr>
      <vt:lpstr>Елементи дослідження </vt:lpstr>
      <vt:lpstr>Ринок</vt:lpstr>
      <vt:lpstr>Товар</vt:lpstr>
      <vt:lpstr>Споживачі</vt:lpstr>
      <vt:lpstr>Конкуренти</vt:lpstr>
      <vt:lpstr>Конкуренти</vt:lpstr>
      <vt:lpstr>2. Кон’юнктура зарубіжного ринку </vt:lpstr>
      <vt:lpstr>Ринкову ситуацію визначає така сукупність критеріїв:</vt:lpstr>
      <vt:lpstr>3. методи вивчення ринку </vt:lpstr>
      <vt:lpstr>тип інформації</vt:lpstr>
      <vt:lpstr>ВИСНОВКИ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Олеся</dc:creator>
  <cp:lastModifiedBy>Наташа</cp:lastModifiedBy>
  <cp:revision>92</cp:revision>
  <dcterms:created xsi:type="dcterms:W3CDTF">2015-05-02T16:00:14Z</dcterms:created>
  <dcterms:modified xsi:type="dcterms:W3CDTF">2020-09-29T05:32:13Z</dcterms:modified>
</cp:coreProperties>
</file>