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Lato" panose="020F0502020204030203" pitchFamily="34" charset="0"/>
      <p:regular r:id="rId23"/>
    </p:embeddedFont>
    <p:embeddedFont>
      <p:font typeface="Lato Light" panose="020F0502020204030203" pitchFamily="34" charset="0"/>
      <p:italic r:id="rId24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8" d="100"/>
          <a:sy n="68" d="100"/>
        </p:scale>
        <p:origin x="1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346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6952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Цифрові інструменти: епоха підключеного світу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40733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Інтернет речей відкриває нову еру технологічного розвитку, де мільярди пристроїв взаємодіють між собою, створюючи розумне середовище навколо нас.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44391"/>
            <a:ext cx="1068002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П'ять характеристик хмарних обчислень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761303"/>
            <a:ext cx="13042821" cy="1723906"/>
          </a:xfrm>
          <a:prstGeom prst="roundRect">
            <a:avLst>
              <a:gd name="adj" fmla="val 1727"/>
            </a:avLst>
          </a:prstGeom>
          <a:solidFill>
            <a:srgbClr val="E5DFD2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3761303"/>
            <a:ext cx="4347567" cy="1017032"/>
          </a:xfrm>
          <a:prstGeom prst="roundRect">
            <a:avLst>
              <a:gd name="adj" fmla="val 2927"/>
            </a:avLst>
          </a:prstGeom>
          <a:solidFill>
            <a:srgbClr val="E5DFD2"/>
          </a:solidFill>
          <a:ln/>
        </p:spPr>
      </p:sp>
      <p:sp>
        <p:nvSpPr>
          <p:cNvPr id="5" name="Text 3"/>
          <p:cNvSpPr/>
          <p:nvPr/>
        </p:nvSpPr>
        <p:spPr>
          <a:xfrm>
            <a:off x="992148" y="3959662"/>
            <a:ext cx="365307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Самообслуговування на вимогу</a:t>
            </a:r>
            <a:endParaRPr lang="en-US" sz="1950" dirty="0"/>
          </a:p>
        </p:txBody>
      </p:sp>
      <p:sp>
        <p:nvSpPr>
          <p:cNvPr id="6" name="Shape 4"/>
          <p:cNvSpPr/>
          <p:nvPr/>
        </p:nvSpPr>
        <p:spPr>
          <a:xfrm>
            <a:off x="5141357" y="3761303"/>
            <a:ext cx="4347567" cy="1017032"/>
          </a:xfrm>
          <a:prstGeom prst="rect">
            <a:avLst/>
          </a:prstGeom>
          <a:solidFill>
            <a:srgbClr val="E5DFD2"/>
          </a:solidFill>
          <a:ln/>
        </p:spPr>
      </p:sp>
      <p:sp>
        <p:nvSpPr>
          <p:cNvPr id="7" name="Shape 5"/>
          <p:cNvSpPr/>
          <p:nvPr/>
        </p:nvSpPr>
        <p:spPr>
          <a:xfrm>
            <a:off x="5141357" y="3761303"/>
            <a:ext cx="22860" cy="1017032"/>
          </a:xfrm>
          <a:prstGeom prst="roundRect">
            <a:avLst>
              <a:gd name="adj" fmla="val 130232"/>
            </a:avLst>
          </a:prstGeom>
          <a:solidFill>
            <a:srgbClr val="CBC5B8"/>
          </a:solidFill>
          <a:ln/>
        </p:spPr>
      </p:sp>
      <p:sp>
        <p:nvSpPr>
          <p:cNvPr id="8" name="Text 6"/>
          <p:cNvSpPr/>
          <p:nvPr/>
        </p:nvSpPr>
        <p:spPr>
          <a:xfrm>
            <a:off x="5637490" y="3959662"/>
            <a:ext cx="335530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Широкосмуговий мережевий доступ</a:t>
            </a:r>
            <a:endParaRPr lang="en-US" sz="1950" dirty="0"/>
          </a:p>
        </p:txBody>
      </p:sp>
      <p:sp>
        <p:nvSpPr>
          <p:cNvPr id="9" name="Shape 7"/>
          <p:cNvSpPr/>
          <p:nvPr/>
        </p:nvSpPr>
        <p:spPr>
          <a:xfrm>
            <a:off x="4893350" y="4021753"/>
            <a:ext cx="496133" cy="496133"/>
          </a:xfrm>
          <a:prstGeom prst="roundRect">
            <a:avLst>
              <a:gd name="adj" fmla="val 6001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7413" y="4145697"/>
            <a:ext cx="248007" cy="248007"/>
          </a:xfrm>
          <a:prstGeom prst="rect">
            <a:avLst/>
          </a:prstGeom>
        </p:spPr>
      </p:pic>
      <p:sp>
        <p:nvSpPr>
          <p:cNvPr id="11" name="Shape 8"/>
          <p:cNvSpPr/>
          <p:nvPr/>
        </p:nvSpPr>
        <p:spPr>
          <a:xfrm>
            <a:off x="9488924" y="3761303"/>
            <a:ext cx="4347567" cy="1017032"/>
          </a:xfrm>
          <a:prstGeom prst="rect">
            <a:avLst/>
          </a:prstGeom>
          <a:solidFill>
            <a:srgbClr val="E5DFD2"/>
          </a:solidFill>
          <a:ln/>
        </p:spPr>
      </p:sp>
      <p:sp>
        <p:nvSpPr>
          <p:cNvPr id="12" name="Shape 9"/>
          <p:cNvSpPr/>
          <p:nvPr/>
        </p:nvSpPr>
        <p:spPr>
          <a:xfrm>
            <a:off x="9488924" y="3761303"/>
            <a:ext cx="22860" cy="1017032"/>
          </a:xfrm>
          <a:prstGeom prst="roundRect">
            <a:avLst>
              <a:gd name="adj" fmla="val 130232"/>
            </a:avLst>
          </a:prstGeom>
          <a:solidFill>
            <a:srgbClr val="CBC5B8"/>
          </a:solidFill>
          <a:ln/>
        </p:spPr>
      </p:sp>
      <p:sp>
        <p:nvSpPr>
          <p:cNvPr id="13" name="Text 10"/>
          <p:cNvSpPr/>
          <p:nvPr/>
        </p:nvSpPr>
        <p:spPr>
          <a:xfrm>
            <a:off x="9985058" y="395966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Пул ресурсів</a:t>
            </a:r>
            <a:endParaRPr lang="en-US" sz="1950" dirty="0"/>
          </a:p>
        </p:txBody>
      </p:sp>
      <p:sp>
        <p:nvSpPr>
          <p:cNvPr id="14" name="Shape 11"/>
          <p:cNvSpPr/>
          <p:nvPr/>
        </p:nvSpPr>
        <p:spPr>
          <a:xfrm>
            <a:off x="9240917" y="4021753"/>
            <a:ext cx="496133" cy="496133"/>
          </a:xfrm>
          <a:prstGeom prst="roundRect">
            <a:avLst>
              <a:gd name="adj" fmla="val 6001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64980" y="4145697"/>
            <a:ext cx="248007" cy="248007"/>
          </a:xfrm>
          <a:prstGeom prst="rect">
            <a:avLst/>
          </a:prstGeom>
        </p:spPr>
      </p:pic>
      <p:sp>
        <p:nvSpPr>
          <p:cNvPr id="16" name="Shape 12"/>
          <p:cNvSpPr/>
          <p:nvPr/>
        </p:nvSpPr>
        <p:spPr>
          <a:xfrm>
            <a:off x="793790" y="4778335"/>
            <a:ext cx="6521291" cy="706874"/>
          </a:xfrm>
          <a:prstGeom prst="rect">
            <a:avLst/>
          </a:prstGeom>
          <a:solidFill>
            <a:srgbClr val="E5DFD2"/>
          </a:solidFill>
          <a:ln/>
        </p:spPr>
      </p:sp>
      <p:sp>
        <p:nvSpPr>
          <p:cNvPr id="17" name="Shape 13"/>
          <p:cNvSpPr/>
          <p:nvPr/>
        </p:nvSpPr>
        <p:spPr>
          <a:xfrm>
            <a:off x="793790" y="4778335"/>
            <a:ext cx="6521291" cy="22860"/>
          </a:xfrm>
          <a:prstGeom prst="roundRect">
            <a:avLst>
              <a:gd name="adj" fmla="val 130232"/>
            </a:avLst>
          </a:prstGeom>
          <a:solidFill>
            <a:srgbClr val="CBC5B8"/>
          </a:solidFill>
          <a:ln/>
        </p:spPr>
      </p:sp>
      <p:sp>
        <p:nvSpPr>
          <p:cNvPr id="18" name="Text 14"/>
          <p:cNvSpPr/>
          <p:nvPr/>
        </p:nvSpPr>
        <p:spPr>
          <a:xfrm>
            <a:off x="992148" y="4976693"/>
            <a:ext cx="392572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Швидке переналагоджування</a:t>
            </a:r>
            <a:endParaRPr lang="en-US" sz="1950" dirty="0"/>
          </a:p>
        </p:txBody>
      </p:sp>
      <p:sp>
        <p:nvSpPr>
          <p:cNvPr id="19" name="Shape 15"/>
          <p:cNvSpPr/>
          <p:nvPr/>
        </p:nvSpPr>
        <p:spPr>
          <a:xfrm>
            <a:off x="7315081" y="4778335"/>
            <a:ext cx="6521410" cy="706874"/>
          </a:xfrm>
          <a:prstGeom prst="rect">
            <a:avLst/>
          </a:prstGeom>
          <a:solidFill>
            <a:srgbClr val="E5DFD2"/>
          </a:solidFill>
          <a:ln/>
        </p:spPr>
      </p:sp>
      <p:sp>
        <p:nvSpPr>
          <p:cNvPr id="20" name="Shape 16"/>
          <p:cNvSpPr/>
          <p:nvPr/>
        </p:nvSpPr>
        <p:spPr>
          <a:xfrm>
            <a:off x="7315081" y="4778335"/>
            <a:ext cx="22860" cy="706874"/>
          </a:xfrm>
          <a:prstGeom prst="roundRect">
            <a:avLst>
              <a:gd name="adj" fmla="val 130232"/>
            </a:avLst>
          </a:prstGeom>
          <a:solidFill>
            <a:srgbClr val="CBC5B8"/>
          </a:solidFill>
          <a:ln/>
        </p:spPr>
      </p:sp>
      <p:sp>
        <p:nvSpPr>
          <p:cNvPr id="21" name="Shape 17"/>
          <p:cNvSpPr/>
          <p:nvPr/>
        </p:nvSpPr>
        <p:spPr>
          <a:xfrm>
            <a:off x="7315081" y="4778335"/>
            <a:ext cx="6521410" cy="22860"/>
          </a:xfrm>
          <a:prstGeom prst="roundRect">
            <a:avLst>
              <a:gd name="adj" fmla="val 130232"/>
            </a:avLst>
          </a:prstGeom>
          <a:solidFill>
            <a:srgbClr val="CBC5B8"/>
          </a:solidFill>
          <a:ln/>
        </p:spPr>
      </p:sp>
      <p:sp>
        <p:nvSpPr>
          <p:cNvPr id="22" name="Text 18"/>
          <p:cNvSpPr/>
          <p:nvPr/>
        </p:nvSpPr>
        <p:spPr>
          <a:xfrm>
            <a:off x="7811214" y="4976693"/>
            <a:ext cx="392060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Вимірювання обслуговування</a:t>
            </a:r>
            <a:endParaRPr lang="en-US" sz="1950" dirty="0"/>
          </a:p>
        </p:txBody>
      </p:sp>
      <p:sp>
        <p:nvSpPr>
          <p:cNvPr id="23" name="Shape 19"/>
          <p:cNvSpPr/>
          <p:nvPr/>
        </p:nvSpPr>
        <p:spPr>
          <a:xfrm>
            <a:off x="7067074" y="4883646"/>
            <a:ext cx="496133" cy="496133"/>
          </a:xfrm>
          <a:prstGeom prst="roundRect">
            <a:avLst>
              <a:gd name="adj" fmla="val 6001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pic>
        <p:nvPicPr>
          <p:cNvPr id="2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91137" y="5007590"/>
            <a:ext cx="248007" cy="24800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6526" y="533876"/>
            <a:ext cx="11445478" cy="606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Моделі розгортання хмарної інфраструктури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776526" y="1528882"/>
            <a:ext cx="13077349" cy="1474827"/>
          </a:xfrm>
          <a:prstGeom prst="roundRect">
            <a:avLst>
              <a:gd name="adj" fmla="val 1975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9386" y="1551742"/>
            <a:ext cx="776526" cy="1429107"/>
          </a:xfrm>
          <a:prstGeom prst="roundRect">
            <a:avLst>
              <a:gd name="adj" fmla="val 218"/>
            </a:avLst>
          </a:prstGeom>
          <a:solidFill>
            <a:srgbClr val="E5DFD2"/>
          </a:solidFill>
          <a:ln/>
        </p:spPr>
      </p:sp>
      <p:sp>
        <p:nvSpPr>
          <p:cNvPr id="5" name="Text 3"/>
          <p:cNvSpPr/>
          <p:nvPr/>
        </p:nvSpPr>
        <p:spPr>
          <a:xfrm>
            <a:off x="1042035" y="2084308"/>
            <a:ext cx="291227" cy="363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1</a:t>
            </a:r>
            <a:endParaRPr lang="en-US" sz="2250" dirty="0"/>
          </a:p>
        </p:txBody>
      </p:sp>
      <p:sp>
        <p:nvSpPr>
          <p:cNvPr id="6" name="Text 4"/>
          <p:cNvSpPr/>
          <p:nvPr/>
        </p:nvSpPr>
        <p:spPr>
          <a:xfrm>
            <a:off x="1769983" y="1745813"/>
            <a:ext cx="376701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Приватна хмара (Private Cloud)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1769983" y="2165509"/>
            <a:ext cx="11866959" cy="621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Інфраструктура для використання однією організацією, що включає кілька споживачів. Може перебувати як всередині, так і поза юрисдикції власника.</a:t>
            </a:r>
            <a:endParaRPr lang="en-US" sz="1500" dirty="0"/>
          </a:p>
        </p:txBody>
      </p:sp>
      <p:sp>
        <p:nvSpPr>
          <p:cNvPr id="8" name="Shape 6"/>
          <p:cNvSpPr/>
          <p:nvPr/>
        </p:nvSpPr>
        <p:spPr>
          <a:xfrm>
            <a:off x="776526" y="3197781"/>
            <a:ext cx="13077349" cy="1474827"/>
          </a:xfrm>
          <a:prstGeom prst="roundRect">
            <a:avLst>
              <a:gd name="adj" fmla="val 1975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99386" y="3220641"/>
            <a:ext cx="776526" cy="1429107"/>
          </a:xfrm>
          <a:prstGeom prst="roundRect">
            <a:avLst>
              <a:gd name="adj" fmla="val 218"/>
            </a:avLst>
          </a:prstGeom>
          <a:solidFill>
            <a:srgbClr val="E5DFD2"/>
          </a:solidFill>
          <a:ln/>
        </p:spPr>
      </p:sp>
      <p:sp>
        <p:nvSpPr>
          <p:cNvPr id="10" name="Text 8"/>
          <p:cNvSpPr/>
          <p:nvPr/>
        </p:nvSpPr>
        <p:spPr>
          <a:xfrm>
            <a:off x="1042035" y="3753207"/>
            <a:ext cx="291227" cy="363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2</a:t>
            </a:r>
            <a:endParaRPr lang="en-US" sz="2250" dirty="0"/>
          </a:p>
        </p:txBody>
      </p:sp>
      <p:sp>
        <p:nvSpPr>
          <p:cNvPr id="11" name="Text 9"/>
          <p:cNvSpPr/>
          <p:nvPr/>
        </p:nvSpPr>
        <p:spPr>
          <a:xfrm>
            <a:off x="1769983" y="3414713"/>
            <a:ext cx="3562469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Публічна хмара (Public Cloud)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1769983" y="3834408"/>
            <a:ext cx="11866959" cy="621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Інфраструктура для вільного використання широкою публікою. Перебуває у власності комерційних, наукових і урядових організацій.</a:t>
            </a:r>
            <a:endParaRPr lang="en-US" sz="1500" dirty="0"/>
          </a:p>
        </p:txBody>
      </p:sp>
      <p:sp>
        <p:nvSpPr>
          <p:cNvPr id="13" name="Shape 11"/>
          <p:cNvSpPr/>
          <p:nvPr/>
        </p:nvSpPr>
        <p:spPr>
          <a:xfrm>
            <a:off x="776526" y="4866680"/>
            <a:ext cx="13077349" cy="1474827"/>
          </a:xfrm>
          <a:prstGeom prst="roundRect">
            <a:avLst>
              <a:gd name="adj" fmla="val 1975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799386" y="4889540"/>
            <a:ext cx="776526" cy="1429107"/>
          </a:xfrm>
          <a:prstGeom prst="roundRect">
            <a:avLst>
              <a:gd name="adj" fmla="val 218"/>
            </a:avLst>
          </a:prstGeom>
          <a:solidFill>
            <a:srgbClr val="E5DFD2"/>
          </a:solidFill>
          <a:ln/>
        </p:spPr>
      </p:sp>
      <p:sp>
        <p:nvSpPr>
          <p:cNvPr id="15" name="Text 13"/>
          <p:cNvSpPr/>
          <p:nvPr/>
        </p:nvSpPr>
        <p:spPr>
          <a:xfrm>
            <a:off x="1042035" y="5422106"/>
            <a:ext cx="291227" cy="363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3</a:t>
            </a:r>
            <a:endParaRPr lang="en-US" sz="2250" dirty="0"/>
          </a:p>
        </p:txBody>
      </p:sp>
      <p:sp>
        <p:nvSpPr>
          <p:cNvPr id="16" name="Text 14"/>
          <p:cNvSpPr/>
          <p:nvPr/>
        </p:nvSpPr>
        <p:spPr>
          <a:xfrm>
            <a:off x="1769983" y="5083612"/>
            <a:ext cx="3632835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Гібридна хмара (Hybrid Cloud)</a:t>
            </a:r>
            <a:endParaRPr lang="en-US" sz="1900" dirty="0"/>
          </a:p>
        </p:txBody>
      </p:sp>
      <p:sp>
        <p:nvSpPr>
          <p:cNvPr id="17" name="Text 15"/>
          <p:cNvSpPr/>
          <p:nvPr/>
        </p:nvSpPr>
        <p:spPr>
          <a:xfrm>
            <a:off x="1769983" y="5503307"/>
            <a:ext cx="11866959" cy="621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Комбінація з двох або більше різних хмарних інфраструктур, що залишаються унікальними об'єктами, але пов'язані стандартизованими технологіями.</a:t>
            </a:r>
            <a:endParaRPr lang="en-US" sz="1500" dirty="0"/>
          </a:p>
        </p:txBody>
      </p:sp>
      <p:sp>
        <p:nvSpPr>
          <p:cNvPr id="18" name="Shape 16"/>
          <p:cNvSpPr/>
          <p:nvPr/>
        </p:nvSpPr>
        <p:spPr>
          <a:xfrm>
            <a:off x="776526" y="6535579"/>
            <a:ext cx="13077349" cy="1164908"/>
          </a:xfrm>
          <a:prstGeom prst="roundRect">
            <a:avLst>
              <a:gd name="adj" fmla="val 2500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799386" y="6558439"/>
            <a:ext cx="776526" cy="1119187"/>
          </a:xfrm>
          <a:prstGeom prst="roundRect">
            <a:avLst>
              <a:gd name="adj" fmla="val 218"/>
            </a:avLst>
          </a:prstGeom>
          <a:solidFill>
            <a:srgbClr val="E5DFD2"/>
          </a:solidFill>
          <a:ln/>
        </p:spPr>
      </p:sp>
      <p:sp>
        <p:nvSpPr>
          <p:cNvPr id="20" name="Text 18"/>
          <p:cNvSpPr/>
          <p:nvPr/>
        </p:nvSpPr>
        <p:spPr>
          <a:xfrm>
            <a:off x="1042035" y="6935986"/>
            <a:ext cx="291227" cy="363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4</a:t>
            </a:r>
            <a:endParaRPr lang="en-US" sz="2250" dirty="0"/>
          </a:p>
        </p:txBody>
      </p:sp>
      <p:sp>
        <p:nvSpPr>
          <p:cNvPr id="21" name="Text 19"/>
          <p:cNvSpPr/>
          <p:nvPr/>
        </p:nvSpPr>
        <p:spPr>
          <a:xfrm>
            <a:off x="1769983" y="6752511"/>
            <a:ext cx="451782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Громадська хмара (Community Cloud)</a:t>
            </a:r>
            <a:endParaRPr lang="en-US" sz="1900" dirty="0"/>
          </a:p>
        </p:txBody>
      </p:sp>
      <p:sp>
        <p:nvSpPr>
          <p:cNvPr id="22" name="Text 20"/>
          <p:cNvSpPr/>
          <p:nvPr/>
        </p:nvSpPr>
        <p:spPr>
          <a:xfrm>
            <a:off x="1769983" y="7172206"/>
            <a:ext cx="11866959" cy="310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Інфраструктура для конкретної спільноти споживачів з організацій, що мають загальні завдання, місії та вимоги безпеки.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99486"/>
            <a:ext cx="728995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Класи хмарних послуг (XaaS)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517219"/>
            <a:ext cx="992267" cy="146101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70815" y="2715578"/>
            <a:ext cx="356544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Infrastructure as a Service (IaaS)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470815" y="3144798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Оренда потужності серверів і ємності систем зберігання центрів обробки даних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978235"/>
            <a:ext cx="992267" cy="146101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70815" y="4176593"/>
            <a:ext cx="30532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Platform as a Service (PaaS)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7470815" y="4605814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Оренда платформи розробки ПЗ колективними або індивідуальними розробниками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439251"/>
            <a:ext cx="992267" cy="119074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70815" y="5637609"/>
            <a:ext cx="30682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Software as a Service (SaaS)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7470815" y="6066830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Оренда програмного забезпечення, яке запускається «з хмари»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3890" y="442674"/>
            <a:ext cx="7349728" cy="503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Туманні обчислення (Fog Computing)</a:t>
            </a:r>
            <a:endParaRPr lang="en-US" sz="3150" dirty="0"/>
          </a:p>
        </p:txBody>
      </p:sp>
      <p:sp>
        <p:nvSpPr>
          <p:cNvPr id="3" name="Text 1"/>
          <p:cNvSpPr/>
          <p:nvPr/>
        </p:nvSpPr>
        <p:spPr>
          <a:xfrm>
            <a:off x="643890" y="1332071"/>
            <a:ext cx="5788104" cy="772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Під «туманом» мається на увазі наближення «хмари» до землі – це різновид хмарних сервісів, розташованих не десь в недоступних висотах, а в навколишньому середовищі.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643890" y="2249448"/>
            <a:ext cx="5788104" cy="515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FC не альтернатива, а доповнення до CC</a:t>
            </a:r>
            <a:r>
              <a:rPr lang="en-US" sz="12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 і можуть виникнути ситуації їх спільної дії.</a:t>
            </a:r>
            <a:endParaRPr lang="en-US" sz="1250" dirty="0"/>
          </a:p>
        </p:txBody>
      </p:sp>
      <p:sp>
        <p:nvSpPr>
          <p:cNvPr id="5" name="Text 3"/>
          <p:cNvSpPr/>
          <p:nvPr/>
        </p:nvSpPr>
        <p:spPr>
          <a:xfrm>
            <a:off x="643890" y="2925485"/>
            <a:ext cx="2352199" cy="2514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Трирівнева структура: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643890" y="3337917"/>
            <a:ext cx="5788104" cy="257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Верхній рівень: тисячі хмарних ЦОД</a:t>
            </a:r>
            <a:endParaRPr lang="en-US" sz="1250" dirty="0"/>
          </a:p>
        </p:txBody>
      </p:sp>
      <p:sp>
        <p:nvSpPr>
          <p:cNvPr id="7" name="Text 5"/>
          <p:cNvSpPr/>
          <p:nvPr/>
        </p:nvSpPr>
        <p:spPr>
          <a:xfrm>
            <a:off x="643890" y="3651766"/>
            <a:ext cx="5788104" cy="257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Середній рівень: десятки тисяч розподілених керуючих ЦОД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643890" y="3965615"/>
            <a:ext cx="5788104" cy="257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Нижній рівень: мільйони обчислювальних пристроїв розумних речей</a:t>
            </a:r>
            <a:endParaRPr lang="en-US" sz="12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283" y="1368385"/>
            <a:ext cx="7161728" cy="716172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68981"/>
            <a:ext cx="878145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Відмінності Fog від Cloud Computing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385893"/>
            <a:ext cx="4215289" cy="2451973"/>
          </a:xfrm>
          <a:prstGeom prst="roundRect">
            <a:avLst>
              <a:gd name="adj" fmla="val 4475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70930" y="2385893"/>
            <a:ext cx="91440" cy="2451973"/>
          </a:xfrm>
          <a:prstGeom prst="roundRect">
            <a:avLst>
              <a:gd name="adj" fmla="val 32558"/>
            </a:avLst>
          </a:prstGeom>
          <a:solidFill>
            <a:srgbClr val="282824"/>
          </a:solidFill>
          <a:ln/>
        </p:spPr>
      </p:sp>
      <p:sp>
        <p:nvSpPr>
          <p:cNvPr id="5" name="Text 3"/>
          <p:cNvSpPr/>
          <p:nvPr/>
        </p:nvSpPr>
        <p:spPr>
          <a:xfrm>
            <a:off x="1083588" y="2607112"/>
            <a:ext cx="370427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Розподіл обчислювальної потужності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83588" y="3346490"/>
            <a:ext cx="370427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Значні обчислювальні ресурси розміщені на периферії мережі з низьким рівнем затримок при обміні даними в режимі реального часу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07437" y="2385893"/>
            <a:ext cx="4215408" cy="2451973"/>
          </a:xfrm>
          <a:prstGeom prst="roundRect">
            <a:avLst>
              <a:gd name="adj" fmla="val 4475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184577" y="2385893"/>
            <a:ext cx="91440" cy="2451973"/>
          </a:xfrm>
          <a:prstGeom prst="roundRect">
            <a:avLst>
              <a:gd name="adj" fmla="val 32558"/>
            </a:avLst>
          </a:prstGeom>
          <a:solidFill>
            <a:srgbClr val="282824"/>
          </a:solidFill>
          <a:ln/>
        </p:spPr>
      </p:sp>
      <p:sp>
        <p:nvSpPr>
          <p:cNvPr id="9" name="Text 7"/>
          <p:cNvSpPr/>
          <p:nvPr/>
        </p:nvSpPr>
        <p:spPr>
          <a:xfrm>
            <a:off x="5497235" y="2607112"/>
            <a:ext cx="28271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Географічне розподіл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497235" y="3036332"/>
            <a:ext cx="37043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Модель розподілу сервісів менш централізована, окремі пристрої пов'язані між собою потоками даних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21203" y="2385893"/>
            <a:ext cx="4215289" cy="2451973"/>
          </a:xfrm>
          <a:prstGeom prst="roundRect">
            <a:avLst>
              <a:gd name="adj" fmla="val 4475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598343" y="2385893"/>
            <a:ext cx="91440" cy="2451973"/>
          </a:xfrm>
          <a:prstGeom prst="roundRect">
            <a:avLst>
              <a:gd name="adj" fmla="val 32558"/>
            </a:avLst>
          </a:prstGeom>
          <a:solidFill>
            <a:srgbClr val="282824"/>
          </a:solidFill>
          <a:ln/>
        </p:spPr>
      </p:sp>
      <p:sp>
        <p:nvSpPr>
          <p:cNvPr id="13" name="Text 11"/>
          <p:cNvSpPr/>
          <p:nvPr/>
        </p:nvSpPr>
        <p:spPr>
          <a:xfrm>
            <a:off x="9911001" y="2607112"/>
            <a:ext cx="275998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Великий обсяг даних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911001" y="3036332"/>
            <a:ext cx="37042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Пристрої з численними сенсорами генерують гігантські обсяги даних в реальному часі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93790" y="5036225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70930" y="5036225"/>
            <a:ext cx="91440" cy="1824276"/>
          </a:xfrm>
          <a:prstGeom prst="roundRect">
            <a:avLst>
              <a:gd name="adj" fmla="val 32558"/>
            </a:avLst>
          </a:prstGeom>
          <a:solidFill>
            <a:srgbClr val="282824"/>
          </a:solidFill>
          <a:ln/>
        </p:spPr>
      </p:sp>
      <p:sp>
        <p:nvSpPr>
          <p:cNvPr id="17" name="Text 15"/>
          <p:cNvSpPr/>
          <p:nvPr/>
        </p:nvSpPr>
        <p:spPr>
          <a:xfrm>
            <a:off x="1083588" y="52574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Складна топологія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1083588" y="5686663"/>
            <a:ext cx="37042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Мільйони географічно розподілених вузлів створюють різноманітні та не детерміновані заздалегідь зв'язки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5207437" y="5036225"/>
            <a:ext cx="4215408" cy="1824276"/>
          </a:xfrm>
          <a:prstGeom prst="roundRect">
            <a:avLst>
              <a:gd name="adj" fmla="val 6015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5184577" y="5036225"/>
            <a:ext cx="91440" cy="1824276"/>
          </a:xfrm>
          <a:prstGeom prst="roundRect">
            <a:avLst>
              <a:gd name="adj" fmla="val 32558"/>
            </a:avLst>
          </a:prstGeom>
          <a:solidFill>
            <a:srgbClr val="282824"/>
          </a:solidFill>
          <a:ln/>
        </p:spPr>
      </p:sp>
      <p:sp>
        <p:nvSpPr>
          <p:cNvPr id="21" name="Text 19"/>
          <p:cNvSpPr/>
          <p:nvPr/>
        </p:nvSpPr>
        <p:spPr>
          <a:xfrm>
            <a:off x="5497235" y="5257443"/>
            <a:ext cx="370332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Мобільність і гетерогенність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5497235" y="5686663"/>
            <a:ext cx="37043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Використання альтернативних протоколів, таких як LISP, для підтримки мобільності пристроїв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70422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Повсюдна комп'ютеризація (Ubiquitous Computing)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577846" y="3231475"/>
            <a:ext cx="725876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«Майбутній світ, багато і непомітно насичений сенсорами, дисплеями і обчислювальними елементами, з'єднаними в єдину мережу і є невід'ємними елементами предметів побуту»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577846" y="4407337"/>
            <a:ext cx="72587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— </a:t>
            </a:r>
            <a:r>
              <a:rPr lang="en-US" sz="1550" i="1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Марк Вейзер, дослідник Xerox PARC, 1991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6280190" y="3008233"/>
            <a:ext cx="22860" cy="1939885"/>
          </a:xfrm>
          <a:prstGeom prst="rect">
            <a:avLst/>
          </a:prstGeom>
          <a:solidFill>
            <a:srgbClr val="282824"/>
          </a:solidFill>
          <a:ln/>
        </p:spPr>
      </p:sp>
      <p:sp>
        <p:nvSpPr>
          <p:cNvPr id="7" name="Text 4"/>
          <p:cNvSpPr/>
          <p:nvPr/>
        </p:nvSpPr>
        <p:spPr>
          <a:xfrm>
            <a:off x="6280190" y="5171361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Повсюдний комп'ютинг означає створення усюдисущих інтелектуальних інформаційних систем, що допомагають у щоденній людській рутині – вдома, в офісі, в лікарні, на роботі, в дорозі. Кінцевий користувач отримує обчислювальне обслуговування безперервно, 24 години в добу, 7 днів в тиждень.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73624"/>
            <a:ext cx="1088302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Характеристики тотального комп'ютингу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390537"/>
            <a:ext cx="446484" cy="446484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4" name="Text 2"/>
          <p:cNvSpPr/>
          <p:nvPr/>
        </p:nvSpPr>
        <p:spPr>
          <a:xfrm>
            <a:off x="868204" y="242774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1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1438632" y="2458760"/>
            <a:ext cx="575250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Ефективне використання персонального розумного простору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38632" y="3198138"/>
            <a:ext cx="575250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На роботі, в транспорті, вдома за допомогою пристроїв з комп'ютерним управлінням, необхідними датчиками і виконавчими механізмами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39144" y="2390537"/>
            <a:ext cx="446484" cy="446484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8" name="Text 6"/>
          <p:cNvSpPr/>
          <p:nvPr/>
        </p:nvSpPr>
        <p:spPr>
          <a:xfrm>
            <a:off x="7513558" y="242774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2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8083987" y="2458760"/>
            <a:ext cx="43888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Невидимість розумного простору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8083987" y="2887980"/>
            <a:ext cx="575262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Мінімальне відволікання уваги користувача на управління оточуючими речами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93790" y="4547592"/>
            <a:ext cx="446484" cy="446484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12" name="Text 10"/>
          <p:cNvSpPr/>
          <p:nvPr/>
        </p:nvSpPr>
        <p:spPr>
          <a:xfrm>
            <a:off x="868204" y="4584799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3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1438632" y="4615815"/>
            <a:ext cx="33924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Місцева масштабованість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438632" y="5045035"/>
            <a:ext cx="575250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Будь-яка точка персонального розумного простору може бути зроблена настільки обчислювальна «потужною», наскільки це необхідно користувачу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439144" y="4547592"/>
            <a:ext cx="446484" cy="446484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16" name="Text 14"/>
          <p:cNvSpPr/>
          <p:nvPr/>
        </p:nvSpPr>
        <p:spPr>
          <a:xfrm>
            <a:off x="7513558" y="4584799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4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8083987" y="4615815"/>
            <a:ext cx="363712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Маскування неоднорідності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8083987" y="5045035"/>
            <a:ext cx="575262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Приховування відмінностей в технічному плані, організаційних структурах, бізнес-процесах та економічних факторах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93790" y="622089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До цього додається </a:t>
            </a:r>
            <a:r>
              <a:rPr lang="en-US" sz="1550" b="1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знання контексту</a:t>
            </a: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– користувач існує в персональному розумному просторі, уявляючи собі і усвідомлюючи контекст.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60540"/>
            <a:ext cx="816780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«Розумні» додатки на основі IoT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7254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Розумна планета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154680"/>
            <a:ext cx="307467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Своєчасне реагування на екологічні проблеми та ефективне розпорядження невідновлюваними ресурсами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4116467" y="27254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Розумне місто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4116467" y="3154680"/>
            <a:ext cx="307467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Міська інфраструктура і муніципальні послуги стануть більш пов'язаними і ефективними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439144" y="27254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Розумний будинок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439144" y="3154680"/>
            <a:ext cx="307467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Розпізнавання ситуацій та реагування для забезпечення безпеки, комфорту і ресурсозбереження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10761821" y="2725460"/>
            <a:ext cx="26578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Розумна енергетика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10761821" y="3154680"/>
            <a:ext cx="30747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Надійна і якісна передача електричної енергії в потрібний час і в необхідній кількості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93790" y="5069681"/>
            <a:ext cx="27117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Розумний транспорт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793790" y="5498902"/>
            <a:ext cx="30746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Переміщення пасажирів стане зручніше, швидше і безпечніше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4116467" y="5069681"/>
            <a:ext cx="252186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Розумна медицина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4116467" y="5498902"/>
            <a:ext cx="307467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Віддалений доступ до обладнання, моніторинг здоров'я, автоматизована видача препаратів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8631" y="757833"/>
            <a:ext cx="7739539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Глобальні ініціативи впровадження IoT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6188631" y="2293858"/>
            <a:ext cx="2194679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США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6188631" y="2743557"/>
            <a:ext cx="2293977" cy="2247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Інтернет речей включено в перелік «проривних» технологій. NASA при підтримці Cisco створює систему глобального збору даних про Землю – </a:t>
            </a:r>
            <a:r>
              <a:rPr lang="en-US" sz="1350" b="1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«Шкіра планети» (Planetary skin)</a:t>
            </a:r>
            <a:r>
              <a:rPr lang="en-US" sz="13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188631" y="5149453"/>
            <a:ext cx="2293977" cy="1404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Національна ініціатива оцифрування мегаполісів </a:t>
            </a:r>
            <a:r>
              <a:rPr lang="en-US" sz="1350" b="1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Connected Urban Development</a:t>
            </a:r>
            <a:r>
              <a:rPr lang="en-US" sz="13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робить міста «розумнішими».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8918615" y="2293858"/>
            <a:ext cx="2194679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Китай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8918615" y="2743557"/>
            <a:ext cx="2293977" cy="1404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Інтернет речей включено в число семи формуючих національних стратегічних галузей промисловості.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8918615" y="4306491"/>
            <a:ext cx="2293977" cy="842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Державна програма планує реалізувати </a:t>
            </a:r>
            <a:r>
              <a:rPr lang="en-US" sz="1350" dirty="0">
                <a:solidFill>
                  <a:srgbClr val="E8E4DD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149 проектів</a:t>
            </a:r>
            <a:r>
              <a:rPr lang="en-US" sz="13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11648599" y="2293858"/>
            <a:ext cx="2293977" cy="5484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Європейський Союз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11648599" y="3017758"/>
            <a:ext cx="2293977" cy="842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Розвиває IoT по спеціальній програмі, що включає </a:t>
            </a:r>
            <a:r>
              <a:rPr lang="en-US" sz="1350" dirty="0">
                <a:solidFill>
                  <a:srgbClr val="E8E4DD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14 напрямків</a:t>
            </a:r>
            <a:r>
              <a:rPr lang="en-US" sz="13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188631" y="6909792"/>
            <a:ext cx="7739539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Активні розробки також ведуться в Англії, Австралії, Японії, Південній Кореї та інших країнах.</a:t>
            </a:r>
            <a:endParaRPr lang="en-US" sz="13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7561" y="418267"/>
            <a:ext cx="4598789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Проблеми впровадження IoT</a:t>
            </a:r>
            <a:endParaRPr lang="en-US" sz="2350" dirty="0"/>
          </a:p>
        </p:txBody>
      </p:sp>
      <p:sp>
        <p:nvSpPr>
          <p:cNvPr id="3" name="Text 1"/>
          <p:cNvSpPr/>
          <p:nvPr/>
        </p:nvSpPr>
        <p:spPr>
          <a:xfrm>
            <a:off x="487561" y="1042988"/>
            <a:ext cx="13655278" cy="195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Широкому впровадженню Інтернету речей перешкоджають складні технічні та організаційні проблеми, зокрема, пов'язані зі стандартизацією.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7307580" y="1375053"/>
            <a:ext cx="15240" cy="6436281"/>
          </a:xfrm>
          <a:prstGeom prst="roundRect">
            <a:avLst>
              <a:gd name="adj" fmla="val 119984"/>
            </a:avLst>
          </a:prstGeom>
          <a:solidFill>
            <a:srgbClr val="CBC5B8"/>
          </a:solidFill>
          <a:ln/>
        </p:spPr>
      </p:sp>
      <p:sp>
        <p:nvSpPr>
          <p:cNvPr id="5" name="Shape 3"/>
          <p:cNvSpPr/>
          <p:nvPr/>
        </p:nvSpPr>
        <p:spPr>
          <a:xfrm>
            <a:off x="472321" y="1375053"/>
            <a:ext cx="6827639" cy="897255"/>
          </a:xfrm>
          <a:prstGeom prst="roundRect">
            <a:avLst>
              <a:gd name="adj" fmla="val 2038"/>
            </a:avLst>
          </a:prstGeom>
          <a:solidFill>
            <a:srgbClr val="E5DFD2"/>
          </a:solidFill>
          <a:ln/>
        </p:spPr>
      </p:sp>
      <p:sp>
        <p:nvSpPr>
          <p:cNvPr id="6" name="Text 4"/>
          <p:cNvSpPr/>
          <p:nvPr/>
        </p:nvSpPr>
        <p:spPr>
          <a:xfrm>
            <a:off x="4756547" y="1496854"/>
            <a:ext cx="2421612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Відсутність єдиних стандартів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594122" y="1760458"/>
            <a:ext cx="6584037" cy="390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500"/>
              </a:lnSpc>
              <a:buNone/>
            </a:pPr>
            <a:r>
              <a:rPr lang="en-US" sz="9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Ускладнює можливість інтеграції пропонованих на ринку рішень і стримує появу нових. Розпливчатість формулювань концепції та велике число регуляторів.</a:t>
            </a:r>
            <a:endParaRPr lang="en-US" sz="950" dirty="0"/>
          </a:p>
        </p:txBody>
      </p:sp>
      <p:sp>
        <p:nvSpPr>
          <p:cNvPr id="8" name="Shape 6"/>
          <p:cNvSpPr/>
          <p:nvPr/>
        </p:nvSpPr>
        <p:spPr>
          <a:xfrm>
            <a:off x="7330440" y="2516029"/>
            <a:ext cx="6827639" cy="897255"/>
          </a:xfrm>
          <a:prstGeom prst="rect">
            <a:avLst/>
          </a:prstGeom>
          <a:solidFill>
            <a:srgbClr val="E5DFD2"/>
          </a:solidFill>
          <a:ln/>
        </p:spPr>
      </p:sp>
      <p:sp>
        <p:nvSpPr>
          <p:cNvPr id="9" name="Text 7"/>
          <p:cNvSpPr/>
          <p:nvPr/>
        </p:nvSpPr>
        <p:spPr>
          <a:xfrm>
            <a:off x="7452241" y="2637830"/>
            <a:ext cx="2227778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Складність переходу до IPv6</a:t>
            </a:r>
            <a:endParaRPr lang="en-US" sz="1150" dirty="0"/>
          </a:p>
        </p:txBody>
      </p:sp>
      <p:sp>
        <p:nvSpPr>
          <p:cNvPr id="10" name="Text 8"/>
          <p:cNvSpPr/>
          <p:nvPr/>
        </p:nvSpPr>
        <p:spPr>
          <a:xfrm>
            <a:off x="7452241" y="2901434"/>
            <a:ext cx="6584037" cy="390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Необхідність великих фінансових витрат з боку телекомунікаційних операторів і провайдерів на модернізацію мережевого обладнання.</a:t>
            </a:r>
            <a:endParaRPr lang="en-US" sz="950" dirty="0"/>
          </a:p>
        </p:txBody>
      </p:sp>
      <p:sp>
        <p:nvSpPr>
          <p:cNvPr id="11" name="Shape 9"/>
          <p:cNvSpPr/>
          <p:nvPr/>
        </p:nvSpPr>
        <p:spPr>
          <a:xfrm>
            <a:off x="472321" y="3657005"/>
            <a:ext cx="6827639" cy="897255"/>
          </a:xfrm>
          <a:prstGeom prst="roundRect">
            <a:avLst>
              <a:gd name="adj" fmla="val 2038"/>
            </a:avLst>
          </a:prstGeom>
          <a:solidFill>
            <a:srgbClr val="E5DFD2"/>
          </a:solidFill>
          <a:ln/>
        </p:spPr>
      </p:sp>
      <p:sp>
        <p:nvSpPr>
          <p:cNvPr id="12" name="Text 10"/>
          <p:cNvSpPr/>
          <p:nvPr/>
        </p:nvSpPr>
        <p:spPr>
          <a:xfrm>
            <a:off x="3104317" y="3778806"/>
            <a:ext cx="4073843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Незрілість юридичних та психологічних платформ</a:t>
            </a:r>
            <a:endParaRPr lang="en-US" sz="1150" dirty="0"/>
          </a:p>
        </p:txBody>
      </p:sp>
      <p:sp>
        <p:nvSpPr>
          <p:cNvPr id="13" name="Text 11"/>
          <p:cNvSpPr/>
          <p:nvPr/>
        </p:nvSpPr>
        <p:spPr>
          <a:xfrm>
            <a:off x="594122" y="4042410"/>
            <a:ext cx="6584037" cy="390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500"/>
              </a:lnSpc>
              <a:buNone/>
            </a:pPr>
            <a:r>
              <a:rPr lang="en-US" sz="9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Технологічні платформи вже практично створені, але юридичні та психологічні знаходяться тільки в стадії становлення.</a:t>
            </a:r>
            <a:endParaRPr lang="en-US" sz="950" dirty="0"/>
          </a:p>
        </p:txBody>
      </p:sp>
      <p:sp>
        <p:nvSpPr>
          <p:cNvPr id="14" name="Shape 12"/>
          <p:cNvSpPr/>
          <p:nvPr/>
        </p:nvSpPr>
        <p:spPr>
          <a:xfrm>
            <a:off x="7330440" y="4797981"/>
            <a:ext cx="6827639" cy="897255"/>
          </a:xfrm>
          <a:prstGeom prst="rect">
            <a:avLst/>
          </a:prstGeom>
          <a:solidFill>
            <a:srgbClr val="E5DFD2"/>
          </a:solidFill>
          <a:ln/>
        </p:spPr>
      </p:sp>
      <p:sp>
        <p:nvSpPr>
          <p:cNvPr id="15" name="Text 13"/>
          <p:cNvSpPr/>
          <p:nvPr/>
        </p:nvSpPr>
        <p:spPr>
          <a:xfrm>
            <a:off x="7452241" y="4919782"/>
            <a:ext cx="2287548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Захист даних та приватність</a:t>
            </a:r>
            <a:endParaRPr lang="en-US" sz="1150" dirty="0"/>
          </a:p>
        </p:txBody>
      </p:sp>
      <p:sp>
        <p:nvSpPr>
          <p:cNvPr id="16" name="Text 14"/>
          <p:cNvSpPr/>
          <p:nvPr/>
        </p:nvSpPr>
        <p:spPr>
          <a:xfrm>
            <a:off x="7452241" y="5183386"/>
            <a:ext cx="6584037" cy="390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Серйозна проблема вторгнення в приватне життя. Відкриті питання про відповідальність за зберігання інформації та умови її надання.</a:t>
            </a:r>
            <a:endParaRPr lang="en-US" sz="950" dirty="0"/>
          </a:p>
        </p:txBody>
      </p:sp>
      <p:sp>
        <p:nvSpPr>
          <p:cNvPr id="17" name="Shape 15"/>
          <p:cNvSpPr/>
          <p:nvPr/>
        </p:nvSpPr>
        <p:spPr>
          <a:xfrm>
            <a:off x="472321" y="5938957"/>
            <a:ext cx="6827639" cy="731401"/>
          </a:xfrm>
          <a:prstGeom prst="roundRect">
            <a:avLst>
              <a:gd name="adj" fmla="val 2500"/>
            </a:avLst>
          </a:prstGeom>
          <a:solidFill>
            <a:srgbClr val="E5DFD2"/>
          </a:solidFill>
          <a:ln/>
        </p:spPr>
      </p:sp>
      <p:sp>
        <p:nvSpPr>
          <p:cNvPr id="18" name="Text 16"/>
          <p:cNvSpPr/>
          <p:nvPr/>
        </p:nvSpPr>
        <p:spPr>
          <a:xfrm>
            <a:off x="5241607" y="6060758"/>
            <a:ext cx="1936552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Автономність пристроїв</a:t>
            </a:r>
            <a:endParaRPr lang="en-US" sz="1150" dirty="0"/>
          </a:p>
        </p:txBody>
      </p:sp>
      <p:sp>
        <p:nvSpPr>
          <p:cNvPr id="19" name="Text 17"/>
          <p:cNvSpPr/>
          <p:nvPr/>
        </p:nvSpPr>
        <p:spPr>
          <a:xfrm>
            <a:off x="594122" y="6324362"/>
            <a:ext cx="6584037" cy="195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00"/>
              </a:lnSpc>
              <a:buNone/>
            </a:pPr>
            <a:r>
              <a:rPr lang="en-US" sz="9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Датчики повинні навчитися отримувати енергію з навколишнього середовища, а не працювати від батарейок.</a:t>
            </a:r>
            <a:endParaRPr lang="en-US" sz="950" dirty="0"/>
          </a:p>
        </p:txBody>
      </p:sp>
      <p:sp>
        <p:nvSpPr>
          <p:cNvPr id="20" name="Shape 18"/>
          <p:cNvSpPr/>
          <p:nvPr/>
        </p:nvSpPr>
        <p:spPr>
          <a:xfrm>
            <a:off x="7330440" y="6914078"/>
            <a:ext cx="6827639" cy="897255"/>
          </a:xfrm>
          <a:prstGeom prst="rect">
            <a:avLst/>
          </a:prstGeom>
          <a:solidFill>
            <a:srgbClr val="E5DFD2"/>
          </a:solidFill>
          <a:ln/>
        </p:spPr>
      </p:sp>
      <p:sp>
        <p:nvSpPr>
          <p:cNvPr id="21" name="Text 19"/>
          <p:cNvSpPr/>
          <p:nvPr/>
        </p:nvSpPr>
        <p:spPr>
          <a:xfrm>
            <a:off x="7452241" y="7035879"/>
            <a:ext cx="1750695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Зміна бізнес-процесів</a:t>
            </a:r>
            <a:endParaRPr lang="en-US" sz="1150" dirty="0"/>
          </a:p>
        </p:txBody>
      </p:sp>
      <p:sp>
        <p:nvSpPr>
          <p:cNvPr id="22" name="Text 20"/>
          <p:cNvSpPr/>
          <p:nvPr/>
        </p:nvSpPr>
        <p:spPr>
          <a:xfrm>
            <a:off x="7452241" y="7299484"/>
            <a:ext cx="6584037" cy="390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Необхідність зміни загальноприйнятих і перевірених бізнес-процесів і стратегій може привести до значних фінансових витрат і ризиків.</a:t>
            </a:r>
            <a:endParaRPr lang="en-US" sz="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92893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Зміст презентації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94585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 Light" pitchFamily="34" charset="0"/>
                <a:ea typeface="Lato Light" pitchFamily="34" charset="-122"/>
                <a:cs typeface="Lato Light" pitchFamily="34" charset="-120"/>
              </a:rPr>
              <a:t>01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4260175"/>
            <a:ext cx="6422231" cy="22860"/>
          </a:xfrm>
          <a:prstGeom prst="rect">
            <a:avLst/>
          </a:prstGeom>
          <a:solidFill>
            <a:srgbClr val="282824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4405074"/>
            <a:ext cx="488382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Перспективи розвитку технологій IoT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4834295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Огляд ключових гравців ринку та майбутніх можливостей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414379" y="394585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 Light" pitchFamily="34" charset="0"/>
                <a:ea typeface="Lato Light" pitchFamily="34" charset="-122"/>
                <a:cs typeface="Lato Light" pitchFamily="34" charset="-120"/>
              </a:rPr>
              <a:t>02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4260175"/>
            <a:ext cx="6422231" cy="22860"/>
          </a:xfrm>
          <a:prstGeom prst="rect">
            <a:avLst/>
          </a:prstGeom>
          <a:solidFill>
            <a:srgbClr val="282824"/>
          </a:solidFill>
          <a:ln/>
        </p:spPr>
      </p:sp>
      <p:sp>
        <p:nvSpPr>
          <p:cNvPr id="9" name="Text 7"/>
          <p:cNvSpPr/>
          <p:nvPr/>
        </p:nvSpPr>
        <p:spPr>
          <a:xfrm>
            <a:off x="7414379" y="4405074"/>
            <a:ext cx="374332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Проблеми впровадження IoT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414379" y="4834295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Технічні, організаційні та безпекові виклики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3781" y="497562"/>
            <a:ext cx="7439858" cy="565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Безпека IoT: критичний виклик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23781" y="1537692"/>
            <a:ext cx="7051834" cy="1058228"/>
          </a:xfrm>
          <a:prstGeom prst="roundRect">
            <a:avLst>
              <a:gd name="adj" fmla="val 2565"/>
            </a:avLst>
          </a:prstGeom>
          <a:solidFill>
            <a:srgbClr val="DBDBD7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637" y="1818680"/>
            <a:ext cx="226100" cy="1808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311593" y="1763673"/>
            <a:ext cx="6283166" cy="579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Експерти вважають:</a:t>
            </a:r>
            <a:r>
              <a:rPr lang="en-US" sz="140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«В даний час безпечної екосистеми Інтернету речей не існує»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723781" y="2799398"/>
            <a:ext cx="2261830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Вразливості: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23781" y="3263027"/>
            <a:ext cx="7051834" cy="2895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 багатьох пристроях не шифрується бездротовий трафік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723781" y="3615809"/>
            <a:ext cx="7051834" cy="2895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Не передбачені паролі достатньої складності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723781" y="3968591"/>
            <a:ext cx="7051834" cy="2895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Хакери можуть отримати контроль над побутовою технікою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723781" y="4321373"/>
            <a:ext cx="7051834" cy="2895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Можливість спостереження за сімейним життям через підключені пристрої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723781" y="4791789"/>
            <a:ext cx="4062889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Рішення для підвищення безпеки: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23781" y="5255419"/>
            <a:ext cx="7051834" cy="2895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Введення обов'язкової сертифікації пристроїв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723781" y="5608201"/>
            <a:ext cx="7051834" cy="2895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Установка спеціальних уніфікованих чіпів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723781" y="5960983"/>
            <a:ext cx="7051834" cy="2895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Розробка стандартів безпеки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723781" y="6413302"/>
            <a:ext cx="7051834" cy="1158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У віддаленій перспективі «розумними» стануть не тільки будинки, а й міста, і навіть держави. Але на даному етапі IoT активно впроваджується всередині компаній, де за рахунок нових технологій очікується підвищення продуктивності та конкурентоспроможності.</a:t>
            </a:r>
            <a:endParaRPr lang="en-US" sz="1400" dirty="0"/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718" y="1537692"/>
            <a:ext cx="5689402" cy="56894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6952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Перспективи розвитку технологій IoT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40733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Інтернет речей – молодий і потенційно дуже ємний ринок, багато великих компаній поспішають зайняти на ньому «своє» місце. Технологія обіцяє революціонізувати спосіб взаємодії людей з навколишнім світом.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2418"/>
            <a:ext cx="654200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Технологічні гіганти в IoT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269331"/>
            <a:ext cx="6422231" cy="2254687"/>
          </a:xfrm>
          <a:prstGeom prst="roundRect">
            <a:avLst>
              <a:gd name="adj" fmla="val 1320"/>
            </a:avLst>
          </a:prstGeom>
          <a:solidFill>
            <a:srgbClr val="E5DFD2"/>
          </a:solidFill>
          <a:ln/>
        </p:spPr>
      </p:sp>
      <p:sp>
        <p:nvSpPr>
          <p:cNvPr id="4" name="Shape 2"/>
          <p:cNvSpPr/>
          <p:nvPr/>
        </p:nvSpPr>
        <p:spPr>
          <a:xfrm>
            <a:off x="992148" y="246768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282824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859" y="2631281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32613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Google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2148" y="3690580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Розробка голосового інтерфейсу для домашнього обладнання, що розуміє природну мову людини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414379" y="2269331"/>
            <a:ext cx="6422231" cy="2254687"/>
          </a:xfrm>
          <a:prstGeom prst="roundRect">
            <a:avLst>
              <a:gd name="adj" fmla="val 1320"/>
            </a:avLst>
          </a:prstGeom>
          <a:solidFill>
            <a:srgbClr val="E5DFD2"/>
          </a:solidFill>
          <a:ln/>
        </p:spPr>
      </p:sp>
      <p:sp>
        <p:nvSpPr>
          <p:cNvPr id="9" name="Shape 6"/>
          <p:cNvSpPr/>
          <p:nvPr/>
        </p:nvSpPr>
        <p:spPr>
          <a:xfrm>
            <a:off x="7612737" y="246768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282824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6448" y="2631281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12737" y="32613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Intel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7612737" y="3690580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Платформа Intel IoT Platform, спеціально призначена для Інтернету речей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93790" y="4722376"/>
            <a:ext cx="6422231" cy="2254687"/>
          </a:xfrm>
          <a:prstGeom prst="roundRect">
            <a:avLst>
              <a:gd name="adj" fmla="val 1320"/>
            </a:avLst>
          </a:prstGeom>
          <a:solidFill>
            <a:srgbClr val="E5DFD2"/>
          </a:solidFill>
          <a:ln/>
        </p:spPr>
      </p:sp>
      <p:sp>
        <p:nvSpPr>
          <p:cNvPr id="14" name="Shape 10"/>
          <p:cNvSpPr/>
          <p:nvPr/>
        </p:nvSpPr>
        <p:spPr>
          <a:xfrm>
            <a:off x="992148" y="492073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282824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5859" y="5084326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92148" y="57144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Apple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92148" y="6143625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HomeKit для управління домашньою електронікою, освітленням, сигналізацією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414379" y="4722376"/>
            <a:ext cx="6422231" cy="2254687"/>
          </a:xfrm>
          <a:prstGeom prst="roundRect">
            <a:avLst>
              <a:gd name="adj" fmla="val 1320"/>
            </a:avLst>
          </a:prstGeom>
          <a:solidFill>
            <a:srgbClr val="E5DFD2"/>
          </a:solidFill>
          <a:ln/>
        </p:spPr>
      </p:sp>
      <p:sp>
        <p:nvSpPr>
          <p:cNvPr id="19" name="Shape 14"/>
          <p:cNvSpPr/>
          <p:nvPr/>
        </p:nvSpPr>
        <p:spPr>
          <a:xfrm>
            <a:off x="7612737" y="492073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282824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76448" y="5084326"/>
            <a:ext cx="267891" cy="267891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12737" y="57144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Microsoft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7612737" y="6143625"/>
            <a:ext cx="60255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Адаптація хмарних сервісів Azure для Інтернету речей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759797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Стандартизація та сумісність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65734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Як це зазвичай буває на молодих перспективних ринках, може початися «війна стандартів». Щоб уникнути її, вже зараз додаються чималі зусилля.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879408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Із завданням сумісності на корпоративному рівні повинен впоратися стандарт </a:t>
            </a:r>
            <a:r>
              <a:rPr lang="en-US" sz="1550" b="1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OneM2M</a:t>
            </a: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 якого дотримуються вже </a:t>
            </a:r>
            <a:r>
              <a:rPr lang="en-US" sz="1550" dirty="0">
                <a:solidFill>
                  <a:srgbClr val="E8E4DD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230 компаній</a:t>
            </a: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 в тому числі такі відомі, як Amazon, Cisco, Huawei, Intel, NEC, Qualcomm, Samsung.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010620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Важко передбачити, коли саме технологія досягне повної зрілості. У будь-якому випадку переваги Інтернету речей очевидні і це дає підставу стверджувати, що він стане повсюдно поширений.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7830" y="507206"/>
            <a:ext cx="4611648" cy="576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Етапи розвитку IoT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30" y="1452443"/>
            <a:ext cx="553403" cy="1143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75661" y="1636871"/>
            <a:ext cx="4071223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Бездротові сенсорні мережі (WSN)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1475661" y="2035731"/>
            <a:ext cx="12416909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Базова інфраструктура для збору даних</a:t>
            </a:r>
            <a:endParaRPr lang="en-US" sz="14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532" y="2743676"/>
            <a:ext cx="553403" cy="11430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752362" y="2928104"/>
            <a:ext cx="4263152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Комунікації малого радіусу дії (NFC)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1752362" y="3326963"/>
            <a:ext cx="12140208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Технології близької взаємодії пристроїв</a:t>
            </a:r>
            <a:endParaRPr lang="en-US" sz="14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33" y="4034909"/>
            <a:ext cx="553403" cy="11430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029063" y="4219337"/>
            <a:ext cx="3798808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Міжмашинні комунікації (М2М)</a:t>
            </a:r>
            <a:endParaRPr lang="en-US" sz="1800" dirty="0"/>
          </a:p>
        </p:txBody>
      </p:sp>
      <p:sp>
        <p:nvSpPr>
          <p:cNvPr id="11" name="Text 6"/>
          <p:cNvSpPr/>
          <p:nvPr/>
        </p:nvSpPr>
        <p:spPr>
          <a:xfrm>
            <a:off x="2029063" y="4618196"/>
            <a:ext cx="11863507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Автоматизована взаємодія без участі людини</a:t>
            </a:r>
            <a:endParaRPr lang="en-US" sz="14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934" y="5326142"/>
            <a:ext cx="553403" cy="11430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305764" y="5510570"/>
            <a:ext cx="3411855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Інтегральні сенсорні мережі</a:t>
            </a:r>
            <a:endParaRPr lang="en-US" sz="1800" dirty="0"/>
          </a:p>
        </p:txBody>
      </p:sp>
      <p:sp>
        <p:nvSpPr>
          <p:cNvPr id="14" name="Text 8"/>
          <p:cNvSpPr/>
          <p:nvPr/>
        </p:nvSpPr>
        <p:spPr>
          <a:xfrm>
            <a:off x="2305764" y="5909429"/>
            <a:ext cx="11586805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На базі чіп сетів з ультра низьким енергоспоживанням</a:t>
            </a:r>
            <a:endParaRPr lang="en-US" sz="14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33" y="6617375"/>
            <a:ext cx="553403" cy="114300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2029063" y="6801803"/>
            <a:ext cx="2305764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Когнітивні мережі</a:t>
            </a:r>
            <a:endParaRPr lang="en-US" sz="1800" dirty="0"/>
          </a:p>
        </p:txBody>
      </p:sp>
      <p:sp>
        <p:nvSpPr>
          <p:cNvPr id="17" name="Text 10"/>
          <p:cNvSpPr/>
          <p:nvPr/>
        </p:nvSpPr>
        <p:spPr>
          <a:xfrm>
            <a:off x="2029063" y="7200662"/>
            <a:ext cx="11863507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«Розумні» мережі на основі знань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77434"/>
            <a:ext cx="661868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Big Data: океан інформації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493526"/>
            <a:ext cx="353615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Експоненційне зростання знань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3312200"/>
            <a:ext cx="35361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До початку XX століття обсяг знань подвоювався кожне сторіччя, сьогодні обсяг знань людства подвоюється кожні 2–3 роки.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4760952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8E4DD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70% всієї доступної інформації</a:t>
            </a: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з'явилося після винаходу Інтернету.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4821674" y="2493526"/>
            <a:ext cx="299216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Виклик обробки даних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4821674" y="3002042"/>
            <a:ext cx="35361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Інтернет речей радикальним чином збільшує обсяг зібраних даних через величезну кількість джерел інформації – перш за все різні сенсори.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4821674" y="4768334"/>
            <a:ext cx="3536156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Гігантські сенсорні мережі виробляють величезні потоки даних, які треба вміти не тільки зберігати, але й обробляти, робити по ним висновки, приймати рішення.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96653"/>
            <a:ext cx="921841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Великі дані: інструменти та методи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813566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 кінці 2000-х років для обробки великого обсягу даних сформувався підхід, який називається «великі дані» – це серія інструментів і методів обробки структурованих і неструктурованих даних величезних обсягів і значного різноманіття для отримання необхідних результатів обробки.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989427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37930" y="41071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Виробництво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537930" y="4536400"/>
            <a:ext cx="5653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Оптимізація процесів та прогнозне обслуговування обладнання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9144" y="3989427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183285" y="41071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Охорона здоров'я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8183285" y="4536400"/>
            <a:ext cx="5653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Персоналізована медицина та аналіз медичних даних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5568315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537930" y="56860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Торгівля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537930" y="6115288"/>
            <a:ext cx="5653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Аналіз поведінки споживачів та управління запасами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39144" y="5568315"/>
            <a:ext cx="496133" cy="49613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183285" y="5686068"/>
            <a:ext cx="285047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Державне управління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8183285" y="6115288"/>
            <a:ext cx="5653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Прийняття рішень на основі даних та покращення послуг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8070" y="514350"/>
            <a:ext cx="9355336" cy="584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Хмарні обчислення: де зберігати дані?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748070" y="1547455"/>
            <a:ext cx="6339007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Так як Інтернет речей породжує «великі дані», виникає закономірне питання: де їх зберігати і чим обробляти?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748070" y="2314099"/>
            <a:ext cx="6339007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Відповіддю є перспективна інфокомунікаційна технологія – </a:t>
            </a:r>
            <a:r>
              <a:rPr lang="en-US" sz="1450" b="1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хмарні обчислення (Cloud Computing, СС)</a:t>
            </a:r>
            <a:r>
              <a:rPr lang="en-US" sz="14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748070" y="3080742"/>
            <a:ext cx="6339007" cy="8976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Хмарні обчислення мають на увазі оренду послуг і ресурсів для зберігання і обробки даних в глобальній мережі замість власної інфраструктури.</a:t>
            </a:r>
            <a:endParaRPr lang="en-US" sz="14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944" y="1589603"/>
            <a:ext cx="6339007" cy="633900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1479</Words>
  <Application>Microsoft Office PowerPoint</Application>
  <PresentationFormat>Довільний</PresentationFormat>
  <Paragraphs>187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5" baseType="lpstr">
      <vt:lpstr>Lato Bold</vt:lpstr>
      <vt:lpstr>Lato</vt:lpstr>
      <vt:lpstr>Lato Light</vt:lpstr>
      <vt:lpstr>Arial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Микола Стороженко</dc:creator>
  <cp:lastModifiedBy>Микола Стороженко</cp:lastModifiedBy>
  <cp:revision>1</cp:revision>
  <dcterms:created xsi:type="dcterms:W3CDTF">2025-11-10T22:36:33Z</dcterms:created>
  <dcterms:modified xsi:type="dcterms:W3CDTF">2025-11-10T22:29:06Z</dcterms:modified>
</cp:coreProperties>
</file>