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5" r:id="rId9"/>
    <p:sldId id="276" r:id="rId10"/>
    <p:sldId id="257" r:id="rId11"/>
    <p:sldId id="264" r:id="rId12"/>
    <p:sldId id="258" r:id="rId13"/>
    <p:sldId id="274" r:id="rId14"/>
    <p:sldId id="259" r:id="rId15"/>
    <p:sldId id="260" r:id="rId16"/>
    <p:sldId id="261" r:id="rId17"/>
    <p:sldId id="262" r:id="rId18"/>
    <p:sldId id="263" r:id="rId19"/>
    <p:sldId id="265" r:id="rId20"/>
    <p:sldId id="266" r:id="rId21"/>
    <p:sldId id="267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471" autoAdjust="0"/>
    <p:restoredTop sz="94660"/>
  </p:normalViewPr>
  <p:slideViewPr>
    <p:cSldViewPr snapToGrid="0">
      <p:cViewPr varScale="1">
        <p:scale>
          <a:sx n="70" d="100"/>
          <a:sy n="70" d="100"/>
        </p:scale>
        <p:origin x="9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C00000"/>
                </a:solidFill>
              </a:rPr>
              <a:t>Ділова українська мова на щодень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036423"/>
            <a:ext cx="9448800" cy="1881050"/>
          </a:xfrm>
        </p:spPr>
        <p:txBody>
          <a:bodyPr>
            <a:normAutofit/>
          </a:bodyPr>
          <a:lstStyle/>
          <a:p>
            <a:r>
              <a:rPr lang="uk-UA" b="1" dirty="0" err="1">
                <a:solidFill>
                  <a:schemeClr val="accent6">
                    <a:lumMod val="75000"/>
                  </a:schemeClr>
                </a:solidFill>
              </a:rPr>
              <a:t>Сабліна</a:t>
            </a:r>
            <a:r>
              <a:rPr lang="uk-UA" b="1" dirty="0">
                <a:solidFill>
                  <a:schemeClr val="accent6">
                    <a:lumMod val="75000"/>
                  </a:schemeClr>
                </a:solidFill>
              </a:rPr>
              <a:t> Світлана Володимирівна, </a:t>
            </a:r>
          </a:p>
          <a:p>
            <a:r>
              <a:rPr lang="uk-UA" b="1" dirty="0">
                <a:solidFill>
                  <a:schemeClr val="accent6">
                    <a:lumMod val="75000"/>
                  </a:schemeClr>
                </a:solidFill>
              </a:rPr>
              <a:t>к. </a:t>
            </a:r>
            <a:r>
              <a:rPr lang="uk-UA" b="1" dirty="0" err="1">
                <a:solidFill>
                  <a:schemeClr val="accent6">
                    <a:lumMod val="75000"/>
                  </a:schemeClr>
                </a:solidFill>
              </a:rPr>
              <a:t>філол.н</a:t>
            </a:r>
            <a:r>
              <a:rPr lang="uk-UA" b="1" dirty="0">
                <a:solidFill>
                  <a:schemeClr val="accent6">
                    <a:lumMod val="75000"/>
                  </a:schemeClr>
                </a:solidFill>
              </a:rPr>
              <a:t>, доцент кафедри української мови ЗНУ</a:t>
            </a:r>
          </a:p>
          <a:p>
            <a:r>
              <a:rPr lang="uk-UA" b="1" dirty="0">
                <a:solidFill>
                  <a:schemeClr val="accent6">
                    <a:lumMod val="75000"/>
                  </a:schemeClr>
                </a:solidFill>
              </a:rPr>
              <a:t>Т. 0959081471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8901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812" y="0"/>
            <a:ext cx="8610600" cy="1293028"/>
          </a:xfrm>
        </p:spPr>
        <p:txBody>
          <a:bodyPr/>
          <a:lstStyle/>
          <a:p>
            <a:pPr algn="ctr"/>
            <a:r>
              <a:rPr lang="ru-RU" b="1" dirty="0" err="1" smtClean="0"/>
              <a:t>Усне</a:t>
            </a:r>
            <a:r>
              <a:rPr lang="ru-RU" b="1" dirty="0" smtClean="0"/>
              <a:t> д</a:t>
            </a:r>
            <a:r>
              <a:rPr lang="en-US" b="1" dirty="0" err="1" smtClean="0"/>
              <a:t>i</a:t>
            </a:r>
            <a:r>
              <a:rPr lang="ru-RU" b="1" dirty="0" smtClean="0"/>
              <a:t>лове </a:t>
            </a:r>
            <a:r>
              <a:rPr lang="ru-RU" b="1" dirty="0" err="1" smtClean="0"/>
              <a:t>мовлення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799" y="1149531"/>
            <a:ext cx="11345091" cy="5708469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Кліше(штампи/трафарети) ділового стилю, що впливають на аудиторію</a:t>
            </a:r>
            <a:r>
              <a:rPr lang="uk-UA" b="1" dirty="0" smtClean="0"/>
              <a:t>:</a:t>
            </a:r>
          </a:p>
          <a:p>
            <a:pPr marL="0" indent="0">
              <a:buNone/>
            </a:pPr>
            <a:r>
              <a:rPr lang="ru-RU" b="1" dirty="0" err="1" smtClean="0">
                <a:solidFill>
                  <a:srgbClr val="0070C0"/>
                </a:solidFill>
              </a:rPr>
              <a:t>заперечення</a:t>
            </a:r>
            <a:r>
              <a:rPr lang="ru-RU" b="1" dirty="0" smtClean="0">
                <a:solidFill>
                  <a:srgbClr val="0070C0"/>
                </a:solidFill>
              </a:rPr>
              <a:t> : </a:t>
            </a:r>
            <a:r>
              <a:rPr lang="ru-RU" b="1" i="1" dirty="0" smtClean="0"/>
              <a:t>Не </a:t>
            </a:r>
            <a:r>
              <a:rPr lang="ru-RU" b="1" i="1" dirty="0" err="1"/>
              <a:t>говоритиму</a:t>
            </a:r>
            <a:r>
              <a:rPr lang="ru-RU" b="1" i="1" dirty="0"/>
              <a:t> про</a:t>
            </a:r>
            <a:r>
              <a:rPr lang="ru-RU" b="1" i="1" dirty="0" smtClean="0"/>
              <a:t>…; </a:t>
            </a:r>
            <a:r>
              <a:rPr lang="ru-RU" b="1" i="1" dirty="0" smtClean="0">
                <a:solidFill>
                  <a:srgbClr val="00B050"/>
                </a:solidFill>
              </a:rPr>
              <a:t>Не </a:t>
            </a:r>
            <a:r>
              <a:rPr lang="ru-RU" b="1" i="1" dirty="0">
                <a:solidFill>
                  <a:srgbClr val="00B050"/>
                </a:solidFill>
              </a:rPr>
              <a:t>претендую на</a:t>
            </a:r>
            <a:r>
              <a:rPr lang="ru-RU" b="1" i="1" dirty="0" smtClean="0">
                <a:solidFill>
                  <a:srgbClr val="00B050"/>
                </a:solidFill>
              </a:rPr>
              <a:t>…; </a:t>
            </a:r>
          </a:p>
          <a:p>
            <a:pPr marL="0" indent="0">
              <a:buNone/>
            </a:pPr>
            <a:r>
              <a:rPr lang="ru-RU" b="1" dirty="0" err="1" smtClean="0">
                <a:solidFill>
                  <a:srgbClr val="0070C0"/>
                </a:solidFill>
              </a:rPr>
              <a:t>звертання</a:t>
            </a:r>
            <a:r>
              <a:rPr lang="ru-RU" b="1" dirty="0">
                <a:solidFill>
                  <a:srgbClr val="0070C0"/>
                </a:solidFill>
              </a:rPr>
              <a:t>, </a:t>
            </a:r>
            <a:r>
              <a:rPr lang="ru-RU" b="1" dirty="0" err="1">
                <a:solidFill>
                  <a:srgbClr val="0070C0"/>
                </a:solidFill>
              </a:rPr>
              <a:t>контактові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звороти</a:t>
            </a:r>
            <a:r>
              <a:rPr lang="ru-RU" b="1" dirty="0" smtClean="0">
                <a:solidFill>
                  <a:srgbClr val="0070C0"/>
                </a:solidFill>
              </a:rPr>
              <a:t>:</a:t>
            </a:r>
            <a:r>
              <a:rPr lang="ru-RU" b="1" dirty="0" smtClean="0"/>
              <a:t> </a:t>
            </a:r>
            <a:r>
              <a:rPr lang="ru-RU" b="1" i="1" dirty="0" smtClean="0"/>
              <a:t>Ви </a:t>
            </a:r>
            <a:r>
              <a:rPr lang="ru-RU" b="1" i="1" dirty="0" err="1"/>
              <a:t>знаєте</a:t>
            </a:r>
            <a:r>
              <a:rPr lang="ru-RU" b="1" i="1" dirty="0"/>
              <a:t>; </a:t>
            </a:r>
            <a:r>
              <a:rPr lang="ru-RU" b="1" i="1" dirty="0">
                <a:solidFill>
                  <a:srgbClr val="00B050"/>
                </a:solidFill>
              </a:rPr>
              <a:t>Вам, очевидно, </a:t>
            </a:r>
            <a:r>
              <a:rPr lang="ru-RU" b="1" i="1" dirty="0" err="1">
                <a:solidFill>
                  <a:srgbClr val="00B050"/>
                </a:solidFill>
              </a:rPr>
              <a:t>відомо</a:t>
            </a:r>
            <a:r>
              <a:rPr lang="ru-RU" b="1" i="1" dirty="0"/>
              <a:t>; </a:t>
            </a:r>
            <a:r>
              <a:rPr lang="ru-RU" b="1" i="1" dirty="0" err="1"/>
              <a:t>Хто</a:t>
            </a:r>
            <a:r>
              <a:rPr lang="ru-RU" b="1" i="1" dirty="0"/>
              <a:t> з Вас не </a:t>
            </a:r>
            <a:r>
              <a:rPr lang="ru-RU" b="1" i="1" dirty="0" err="1"/>
              <a:t>чув</a:t>
            </a:r>
            <a:r>
              <a:rPr lang="ru-RU" b="1" i="1" dirty="0"/>
              <a:t>; Хочу </a:t>
            </a:r>
            <a:r>
              <a:rPr lang="ru-RU" b="1" i="1" dirty="0" err="1"/>
              <a:t>привернути</a:t>
            </a:r>
            <a:r>
              <a:rPr lang="ru-RU" b="1" i="1" dirty="0"/>
              <a:t> Вашу </a:t>
            </a:r>
            <a:r>
              <a:rPr lang="ru-RU" b="1" i="1" dirty="0" err="1" smtClean="0"/>
              <a:t>увагу</a:t>
            </a:r>
            <a:r>
              <a:rPr lang="ru-RU" b="1" i="1" dirty="0" smtClean="0"/>
              <a:t>; </a:t>
            </a:r>
            <a:r>
              <a:rPr lang="ru-RU" b="1" i="1" dirty="0"/>
              <a:t>як Ви могли </a:t>
            </a:r>
            <a:r>
              <a:rPr lang="ru-RU" b="1" i="1" dirty="0" err="1"/>
              <a:t>переконатися</a:t>
            </a:r>
            <a:r>
              <a:rPr lang="ru-RU" b="1" i="1" dirty="0"/>
              <a:t>, </a:t>
            </a:r>
            <a:r>
              <a:rPr lang="ru-RU" b="1" i="1" dirty="0" err="1"/>
              <a:t>що</a:t>
            </a:r>
            <a:r>
              <a:rPr lang="ru-RU" b="1" i="1" dirty="0"/>
              <a:t>…; </a:t>
            </a:r>
            <a:r>
              <a:rPr lang="ru-RU" b="1" i="1" dirty="0" err="1"/>
              <a:t>зверніть</a:t>
            </a:r>
            <a:r>
              <a:rPr lang="ru-RU" b="1" i="1" dirty="0"/>
              <a:t>, </a:t>
            </a:r>
            <a:r>
              <a:rPr lang="ru-RU" b="1" i="1" dirty="0">
                <a:solidFill>
                  <a:srgbClr val="FF0000"/>
                </a:solidFill>
              </a:rPr>
              <a:t>будь </a:t>
            </a:r>
            <a:r>
              <a:rPr lang="ru-RU" b="1" i="1" dirty="0" smtClean="0">
                <a:solidFill>
                  <a:srgbClr val="FF0000"/>
                </a:solidFill>
              </a:rPr>
              <a:t>ласка</a:t>
            </a:r>
            <a:r>
              <a:rPr lang="ru-RU" b="1" i="1" dirty="0" smtClean="0"/>
              <a:t>, </a:t>
            </a:r>
            <a:r>
              <a:rPr lang="ru-RU" b="1" i="1" dirty="0" err="1"/>
              <a:t>увагу</a:t>
            </a:r>
            <a:r>
              <a:rPr lang="ru-RU" b="1" i="1" dirty="0"/>
              <a:t>, </a:t>
            </a:r>
            <a:r>
              <a:rPr lang="ru-RU" b="1" i="1" dirty="0" err="1"/>
              <a:t>що</a:t>
            </a:r>
            <a:r>
              <a:rPr lang="ru-RU" b="1" i="1" dirty="0"/>
              <a:t> </a:t>
            </a:r>
            <a:r>
              <a:rPr lang="ru-RU" b="1" i="1" dirty="0" smtClean="0"/>
              <a:t>…</a:t>
            </a:r>
          </a:p>
          <a:p>
            <a:pPr marL="0" indent="0">
              <a:buNone/>
            </a:pPr>
            <a:r>
              <a:rPr lang="ru-RU" b="1" dirty="0" smtClean="0"/>
              <a:t> </a:t>
            </a:r>
            <a:r>
              <a:rPr lang="ru-RU" b="1" dirty="0" err="1">
                <a:solidFill>
                  <a:srgbClr val="0070C0"/>
                </a:solidFill>
              </a:rPr>
              <a:t>типові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формули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суб’єктивних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оцінок</a:t>
            </a:r>
            <a:r>
              <a:rPr lang="ru-RU" b="1" dirty="0"/>
              <a:t>: </a:t>
            </a:r>
            <a:r>
              <a:rPr lang="ru-RU" b="1" i="1" dirty="0"/>
              <a:t>На мою </a:t>
            </a:r>
            <a:r>
              <a:rPr lang="ru-RU" b="1" i="1" dirty="0" smtClean="0"/>
              <a:t>думку; Я </a:t>
            </a:r>
            <a:r>
              <a:rPr lang="ru-RU" b="1" i="1" dirty="0" err="1"/>
              <a:t>вважаю</a:t>
            </a:r>
            <a:r>
              <a:rPr lang="ru-RU" b="1" i="1" dirty="0"/>
              <a:t>; Гадаю, </a:t>
            </a:r>
            <a:r>
              <a:rPr lang="ru-RU" b="1" i="1" dirty="0" err="1"/>
              <a:t>що</a:t>
            </a:r>
            <a:r>
              <a:rPr lang="ru-RU" b="1" i="1" dirty="0"/>
              <a:t>…; </a:t>
            </a:r>
            <a:r>
              <a:rPr lang="ru-RU" b="1" i="1" dirty="0">
                <a:solidFill>
                  <a:srgbClr val="00B050"/>
                </a:solidFill>
              </a:rPr>
              <a:t>Як на </a:t>
            </a:r>
            <a:r>
              <a:rPr lang="ru-RU" b="1" i="1" dirty="0" smtClean="0">
                <a:solidFill>
                  <a:srgbClr val="00B050"/>
                </a:solidFill>
              </a:rPr>
              <a:t>мене</a:t>
            </a:r>
          </a:p>
          <a:p>
            <a:pPr marL="0" indent="0">
              <a:buNone/>
            </a:pPr>
            <a:r>
              <a:rPr lang="ru-RU" b="1" dirty="0" err="1">
                <a:solidFill>
                  <a:srgbClr val="0070C0"/>
                </a:solidFill>
              </a:rPr>
              <a:t>реагування</a:t>
            </a:r>
            <a:r>
              <a:rPr lang="ru-RU" b="1" dirty="0">
                <a:solidFill>
                  <a:srgbClr val="0070C0"/>
                </a:solidFill>
              </a:rPr>
              <a:t> на </a:t>
            </a:r>
            <a:r>
              <a:rPr lang="ru-RU" b="1" dirty="0" err="1">
                <a:solidFill>
                  <a:srgbClr val="0070C0"/>
                </a:solidFill>
              </a:rPr>
              <a:t>запитання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співрозмовника</a:t>
            </a:r>
            <a:r>
              <a:rPr lang="ru-RU" b="1" dirty="0">
                <a:solidFill>
                  <a:srgbClr val="0070C0"/>
                </a:solidFill>
              </a:rPr>
              <a:t> (</a:t>
            </a:r>
            <a:r>
              <a:rPr lang="ru-RU" b="1" dirty="0" err="1">
                <a:solidFill>
                  <a:srgbClr val="0070C0"/>
                </a:solidFill>
              </a:rPr>
              <a:t>якщо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відразу</a:t>
            </a:r>
            <a:r>
              <a:rPr lang="ru-RU" b="1" dirty="0">
                <a:solidFill>
                  <a:srgbClr val="0070C0"/>
                </a:solidFill>
              </a:rPr>
              <a:t> складно </a:t>
            </a:r>
            <a:r>
              <a:rPr lang="ru-RU" b="1" dirty="0" err="1">
                <a:solidFill>
                  <a:srgbClr val="0070C0"/>
                </a:solidFill>
              </a:rPr>
              <a:t>відповісти</a:t>
            </a:r>
            <a:r>
              <a:rPr lang="ru-RU" b="1" dirty="0">
                <a:solidFill>
                  <a:srgbClr val="0070C0"/>
                </a:solidFill>
              </a:rPr>
              <a:t>, </a:t>
            </a:r>
            <a:r>
              <a:rPr lang="ru-RU" b="1" dirty="0" err="1">
                <a:solidFill>
                  <a:srgbClr val="0070C0"/>
                </a:solidFill>
              </a:rPr>
              <a:t>тоді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можна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скористатися</a:t>
            </a:r>
            <a:r>
              <a:rPr lang="ru-RU" b="1" dirty="0">
                <a:solidFill>
                  <a:srgbClr val="0070C0"/>
                </a:solidFill>
              </a:rPr>
              <a:t> такими </a:t>
            </a:r>
            <a:r>
              <a:rPr lang="ru-RU" b="1" dirty="0" err="1">
                <a:solidFill>
                  <a:srgbClr val="0070C0"/>
                </a:solidFill>
              </a:rPr>
              <a:t>словесними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smtClean="0">
                <a:solidFill>
                  <a:srgbClr val="0070C0"/>
                </a:solidFill>
              </a:rPr>
              <a:t>формулами)</a:t>
            </a:r>
            <a:r>
              <a:rPr lang="ru-RU" b="1" dirty="0" smtClean="0"/>
              <a:t>: </a:t>
            </a:r>
            <a:r>
              <a:rPr lang="ru-RU" b="1" i="1" dirty="0"/>
              <a:t>дозвольте </a:t>
            </a:r>
            <a:r>
              <a:rPr lang="ru-RU" b="1" i="1" dirty="0" err="1"/>
              <a:t>подумати</a:t>
            </a:r>
            <a:r>
              <a:rPr lang="ru-RU" b="1" i="1" dirty="0"/>
              <a:t>; на жаль, не </a:t>
            </a:r>
            <a:r>
              <a:rPr lang="ru-RU" b="1" i="1" dirty="0" err="1"/>
              <a:t>володію</a:t>
            </a:r>
            <a:r>
              <a:rPr lang="ru-RU" b="1" i="1" dirty="0"/>
              <a:t> </a:t>
            </a:r>
            <a:r>
              <a:rPr lang="ru-RU" b="1" i="1" dirty="0" err="1" smtClean="0"/>
              <a:t>достатньою</a:t>
            </a:r>
            <a:r>
              <a:rPr lang="ru-RU" b="1" i="1" dirty="0" smtClean="0"/>
              <a:t>/</a:t>
            </a:r>
            <a:r>
              <a:rPr lang="ru-RU" b="1" i="1" dirty="0" err="1" smtClean="0"/>
              <a:t>повною</a:t>
            </a:r>
            <a:r>
              <a:rPr lang="ru-RU" b="1" i="1" dirty="0" smtClean="0"/>
              <a:t> </a:t>
            </a:r>
            <a:r>
              <a:rPr lang="ru-RU" b="1" i="1" dirty="0" err="1"/>
              <a:t>інформацією</a:t>
            </a:r>
            <a:r>
              <a:rPr lang="ru-RU" b="1" i="1" dirty="0"/>
              <a:t>, </a:t>
            </a:r>
            <a:r>
              <a:rPr lang="ru-RU" b="1" i="1" dirty="0" err="1"/>
              <a:t>щоб</a:t>
            </a:r>
            <a:r>
              <a:rPr lang="ru-RU" b="1" i="1" dirty="0"/>
              <a:t> </a:t>
            </a:r>
            <a:r>
              <a:rPr lang="ru-RU" b="1" i="1" dirty="0" err="1"/>
              <a:t>відповісти</a:t>
            </a:r>
            <a:r>
              <a:rPr lang="ru-RU" b="1" i="1" dirty="0"/>
              <a:t> </a:t>
            </a:r>
            <a:r>
              <a:rPr lang="ru-RU" b="1" i="1" dirty="0" err="1"/>
              <a:t>відразу</a:t>
            </a:r>
            <a:r>
              <a:rPr lang="ru-RU" b="1" i="1" dirty="0"/>
              <a:t>; я не </a:t>
            </a:r>
            <a:r>
              <a:rPr lang="ru-RU" b="1" i="1" dirty="0" err="1"/>
              <a:t>готовий</a:t>
            </a:r>
            <a:r>
              <a:rPr lang="ru-RU" b="1" i="1" dirty="0"/>
              <a:t> зараз </a:t>
            </a:r>
            <a:r>
              <a:rPr lang="ru-RU" b="1" i="1" dirty="0" err="1"/>
              <a:t>дати</a:t>
            </a:r>
            <a:r>
              <a:rPr lang="ru-RU" b="1" i="1" dirty="0"/>
              <a:t> </a:t>
            </a:r>
            <a:r>
              <a:rPr lang="ru-RU" b="1" i="1" dirty="0" err="1" smtClean="0"/>
              <a:t>відповідь</a:t>
            </a:r>
            <a:r>
              <a:rPr lang="ru-RU" b="1" i="1" dirty="0" smtClean="0"/>
              <a:t> </a:t>
            </a:r>
          </a:p>
          <a:p>
            <a:pPr marL="0" indent="0">
              <a:buNone/>
            </a:pPr>
            <a:r>
              <a:rPr lang="ru-RU" b="1" dirty="0" err="1">
                <a:solidFill>
                  <a:srgbClr val="0070C0"/>
                </a:solidFill>
              </a:rPr>
              <a:t>використання</a:t>
            </a:r>
            <a:r>
              <a:rPr lang="ru-RU" b="1" dirty="0">
                <a:solidFill>
                  <a:srgbClr val="0070C0"/>
                </a:solidFill>
              </a:rPr>
              <a:t> у </a:t>
            </a:r>
            <a:r>
              <a:rPr lang="ru-RU" b="1" dirty="0" err="1">
                <a:solidFill>
                  <a:srgbClr val="0070C0"/>
                </a:solidFill>
              </a:rPr>
              <a:t>спілкуванні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слів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увічливості</a:t>
            </a:r>
            <a:r>
              <a:rPr lang="ru-RU" b="1" dirty="0"/>
              <a:t>: </a:t>
            </a:r>
            <a:r>
              <a:rPr lang="ru-RU" b="1" i="1" dirty="0" err="1"/>
              <a:t>вибачте</a:t>
            </a:r>
            <a:r>
              <a:rPr lang="ru-RU" b="1" i="1" dirty="0"/>
              <a:t>; даруйте; </a:t>
            </a:r>
            <a:r>
              <a:rPr lang="ru-RU" b="1" i="1" dirty="0" err="1"/>
              <a:t>пробачте</a:t>
            </a:r>
            <a:r>
              <a:rPr lang="ru-RU" b="1" i="1" dirty="0"/>
              <a:t>; на жаль, так </a:t>
            </a:r>
            <a:r>
              <a:rPr lang="ru-RU" b="1" i="1" dirty="0" err="1"/>
              <a:t>сталося</a:t>
            </a:r>
            <a:r>
              <a:rPr lang="ru-RU" b="1" i="1" dirty="0"/>
              <a:t>; </a:t>
            </a:r>
            <a:r>
              <a:rPr lang="ru-RU" b="1" i="1" dirty="0" err="1"/>
              <a:t>щиро</a:t>
            </a:r>
            <a:r>
              <a:rPr lang="ru-RU" b="1" i="1" dirty="0"/>
              <a:t> </a:t>
            </a:r>
            <a:r>
              <a:rPr lang="ru-RU" b="1" i="1" dirty="0" err="1"/>
              <a:t>дякую</a:t>
            </a:r>
            <a:r>
              <a:rPr lang="ru-RU" b="1" i="1" dirty="0"/>
              <a:t> </a:t>
            </a:r>
            <a:r>
              <a:rPr lang="ru-RU" b="1" i="1" dirty="0" smtClean="0"/>
              <a:t>за</a:t>
            </a:r>
            <a:r>
              <a:rPr lang="ru-RU" b="1" i="1" dirty="0"/>
              <a:t>…; дозвольте </a:t>
            </a:r>
            <a:r>
              <a:rPr lang="ru-RU" b="1" i="1" dirty="0" err="1"/>
              <a:t>подякувати</a:t>
            </a:r>
            <a:r>
              <a:rPr lang="ru-RU" b="1" i="1" dirty="0"/>
              <a:t> </a:t>
            </a:r>
            <a:r>
              <a:rPr lang="ru-RU" b="1" i="1" dirty="0" smtClean="0"/>
              <a:t>за</a:t>
            </a:r>
            <a:r>
              <a:rPr lang="ru-RU" b="1" i="1" dirty="0"/>
              <a:t>… </a:t>
            </a:r>
          </a:p>
        </p:txBody>
      </p:sp>
    </p:spTree>
    <p:extLst>
      <p:ext uri="{BB962C8B-B14F-4D97-AF65-F5344CB8AC3E}">
        <p14:creationId xmlns:p14="http://schemas.microsoft.com/office/powerpoint/2010/main" val="2803161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2743" y="137356"/>
            <a:ext cx="8610600" cy="790107"/>
          </a:xfrm>
        </p:spPr>
        <p:txBody>
          <a:bodyPr/>
          <a:lstStyle/>
          <a:p>
            <a:r>
              <a:rPr lang="ru-RU" b="1" dirty="0" err="1"/>
              <a:t>Усне</a:t>
            </a:r>
            <a:r>
              <a:rPr lang="ru-RU" b="1" dirty="0"/>
              <a:t> д</a:t>
            </a:r>
            <a:r>
              <a:rPr lang="en-US" b="1" dirty="0" err="1"/>
              <a:t>i</a:t>
            </a:r>
            <a:r>
              <a:rPr lang="ru-RU" b="1" dirty="0"/>
              <a:t>лове </a:t>
            </a:r>
            <a:r>
              <a:rPr lang="ru-RU" b="1" dirty="0" err="1"/>
              <a:t>мовлення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795" y="966652"/>
            <a:ext cx="10820400" cy="5721531"/>
          </a:xfrm>
        </p:spPr>
        <p:txBody>
          <a:bodyPr>
            <a:normAutofit lnSpcReduction="10000"/>
          </a:bodyPr>
          <a:lstStyle/>
          <a:p>
            <a:r>
              <a:rPr lang="ru-RU" b="1" dirty="0" err="1">
                <a:solidFill>
                  <a:srgbClr val="0070C0"/>
                </a:solidFill>
              </a:rPr>
              <a:t>приєднання</a:t>
            </a:r>
            <a:r>
              <a:rPr lang="ru-RU" b="1" dirty="0">
                <a:solidFill>
                  <a:srgbClr val="0070C0"/>
                </a:solidFill>
              </a:rPr>
              <a:t> та </a:t>
            </a:r>
            <a:r>
              <a:rPr lang="ru-RU" b="1" dirty="0" err="1">
                <a:solidFill>
                  <a:srgbClr val="0070C0"/>
                </a:solidFill>
              </a:rPr>
              <a:t>поєднання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частин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інформації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smtClean="0"/>
              <a:t>: </a:t>
            </a:r>
            <a:r>
              <a:rPr lang="ru-RU" b="1" i="1" dirty="0"/>
              <a:t>при </a:t>
            </a:r>
            <a:r>
              <a:rPr lang="ru-RU" b="1" i="1" dirty="0" err="1"/>
              <a:t>цьому</a:t>
            </a:r>
            <a:r>
              <a:rPr lang="ru-RU" b="1" i="1" dirty="0"/>
              <a:t>, при тому </a:t>
            </a:r>
            <a:r>
              <a:rPr lang="ru-RU" b="1" dirty="0"/>
              <a:t>та </a:t>
            </a:r>
            <a:r>
              <a:rPr lang="ru-RU" b="1" dirty="0" err="1"/>
              <a:t>вставні</a:t>
            </a:r>
            <a:r>
              <a:rPr lang="ru-RU" b="1" dirty="0"/>
              <a:t> </a:t>
            </a:r>
            <a:r>
              <a:rPr lang="ru-RU" b="1" dirty="0" err="1"/>
              <a:t>словосполучення</a:t>
            </a:r>
            <a:r>
              <a:rPr lang="ru-RU" b="1" dirty="0"/>
              <a:t>: </a:t>
            </a:r>
            <a:r>
              <a:rPr lang="ru-RU" b="1" i="1" dirty="0">
                <a:solidFill>
                  <a:srgbClr val="FF0000"/>
                </a:solidFill>
              </a:rPr>
              <a:t>до </a:t>
            </a:r>
            <a:r>
              <a:rPr lang="ru-RU" b="1" i="1" dirty="0" err="1">
                <a:solidFill>
                  <a:srgbClr val="FF0000"/>
                </a:solidFill>
              </a:rPr>
              <a:t>речі</a:t>
            </a:r>
            <a:r>
              <a:rPr lang="ru-RU" b="1" i="1" dirty="0"/>
              <a:t>, </a:t>
            </a:r>
            <a:r>
              <a:rPr lang="ru-RU" b="1" i="1" dirty="0" err="1"/>
              <a:t>крім</a:t>
            </a:r>
            <a:r>
              <a:rPr lang="ru-RU" b="1" i="1" dirty="0"/>
              <a:t> того, </a:t>
            </a:r>
            <a:r>
              <a:rPr lang="ru-RU" b="1" i="1" dirty="0" err="1"/>
              <a:t>більше</a:t>
            </a:r>
            <a:r>
              <a:rPr lang="ru-RU" b="1" i="1" dirty="0"/>
              <a:t> того, </a:t>
            </a:r>
            <a:r>
              <a:rPr lang="ru-RU" b="1" i="1" dirty="0" err="1"/>
              <a:t>між</a:t>
            </a:r>
            <a:r>
              <a:rPr lang="ru-RU" b="1" i="1" dirty="0"/>
              <a:t> </a:t>
            </a:r>
            <a:r>
              <a:rPr lang="ru-RU" b="1" i="1" dirty="0" err="1"/>
              <a:t>іншим</a:t>
            </a:r>
            <a:r>
              <a:rPr lang="ru-RU" b="1" i="1" dirty="0"/>
              <a:t>;</a:t>
            </a:r>
            <a:endParaRPr lang="ru-RU" b="1" dirty="0"/>
          </a:p>
          <a:p>
            <a:r>
              <a:rPr lang="ru-RU" b="1" dirty="0" smtClean="0"/>
              <a:t> </a:t>
            </a:r>
            <a:r>
              <a:rPr lang="ru-RU" b="1" dirty="0">
                <a:solidFill>
                  <a:srgbClr val="0070C0"/>
                </a:solidFill>
              </a:rPr>
              <a:t>для </a:t>
            </a:r>
            <a:r>
              <a:rPr lang="ru-RU" b="1" dirty="0" err="1">
                <a:solidFill>
                  <a:srgbClr val="0070C0"/>
                </a:solidFill>
              </a:rPr>
              <a:t>підкреслення</a:t>
            </a:r>
            <a:r>
              <a:rPr lang="ru-RU" b="1" dirty="0">
                <a:solidFill>
                  <a:srgbClr val="0070C0"/>
                </a:solidFill>
              </a:rPr>
              <a:t> мети</a:t>
            </a:r>
            <a:r>
              <a:rPr lang="ru-RU" b="1" dirty="0"/>
              <a:t>: </a:t>
            </a:r>
            <a:r>
              <a:rPr lang="ru-RU" b="1" i="1" dirty="0" err="1"/>
              <a:t>щоб</a:t>
            </a:r>
            <a:r>
              <a:rPr lang="ru-RU" b="1" i="1" dirty="0"/>
              <a:t>, для </a:t>
            </a:r>
            <a:r>
              <a:rPr lang="ru-RU" b="1" i="1" dirty="0" err="1"/>
              <a:t>цього</a:t>
            </a:r>
            <a:r>
              <a:rPr lang="ru-RU" b="1" i="1" dirty="0"/>
              <a:t>, з </a:t>
            </a:r>
            <a:r>
              <a:rPr lang="ru-RU" b="1" i="1" dirty="0" err="1"/>
              <a:t>цією</a:t>
            </a:r>
            <a:r>
              <a:rPr lang="ru-RU" b="1" i="1" dirty="0"/>
              <a:t> метою, для </a:t>
            </a:r>
            <a:r>
              <a:rPr lang="ru-RU" b="1" i="1" dirty="0" err="1"/>
              <a:t>впровадження</a:t>
            </a:r>
            <a:r>
              <a:rPr lang="ru-RU" b="1" i="1" dirty="0"/>
              <a:t> </a:t>
            </a:r>
            <a:r>
              <a:rPr lang="ru-RU" b="1" dirty="0"/>
              <a:t>та </a:t>
            </a:r>
            <a:r>
              <a:rPr lang="ru-RU" b="1" dirty="0" err="1"/>
              <a:t>ін</a:t>
            </a:r>
            <a:r>
              <a:rPr lang="ru-RU" b="1" dirty="0"/>
              <a:t>.;</a:t>
            </a:r>
          </a:p>
          <a:p>
            <a:r>
              <a:rPr lang="ru-RU" b="1" dirty="0" err="1" smtClean="0">
                <a:solidFill>
                  <a:srgbClr val="0070C0"/>
                </a:solidFill>
              </a:rPr>
              <a:t>зіставлення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>
                <a:solidFill>
                  <a:srgbClr val="0070C0"/>
                </a:solidFill>
              </a:rPr>
              <a:t>і </a:t>
            </a:r>
            <a:r>
              <a:rPr lang="ru-RU" b="1" dirty="0" err="1">
                <a:solidFill>
                  <a:srgbClr val="0070C0"/>
                </a:solidFill>
              </a:rPr>
              <a:t>протиставлення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частин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інформації</a:t>
            </a:r>
            <a:r>
              <a:rPr lang="ru-RU" b="1" dirty="0"/>
              <a:t>: </a:t>
            </a:r>
            <a:r>
              <a:rPr lang="ru-RU" b="1" i="1" dirty="0"/>
              <a:t>з одного боку, з </a:t>
            </a:r>
            <a:r>
              <a:rPr lang="ru-RU" b="1" i="1" dirty="0" smtClean="0"/>
              <a:t>другого/</a:t>
            </a:r>
            <a:r>
              <a:rPr lang="ru-RU" b="1" i="1" dirty="0" err="1" smtClean="0"/>
              <a:t>іншого</a:t>
            </a:r>
            <a:r>
              <a:rPr lang="ru-RU" b="1" i="1" dirty="0" smtClean="0"/>
              <a:t> </a:t>
            </a:r>
            <a:r>
              <a:rPr lang="ru-RU" b="1" i="1" dirty="0"/>
              <a:t>боку; не </a:t>
            </a:r>
            <a:r>
              <a:rPr lang="ru-RU" b="1" i="1" dirty="0" err="1"/>
              <a:t>тільки</a:t>
            </a:r>
            <a:r>
              <a:rPr lang="ru-RU" b="1" i="1" dirty="0"/>
              <a:t> (не </a:t>
            </a:r>
            <a:r>
              <a:rPr lang="ru-RU" b="1" i="1" dirty="0" err="1"/>
              <a:t>лише</a:t>
            </a:r>
            <a:r>
              <a:rPr lang="ru-RU" b="1" i="1" dirty="0"/>
              <a:t>), а й (але й); </a:t>
            </a:r>
            <a:r>
              <a:rPr lang="ru-RU" b="1" i="1" dirty="0" err="1"/>
              <a:t>тоді</a:t>
            </a:r>
            <a:r>
              <a:rPr lang="ru-RU" b="1" i="1" dirty="0"/>
              <a:t> як</a:t>
            </a:r>
            <a:r>
              <a:rPr lang="ru-RU" b="1" i="1" dirty="0" smtClean="0"/>
              <a:t>, </a:t>
            </a:r>
            <a:r>
              <a:rPr lang="ru-RU" b="1" i="1" dirty="0" err="1" smtClean="0">
                <a:solidFill>
                  <a:srgbClr val="C00000"/>
                </a:solidFill>
              </a:rPr>
              <a:t>тим</a:t>
            </a:r>
            <a:r>
              <a:rPr lang="ru-RU" b="1" i="1" dirty="0" smtClean="0">
                <a:solidFill>
                  <a:srgbClr val="C00000"/>
                </a:solidFill>
              </a:rPr>
              <a:t> часом як, </a:t>
            </a:r>
            <a:r>
              <a:rPr lang="ru-RU" b="1" i="1" dirty="0" err="1" smtClean="0">
                <a:solidFill>
                  <a:srgbClr val="C00000"/>
                </a:solidFill>
              </a:rPr>
              <a:t>тимчасом</a:t>
            </a:r>
            <a:r>
              <a:rPr lang="ru-RU" b="1" i="1" dirty="0" smtClean="0"/>
              <a:t>, як, </a:t>
            </a:r>
            <a:r>
              <a:rPr lang="ru-RU" b="1" i="1" dirty="0"/>
              <a:t>на </a:t>
            </a:r>
            <a:r>
              <a:rPr lang="ru-RU" b="1" i="1" dirty="0" err="1"/>
              <a:t>противагу</a:t>
            </a:r>
            <a:r>
              <a:rPr lang="ru-RU" b="1" i="1" dirty="0"/>
              <a:t> </a:t>
            </a:r>
            <a:r>
              <a:rPr lang="ru-RU" b="1" i="1" dirty="0" err="1"/>
              <a:t>цьому</a:t>
            </a:r>
            <a:r>
              <a:rPr lang="ru-RU" b="1" i="1" dirty="0"/>
              <a:t>;</a:t>
            </a:r>
            <a:endParaRPr lang="ru-RU" b="1" dirty="0"/>
          </a:p>
          <a:p>
            <a:r>
              <a:rPr lang="ru-RU" b="1" dirty="0" smtClean="0"/>
              <a:t> </a:t>
            </a:r>
            <a:r>
              <a:rPr lang="ru-RU" b="1" dirty="0" err="1">
                <a:solidFill>
                  <a:srgbClr val="0070C0"/>
                </a:solidFill>
              </a:rPr>
              <a:t>узагальнення</a:t>
            </a:r>
            <a:r>
              <a:rPr lang="ru-RU" b="1" dirty="0">
                <a:solidFill>
                  <a:srgbClr val="0070C0"/>
                </a:solidFill>
              </a:rPr>
              <a:t>, </a:t>
            </a:r>
            <a:r>
              <a:rPr lang="ru-RU" b="1" dirty="0" err="1">
                <a:solidFill>
                  <a:srgbClr val="0070C0"/>
                </a:solidFill>
              </a:rPr>
              <a:t>підсумок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інформації</a:t>
            </a:r>
            <a:r>
              <a:rPr lang="ru-RU" b="1" dirty="0">
                <a:solidFill>
                  <a:srgbClr val="0070C0"/>
                </a:solidFill>
              </a:rPr>
              <a:t>, </a:t>
            </a:r>
            <a:r>
              <a:rPr lang="ru-RU" b="1" dirty="0" err="1">
                <a:solidFill>
                  <a:srgbClr val="0070C0"/>
                </a:solidFill>
              </a:rPr>
              <a:t>висновок</a:t>
            </a:r>
            <a:r>
              <a:rPr lang="ru-RU" b="1" dirty="0"/>
              <a:t>: </a:t>
            </a:r>
            <a:r>
              <a:rPr lang="ru-RU" b="1" i="1" dirty="0" smtClean="0">
                <a:solidFill>
                  <a:srgbClr val="FF0000"/>
                </a:solidFill>
              </a:rPr>
              <a:t>ОТЖЕ</a:t>
            </a:r>
            <a:r>
              <a:rPr lang="ru-RU" b="1" i="1" dirty="0" smtClean="0">
                <a:solidFill>
                  <a:srgbClr val="002060"/>
                </a:solidFill>
              </a:rPr>
              <a:t>=</a:t>
            </a:r>
            <a:r>
              <a:rPr lang="ru-RU" b="1" i="1" dirty="0" err="1" smtClean="0">
                <a:solidFill>
                  <a:srgbClr val="002060"/>
                </a:solidFill>
              </a:rPr>
              <a:t>висновок</a:t>
            </a:r>
            <a:r>
              <a:rPr lang="ru-RU" b="1" i="1" dirty="0" smtClean="0">
                <a:solidFill>
                  <a:srgbClr val="002060"/>
                </a:solidFill>
              </a:rPr>
              <a:t>, </a:t>
            </a:r>
            <a:r>
              <a:rPr lang="ru-RU" b="1" i="1" dirty="0" smtClean="0"/>
              <a:t>з </a:t>
            </a:r>
            <a:r>
              <a:rPr lang="ru-RU" b="1" i="1" dirty="0" err="1"/>
              <a:t>цього</a:t>
            </a:r>
            <a:r>
              <a:rPr lang="ru-RU" b="1" i="1" dirty="0"/>
              <a:t> </a:t>
            </a:r>
            <a:r>
              <a:rPr lang="ru-RU" b="1" i="1" strike="sngStrike" dirty="0" err="1" smtClean="0"/>
              <a:t>виходить</a:t>
            </a:r>
            <a:r>
              <a:rPr lang="ru-RU" b="1" i="1" dirty="0" smtClean="0"/>
              <a:t>, </a:t>
            </a:r>
            <a:r>
              <a:rPr lang="ru-RU" b="1" i="1" dirty="0" err="1" smtClean="0"/>
              <a:t>що</a:t>
            </a:r>
            <a:r>
              <a:rPr lang="ru-RU" b="1" i="1" dirty="0"/>
              <a:t>;</a:t>
            </a:r>
            <a:r>
              <a:rPr lang="ru-RU" b="1" i="1" dirty="0" smtClean="0"/>
              <a:t> </a:t>
            </a:r>
            <a:r>
              <a:rPr lang="ru-RU" b="1" i="1" dirty="0"/>
              <a:t>на </a:t>
            </a:r>
            <a:r>
              <a:rPr lang="ru-RU" b="1" i="1" dirty="0" err="1"/>
              <a:t>підставі</a:t>
            </a:r>
            <a:r>
              <a:rPr lang="ru-RU" b="1" i="1" dirty="0"/>
              <a:t> </a:t>
            </a:r>
            <a:r>
              <a:rPr lang="ru-RU" b="1" i="1" dirty="0" err="1" smtClean="0"/>
              <a:t>викладеного</a:t>
            </a:r>
            <a:r>
              <a:rPr lang="ru-RU" b="1" i="1" dirty="0" smtClean="0"/>
              <a:t> </a:t>
            </a:r>
            <a:r>
              <a:rPr lang="ru-RU" b="1" dirty="0"/>
              <a:t>та </a:t>
            </a:r>
            <a:r>
              <a:rPr lang="ru-RU" b="1" dirty="0" err="1"/>
              <a:t>ін</a:t>
            </a:r>
            <a:r>
              <a:rPr lang="ru-RU" b="1" dirty="0" smtClean="0"/>
              <a:t>.; </a:t>
            </a:r>
            <a:r>
              <a:rPr lang="ru-RU" b="1" dirty="0" err="1" smtClean="0">
                <a:solidFill>
                  <a:srgbClr val="FF0000"/>
                </a:solidFill>
              </a:rPr>
              <a:t>висновкувати</a:t>
            </a:r>
            <a:endParaRPr lang="ru-RU" b="1" dirty="0">
              <a:solidFill>
                <a:srgbClr val="FF0000"/>
              </a:solidFill>
            </a:endParaRPr>
          </a:p>
          <a:p>
            <a:r>
              <a:rPr lang="ru-RU" b="1" dirty="0" smtClean="0"/>
              <a:t> </a:t>
            </a:r>
            <a:r>
              <a:rPr lang="ru-RU" b="1" dirty="0" err="1">
                <a:solidFill>
                  <a:srgbClr val="0070C0"/>
                </a:solidFill>
              </a:rPr>
              <a:t>пояснення</a:t>
            </a:r>
            <a:r>
              <a:rPr lang="ru-RU" b="1" dirty="0">
                <a:solidFill>
                  <a:srgbClr val="0070C0"/>
                </a:solidFill>
              </a:rPr>
              <a:t>, </a:t>
            </a:r>
            <a:r>
              <a:rPr lang="ru-RU" b="1" dirty="0" err="1">
                <a:solidFill>
                  <a:srgbClr val="0070C0"/>
                </a:solidFill>
              </a:rPr>
              <a:t>уточнення</a:t>
            </a:r>
            <a:r>
              <a:rPr lang="ru-RU" b="1" dirty="0">
                <a:solidFill>
                  <a:srgbClr val="0070C0"/>
                </a:solidFill>
              </a:rPr>
              <a:t>, </a:t>
            </a:r>
            <a:r>
              <a:rPr lang="ru-RU" b="1" dirty="0" err="1">
                <a:solidFill>
                  <a:srgbClr val="0070C0"/>
                </a:solidFill>
              </a:rPr>
              <a:t>виділення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окремого</a:t>
            </a:r>
            <a:r>
              <a:rPr lang="ru-RU" b="1" dirty="0"/>
              <a:t>: </a:t>
            </a:r>
            <a:r>
              <a:rPr lang="ru-RU" b="1" i="1" dirty="0" err="1"/>
              <a:t>наприклад</a:t>
            </a:r>
            <a:r>
              <a:rPr lang="ru-RU" b="1" i="1" dirty="0"/>
              <a:t>, </a:t>
            </a:r>
            <a:r>
              <a:rPr lang="ru-RU" b="1" i="1" dirty="0" err="1" smtClean="0"/>
              <a:t>зокрема</a:t>
            </a:r>
            <a:r>
              <a:rPr lang="ru-RU" b="1" i="1" dirty="0"/>
              <a:t>, а </a:t>
            </a:r>
            <a:r>
              <a:rPr lang="ru-RU" b="1" i="1" dirty="0" err="1"/>
              <a:t>саме</a:t>
            </a:r>
            <a:r>
              <a:rPr lang="ru-RU" b="1" i="1" dirty="0"/>
              <a:t>, </a:t>
            </a:r>
            <a:r>
              <a:rPr lang="ru-RU" b="1" i="1" dirty="0" err="1"/>
              <a:t>тільки</a:t>
            </a:r>
            <a:r>
              <a:rPr lang="ru-RU" b="1" i="1" dirty="0"/>
              <a:t>, </a:t>
            </a:r>
            <a:r>
              <a:rPr lang="ru-RU" b="1" i="1" dirty="0" err="1"/>
              <a:t>лише</a:t>
            </a:r>
            <a:r>
              <a:rPr lang="ru-RU" b="1" i="1" dirty="0"/>
              <a:t>, </a:t>
            </a:r>
            <a:r>
              <a:rPr lang="ru-RU" b="1" i="1" dirty="0" err="1"/>
              <a:t>навіть</a:t>
            </a:r>
            <a:r>
              <a:rPr lang="ru-RU" b="1" i="1" dirty="0"/>
              <a:t>, </a:t>
            </a:r>
            <a:r>
              <a:rPr lang="ru-RU" b="1" i="1" dirty="0" err="1"/>
              <a:t>адже</a:t>
            </a:r>
            <a:r>
              <a:rPr lang="ru-RU" b="1" i="1" dirty="0" smtClean="0"/>
              <a:t>;  </a:t>
            </a:r>
            <a:r>
              <a:rPr lang="ru-RU" b="1" i="1" strike="sngStrike" dirty="0" smtClean="0">
                <a:solidFill>
                  <a:srgbClr val="FF0000"/>
                </a:solidFill>
              </a:rPr>
              <a:t>ТАК </a:t>
            </a:r>
            <a:r>
              <a:rPr lang="ru-RU" i="1" dirty="0" smtClean="0">
                <a:solidFill>
                  <a:srgbClr val="FF0000"/>
                </a:solidFill>
              </a:rPr>
              <a:t>не </a:t>
            </a:r>
            <a:r>
              <a:rPr lang="ru-RU" i="1" dirty="0" err="1" smtClean="0">
                <a:solidFill>
                  <a:srgbClr val="FF0000"/>
                </a:solidFill>
              </a:rPr>
              <a:t>вживаймо</a:t>
            </a:r>
            <a:r>
              <a:rPr lang="ru-RU" i="1" dirty="0" smtClean="0">
                <a:solidFill>
                  <a:srgbClr val="FF0000"/>
                </a:solidFill>
              </a:rPr>
              <a:t>!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b="1" dirty="0" smtClean="0"/>
              <a:t> </a:t>
            </a:r>
            <a:r>
              <a:rPr lang="ru-RU" b="1" dirty="0">
                <a:solidFill>
                  <a:srgbClr val="0070C0"/>
                </a:solidFill>
              </a:rPr>
              <a:t>початок, </a:t>
            </a:r>
            <a:r>
              <a:rPr lang="ru-RU" b="1" dirty="0" err="1">
                <a:solidFill>
                  <a:srgbClr val="0070C0"/>
                </a:solidFill>
              </a:rPr>
              <a:t>одночасність</a:t>
            </a:r>
            <a:r>
              <a:rPr lang="ru-RU" b="1" dirty="0">
                <a:solidFill>
                  <a:srgbClr val="0070C0"/>
                </a:solidFill>
              </a:rPr>
              <a:t>, </a:t>
            </a:r>
            <a:r>
              <a:rPr lang="ru-RU" b="1" dirty="0" err="1">
                <a:solidFill>
                  <a:srgbClr val="0070C0"/>
                </a:solidFill>
              </a:rPr>
              <a:t>повторюваність</a:t>
            </a:r>
            <a:r>
              <a:rPr lang="ru-RU" b="1" dirty="0">
                <a:solidFill>
                  <a:srgbClr val="0070C0"/>
                </a:solidFill>
              </a:rPr>
              <a:t>, </a:t>
            </a:r>
            <a:r>
              <a:rPr lang="ru-RU" b="1" dirty="0" err="1">
                <a:solidFill>
                  <a:srgbClr val="0070C0"/>
                </a:solidFill>
              </a:rPr>
              <a:t>завершення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дії</a:t>
            </a:r>
            <a:r>
              <a:rPr lang="ru-RU" b="1" dirty="0"/>
              <a:t>: </a:t>
            </a:r>
            <a:r>
              <a:rPr lang="ru-RU" b="1" i="1" dirty="0" err="1"/>
              <a:t>спочатку</a:t>
            </a:r>
            <a:r>
              <a:rPr lang="ru-RU" b="1" i="1" dirty="0"/>
              <a:t>, </a:t>
            </a:r>
            <a:r>
              <a:rPr lang="ru-RU" b="1" i="1" dirty="0" err="1"/>
              <a:t>насамперед</a:t>
            </a:r>
            <a:r>
              <a:rPr lang="ru-RU" b="1" i="1" dirty="0"/>
              <a:t>, </a:t>
            </a:r>
            <a:r>
              <a:rPr lang="ru-RU" b="1" i="1" dirty="0" err="1"/>
              <a:t>водночас</a:t>
            </a:r>
            <a:r>
              <a:rPr lang="ru-RU" b="1" i="1" dirty="0"/>
              <a:t>, </a:t>
            </a:r>
            <a:r>
              <a:rPr lang="ru-RU" b="1" i="1" dirty="0">
                <a:solidFill>
                  <a:srgbClr val="FF0000"/>
                </a:solidFill>
              </a:rPr>
              <a:t>на </a:t>
            </a:r>
            <a:r>
              <a:rPr lang="ru-RU" b="1" i="1" dirty="0" err="1" smtClean="0">
                <a:solidFill>
                  <a:srgbClr val="FF0000"/>
                </a:solidFill>
              </a:rPr>
              <a:t>закінчення</a:t>
            </a:r>
            <a:r>
              <a:rPr lang="ru-RU" b="1" i="1" dirty="0" smtClean="0"/>
              <a:t>, </a:t>
            </a:r>
            <a:r>
              <a:rPr lang="ru-RU" b="1" i="1" dirty="0" err="1" smtClean="0"/>
              <a:t>висновкуючи</a:t>
            </a:r>
            <a:r>
              <a:rPr lang="ru-RU" b="1" i="1" dirty="0" smtClean="0"/>
              <a:t>, </a:t>
            </a:r>
            <a:r>
              <a:rPr lang="ru-RU" b="1" i="1" dirty="0" err="1" smtClean="0"/>
              <a:t>вкажемо</a:t>
            </a:r>
            <a:r>
              <a:rPr lang="ru-RU" b="1" i="1" dirty="0" smtClean="0"/>
              <a:t>, </a:t>
            </a:r>
            <a:r>
              <a:rPr lang="ru-RU" b="1" i="1" dirty="0" err="1" smtClean="0"/>
              <a:t>що</a:t>
            </a:r>
            <a:r>
              <a:rPr lang="ru-RU" b="1" i="1" dirty="0" smtClean="0"/>
              <a:t>;</a:t>
            </a:r>
            <a:endParaRPr lang="ru-RU" b="1" dirty="0"/>
          </a:p>
          <a:p>
            <a:r>
              <a:rPr lang="ru-RU" b="1" dirty="0" err="1" smtClean="0">
                <a:solidFill>
                  <a:srgbClr val="0070C0"/>
                </a:solidFill>
              </a:rPr>
              <a:t>зв’язок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із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попередньою</a:t>
            </a:r>
            <a:r>
              <a:rPr lang="ru-RU" b="1" dirty="0">
                <a:solidFill>
                  <a:srgbClr val="0070C0"/>
                </a:solidFill>
              </a:rPr>
              <a:t> та </a:t>
            </a:r>
            <a:r>
              <a:rPr lang="ru-RU" b="1" dirty="0" err="1">
                <a:solidFill>
                  <a:srgbClr val="0070C0"/>
                </a:solidFill>
              </a:rPr>
              <a:t>наступною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інформацією</a:t>
            </a:r>
            <a:r>
              <a:rPr lang="ru-RU" b="1" dirty="0"/>
              <a:t>: </a:t>
            </a:r>
            <a:r>
              <a:rPr lang="ru-RU" b="1" i="1" dirty="0"/>
              <a:t>як уже </a:t>
            </a:r>
            <a:r>
              <a:rPr lang="ru-RU" b="1" i="1" dirty="0" err="1"/>
              <a:t>зазначалося</a:t>
            </a:r>
            <a:r>
              <a:rPr lang="ru-RU" b="1" i="1" dirty="0"/>
              <a:t>, як доведено, </a:t>
            </a:r>
            <a:r>
              <a:rPr lang="ru-RU" b="1" i="1" dirty="0" err="1"/>
              <a:t>згідно</a:t>
            </a:r>
            <a:r>
              <a:rPr lang="ru-RU" b="1" i="1" dirty="0"/>
              <a:t> з </a:t>
            </a:r>
            <a:r>
              <a:rPr lang="ru-RU" b="1" i="1" dirty="0" err="1"/>
              <a:t>цим</a:t>
            </a:r>
            <a:r>
              <a:rPr lang="ru-RU" b="1" i="1" dirty="0"/>
              <a:t>, </a:t>
            </a:r>
            <a:r>
              <a:rPr lang="ru-RU" b="1" i="1" dirty="0" err="1"/>
              <a:t>відповідно</a:t>
            </a:r>
            <a:r>
              <a:rPr lang="ru-RU" b="1" i="1" dirty="0"/>
              <a:t> до </a:t>
            </a:r>
            <a:r>
              <a:rPr lang="ru-RU" b="1" i="1" dirty="0" err="1"/>
              <a:t>цього</a:t>
            </a:r>
            <a:r>
              <a:rPr lang="ru-RU" b="1" i="1" dirty="0"/>
              <a:t>, </a:t>
            </a:r>
            <a:r>
              <a:rPr lang="ru-RU" b="1" i="1" dirty="0" err="1"/>
              <a:t>викладений</a:t>
            </a:r>
            <a:r>
              <a:rPr lang="ru-RU" b="1" i="1" dirty="0"/>
              <a:t>, </a:t>
            </a:r>
            <a:r>
              <a:rPr lang="ru-RU" b="1" i="1" dirty="0" err="1"/>
              <a:t>перерахований</a:t>
            </a:r>
            <a:r>
              <a:rPr lang="ru-RU" b="1" i="1" dirty="0"/>
              <a:t>, наведений, </a:t>
            </a:r>
            <a:r>
              <a:rPr lang="ru-RU" b="1" i="1" dirty="0" err="1"/>
              <a:t>обстежуваний</a:t>
            </a:r>
            <a:r>
              <a:rPr lang="ru-RU" b="1" i="1" dirty="0"/>
              <a:t>, </a:t>
            </a:r>
            <a:r>
              <a:rPr lang="ru-RU" b="1" i="1" dirty="0" err="1"/>
              <a:t>проаналізований</a:t>
            </a:r>
            <a:r>
              <a:rPr lang="ru-RU" b="1" i="1" dirty="0"/>
              <a:t>, </a:t>
            </a:r>
            <a:r>
              <a:rPr lang="ru-RU" b="1" i="1" dirty="0" err="1"/>
              <a:t>досліджений</a:t>
            </a:r>
            <a:r>
              <a:rPr lang="ru-RU" b="1" i="1" dirty="0"/>
              <a:t>, </a:t>
            </a:r>
            <a:r>
              <a:rPr lang="ru-RU" b="1" i="1" dirty="0" err="1"/>
              <a:t>зазначений</a:t>
            </a:r>
            <a:r>
              <a:rPr lang="ru-RU" b="1" i="1" dirty="0"/>
              <a:t>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6609257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8686" y="672933"/>
            <a:ext cx="8610600" cy="1293028"/>
          </a:xfrm>
        </p:spPr>
        <p:txBody>
          <a:bodyPr/>
          <a:lstStyle/>
          <a:p>
            <a:pPr algn="ctr"/>
            <a:r>
              <a:rPr lang="uk-UA" b="1" dirty="0" smtClean="0"/>
              <a:t>Стилістична порада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ru-RU" b="1" dirty="0" smtClean="0"/>
              <a:t>НЕ ВАРТО </a:t>
            </a:r>
            <a:r>
              <a:rPr lang="ru-RU" b="1" dirty="0" err="1"/>
              <a:t>зловживати</a:t>
            </a:r>
            <a:r>
              <a:rPr lang="ru-RU" b="1" dirty="0"/>
              <a:t> словами </a:t>
            </a:r>
            <a:r>
              <a:rPr lang="ru-RU" b="1" i="1" dirty="0" smtClean="0">
                <a:solidFill>
                  <a:srgbClr val="0070C0"/>
                </a:solidFill>
              </a:rPr>
              <a:t>значить</a:t>
            </a:r>
            <a:r>
              <a:rPr lang="ru-RU" b="1" i="1" dirty="0">
                <a:solidFill>
                  <a:srgbClr val="0070C0"/>
                </a:solidFill>
              </a:rPr>
              <a:t>, </a:t>
            </a:r>
            <a:r>
              <a:rPr lang="ru-RU" b="1" i="1" dirty="0" err="1">
                <a:solidFill>
                  <a:srgbClr val="0070C0"/>
                </a:solidFill>
              </a:rPr>
              <a:t>отже</a:t>
            </a:r>
            <a:r>
              <a:rPr lang="ru-RU" b="1" i="1" dirty="0">
                <a:solidFill>
                  <a:srgbClr val="0070C0"/>
                </a:solidFill>
              </a:rPr>
              <a:t>, </a:t>
            </a:r>
            <a:r>
              <a:rPr lang="ru-RU" b="1" i="1" dirty="0" err="1">
                <a:solidFill>
                  <a:srgbClr val="0070C0"/>
                </a:solidFill>
              </a:rPr>
              <a:t>звичайно</a:t>
            </a:r>
            <a:r>
              <a:rPr lang="ru-RU" b="1" i="1" dirty="0">
                <a:solidFill>
                  <a:srgbClr val="0070C0"/>
                </a:solidFill>
              </a:rPr>
              <a:t>, </a:t>
            </a:r>
            <a:r>
              <a:rPr lang="ru-RU" b="1" i="1" dirty="0" err="1">
                <a:solidFill>
                  <a:srgbClr val="0070C0"/>
                </a:solidFill>
              </a:rPr>
              <a:t>виходить</a:t>
            </a:r>
            <a:r>
              <a:rPr lang="ru-RU" b="1" i="1" dirty="0">
                <a:solidFill>
                  <a:srgbClr val="0070C0"/>
                </a:solidFill>
              </a:rPr>
              <a:t>, </a:t>
            </a:r>
            <a:r>
              <a:rPr lang="ru-RU" b="1" i="1" dirty="0" err="1">
                <a:solidFill>
                  <a:srgbClr val="0070C0"/>
                </a:solidFill>
              </a:rPr>
              <a:t>власне</a:t>
            </a:r>
            <a:r>
              <a:rPr lang="ru-RU" b="1" i="1" dirty="0">
                <a:solidFill>
                  <a:srgbClr val="0070C0"/>
                </a:solidFill>
              </a:rPr>
              <a:t> </a:t>
            </a:r>
            <a:r>
              <a:rPr lang="ru-RU" b="1" i="1" dirty="0" err="1">
                <a:solidFill>
                  <a:srgbClr val="0070C0"/>
                </a:solidFill>
              </a:rPr>
              <a:t>кажучи</a:t>
            </a:r>
            <a:r>
              <a:rPr lang="ru-RU" b="1" i="1" dirty="0">
                <a:solidFill>
                  <a:srgbClr val="0070C0"/>
                </a:solidFill>
              </a:rPr>
              <a:t>, так би </a:t>
            </a:r>
            <a:r>
              <a:rPr lang="ru-RU" b="1" i="1" dirty="0" err="1">
                <a:solidFill>
                  <a:srgbClr val="0070C0"/>
                </a:solidFill>
              </a:rPr>
              <a:t>мовити</a:t>
            </a:r>
            <a:r>
              <a:rPr lang="ru-RU" b="1" i="1" dirty="0">
                <a:solidFill>
                  <a:srgbClr val="0070C0"/>
                </a:solidFill>
              </a:rPr>
              <a:t>, очевидно, </a:t>
            </a:r>
            <a:r>
              <a:rPr lang="ru-RU" b="1" i="1" dirty="0" err="1">
                <a:solidFill>
                  <a:srgbClr val="0070C0"/>
                </a:solidFill>
              </a:rPr>
              <a:t>певним</a:t>
            </a:r>
            <a:r>
              <a:rPr lang="ru-RU" b="1" i="1" dirty="0">
                <a:solidFill>
                  <a:srgbClr val="0070C0"/>
                </a:solidFill>
              </a:rPr>
              <a:t> чином, на </a:t>
            </a:r>
            <a:r>
              <a:rPr lang="ru-RU" b="1" i="1" dirty="0" err="1">
                <a:solidFill>
                  <a:srgbClr val="0070C0"/>
                </a:solidFill>
              </a:rPr>
              <a:t>певному</a:t>
            </a:r>
            <a:r>
              <a:rPr lang="ru-RU" b="1" i="1" dirty="0">
                <a:solidFill>
                  <a:srgbClr val="0070C0"/>
                </a:solidFill>
              </a:rPr>
              <a:t> (</a:t>
            </a:r>
            <a:r>
              <a:rPr lang="ru-RU" b="1" i="1" dirty="0" err="1">
                <a:solidFill>
                  <a:srgbClr val="0070C0"/>
                </a:solidFill>
              </a:rPr>
              <a:t>відповідному</a:t>
            </a:r>
            <a:r>
              <a:rPr lang="ru-RU" b="1" i="1" dirty="0">
                <a:solidFill>
                  <a:srgbClr val="0070C0"/>
                </a:solidFill>
              </a:rPr>
              <a:t>) </a:t>
            </a:r>
            <a:r>
              <a:rPr lang="ru-RU" b="1" i="1" dirty="0" err="1">
                <a:solidFill>
                  <a:srgbClr val="0070C0"/>
                </a:solidFill>
              </a:rPr>
              <a:t>рівні</a:t>
            </a:r>
            <a:r>
              <a:rPr lang="ru-RU" b="1" i="1" dirty="0">
                <a:solidFill>
                  <a:srgbClr val="0070C0"/>
                </a:solidFill>
              </a:rPr>
              <a:t>, буквально, </a:t>
            </a:r>
            <a:r>
              <a:rPr lang="ru-RU" b="1" i="1" dirty="0" err="1">
                <a:solidFill>
                  <a:srgbClr val="0070C0"/>
                </a:solidFill>
              </a:rPr>
              <a:t>фактично</a:t>
            </a:r>
            <a:r>
              <a:rPr lang="ru-RU" b="1" i="1" dirty="0">
                <a:solidFill>
                  <a:srgbClr val="0070C0"/>
                </a:solidFill>
              </a:rPr>
              <a:t>, </a:t>
            </a:r>
            <a:r>
              <a:rPr lang="ru-RU" b="1" i="1" dirty="0" err="1">
                <a:solidFill>
                  <a:srgbClr val="0070C0"/>
                </a:solidFill>
              </a:rPr>
              <a:t>такий</a:t>
            </a:r>
            <a:r>
              <a:rPr lang="ru-RU" b="1" i="1" dirty="0">
                <a:solidFill>
                  <a:srgbClr val="0070C0"/>
                </a:solidFill>
              </a:rPr>
              <a:t>, </a:t>
            </a:r>
            <a:r>
              <a:rPr lang="ru-RU" b="1" i="1" dirty="0" err="1">
                <a:solidFill>
                  <a:srgbClr val="0070C0"/>
                </a:solidFill>
              </a:rPr>
              <a:t>якийсь</a:t>
            </a:r>
            <a:r>
              <a:rPr lang="ru-RU" b="1" i="1" dirty="0">
                <a:solidFill>
                  <a:srgbClr val="0070C0"/>
                </a:solidFill>
              </a:rPr>
              <a:t>, там, так, </a:t>
            </a:r>
            <a:r>
              <a:rPr lang="ru-RU" b="1" i="1" dirty="0" err="1">
                <a:solidFill>
                  <a:srgbClr val="0070C0"/>
                </a:solidFill>
              </a:rPr>
              <a:t>десь</a:t>
            </a:r>
            <a:r>
              <a:rPr lang="ru-RU" b="1" i="1" dirty="0">
                <a:solidFill>
                  <a:srgbClr val="0070C0"/>
                </a:solidFill>
              </a:rPr>
              <a:t>, от, ось </a:t>
            </a:r>
            <a:r>
              <a:rPr lang="ru-RU" b="1" dirty="0"/>
              <a:t>та </a:t>
            </a:r>
            <a:r>
              <a:rPr lang="ru-RU" b="1" dirty="0" err="1"/>
              <a:t>ін</a:t>
            </a:r>
            <a:r>
              <a:rPr lang="ru-RU" b="1" i="1" dirty="0"/>
              <a:t>. </a:t>
            </a:r>
            <a:endParaRPr lang="ru-RU" b="1" i="1" dirty="0" smtClean="0"/>
          </a:p>
          <a:p>
            <a:pPr algn="just">
              <a:lnSpc>
                <a:spcPct val="150000"/>
              </a:lnSpc>
            </a:pPr>
            <a:r>
              <a:rPr lang="ru-RU" b="1" dirty="0" err="1" smtClean="0"/>
              <a:t>Це</a:t>
            </a:r>
            <a:r>
              <a:rPr lang="ru-RU" b="1" dirty="0"/>
              <a:t>, як правило, </a:t>
            </a:r>
            <a:r>
              <a:rPr lang="ru-RU" b="1" dirty="0" err="1"/>
              <a:t>вислови</a:t>
            </a:r>
            <a:r>
              <a:rPr lang="ru-RU" b="1" dirty="0"/>
              <a:t> </a:t>
            </a:r>
            <a:r>
              <a:rPr lang="ru-RU" b="1" dirty="0" err="1"/>
              <a:t>усного</a:t>
            </a:r>
            <a:r>
              <a:rPr lang="ru-RU" b="1" dirty="0"/>
              <a:t> </a:t>
            </a:r>
            <a:r>
              <a:rPr lang="ru-RU" b="1" dirty="0" err="1"/>
              <a:t>мовлення</a:t>
            </a:r>
            <a:r>
              <a:rPr lang="ru-RU" b="1" dirty="0"/>
              <a:t>, </a:t>
            </a:r>
            <a:r>
              <a:rPr lang="ru-RU" b="1" dirty="0" err="1"/>
              <a:t>які</a:t>
            </a:r>
            <a:r>
              <a:rPr lang="ru-RU" b="1" dirty="0"/>
              <a:t> </a:t>
            </a:r>
            <a:r>
              <a:rPr lang="ru-RU" b="1" dirty="0" err="1"/>
              <a:t>йменують</a:t>
            </a:r>
            <a:r>
              <a:rPr lang="ru-RU" b="1" dirty="0"/>
              <a:t> «</a:t>
            </a:r>
            <a:r>
              <a:rPr lang="ru-RU" b="1" dirty="0" err="1" smtClean="0"/>
              <a:t>порожніми</a:t>
            </a:r>
            <a:r>
              <a:rPr lang="ru-RU" b="1" dirty="0" smtClean="0"/>
              <a:t> </a:t>
            </a:r>
            <a:r>
              <a:rPr lang="ru-RU" b="1" dirty="0"/>
              <a:t>словами». </a:t>
            </a:r>
            <a:r>
              <a:rPr lang="ru-RU" b="1" dirty="0" err="1"/>
              <a:t>Часте</a:t>
            </a:r>
            <a:r>
              <a:rPr lang="ru-RU" b="1" dirty="0"/>
              <a:t> </a:t>
            </a:r>
            <a:r>
              <a:rPr lang="ru-RU" b="1" dirty="0" err="1"/>
              <a:t>вживання</a:t>
            </a:r>
            <a:r>
              <a:rPr lang="ru-RU" b="1" dirty="0"/>
              <a:t> таких </a:t>
            </a:r>
            <a:r>
              <a:rPr lang="ru-RU" b="1" dirty="0" err="1"/>
              <a:t>слів</a:t>
            </a:r>
            <a:r>
              <a:rPr lang="ru-RU" b="1" dirty="0"/>
              <a:t> </a:t>
            </a:r>
            <a:r>
              <a:rPr lang="ru-RU" b="1" dirty="0" err="1"/>
              <a:t>створює</a:t>
            </a:r>
            <a:r>
              <a:rPr lang="ru-RU" b="1" dirty="0"/>
              <a:t> </a:t>
            </a:r>
            <a:r>
              <a:rPr lang="ru-RU" b="1" dirty="0" err="1"/>
              <a:t>враження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/>
              <a:t>некомпетентності</a:t>
            </a:r>
            <a:r>
              <a:rPr lang="ru-RU" b="1" dirty="0"/>
              <a:t> </a:t>
            </a:r>
            <a:r>
              <a:rPr lang="ru-RU" b="1" dirty="0" err="1"/>
              <a:t>мовця</a:t>
            </a:r>
            <a:r>
              <a:rPr lang="ru-RU" b="1" dirty="0"/>
              <a:t>,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/>
              <a:t>його</a:t>
            </a:r>
            <a:r>
              <a:rPr lang="ru-RU" b="1" dirty="0"/>
              <a:t> </a:t>
            </a:r>
            <a:r>
              <a:rPr lang="ru-RU" b="1" dirty="0" err="1"/>
              <a:t>нерішучості</a:t>
            </a:r>
            <a:r>
              <a:rPr lang="ru-RU" b="1" dirty="0"/>
              <a:t>,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/>
              <a:t>низької</a:t>
            </a:r>
            <a:r>
              <a:rPr lang="ru-RU" b="1" dirty="0"/>
              <a:t> </a:t>
            </a:r>
            <a:r>
              <a:rPr lang="ru-RU" b="1" dirty="0" err="1"/>
              <a:t>мовленнєвої</a:t>
            </a:r>
            <a:r>
              <a:rPr lang="ru-RU" b="1" dirty="0"/>
              <a:t> </a:t>
            </a:r>
            <a:r>
              <a:rPr lang="ru-RU" b="1" dirty="0" err="1"/>
              <a:t>культури</a:t>
            </a:r>
            <a:r>
              <a:rPr lang="ru-RU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569328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13612" y="0"/>
            <a:ext cx="8610600" cy="1293028"/>
          </a:xfrm>
        </p:spPr>
        <p:txBody>
          <a:bodyPr/>
          <a:lstStyle/>
          <a:p>
            <a:pPr algn="ctr"/>
            <a:r>
              <a:rPr lang="uk-UA" b="1" i="1" dirty="0">
                <a:solidFill>
                  <a:srgbClr val="FF0000"/>
                </a:solidFill>
              </a:rPr>
              <a:t>як правильно сказати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8418" y="888274"/>
            <a:ext cx="10820400" cy="56823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 smtClean="0"/>
              <a:t>Відкрити </a:t>
            </a:r>
            <a:r>
              <a:rPr lang="uk-UA" dirty="0"/>
              <a:t>чи відмикати </a:t>
            </a:r>
            <a:r>
              <a:rPr lang="uk-UA" dirty="0" smtClean="0"/>
              <a:t>замок?</a:t>
            </a:r>
          </a:p>
          <a:p>
            <a:pPr marL="0" indent="0">
              <a:buNone/>
            </a:pPr>
            <a:r>
              <a:rPr lang="uk-UA" dirty="0" smtClean="0"/>
              <a:t>Лікувати </a:t>
            </a:r>
            <a:r>
              <a:rPr lang="uk-UA" dirty="0"/>
              <a:t>чи лічити травами? </a:t>
            </a:r>
            <a:r>
              <a:rPr lang="uk-UA" dirty="0" smtClean="0"/>
              <a:t>А лічити курей можна восени?</a:t>
            </a:r>
          </a:p>
          <a:p>
            <a:pPr marL="0" indent="0">
              <a:buNone/>
            </a:pPr>
            <a:r>
              <a:rPr lang="uk-UA" dirty="0" smtClean="0"/>
              <a:t>На </a:t>
            </a:r>
            <a:r>
              <a:rPr lang="uk-UA" dirty="0"/>
              <a:t>потяг білет чи </a:t>
            </a:r>
            <a:r>
              <a:rPr lang="uk-UA" b="1" dirty="0"/>
              <a:t>квиток</a:t>
            </a:r>
            <a:r>
              <a:rPr lang="uk-UA" dirty="0" smtClean="0"/>
              <a:t>?</a:t>
            </a:r>
          </a:p>
          <a:p>
            <a:pPr marL="0" indent="0">
              <a:buNone/>
            </a:pPr>
            <a:r>
              <a:rPr lang="uk-UA" dirty="0" smtClean="0"/>
              <a:t> </a:t>
            </a:r>
            <a:r>
              <a:rPr lang="uk-UA" dirty="0"/>
              <a:t>Вступну кампанію чи компанію провели успішно? </a:t>
            </a:r>
            <a:endParaRPr lang="uk-UA" dirty="0" smtClean="0"/>
          </a:p>
          <a:p>
            <a:pPr marL="0" indent="0">
              <a:buNone/>
            </a:pPr>
            <a:r>
              <a:rPr lang="uk-UA" b="1" dirty="0" smtClean="0"/>
              <a:t>Житель </a:t>
            </a:r>
            <a:r>
              <a:rPr lang="uk-UA" b="1" dirty="0"/>
              <a:t>чи мешканець </a:t>
            </a:r>
            <a:r>
              <a:rPr lang="uk-UA" dirty="0"/>
              <a:t>цього будинку</a:t>
            </a:r>
            <a:r>
              <a:rPr lang="uk-UA" dirty="0" smtClean="0"/>
              <a:t>?</a:t>
            </a:r>
          </a:p>
          <a:p>
            <a:pPr marL="0" indent="0">
              <a:buNone/>
            </a:pPr>
            <a:r>
              <a:rPr lang="uk-UA" dirty="0" smtClean="0"/>
              <a:t> </a:t>
            </a:r>
            <a:r>
              <a:rPr lang="uk-UA" dirty="0"/>
              <a:t>Нанести удар, </a:t>
            </a:r>
            <a:r>
              <a:rPr lang="uk-UA" b="1" dirty="0"/>
              <a:t>маску</a:t>
            </a:r>
            <a:r>
              <a:rPr lang="uk-UA" dirty="0"/>
              <a:t>, візит? </a:t>
            </a:r>
            <a:endParaRPr lang="uk-UA" dirty="0" smtClean="0"/>
          </a:p>
          <a:p>
            <a:pPr marL="0" indent="0">
              <a:buNone/>
            </a:pPr>
            <a:r>
              <a:rPr lang="uk-UA" b="1" dirty="0" smtClean="0"/>
              <a:t>Привласнювати</a:t>
            </a:r>
            <a:r>
              <a:rPr lang="uk-UA" dirty="0" smtClean="0"/>
              <a:t> </a:t>
            </a:r>
            <a:r>
              <a:rPr lang="uk-UA" dirty="0"/>
              <a:t>чи присвоювати </a:t>
            </a:r>
            <a:r>
              <a:rPr lang="uk-UA" dirty="0" smtClean="0"/>
              <a:t>чужі здобутки? </a:t>
            </a:r>
          </a:p>
          <a:p>
            <a:pPr marL="0" indent="0">
              <a:buNone/>
            </a:pPr>
            <a:r>
              <a:rPr lang="uk-UA" dirty="0" smtClean="0"/>
              <a:t>Розмір</a:t>
            </a:r>
            <a:r>
              <a:rPr lang="uk-UA" dirty="0"/>
              <a:t>, об’єм чи </a:t>
            </a:r>
            <a:r>
              <a:rPr lang="uk-UA" b="1" dirty="0"/>
              <a:t>обсяг</a:t>
            </a:r>
            <a:r>
              <a:rPr lang="uk-UA" dirty="0"/>
              <a:t> </a:t>
            </a:r>
            <a:r>
              <a:rPr lang="uk-UA" dirty="0" smtClean="0"/>
              <a:t> </a:t>
            </a:r>
            <a:r>
              <a:rPr lang="uk-UA" dirty="0"/>
              <a:t>роботи?</a:t>
            </a:r>
            <a:endParaRPr lang="ru-RU" dirty="0"/>
          </a:p>
          <a:p>
            <a:pPr marL="0" indent="0">
              <a:buNone/>
            </a:pPr>
            <a:r>
              <a:rPr lang="uk-UA" dirty="0" smtClean="0"/>
              <a:t>Підбивати </a:t>
            </a:r>
            <a:r>
              <a:rPr lang="uk-UA" dirty="0"/>
              <a:t>чи </a:t>
            </a:r>
            <a:r>
              <a:rPr lang="uk-UA" b="1" dirty="0"/>
              <a:t>підводити</a:t>
            </a:r>
            <a:r>
              <a:rPr lang="uk-UA" dirty="0"/>
              <a:t> підсумки? </a:t>
            </a:r>
            <a:endParaRPr lang="uk-UA" dirty="0" smtClean="0"/>
          </a:p>
          <a:p>
            <a:pPr marL="0" indent="0">
              <a:buNone/>
            </a:pPr>
            <a:r>
              <a:rPr lang="uk-UA" b="1" dirty="0" smtClean="0"/>
              <a:t>Житель </a:t>
            </a:r>
            <a:r>
              <a:rPr lang="uk-UA" b="1" dirty="0"/>
              <a:t>чи мешканець </a:t>
            </a:r>
            <a:r>
              <a:rPr lang="uk-UA" dirty="0"/>
              <a:t>України?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Туфлі одягти</a:t>
            </a:r>
            <a:r>
              <a:rPr lang="uk-UA" dirty="0"/>
              <a:t>, </a:t>
            </a:r>
            <a:r>
              <a:rPr lang="uk-UA" b="1" dirty="0"/>
              <a:t>взути</a:t>
            </a:r>
            <a:r>
              <a:rPr lang="uk-UA" dirty="0"/>
              <a:t> чи обути?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Заступник </a:t>
            </a:r>
            <a:r>
              <a:rPr lang="uk-UA" dirty="0"/>
              <a:t>чи </a:t>
            </a:r>
            <a:r>
              <a:rPr lang="uk-UA" b="1" dirty="0"/>
              <a:t>замісник</a:t>
            </a:r>
            <a:r>
              <a:rPr lang="uk-UA" dirty="0"/>
              <a:t> директора?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Відкрити </a:t>
            </a:r>
            <a:r>
              <a:rPr lang="uk-UA" dirty="0"/>
              <a:t>чи </a:t>
            </a:r>
            <a:r>
              <a:rPr lang="uk-UA" b="1" dirty="0"/>
              <a:t>відчинити</a:t>
            </a:r>
            <a:r>
              <a:rPr lang="uk-UA" dirty="0"/>
              <a:t> двері? </a:t>
            </a:r>
            <a:endParaRPr lang="uk-UA" dirty="0" smtClean="0"/>
          </a:p>
          <a:p>
            <a:pPr marL="0" indent="0">
              <a:buNone/>
            </a:pPr>
            <a:r>
              <a:rPr lang="uk-UA" b="1" dirty="0" smtClean="0"/>
              <a:t>Наступне</a:t>
            </a:r>
            <a:r>
              <a:rPr lang="uk-UA" dirty="0" smtClean="0"/>
              <a:t> </a:t>
            </a:r>
            <a:r>
              <a:rPr lang="uk-UA" dirty="0"/>
              <a:t>чи </a:t>
            </a:r>
            <a:r>
              <a:rPr lang="uk-UA" dirty="0" err="1"/>
              <a:t>слідуюче</a:t>
            </a:r>
            <a:r>
              <a:rPr lang="uk-UA" dirty="0"/>
              <a:t> питання?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93724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Телефонна розмова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ru-RU" b="1" dirty="0" err="1"/>
              <a:t>ділова</a:t>
            </a:r>
            <a:r>
              <a:rPr lang="ru-RU" b="1" dirty="0"/>
              <a:t> </a:t>
            </a:r>
            <a:r>
              <a:rPr lang="ru-RU" b="1" dirty="0" err="1"/>
              <a:t>розмова</a:t>
            </a:r>
            <a:r>
              <a:rPr lang="ru-RU" b="1" dirty="0"/>
              <a:t>, як правило, </a:t>
            </a:r>
            <a:r>
              <a:rPr lang="ru-RU" b="1" dirty="0" err="1"/>
              <a:t>триває</a:t>
            </a:r>
            <a:r>
              <a:rPr lang="ru-RU" b="1" dirty="0"/>
              <a:t> 3–5 </a:t>
            </a:r>
            <a:r>
              <a:rPr lang="ru-RU" b="1" dirty="0" err="1" smtClean="0"/>
              <a:t>хвилин</a:t>
            </a:r>
            <a:r>
              <a:rPr lang="ru-RU" b="1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ru-RU" b="1" dirty="0" err="1"/>
              <a:t>службова</a:t>
            </a:r>
            <a:r>
              <a:rPr lang="ru-RU" b="1" dirty="0"/>
              <a:t> особа, яка </a:t>
            </a:r>
            <a:r>
              <a:rPr lang="ru-RU" b="1" dirty="0" err="1"/>
              <a:t>відповідає</a:t>
            </a:r>
            <a:r>
              <a:rPr lang="ru-RU" b="1" dirty="0"/>
              <a:t> на </a:t>
            </a:r>
            <a:r>
              <a:rPr lang="ru-RU" b="1" dirty="0" err="1"/>
              <a:t>телефонний</a:t>
            </a:r>
            <a:r>
              <a:rPr lang="ru-RU" b="1" dirty="0"/>
              <a:t> </a:t>
            </a:r>
            <a:r>
              <a:rPr lang="ru-RU" b="1" dirty="0" err="1"/>
              <a:t>дзвінок</a:t>
            </a:r>
            <a:r>
              <a:rPr lang="ru-RU" b="1" dirty="0"/>
              <a:t>, повинна </a:t>
            </a:r>
            <a:r>
              <a:rPr lang="ru-RU" b="1" dirty="0" err="1"/>
              <a:t>відразу</a:t>
            </a:r>
            <a:r>
              <a:rPr lang="ru-RU" b="1" dirty="0"/>
              <a:t> </a:t>
            </a:r>
            <a:r>
              <a:rPr lang="ru-RU" b="1" dirty="0" err="1"/>
              <a:t>назвати</a:t>
            </a:r>
            <a:r>
              <a:rPr lang="ru-RU" b="1" dirty="0"/>
              <a:t> </a:t>
            </a:r>
            <a:r>
              <a:rPr lang="ru-RU" b="1" dirty="0" err="1"/>
              <a:t>структурний</a:t>
            </a:r>
            <a:r>
              <a:rPr lang="ru-RU" b="1" dirty="0"/>
              <a:t> </a:t>
            </a:r>
            <a:r>
              <a:rPr lang="ru-RU" b="1" dirty="0" err="1"/>
              <a:t>підрозділ</a:t>
            </a:r>
            <a:r>
              <a:rPr lang="ru-RU" b="1" dirty="0"/>
              <a:t> (</a:t>
            </a:r>
            <a:r>
              <a:rPr lang="ru-RU" b="1" i="1" dirty="0"/>
              <a:t>деканат…, кафедра…, </a:t>
            </a:r>
            <a:r>
              <a:rPr lang="ru-RU" b="1" i="1" dirty="0" err="1"/>
              <a:t>приймальна</a:t>
            </a:r>
            <a:r>
              <a:rPr lang="ru-RU" b="1" dirty="0"/>
              <a:t>… </a:t>
            </a:r>
            <a:r>
              <a:rPr lang="ru-RU" b="1" dirty="0" err="1"/>
              <a:t>тощо</a:t>
            </a:r>
            <a:r>
              <a:rPr lang="ru-RU" b="1" dirty="0"/>
              <a:t>), </a:t>
            </a:r>
            <a:r>
              <a:rPr lang="ru-RU" b="1" dirty="0" err="1"/>
              <a:t>своє</a:t>
            </a:r>
            <a:r>
              <a:rPr lang="ru-RU" b="1" dirty="0"/>
              <a:t> </a:t>
            </a:r>
            <a:r>
              <a:rPr lang="ru-RU" b="1" dirty="0" err="1"/>
              <a:t>ім’я</a:t>
            </a:r>
            <a:r>
              <a:rPr lang="ru-RU" b="1" dirty="0"/>
              <a:t> та по </a:t>
            </a:r>
            <a:r>
              <a:rPr lang="ru-RU" b="1" dirty="0" err="1"/>
              <a:t>батькові</a:t>
            </a:r>
            <a:r>
              <a:rPr lang="ru-RU" b="1" dirty="0"/>
              <a:t>, </a:t>
            </a:r>
            <a:r>
              <a:rPr lang="ru-RU" b="1" dirty="0" err="1"/>
              <a:t>прізвище</a:t>
            </a:r>
            <a:r>
              <a:rPr lang="ru-RU" b="1" dirty="0"/>
              <a:t>;</a:t>
            </a:r>
          </a:p>
          <a:p>
            <a:pPr>
              <a:lnSpc>
                <a:spcPct val="150000"/>
              </a:lnSpc>
            </a:pPr>
            <a:r>
              <a:rPr lang="ru-RU" b="1" dirty="0" smtClean="0"/>
              <a:t> </a:t>
            </a:r>
            <a:r>
              <a:rPr lang="ru-RU" b="1" dirty="0"/>
              <a:t>особа, яка </a:t>
            </a:r>
            <a:r>
              <a:rPr lang="ru-RU" b="1" dirty="0" err="1"/>
              <a:t>телефонує</a:t>
            </a:r>
            <a:r>
              <a:rPr lang="ru-RU" b="1" dirty="0"/>
              <a:t>, повинна </a:t>
            </a:r>
            <a:r>
              <a:rPr lang="ru-RU" b="1" dirty="0" err="1"/>
              <a:t>назвати</a:t>
            </a:r>
            <a:r>
              <a:rPr lang="ru-RU" b="1" dirty="0"/>
              <a:t> </a:t>
            </a:r>
            <a:r>
              <a:rPr lang="ru-RU" b="1" dirty="0" err="1"/>
              <a:t>своє</a:t>
            </a:r>
            <a:r>
              <a:rPr lang="ru-RU" b="1" dirty="0"/>
              <a:t> </a:t>
            </a:r>
            <a:r>
              <a:rPr lang="ru-RU" b="1" dirty="0" err="1"/>
              <a:t>прізвище</a:t>
            </a:r>
            <a:r>
              <a:rPr lang="ru-RU" b="1" dirty="0"/>
              <a:t>, </a:t>
            </a:r>
            <a:r>
              <a:rPr lang="ru-RU" b="1" dirty="0" err="1"/>
              <a:t>ім’я</a:t>
            </a:r>
            <a:r>
              <a:rPr lang="ru-RU" b="1" dirty="0"/>
              <a:t> та по </a:t>
            </a:r>
            <a:r>
              <a:rPr lang="ru-RU" b="1" dirty="0" err="1"/>
              <a:t>батькові</a:t>
            </a:r>
            <a:r>
              <a:rPr lang="ru-RU" b="1" dirty="0"/>
              <a:t>, у </a:t>
            </a:r>
            <a:r>
              <a:rPr lang="ru-RU" b="1" dirty="0" err="1"/>
              <a:t>разі</a:t>
            </a:r>
            <a:r>
              <a:rPr lang="ru-RU" b="1" dirty="0"/>
              <a:t> потреби — посаду, </a:t>
            </a:r>
            <a:r>
              <a:rPr lang="ru-RU" b="1" dirty="0" err="1"/>
              <a:t>сказати</a:t>
            </a:r>
            <a:r>
              <a:rPr lang="ru-RU" b="1" dirty="0"/>
              <a:t>, </a:t>
            </a:r>
            <a:r>
              <a:rPr lang="ru-RU" b="1" dirty="0" err="1"/>
              <a:t>від</a:t>
            </a:r>
            <a:r>
              <a:rPr lang="ru-RU" b="1" dirty="0"/>
              <a:t> </a:t>
            </a:r>
            <a:r>
              <a:rPr lang="ru-RU" b="1" dirty="0" err="1"/>
              <a:t>чийого</a:t>
            </a:r>
            <a:r>
              <a:rPr lang="ru-RU" b="1" dirty="0"/>
              <a:t> </a:t>
            </a:r>
            <a:r>
              <a:rPr lang="ru-RU" b="1" dirty="0" err="1"/>
              <a:t>імені</a:t>
            </a:r>
            <a:r>
              <a:rPr lang="ru-RU" b="1" dirty="0"/>
              <a:t> </a:t>
            </a:r>
            <a:r>
              <a:rPr lang="ru-RU" b="1" dirty="0" err="1"/>
              <a:t>телефонує</a:t>
            </a:r>
            <a:r>
              <a:rPr lang="ru-RU" b="1" dirty="0"/>
              <a:t> (</a:t>
            </a:r>
            <a:r>
              <a:rPr lang="ru-RU" b="1" dirty="0" err="1"/>
              <a:t>установа</a:t>
            </a:r>
            <a:r>
              <a:rPr lang="ru-RU" b="1" dirty="0"/>
              <a:t>, </a:t>
            </a:r>
            <a:r>
              <a:rPr lang="ru-RU" b="1" dirty="0" err="1"/>
              <a:t>службова</a:t>
            </a:r>
            <a:r>
              <a:rPr lang="ru-RU" b="1" dirty="0"/>
              <a:t> </a:t>
            </a:r>
            <a:r>
              <a:rPr lang="ru-RU" b="1" dirty="0" err="1"/>
              <a:t>розмова</a:t>
            </a:r>
            <a:r>
              <a:rPr lang="ru-RU" b="1" dirty="0"/>
              <a:t> та </a:t>
            </a:r>
            <a:r>
              <a:rPr lang="ru-RU" b="1" dirty="0" err="1"/>
              <a:t>ін</a:t>
            </a:r>
            <a:r>
              <a:rPr lang="ru-RU" b="1" dirty="0" smtClean="0"/>
              <a:t>.);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34193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0700" y="0"/>
            <a:ext cx="8610600" cy="1293028"/>
          </a:xfrm>
        </p:spPr>
        <p:txBody>
          <a:bodyPr/>
          <a:lstStyle/>
          <a:p>
            <a:pPr algn="ctr"/>
            <a:r>
              <a:rPr lang="uk-UA" b="1" dirty="0"/>
              <a:t>Телефонна розмова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19" y="1293028"/>
            <a:ext cx="10820400" cy="5394960"/>
          </a:xfrm>
        </p:spPr>
        <p:txBody>
          <a:bodyPr>
            <a:normAutofit fontScale="92500"/>
          </a:bodyPr>
          <a:lstStyle/>
          <a:p>
            <a:r>
              <a:rPr lang="ru-RU" b="1" dirty="0" err="1"/>
              <a:t>якщо</a:t>
            </a:r>
            <a:r>
              <a:rPr lang="ru-RU" b="1" dirty="0"/>
              <a:t> той, </a:t>
            </a:r>
            <a:r>
              <a:rPr lang="ru-RU" b="1" dirty="0" err="1"/>
              <a:t>хто</a:t>
            </a:r>
            <a:r>
              <a:rPr lang="ru-RU" b="1" dirty="0"/>
              <a:t> </a:t>
            </a:r>
            <a:r>
              <a:rPr lang="ru-RU" b="1" dirty="0" err="1"/>
              <a:t>телефонує</a:t>
            </a:r>
            <a:r>
              <a:rPr lang="ru-RU" b="1" dirty="0"/>
              <a:t>, </a:t>
            </a:r>
            <a:r>
              <a:rPr lang="ru-RU" b="1" dirty="0" err="1"/>
              <a:t>забув</a:t>
            </a:r>
            <a:r>
              <a:rPr lang="ru-RU" b="1" dirty="0"/>
              <a:t> </a:t>
            </a:r>
            <a:r>
              <a:rPr lang="ru-RU" b="1" dirty="0" err="1"/>
              <a:t>назвати</a:t>
            </a:r>
            <a:r>
              <a:rPr lang="ru-RU" b="1" dirty="0"/>
              <a:t> себе, </a:t>
            </a:r>
            <a:r>
              <a:rPr lang="ru-RU" b="1" dirty="0" err="1"/>
              <a:t>співрозмовник</a:t>
            </a:r>
            <a:r>
              <a:rPr lang="ru-RU" b="1" dirty="0"/>
              <a:t> повинен </a:t>
            </a:r>
            <a:r>
              <a:rPr lang="ru-RU" b="1" dirty="0" err="1"/>
              <a:t>запитати</a:t>
            </a:r>
            <a:r>
              <a:rPr lang="ru-RU" b="1" dirty="0"/>
              <a:t>: «</a:t>
            </a:r>
            <a:r>
              <a:rPr lang="ru-RU" b="1" i="1" dirty="0" err="1"/>
              <a:t>Вибачте</a:t>
            </a:r>
            <a:r>
              <a:rPr lang="ru-RU" b="1" i="1" dirty="0"/>
              <a:t>, з ким я </a:t>
            </a:r>
            <a:r>
              <a:rPr lang="ru-RU" b="1" i="1" dirty="0" err="1"/>
              <a:t>розмовляю</a:t>
            </a:r>
            <a:r>
              <a:rPr lang="ru-RU" b="1" i="1" dirty="0"/>
              <a:t>?»;</a:t>
            </a:r>
            <a:endParaRPr lang="ru-RU" b="1" dirty="0"/>
          </a:p>
          <a:p>
            <a:r>
              <a:rPr lang="ru-RU" b="1" dirty="0"/>
              <a:t>– на </a:t>
            </a:r>
            <a:r>
              <a:rPr lang="ru-RU" b="1" dirty="0" err="1"/>
              <a:t>анонімні</a:t>
            </a:r>
            <a:r>
              <a:rPr lang="ru-RU" b="1" dirty="0"/>
              <a:t> </a:t>
            </a:r>
            <a:r>
              <a:rPr lang="ru-RU" b="1" dirty="0" err="1"/>
              <a:t>телефонні</a:t>
            </a:r>
            <a:r>
              <a:rPr lang="ru-RU" b="1" dirty="0"/>
              <a:t> </a:t>
            </a:r>
            <a:r>
              <a:rPr lang="ru-RU" b="1" dirty="0" err="1"/>
              <a:t>дзвінки</a:t>
            </a:r>
            <a:r>
              <a:rPr lang="ru-RU" b="1" dirty="0"/>
              <a:t> </a:t>
            </a:r>
            <a:r>
              <a:rPr lang="ru-RU" b="1" dirty="0" err="1"/>
              <a:t>можна</a:t>
            </a:r>
            <a:r>
              <a:rPr lang="ru-RU" b="1" dirty="0"/>
              <a:t> не </a:t>
            </a:r>
            <a:r>
              <a:rPr lang="ru-RU" b="1" dirty="0" err="1"/>
              <a:t>відповідати</a:t>
            </a:r>
            <a:r>
              <a:rPr lang="ru-RU" b="1" dirty="0"/>
              <a:t> й </a:t>
            </a:r>
            <a:r>
              <a:rPr lang="ru-RU" b="1" dirty="0" err="1"/>
              <a:t>відразу</a:t>
            </a:r>
            <a:r>
              <a:rPr lang="ru-RU" b="1" dirty="0"/>
              <a:t> </a:t>
            </a:r>
            <a:r>
              <a:rPr lang="ru-RU" b="1" dirty="0" err="1"/>
              <a:t>покласти</a:t>
            </a:r>
            <a:r>
              <a:rPr lang="ru-RU" b="1" dirty="0"/>
              <a:t> </a:t>
            </a:r>
            <a:r>
              <a:rPr lang="ru-RU" b="1" dirty="0" err="1" smtClean="0"/>
              <a:t>слухавку</a:t>
            </a:r>
            <a:r>
              <a:rPr lang="ru-RU" b="1" dirty="0" smtClean="0"/>
              <a:t>;</a:t>
            </a:r>
            <a:endParaRPr lang="ru-RU" b="1" dirty="0"/>
          </a:p>
          <a:p>
            <a:r>
              <a:rPr lang="ru-RU" b="1" dirty="0"/>
              <a:t>– </a:t>
            </a:r>
            <a:r>
              <a:rPr lang="ru-RU" b="1" dirty="0" err="1"/>
              <a:t>якщо</a:t>
            </a:r>
            <a:r>
              <a:rPr lang="ru-RU" b="1" dirty="0"/>
              <a:t> </a:t>
            </a:r>
            <a:r>
              <a:rPr lang="ru-RU" b="1" dirty="0" err="1"/>
              <a:t>виникла</a:t>
            </a:r>
            <a:r>
              <a:rPr lang="ru-RU" b="1" dirty="0"/>
              <a:t> </a:t>
            </a:r>
            <a:r>
              <a:rPr lang="ru-RU" b="1" dirty="0" err="1"/>
              <a:t>невпевненість</a:t>
            </a:r>
            <a:r>
              <a:rPr lang="ru-RU" b="1" dirty="0"/>
              <a:t> у </a:t>
            </a:r>
            <a:r>
              <a:rPr lang="ru-RU" b="1" dirty="0" err="1"/>
              <a:t>правильності</a:t>
            </a:r>
            <a:r>
              <a:rPr lang="ru-RU" b="1" dirty="0"/>
              <a:t> </a:t>
            </a:r>
            <a:r>
              <a:rPr lang="ru-RU" b="1" dirty="0" err="1"/>
              <a:t>набраного</a:t>
            </a:r>
            <a:r>
              <a:rPr lang="ru-RU" b="1" dirty="0"/>
              <a:t> телефонного номера, </a:t>
            </a:r>
            <a:r>
              <a:rPr lang="ru-RU" b="1" dirty="0" err="1"/>
              <a:t>тоді</a:t>
            </a:r>
            <a:r>
              <a:rPr lang="ru-RU" b="1" dirty="0"/>
              <a:t> </a:t>
            </a:r>
            <a:r>
              <a:rPr lang="ru-RU" b="1" dirty="0" err="1"/>
              <a:t>послуговуються</a:t>
            </a:r>
            <a:r>
              <a:rPr lang="ru-RU" b="1" dirty="0"/>
              <a:t> такими </a:t>
            </a:r>
            <a:r>
              <a:rPr lang="ru-RU" b="1" dirty="0" err="1"/>
              <a:t>словесними</a:t>
            </a:r>
            <a:r>
              <a:rPr lang="ru-RU" b="1" dirty="0"/>
              <a:t> формулами: «</a:t>
            </a:r>
            <a:r>
              <a:rPr lang="ru-RU" b="1" i="1" dirty="0" err="1"/>
              <a:t>Пробачте</a:t>
            </a:r>
            <a:r>
              <a:rPr lang="ru-RU" b="1" i="1" dirty="0"/>
              <a:t>, </a:t>
            </a:r>
            <a:r>
              <a:rPr lang="ru-RU" b="1" i="1" dirty="0" err="1"/>
              <a:t>це</a:t>
            </a:r>
            <a:r>
              <a:rPr lang="ru-RU" b="1" i="1" dirty="0"/>
              <a:t> </a:t>
            </a:r>
            <a:r>
              <a:rPr lang="ru-RU" b="1" i="1" dirty="0" err="1"/>
              <a:t>приймальна</a:t>
            </a:r>
            <a:r>
              <a:rPr lang="ru-RU" b="1" i="1" dirty="0"/>
              <a:t> ректора…?»</a:t>
            </a:r>
            <a:r>
              <a:rPr lang="ru-RU" b="1" dirty="0"/>
              <a:t>, «</a:t>
            </a:r>
            <a:r>
              <a:rPr lang="ru-RU" b="1" i="1" dirty="0" err="1"/>
              <a:t>Вибачте</a:t>
            </a:r>
            <a:r>
              <a:rPr lang="ru-RU" b="1" i="1" dirty="0"/>
              <a:t>, </a:t>
            </a:r>
            <a:r>
              <a:rPr lang="ru-RU" b="1" i="1" dirty="0" err="1"/>
              <a:t>це</a:t>
            </a:r>
            <a:r>
              <a:rPr lang="ru-RU" b="1" i="1" dirty="0"/>
              <a:t> Оксана </a:t>
            </a:r>
            <a:r>
              <a:rPr lang="ru-RU" b="1" i="1" dirty="0" err="1"/>
              <a:t>Василівна</a:t>
            </a:r>
            <a:r>
              <a:rPr lang="ru-RU" b="1" i="1" dirty="0"/>
              <a:t>?»;</a:t>
            </a:r>
            <a:endParaRPr lang="ru-RU" b="1" dirty="0"/>
          </a:p>
          <a:p>
            <a:r>
              <a:rPr lang="ru-RU" b="1" dirty="0"/>
              <a:t>– у </a:t>
            </a:r>
            <a:r>
              <a:rPr lang="ru-RU" b="1" dirty="0" err="1"/>
              <a:t>разі</a:t>
            </a:r>
            <a:r>
              <a:rPr lang="ru-RU" b="1" dirty="0"/>
              <a:t> </a:t>
            </a:r>
            <a:r>
              <a:rPr lang="ru-RU" b="1" dirty="0" err="1"/>
              <a:t>помилки</a:t>
            </a:r>
            <a:r>
              <a:rPr lang="ru-RU" b="1" dirty="0"/>
              <a:t>, </a:t>
            </a:r>
            <a:r>
              <a:rPr lang="ru-RU" b="1" dirty="0" err="1"/>
              <a:t>слід</a:t>
            </a:r>
            <a:r>
              <a:rPr lang="ru-RU" b="1" dirty="0"/>
              <a:t> </a:t>
            </a:r>
            <a:r>
              <a:rPr lang="ru-RU" b="1" dirty="0" err="1"/>
              <a:t>сказати</a:t>
            </a:r>
            <a:r>
              <a:rPr lang="ru-RU" b="1" dirty="0"/>
              <a:t>: «</a:t>
            </a:r>
            <a:r>
              <a:rPr lang="ru-RU" b="1" i="1" dirty="0" err="1"/>
              <a:t>Пробачте</a:t>
            </a:r>
            <a:r>
              <a:rPr lang="ru-RU" b="1" i="1" dirty="0"/>
              <a:t>, </a:t>
            </a:r>
            <a:r>
              <a:rPr lang="ru-RU" b="1" i="1" dirty="0" err="1"/>
              <a:t>це</a:t>
            </a:r>
            <a:r>
              <a:rPr lang="ru-RU" b="1" i="1" dirty="0"/>
              <a:t> </a:t>
            </a:r>
            <a:r>
              <a:rPr lang="ru-RU" b="1" i="1" dirty="0" err="1"/>
              <a:t>помилка</a:t>
            </a:r>
            <a:r>
              <a:rPr lang="ru-RU" b="1" i="1" dirty="0"/>
              <a:t>» </a:t>
            </a:r>
            <a:r>
              <a:rPr lang="ru-RU" b="1" dirty="0"/>
              <a:t>і </a:t>
            </a:r>
            <a:r>
              <a:rPr lang="ru-RU" b="1" dirty="0" err="1"/>
              <a:t>припинити</a:t>
            </a:r>
            <a:r>
              <a:rPr lang="ru-RU" b="1" dirty="0"/>
              <a:t> </a:t>
            </a:r>
            <a:r>
              <a:rPr lang="ru-RU" b="1" dirty="0" err="1"/>
              <a:t>розмову</a:t>
            </a:r>
            <a:r>
              <a:rPr lang="ru-RU" b="1" dirty="0"/>
              <a:t>;</a:t>
            </a:r>
          </a:p>
          <a:p>
            <a:r>
              <a:rPr lang="ru-RU" b="1" dirty="0"/>
              <a:t>– </a:t>
            </a:r>
            <a:r>
              <a:rPr lang="ru-RU" b="1" dirty="0" err="1"/>
              <a:t>виявом</a:t>
            </a:r>
            <a:r>
              <a:rPr lang="ru-RU" b="1" dirty="0"/>
              <a:t> </a:t>
            </a:r>
            <a:r>
              <a:rPr lang="ru-RU" b="1" dirty="0" err="1"/>
              <a:t>низької</a:t>
            </a:r>
            <a:r>
              <a:rPr lang="ru-RU" b="1" dirty="0"/>
              <a:t> </a:t>
            </a:r>
            <a:r>
              <a:rPr lang="ru-RU" b="1" dirty="0" err="1"/>
              <a:t>культури</a:t>
            </a:r>
            <a:r>
              <a:rPr lang="ru-RU" b="1" dirty="0"/>
              <a:t> є </a:t>
            </a:r>
            <a:r>
              <a:rPr lang="ru-RU" b="1" dirty="0" err="1"/>
              <a:t>випадок</a:t>
            </a:r>
            <a:r>
              <a:rPr lang="ru-RU" b="1" dirty="0"/>
              <a:t>, коли на </a:t>
            </a:r>
            <a:r>
              <a:rPr lang="ru-RU" b="1" dirty="0" err="1"/>
              <a:t>помилковий</a:t>
            </a:r>
            <a:r>
              <a:rPr lang="ru-RU" b="1" dirty="0"/>
              <a:t> </a:t>
            </a:r>
            <a:r>
              <a:rPr lang="ru-RU" b="1" dirty="0" err="1"/>
              <a:t>телефонний</a:t>
            </a:r>
            <a:r>
              <a:rPr lang="ru-RU" b="1" dirty="0"/>
              <a:t> </a:t>
            </a:r>
            <a:r>
              <a:rPr lang="ru-RU" b="1" dirty="0" err="1"/>
              <a:t>дзвінок</a:t>
            </a:r>
            <a:r>
              <a:rPr lang="ru-RU" b="1" dirty="0"/>
              <a:t> </a:t>
            </a:r>
            <a:r>
              <a:rPr lang="ru-RU" b="1" dirty="0" err="1"/>
              <a:t>відповідають</a:t>
            </a:r>
            <a:r>
              <a:rPr lang="ru-RU" b="1" dirty="0"/>
              <a:t>: «</a:t>
            </a:r>
            <a:r>
              <a:rPr lang="ru-RU" b="1" i="1" dirty="0"/>
              <a:t>Ви не </a:t>
            </a:r>
            <a:r>
              <a:rPr lang="ru-RU" b="1" i="1" dirty="0" err="1"/>
              <a:t>туди</a:t>
            </a:r>
            <a:r>
              <a:rPr lang="ru-RU" b="1" i="1" dirty="0"/>
              <a:t> </a:t>
            </a:r>
            <a:r>
              <a:rPr lang="ru-RU" b="1" i="1" dirty="0" err="1"/>
              <a:t>потрапили</a:t>
            </a:r>
            <a:r>
              <a:rPr lang="ru-RU" b="1" i="1" dirty="0"/>
              <a:t>! Правильно набирайте номер!». </a:t>
            </a:r>
            <a:r>
              <a:rPr lang="ru-RU" b="1" dirty="0" err="1"/>
              <a:t>Чемною</a:t>
            </a:r>
            <a:r>
              <a:rPr lang="ru-RU" b="1" dirty="0"/>
              <a:t> </a:t>
            </a:r>
            <a:r>
              <a:rPr lang="ru-RU" b="1" dirty="0" err="1"/>
              <a:t>вважається</a:t>
            </a:r>
            <a:r>
              <a:rPr lang="ru-RU" b="1" dirty="0"/>
              <a:t> </a:t>
            </a:r>
            <a:r>
              <a:rPr lang="ru-RU" b="1" dirty="0" err="1"/>
              <a:t>відповідь</a:t>
            </a:r>
            <a:r>
              <a:rPr lang="ru-RU" b="1" dirty="0"/>
              <a:t>: «</a:t>
            </a:r>
            <a:r>
              <a:rPr lang="ru-RU" b="1" i="1" dirty="0"/>
              <a:t>Вас неправильно </a:t>
            </a:r>
            <a:r>
              <a:rPr lang="ru-RU" b="1" i="1" dirty="0" err="1"/>
              <a:t>з’єднали</a:t>
            </a:r>
            <a:r>
              <a:rPr lang="ru-RU" b="1" i="1" dirty="0"/>
              <a:t>», «Ви </a:t>
            </a:r>
            <a:r>
              <a:rPr lang="ru-RU" b="1" i="1" dirty="0" err="1"/>
              <a:t>помилилися</a:t>
            </a:r>
            <a:r>
              <a:rPr lang="ru-RU" b="1" i="1" dirty="0"/>
              <a:t> номером»;</a:t>
            </a:r>
            <a:endParaRPr lang="ru-RU" b="1" dirty="0"/>
          </a:p>
          <a:p>
            <a:r>
              <a:rPr lang="ru-RU" b="1" dirty="0"/>
              <a:t>– </a:t>
            </a:r>
            <a:r>
              <a:rPr lang="ru-RU" b="1" dirty="0" err="1"/>
              <a:t>якщо</a:t>
            </a:r>
            <a:r>
              <a:rPr lang="ru-RU" b="1" dirty="0"/>
              <a:t> </a:t>
            </a:r>
            <a:r>
              <a:rPr lang="ru-RU" b="1" dirty="0" err="1"/>
              <a:t>хочуть</a:t>
            </a:r>
            <a:r>
              <a:rPr lang="ru-RU" b="1" dirty="0"/>
              <a:t> </a:t>
            </a:r>
            <a:r>
              <a:rPr lang="ru-RU" b="1" dirty="0" err="1"/>
              <a:t>розмовляти</a:t>
            </a:r>
            <a:r>
              <a:rPr lang="ru-RU" b="1" dirty="0"/>
              <a:t> не з </a:t>
            </a:r>
            <a:r>
              <a:rPr lang="ru-RU" b="1" dirty="0" err="1"/>
              <a:t>тим</a:t>
            </a:r>
            <a:r>
              <a:rPr lang="ru-RU" b="1" dirty="0"/>
              <a:t>, </a:t>
            </a:r>
            <a:r>
              <a:rPr lang="ru-RU" b="1" dirty="0" err="1"/>
              <a:t>хто</a:t>
            </a:r>
            <a:r>
              <a:rPr lang="ru-RU" b="1" dirty="0"/>
              <a:t> взяв </a:t>
            </a:r>
            <a:r>
              <a:rPr lang="ru-RU" b="1" dirty="0" err="1" smtClean="0"/>
              <a:t>слухавку</a:t>
            </a:r>
            <a:r>
              <a:rPr lang="ru-RU" b="1" dirty="0"/>
              <a:t>, </a:t>
            </a:r>
            <a:r>
              <a:rPr lang="ru-RU" b="1" dirty="0" err="1"/>
              <a:t>тоді</a:t>
            </a:r>
            <a:r>
              <a:rPr lang="ru-RU" b="1" dirty="0"/>
              <a:t> </a:t>
            </a:r>
            <a:r>
              <a:rPr lang="ru-RU" b="1" dirty="0" err="1"/>
              <a:t>слід</a:t>
            </a:r>
            <a:r>
              <a:rPr lang="ru-RU" b="1" dirty="0"/>
              <a:t> </a:t>
            </a:r>
            <a:r>
              <a:rPr lang="ru-RU" b="1" dirty="0" err="1"/>
              <a:t>перепросити</a:t>
            </a:r>
            <a:r>
              <a:rPr lang="ru-RU" b="1" dirty="0"/>
              <a:t> та </a:t>
            </a:r>
            <a:r>
              <a:rPr lang="ru-RU" b="1" dirty="0" err="1"/>
              <a:t>звернутися</a:t>
            </a:r>
            <a:r>
              <a:rPr lang="ru-RU" b="1" dirty="0"/>
              <a:t> </a:t>
            </a:r>
            <a:r>
              <a:rPr lang="ru-RU" b="1" dirty="0" err="1"/>
              <a:t>із</a:t>
            </a:r>
            <a:r>
              <a:rPr lang="ru-RU" b="1" dirty="0"/>
              <a:t> </a:t>
            </a:r>
            <a:r>
              <a:rPr lang="ru-RU" b="1" dirty="0" err="1"/>
              <a:t>проханням</a:t>
            </a:r>
            <a:r>
              <a:rPr lang="ru-RU" b="1" dirty="0"/>
              <a:t> </a:t>
            </a:r>
            <a:r>
              <a:rPr lang="ru-RU" b="1" dirty="0" err="1"/>
              <a:t>покликати</a:t>
            </a:r>
            <a:r>
              <a:rPr lang="ru-RU" b="1" dirty="0"/>
              <a:t> того, </a:t>
            </a:r>
            <a:r>
              <a:rPr lang="ru-RU" b="1" dirty="0" err="1"/>
              <a:t>хто</a:t>
            </a:r>
            <a:r>
              <a:rPr lang="ru-RU" b="1" dirty="0"/>
              <a:t> вам </a:t>
            </a:r>
            <a:r>
              <a:rPr lang="ru-RU" b="1" dirty="0" err="1"/>
              <a:t>потрібний</a:t>
            </a:r>
            <a:r>
              <a:rPr lang="ru-RU" b="1" dirty="0"/>
              <a:t>: </a:t>
            </a:r>
            <a:r>
              <a:rPr lang="ru-RU" b="1" i="1" dirty="0"/>
              <a:t>«</a:t>
            </a:r>
            <a:r>
              <a:rPr lang="ru-RU" b="1" i="1" dirty="0" err="1"/>
              <a:t>Добрий</a:t>
            </a:r>
            <a:r>
              <a:rPr lang="ru-RU" b="1" i="1" dirty="0"/>
              <a:t> день! </a:t>
            </a:r>
            <a:r>
              <a:rPr lang="ru-RU" b="1" i="1" dirty="0" err="1"/>
              <a:t>Пробачте</a:t>
            </a:r>
            <a:r>
              <a:rPr lang="ru-RU" b="1" i="1" dirty="0"/>
              <a:t>, </a:t>
            </a:r>
            <a:r>
              <a:rPr lang="ru-RU" b="1" i="1" dirty="0" err="1"/>
              <a:t>чи</a:t>
            </a:r>
            <a:r>
              <a:rPr lang="ru-RU" b="1" i="1" dirty="0"/>
              <a:t> </a:t>
            </a:r>
            <a:r>
              <a:rPr lang="ru-RU" b="1" i="1" dirty="0" err="1"/>
              <a:t>можна</a:t>
            </a:r>
            <a:r>
              <a:rPr lang="ru-RU" b="1" i="1" dirty="0"/>
              <a:t> </a:t>
            </a:r>
            <a:r>
              <a:rPr lang="ru-RU" b="1" i="1" dirty="0" err="1"/>
              <a:t>запросити</a:t>
            </a:r>
            <a:r>
              <a:rPr lang="ru-RU" b="1" i="1" dirty="0"/>
              <a:t> до телефону Галину </a:t>
            </a:r>
            <a:r>
              <a:rPr lang="ru-RU" b="1" i="1" dirty="0" err="1"/>
              <a:t>Степанівну</a:t>
            </a:r>
            <a:r>
              <a:rPr lang="ru-RU" b="1" i="1" dirty="0"/>
              <a:t>?(</a:t>
            </a:r>
            <a:r>
              <a:rPr lang="ru-RU" b="1" i="1" dirty="0" err="1"/>
              <a:t>пані</a:t>
            </a:r>
            <a:r>
              <a:rPr lang="ru-RU" b="1" i="1" dirty="0"/>
              <a:t> </a:t>
            </a:r>
            <a:r>
              <a:rPr lang="ru-RU" b="1" i="1" dirty="0" err="1"/>
              <a:t>Білоус</a:t>
            </a:r>
            <a:r>
              <a:rPr lang="ru-RU" b="1" i="1" dirty="0"/>
              <a:t>)».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356788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8503" y="594556"/>
            <a:ext cx="8610600" cy="1293028"/>
          </a:xfrm>
        </p:spPr>
        <p:txBody>
          <a:bodyPr/>
          <a:lstStyle/>
          <a:p>
            <a:pPr algn="ctr"/>
            <a:r>
              <a:rPr lang="uk-UA" b="1" dirty="0"/>
              <a:t>Телефонна розмова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554480"/>
            <a:ext cx="10820400" cy="4990011"/>
          </a:xfrm>
        </p:spPr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ru-RU" b="1" dirty="0" err="1"/>
              <a:t>Ініціатива</a:t>
            </a:r>
            <a:r>
              <a:rPr lang="ru-RU" b="1" dirty="0"/>
              <a:t> </a:t>
            </a:r>
            <a:r>
              <a:rPr lang="ru-RU" b="1" dirty="0" err="1"/>
              <a:t>закінчення</a:t>
            </a:r>
            <a:r>
              <a:rPr lang="ru-RU" b="1" dirty="0"/>
              <a:t> </a:t>
            </a:r>
            <a:r>
              <a:rPr lang="ru-RU" b="1" dirty="0" err="1"/>
              <a:t>розмови</a:t>
            </a:r>
            <a:r>
              <a:rPr lang="ru-RU" b="1" dirty="0"/>
              <a:t> </a:t>
            </a:r>
            <a:r>
              <a:rPr lang="ru-RU" b="1" dirty="0" err="1"/>
              <a:t>належить</a:t>
            </a:r>
            <a:r>
              <a:rPr lang="ru-RU" b="1" dirty="0"/>
              <a:t>, як правило, тому, </a:t>
            </a:r>
            <a:r>
              <a:rPr lang="ru-RU" b="1" dirty="0" err="1"/>
              <a:t>хто</a:t>
            </a:r>
            <a:r>
              <a:rPr lang="ru-RU" b="1" dirty="0"/>
              <a:t> </a:t>
            </a:r>
            <a:r>
              <a:rPr lang="ru-RU" b="1" dirty="0" err="1"/>
              <a:t>зателефонував</a:t>
            </a:r>
            <a:r>
              <a:rPr lang="ru-RU" b="1" dirty="0"/>
              <a:t>. </a:t>
            </a:r>
          </a:p>
          <a:p>
            <a:pPr>
              <a:lnSpc>
                <a:spcPct val="200000"/>
              </a:lnSpc>
            </a:pPr>
            <a:r>
              <a:rPr lang="ru-RU" b="1" dirty="0" err="1"/>
              <a:t>Якщо</a:t>
            </a:r>
            <a:r>
              <a:rPr lang="ru-RU" b="1" dirty="0"/>
              <a:t> з </a:t>
            </a:r>
            <a:r>
              <a:rPr lang="ru-RU" b="1" dirty="0" err="1"/>
              <a:t>яких-небудь</a:t>
            </a:r>
            <a:r>
              <a:rPr lang="ru-RU" b="1" dirty="0"/>
              <a:t> причин </a:t>
            </a:r>
            <a:r>
              <a:rPr lang="ru-RU" b="1" dirty="0" err="1"/>
              <a:t>зв’язок</a:t>
            </a:r>
            <a:r>
              <a:rPr lang="ru-RU" b="1" dirty="0"/>
              <a:t> </a:t>
            </a:r>
            <a:r>
              <a:rPr lang="ru-RU" b="1" dirty="0" err="1"/>
              <a:t>під</a:t>
            </a:r>
            <a:r>
              <a:rPr lang="ru-RU" b="1" dirty="0"/>
              <a:t> час </a:t>
            </a:r>
            <a:r>
              <a:rPr lang="ru-RU" b="1" dirty="0" err="1"/>
              <a:t>телефонної</a:t>
            </a:r>
            <a:r>
              <a:rPr lang="ru-RU" b="1" dirty="0"/>
              <a:t> </a:t>
            </a:r>
            <a:r>
              <a:rPr lang="ru-RU" b="1" dirty="0" err="1"/>
              <a:t>розмови</a:t>
            </a:r>
            <a:r>
              <a:rPr lang="ru-RU" b="1" dirty="0"/>
              <a:t> </a:t>
            </a:r>
            <a:r>
              <a:rPr lang="ru-RU" b="1" dirty="0" err="1"/>
              <a:t>переривається</a:t>
            </a:r>
            <a:r>
              <a:rPr lang="ru-RU" b="1" dirty="0"/>
              <a:t>, то треба </a:t>
            </a:r>
            <a:r>
              <a:rPr lang="ru-RU" b="1" dirty="0" err="1"/>
              <a:t>знову</a:t>
            </a:r>
            <a:r>
              <a:rPr lang="ru-RU" b="1" dirty="0"/>
              <a:t> </a:t>
            </a:r>
            <a:r>
              <a:rPr lang="ru-RU" b="1" dirty="0" err="1"/>
              <a:t>зателефонувати</a:t>
            </a:r>
            <a:r>
              <a:rPr lang="ru-RU" b="1" dirty="0"/>
              <a:t>. </a:t>
            </a:r>
            <a:r>
              <a:rPr lang="ru-RU" b="1" dirty="0" err="1"/>
              <a:t>Це</a:t>
            </a:r>
            <a:r>
              <a:rPr lang="ru-RU" b="1" dirty="0"/>
              <a:t> </a:t>
            </a:r>
            <a:r>
              <a:rPr lang="ru-RU" b="1" dirty="0" err="1"/>
              <a:t>робить</a:t>
            </a:r>
            <a:r>
              <a:rPr lang="ru-RU" b="1" dirty="0"/>
              <a:t> </a:t>
            </a:r>
            <a:r>
              <a:rPr lang="ru-RU" b="1" dirty="0" err="1"/>
              <a:t>ініціатор</a:t>
            </a:r>
            <a:r>
              <a:rPr lang="ru-RU" b="1" dirty="0"/>
              <a:t> </a:t>
            </a:r>
            <a:r>
              <a:rPr lang="ru-RU" b="1" dirty="0" err="1"/>
              <a:t>розмови</a:t>
            </a:r>
            <a:r>
              <a:rPr lang="ru-RU" b="1" dirty="0" smtClean="0"/>
              <a:t>.</a:t>
            </a:r>
          </a:p>
          <a:p>
            <a:pPr>
              <a:lnSpc>
                <a:spcPct val="200000"/>
              </a:lnSpc>
            </a:pPr>
            <a:r>
              <a:rPr lang="ru-RU" b="1" dirty="0" err="1"/>
              <a:t>якщо</a:t>
            </a:r>
            <a:r>
              <a:rPr lang="ru-RU" b="1" dirty="0"/>
              <a:t> </a:t>
            </a:r>
            <a:r>
              <a:rPr lang="ru-RU" b="1" dirty="0" err="1"/>
              <a:t>ви</a:t>
            </a:r>
            <a:r>
              <a:rPr lang="ru-RU" b="1" dirty="0"/>
              <a:t> не </a:t>
            </a:r>
            <a:r>
              <a:rPr lang="ru-RU" b="1" dirty="0" err="1"/>
              <a:t>запам’ятали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не </a:t>
            </a:r>
            <a:r>
              <a:rPr lang="ru-RU" b="1" dirty="0" err="1"/>
              <a:t>почули</a:t>
            </a:r>
            <a:r>
              <a:rPr lang="ru-RU" b="1" dirty="0"/>
              <a:t> </a:t>
            </a:r>
            <a:r>
              <a:rPr lang="ru-RU" b="1" dirty="0" err="1"/>
              <a:t>прізвища</a:t>
            </a:r>
            <a:r>
              <a:rPr lang="ru-RU" b="1" dirty="0"/>
              <a:t>, </a:t>
            </a:r>
            <a:r>
              <a:rPr lang="ru-RU" b="1" dirty="0" err="1"/>
              <a:t>імені</a:t>
            </a:r>
            <a:r>
              <a:rPr lang="ru-RU" b="1" dirty="0"/>
              <a:t>, по </a:t>
            </a:r>
            <a:r>
              <a:rPr lang="ru-RU" b="1" dirty="0" err="1"/>
              <a:t>батькові</a:t>
            </a:r>
            <a:r>
              <a:rPr lang="ru-RU" b="1" dirty="0"/>
              <a:t> </a:t>
            </a:r>
            <a:r>
              <a:rPr lang="ru-RU" b="1" dirty="0" err="1"/>
              <a:t>співрозмовника</a:t>
            </a:r>
            <a:r>
              <a:rPr lang="ru-RU" b="1" dirty="0"/>
              <a:t>, </a:t>
            </a:r>
            <a:r>
              <a:rPr lang="ru-RU" b="1" dirty="0" err="1"/>
              <a:t>краще</a:t>
            </a:r>
            <a:r>
              <a:rPr lang="ru-RU" b="1" dirty="0"/>
              <a:t> </a:t>
            </a:r>
            <a:r>
              <a:rPr lang="ru-RU" b="1" dirty="0" err="1"/>
              <a:t>перепитати</a:t>
            </a:r>
            <a:r>
              <a:rPr lang="ru-RU" b="1" dirty="0"/>
              <a:t>, </a:t>
            </a:r>
            <a:r>
              <a:rPr lang="ru-RU" b="1" dirty="0" err="1"/>
              <a:t>ніж</a:t>
            </a:r>
            <a:r>
              <a:rPr lang="ru-RU" b="1" dirty="0"/>
              <a:t> </a:t>
            </a:r>
            <a:r>
              <a:rPr lang="ru-RU" b="1" dirty="0" err="1"/>
              <a:t>користуватися</a:t>
            </a:r>
            <a:r>
              <a:rPr lang="ru-RU" b="1" dirty="0"/>
              <a:t> </a:t>
            </a:r>
            <a:r>
              <a:rPr lang="ru-RU" b="1" dirty="0" err="1"/>
              <a:t>займенником</a:t>
            </a:r>
            <a:r>
              <a:rPr lang="ru-RU" b="1" dirty="0"/>
              <a:t> </a:t>
            </a:r>
            <a:r>
              <a:rPr lang="ru-RU" b="1" dirty="0" smtClean="0"/>
              <a:t>Ви.</a:t>
            </a:r>
          </a:p>
          <a:p>
            <a:pPr>
              <a:lnSpc>
                <a:spcPct val="200000"/>
              </a:lnSpc>
            </a:pPr>
            <a:r>
              <a:rPr lang="ru-RU" b="1" dirty="0"/>
              <a:t>для </a:t>
            </a:r>
            <a:r>
              <a:rPr lang="ru-RU" b="1" dirty="0" err="1"/>
              <a:t>розмови</a:t>
            </a:r>
            <a:r>
              <a:rPr lang="ru-RU" b="1" dirty="0"/>
              <a:t> з </a:t>
            </a:r>
            <a:r>
              <a:rPr lang="ru-RU" b="1" dirty="0" err="1"/>
              <a:t>незнайомими</a:t>
            </a:r>
            <a:r>
              <a:rPr lang="ru-RU" b="1" dirty="0"/>
              <a:t> та </a:t>
            </a:r>
            <a:r>
              <a:rPr lang="ru-RU" b="1" dirty="0" err="1"/>
              <a:t>малознайомими</a:t>
            </a:r>
            <a:r>
              <a:rPr lang="ru-RU" b="1" dirty="0"/>
              <a:t> </a:t>
            </a:r>
            <a:r>
              <a:rPr lang="ru-RU" b="1" dirty="0" err="1"/>
              <a:t>найзручніше</a:t>
            </a:r>
            <a:r>
              <a:rPr lang="ru-RU" b="1" dirty="0"/>
              <a:t> </a:t>
            </a:r>
            <a:r>
              <a:rPr lang="ru-RU" b="1" dirty="0" err="1"/>
              <a:t>телефонувати</a:t>
            </a:r>
            <a:r>
              <a:rPr lang="ru-RU" b="1" dirty="0"/>
              <a:t> в </a:t>
            </a:r>
            <a:r>
              <a:rPr lang="ru-RU" b="1" dirty="0" err="1"/>
              <a:t>робочі</a:t>
            </a:r>
            <a:r>
              <a:rPr lang="ru-RU" b="1" dirty="0"/>
              <a:t> </a:t>
            </a:r>
            <a:r>
              <a:rPr lang="ru-RU" b="1" dirty="0" err="1"/>
              <a:t>дні</a:t>
            </a:r>
            <a:r>
              <a:rPr lang="ru-RU" b="1" dirty="0"/>
              <a:t> з </a:t>
            </a:r>
            <a:r>
              <a:rPr lang="ru-RU" b="1" dirty="0" smtClean="0"/>
              <a:t>9:30 </a:t>
            </a:r>
            <a:r>
              <a:rPr lang="ru-RU" b="1" dirty="0"/>
              <a:t>до </a:t>
            </a:r>
            <a:r>
              <a:rPr lang="ru-RU" b="1" dirty="0" smtClean="0"/>
              <a:t>12:30 </a:t>
            </a:r>
            <a:r>
              <a:rPr lang="ru-RU" b="1" dirty="0"/>
              <a:t>та з </a:t>
            </a:r>
            <a:r>
              <a:rPr lang="ru-RU" b="1" dirty="0" smtClean="0"/>
              <a:t>15:00 </a:t>
            </a:r>
            <a:r>
              <a:rPr lang="ru-RU" b="1" dirty="0"/>
              <a:t>до </a:t>
            </a:r>
            <a:r>
              <a:rPr lang="ru-RU" b="1" dirty="0" smtClean="0"/>
              <a:t>20:00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50390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1120" y="-110838"/>
            <a:ext cx="8610600" cy="1293028"/>
          </a:xfrm>
        </p:spPr>
        <p:txBody>
          <a:bodyPr/>
          <a:lstStyle/>
          <a:p>
            <a:pPr algn="ctr"/>
            <a:r>
              <a:rPr lang="uk-UA" b="1" dirty="0" smtClean="0"/>
              <a:t>Орфоепічний порадник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9229" y="875211"/>
            <a:ext cx="10820400" cy="5773783"/>
          </a:xfrm>
        </p:spPr>
        <p:txBody>
          <a:bodyPr>
            <a:normAutofit/>
          </a:bodyPr>
          <a:lstStyle/>
          <a:p>
            <a:pPr algn="ctr"/>
            <a:r>
              <a:rPr lang="ru-RU" b="1" i="1" dirty="0"/>
              <a:t>В</a:t>
            </a:r>
            <a:r>
              <a:rPr lang="uk-UA" b="1" i="1" dirty="0"/>
              <a:t>и</a:t>
            </a:r>
            <a:r>
              <a:rPr lang="ru-RU" b="1" i="1" dirty="0"/>
              <a:t>падок</a:t>
            </a:r>
          </a:p>
          <a:p>
            <a:pPr algn="ctr"/>
            <a:r>
              <a:rPr lang="ru-RU" b="1" i="1" dirty="0" err="1"/>
              <a:t>нен</a:t>
            </a:r>
            <a:r>
              <a:rPr lang="uk-UA" b="1" i="1" dirty="0"/>
              <a:t>а</a:t>
            </a:r>
            <a:r>
              <a:rPr lang="ru-RU" b="1" i="1" dirty="0" err="1"/>
              <a:t>висть</a:t>
            </a:r>
            <a:r>
              <a:rPr lang="ru-RU" b="1" i="1" dirty="0"/>
              <a:t>, </a:t>
            </a:r>
            <a:endParaRPr lang="uk-UA" b="1" i="1" dirty="0"/>
          </a:p>
          <a:p>
            <a:pPr algn="ctr"/>
            <a:r>
              <a:rPr lang="ru-RU" b="1" i="1" dirty="0" err="1"/>
              <a:t>пр</a:t>
            </a:r>
            <a:r>
              <a:rPr lang="uk-UA" b="1" i="1" dirty="0"/>
              <a:t>и</a:t>
            </a:r>
            <a:r>
              <a:rPr lang="ru-RU" b="1" i="1" dirty="0" err="1"/>
              <a:t>ятель</a:t>
            </a:r>
            <a:r>
              <a:rPr lang="ru-RU" b="1" i="1" dirty="0"/>
              <a:t>, </a:t>
            </a:r>
          </a:p>
          <a:p>
            <a:pPr algn="ctr"/>
            <a:r>
              <a:rPr lang="ru-RU" b="1" i="1" dirty="0"/>
              <a:t>сер</a:t>
            </a:r>
            <a:r>
              <a:rPr lang="uk-UA" b="1" i="1" dirty="0"/>
              <a:t>е</a:t>
            </a:r>
            <a:r>
              <a:rPr lang="ru-RU" b="1" i="1" dirty="0"/>
              <a:t>дина,</a:t>
            </a:r>
          </a:p>
          <a:p>
            <a:pPr algn="ctr"/>
            <a:r>
              <a:rPr lang="ru-RU" b="1" i="1" dirty="0"/>
              <a:t> </a:t>
            </a:r>
            <a:r>
              <a:rPr lang="ru-RU" b="1" i="1" dirty="0" err="1"/>
              <a:t>судн</a:t>
            </a:r>
            <a:r>
              <a:rPr lang="uk-UA" b="1" i="1" dirty="0"/>
              <a:t>о</a:t>
            </a:r>
            <a:r>
              <a:rPr lang="en-US" b="1" i="1" dirty="0"/>
              <a:t> (</a:t>
            </a:r>
            <a:r>
              <a:rPr lang="ru-RU" b="1" i="1" dirty="0" err="1"/>
              <a:t>корабель</a:t>
            </a:r>
            <a:r>
              <a:rPr lang="ru-RU" b="1" i="1" dirty="0"/>
              <a:t>), </a:t>
            </a:r>
          </a:p>
          <a:p>
            <a:pPr algn="ctr"/>
            <a:r>
              <a:rPr lang="ru-RU" b="1" i="1" dirty="0"/>
              <a:t>фен</a:t>
            </a:r>
            <a:r>
              <a:rPr lang="uk-UA" b="1" i="1" dirty="0"/>
              <a:t>о</a:t>
            </a:r>
            <a:r>
              <a:rPr lang="ru-RU" b="1" i="1" dirty="0"/>
              <a:t>мен, </a:t>
            </a:r>
            <a:endParaRPr lang="uk-UA" b="1" i="1" dirty="0"/>
          </a:p>
          <a:p>
            <a:pPr algn="ctr"/>
            <a:r>
              <a:rPr lang="ru-RU" b="1" i="1" dirty="0"/>
              <a:t>пер</a:t>
            </a:r>
            <a:r>
              <a:rPr lang="uk-UA" b="1" i="1" dirty="0"/>
              <a:t>е</a:t>
            </a:r>
            <a:r>
              <a:rPr lang="ru-RU" b="1" i="1" dirty="0" err="1"/>
              <a:t>пис</a:t>
            </a:r>
            <a:r>
              <a:rPr lang="ru-RU" b="1" i="1" dirty="0"/>
              <a:t>, </a:t>
            </a:r>
          </a:p>
          <a:p>
            <a:pPr algn="ctr"/>
            <a:r>
              <a:rPr lang="ru-RU" b="1" i="1" dirty="0" err="1"/>
              <a:t>завд</a:t>
            </a:r>
            <a:r>
              <a:rPr lang="uk-UA" b="1" i="1" dirty="0"/>
              <a:t>а</a:t>
            </a:r>
            <a:r>
              <a:rPr lang="ru-RU" b="1" i="1" dirty="0" err="1"/>
              <a:t>ння</a:t>
            </a:r>
            <a:r>
              <a:rPr lang="ru-RU" b="1" dirty="0"/>
              <a:t>;</a:t>
            </a:r>
          </a:p>
          <a:p>
            <a:pPr algn="ctr"/>
            <a:r>
              <a:rPr lang="ru-RU" b="1" i="1" dirty="0" err="1"/>
              <a:t>одинадцять</a:t>
            </a:r>
            <a:r>
              <a:rPr lang="ru-RU" b="1" i="1" dirty="0"/>
              <a:t>, </a:t>
            </a:r>
          </a:p>
          <a:p>
            <a:pPr algn="ctr"/>
            <a:r>
              <a:rPr lang="ru-RU" b="1" i="1" dirty="0" err="1"/>
              <a:t>чотирнадцять</a:t>
            </a:r>
            <a:r>
              <a:rPr lang="ru-RU" b="1" i="1" dirty="0"/>
              <a:t>, </a:t>
            </a:r>
          </a:p>
          <a:p>
            <a:pPr algn="ctr"/>
            <a:r>
              <a:rPr lang="ru-RU" b="1" i="1" dirty="0" err="1"/>
              <a:t>нен</a:t>
            </a:r>
            <a:r>
              <a:rPr lang="uk-UA" b="1" i="1" dirty="0"/>
              <a:t>а</a:t>
            </a:r>
            <a:r>
              <a:rPr lang="ru-RU" b="1" i="1" dirty="0" err="1"/>
              <a:t>видіти</a:t>
            </a:r>
            <a:r>
              <a:rPr lang="ru-RU" b="1" i="1" dirty="0"/>
              <a:t>,</a:t>
            </a:r>
          </a:p>
          <a:p>
            <a:pPr algn="ctr"/>
            <a:r>
              <a:rPr lang="ru-RU" b="1" i="1" dirty="0"/>
              <a:t> с</a:t>
            </a:r>
            <a:r>
              <a:rPr lang="uk-UA" b="1" i="1" dirty="0"/>
              <a:t>е</a:t>
            </a:r>
            <a:r>
              <a:rPr lang="ru-RU" b="1" i="1" dirty="0" err="1"/>
              <a:t>рдити</a:t>
            </a:r>
            <a:r>
              <a:rPr lang="ru-RU" b="1" i="1" dirty="0"/>
              <a:t>,</a:t>
            </a:r>
          </a:p>
          <a:p>
            <a:pPr algn="ctr"/>
            <a:r>
              <a:rPr lang="ru-RU" b="1" i="1" dirty="0"/>
              <a:t> т</a:t>
            </a:r>
            <a:r>
              <a:rPr lang="uk-UA" b="1" i="1" dirty="0"/>
              <a:t>о</a:t>
            </a:r>
            <a:r>
              <a:rPr lang="ru-RU" b="1" i="1" dirty="0" err="1"/>
              <a:t>впитися</a:t>
            </a:r>
            <a:r>
              <a:rPr lang="ru-RU" b="1" i="1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5625096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2559" y="0"/>
            <a:ext cx="10585269" cy="1293028"/>
          </a:xfrm>
        </p:spPr>
        <p:txBody>
          <a:bodyPr/>
          <a:lstStyle/>
          <a:p>
            <a:pPr algn="ctr"/>
            <a:r>
              <a:rPr lang="uk-UA" b="1" dirty="0" smtClean="0"/>
              <a:t>Як сказати: стилістичний порадник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3732" y="1763486"/>
            <a:ext cx="10820400" cy="4911634"/>
          </a:xfrm>
        </p:spPr>
        <p:txBody>
          <a:bodyPr>
            <a:normAutofit lnSpcReduction="10000"/>
          </a:bodyPr>
          <a:lstStyle/>
          <a:p>
            <a:r>
              <a:rPr lang="ru-RU" b="1" i="1" dirty="0" smtClean="0"/>
              <a:t>в </a:t>
            </a:r>
            <a:r>
              <a:rPr lang="ru-RU" b="1" i="1" dirty="0"/>
              <a:t>знак благодарности — на знак </a:t>
            </a:r>
            <a:r>
              <a:rPr lang="ru-RU" b="1" i="1" dirty="0" err="1"/>
              <a:t>подяки</a:t>
            </a:r>
            <a:r>
              <a:rPr lang="ru-RU" b="1" i="1" dirty="0"/>
              <a:t>;</a:t>
            </a:r>
            <a:endParaRPr lang="ru-RU" b="1" dirty="0"/>
          </a:p>
          <a:p>
            <a:r>
              <a:rPr lang="ru-RU" b="1" i="1" dirty="0"/>
              <a:t>в порядке исключения — як </a:t>
            </a:r>
            <a:r>
              <a:rPr lang="ru-RU" b="1" i="1" dirty="0" err="1"/>
              <a:t>виняток</a:t>
            </a:r>
            <a:r>
              <a:rPr lang="ru-RU" b="1" i="1" dirty="0"/>
              <a:t>;</a:t>
            </a:r>
            <a:endParaRPr lang="ru-RU" b="1" dirty="0"/>
          </a:p>
          <a:p>
            <a:r>
              <a:rPr lang="ru-RU" b="1" i="1" dirty="0"/>
              <a:t>в течение недели — </a:t>
            </a:r>
            <a:r>
              <a:rPr lang="ru-RU" b="1" i="1" dirty="0" err="1" smtClean="0">
                <a:solidFill>
                  <a:srgbClr val="FF0000"/>
                </a:solidFill>
              </a:rPr>
              <a:t>упродовж</a:t>
            </a:r>
            <a:r>
              <a:rPr lang="ru-RU" b="1" i="1" dirty="0" smtClean="0">
                <a:solidFill>
                  <a:srgbClr val="FF0000"/>
                </a:solidFill>
              </a:rPr>
              <a:t>(</a:t>
            </a:r>
            <a:r>
              <a:rPr lang="ru-RU" b="1" i="1" dirty="0" err="1" smtClean="0">
                <a:solidFill>
                  <a:srgbClr val="FF0000"/>
                </a:solidFill>
              </a:rPr>
              <a:t>протягом</a:t>
            </a:r>
            <a:r>
              <a:rPr lang="ru-RU" b="1" i="1" dirty="0" smtClean="0">
                <a:solidFill>
                  <a:srgbClr val="FF0000"/>
                </a:solidFill>
              </a:rPr>
              <a:t>) </a:t>
            </a:r>
            <a:r>
              <a:rPr lang="ru-RU" b="1" i="1" dirty="0" err="1"/>
              <a:t>тижня</a:t>
            </a:r>
            <a:r>
              <a:rPr lang="ru-RU" b="1" i="1" dirty="0"/>
              <a:t>;</a:t>
            </a:r>
            <a:endParaRPr lang="ru-RU" b="1" dirty="0"/>
          </a:p>
          <a:p>
            <a:r>
              <a:rPr lang="ru-RU" b="1" i="1" dirty="0"/>
              <a:t>к тому идет — </a:t>
            </a:r>
            <a:r>
              <a:rPr lang="ru-RU" b="1" i="1" strike="sngStrike" dirty="0"/>
              <a:t>до того </a:t>
            </a:r>
            <a:r>
              <a:rPr lang="ru-RU" b="1" i="1" strike="sngStrike" dirty="0" err="1" smtClean="0"/>
              <a:t>йде</a:t>
            </a:r>
            <a:r>
              <a:rPr lang="ru-RU" b="1" i="1" dirty="0" smtClean="0">
                <a:solidFill>
                  <a:srgbClr val="FF0000"/>
                </a:solidFill>
              </a:rPr>
              <a:t>; </a:t>
            </a:r>
            <a:r>
              <a:rPr lang="ru-RU" b="1" i="1" dirty="0" err="1" smtClean="0">
                <a:solidFill>
                  <a:srgbClr val="FF0000"/>
                </a:solidFill>
              </a:rPr>
              <a:t>ідеться</a:t>
            </a:r>
            <a:r>
              <a:rPr lang="ru-RU" b="1" i="1" dirty="0" smtClean="0">
                <a:solidFill>
                  <a:srgbClr val="FF0000"/>
                </a:solidFill>
              </a:rPr>
              <a:t>/</a:t>
            </a:r>
            <a:r>
              <a:rPr lang="ru-RU" b="1" i="1" dirty="0" err="1" smtClean="0">
                <a:solidFill>
                  <a:srgbClr val="FF0000"/>
                </a:solidFill>
              </a:rPr>
              <a:t>йдеться</a:t>
            </a:r>
            <a:r>
              <a:rPr lang="ru-RU" b="1" i="1" dirty="0" smtClean="0">
                <a:solidFill>
                  <a:srgbClr val="FF0000"/>
                </a:solidFill>
              </a:rPr>
              <a:t> про </a:t>
            </a:r>
            <a:r>
              <a:rPr lang="ru-RU" b="1" i="1" dirty="0" err="1" smtClean="0">
                <a:solidFill>
                  <a:srgbClr val="FF0000"/>
                </a:solidFill>
              </a:rPr>
              <a:t>щось</a:t>
            </a:r>
            <a:r>
              <a:rPr lang="ru-RU" b="1" i="1" dirty="0" smtClean="0">
                <a:solidFill>
                  <a:srgbClr val="FF0000"/>
                </a:solidFill>
              </a:rPr>
              <a:t>(тема) </a:t>
            </a:r>
            <a:r>
              <a:rPr lang="ru-RU" b="1" i="1" dirty="0" err="1" smtClean="0">
                <a:solidFill>
                  <a:srgbClr val="002060"/>
                </a:solidFill>
              </a:rPr>
              <a:t>мова</a:t>
            </a:r>
            <a:r>
              <a:rPr lang="ru-RU" b="1" i="1" dirty="0" smtClean="0">
                <a:solidFill>
                  <a:srgbClr val="002060"/>
                </a:solidFill>
              </a:rPr>
              <a:t> </a:t>
            </a:r>
            <a:r>
              <a:rPr lang="ru-RU" b="1" i="1" dirty="0" err="1" smtClean="0">
                <a:solidFill>
                  <a:srgbClr val="002060"/>
                </a:solidFill>
              </a:rPr>
              <a:t>йде</a:t>
            </a:r>
            <a:endParaRPr lang="ru-RU" b="1" dirty="0">
              <a:solidFill>
                <a:srgbClr val="002060"/>
              </a:solidFill>
            </a:endParaRPr>
          </a:p>
          <a:p>
            <a:r>
              <a:rPr lang="ru-RU" b="1" i="1" dirty="0"/>
              <a:t>для своего удовольствия — </a:t>
            </a:r>
            <a:r>
              <a:rPr lang="ru-RU" b="1" i="1" dirty="0" err="1"/>
              <a:t>собі</a:t>
            </a:r>
            <a:r>
              <a:rPr lang="ru-RU" b="1" i="1" dirty="0"/>
              <a:t> на </a:t>
            </a:r>
            <a:r>
              <a:rPr lang="ru-RU" b="1" i="1" dirty="0" err="1"/>
              <a:t>втіху</a:t>
            </a:r>
            <a:r>
              <a:rPr lang="ru-RU" b="1" i="1" dirty="0" smtClean="0"/>
              <a:t>; </a:t>
            </a:r>
            <a:r>
              <a:rPr lang="ru-RU" b="1" i="1" dirty="0" err="1" smtClean="0"/>
              <a:t>втішатися</a:t>
            </a:r>
            <a:endParaRPr lang="ru-RU" b="1" dirty="0"/>
          </a:p>
          <a:p>
            <a:r>
              <a:rPr lang="ru-RU" b="1" i="1" dirty="0"/>
              <a:t>обратить в шутку — </a:t>
            </a:r>
            <a:r>
              <a:rPr lang="ru-RU" b="1" i="1" dirty="0" err="1"/>
              <a:t>обернути</a:t>
            </a:r>
            <a:r>
              <a:rPr lang="ru-RU" b="1" i="1" dirty="0"/>
              <a:t> </a:t>
            </a:r>
            <a:r>
              <a:rPr lang="ru-RU" b="1" i="1" dirty="0" smtClean="0"/>
              <a:t>на </a:t>
            </a:r>
            <a:r>
              <a:rPr lang="ru-RU" b="1" i="1" dirty="0"/>
              <a:t>жарт</a:t>
            </a:r>
            <a:r>
              <a:rPr lang="ru-RU" b="1" i="1" dirty="0" smtClean="0"/>
              <a:t>;</a:t>
            </a:r>
            <a:r>
              <a:rPr lang="ru-RU" b="1" i="1" strike="sngStrike" dirty="0" smtClean="0"/>
              <a:t> </a:t>
            </a:r>
            <a:r>
              <a:rPr lang="ru-RU" b="1" i="1" strike="sngStrike" dirty="0" err="1" smtClean="0"/>
              <a:t>шуткувати</a:t>
            </a:r>
            <a:endParaRPr lang="ru-RU" b="1" strike="sngStrike" dirty="0"/>
          </a:p>
          <a:p>
            <a:r>
              <a:rPr lang="ru-RU" b="1" i="1" dirty="0"/>
              <a:t>отчисление в пользу — </a:t>
            </a:r>
            <a:r>
              <a:rPr lang="ru-RU" b="1" i="1" dirty="0" err="1"/>
              <a:t>відрахування</a:t>
            </a:r>
            <a:r>
              <a:rPr lang="ru-RU" b="1" i="1" dirty="0"/>
              <a:t> на </a:t>
            </a:r>
            <a:r>
              <a:rPr lang="ru-RU" b="1" i="1" dirty="0" err="1" smtClean="0"/>
              <a:t>користь</a:t>
            </a:r>
            <a:r>
              <a:rPr lang="ru-RU" b="1" i="1" dirty="0" smtClean="0"/>
              <a:t>;</a:t>
            </a:r>
          </a:p>
          <a:p>
            <a:r>
              <a:rPr lang="uk-UA" b="1" i="1" dirty="0" err="1" smtClean="0"/>
              <a:t>речь</a:t>
            </a:r>
            <a:r>
              <a:rPr lang="uk-UA" b="1" i="1" dirty="0" smtClean="0"/>
              <a:t> </a:t>
            </a:r>
            <a:r>
              <a:rPr lang="uk-UA" b="1" i="1" dirty="0" err="1" smtClean="0"/>
              <a:t>идет</a:t>
            </a:r>
            <a:r>
              <a:rPr lang="uk-UA" b="1" i="1" dirty="0" smtClean="0"/>
              <a:t> о – </a:t>
            </a:r>
            <a:r>
              <a:rPr lang="uk-UA" b="1" i="1" strike="sngStrike" dirty="0" smtClean="0"/>
              <a:t>мова йде про</a:t>
            </a:r>
            <a:r>
              <a:rPr lang="uk-UA" b="1" i="1" dirty="0" smtClean="0"/>
              <a:t>; йдеться про;</a:t>
            </a:r>
          </a:p>
          <a:p>
            <a:r>
              <a:rPr lang="ru-RU" b="1" dirty="0"/>
              <a:t>на следующей неделе — </a:t>
            </a:r>
            <a:r>
              <a:rPr lang="ru-RU" b="1" dirty="0" err="1" smtClean="0"/>
              <a:t>наступного</a:t>
            </a:r>
            <a:r>
              <a:rPr lang="ru-RU" b="1" dirty="0" smtClean="0"/>
              <a:t>/того\ </a:t>
            </a:r>
            <a:r>
              <a:rPr lang="ru-RU" b="1" dirty="0" err="1" smtClean="0"/>
              <a:t>минулого</a:t>
            </a:r>
            <a:r>
              <a:rPr lang="ru-RU" b="1" dirty="0" smtClean="0"/>
              <a:t> </a:t>
            </a:r>
            <a:r>
              <a:rPr lang="ru-RU" b="1" dirty="0" err="1"/>
              <a:t>тижня</a:t>
            </a:r>
            <a:r>
              <a:rPr lang="ru-RU" b="1" dirty="0"/>
              <a:t>;</a:t>
            </a:r>
          </a:p>
          <a:p>
            <a:r>
              <a:rPr lang="ru-RU" b="1" dirty="0"/>
              <a:t>при таких условиях — за таких умов;</a:t>
            </a:r>
          </a:p>
          <a:p>
            <a:r>
              <a:rPr lang="ru-RU" b="1" dirty="0"/>
              <a:t>согласно статье — </a:t>
            </a:r>
            <a:r>
              <a:rPr lang="ru-RU" b="1" dirty="0" err="1"/>
              <a:t>згідно</a:t>
            </a:r>
            <a:r>
              <a:rPr lang="ru-RU" b="1" dirty="0"/>
              <a:t> </a:t>
            </a:r>
            <a:r>
              <a:rPr lang="ru-RU" b="1" dirty="0" err="1"/>
              <a:t>зі</a:t>
            </a:r>
            <a:r>
              <a:rPr lang="ru-RU" b="1" dirty="0"/>
              <a:t> </a:t>
            </a:r>
            <a:r>
              <a:rPr lang="ru-RU" b="1" dirty="0" err="1"/>
              <a:t>статтею</a:t>
            </a:r>
            <a:r>
              <a:rPr lang="ru-RU" b="1" dirty="0"/>
              <a:t>;</a:t>
            </a:r>
          </a:p>
          <a:p>
            <a:r>
              <a:rPr lang="ru-RU" b="1" dirty="0"/>
              <a:t>войти в состав — </a:t>
            </a:r>
            <a:r>
              <a:rPr lang="ru-RU" b="1" dirty="0" err="1">
                <a:solidFill>
                  <a:srgbClr val="002060"/>
                </a:solidFill>
              </a:rPr>
              <a:t>увійти</a:t>
            </a:r>
            <a:r>
              <a:rPr lang="ru-RU" b="1" dirty="0">
                <a:solidFill>
                  <a:srgbClr val="002060"/>
                </a:solidFill>
              </a:rPr>
              <a:t> до складу.</a:t>
            </a:r>
          </a:p>
        </p:txBody>
      </p:sp>
    </p:spTree>
    <p:extLst>
      <p:ext uri="{BB962C8B-B14F-4D97-AF65-F5344CB8AC3E}">
        <p14:creationId xmlns:p14="http://schemas.microsoft.com/office/powerpoint/2010/main" val="19255598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0309" y="0"/>
            <a:ext cx="8610600" cy="836023"/>
          </a:xfrm>
        </p:spPr>
        <p:txBody>
          <a:bodyPr/>
          <a:lstStyle/>
          <a:p>
            <a:r>
              <a:rPr lang="uk-UA" b="1" dirty="0" smtClean="0"/>
              <a:t>Рекомендації на щодень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8052" y="1018708"/>
            <a:ext cx="10820400" cy="544740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b="1" dirty="0" smtClean="0"/>
              <a:t>1)                        П</a:t>
            </a:r>
            <a:r>
              <a:rPr lang="uk-UA" b="1" i="1" dirty="0" smtClean="0"/>
              <a:t>ІДПИС  </a:t>
            </a:r>
            <a:r>
              <a:rPr lang="uk-UA" b="1" dirty="0" smtClean="0"/>
              <a:t>           </a:t>
            </a:r>
            <a:r>
              <a:rPr lang="uk-UA" b="1" dirty="0" smtClean="0">
                <a:solidFill>
                  <a:schemeClr val="accent6">
                    <a:lumMod val="50000"/>
                  </a:schemeClr>
                </a:solidFill>
              </a:rPr>
              <a:t>Ініціали</a:t>
            </a:r>
            <a:r>
              <a:rPr lang="uk-UA" b="1" dirty="0" smtClean="0"/>
              <a:t> </a:t>
            </a:r>
            <a:r>
              <a:rPr lang="uk-UA" b="1" dirty="0" smtClean="0">
                <a:solidFill>
                  <a:srgbClr val="7030A0"/>
                </a:solidFill>
              </a:rPr>
              <a:t>нерозривний пробіл </a:t>
            </a:r>
            <a:r>
              <a:rPr lang="uk-UA" b="1" dirty="0" smtClean="0">
                <a:solidFill>
                  <a:srgbClr val="C00000"/>
                </a:solidFill>
              </a:rPr>
              <a:t>Прізвище</a:t>
            </a:r>
          </a:p>
          <a:p>
            <a:pPr marL="0" indent="0">
              <a:buNone/>
            </a:pPr>
            <a:r>
              <a:rPr lang="ru-RU" b="1" i="1" dirty="0"/>
              <a:t> </a:t>
            </a:r>
            <a:r>
              <a:rPr lang="uk-UA" b="1" dirty="0" smtClean="0"/>
              <a:t>2)                                   </a:t>
            </a:r>
            <a:r>
              <a:rPr lang="uk-UA" b="1" dirty="0" smtClean="0">
                <a:solidFill>
                  <a:srgbClr val="FF0000"/>
                </a:solidFill>
              </a:rPr>
              <a:t>З ПОВАГОЮ</a:t>
            </a:r>
            <a:r>
              <a:rPr lang="uk-UA" b="1" i="1" dirty="0"/>
              <a:t> − </a:t>
            </a:r>
            <a:r>
              <a:rPr lang="uk-UA" b="1" dirty="0" smtClean="0">
                <a:solidFill>
                  <a:srgbClr val="FF0000"/>
                </a:solidFill>
              </a:rPr>
              <a:t>посада/прізвище </a:t>
            </a:r>
          </a:p>
          <a:p>
            <a:pPr marL="0" indent="0">
              <a:buNone/>
            </a:pPr>
            <a:r>
              <a:rPr lang="uk-UA" dirty="0" smtClean="0"/>
              <a:t>Якщо </a:t>
            </a:r>
            <a:r>
              <a:rPr lang="uk-UA" dirty="0"/>
              <a:t>обидва складники такої конструкції написані в одному рядку </a:t>
            </a:r>
            <a:r>
              <a:rPr lang="uk-UA" dirty="0" smtClean="0"/>
              <a:t>поряд, тоді </a:t>
            </a:r>
            <a:r>
              <a:rPr lang="uk-UA" b="1" dirty="0" smtClean="0">
                <a:solidFill>
                  <a:srgbClr val="FF0000"/>
                </a:solidFill>
              </a:rPr>
              <a:t>ставимо тире:</a:t>
            </a:r>
            <a:r>
              <a:rPr lang="uk-UA" b="1" dirty="0">
                <a:solidFill>
                  <a:srgbClr val="FF0000"/>
                </a:solidFill>
              </a:rPr>
              <a:t> </a:t>
            </a:r>
          </a:p>
          <a:p>
            <a:pPr marL="0" indent="0" algn="ctr">
              <a:buNone/>
            </a:pPr>
            <a:r>
              <a:rPr lang="uk-UA" dirty="0"/>
              <a:t>        </a:t>
            </a:r>
            <a:r>
              <a:rPr lang="uk-UA" b="1" i="1" dirty="0"/>
              <a:t>З повагою − директор Інституту </a:t>
            </a:r>
            <a:endParaRPr lang="uk-UA" dirty="0"/>
          </a:p>
          <a:p>
            <a:pPr marL="0" indent="0" algn="ctr">
              <a:buNone/>
            </a:pPr>
            <a:r>
              <a:rPr lang="uk-UA" b="1" i="1" dirty="0"/>
              <a:t>З глибокою повагою − Микола </a:t>
            </a:r>
            <a:r>
              <a:rPr lang="uk-UA" b="1" i="1" dirty="0" smtClean="0"/>
              <a:t>ІВАНЕНКО</a:t>
            </a:r>
            <a:r>
              <a:rPr lang="uk-UA" b="1" i="1" dirty="0"/>
              <a:t> </a:t>
            </a:r>
            <a:endParaRPr lang="uk-UA" dirty="0"/>
          </a:p>
          <a:p>
            <a:pPr marL="0" indent="0">
              <a:buNone/>
            </a:pPr>
            <a:r>
              <a:rPr lang="uk-UA" dirty="0"/>
              <a:t>2.    </a:t>
            </a:r>
            <a:r>
              <a:rPr lang="uk-UA" b="1" dirty="0" smtClean="0">
                <a:solidFill>
                  <a:srgbClr val="FF0000"/>
                </a:solidFill>
              </a:rPr>
              <a:t>Тире ставимо,</a:t>
            </a:r>
            <a:r>
              <a:rPr lang="uk-UA" b="1" dirty="0"/>
              <a:t> </a:t>
            </a:r>
            <a:r>
              <a:rPr lang="uk-UA" dirty="0" smtClean="0"/>
              <a:t>коли </a:t>
            </a:r>
            <a:r>
              <a:rPr lang="uk-UA" dirty="0"/>
              <a:t>в першому рядку етикетної конструкції написано </a:t>
            </a:r>
            <a:r>
              <a:rPr lang="uk-UA" b="1" i="1" dirty="0"/>
              <a:t>З повагою </a:t>
            </a:r>
            <a:r>
              <a:rPr lang="uk-UA" dirty="0"/>
              <a:t>або</a:t>
            </a:r>
            <a:r>
              <a:rPr lang="uk-UA" b="1" i="1" dirty="0"/>
              <a:t> 3 глибокою повагою</a:t>
            </a:r>
            <a:r>
              <a:rPr lang="uk-UA" dirty="0"/>
              <a:t>, а в другому, ліворуч, за­значено назву посади з малої літери, а праворуч − ініціали й прізвище: </a:t>
            </a:r>
          </a:p>
          <a:p>
            <a:pPr marL="0" indent="0">
              <a:buNone/>
            </a:pPr>
            <a:r>
              <a:rPr lang="uk-UA" b="1" i="1" dirty="0"/>
              <a:t>З повагою − </a:t>
            </a:r>
            <a:br>
              <a:rPr lang="uk-UA" b="1" i="1" dirty="0"/>
            </a:br>
            <a:r>
              <a:rPr lang="uk-UA" b="1" i="1" dirty="0"/>
              <a:t>ректор університету                               В.І. Андрієнко </a:t>
            </a:r>
            <a:endParaRPr lang="uk-UA" dirty="0"/>
          </a:p>
          <a:p>
            <a:pPr marL="0" indent="0">
              <a:buNone/>
            </a:pPr>
            <a:r>
              <a:rPr lang="uk-UA" b="1" i="1" dirty="0"/>
              <a:t>З глибокою повагою − </a:t>
            </a:r>
            <a:br>
              <a:rPr lang="uk-UA" b="1" i="1" dirty="0"/>
            </a:br>
            <a:r>
              <a:rPr lang="uk-UA" b="1" i="1" dirty="0"/>
              <a:t>директор Інституту                              В.В. </a:t>
            </a:r>
            <a:r>
              <a:rPr lang="uk-UA" b="1" i="1" dirty="0" err="1"/>
              <a:t>Німенко</a:t>
            </a:r>
            <a:endParaRPr lang="uk-UA" dirty="0"/>
          </a:p>
          <a:p>
            <a:pPr marL="0" indent="0">
              <a:buNone/>
            </a:pPr>
            <a:r>
              <a:rPr lang="uk-UA" b="1" dirty="0">
                <a:solidFill>
                  <a:srgbClr val="FF0000"/>
                </a:solidFill>
              </a:rPr>
              <a:t>Тире не ставимо </a:t>
            </a:r>
            <a:r>
              <a:rPr lang="uk-UA" dirty="0"/>
              <a:t>після етикетних форм </a:t>
            </a:r>
            <a:r>
              <a:rPr lang="uk-UA" b="1" i="1" dirty="0"/>
              <a:t>3 повагою</a:t>
            </a:r>
            <a:r>
              <a:rPr lang="uk-UA" dirty="0"/>
              <a:t> або </a:t>
            </a:r>
            <a:r>
              <a:rPr lang="uk-UA" b="1" i="1" dirty="0"/>
              <a:t>З глибокою повагою</a:t>
            </a:r>
            <a:r>
              <a:rPr lang="uk-UA" dirty="0"/>
              <a:t>, якщо на віддалі від них у тому самому рядку подано назву посади чи ініціали з прізвищем або ім’я та прізвище, пор.: </a:t>
            </a:r>
          </a:p>
          <a:p>
            <a:pPr marL="0" indent="0">
              <a:buNone/>
            </a:pPr>
            <a:r>
              <a:rPr lang="uk-UA" b="1" i="1" dirty="0"/>
              <a:t>З повагою                     </a:t>
            </a:r>
            <a:r>
              <a:rPr lang="uk-UA" b="1" i="1" dirty="0" smtClean="0"/>
              <a:t>                                     </a:t>
            </a:r>
            <a:r>
              <a:rPr lang="uk-UA" b="1" i="1" dirty="0"/>
              <a:t>             </a:t>
            </a:r>
            <a:r>
              <a:rPr lang="uk-UA" b="1" i="1" dirty="0" smtClean="0"/>
              <a:t> </a:t>
            </a:r>
            <a:r>
              <a:rPr lang="uk-UA" b="1" i="1" dirty="0"/>
              <a:t>директор Інституту </a:t>
            </a:r>
            <a:endParaRPr lang="uk-UA" dirty="0"/>
          </a:p>
          <a:p>
            <a:pPr marL="0" indent="0">
              <a:buNone/>
            </a:pPr>
            <a:r>
              <a:rPr lang="uk-UA" b="1" i="1" dirty="0"/>
              <a:t>З повагою                             </a:t>
            </a:r>
            <a:r>
              <a:rPr lang="uk-UA" b="1" i="1" dirty="0" smtClean="0"/>
              <a:t>                                    </a:t>
            </a:r>
            <a:r>
              <a:rPr lang="uk-UA" b="1" i="1" dirty="0"/>
              <a:t>       директор Інституту В.І. Козаченко </a:t>
            </a:r>
            <a:endParaRPr lang="uk-UA" dirty="0"/>
          </a:p>
          <a:p>
            <a:pPr marL="0" indent="0">
              <a:buNone/>
            </a:pPr>
            <a:r>
              <a:rPr lang="uk-UA" b="1" i="1" dirty="0"/>
              <a:t>З глибокою повагою             </a:t>
            </a:r>
            <a:r>
              <a:rPr lang="uk-UA" b="1" i="1" dirty="0" smtClean="0"/>
              <a:t>                                  </a:t>
            </a:r>
            <a:r>
              <a:rPr lang="uk-UA" b="1" i="1" dirty="0"/>
              <a:t>      Микола </a:t>
            </a:r>
            <a:r>
              <a:rPr lang="uk-UA" b="1" i="1" dirty="0" smtClean="0"/>
              <a:t>ІВАНЕНКО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1387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МОВЛЕННЄВІ ПОРАДИ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>
                <a:solidFill>
                  <a:srgbClr val="FF0000"/>
                </a:solidFill>
              </a:rPr>
              <a:t>Ділова українська мова на </a:t>
            </a:r>
            <a:r>
              <a:rPr lang="uk-UA" b="1" dirty="0" smtClean="0">
                <a:solidFill>
                  <a:srgbClr val="FF0000"/>
                </a:solidFill>
              </a:rPr>
              <a:t>щодень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13283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77143" y="98167"/>
            <a:ext cx="8610600" cy="1293028"/>
          </a:xfrm>
        </p:spPr>
        <p:txBody>
          <a:bodyPr/>
          <a:lstStyle/>
          <a:p>
            <a:pPr algn="ctr"/>
            <a:r>
              <a:rPr lang="uk-UA" b="1" dirty="0" smtClean="0"/>
              <a:t>насамкінець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1662" y="1175657"/>
            <a:ext cx="11789229" cy="544721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/>
              <a:t>Українську </a:t>
            </a:r>
            <a:r>
              <a:rPr lang="ru-RU" b="1" dirty="0" err="1"/>
              <a:t>мову</a:t>
            </a:r>
            <a:r>
              <a:rPr lang="ru-RU" b="1" dirty="0"/>
              <a:t> в </a:t>
            </a:r>
            <a:r>
              <a:rPr lang="ru-RU" b="1" dirty="0" err="1"/>
              <a:t>різні</a:t>
            </a:r>
            <a:r>
              <a:rPr lang="ru-RU" b="1" dirty="0"/>
              <a:t> </a:t>
            </a:r>
            <a:r>
              <a:rPr lang="ru-RU" b="1" dirty="0" err="1"/>
              <a:t>історичні</a:t>
            </a:r>
            <a:r>
              <a:rPr lang="ru-RU" b="1" dirty="0"/>
              <a:t> </a:t>
            </a:r>
            <a:r>
              <a:rPr lang="ru-RU" b="1" dirty="0" err="1"/>
              <a:t>періоди</a:t>
            </a:r>
            <a:r>
              <a:rPr lang="ru-RU" b="1" dirty="0"/>
              <a:t> </a:t>
            </a:r>
            <a:r>
              <a:rPr lang="ru-RU" b="1" dirty="0" err="1"/>
              <a:t>називали</a:t>
            </a:r>
            <a:r>
              <a:rPr lang="ru-RU" b="1" dirty="0"/>
              <a:t> </a:t>
            </a:r>
            <a:r>
              <a:rPr lang="ru-RU" b="1" dirty="0" err="1"/>
              <a:t>по-різному</a:t>
            </a:r>
            <a:r>
              <a:rPr lang="ru-RU" b="1" dirty="0"/>
              <a:t>: </a:t>
            </a:r>
            <a:r>
              <a:rPr lang="ru-RU" b="1" i="1" dirty="0" err="1">
                <a:solidFill>
                  <a:srgbClr val="FFC000"/>
                </a:solidFill>
              </a:rPr>
              <a:t>прОста</a:t>
            </a:r>
            <a:r>
              <a:rPr lang="ru-RU" b="1" i="1" dirty="0">
                <a:solidFill>
                  <a:srgbClr val="FFC000"/>
                </a:solidFill>
              </a:rPr>
              <a:t>, </a:t>
            </a:r>
            <a:r>
              <a:rPr lang="ru-RU" b="1" i="1" dirty="0" err="1">
                <a:solidFill>
                  <a:srgbClr val="FFC000"/>
                </a:solidFill>
              </a:rPr>
              <a:t>руська</a:t>
            </a:r>
            <a:r>
              <a:rPr lang="ru-RU" b="1" i="1" dirty="0">
                <a:solidFill>
                  <a:srgbClr val="FFC000"/>
                </a:solidFill>
              </a:rPr>
              <a:t>, </a:t>
            </a:r>
            <a:r>
              <a:rPr lang="ru-RU" b="1" i="1" dirty="0" err="1">
                <a:solidFill>
                  <a:srgbClr val="FFC000"/>
                </a:solidFill>
              </a:rPr>
              <a:t>русинська</a:t>
            </a:r>
            <a:r>
              <a:rPr lang="ru-RU" b="1" i="1" dirty="0">
                <a:solidFill>
                  <a:srgbClr val="FFC000"/>
                </a:solidFill>
              </a:rPr>
              <a:t>, </a:t>
            </a:r>
            <a:r>
              <a:rPr lang="ru-RU" b="1" i="1" dirty="0" err="1">
                <a:solidFill>
                  <a:srgbClr val="FFC000"/>
                </a:solidFill>
              </a:rPr>
              <a:t>козацька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/>
              <a:t>тощо</a:t>
            </a:r>
            <a:r>
              <a:rPr lang="ru-RU" b="1" dirty="0"/>
              <a:t>. </a:t>
            </a:r>
            <a:r>
              <a:rPr lang="ru-RU" b="1" dirty="0" err="1"/>
              <a:t>Історично</a:t>
            </a:r>
            <a:r>
              <a:rPr lang="ru-RU" b="1" dirty="0"/>
              <a:t> </a:t>
            </a:r>
            <a:r>
              <a:rPr lang="ru-RU" b="1" dirty="0" err="1"/>
              <a:t>найуживанішою</a:t>
            </a:r>
            <a:r>
              <a:rPr lang="ru-RU" b="1" dirty="0"/>
              <a:t> </a:t>
            </a:r>
            <a:r>
              <a:rPr lang="ru-RU" b="1" dirty="0" err="1"/>
              <a:t>назвою</a:t>
            </a:r>
            <a:r>
              <a:rPr lang="ru-RU" b="1" dirty="0"/>
              <a:t> </a:t>
            </a:r>
            <a:r>
              <a:rPr lang="ru-RU" b="1" dirty="0" err="1"/>
              <a:t>української</a:t>
            </a:r>
            <a:r>
              <a:rPr lang="ru-RU" b="1" dirty="0"/>
              <a:t> до </a:t>
            </a:r>
            <a:r>
              <a:rPr lang="ru-RU" b="1" dirty="0" err="1"/>
              <a:t>середини</a:t>
            </a:r>
            <a:r>
              <a:rPr lang="ru-RU" b="1" dirty="0"/>
              <a:t> XIX </a:t>
            </a:r>
            <a:r>
              <a:rPr lang="ru-RU" b="1" dirty="0" err="1"/>
              <a:t>століття</a:t>
            </a:r>
            <a:r>
              <a:rPr lang="ru-RU" b="1" dirty="0"/>
              <a:t> </a:t>
            </a:r>
            <a:r>
              <a:rPr lang="ru-RU" b="1" dirty="0" err="1"/>
              <a:t>була</a:t>
            </a:r>
            <a:r>
              <a:rPr lang="ru-RU" b="1" dirty="0"/>
              <a:t> </a:t>
            </a:r>
            <a:r>
              <a:rPr lang="ru-RU" b="1" dirty="0" err="1"/>
              <a:t>назва</a:t>
            </a:r>
            <a:r>
              <a:rPr lang="ru-RU" b="1" dirty="0"/>
              <a:t> </a:t>
            </a:r>
            <a:r>
              <a:rPr lang="ru-RU" b="1" dirty="0">
                <a:solidFill>
                  <a:srgbClr val="FFC000"/>
                </a:solidFill>
              </a:rPr>
              <a:t>“</a:t>
            </a:r>
            <a:r>
              <a:rPr lang="ru-RU" b="1" i="1" dirty="0" err="1">
                <a:solidFill>
                  <a:srgbClr val="FFC000"/>
                </a:solidFill>
              </a:rPr>
              <a:t>руська</a:t>
            </a:r>
            <a:r>
              <a:rPr lang="ru-RU" b="1" i="1" dirty="0">
                <a:solidFill>
                  <a:srgbClr val="FFC000"/>
                </a:solidFill>
              </a:rPr>
              <a:t> </a:t>
            </a:r>
            <a:r>
              <a:rPr lang="ru-RU" b="1" i="1" dirty="0" err="1">
                <a:solidFill>
                  <a:srgbClr val="FFC000"/>
                </a:solidFill>
              </a:rPr>
              <a:t>мова</a:t>
            </a:r>
            <a:r>
              <a:rPr lang="ru-RU" b="1" i="1" dirty="0" smtClean="0">
                <a:solidFill>
                  <a:srgbClr val="FFC000"/>
                </a:solidFill>
              </a:rPr>
              <a:t>”.</a:t>
            </a:r>
          </a:p>
          <a:p>
            <a:pPr algn="just"/>
            <a:r>
              <a:rPr lang="ru-RU" b="1" dirty="0"/>
              <a:t> </a:t>
            </a:r>
            <a:r>
              <a:rPr lang="ru-RU" b="1" dirty="0" err="1"/>
              <a:t>Із</a:t>
            </a:r>
            <a:r>
              <a:rPr lang="ru-RU" b="1" dirty="0"/>
              <a:t> </a:t>
            </a:r>
            <a:r>
              <a:rPr lang="ru-RU" b="1" dirty="0" err="1"/>
              <a:t>кінця</a:t>
            </a:r>
            <a:r>
              <a:rPr lang="ru-RU" b="1" dirty="0"/>
              <a:t> </a:t>
            </a:r>
            <a:r>
              <a:rPr lang="ru-RU" b="1" dirty="0" err="1"/>
              <a:t>шістнадцятого</a:t>
            </a:r>
            <a:r>
              <a:rPr lang="ru-RU" b="1" dirty="0"/>
              <a:t> до початку </a:t>
            </a:r>
            <a:r>
              <a:rPr lang="ru-RU" b="1" dirty="0" err="1"/>
              <a:t>дев’ятнадцятого</a:t>
            </a:r>
            <a:r>
              <a:rPr lang="ru-RU" b="1" dirty="0"/>
              <a:t> </a:t>
            </a:r>
            <a:r>
              <a:rPr lang="ru-RU" b="1" dirty="0" err="1"/>
              <a:t>століття</a:t>
            </a:r>
            <a:r>
              <a:rPr lang="ru-RU" b="1" dirty="0"/>
              <a:t> в </a:t>
            </a:r>
            <a:r>
              <a:rPr lang="ru-RU" b="1" dirty="0" err="1"/>
              <a:t>Україні</a:t>
            </a:r>
            <a:r>
              <a:rPr lang="ru-RU" b="1" dirty="0"/>
              <a:t> </a:t>
            </a:r>
            <a:r>
              <a:rPr lang="ru-RU" b="1" dirty="0" err="1"/>
              <a:t>використовувалася</a:t>
            </a:r>
            <a:r>
              <a:rPr lang="ru-RU" b="1" dirty="0"/>
              <a:t> </a:t>
            </a:r>
            <a:r>
              <a:rPr lang="ru-RU" b="1" dirty="0" err="1"/>
              <a:t>особлива</a:t>
            </a:r>
            <a:r>
              <a:rPr lang="ru-RU" b="1" dirty="0"/>
              <a:t> система письма – </a:t>
            </a:r>
            <a:r>
              <a:rPr lang="ru-RU" b="1" i="1" dirty="0"/>
              <a:t>“</a:t>
            </a:r>
            <a:r>
              <a:rPr lang="ru-RU" b="1" i="1" dirty="0" err="1"/>
              <a:t>козацький</a:t>
            </a:r>
            <a:r>
              <a:rPr lang="ru-RU" b="1" i="1" dirty="0"/>
              <a:t> </a:t>
            </a:r>
            <a:r>
              <a:rPr lang="ru-RU" b="1" i="1" dirty="0" err="1"/>
              <a:t>скоропис</a:t>
            </a:r>
            <a:r>
              <a:rPr lang="ru-RU" b="1" i="1" dirty="0"/>
              <a:t>” </a:t>
            </a:r>
            <a:endParaRPr lang="ru-RU" b="1" i="1" dirty="0" smtClean="0"/>
          </a:p>
          <a:p>
            <a:pPr algn="just"/>
            <a:r>
              <a:rPr lang="ru-RU" b="1" dirty="0" err="1"/>
              <a:t>сучасна</a:t>
            </a:r>
            <a:r>
              <a:rPr lang="ru-RU" b="1" dirty="0"/>
              <a:t> </a:t>
            </a:r>
            <a:r>
              <a:rPr lang="ru-RU" b="1" dirty="0" err="1"/>
              <a:t>українська</a:t>
            </a:r>
            <a:r>
              <a:rPr lang="ru-RU" b="1" dirty="0"/>
              <a:t> </a:t>
            </a:r>
            <a:r>
              <a:rPr lang="ru-RU" b="1" dirty="0" err="1"/>
              <a:t>мова</a:t>
            </a:r>
            <a:r>
              <a:rPr lang="ru-RU" b="1" dirty="0"/>
              <a:t> </a:t>
            </a:r>
            <a:r>
              <a:rPr lang="ru-RU" b="1" dirty="0" err="1"/>
              <a:t>містить</a:t>
            </a:r>
            <a:r>
              <a:rPr lang="ru-RU" b="1" dirty="0"/>
              <a:t> </a:t>
            </a:r>
            <a:r>
              <a:rPr lang="ru-RU" b="1" dirty="0" err="1"/>
              <a:t>приблизно</a:t>
            </a:r>
            <a:r>
              <a:rPr lang="ru-RU" b="1" dirty="0"/>
              <a:t> 256 </a:t>
            </a:r>
            <a:r>
              <a:rPr lang="ru-RU" b="1" dirty="0" err="1"/>
              <a:t>тисяч</a:t>
            </a:r>
            <a:r>
              <a:rPr lang="ru-RU" b="1" dirty="0"/>
              <a:t> </a:t>
            </a:r>
            <a:r>
              <a:rPr lang="ru-RU" b="1" dirty="0" err="1"/>
              <a:t>слів</a:t>
            </a:r>
            <a:r>
              <a:rPr lang="ru-RU" b="1" dirty="0"/>
              <a:t>. Для </a:t>
            </a:r>
            <a:r>
              <a:rPr lang="ru-RU" b="1" dirty="0" err="1"/>
              <a:t>розмови</a:t>
            </a:r>
            <a:r>
              <a:rPr lang="ru-RU" b="1" dirty="0"/>
              <a:t> на </a:t>
            </a:r>
            <a:r>
              <a:rPr lang="ru-RU" b="1" dirty="0" err="1"/>
              <a:t>побутовому</a:t>
            </a:r>
            <a:r>
              <a:rPr lang="ru-RU" b="1" dirty="0"/>
              <a:t> </a:t>
            </a:r>
            <a:r>
              <a:rPr lang="ru-RU" b="1" dirty="0" err="1"/>
              <a:t>рівні</a:t>
            </a:r>
            <a:r>
              <a:rPr lang="ru-RU" b="1" dirty="0"/>
              <a:t> </a:t>
            </a:r>
            <a:r>
              <a:rPr lang="ru-RU" b="1" dirty="0" err="1"/>
              <a:t>звичайній</a:t>
            </a:r>
            <a:r>
              <a:rPr lang="ru-RU" b="1" dirty="0"/>
              <a:t> </a:t>
            </a:r>
            <a:r>
              <a:rPr lang="ru-RU" b="1" dirty="0" err="1"/>
              <a:t>людині</a:t>
            </a:r>
            <a:r>
              <a:rPr lang="ru-RU" b="1" dirty="0"/>
              <a:t> </a:t>
            </a:r>
            <a:r>
              <a:rPr lang="ru-RU" b="1" dirty="0" err="1"/>
              <a:t>достатньо</a:t>
            </a:r>
            <a:r>
              <a:rPr lang="ru-RU" b="1" dirty="0"/>
              <a:t> 2-3 </a:t>
            </a:r>
            <a:r>
              <a:rPr lang="ru-RU" b="1" dirty="0" err="1"/>
              <a:t>тисячі</a:t>
            </a:r>
            <a:r>
              <a:rPr lang="ru-RU" b="1" dirty="0"/>
              <a:t> </a:t>
            </a:r>
            <a:r>
              <a:rPr lang="ru-RU" b="1" dirty="0" err="1"/>
              <a:t>слів</a:t>
            </a:r>
            <a:r>
              <a:rPr lang="ru-RU" b="1" dirty="0" smtClean="0"/>
              <a:t>.</a:t>
            </a:r>
          </a:p>
          <a:p>
            <a:pPr algn="just"/>
            <a:r>
              <a:rPr lang="uk-UA" b="1" dirty="0" smtClean="0"/>
              <a:t>У нашому алфавіті </a:t>
            </a:r>
            <a:r>
              <a:rPr lang="uk-UA" b="1" i="1" dirty="0" smtClean="0"/>
              <a:t>33 букви</a:t>
            </a:r>
            <a:r>
              <a:rPr lang="uk-UA" b="1" dirty="0" smtClean="0"/>
              <a:t>( у китайському словнику сер 18 століття - 47 тисяч ієрогліфів).</a:t>
            </a:r>
          </a:p>
          <a:p>
            <a:pPr algn="just"/>
            <a:r>
              <a:rPr lang="ru-RU" b="1" dirty="0"/>
              <a:t>В </a:t>
            </a:r>
            <a:r>
              <a:rPr lang="ru-RU" b="1" dirty="0" err="1"/>
              <a:t>українській</a:t>
            </a:r>
            <a:r>
              <a:rPr lang="ru-RU" b="1" dirty="0"/>
              <a:t> </a:t>
            </a:r>
            <a:r>
              <a:rPr lang="ru-RU" b="1" dirty="0" err="1"/>
              <a:t>мові</a:t>
            </a:r>
            <a:r>
              <a:rPr lang="ru-RU" b="1" dirty="0"/>
              <a:t> </a:t>
            </a:r>
            <a:r>
              <a:rPr lang="ru-RU" b="1" dirty="0" err="1"/>
              <a:t>найбільша</a:t>
            </a:r>
            <a:r>
              <a:rPr lang="ru-RU" b="1" dirty="0"/>
              <a:t> </a:t>
            </a:r>
            <a:r>
              <a:rPr lang="ru-RU" b="1" dirty="0" err="1"/>
              <a:t>кількість</a:t>
            </a:r>
            <a:r>
              <a:rPr lang="ru-RU" b="1" dirty="0"/>
              <a:t> </a:t>
            </a:r>
            <a:r>
              <a:rPr lang="ru-RU" b="1" dirty="0" err="1"/>
              <a:t>слів</a:t>
            </a:r>
            <a:r>
              <a:rPr lang="ru-RU" b="1" dirty="0"/>
              <a:t> </a:t>
            </a:r>
            <a:r>
              <a:rPr lang="ru-RU" b="1" dirty="0" err="1"/>
              <a:t>починається</a:t>
            </a:r>
            <a:r>
              <a:rPr lang="ru-RU" b="1" dirty="0"/>
              <a:t> на </a:t>
            </a:r>
            <a:r>
              <a:rPr lang="ru-RU" b="1" dirty="0" err="1"/>
              <a:t>літеру</a:t>
            </a:r>
            <a:r>
              <a:rPr lang="ru-RU" b="1" dirty="0"/>
              <a:t> “П”. А </a:t>
            </a:r>
            <a:r>
              <a:rPr lang="ru-RU" b="1" dirty="0" err="1"/>
              <a:t>найменш</a:t>
            </a:r>
            <a:r>
              <a:rPr lang="ru-RU" b="1" dirty="0"/>
              <a:t> </a:t>
            </a:r>
            <a:r>
              <a:rPr lang="ru-RU" b="1" dirty="0" err="1"/>
              <a:t>уживаною</a:t>
            </a:r>
            <a:r>
              <a:rPr lang="ru-RU" b="1" dirty="0"/>
              <a:t> </a:t>
            </a:r>
            <a:r>
              <a:rPr lang="ru-RU" b="1" dirty="0" err="1"/>
              <a:t>літерою</a:t>
            </a:r>
            <a:r>
              <a:rPr lang="ru-RU" b="1" dirty="0"/>
              <a:t> </a:t>
            </a:r>
            <a:r>
              <a:rPr lang="ru-RU" b="1" dirty="0" err="1"/>
              <a:t>українського</a:t>
            </a:r>
            <a:r>
              <a:rPr lang="ru-RU" b="1" dirty="0"/>
              <a:t> </a:t>
            </a:r>
            <a:r>
              <a:rPr lang="ru-RU" b="1" dirty="0" err="1"/>
              <a:t>алфавіту</a:t>
            </a:r>
            <a:r>
              <a:rPr lang="ru-RU" b="1" dirty="0"/>
              <a:t> є </a:t>
            </a:r>
            <a:r>
              <a:rPr lang="ru-RU" b="1" dirty="0" err="1"/>
              <a:t>літера</a:t>
            </a:r>
            <a:r>
              <a:rPr lang="ru-RU" b="1" dirty="0"/>
              <a:t> “Ф</a:t>
            </a:r>
            <a:r>
              <a:rPr lang="ru-RU" b="1" dirty="0" smtClean="0"/>
              <a:t>”, </a:t>
            </a:r>
            <a:r>
              <a:rPr lang="ru-RU" b="1" dirty="0" err="1" smtClean="0"/>
              <a:t>бо</a:t>
            </a:r>
            <a:r>
              <a:rPr lang="ru-RU" b="1" dirty="0" smtClean="0"/>
              <a:t> вона </a:t>
            </a:r>
            <a:r>
              <a:rPr lang="ru-RU" b="1" dirty="0" err="1" smtClean="0"/>
              <a:t>вживається</a:t>
            </a:r>
            <a:r>
              <a:rPr lang="ru-RU" b="1" dirty="0" smtClean="0"/>
              <a:t> </a:t>
            </a:r>
            <a:r>
              <a:rPr lang="ru-RU" b="1" dirty="0" err="1" smtClean="0"/>
              <a:t>тільки</a:t>
            </a:r>
            <a:r>
              <a:rPr lang="ru-RU" b="1" dirty="0" smtClean="0"/>
              <a:t> в </a:t>
            </a:r>
            <a:r>
              <a:rPr lang="ru-RU" b="1" dirty="0" err="1" smtClean="0"/>
              <a:t>запозичених</a:t>
            </a:r>
            <a:r>
              <a:rPr lang="ru-RU" b="1" dirty="0" smtClean="0"/>
              <a:t> словах.</a:t>
            </a:r>
          </a:p>
          <a:p>
            <a:pPr algn="just"/>
            <a:r>
              <a:rPr lang="ru-RU" b="1" dirty="0" err="1"/>
              <a:t>Українська</a:t>
            </a:r>
            <a:r>
              <a:rPr lang="ru-RU" b="1" dirty="0"/>
              <a:t> </a:t>
            </a:r>
            <a:r>
              <a:rPr lang="ru-RU" b="1" dirty="0" err="1"/>
              <a:t>мова</a:t>
            </a:r>
            <a:r>
              <a:rPr lang="ru-RU" b="1" dirty="0"/>
              <a:t> </a:t>
            </a:r>
            <a:r>
              <a:rPr lang="ru-RU" b="1" dirty="0" err="1"/>
              <a:t>багата</a:t>
            </a:r>
            <a:r>
              <a:rPr lang="ru-RU" b="1" dirty="0"/>
              <a:t> на </a:t>
            </a:r>
            <a:r>
              <a:rPr lang="ru-RU" b="1" dirty="0" err="1"/>
              <a:t>синоніми</a:t>
            </a:r>
            <a:r>
              <a:rPr lang="ru-RU" b="1" dirty="0"/>
              <a:t>. </a:t>
            </a:r>
            <a:r>
              <a:rPr lang="ru-RU" b="1" dirty="0" err="1"/>
              <a:t>Наприклад</a:t>
            </a:r>
            <a:r>
              <a:rPr lang="ru-RU" b="1" dirty="0"/>
              <a:t>, </a:t>
            </a:r>
            <a:r>
              <a:rPr lang="ru-RU" b="1" dirty="0" smtClean="0"/>
              <a:t>слово “</a:t>
            </a:r>
            <a:r>
              <a:rPr lang="ru-RU" b="1" dirty="0" err="1" smtClean="0"/>
              <a:t>бити</a:t>
            </a:r>
            <a:r>
              <a:rPr lang="ru-RU" b="1" dirty="0"/>
              <a:t>” </a:t>
            </a:r>
            <a:r>
              <a:rPr lang="ru-RU" b="1" dirty="0" err="1"/>
              <a:t>має</a:t>
            </a:r>
            <a:r>
              <a:rPr lang="ru-RU" b="1" dirty="0"/>
              <a:t> аж 45 </a:t>
            </a:r>
            <a:r>
              <a:rPr lang="ru-RU" b="1" dirty="0" err="1"/>
              <a:t>синонімів</a:t>
            </a:r>
            <a:r>
              <a:rPr lang="ru-RU" b="1" dirty="0"/>
              <a:t>, а “</a:t>
            </a:r>
            <a:r>
              <a:rPr lang="ru-RU" b="1" dirty="0" err="1"/>
              <a:t>говорити</a:t>
            </a:r>
            <a:r>
              <a:rPr lang="ru-RU" b="1" dirty="0"/>
              <a:t>” – 108</a:t>
            </a:r>
            <a:r>
              <a:rPr lang="ru-RU" b="1" dirty="0" smtClean="0"/>
              <a:t>!</a:t>
            </a:r>
          </a:p>
          <a:p>
            <a:pPr algn="just"/>
            <a:r>
              <a:rPr lang="uk-UA" b="1" dirty="0" smtClean="0"/>
              <a:t>Українська вимова – одна з </a:t>
            </a:r>
            <a:r>
              <a:rPr lang="uk-UA" b="1" dirty="0" err="1" smtClean="0"/>
              <a:t>наймилозвучніших</a:t>
            </a:r>
            <a:r>
              <a:rPr lang="uk-UA" b="1" dirty="0" smtClean="0"/>
              <a:t> у Європі.</a:t>
            </a:r>
          </a:p>
          <a:p>
            <a:pPr algn="ctr"/>
            <a:r>
              <a:rPr lang="uk-UA" b="1" i="1" dirty="0" smtClean="0">
                <a:solidFill>
                  <a:srgbClr val="FF0000"/>
                </a:solidFill>
              </a:rPr>
              <a:t>Отже, говорімо цією мовою!</a:t>
            </a:r>
            <a:endParaRPr lang="ru-RU" b="1" i="1" dirty="0">
              <a:solidFill>
                <a:srgbClr val="FF0000"/>
              </a:solidFill>
            </a:endParaRP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7684975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ДЯКУЮ, ЩО ЦІКАВИТЕСЯ УКРАЇНСЬКОЮ МОВОЮ</a:t>
            </a:r>
            <a:r>
              <a:rPr lang="uk-UA" b="1"/>
              <a:t>!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991492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9634" y="163481"/>
            <a:ext cx="11258006" cy="829296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/>
              <a:t>Бездоганний  діловий текст буде, якщо:</a:t>
            </a: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167282"/>
              </p:ext>
            </p:extLst>
          </p:nvPr>
        </p:nvGraphicFramePr>
        <p:xfrm>
          <a:off x="438150" y="992188"/>
          <a:ext cx="11488738" cy="586581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1488738">
                  <a:extLst>
                    <a:ext uri="{9D8B030D-6E8A-4147-A177-3AD203B41FA5}">
                      <a16:colId xmlns:a16="http://schemas.microsoft.com/office/drawing/2014/main" val="263070208"/>
                    </a:ext>
                  </a:extLst>
                </a:gridCol>
              </a:tblGrid>
              <a:tr h="1106757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Текст документа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викладати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від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3-ї особи,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наприклад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Підприємство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звертається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…, ректорат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клопочеться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…, деканат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зобов’язує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...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колегія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ухвалила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…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Від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1-ої особи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викладаються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заяви,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автобіографії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доповідні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й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пояснювальні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записки,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накази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1562086"/>
                  </a:ext>
                </a:extLst>
              </a:tr>
              <a:tr h="1106757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Не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вживати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образних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висловів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емоційно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забарвлених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слів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синтаксичних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конструкцій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наприклад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Я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дуже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Вас прошу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надати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мені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матеріальну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допомогу</a:t>
                      </a:r>
                      <a:r>
                        <a:rPr lang="ru-RU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).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Тільки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НЕЙТРАЛЬНИЙ тон(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середній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чи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високий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регістр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6483571"/>
                  </a:ext>
                </a:extLst>
              </a:tr>
              <a:tr h="1106757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Вживати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стійкі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трафаретні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словосполучення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що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виражають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стандартні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аспекти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змісту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У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зв’язку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з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проведенням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…, доводимо до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Вашого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відома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що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…,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відповідно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до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Вашого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прохання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…,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відповідно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до постанови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Міністерства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…, у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зв’язку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зі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вказівкою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…,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із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метою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успішної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роботи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..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824415"/>
                  </a:ext>
                </a:extLst>
              </a:tr>
              <a:tr h="1106757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Дієприслівникові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звороти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вживати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на початку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речення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для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скорочення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тексту документа і для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обґрунтування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причини: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беручи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до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уваги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…,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розглянувши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…, </a:t>
                      </a:r>
                      <a:endParaRPr lang="ru-RU" b="1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0735012"/>
                  </a:ext>
                </a:extLst>
              </a:tr>
              <a:tr h="1438784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Заміняти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складні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речення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простими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що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сприяє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прискореному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сприйняттю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тексту документа,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хоч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досить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часто в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діловому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мовленні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вживаються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складнопідрядні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речення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як правило, для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висловлення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причинно-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наслідкових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зв’язків (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зі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сполучниками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що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який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якщо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за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умови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внаслідок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того,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щоб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де, як). 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32282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5969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0688" y="307173"/>
            <a:ext cx="10970623" cy="319844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Бездоганний  діловий текст буде, якщо: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6655483"/>
              </p:ext>
            </p:extLst>
          </p:nvPr>
        </p:nvGraphicFramePr>
        <p:xfrm>
          <a:off x="685800" y="1254033"/>
          <a:ext cx="10820400" cy="5499465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10820400">
                  <a:extLst>
                    <a:ext uri="{9D8B030D-6E8A-4147-A177-3AD203B41FA5}">
                      <a16:colId xmlns:a16="http://schemas.microsoft.com/office/drawing/2014/main" val="2022195118"/>
                    </a:ext>
                  </a:extLst>
                </a:gridCol>
              </a:tblGrid>
              <a:tr h="854418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Активна форма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дієслова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замінюється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на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пасивну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наприклад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питання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розглядаєть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ся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/у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процесі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розгляду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; справу передано;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факти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встановлено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9876737"/>
                  </a:ext>
                </a:extLst>
              </a:tr>
              <a:tr h="1220596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Вживати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інфінітивні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конструкції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запровадити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стандарти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запропонувати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умови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створити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комісію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надати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допомогу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забезпечити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виконання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Найбільше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таких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конструкцій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у постановах, наказах,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розпорядженнях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0019119"/>
                  </a:ext>
                </a:extLst>
              </a:tr>
              <a:tr h="1220596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Уникати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необґрунтованого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вживання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займенників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а в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деяких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випадках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замінювати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займенники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іменниками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наприклад</a:t>
                      </a:r>
                      <a:r>
                        <a:rPr lang="ru-RU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Прошу Вас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надати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мені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грошову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допомогу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у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зв’язку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з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моїм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скрутним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матеріальним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становищем. 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9611632"/>
                  </a:ext>
                </a:extLst>
              </a:tr>
              <a:tr h="854418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Використовувати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традиційні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складноскорочені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слова й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абревіатури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які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вживаються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у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справочинстві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наприклад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р-н, обл., м. 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3356927"/>
                  </a:ext>
                </a:extLst>
              </a:tr>
              <a:tr h="854418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Використовувати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форми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ввічливості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за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допомогою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слів</a:t>
                      </a:r>
                      <a:r>
                        <a:rPr lang="ru-RU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Шановний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Вельмишановний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Високошановний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Високоповажний</a:t>
                      </a:r>
                      <a:r>
                        <a:rPr lang="ru-RU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8167025"/>
                  </a:ext>
                </a:extLst>
              </a:tr>
              <a:tr h="49501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2087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185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6088" y="98166"/>
            <a:ext cx="8610600" cy="52885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поширені скорочення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59228" y="509451"/>
            <a:ext cx="5334000" cy="5969727"/>
          </a:xfrm>
        </p:spPr>
        <p:txBody>
          <a:bodyPr>
            <a:noAutofit/>
          </a:bodyPr>
          <a:lstStyle/>
          <a:p>
            <a:r>
              <a:rPr lang="ru-RU" sz="1600" b="1" i="1" dirty="0" smtClean="0"/>
              <a:t>авт</a:t>
            </a:r>
            <a:r>
              <a:rPr lang="ru-RU" sz="1600" b="1" i="1" dirty="0"/>
              <a:t>. </a:t>
            </a:r>
            <a:r>
              <a:rPr lang="ru-RU" sz="1600" b="1" dirty="0"/>
              <a:t>— автор; </a:t>
            </a:r>
            <a:r>
              <a:rPr lang="ru-RU" sz="1600" b="1" dirty="0" err="1"/>
              <a:t>авторський</a:t>
            </a:r>
            <a:r>
              <a:rPr lang="ru-RU" sz="1600" b="1" dirty="0"/>
              <a:t> </a:t>
            </a:r>
          </a:p>
          <a:p>
            <a:r>
              <a:rPr lang="ru-RU" sz="1600" b="1" i="1" dirty="0"/>
              <a:t>акад. </a:t>
            </a:r>
            <a:r>
              <a:rPr lang="ru-RU" sz="1600" b="1" dirty="0"/>
              <a:t>— </a:t>
            </a:r>
            <a:r>
              <a:rPr lang="ru-RU" sz="1600" b="1" dirty="0" err="1"/>
              <a:t>академік</a:t>
            </a:r>
            <a:r>
              <a:rPr lang="ru-RU" sz="1600" b="1" dirty="0"/>
              <a:t> </a:t>
            </a:r>
          </a:p>
          <a:p>
            <a:r>
              <a:rPr lang="ru-RU" sz="1600" b="1" i="1" dirty="0" err="1"/>
              <a:t>арк</a:t>
            </a:r>
            <a:r>
              <a:rPr lang="ru-RU" sz="1600" b="1" i="1" dirty="0"/>
              <a:t>. </a:t>
            </a:r>
            <a:r>
              <a:rPr lang="ru-RU" sz="1600" b="1" dirty="0"/>
              <a:t>— </a:t>
            </a:r>
            <a:r>
              <a:rPr lang="ru-RU" sz="1600" b="1" dirty="0" err="1"/>
              <a:t>аркуш</a:t>
            </a:r>
            <a:r>
              <a:rPr lang="ru-RU" sz="1600" b="1" dirty="0"/>
              <a:t> </a:t>
            </a:r>
          </a:p>
          <a:p>
            <a:r>
              <a:rPr lang="ru-RU" sz="1600" b="1" i="1" dirty="0" err="1"/>
              <a:t>бібл</a:t>
            </a:r>
            <a:r>
              <a:rPr lang="ru-RU" sz="1600" b="1" i="1" dirty="0"/>
              <a:t>. </a:t>
            </a:r>
            <a:r>
              <a:rPr lang="ru-RU" sz="1600" b="1" dirty="0"/>
              <a:t>— </a:t>
            </a:r>
            <a:r>
              <a:rPr lang="ru-RU" sz="1600" b="1" dirty="0" err="1"/>
              <a:t>біблійний</a:t>
            </a:r>
            <a:r>
              <a:rPr lang="ru-RU" sz="1600" b="1" dirty="0"/>
              <a:t>; </a:t>
            </a:r>
            <a:r>
              <a:rPr lang="ru-RU" sz="1600" b="1" dirty="0" err="1"/>
              <a:t>бібліографічний</a:t>
            </a:r>
            <a:r>
              <a:rPr lang="ru-RU" sz="1600" b="1" dirty="0"/>
              <a:t>; </a:t>
            </a:r>
            <a:r>
              <a:rPr lang="ru-RU" sz="1600" b="1" dirty="0" err="1"/>
              <a:t>бібліотечний</a:t>
            </a:r>
            <a:r>
              <a:rPr lang="ru-RU" sz="1600" b="1" dirty="0"/>
              <a:t> </a:t>
            </a:r>
          </a:p>
          <a:p>
            <a:r>
              <a:rPr lang="ru-RU" sz="1600" b="1" i="1" dirty="0"/>
              <a:t>буд. </a:t>
            </a:r>
            <a:r>
              <a:rPr lang="ru-RU" sz="1600" b="1" dirty="0"/>
              <a:t>— </a:t>
            </a:r>
            <a:r>
              <a:rPr lang="ru-RU" sz="1600" b="1" dirty="0" err="1"/>
              <a:t>будинок</a:t>
            </a:r>
            <a:r>
              <a:rPr lang="ru-RU" sz="1600" b="1" dirty="0"/>
              <a:t> </a:t>
            </a:r>
          </a:p>
          <a:p>
            <a:r>
              <a:rPr lang="ru-RU" sz="1600" b="1" i="1" dirty="0" err="1"/>
              <a:t>бульв</a:t>
            </a:r>
            <a:r>
              <a:rPr lang="ru-RU" sz="1600" b="1" i="1" dirty="0"/>
              <a:t>. </a:t>
            </a:r>
            <a:r>
              <a:rPr lang="ru-RU" sz="1600" b="1" dirty="0"/>
              <a:t>— бульвар </a:t>
            </a:r>
          </a:p>
          <a:p>
            <a:r>
              <a:rPr lang="ru-RU" sz="1600" b="1" i="1" dirty="0"/>
              <a:t>вид. </a:t>
            </a:r>
            <a:r>
              <a:rPr lang="ru-RU" sz="1600" b="1" dirty="0"/>
              <a:t>— </a:t>
            </a:r>
            <a:r>
              <a:rPr lang="ru-RU" sz="1600" b="1" dirty="0" err="1"/>
              <a:t>видання</a:t>
            </a:r>
            <a:r>
              <a:rPr lang="ru-RU" sz="1600" b="1" dirty="0"/>
              <a:t> </a:t>
            </a:r>
          </a:p>
          <a:p>
            <a:r>
              <a:rPr lang="ru-RU" sz="1600" b="1" i="1" dirty="0" err="1"/>
              <a:t>вип</a:t>
            </a:r>
            <a:r>
              <a:rPr lang="ru-RU" sz="1600" b="1" i="1" dirty="0"/>
              <a:t>. </a:t>
            </a:r>
            <a:r>
              <a:rPr lang="ru-RU" sz="1600" b="1" dirty="0"/>
              <a:t>— </a:t>
            </a:r>
            <a:r>
              <a:rPr lang="ru-RU" sz="1600" b="1" dirty="0" err="1"/>
              <a:t>випуск</a:t>
            </a:r>
            <a:r>
              <a:rPr lang="ru-RU" sz="1600" b="1" dirty="0"/>
              <a:t> </a:t>
            </a:r>
          </a:p>
          <a:p>
            <a:r>
              <a:rPr lang="ru-RU" sz="1600" b="1" i="1" dirty="0" err="1"/>
              <a:t>вул</a:t>
            </a:r>
            <a:r>
              <a:rPr lang="ru-RU" sz="1600" b="1" i="1" dirty="0"/>
              <a:t>. </a:t>
            </a:r>
            <a:r>
              <a:rPr lang="ru-RU" sz="1600" b="1" dirty="0"/>
              <a:t>— </a:t>
            </a:r>
            <a:r>
              <a:rPr lang="ru-RU" sz="1600" b="1" dirty="0" err="1"/>
              <a:t>вулиця</a:t>
            </a:r>
            <a:r>
              <a:rPr lang="ru-RU" sz="1600" b="1" dirty="0"/>
              <a:t> </a:t>
            </a:r>
          </a:p>
          <a:p>
            <a:r>
              <a:rPr lang="ru-RU" sz="1600" b="1" i="1" dirty="0"/>
              <a:t>газ. </a:t>
            </a:r>
            <a:r>
              <a:rPr lang="ru-RU" sz="1600" b="1" dirty="0"/>
              <a:t>— газета </a:t>
            </a:r>
          </a:p>
          <a:p>
            <a:r>
              <a:rPr lang="ru-RU" sz="1600" b="1" i="1" dirty="0"/>
              <a:t>гр. </a:t>
            </a:r>
            <a:r>
              <a:rPr lang="ru-RU" sz="1600" b="1" dirty="0"/>
              <a:t>— </a:t>
            </a:r>
            <a:r>
              <a:rPr lang="ru-RU" sz="1600" b="1" dirty="0" err="1"/>
              <a:t>громадянин</a:t>
            </a:r>
            <a:r>
              <a:rPr lang="ru-RU" sz="1600" b="1" dirty="0"/>
              <a:t> </a:t>
            </a:r>
          </a:p>
          <a:p>
            <a:r>
              <a:rPr lang="ru-RU" sz="1600" b="1" i="1" dirty="0"/>
              <a:t>д. </a:t>
            </a:r>
            <a:r>
              <a:rPr lang="ru-RU" sz="1600" b="1" dirty="0"/>
              <a:t>— доктор (наук) </a:t>
            </a:r>
            <a:endParaRPr lang="ru-RU" sz="1600" b="1" dirty="0" smtClean="0"/>
          </a:p>
          <a:p>
            <a:r>
              <a:rPr lang="ru-RU" sz="1600" b="1" i="1" dirty="0" smtClean="0"/>
              <a:t>див</a:t>
            </a:r>
            <a:r>
              <a:rPr lang="ru-RU" sz="1600" b="1" i="1" dirty="0"/>
              <a:t>. </a:t>
            </a:r>
            <a:r>
              <a:rPr lang="ru-RU" sz="1600" b="1" dirty="0"/>
              <a:t>— дивись </a:t>
            </a:r>
          </a:p>
          <a:p>
            <a:r>
              <a:rPr lang="ru-RU" sz="1600" b="1" i="1" dirty="0" err="1"/>
              <a:t>дияк</a:t>
            </a:r>
            <a:r>
              <a:rPr lang="ru-RU" sz="1600" b="1" i="1" dirty="0"/>
              <a:t>. </a:t>
            </a:r>
            <a:r>
              <a:rPr lang="ru-RU" sz="1600" b="1" dirty="0"/>
              <a:t>— </a:t>
            </a:r>
            <a:r>
              <a:rPr lang="ru-RU" sz="1600" b="1" dirty="0" err="1"/>
              <a:t>диякон</a:t>
            </a:r>
            <a:r>
              <a:rPr lang="ru-RU" sz="1600" b="1" dirty="0"/>
              <a:t> </a:t>
            </a:r>
          </a:p>
          <a:p>
            <a:r>
              <a:rPr lang="ru-RU" sz="1600" b="1" i="1" dirty="0"/>
              <a:t>дол. </a:t>
            </a:r>
            <a:r>
              <a:rPr lang="ru-RU" sz="1600" b="1" dirty="0"/>
              <a:t>— </a:t>
            </a:r>
            <a:r>
              <a:rPr lang="ru-RU" sz="1600" b="1" dirty="0" err="1"/>
              <a:t>долар</a:t>
            </a:r>
            <a:r>
              <a:rPr lang="ru-RU" sz="1600" b="1" dirty="0"/>
              <a:t> </a:t>
            </a:r>
            <a:endParaRPr lang="ru-RU" sz="1600" b="1" dirty="0" smtClean="0"/>
          </a:p>
          <a:p>
            <a:r>
              <a:rPr lang="ru-RU" sz="1600" b="1" i="1" dirty="0" smtClean="0"/>
              <a:t>доц</a:t>
            </a:r>
            <a:r>
              <a:rPr lang="ru-RU" sz="1600" b="1" i="1" dirty="0"/>
              <a:t>. </a:t>
            </a:r>
            <a:r>
              <a:rPr lang="ru-RU" sz="1600" b="1" dirty="0"/>
              <a:t>— доцент </a:t>
            </a:r>
          </a:p>
          <a:p>
            <a:r>
              <a:rPr lang="ru-RU" sz="1600" b="1" i="1" dirty="0" err="1"/>
              <a:t>енцикл</a:t>
            </a:r>
            <a:r>
              <a:rPr lang="ru-RU" sz="1600" b="1" i="1" dirty="0"/>
              <a:t>. </a:t>
            </a:r>
            <a:r>
              <a:rPr lang="ru-RU" sz="1600" b="1" dirty="0"/>
              <a:t>— </a:t>
            </a:r>
            <a:r>
              <a:rPr lang="ru-RU" sz="1600" b="1" dirty="0" err="1"/>
              <a:t>енциклопедія</a:t>
            </a:r>
            <a:r>
              <a:rPr lang="ru-RU" sz="1600" b="1" dirty="0"/>
              <a:t>; </a:t>
            </a:r>
            <a:r>
              <a:rPr lang="ru-RU" sz="1600" b="1" dirty="0" err="1"/>
              <a:t>енциклопедичний</a:t>
            </a:r>
            <a:r>
              <a:rPr lang="ru-RU" sz="1600" b="1" dirty="0"/>
              <a:t> </a:t>
            </a:r>
          </a:p>
          <a:p>
            <a:r>
              <a:rPr lang="ru-RU" sz="1600" b="1" i="1" dirty="0" err="1"/>
              <a:t>єп</a:t>
            </a:r>
            <a:r>
              <a:rPr lang="ru-RU" sz="1600" b="1" i="1" dirty="0"/>
              <a:t>. </a:t>
            </a:r>
            <a:r>
              <a:rPr lang="ru-RU" sz="1600" b="1" dirty="0"/>
              <a:t>— </a:t>
            </a:r>
            <a:r>
              <a:rPr lang="ru-RU" sz="1600" b="1" dirty="0" err="1"/>
              <a:t>єпископ</a:t>
            </a:r>
            <a:r>
              <a:rPr lang="ru-RU" sz="1600" b="1" dirty="0"/>
              <a:t> </a:t>
            </a:r>
          </a:p>
          <a:p>
            <a:r>
              <a:rPr lang="ru-RU" sz="1600" b="1" i="1" dirty="0"/>
              <a:t>журн. </a:t>
            </a:r>
            <a:r>
              <a:rPr lang="ru-RU" sz="1600" b="1" dirty="0"/>
              <a:t>— журнал </a:t>
            </a:r>
          </a:p>
          <a:p>
            <a:r>
              <a:rPr lang="ru-RU" sz="1600" b="1" i="1" dirty="0" err="1"/>
              <a:t>зб</a:t>
            </a:r>
            <a:r>
              <a:rPr lang="ru-RU" sz="1600" b="1" i="1" dirty="0"/>
              <a:t>. </a:t>
            </a:r>
            <a:r>
              <a:rPr lang="ru-RU" sz="1600" b="1" dirty="0"/>
              <a:t>— </a:t>
            </a:r>
            <a:r>
              <a:rPr lang="ru-RU" sz="1600" b="1" dirty="0" err="1"/>
              <a:t>збірник</a:t>
            </a:r>
            <a:r>
              <a:rPr lang="ru-RU" sz="1600" b="1" dirty="0"/>
              <a:t> </a:t>
            </a:r>
          </a:p>
          <a:p>
            <a:r>
              <a:rPr lang="ru-RU" sz="1600" b="1" i="1" dirty="0"/>
              <a:t>знач. </a:t>
            </a:r>
            <a:r>
              <a:rPr lang="ru-RU" sz="1600" b="1" dirty="0"/>
              <a:t>— </a:t>
            </a:r>
            <a:r>
              <a:rPr lang="ru-RU" sz="1600" b="1" dirty="0" err="1"/>
              <a:t>значення</a:t>
            </a:r>
            <a:r>
              <a:rPr lang="ru-RU" sz="1600" b="1" dirty="0"/>
              <a:t>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30833" y="966651"/>
            <a:ext cx="5334000" cy="58913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i="1" dirty="0" err="1"/>
              <a:t>ігум</a:t>
            </a:r>
            <a:r>
              <a:rPr lang="ru-RU" sz="1600" b="1" i="1" dirty="0"/>
              <a:t>. </a:t>
            </a:r>
            <a:r>
              <a:rPr lang="ru-RU" sz="1600" b="1" dirty="0"/>
              <a:t>— </a:t>
            </a:r>
            <a:r>
              <a:rPr lang="ru-RU" sz="1600" b="1" dirty="0" err="1"/>
              <a:t>ігумен</a:t>
            </a:r>
            <a:r>
              <a:rPr lang="ru-RU" sz="1600" b="1" dirty="0"/>
              <a:t> </a:t>
            </a:r>
          </a:p>
          <a:p>
            <a:pPr marL="0" indent="0">
              <a:buNone/>
            </a:pPr>
            <a:r>
              <a:rPr lang="ru-RU" sz="1600" b="1" i="1" dirty="0" err="1"/>
              <a:t>іл</a:t>
            </a:r>
            <a:r>
              <a:rPr lang="ru-RU" sz="1600" b="1" i="1" dirty="0"/>
              <a:t>. </a:t>
            </a:r>
            <a:r>
              <a:rPr lang="ru-RU" sz="1600" b="1" dirty="0"/>
              <a:t>— </a:t>
            </a:r>
            <a:r>
              <a:rPr lang="ru-RU" sz="1600" b="1" dirty="0" err="1"/>
              <a:t>ілюстрація</a:t>
            </a:r>
            <a:r>
              <a:rPr lang="ru-RU" sz="1600" b="1" dirty="0"/>
              <a:t>; </a:t>
            </a:r>
            <a:r>
              <a:rPr lang="ru-RU" sz="1600" b="1" dirty="0" err="1" smtClean="0"/>
              <a:t>ілюстративний</a:t>
            </a:r>
            <a:endParaRPr lang="ru-RU" sz="1600" b="1" dirty="0" smtClean="0"/>
          </a:p>
          <a:p>
            <a:pPr marL="0" indent="0">
              <a:buNone/>
            </a:pPr>
            <a:r>
              <a:rPr lang="ru-RU" sz="1600" b="1" dirty="0" smtClean="0">
                <a:solidFill>
                  <a:srgbClr val="FF0000"/>
                </a:solidFill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</a:rPr>
              <a:t>ім</a:t>
            </a:r>
            <a:r>
              <a:rPr lang="ru-RU" sz="1600" b="1" i="1" dirty="0">
                <a:solidFill>
                  <a:srgbClr val="FF0000"/>
                </a:solidFill>
              </a:rPr>
              <a:t>. </a:t>
            </a:r>
            <a:r>
              <a:rPr lang="ru-RU" sz="1600" b="1" dirty="0">
                <a:solidFill>
                  <a:srgbClr val="FF0000"/>
                </a:solidFill>
              </a:rPr>
              <a:t>— </a:t>
            </a:r>
            <a:r>
              <a:rPr lang="ru-RU" sz="1600" b="1" dirty="0" err="1">
                <a:solidFill>
                  <a:srgbClr val="FF0000"/>
                </a:solidFill>
              </a:rPr>
              <a:t>імені</a:t>
            </a:r>
            <a:r>
              <a:rPr lang="ru-RU" sz="1600" b="1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ru-RU" sz="1600" b="1" i="1" dirty="0" err="1">
                <a:solidFill>
                  <a:srgbClr val="FF0000"/>
                </a:solidFill>
              </a:rPr>
              <a:t>ін</a:t>
            </a:r>
            <a:r>
              <a:rPr lang="ru-RU" sz="1600" b="1" i="1" dirty="0">
                <a:solidFill>
                  <a:srgbClr val="FF0000"/>
                </a:solidFill>
              </a:rPr>
              <a:t>. </a:t>
            </a:r>
            <a:r>
              <a:rPr lang="ru-RU" sz="1600" b="1" dirty="0">
                <a:solidFill>
                  <a:srgbClr val="FF0000"/>
                </a:solidFill>
              </a:rPr>
              <a:t>— </a:t>
            </a:r>
            <a:r>
              <a:rPr lang="ru-RU" sz="1600" b="1" dirty="0" err="1" smtClean="0">
                <a:solidFill>
                  <a:srgbClr val="FF0000"/>
                </a:solidFill>
              </a:rPr>
              <a:t>інші</a:t>
            </a:r>
            <a:endParaRPr lang="ru-RU" sz="16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sz="1600" b="1" dirty="0" smtClean="0">
                <a:solidFill>
                  <a:srgbClr val="FF0000"/>
                </a:solidFill>
              </a:rPr>
              <a:t> </a:t>
            </a:r>
            <a:r>
              <a:rPr lang="ru-RU" sz="1600" b="1" i="1" dirty="0">
                <a:solidFill>
                  <a:srgbClr val="FF0000"/>
                </a:solidFill>
              </a:rPr>
              <a:t>і т. д. </a:t>
            </a:r>
            <a:r>
              <a:rPr lang="ru-RU" sz="1600" b="1" dirty="0">
                <a:solidFill>
                  <a:srgbClr val="FF0000"/>
                </a:solidFill>
              </a:rPr>
              <a:t>— і так </a:t>
            </a:r>
            <a:r>
              <a:rPr lang="ru-RU" sz="1600" b="1" dirty="0" err="1">
                <a:solidFill>
                  <a:srgbClr val="FF0000"/>
                </a:solidFill>
              </a:rPr>
              <a:t>далі</a:t>
            </a:r>
            <a:r>
              <a:rPr lang="ru-RU" sz="1600" b="1" dirty="0">
                <a:solidFill>
                  <a:srgbClr val="FF0000"/>
                </a:solidFill>
              </a:rPr>
              <a:t> </a:t>
            </a:r>
            <a:endParaRPr lang="ru-RU" sz="16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sz="1600" b="1" i="1" dirty="0" smtClean="0">
                <a:solidFill>
                  <a:srgbClr val="FF0000"/>
                </a:solidFill>
              </a:rPr>
              <a:t>і </a:t>
            </a:r>
            <a:r>
              <a:rPr lang="ru-RU" sz="1600" b="1" i="1" dirty="0">
                <a:solidFill>
                  <a:srgbClr val="FF0000"/>
                </a:solidFill>
              </a:rPr>
              <a:t>т. </a:t>
            </a:r>
            <a:r>
              <a:rPr lang="ru-RU" sz="1600" b="1" i="1" dirty="0" err="1">
                <a:solidFill>
                  <a:srgbClr val="FF0000"/>
                </a:solidFill>
              </a:rPr>
              <a:t>ін</a:t>
            </a:r>
            <a:r>
              <a:rPr lang="ru-RU" sz="1600" b="1" i="1" dirty="0">
                <a:solidFill>
                  <a:srgbClr val="FF0000"/>
                </a:solidFill>
              </a:rPr>
              <a:t>. </a:t>
            </a:r>
            <a:r>
              <a:rPr lang="ru-RU" sz="1600" b="1" dirty="0">
                <a:solidFill>
                  <a:srgbClr val="FF0000"/>
                </a:solidFill>
              </a:rPr>
              <a:t>— і </a:t>
            </a:r>
            <a:r>
              <a:rPr lang="ru-RU" sz="1600" b="1" dirty="0" err="1">
                <a:solidFill>
                  <a:srgbClr val="FF0000"/>
                </a:solidFill>
              </a:rPr>
              <a:t>таке</a:t>
            </a:r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b="1" dirty="0" err="1">
                <a:solidFill>
                  <a:srgbClr val="FF0000"/>
                </a:solidFill>
              </a:rPr>
              <a:t>інше</a:t>
            </a:r>
            <a:r>
              <a:rPr lang="ru-RU" sz="1600" b="1" dirty="0">
                <a:solidFill>
                  <a:srgbClr val="FF0000"/>
                </a:solidFill>
              </a:rPr>
              <a:t> </a:t>
            </a:r>
            <a:endParaRPr lang="ru-RU" sz="16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sz="1600" b="1" i="1" dirty="0" smtClean="0"/>
              <a:t>і </a:t>
            </a:r>
            <a:r>
              <a:rPr lang="ru-RU" sz="1600" b="1" i="1" dirty="0"/>
              <a:t>под. </a:t>
            </a:r>
            <a:r>
              <a:rPr lang="ru-RU" sz="1600" b="1" dirty="0"/>
              <a:t>— і </a:t>
            </a:r>
            <a:r>
              <a:rPr lang="ru-RU" sz="1600" b="1" dirty="0" err="1"/>
              <a:t>подібне</a:t>
            </a:r>
            <a:r>
              <a:rPr lang="ru-RU" sz="1600" b="1" dirty="0"/>
              <a:t> </a:t>
            </a:r>
          </a:p>
          <a:p>
            <a:pPr marL="0" indent="0">
              <a:buNone/>
            </a:pPr>
            <a:r>
              <a:rPr lang="ru-RU" sz="1600" b="1" i="1" dirty="0"/>
              <a:t>кв. </a:t>
            </a:r>
            <a:r>
              <a:rPr lang="ru-RU" sz="1600" b="1" dirty="0"/>
              <a:t>— квартира </a:t>
            </a:r>
          </a:p>
          <a:p>
            <a:pPr marL="0" indent="0">
              <a:buNone/>
            </a:pPr>
            <a:r>
              <a:rPr lang="ru-RU" sz="1600" b="1" i="1" dirty="0"/>
              <a:t>кн. </a:t>
            </a:r>
            <a:r>
              <a:rPr lang="ru-RU" sz="1600" b="1" dirty="0"/>
              <a:t>— книга; княгиня; князь </a:t>
            </a:r>
          </a:p>
          <a:p>
            <a:pPr marL="0" indent="0">
              <a:buNone/>
            </a:pPr>
            <a:r>
              <a:rPr lang="ru-RU" sz="1600" b="1" i="1" dirty="0"/>
              <a:t>коп. </a:t>
            </a:r>
            <a:r>
              <a:rPr lang="ru-RU" sz="1600" b="1" dirty="0"/>
              <a:t>— </a:t>
            </a:r>
            <a:r>
              <a:rPr lang="ru-RU" sz="1600" b="1" dirty="0" err="1"/>
              <a:t>копійка</a:t>
            </a:r>
            <a:r>
              <a:rPr lang="ru-RU" sz="1600" b="1" dirty="0"/>
              <a:t> </a:t>
            </a:r>
          </a:p>
          <a:p>
            <a:pPr marL="0" indent="0">
              <a:buNone/>
            </a:pPr>
            <a:r>
              <a:rPr lang="ru-RU" sz="1600" b="1" i="1" dirty="0"/>
              <a:t>м. </a:t>
            </a:r>
            <a:r>
              <a:rPr lang="ru-RU" sz="1600" b="1" dirty="0"/>
              <a:t>— </a:t>
            </a:r>
            <a:r>
              <a:rPr lang="ru-RU" sz="1600" b="1" dirty="0" err="1"/>
              <a:t>місто</a:t>
            </a:r>
            <a:r>
              <a:rPr lang="ru-RU" sz="1600" b="1" dirty="0"/>
              <a:t> </a:t>
            </a:r>
          </a:p>
          <a:p>
            <a:pPr marL="0" indent="0">
              <a:buNone/>
            </a:pPr>
            <a:r>
              <a:rPr lang="ru-RU" sz="1600" b="1" i="1" dirty="0" err="1"/>
              <a:t>мист</a:t>
            </a:r>
            <a:r>
              <a:rPr lang="ru-RU" sz="1600" b="1" i="1" dirty="0"/>
              <a:t>. </a:t>
            </a:r>
            <a:r>
              <a:rPr lang="ru-RU" sz="1600" b="1" dirty="0"/>
              <a:t>— </a:t>
            </a:r>
            <a:r>
              <a:rPr lang="ru-RU" sz="1600" b="1" dirty="0" err="1"/>
              <a:t>мистецтво</a:t>
            </a:r>
            <a:r>
              <a:rPr lang="ru-RU" sz="1600" b="1" dirty="0"/>
              <a:t>; </a:t>
            </a:r>
            <a:r>
              <a:rPr lang="ru-RU" sz="1600" b="1" dirty="0" err="1"/>
              <a:t>мистецький</a:t>
            </a:r>
            <a:r>
              <a:rPr lang="ru-RU" sz="1600" b="1" dirty="0"/>
              <a:t> </a:t>
            </a:r>
          </a:p>
          <a:p>
            <a:pPr marL="0" indent="0">
              <a:buNone/>
            </a:pPr>
            <a:r>
              <a:rPr lang="ru-RU" sz="1600" b="1" i="1" dirty="0"/>
              <a:t>митр. </a:t>
            </a:r>
            <a:r>
              <a:rPr lang="ru-RU" sz="1600" b="1" dirty="0"/>
              <a:t>— митрополит </a:t>
            </a:r>
            <a:endParaRPr lang="ru-RU" sz="1600" b="1" dirty="0" smtClean="0"/>
          </a:p>
          <a:p>
            <a:pPr marL="0" indent="0">
              <a:buNone/>
            </a:pPr>
            <a:r>
              <a:rPr lang="ru-RU" sz="1600" b="1" i="1" dirty="0" smtClean="0"/>
              <a:t>напр</a:t>
            </a:r>
            <a:r>
              <a:rPr lang="ru-RU" sz="1600" b="1" i="1" dirty="0"/>
              <a:t>. </a:t>
            </a:r>
            <a:r>
              <a:rPr lang="ru-RU" sz="1600" b="1" dirty="0"/>
              <a:t>— </a:t>
            </a:r>
            <a:r>
              <a:rPr lang="ru-RU" sz="1600" b="1" dirty="0" err="1"/>
              <a:t>наприклад</a:t>
            </a:r>
            <a:r>
              <a:rPr lang="ru-RU" sz="1600" b="1" dirty="0"/>
              <a:t> </a:t>
            </a:r>
          </a:p>
          <a:p>
            <a:pPr marL="0" indent="0">
              <a:buNone/>
            </a:pPr>
            <a:r>
              <a:rPr lang="ru-RU" sz="1600" b="1" i="1" dirty="0"/>
              <a:t>нар. </a:t>
            </a:r>
            <a:r>
              <a:rPr lang="ru-RU" sz="1600" b="1" dirty="0"/>
              <a:t>— </a:t>
            </a:r>
            <a:r>
              <a:rPr lang="ru-RU" sz="1600" b="1" dirty="0" err="1"/>
              <a:t>народний</a:t>
            </a:r>
            <a:r>
              <a:rPr lang="ru-RU" sz="1600" b="1" dirty="0"/>
              <a:t> </a:t>
            </a:r>
          </a:p>
          <a:p>
            <a:pPr marL="0" indent="0">
              <a:buNone/>
            </a:pPr>
            <a:r>
              <a:rPr lang="ru-RU" sz="1600" b="1" i="1" dirty="0"/>
              <a:t>наук. </a:t>
            </a:r>
            <a:r>
              <a:rPr lang="ru-RU" sz="1600" b="1" dirty="0"/>
              <a:t>— </a:t>
            </a:r>
            <a:r>
              <a:rPr lang="ru-RU" sz="1600" b="1" dirty="0" err="1"/>
              <a:t>науковий</a:t>
            </a:r>
            <a:r>
              <a:rPr lang="ru-RU" sz="16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27010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500" y="254921"/>
            <a:ext cx="8610600" cy="607227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Найпоширеніші скорочення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0" y="836021"/>
            <a:ext cx="5334000" cy="602197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i="1" dirty="0" err="1"/>
              <a:t>патр</a:t>
            </a:r>
            <a:r>
              <a:rPr lang="ru-RU" b="1" dirty="0"/>
              <a:t>. — </a:t>
            </a:r>
            <a:r>
              <a:rPr lang="ru-RU" b="1" dirty="0" err="1"/>
              <a:t>патріарх</a:t>
            </a:r>
            <a:r>
              <a:rPr lang="ru-RU" b="1" dirty="0"/>
              <a:t> </a:t>
            </a:r>
          </a:p>
          <a:p>
            <a:pPr marL="0" indent="0">
              <a:buNone/>
            </a:pPr>
            <a:r>
              <a:rPr lang="ru-RU" b="1" i="1" dirty="0"/>
              <a:t>перев. </a:t>
            </a:r>
            <a:r>
              <a:rPr lang="ru-RU" b="1" dirty="0"/>
              <a:t>— </a:t>
            </a:r>
            <a:r>
              <a:rPr lang="ru-RU" b="1" dirty="0" err="1"/>
              <a:t>переважно</a:t>
            </a:r>
            <a:r>
              <a:rPr lang="ru-RU" b="1" dirty="0"/>
              <a:t> </a:t>
            </a:r>
          </a:p>
          <a:p>
            <a:pPr marL="0" indent="0">
              <a:buNone/>
            </a:pPr>
            <a:r>
              <a:rPr lang="ru-RU" b="1" i="1" dirty="0"/>
              <a:t>пл. </a:t>
            </a:r>
            <a:r>
              <a:rPr lang="ru-RU" b="1" dirty="0"/>
              <a:t>— </a:t>
            </a:r>
            <a:r>
              <a:rPr lang="ru-RU" b="1" dirty="0" err="1"/>
              <a:t>площа</a:t>
            </a:r>
            <a:r>
              <a:rPr lang="ru-RU" b="1" dirty="0"/>
              <a:t> </a:t>
            </a:r>
          </a:p>
          <a:p>
            <a:pPr marL="0" indent="0">
              <a:buNone/>
            </a:pPr>
            <a:r>
              <a:rPr lang="ru-RU" b="1" i="1" dirty="0" err="1"/>
              <a:t>поч</a:t>
            </a:r>
            <a:r>
              <a:rPr lang="ru-RU" b="1" i="1" dirty="0"/>
              <a:t>. </a:t>
            </a:r>
            <a:r>
              <a:rPr lang="ru-RU" b="1" dirty="0"/>
              <a:t>— </a:t>
            </a:r>
            <a:r>
              <a:rPr lang="ru-RU" b="1" dirty="0" smtClean="0"/>
              <a:t>початок</a:t>
            </a:r>
          </a:p>
          <a:p>
            <a:pPr marL="0" indent="0">
              <a:buNone/>
            </a:pPr>
            <a:r>
              <a:rPr lang="ru-RU" b="1" dirty="0" smtClean="0"/>
              <a:t> </a:t>
            </a:r>
            <a:r>
              <a:rPr lang="ru-RU" b="1" i="1" dirty="0"/>
              <a:t>пор. </a:t>
            </a:r>
            <a:r>
              <a:rPr lang="ru-RU" b="1" dirty="0"/>
              <a:t>— </a:t>
            </a:r>
            <a:r>
              <a:rPr lang="ru-RU" b="1" dirty="0" err="1"/>
              <a:t>порівняй</a:t>
            </a:r>
            <a:r>
              <a:rPr lang="ru-RU" b="1" dirty="0"/>
              <a:t>, </a:t>
            </a:r>
            <a:r>
              <a:rPr lang="ru-RU" b="1" dirty="0" err="1"/>
              <a:t>порівняйте</a:t>
            </a:r>
            <a:r>
              <a:rPr lang="ru-RU" b="1" dirty="0"/>
              <a:t> </a:t>
            </a:r>
          </a:p>
          <a:p>
            <a:pPr marL="0" indent="0">
              <a:buNone/>
            </a:pPr>
            <a:r>
              <a:rPr lang="ru-RU" b="1" i="1" dirty="0" err="1">
                <a:solidFill>
                  <a:srgbClr val="FF0000"/>
                </a:solidFill>
              </a:rPr>
              <a:t>пп</a:t>
            </a:r>
            <a:r>
              <a:rPr lang="ru-RU" b="1" i="1" dirty="0">
                <a:solidFill>
                  <a:srgbClr val="FF0000"/>
                </a:solidFill>
              </a:rPr>
              <a:t>. — </a:t>
            </a:r>
            <a:r>
              <a:rPr lang="ru-RU" b="1" dirty="0">
                <a:solidFill>
                  <a:srgbClr val="FF0000"/>
                </a:solidFill>
              </a:rPr>
              <a:t>пани, </a:t>
            </a:r>
            <a:r>
              <a:rPr lang="ru-RU" b="1" dirty="0" err="1">
                <a:solidFill>
                  <a:srgbClr val="FF0000"/>
                </a:solidFill>
              </a:rPr>
              <a:t>панове</a:t>
            </a:r>
            <a:r>
              <a:rPr lang="ru-RU" b="1" dirty="0">
                <a:solidFill>
                  <a:srgbClr val="FF0000"/>
                </a:solidFill>
              </a:rPr>
              <a:t>; </a:t>
            </a:r>
            <a:r>
              <a:rPr lang="ru-RU" b="1" dirty="0" err="1">
                <a:solidFill>
                  <a:srgbClr val="FF0000"/>
                </a:solidFill>
              </a:rPr>
              <a:t>параграфи</a:t>
            </a:r>
            <a:r>
              <a:rPr lang="ru-RU" b="1" dirty="0">
                <a:solidFill>
                  <a:srgbClr val="FF0000"/>
                </a:solidFill>
              </a:rPr>
              <a:t>; </a:t>
            </a:r>
            <a:r>
              <a:rPr lang="ru-RU" b="1" dirty="0" err="1">
                <a:solidFill>
                  <a:srgbClr val="FF0000"/>
                </a:solidFill>
              </a:rPr>
              <a:t>пункти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ru-RU" b="1" i="1" dirty="0" err="1"/>
              <a:t>пресвіт</a:t>
            </a:r>
            <a:r>
              <a:rPr lang="ru-RU" b="1" i="1" dirty="0"/>
              <a:t>. </a:t>
            </a:r>
            <a:r>
              <a:rPr lang="ru-RU" b="1" dirty="0"/>
              <a:t>— </a:t>
            </a:r>
            <a:r>
              <a:rPr lang="ru-RU" b="1" dirty="0" err="1"/>
              <a:t>пресвітер</a:t>
            </a:r>
            <a:r>
              <a:rPr lang="ru-RU" b="1" dirty="0"/>
              <a:t> </a:t>
            </a:r>
          </a:p>
          <a:p>
            <a:pPr marL="0" indent="0">
              <a:buNone/>
            </a:pPr>
            <a:r>
              <a:rPr lang="ru-RU" b="1" i="1" dirty="0" err="1"/>
              <a:t>пров</a:t>
            </a:r>
            <a:r>
              <a:rPr lang="ru-RU" b="1" i="1" dirty="0"/>
              <a:t>. </a:t>
            </a:r>
            <a:r>
              <a:rPr lang="ru-RU" b="1" dirty="0"/>
              <a:t>— </a:t>
            </a:r>
            <a:r>
              <a:rPr lang="ru-RU" b="1" dirty="0" err="1"/>
              <a:t>провулок</a:t>
            </a:r>
            <a:r>
              <a:rPr lang="ru-RU" b="1" dirty="0"/>
              <a:t> </a:t>
            </a:r>
          </a:p>
          <a:p>
            <a:pPr marL="0" indent="0">
              <a:buNone/>
            </a:pPr>
            <a:r>
              <a:rPr lang="ru-RU" b="1" i="1" dirty="0" err="1"/>
              <a:t>прор</a:t>
            </a:r>
            <a:r>
              <a:rPr lang="ru-RU" b="1" i="1" dirty="0"/>
              <a:t>. </a:t>
            </a:r>
            <a:r>
              <a:rPr lang="ru-RU" b="1" dirty="0"/>
              <a:t>— пророк </a:t>
            </a:r>
          </a:p>
          <a:p>
            <a:pPr marL="0" indent="0">
              <a:buNone/>
            </a:pPr>
            <a:r>
              <a:rPr lang="ru-RU" b="1" i="1" dirty="0"/>
              <a:t>проф. </a:t>
            </a:r>
            <a:r>
              <a:rPr lang="ru-RU" b="1" dirty="0"/>
              <a:t>— </a:t>
            </a:r>
            <a:r>
              <a:rPr lang="ru-RU" b="1" dirty="0" err="1"/>
              <a:t>професор</a:t>
            </a:r>
            <a:r>
              <a:rPr lang="ru-RU" b="1" dirty="0"/>
              <a:t> </a:t>
            </a:r>
          </a:p>
          <a:p>
            <a:pPr marL="0" indent="0">
              <a:buNone/>
            </a:pPr>
            <a:r>
              <a:rPr lang="ru-RU" b="1" i="1" dirty="0"/>
              <a:t>р. </a:t>
            </a:r>
            <a:r>
              <a:rPr lang="ru-RU" b="1" dirty="0"/>
              <a:t>— </a:t>
            </a:r>
            <a:r>
              <a:rPr lang="ru-RU" b="1" dirty="0" err="1"/>
              <a:t>рік</a:t>
            </a:r>
            <a:r>
              <a:rPr lang="ru-RU" b="1" dirty="0"/>
              <a:t>; </a:t>
            </a:r>
            <a:r>
              <a:rPr lang="ru-RU" b="1" dirty="0" err="1"/>
              <a:t>річка</a:t>
            </a:r>
            <a:r>
              <a:rPr lang="ru-RU" b="1" dirty="0"/>
              <a:t> </a:t>
            </a:r>
          </a:p>
          <a:p>
            <a:pPr marL="0" indent="0">
              <a:buNone/>
            </a:pPr>
            <a:r>
              <a:rPr lang="ru-RU" b="1" i="1" dirty="0"/>
              <a:t>ред. </a:t>
            </a:r>
            <a:r>
              <a:rPr lang="ru-RU" b="1" dirty="0"/>
              <a:t>— редактор; </a:t>
            </a:r>
            <a:r>
              <a:rPr lang="ru-RU" b="1" dirty="0" err="1"/>
              <a:t>редакція</a:t>
            </a:r>
            <a:r>
              <a:rPr lang="ru-RU" b="1" dirty="0"/>
              <a:t> </a:t>
            </a:r>
          </a:p>
          <a:p>
            <a:pPr marL="0" indent="0">
              <a:buNone/>
            </a:pPr>
            <a:r>
              <a:rPr lang="ru-RU" b="1" i="1" dirty="0" err="1"/>
              <a:t>рр</a:t>
            </a:r>
            <a:r>
              <a:rPr lang="ru-RU" b="1" i="1" dirty="0"/>
              <a:t>. </a:t>
            </a:r>
            <a:r>
              <a:rPr lang="ru-RU" b="1" dirty="0"/>
              <a:t>— роки </a:t>
            </a:r>
          </a:p>
          <a:p>
            <a:pPr marL="0" indent="0">
              <a:buNone/>
            </a:pPr>
            <a:r>
              <a:rPr lang="ru-RU" b="1" i="1" dirty="0">
                <a:solidFill>
                  <a:srgbClr val="FF0000"/>
                </a:solidFill>
              </a:rPr>
              <a:t>р. н. </a:t>
            </a:r>
            <a:r>
              <a:rPr lang="ru-RU" b="1" dirty="0">
                <a:solidFill>
                  <a:srgbClr val="FF0000"/>
                </a:solidFill>
              </a:rPr>
              <a:t>— </a:t>
            </a:r>
            <a:r>
              <a:rPr lang="ru-RU" b="1" dirty="0" err="1">
                <a:solidFill>
                  <a:srgbClr val="FF0000"/>
                </a:solidFill>
              </a:rPr>
              <a:t>рік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народження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ru-RU" b="1" i="1" dirty="0"/>
              <a:t>Р. Х</a:t>
            </a:r>
            <a:r>
              <a:rPr lang="ru-RU" b="1" dirty="0"/>
              <a:t>. — </a:t>
            </a:r>
            <a:r>
              <a:rPr lang="ru-RU" b="1" dirty="0" err="1"/>
              <a:t>Різдво</a:t>
            </a:r>
            <a:r>
              <a:rPr lang="ru-RU" b="1" dirty="0"/>
              <a:t> Христове </a:t>
            </a:r>
          </a:p>
          <a:p>
            <a:pPr marL="0" indent="0">
              <a:buNone/>
            </a:pPr>
            <a:r>
              <a:rPr lang="ru-RU" b="1" i="1" dirty="0">
                <a:solidFill>
                  <a:srgbClr val="FF0000"/>
                </a:solidFill>
              </a:rPr>
              <a:t>с. </a:t>
            </a:r>
            <a:r>
              <a:rPr lang="ru-RU" b="1" dirty="0">
                <a:solidFill>
                  <a:srgbClr val="FF0000"/>
                </a:solidFill>
              </a:rPr>
              <a:t>— село; </a:t>
            </a:r>
            <a:r>
              <a:rPr lang="ru-RU" b="1" dirty="0" err="1">
                <a:solidFill>
                  <a:srgbClr val="FF0000"/>
                </a:solidFill>
              </a:rPr>
              <a:t>сторінка</a:t>
            </a:r>
            <a:r>
              <a:rPr lang="ru-RU" b="1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ru-RU" b="1" i="1" dirty="0"/>
              <a:t>св. </a:t>
            </a:r>
            <a:r>
              <a:rPr lang="ru-RU" b="1" dirty="0"/>
              <a:t>— </a:t>
            </a:r>
            <a:r>
              <a:rPr lang="ru-RU" b="1" dirty="0" err="1"/>
              <a:t>святий</a:t>
            </a:r>
            <a:r>
              <a:rPr lang="ru-RU" b="1" dirty="0"/>
              <a:t> </a:t>
            </a:r>
          </a:p>
          <a:p>
            <a:pPr marL="0" indent="0">
              <a:buNone/>
            </a:pPr>
            <a:r>
              <a:rPr lang="ru-RU" b="1" i="1" dirty="0"/>
              <a:t>спец. </a:t>
            </a:r>
            <a:r>
              <a:rPr lang="ru-RU" b="1" dirty="0"/>
              <a:t>— </a:t>
            </a:r>
            <a:r>
              <a:rPr lang="ru-RU" b="1" dirty="0" err="1"/>
              <a:t>спеціальний</a:t>
            </a:r>
            <a:r>
              <a:rPr lang="ru-RU" b="1" dirty="0"/>
              <a:t> </a:t>
            </a:r>
          </a:p>
          <a:p>
            <a:pPr marL="0" indent="0">
              <a:buNone/>
            </a:pPr>
            <a:r>
              <a:rPr lang="ru-RU" b="1" i="1" dirty="0" err="1"/>
              <a:t>співавт</a:t>
            </a:r>
            <a:r>
              <a:rPr lang="ru-RU" b="1" i="1" dirty="0"/>
              <a:t>. </a:t>
            </a:r>
            <a:r>
              <a:rPr lang="ru-RU" b="1" dirty="0"/>
              <a:t>— </a:t>
            </a:r>
            <a:r>
              <a:rPr lang="ru-RU" b="1" dirty="0" err="1" smtClean="0"/>
              <a:t>співавтор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 </a:t>
            </a:r>
            <a:r>
              <a:rPr lang="ru-RU" b="1" i="1" dirty="0"/>
              <a:t>ст. </a:t>
            </a:r>
            <a:r>
              <a:rPr lang="ru-RU" b="1" dirty="0"/>
              <a:t>— </a:t>
            </a:r>
            <a:r>
              <a:rPr lang="ru-RU" b="1" dirty="0" err="1"/>
              <a:t>станція</a:t>
            </a:r>
            <a:r>
              <a:rPr lang="ru-RU" b="1" dirty="0"/>
              <a:t>; </a:t>
            </a:r>
            <a:r>
              <a:rPr lang="ru-RU" b="1" dirty="0" err="1"/>
              <a:t>стаття</a:t>
            </a:r>
            <a:r>
              <a:rPr lang="ru-RU" b="1" dirty="0"/>
              <a:t>; </a:t>
            </a:r>
            <a:r>
              <a:rPr lang="ru-RU" b="1" dirty="0" err="1"/>
              <a:t>століття</a:t>
            </a:r>
            <a:r>
              <a:rPr lang="ru-RU" b="1" dirty="0"/>
              <a:t>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584371" y="888273"/>
            <a:ext cx="5334000" cy="57476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i="1" dirty="0"/>
              <a:t>т. </a:t>
            </a:r>
            <a:r>
              <a:rPr lang="ru-RU" sz="1600" b="1" dirty="0"/>
              <a:t>— том </a:t>
            </a:r>
          </a:p>
          <a:p>
            <a:pPr marL="0" indent="0">
              <a:buNone/>
            </a:pPr>
            <a:r>
              <a:rPr lang="ru-RU" sz="1600" b="1" i="1" dirty="0"/>
              <a:t>та </a:t>
            </a:r>
            <a:r>
              <a:rPr lang="ru-RU" sz="1600" b="1" i="1" dirty="0" err="1"/>
              <a:t>ін</a:t>
            </a:r>
            <a:r>
              <a:rPr lang="ru-RU" sz="1600" b="1" i="1" dirty="0"/>
              <a:t>. </a:t>
            </a:r>
            <a:r>
              <a:rPr lang="ru-RU" sz="1600" b="1" dirty="0"/>
              <a:t>— та </a:t>
            </a:r>
            <a:r>
              <a:rPr lang="ru-RU" sz="1600" b="1" dirty="0" err="1"/>
              <a:t>інше</a:t>
            </a:r>
            <a:r>
              <a:rPr lang="ru-RU" sz="1600" b="1" dirty="0"/>
              <a:t> (</a:t>
            </a:r>
            <a:r>
              <a:rPr lang="ru-RU" sz="1600" b="1" dirty="0" err="1"/>
              <a:t>інші</a:t>
            </a:r>
            <a:r>
              <a:rPr lang="ru-RU" sz="1600" b="1" dirty="0"/>
              <a:t>) </a:t>
            </a:r>
          </a:p>
          <a:p>
            <a:pPr marL="0" indent="0">
              <a:buNone/>
            </a:pPr>
            <a:r>
              <a:rPr lang="ru-RU" sz="1600" b="1" i="1" dirty="0"/>
              <a:t>т-во </a:t>
            </a:r>
            <a:r>
              <a:rPr lang="ru-RU" sz="1600" b="1" dirty="0"/>
              <a:t>— </a:t>
            </a:r>
            <a:r>
              <a:rPr lang="ru-RU" sz="1600" b="1" dirty="0" err="1"/>
              <a:t>товариство</a:t>
            </a:r>
            <a:r>
              <a:rPr lang="ru-RU" sz="1600" b="1" dirty="0"/>
              <a:t> </a:t>
            </a:r>
          </a:p>
          <a:p>
            <a:pPr marL="0" indent="0">
              <a:buNone/>
            </a:pPr>
            <a:r>
              <a:rPr lang="ru-RU" sz="1600" b="1" i="1" dirty="0"/>
              <a:t>тис. </a:t>
            </a:r>
            <a:r>
              <a:rPr lang="ru-RU" sz="1600" b="1" dirty="0"/>
              <a:t>— </a:t>
            </a:r>
            <a:r>
              <a:rPr lang="ru-RU" sz="1600" b="1" dirty="0" err="1"/>
              <a:t>тисяча</a:t>
            </a:r>
            <a:r>
              <a:rPr lang="ru-RU" sz="1600" b="1" dirty="0"/>
              <a:t>; </a:t>
            </a:r>
            <a:r>
              <a:rPr lang="ru-RU" sz="1600" b="1" dirty="0" err="1"/>
              <a:t>тисячолі́ття</a:t>
            </a:r>
            <a:r>
              <a:rPr lang="ru-RU" sz="1600" b="1" dirty="0"/>
              <a:t> </a:t>
            </a:r>
            <a:r>
              <a:rPr lang="ru-RU" sz="1600" b="1" i="1" dirty="0"/>
              <a:t>т. д. </a:t>
            </a:r>
            <a:r>
              <a:rPr lang="ru-RU" sz="1600" b="1" dirty="0"/>
              <a:t>— так </a:t>
            </a:r>
            <a:r>
              <a:rPr lang="ru-RU" sz="1600" b="1" dirty="0" err="1"/>
              <a:t>далі</a:t>
            </a:r>
            <a:r>
              <a:rPr lang="ru-RU" sz="1600" b="1" dirty="0"/>
              <a:t> </a:t>
            </a:r>
          </a:p>
          <a:p>
            <a:pPr marL="0" indent="0">
              <a:buNone/>
            </a:pPr>
            <a:r>
              <a:rPr lang="ru-RU" sz="1600" b="1" i="1" dirty="0"/>
              <a:t>т. </a:t>
            </a:r>
            <a:r>
              <a:rPr lang="ru-RU" sz="1600" b="1" i="1" dirty="0" err="1"/>
              <a:t>зв</a:t>
            </a:r>
            <a:r>
              <a:rPr lang="ru-RU" sz="1600" b="1" i="1" dirty="0"/>
              <a:t>. </a:t>
            </a:r>
            <a:r>
              <a:rPr lang="ru-RU" sz="1600" b="1" dirty="0"/>
              <a:t>— так званий </a:t>
            </a:r>
          </a:p>
          <a:p>
            <a:pPr marL="0" indent="0">
              <a:buNone/>
            </a:pPr>
            <a:r>
              <a:rPr lang="ru-RU" sz="1600" b="1" i="1" dirty="0"/>
              <a:t>т. </a:t>
            </a:r>
            <a:r>
              <a:rPr lang="ru-RU" sz="1600" b="1" i="1" dirty="0" err="1"/>
              <a:t>ін</a:t>
            </a:r>
            <a:r>
              <a:rPr lang="ru-RU" sz="1600" b="1" i="1" dirty="0"/>
              <a:t>. </a:t>
            </a:r>
            <a:r>
              <a:rPr lang="ru-RU" sz="1600" b="1" dirty="0"/>
              <a:t>— </a:t>
            </a:r>
            <a:r>
              <a:rPr lang="ru-RU" sz="1600" b="1" dirty="0" err="1"/>
              <a:t>таке</a:t>
            </a:r>
            <a:r>
              <a:rPr lang="ru-RU" sz="1600" b="1" dirty="0"/>
              <a:t> </a:t>
            </a:r>
            <a:r>
              <a:rPr lang="ru-RU" sz="1600" b="1" dirty="0" err="1"/>
              <a:t>інше</a:t>
            </a:r>
            <a:r>
              <a:rPr lang="ru-RU" sz="1600" b="1" dirty="0"/>
              <a:t> </a:t>
            </a:r>
          </a:p>
          <a:p>
            <a:pPr marL="0" indent="0">
              <a:buNone/>
            </a:pPr>
            <a:r>
              <a:rPr lang="ru-RU" sz="1600" b="1" i="1" dirty="0"/>
              <a:t>у т. ч. </a:t>
            </a:r>
            <a:r>
              <a:rPr lang="ru-RU" sz="1600" b="1" dirty="0"/>
              <a:t>— у тому </a:t>
            </a:r>
            <a:r>
              <a:rPr lang="ru-RU" sz="1600" b="1" dirty="0" err="1"/>
              <a:t>числі</a:t>
            </a:r>
            <a:r>
              <a:rPr lang="ru-RU" sz="1600" b="1" dirty="0"/>
              <a:t> </a:t>
            </a:r>
          </a:p>
          <a:p>
            <a:pPr marL="0" indent="0">
              <a:buNone/>
            </a:pPr>
            <a:r>
              <a:rPr lang="ru-RU" sz="1600" b="1" i="1" dirty="0" err="1"/>
              <a:t>укр</a:t>
            </a:r>
            <a:r>
              <a:rPr lang="ru-RU" sz="1600" b="1" i="1" dirty="0"/>
              <a:t>. </a:t>
            </a:r>
            <a:r>
              <a:rPr lang="ru-RU" sz="1600" b="1" dirty="0"/>
              <a:t>— </a:t>
            </a:r>
            <a:r>
              <a:rPr lang="ru-RU" sz="1600" b="1" dirty="0" err="1"/>
              <a:t>український</a:t>
            </a:r>
            <a:r>
              <a:rPr lang="ru-RU" sz="1600" b="1" dirty="0"/>
              <a:t> </a:t>
            </a:r>
          </a:p>
          <a:p>
            <a:pPr marL="0" indent="0">
              <a:buNone/>
            </a:pPr>
            <a:r>
              <a:rPr lang="ru-RU" sz="1600" b="1" i="1" dirty="0"/>
              <a:t>худ. </a:t>
            </a:r>
            <a:r>
              <a:rPr lang="ru-RU" sz="1600" b="1" dirty="0"/>
              <a:t>— </a:t>
            </a:r>
            <a:r>
              <a:rPr lang="ru-RU" sz="1600" b="1" dirty="0" err="1"/>
              <a:t>художній</a:t>
            </a:r>
            <a:r>
              <a:rPr lang="ru-RU" sz="1600" b="1" dirty="0"/>
              <a:t> </a:t>
            </a:r>
          </a:p>
          <a:p>
            <a:pPr marL="0" indent="0">
              <a:buNone/>
            </a:pPr>
            <a:r>
              <a:rPr lang="ru-RU" sz="1600" b="1" i="1" dirty="0"/>
              <a:t>церк. </a:t>
            </a:r>
            <a:r>
              <a:rPr lang="ru-RU" sz="1600" b="1" dirty="0"/>
              <a:t>— </a:t>
            </a:r>
            <a:r>
              <a:rPr lang="ru-RU" sz="1600" b="1" dirty="0" err="1"/>
              <a:t>церковний</a:t>
            </a:r>
            <a:r>
              <a:rPr lang="ru-RU" sz="1600" b="1" dirty="0"/>
              <a:t> </a:t>
            </a:r>
          </a:p>
          <a:p>
            <a:pPr marL="0" indent="0">
              <a:buNone/>
            </a:pPr>
            <a:r>
              <a:rPr lang="ru-RU" sz="1600" b="1" i="1" dirty="0" err="1"/>
              <a:t>чв</a:t>
            </a:r>
            <a:r>
              <a:rPr lang="ru-RU" sz="1600" b="1" i="1" dirty="0"/>
              <a:t>. </a:t>
            </a:r>
            <a:r>
              <a:rPr lang="ru-RU" sz="1600" b="1" dirty="0"/>
              <a:t>— </a:t>
            </a:r>
            <a:r>
              <a:rPr lang="ru-RU" sz="1600" b="1" dirty="0" err="1"/>
              <a:t>чверть</a:t>
            </a:r>
            <a:r>
              <a:rPr lang="ru-RU" sz="1600" b="1" dirty="0"/>
              <a:t> </a:t>
            </a:r>
          </a:p>
          <a:p>
            <a:pPr marL="0" indent="0">
              <a:buNone/>
            </a:pPr>
            <a:r>
              <a:rPr lang="ru-RU" sz="1600" b="1" i="1" dirty="0"/>
              <a:t>чл.</a:t>
            </a:r>
            <a:r>
              <a:rPr lang="ru-RU" sz="1600" b="1" dirty="0"/>
              <a:t>-</a:t>
            </a:r>
            <a:r>
              <a:rPr lang="ru-RU" sz="1600" b="1" i="1" dirty="0" err="1"/>
              <a:t>кор</a:t>
            </a:r>
            <a:r>
              <a:rPr lang="ru-RU" sz="1600" b="1" i="1" dirty="0"/>
              <a:t>. </a:t>
            </a:r>
            <a:r>
              <a:rPr lang="ru-RU" sz="1600" b="1" dirty="0"/>
              <a:t>— член-</a:t>
            </a:r>
            <a:r>
              <a:rPr lang="ru-RU" sz="1600" b="1" dirty="0" err="1"/>
              <a:t>кореспондент</a:t>
            </a:r>
            <a:r>
              <a:rPr lang="ru-RU" sz="1600" b="1" dirty="0"/>
              <a:t> </a:t>
            </a:r>
            <a:endParaRPr lang="ru-RU" sz="1600" b="1" dirty="0" smtClean="0"/>
          </a:p>
          <a:p>
            <a:pPr marL="0" indent="0">
              <a:buNone/>
            </a:pPr>
            <a:r>
              <a:rPr lang="uk-UA" sz="1600" b="1" dirty="0" smtClean="0">
                <a:solidFill>
                  <a:srgbClr val="FF0000"/>
                </a:solidFill>
              </a:rPr>
              <a:t>К. д. філолог. філософ. наук</a:t>
            </a:r>
            <a:endParaRPr lang="ru-RU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397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66900" y="137356"/>
            <a:ext cx="8610600" cy="620290"/>
          </a:xfrm>
        </p:spPr>
        <p:txBody>
          <a:bodyPr>
            <a:normAutofit/>
          </a:bodyPr>
          <a:lstStyle/>
          <a:p>
            <a:pPr algn="ctr"/>
            <a:r>
              <a:rPr lang="ru-RU" sz="2700" b="1" dirty="0" err="1"/>
              <a:t>Скорочені</a:t>
            </a:r>
            <a:r>
              <a:rPr lang="ru-RU" sz="2700" b="1" dirty="0"/>
              <a:t> </a:t>
            </a:r>
            <a:r>
              <a:rPr lang="ru-RU" sz="2700" b="1" dirty="0" err="1"/>
              <a:t>назви</a:t>
            </a:r>
            <a:r>
              <a:rPr lang="ru-RU" sz="2700" b="1" dirty="0"/>
              <a:t> </a:t>
            </a:r>
            <a:r>
              <a:rPr lang="ru-RU" sz="2700" b="1" dirty="0" err="1"/>
              <a:t>одиниць</a:t>
            </a:r>
            <a:r>
              <a:rPr lang="ru-RU" sz="2700" b="1" dirty="0"/>
              <a:t> </a:t>
            </a:r>
            <a:r>
              <a:rPr lang="ru-RU" sz="2700" b="1" dirty="0" err="1" smtClean="0"/>
              <a:t>вимірювання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93914" y="796834"/>
            <a:ext cx="5334000" cy="585216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i="1" dirty="0"/>
              <a:t>Б </a:t>
            </a:r>
            <a:r>
              <a:rPr lang="ru-RU" b="1" dirty="0"/>
              <a:t>— байт </a:t>
            </a:r>
          </a:p>
          <a:p>
            <a:pPr marL="0" indent="0">
              <a:buNone/>
            </a:pPr>
            <a:r>
              <a:rPr lang="ru-RU" b="1" i="1" dirty="0"/>
              <a:t>Вт </a:t>
            </a:r>
            <a:r>
              <a:rPr lang="ru-RU" b="1" dirty="0"/>
              <a:t>— ват </a:t>
            </a:r>
          </a:p>
          <a:p>
            <a:pPr marL="0" indent="0">
              <a:buNone/>
            </a:pPr>
            <a:r>
              <a:rPr lang="ru-RU" b="1" i="1" dirty="0"/>
              <a:t>г </a:t>
            </a:r>
            <a:r>
              <a:rPr lang="ru-RU" b="1" dirty="0"/>
              <a:t>— </a:t>
            </a:r>
            <a:r>
              <a:rPr lang="ru-RU" b="1" dirty="0" err="1"/>
              <a:t>грам</a:t>
            </a:r>
            <a:r>
              <a:rPr lang="ru-RU" b="1" dirty="0"/>
              <a:t> </a:t>
            </a:r>
          </a:p>
          <a:p>
            <a:pPr marL="0" indent="0">
              <a:buNone/>
            </a:pPr>
            <a:r>
              <a:rPr lang="ru-RU" b="1" i="1" dirty="0"/>
              <a:t>га </a:t>
            </a:r>
            <a:r>
              <a:rPr lang="ru-RU" b="1" dirty="0"/>
              <a:t>— гектар </a:t>
            </a:r>
          </a:p>
          <a:p>
            <a:pPr marL="0" indent="0">
              <a:buNone/>
            </a:pPr>
            <a:r>
              <a:rPr lang="ru-RU" b="1" i="1" dirty="0"/>
              <a:t>кг </a:t>
            </a:r>
            <a:r>
              <a:rPr lang="ru-RU" b="1" dirty="0"/>
              <a:t>— </a:t>
            </a:r>
            <a:r>
              <a:rPr lang="ru-RU" b="1" dirty="0" err="1"/>
              <a:t>кілограм</a:t>
            </a:r>
            <a:r>
              <a:rPr lang="ru-RU" b="1" dirty="0"/>
              <a:t> </a:t>
            </a:r>
          </a:p>
          <a:p>
            <a:pPr marL="0" indent="0">
              <a:buNone/>
            </a:pPr>
            <a:r>
              <a:rPr lang="ru-RU" b="1" i="1" dirty="0"/>
              <a:t>км </a:t>
            </a:r>
            <a:r>
              <a:rPr lang="ru-RU" b="1" dirty="0"/>
              <a:t>— </a:t>
            </a:r>
            <a:r>
              <a:rPr lang="ru-RU" b="1" dirty="0" err="1"/>
              <a:t>кілометр</a:t>
            </a:r>
            <a:r>
              <a:rPr lang="ru-RU" b="1" dirty="0"/>
              <a:t> </a:t>
            </a:r>
          </a:p>
          <a:p>
            <a:pPr marL="0" indent="0">
              <a:buNone/>
            </a:pPr>
            <a:r>
              <a:rPr lang="ru-RU" b="1" i="1" dirty="0" err="1"/>
              <a:t>дм</a:t>
            </a:r>
            <a:r>
              <a:rPr lang="ru-RU" b="1" i="1" dirty="0"/>
              <a:t> </a:t>
            </a:r>
            <a:r>
              <a:rPr lang="ru-RU" b="1" dirty="0"/>
              <a:t>— дециметр </a:t>
            </a:r>
          </a:p>
          <a:p>
            <a:pPr marL="0" indent="0">
              <a:buNone/>
            </a:pPr>
            <a:r>
              <a:rPr lang="ru-RU" b="1" i="1" dirty="0" err="1"/>
              <a:t>кБ</a:t>
            </a:r>
            <a:r>
              <a:rPr lang="ru-RU" b="1" i="1" dirty="0"/>
              <a:t> </a:t>
            </a:r>
            <a:r>
              <a:rPr lang="ru-RU" b="1" dirty="0"/>
              <a:t>— </a:t>
            </a:r>
            <a:r>
              <a:rPr lang="ru-RU" b="1" dirty="0" err="1"/>
              <a:t>кілобайт</a:t>
            </a:r>
            <a:r>
              <a:rPr lang="ru-RU" b="1" dirty="0"/>
              <a:t> </a:t>
            </a:r>
          </a:p>
          <a:p>
            <a:pPr marL="0" indent="0">
              <a:buNone/>
            </a:pPr>
            <a:r>
              <a:rPr lang="ru-RU" b="1" i="1" dirty="0"/>
              <a:t>кВт </a:t>
            </a:r>
            <a:r>
              <a:rPr lang="ru-RU" b="1" dirty="0"/>
              <a:t>— </a:t>
            </a:r>
            <a:r>
              <a:rPr lang="ru-RU" b="1" dirty="0" err="1"/>
              <a:t>кіловат</a:t>
            </a:r>
            <a:r>
              <a:rPr lang="ru-RU" b="1" dirty="0"/>
              <a:t> </a:t>
            </a:r>
          </a:p>
          <a:p>
            <a:pPr marL="0" indent="0">
              <a:buNone/>
            </a:pPr>
            <a:r>
              <a:rPr lang="ru-RU" b="1" i="1" dirty="0"/>
              <a:t>кг </a:t>
            </a:r>
            <a:r>
              <a:rPr lang="ru-RU" b="1" dirty="0"/>
              <a:t>— </a:t>
            </a:r>
            <a:r>
              <a:rPr lang="ru-RU" b="1" dirty="0" err="1"/>
              <a:t>кілограм</a:t>
            </a:r>
            <a:r>
              <a:rPr lang="ru-RU" b="1" dirty="0"/>
              <a:t> </a:t>
            </a:r>
          </a:p>
          <a:p>
            <a:pPr marL="0" indent="0">
              <a:buNone/>
            </a:pPr>
            <a:r>
              <a:rPr lang="ru-RU" b="1" i="1" dirty="0"/>
              <a:t>л </a:t>
            </a:r>
            <a:r>
              <a:rPr lang="ru-RU" b="1" dirty="0"/>
              <a:t>— </a:t>
            </a:r>
            <a:r>
              <a:rPr lang="ru-RU" b="1" dirty="0" err="1"/>
              <a:t>літр</a:t>
            </a:r>
            <a:r>
              <a:rPr lang="ru-RU" b="1" dirty="0"/>
              <a:t> </a:t>
            </a:r>
          </a:p>
          <a:p>
            <a:pPr marL="0" indent="0">
              <a:buNone/>
            </a:pPr>
            <a:r>
              <a:rPr lang="ru-RU" b="1" i="1" dirty="0"/>
              <a:t>м </a:t>
            </a:r>
            <a:r>
              <a:rPr lang="ru-RU" b="1" dirty="0"/>
              <a:t>— метр </a:t>
            </a:r>
          </a:p>
          <a:p>
            <a:pPr marL="0" indent="0">
              <a:buNone/>
            </a:pPr>
            <a:r>
              <a:rPr lang="ru-RU" b="1" i="1" dirty="0"/>
              <a:t>мм </a:t>
            </a:r>
            <a:r>
              <a:rPr lang="ru-RU" b="1" dirty="0"/>
              <a:t>— </a:t>
            </a:r>
            <a:r>
              <a:rPr lang="ru-RU" b="1" dirty="0" err="1"/>
              <a:t>міліметр</a:t>
            </a:r>
            <a:r>
              <a:rPr lang="ru-RU" b="1" dirty="0"/>
              <a:t> </a:t>
            </a:r>
          </a:p>
          <a:p>
            <a:pPr marL="0" indent="0">
              <a:buNone/>
            </a:pPr>
            <a:r>
              <a:rPr lang="ru-RU" b="1" i="1" dirty="0"/>
              <a:t>см </a:t>
            </a:r>
            <a:r>
              <a:rPr lang="ru-RU" b="1" dirty="0"/>
              <a:t>— сантиметр </a:t>
            </a:r>
          </a:p>
          <a:p>
            <a:pPr marL="0" indent="0">
              <a:buNone/>
            </a:pPr>
            <a:r>
              <a:rPr lang="ru-RU" b="1" i="1" dirty="0"/>
              <a:t>т </a:t>
            </a:r>
            <a:r>
              <a:rPr lang="ru-RU" b="1" dirty="0"/>
              <a:t>— тонна </a:t>
            </a:r>
          </a:p>
          <a:p>
            <a:pPr marL="0" indent="0">
              <a:buNone/>
            </a:pPr>
            <a:r>
              <a:rPr lang="ru-RU" b="1" i="1" dirty="0"/>
              <a:t>ц </a:t>
            </a:r>
            <a:r>
              <a:rPr lang="ru-RU" b="1" dirty="0"/>
              <a:t>— центнер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858691" y="757646"/>
            <a:ext cx="5334000" cy="610035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sz="2300" b="1" dirty="0"/>
              <a:t>Так само </a:t>
            </a:r>
            <a:r>
              <a:rPr lang="ru-RU" sz="2300" b="1" dirty="0" err="1"/>
              <a:t>пишемо</a:t>
            </a:r>
            <a:r>
              <a:rPr lang="ru-RU" sz="2300" b="1" dirty="0"/>
              <a:t> </a:t>
            </a:r>
            <a:r>
              <a:rPr lang="ru-RU" sz="2300" b="1" dirty="0" err="1"/>
              <a:t>скорочення</a:t>
            </a:r>
            <a:r>
              <a:rPr lang="ru-RU" sz="2300" b="1" dirty="0"/>
              <a:t> </a:t>
            </a:r>
            <a:r>
              <a:rPr lang="ru-RU" sz="2300" b="1" i="1" dirty="0" err="1">
                <a:solidFill>
                  <a:srgbClr val="FF0000"/>
                </a:solidFill>
              </a:rPr>
              <a:t>грн</a:t>
            </a:r>
            <a:r>
              <a:rPr lang="ru-RU" sz="2300" b="1" i="1" dirty="0">
                <a:solidFill>
                  <a:srgbClr val="FF0000"/>
                </a:solidFill>
              </a:rPr>
              <a:t> </a:t>
            </a:r>
            <a:r>
              <a:rPr lang="ru-RU" sz="2300" b="1" dirty="0">
                <a:solidFill>
                  <a:srgbClr val="FF0000"/>
                </a:solidFill>
              </a:rPr>
              <a:t>(</a:t>
            </a:r>
            <a:r>
              <a:rPr lang="ru-RU" sz="2300" b="1" dirty="0" err="1">
                <a:solidFill>
                  <a:srgbClr val="FF0000"/>
                </a:solidFill>
              </a:rPr>
              <a:t>гривня</a:t>
            </a:r>
            <a:r>
              <a:rPr lang="ru-RU" sz="2300" b="1" dirty="0">
                <a:solidFill>
                  <a:srgbClr val="FF0000"/>
                </a:solidFill>
              </a:rPr>
              <a:t>), </a:t>
            </a:r>
            <a:r>
              <a:rPr lang="ru-RU" sz="2300" b="1" i="1" dirty="0">
                <a:solidFill>
                  <a:srgbClr val="FF0000"/>
                </a:solidFill>
              </a:rPr>
              <a:t>млн </a:t>
            </a:r>
            <a:r>
              <a:rPr lang="ru-RU" sz="2300" b="1" dirty="0">
                <a:solidFill>
                  <a:srgbClr val="FF0000"/>
                </a:solidFill>
              </a:rPr>
              <a:t>(</a:t>
            </a:r>
            <a:r>
              <a:rPr lang="ru-RU" sz="2300" b="1" dirty="0" err="1">
                <a:solidFill>
                  <a:srgbClr val="FF0000"/>
                </a:solidFill>
              </a:rPr>
              <a:t>мільйон</a:t>
            </a:r>
            <a:r>
              <a:rPr lang="ru-RU" sz="2300" b="1" dirty="0">
                <a:solidFill>
                  <a:srgbClr val="FF0000"/>
                </a:solidFill>
              </a:rPr>
              <a:t>), </a:t>
            </a:r>
            <a:r>
              <a:rPr lang="ru-RU" sz="2300" b="1" i="1" dirty="0">
                <a:solidFill>
                  <a:srgbClr val="FF0000"/>
                </a:solidFill>
              </a:rPr>
              <a:t>млрд </a:t>
            </a:r>
            <a:r>
              <a:rPr lang="ru-RU" sz="2300" b="1" dirty="0">
                <a:solidFill>
                  <a:srgbClr val="FF0000"/>
                </a:solidFill>
              </a:rPr>
              <a:t>(</a:t>
            </a:r>
            <a:r>
              <a:rPr lang="ru-RU" sz="2300" b="1" dirty="0" err="1">
                <a:solidFill>
                  <a:srgbClr val="FF0000"/>
                </a:solidFill>
              </a:rPr>
              <a:t>мільярд</a:t>
            </a:r>
            <a:r>
              <a:rPr lang="ru-RU" sz="2300" b="1" dirty="0">
                <a:solidFill>
                  <a:srgbClr val="FF0000"/>
                </a:solidFill>
              </a:rPr>
              <a:t>), </a:t>
            </a:r>
            <a:r>
              <a:rPr lang="ru-RU" sz="2300" b="1" i="1" dirty="0">
                <a:solidFill>
                  <a:srgbClr val="FF0000"/>
                </a:solidFill>
              </a:rPr>
              <a:t>трлн </a:t>
            </a:r>
            <a:r>
              <a:rPr lang="ru-RU" sz="2300" b="1" dirty="0">
                <a:solidFill>
                  <a:srgbClr val="FF0000"/>
                </a:solidFill>
              </a:rPr>
              <a:t>(</a:t>
            </a:r>
            <a:r>
              <a:rPr lang="ru-RU" sz="2300" b="1" dirty="0" err="1">
                <a:solidFill>
                  <a:srgbClr val="FF0000"/>
                </a:solidFill>
              </a:rPr>
              <a:t>трильйон</a:t>
            </a:r>
            <a:r>
              <a:rPr lang="ru-RU" sz="2300" b="1" dirty="0">
                <a:solidFill>
                  <a:srgbClr val="FF0000"/>
                </a:solidFill>
              </a:rPr>
              <a:t>), </a:t>
            </a:r>
            <a:r>
              <a:rPr lang="ru-RU" sz="2300" b="1" i="1" dirty="0" err="1">
                <a:solidFill>
                  <a:srgbClr val="FF0000"/>
                </a:solidFill>
              </a:rPr>
              <a:t>смт</a:t>
            </a:r>
            <a:r>
              <a:rPr lang="ru-RU" sz="2300" b="1" i="1" dirty="0">
                <a:solidFill>
                  <a:srgbClr val="FF0000"/>
                </a:solidFill>
              </a:rPr>
              <a:t> </a:t>
            </a:r>
            <a:r>
              <a:rPr lang="ru-RU" sz="2300" b="1" dirty="0">
                <a:solidFill>
                  <a:srgbClr val="FF0000"/>
                </a:solidFill>
              </a:rPr>
              <a:t>(селище </a:t>
            </a:r>
            <a:r>
              <a:rPr lang="ru-RU" sz="2300" b="1" dirty="0" err="1">
                <a:solidFill>
                  <a:srgbClr val="FF0000"/>
                </a:solidFill>
              </a:rPr>
              <a:t>міського</a:t>
            </a:r>
            <a:r>
              <a:rPr lang="ru-RU" sz="2300" b="1" dirty="0">
                <a:solidFill>
                  <a:srgbClr val="FF0000"/>
                </a:solidFill>
              </a:rPr>
              <a:t> типу). </a:t>
            </a:r>
            <a:endParaRPr lang="ru-RU" sz="2300" b="1" dirty="0" smtClean="0">
              <a:solidFill>
                <a:srgbClr val="FF0000"/>
              </a:solidFill>
            </a:endParaRPr>
          </a:p>
          <a:p>
            <a:pPr algn="just"/>
            <a:r>
              <a:rPr lang="ru-RU" sz="2300" b="1" dirty="0" smtClean="0"/>
              <a:t> </a:t>
            </a:r>
            <a:r>
              <a:rPr lang="ru-RU" sz="2300" b="1" dirty="0"/>
              <a:t>У </a:t>
            </a:r>
            <a:r>
              <a:rPr lang="ru-RU" sz="2300" b="1" dirty="0" err="1"/>
              <a:t>графічних</a:t>
            </a:r>
            <a:r>
              <a:rPr lang="ru-RU" sz="2300" b="1" dirty="0"/>
              <a:t> </a:t>
            </a:r>
            <a:r>
              <a:rPr lang="ru-RU" sz="2300" b="1" dirty="0" err="1"/>
              <a:t>скороченнях</a:t>
            </a:r>
            <a:r>
              <a:rPr lang="ru-RU" sz="2300" b="1" dirty="0"/>
              <a:t> </a:t>
            </a:r>
            <a:r>
              <a:rPr lang="ru-RU" sz="2300" b="1" dirty="0" err="1"/>
              <a:t>також</a:t>
            </a:r>
            <a:r>
              <a:rPr lang="ru-RU" sz="2300" b="1" dirty="0"/>
              <a:t> </a:t>
            </a:r>
            <a:r>
              <a:rPr lang="ru-RU" sz="2300" b="1" dirty="0" err="1"/>
              <a:t>використовуємо</a:t>
            </a:r>
            <a:r>
              <a:rPr lang="ru-RU" sz="2300" b="1" dirty="0"/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дефіс</a:t>
            </a:r>
            <a:r>
              <a:rPr lang="ru-RU" sz="2300" b="1" dirty="0">
                <a:solidFill>
                  <a:srgbClr val="FF0000"/>
                </a:solidFill>
              </a:rPr>
              <a:t>. </a:t>
            </a:r>
            <a:r>
              <a:rPr lang="ru-RU" sz="2300" b="1" dirty="0" err="1"/>
              <a:t>Пропущену</a:t>
            </a:r>
            <a:r>
              <a:rPr lang="ru-RU" sz="2300" b="1" dirty="0"/>
              <a:t> </a:t>
            </a:r>
            <a:r>
              <a:rPr lang="ru-RU" sz="2300" b="1" dirty="0" err="1"/>
              <a:t>середню</a:t>
            </a:r>
            <a:r>
              <a:rPr lang="ru-RU" sz="2300" b="1" dirty="0"/>
              <a:t> </a:t>
            </a:r>
            <a:r>
              <a:rPr lang="ru-RU" sz="2300" b="1" dirty="0" err="1"/>
              <a:t>частину</a:t>
            </a:r>
            <a:r>
              <a:rPr lang="ru-RU" sz="2300" b="1" dirty="0"/>
              <a:t> слова </a:t>
            </a:r>
            <a:r>
              <a:rPr lang="ru-RU" sz="2300" b="1" dirty="0" err="1"/>
              <a:t>позначаємо</a:t>
            </a:r>
            <a:r>
              <a:rPr lang="ru-RU" sz="2300" b="1" dirty="0"/>
              <a:t> </a:t>
            </a:r>
            <a:r>
              <a:rPr lang="ru-RU" sz="2300" b="1" dirty="0" err="1"/>
              <a:t>дефісом</a:t>
            </a:r>
            <a:r>
              <a:rPr lang="ru-RU" sz="2300" b="1" dirty="0"/>
              <a:t>: </a:t>
            </a:r>
            <a:r>
              <a:rPr lang="ru-RU" sz="2300" b="1" i="1" dirty="0"/>
              <a:t>гр-н </a:t>
            </a:r>
            <a:r>
              <a:rPr lang="ru-RU" sz="2300" b="1" dirty="0"/>
              <a:t>(</a:t>
            </a:r>
            <a:r>
              <a:rPr lang="ru-RU" sz="2300" b="1" dirty="0" err="1"/>
              <a:t>громадянин</a:t>
            </a:r>
            <a:r>
              <a:rPr lang="ru-RU" sz="2300" b="1" dirty="0"/>
              <a:t>), </a:t>
            </a:r>
            <a:r>
              <a:rPr lang="ru-RU" sz="2300" b="1" i="1" dirty="0"/>
              <a:t>вид-во </a:t>
            </a:r>
            <a:r>
              <a:rPr lang="ru-RU" sz="2300" b="1" dirty="0"/>
              <a:t>(</a:t>
            </a:r>
            <a:r>
              <a:rPr lang="ru-RU" sz="2300" b="1" dirty="0" err="1"/>
              <a:t>видавництво</a:t>
            </a:r>
            <a:r>
              <a:rPr lang="ru-RU" sz="2300" b="1" dirty="0"/>
              <a:t>), </a:t>
            </a:r>
            <a:r>
              <a:rPr lang="ru-RU" sz="2300" b="1" i="1" dirty="0" err="1"/>
              <a:t>ін</a:t>
            </a:r>
            <a:r>
              <a:rPr lang="ru-RU" sz="2300" b="1" i="1" dirty="0"/>
              <a:t>-т </a:t>
            </a:r>
            <a:r>
              <a:rPr lang="ru-RU" sz="2300" b="1" dirty="0"/>
              <a:t>(</a:t>
            </a:r>
            <a:r>
              <a:rPr lang="ru-RU" sz="2300" b="1" dirty="0" err="1"/>
              <a:t>інститут</a:t>
            </a:r>
            <a:r>
              <a:rPr lang="ru-RU" sz="2300" b="1" dirty="0"/>
              <a:t>), </a:t>
            </a:r>
            <a:r>
              <a:rPr lang="ru-RU" sz="2300" b="1" i="1" dirty="0"/>
              <a:t>ун-т </a:t>
            </a:r>
            <a:r>
              <a:rPr lang="ru-RU" sz="2300" b="1" dirty="0"/>
              <a:t>(</a:t>
            </a:r>
            <a:r>
              <a:rPr lang="ru-RU" sz="2300" b="1" dirty="0" err="1"/>
              <a:t>університет</a:t>
            </a:r>
            <a:r>
              <a:rPr lang="ru-RU" sz="2300" b="1" dirty="0"/>
              <a:t>), </a:t>
            </a:r>
            <a:r>
              <a:rPr lang="ru-RU" sz="2300" b="1" i="1" dirty="0"/>
              <a:t>р-н </a:t>
            </a:r>
            <a:r>
              <a:rPr lang="ru-RU" sz="2300" b="1" dirty="0"/>
              <a:t>(район), </a:t>
            </a:r>
            <a:r>
              <a:rPr lang="ru-RU" sz="2300" b="1" i="1" dirty="0"/>
              <a:t>ф-ка </a:t>
            </a:r>
            <a:r>
              <a:rPr lang="ru-RU" sz="2300" b="1" dirty="0"/>
              <a:t>(фабрика). </a:t>
            </a:r>
            <a:r>
              <a:rPr lang="ru-RU" sz="2300" b="1" dirty="0">
                <a:solidFill>
                  <a:srgbClr val="FF0000"/>
                </a:solidFill>
              </a:rPr>
              <a:t>У таких </a:t>
            </a:r>
            <a:r>
              <a:rPr lang="ru-RU" sz="2300" b="1" dirty="0" err="1">
                <a:solidFill>
                  <a:srgbClr val="FF0000"/>
                </a:solidFill>
              </a:rPr>
              <a:t>скороченнях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після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першої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частини</a:t>
            </a:r>
            <a:r>
              <a:rPr lang="ru-RU" sz="2300" b="1" dirty="0">
                <a:solidFill>
                  <a:srgbClr val="FF0000"/>
                </a:solidFill>
              </a:rPr>
              <a:t> слова </a:t>
            </a:r>
            <a:r>
              <a:rPr lang="ru-RU" sz="2300" b="1" dirty="0" err="1">
                <a:solidFill>
                  <a:srgbClr val="FF0000"/>
                </a:solidFill>
              </a:rPr>
              <a:t>крапки</a:t>
            </a:r>
            <a:r>
              <a:rPr lang="ru-RU" sz="2300" b="1" dirty="0">
                <a:solidFill>
                  <a:srgbClr val="FF0000"/>
                </a:solidFill>
              </a:rPr>
              <a:t> не </a:t>
            </a:r>
            <a:r>
              <a:rPr lang="ru-RU" sz="2300" b="1" dirty="0" err="1">
                <a:solidFill>
                  <a:srgbClr val="FF0000"/>
                </a:solidFill>
              </a:rPr>
              <a:t>ставимо</a:t>
            </a:r>
            <a:r>
              <a:rPr lang="ru-RU" sz="2300" b="1" dirty="0">
                <a:solidFill>
                  <a:srgbClr val="FF0000"/>
                </a:solidFill>
              </a:rPr>
              <a:t>. </a:t>
            </a:r>
            <a:endParaRPr lang="ru-RU" sz="2300" b="1" dirty="0" smtClean="0">
              <a:solidFill>
                <a:srgbClr val="FF0000"/>
              </a:solidFill>
            </a:endParaRPr>
          </a:p>
          <a:p>
            <a:pPr algn="just"/>
            <a:r>
              <a:rPr lang="ru-RU" sz="2300" b="1" dirty="0" err="1"/>
              <a:t>Дефісом</a:t>
            </a:r>
            <a:r>
              <a:rPr lang="ru-RU" sz="2300" b="1" dirty="0"/>
              <a:t> </a:t>
            </a:r>
            <a:r>
              <a:rPr lang="ru-RU" sz="2300" b="1" dirty="0" err="1"/>
              <a:t>також</a:t>
            </a:r>
            <a:r>
              <a:rPr lang="ru-RU" sz="2300" b="1" dirty="0"/>
              <a:t> </a:t>
            </a:r>
            <a:r>
              <a:rPr lang="ru-RU" sz="2300" b="1" dirty="0" err="1"/>
              <a:t>приєднуємо</a:t>
            </a:r>
            <a:r>
              <a:rPr lang="ru-RU" sz="2300" b="1" dirty="0"/>
              <a:t> </a:t>
            </a:r>
            <a:r>
              <a:rPr lang="ru-RU" sz="2300" b="1" dirty="0" err="1"/>
              <a:t>перші</a:t>
            </a:r>
            <a:r>
              <a:rPr lang="ru-RU" sz="2300" b="1" dirty="0"/>
              <a:t> </a:t>
            </a:r>
            <a:r>
              <a:rPr lang="ru-RU" sz="2300" b="1" dirty="0" err="1"/>
              <a:t>букви</a:t>
            </a:r>
            <a:r>
              <a:rPr lang="ru-RU" sz="2300" b="1" dirty="0"/>
              <a:t> </a:t>
            </a:r>
            <a:r>
              <a:rPr lang="ru-RU" sz="2300" b="1" dirty="0" err="1"/>
              <a:t>частин</a:t>
            </a:r>
            <a:r>
              <a:rPr lang="ru-RU" sz="2300" b="1" dirty="0"/>
              <a:t> складного слова: </a:t>
            </a:r>
            <a:r>
              <a:rPr lang="ru-RU" sz="2300" b="1" i="1" dirty="0"/>
              <a:t>с.-д. — </a:t>
            </a:r>
            <a:r>
              <a:rPr lang="ru-RU" sz="2300" b="1" i="1" dirty="0" err="1"/>
              <a:t>соціал</a:t>
            </a:r>
            <a:r>
              <a:rPr lang="ru-RU" sz="2300" b="1" i="1" dirty="0"/>
              <a:t>-демократ, </a:t>
            </a:r>
            <a:r>
              <a:rPr lang="ru-RU" sz="2300" b="1" i="1" dirty="0" err="1"/>
              <a:t>соціал-демократичний</a:t>
            </a:r>
            <a:r>
              <a:rPr lang="ru-RU" sz="2300" b="1" i="1" dirty="0"/>
              <a:t>, ст.-сл. — </a:t>
            </a:r>
            <a:r>
              <a:rPr lang="ru-RU" sz="2300" b="1" i="1" dirty="0" err="1"/>
              <a:t>старослов’янський</a:t>
            </a:r>
            <a:r>
              <a:rPr lang="ru-RU" sz="2300" b="1" i="1" dirty="0"/>
              <a:t> , с.-г. </a:t>
            </a:r>
            <a:r>
              <a:rPr lang="ru-RU" sz="2300" b="1" dirty="0"/>
              <a:t>(</a:t>
            </a:r>
            <a:r>
              <a:rPr lang="ru-RU" sz="2300" b="1" dirty="0" err="1"/>
              <a:t>сільськогосподарський</a:t>
            </a:r>
            <a:r>
              <a:rPr lang="ru-RU" sz="2300" b="1" dirty="0"/>
              <a:t>), </a:t>
            </a:r>
            <a:r>
              <a:rPr lang="ru-RU" sz="2300" b="1" i="1" dirty="0" err="1"/>
              <a:t>півн</a:t>
            </a:r>
            <a:r>
              <a:rPr lang="ru-RU" sz="2300" b="1" i="1" dirty="0"/>
              <a:t>.-</a:t>
            </a:r>
            <a:r>
              <a:rPr lang="ru-RU" sz="2300" b="1" i="1" dirty="0" err="1"/>
              <a:t>сх</a:t>
            </a:r>
            <a:r>
              <a:rPr lang="ru-RU" sz="2300" b="1" i="1" dirty="0"/>
              <a:t>. </a:t>
            </a:r>
            <a:r>
              <a:rPr lang="ru-RU" sz="2300" b="1" dirty="0"/>
              <a:t>(</a:t>
            </a:r>
            <a:r>
              <a:rPr lang="ru-RU" sz="2300" b="1" dirty="0" err="1"/>
              <a:t>півні́чно-східний</a:t>
            </a:r>
            <a:r>
              <a:rPr lang="ru-RU" sz="2300" b="1" dirty="0"/>
              <a:t>), </a:t>
            </a:r>
            <a:r>
              <a:rPr lang="ru-RU" sz="2300" b="1" i="1" dirty="0" err="1"/>
              <a:t>півд</a:t>
            </a:r>
            <a:r>
              <a:rPr lang="ru-RU" sz="2300" b="1" i="1" dirty="0"/>
              <a:t>.-</a:t>
            </a:r>
            <a:r>
              <a:rPr lang="ru-RU" sz="2300" b="1" i="1" dirty="0" err="1"/>
              <a:t>зах</a:t>
            </a:r>
            <a:r>
              <a:rPr lang="ru-RU" sz="2300" b="1" i="1" dirty="0"/>
              <a:t>. </a:t>
            </a:r>
            <a:r>
              <a:rPr lang="ru-RU" sz="2300" b="1" dirty="0"/>
              <a:t>(</a:t>
            </a:r>
            <a:r>
              <a:rPr lang="ru-RU" sz="2300" b="1" dirty="0" err="1"/>
              <a:t>південно-західний</a:t>
            </a:r>
            <a:r>
              <a:rPr lang="ru-RU" sz="2300" b="1" dirty="0"/>
              <a:t>). </a:t>
            </a:r>
            <a:r>
              <a:rPr lang="ru-RU" sz="2300" b="1" dirty="0">
                <a:solidFill>
                  <a:srgbClr val="FF0000"/>
                </a:solidFill>
              </a:rPr>
              <a:t>У таких </a:t>
            </a:r>
            <a:r>
              <a:rPr lang="ru-RU" sz="2300" b="1" dirty="0" err="1">
                <a:solidFill>
                  <a:srgbClr val="FF0000"/>
                </a:solidFill>
              </a:rPr>
              <a:t>випадках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після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скорочених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частин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слів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ставимо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крапку</a:t>
            </a:r>
            <a:r>
              <a:rPr lang="ru-RU" sz="2300" b="1" dirty="0">
                <a:solidFill>
                  <a:srgbClr val="FF0000"/>
                </a:solidFill>
              </a:rPr>
              <a:t>. </a:t>
            </a:r>
          </a:p>
          <a:p>
            <a:pPr algn="just"/>
            <a:r>
              <a:rPr lang="ru-RU" sz="2300" b="1" dirty="0"/>
              <a:t>4. </a:t>
            </a:r>
            <a:r>
              <a:rPr lang="ru-RU" sz="2300" b="1" dirty="0" err="1"/>
              <a:t>Скісна</a:t>
            </a:r>
            <a:r>
              <a:rPr lang="ru-RU" sz="2300" b="1" dirty="0"/>
              <a:t> риска </a:t>
            </a:r>
            <a:r>
              <a:rPr lang="ru-RU" sz="2300" b="1" dirty="0" err="1"/>
              <a:t>використовується</a:t>
            </a:r>
            <a:r>
              <a:rPr lang="ru-RU" sz="2300" b="1" dirty="0"/>
              <a:t> при </a:t>
            </a:r>
            <a:r>
              <a:rPr lang="ru-RU" sz="2300" b="1" dirty="0" err="1"/>
              <a:t>скороченні</a:t>
            </a:r>
            <a:r>
              <a:rPr lang="ru-RU" sz="2300" b="1" dirty="0"/>
              <a:t> </a:t>
            </a:r>
            <a:r>
              <a:rPr lang="ru-RU" sz="2300" b="1" dirty="0" err="1"/>
              <a:t>словосполучень</a:t>
            </a:r>
            <a:r>
              <a:rPr lang="ru-RU" sz="2300" b="1" dirty="0"/>
              <a:t>, </a:t>
            </a:r>
            <a:r>
              <a:rPr lang="ru-RU" sz="2300" b="1" dirty="0" err="1"/>
              <a:t>рідше</a:t>
            </a:r>
            <a:r>
              <a:rPr lang="ru-RU" sz="2300" b="1" dirty="0"/>
              <a:t> </a:t>
            </a:r>
            <a:r>
              <a:rPr lang="ru-RU" sz="2300" b="1" i="1" dirty="0"/>
              <a:t>— </a:t>
            </a:r>
            <a:r>
              <a:rPr lang="ru-RU" sz="2300" b="1" dirty="0" err="1"/>
              <a:t>складних</a:t>
            </a:r>
            <a:r>
              <a:rPr lang="ru-RU" sz="2300" b="1" dirty="0"/>
              <a:t> </a:t>
            </a:r>
            <a:r>
              <a:rPr lang="ru-RU" sz="2300" b="1" dirty="0" err="1"/>
              <a:t>слів</a:t>
            </a:r>
            <a:r>
              <a:rPr lang="ru-RU" sz="2300" b="1" dirty="0"/>
              <a:t>: </a:t>
            </a:r>
            <a:r>
              <a:rPr lang="ru-RU" sz="2300" b="1" i="1" dirty="0"/>
              <a:t>п/в </a:t>
            </a:r>
            <a:r>
              <a:rPr lang="ru-RU" sz="2300" b="1" dirty="0"/>
              <a:t>(</a:t>
            </a:r>
            <a:r>
              <a:rPr lang="ru-RU" sz="2300" b="1" dirty="0" err="1"/>
              <a:t>поштове</a:t>
            </a:r>
            <a:r>
              <a:rPr lang="ru-RU" sz="2300" b="1" dirty="0"/>
              <a:t> </a:t>
            </a:r>
            <a:r>
              <a:rPr lang="ru-RU" sz="2300" b="1" dirty="0" err="1"/>
              <a:t>відділення</a:t>
            </a:r>
            <a:r>
              <a:rPr lang="ru-RU" sz="2300" b="1" dirty="0"/>
              <a:t>), </a:t>
            </a:r>
            <a:r>
              <a:rPr lang="ru-RU" sz="2300" b="1" i="1" dirty="0"/>
              <a:t>а/с </a:t>
            </a:r>
            <a:r>
              <a:rPr lang="ru-RU" sz="2300" b="1" dirty="0"/>
              <a:t>(</a:t>
            </a:r>
            <a:r>
              <a:rPr lang="ru-RU" sz="2300" b="1" dirty="0" err="1"/>
              <a:t>абонентська</a:t>
            </a:r>
            <a:r>
              <a:rPr lang="ru-RU" sz="2300" b="1" dirty="0"/>
              <a:t> </a:t>
            </a:r>
            <a:r>
              <a:rPr lang="ru-RU" sz="2300" b="1" dirty="0" err="1"/>
              <a:t>скринька</a:t>
            </a:r>
            <a:r>
              <a:rPr lang="ru-RU" sz="2300" b="1" dirty="0"/>
              <a:t>), </a:t>
            </a:r>
            <a:r>
              <a:rPr lang="ru-RU" sz="2300" b="1" i="1" dirty="0"/>
              <a:t>р/р </a:t>
            </a:r>
            <a:r>
              <a:rPr lang="ru-RU" sz="2300" b="1" dirty="0"/>
              <a:t>(</a:t>
            </a:r>
            <a:r>
              <a:rPr lang="ru-RU" sz="2300" b="1" dirty="0" err="1"/>
              <a:t>розрахунковий</a:t>
            </a:r>
            <a:r>
              <a:rPr lang="ru-RU" sz="2300" b="1" dirty="0"/>
              <a:t> </a:t>
            </a:r>
            <a:r>
              <a:rPr lang="ru-RU" sz="2300" b="1" dirty="0" err="1"/>
              <a:t>рахунок</a:t>
            </a:r>
            <a:r>
              <a:rPr lang="ru-RU" sz="2300" b="1" dirty="0"/>
              <a:t>), </a:t>
            </a:r>
            <a:r>
              <a:rPr lang="ru-RU" sz="2300" b="1" i="1" dirty="0"/>
              <a:t>м/</a:t>
            </a:r>
            <a:r>
              <a:rPr lang="ru-RU" sz="2300" b="1" i="1" dirty="0" err="1"/>
              <a:t>хв</a:t>
            </a:r>
            <a:r>
              <a:rPr lang="ru-RU" sz="2300" b="1" i="1" dirty="0"/>
              <a:t> </a:t>
            </a:r>
            <a:r>
              <a:rPr lang="ru-RU" sz="2300" b="1" dirty="0"/>
              <a:t>(</a:t>
            </a:r>
            <a:r>
              <a:rPr lang="ru-RU" sz="2300" b="1" dirty="0" err="1"/>
              <a:t>метрів</a:t>
            </a:r>
            <a:r>
              <a:rPr lang="ru-RU" sz="2300" b="1" dirty="0"/>
              <a:t> за </a:t>
            </a:r>
            <a:r>
              <a:rPr lang="ru-RU" sz="2300" b="1" dirty="0" err="1"/>
              <a:t>хвилину</a:t>
            </a:r>
            <a:r>
              <a:rPr lang="ru-RU" sz="2300" b="1" dirty="0"/>
              <a:t>), </a:t>
            </a:r>
            <a:r>
              <a:rPr lang="ru-RU" sz="2300" b="1" i="1" dirty="0"/>
              <a:t>км/год </a:t>
            </a:r>
            <a:r>
              <a:rPr lang="ru-RU" sz="2300" b="1" dirty="0"/>
              <a:t>(</a:t>
            </a:r>
            <a:r>
              <a:rPr lang="ru-RU" sz="2300" b="1" dirty="0" err="1"/>
              <a:t>кілометрів</a:t>
            </a:r>
            <a:r>
              <a:rPr lang="ru-RU" sz="2300" b="1" dirty="0"/>
              <a:t> за годину). </a:t>
            </a:r>
            <a:r>
              <a:rPr lang="ru-RU" sz="2300" b="1" dirty="0">
                <a:solidFill>
                  <a:srgbClr val="FF0000"/>
                </a:solidFill>
              </a:rPr>
              <a:t>У таких </a:t>
            </a:r>
            <a:r>
              <a:rPr lang="ru-RU" sz="2300" b="1" dirty="0" err="1">
                <a:solidFill>
                  <a:srgbClr val="FF0000"/>
                </a:solidFill>
              </a:rPr>
              <a:t>випадках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після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скорочених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частин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слів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крапки</a:t>
            </a:r>
            <a:r>
              <a:rPr lang="ru-RU" sz="2300" b="1" dirty="0">
                <a:solidFill>
                  <a:srgbClr val="FF0000"/>
                </a:solidFill>
              </a:rPr>
              <a:t> не </a:t>
            </a:r>
            <a:r>
              <a:rPr lang="ru-RU" sz="2300" b="1" dirty="0" err="1">
                <a:solidFill>
                  <a:srgbClr val="FF0000"/>
                </a:solidFill>
              </a:rPr>
              <a:t>ставимо</a:t>
            </a:r>
            <a:r>
              <a:rPr lang="ru-RU" sz="2300" b="1" dirty="0">
                <a:solidFill>
                  <a:srgbClr val="FF0000"/>
                </a:solidFill>
              </a:rPr>
              <a:t>. </a:t>
            </a:r>
            <a:endParaRPr lang="ru-RU" sz="2300" b="1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4018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1701198"/>
              </p:ext>
            </p:extLst>
          </p:nvPr>
        </p:nvGraphicFramePr>
        <p:xfrm>
          <a:off x="862150" y="457200"/>
          <a:ext cx="10228216" cy="6260177"/>
        </p:xfrm>
        <a:graphic>
          <a:graphicData uri="http://schemas.openxmlformats.org/drawingml/2006/table">
            <a:tbl>
              <a:tblPr firstRow="1" firstCol="1" bandRow="1"/>
              <a:tblGrid>
                <a:gridCol w="3939281">
                  <a:extLst>
                    <a:ext uri="{9D8B030D-6E8A-4147-A177-3AD203B41FA5}">
                      <a16:colId xmlns:a16="http://schemas.microsoft.com/office/drawing/2014/main" val="2882332558"/>
                    </a:ext>
                  </a:extLst>
                </a:gridCol>
                <a:gridCol w="2351731">
                  <a:extLst>
                    <a:ext uri="{9D8B030D-6E8A-4147-A177-3AD203B41FA5}">
                      <a16:colId xmlns:a16="http://schemas.microsoft.com/office/drawing/2014/main" val="4055737799"/>
                    </a:ext>
                  </a:extLst>
                </a:gridCol>
                <a:gridCol w="3937204">
                  <a:extLst>
                    <a:ext uri="{9D8B030D-6E8A-4147-A177-3AD203B41FA5}">
                      <a16:colId xmlns:a16="http://schemas.microsoft.com/office/drawing/2014/main" val="1258340491"/>
                    </a:ext>
                  </a:extLst>
                </a:gridCol>
              </a:tblGrid>
              <a:tr h="928254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ВІННИЦЬКА ОБЛАСНА МОЛОДІЖНА ГРОМАДСЬКА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ОРГАНІЗАЦІЯ «ЄНОТ»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бул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 Шевченко, буд. 52, </a:t>
                      </a:r>
                      <a:r>
                        <a:rPr lang="uk-UA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кв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 14, 69091, м. Вінниця, </a:t>
                      </a:r>
                      <a:r>
                        <a:rPr lang="uk-UA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тел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 701 24 67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5689525"/>
                  </a:ext>
                </a:extLst>
              </a:tr>
              <a:tr h="12995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uk-UA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Ісх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 № 95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від «21» вересня 2022 р.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Главлікарю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Санітарно-епідеміологічної станції                                                                               в Запорізькій області                                                                                          Сидоренку  В. І.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8319858"/>
                  </a:ext>
                </a:extLst>
              </a:tr>
              <a:tr h="324889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Шановний </a:t>
                      </a:r>
                      <a:r>
                        <a:rPr lang="uk-UA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В’ячеславе Івановичу!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2398637"/>
                  </a:ext>
                </a:extLst>
              </a:tr>
              <a:tr h="2274224">
                <a:tc gridSpan="3"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Після пожару на складі </a:t>
                      </a:r>
                      <a:r>
                        <a:rPr lang="uk-UA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пестіцидів</a:t>
                      </a: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біля села </a:t>
                      </a:r>
                      <a:r>
                        <a:rPr lang="uk-UA" sz="2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Новогригорівка</a:t>
                      </a:r>
                      <a:r>
                        <a:rPr lang="uk-UA" sz="2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</a:t>
                      </a:r>
                      <a:r>
                        <a:rPr lang="uk-UA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Немирівського</a:t>
                      </a: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району) працівниками санітарно-епідеміологічної станції </a:t>
                      </a:r>
                      <a:r>
                        <a:rPr lang="uk-UA" sz="2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було спрямовано на </a:t>
                      </a: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експертизу проби </a:t>
                      </a:r>
                      <a:r>
                        <a:rPr lang="uk-UA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почви</a:t>
                      </a: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та води </a:t>
                      </a:r>
                      <a:r>
                        <a:rPr lang="uk-UA" sz="2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 </a:t>
                      </a: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радіусі 200 та 1200 </a:t>
                      </a:r>
                      <a:r>
                        <a:rPr lang="uk-UA" sz="2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м. </a:t>
                      </a: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від </a:t>
                      </a:r>
                      <a:r>
                        <a:rPr lang="uk-UA" sz="2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місця пожежі</a:t>
                      </a: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Просимо Вас згідно з «Законом України про інформацію» та «Законом України про звернення громадян» надати нам результати експертизи.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0062472"/>
                  </a:ext>
                </a:extLst>
              </a:tr>
              <a:tr h="12995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 повагою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Голова Вінницької обласної молодіжної громадської організації «Єнот»                    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підпис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endParaRPr lang="uk-UA" sz="18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uk-UA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Н.І.</a:t>
                      </a:r>
                      <a:r>
                        <a:rPr lang="uk-UA" sz="18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uk-UA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Гончаренко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42979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2066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2002422"/>
              </p:ext>
            </p:extLst>
          </p:nvPr>
        </p:nvGraphicFramePr>
        <p:xfrm>
          <a:off x="1580608" y="979714"/>
          <a:ext cx="9679574" cy="5491508"/>
        </p:xfrm>
        <a:graphic>
          <a:graphicData uri="http://schemas.openxmlformats.org/drawingml/2006/table">
            <a:tbl>
              <a:tblPr firstRow="1" firstCol="1" bandRow="1"/>
              <a:tblGrid>
                <a:gridCol w="3447869">
                  <a:extLst>
                    <a:ext uri="{9D8B030D-6E8A-4147-A177-3AD203B41FA5}">
                      <a16:colId xmlns:a16="http://schemas.microsoft.com/office/drawing/2014/main" val="1456065839"/>
                    </a:ext>
                  </a:extLst>
                </a:gridCol>
                <a:gridCol w="3004852">
                  <a:extLst>
                    <a:ext uri="{9D8B030D-6E8A-4147-A177-3AD203B41FA5}">
                      <a16:colId xmlns:a16="http://schemas.microsoft.com/office/drawing/2014/main" val="2198084372"/>
                    </a:ext>
                  </a:extLst>
                </a:gridCol>
                <a:gridCol w="3226853">
                  <a:extLst>
                    <a:ext uri="{9D8B030D-6E8A-4147-A177-3AD203B41FA5}">
                      <a16:colId xmlns:a16="http://schemas.microsoft.com/office/drawing/2014/main" val="2942330629"/>
                    </a:ext>
                  </a:extLst>
                </a:gridCol>
              </a:tblGrid>
              <a:tr h="491427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Шевченківська районна державна адміністрація м. Запоріжжя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Роспорядження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597" marR="6159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981941"/>
                  </a:ext>
                </a:extLst>
              </a:tr>
              <a:tr h="245713"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18.09.05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597" marR="6159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№123                               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597" marR="6159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м. Запоріжжя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597" marR="6159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4585607"/>
                  </a:ext>
                </a:extLst>
              </a:tr>
              <a:tr h="9828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 надання шефської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допомоги установам освіти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597" marR="6159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597" marR="6159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597" marR="6159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9349858"/>
                  </a:ext>
                </a:extLst>
              </a:tr>
              <a:tr h="2948557"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Для поліпшення виховної роботи та матеріальної бази в установах освіти ПРОПОНУЮ: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 Закріпити підприємства, заклади, організації </a:t>
                      </a:r>
                      <a:r>
                        <a:rPr lang="uk-UA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зарегістровані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у Шевченківському районі, за установами освіти згідно з додатком 1.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 Вважати рішення виконавчого комітету Шевченківської районної Ради народних депутатів від 21.11.04 № 453 «Про надання шефської допомоги установам освіти» таким, що втратило чинність.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Контроль за виконанням цього розпорядження покласти на заступника голови районної держадміністрації </a:t>
                      </a:r>
                      <a:r>
                        <a:rPr lang="uk-UA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Ромащенко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Ю.А. та завідуючого відділу освіти Назаренко М.Г.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597" marR="6159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3243787"/>
                  </a:ext>
                </a:extLst>
              </a:tr>
              <a:tr h="73713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Голова Шевченківської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держадміністрації           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597" marR="6159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  __________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597" marR="6159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Петренко В.А.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597" marR="6159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40885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6314149"/>
      </p:ext>
    </p:extLst>
  </p:cSld>
  <p:clrMapOvr>
    <a:masterClrMapping/>
  </p:clrMapOvr>
</p:sld>
</file>

<file path=ppt/theme/theme1.xml><?xml version="1.0" encoding="utf-8"?>
<a:theme xmlns:a="http://schemas.openxmlformats.org/drawingml/2006/main" name="След самолета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След самолета</Template>
  <TotalTime>951</TotalTime>
  <Words>2174</Words>
  <Application>Microsoft Office PowerPoint</Application>
  <PresentationFormat>Широкоэкранный</PresentationFormat>
  <Paragraphs>252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Arial</vt:lpstr>
      <vt:lpstr>Century Gothic</vt:lpstr>
      <vt:lpstr>Times New Roman</vt:lpstr>
      <vt:lpstr>След самолета</vt:lpstr>
      <vt:lpstr>Ділова українська мова на щодень</vt:lpstr>
      <vt:lpstr>МОВЛЕННЄВІ ПОРАДИ</vt:lpstr>
      <vt:lpstr>Бездоганний  діловий текст буде, якщо:</vt:lpstr>
      <vt:lpstr>Бездоганний  діловий текст буде, якщо:</vt:lpstr>
      <vt:lpstr>поширені скорочення</vt:lpstr>
      <vt:lpstr>Найпоширеніші скорочення</vt:lpstr>
      <vt:lpstr>Скорочені назви одиниць вимірювання</vt:lpstr>
      <vt:lpstr>Презентация PowerPoint</vt:lpstr>
      <vt:lpstr>Презентация PowerPoint</vt:lpstr>
      <vt:lpstr>Усне дiлове мовлення</vt:lpstr>
      <vt:lpstr>Усне дiлове мовлення</vt:lpstr>
      <vt:lpstr>Стилістична порада</vt:lpstr>
      <vt:lpstr>як правильно сказати</vt:lpstr>
      <vt:lpstr>Телефонна розмова</vt:lpstr>
      <vt:lpstr>Телефонна розмова</vt:lpstr>
      <vt:lpstr>Телефонна розмова</vt:lpstr>
      <vt:lpstr>Орфоепічний порадник</vt:lpstr>
      <vt:lpstr>Як сказати: стилістичний порадник</vt:lpstr>
      <vt:lpstr>Рекомендації на щодень</vt:lpstr>
      <vt:lpstr>насамкінець</vt:lpstr>
      <vt:lpstr>ДЯКУЮ, ЩО ЦІКАВИТЕСЯ УКРАЇНСЬКОЮ МОВОЮ!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Ділова українська мова на щодень</dc:title>
  <dc:creator>admin</dc:creator>
  <cp:lastModifiedBy>admin</cp:lastModifiedBy>
  <cp:revision>50</cp:revision>
  <dcterms:created xsi:type="dcterms:W3CDTF">2023-07-28T10:23:15Z</dcterms:created>
  <dcterms:modified xsi:type="dcterms:W3CDTF">2024-10-18T11:17:09Z</dcterms:modified>
</cp:coreProperties>
</file>