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70" r:id="rId23"/>
    <p:sldId id="271" r:id="rId24"/>
    <p:sldId id="272" r:id="rId25"/>
    <p:sldId id="273" r:id="rId26"/>
    <p:sldId id="274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D978F-F7C1-4389-B2B2-223FAEB26151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84AE8-8EA9-4CF7-91D7-3C7CE79FD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84AE8-8EA9-4CF7-91D7-3C7CE79FDF43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04159B-D94F-4D1A-94AF-9C810E8EC01A}" type="datetimeFigureOut">
              <a:rPr lang="ru-RU" smtClean="0"/>
              <a:pPr/>
              <a:t>29.09.2025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B87337-AE8A-4310-9661-2A333EA09D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 АУТИСТИЧНОГО СПЕКТРУ (РАС), РОЗЛАДИ ДЕФІЦИТУ УВАГИ І ГІПЕРАКТИВНІСТЬ (РДУГ): ПСИХОЛОГІЧНІ ТА КОМУНІКАТИВНІ ОСОБЛИВОСТІ</a:t>
            </a:r>
          </a:p>
          <a:p>
            <a:pPr algn="just"/>
            <a:endParaRPr lang="uk-UA" b="1" dirty="0" smtClean="0">
              <a:solidFill>
                <a:srgbClr val="7030A0"/>
              </a:solidFill>
            </a:endParaRPr>
          </a:p>
          <a:p>
            <a:pPr algn="r">
              <a:buNone/>
            </a:pPr>
            <a:r>
              <a:rPr lang="uk-UA" dirty="0" smtClean="0"/>
              <a:t>                                           </a:t>
            </a:r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ВИКЛАДАЧ:                                                                               ОЛЕНА ОКОЛОВИЧ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сфера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Нестандартна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прагнути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надмірно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крутити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дивитися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нюхати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іграшки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гіперактивність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навпаки, "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закритість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профіль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відзначається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нерівномірністю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педагогам правильно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корекційний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Комунікативні особливості дітей із розладами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спектра (РАС) мають специфічний характер і значною мірою визначають їхню взаємодію з оточенням, навчанням і соціалізацією. Основні риси можна поділити на декілька груп: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Вербальна комунікація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зовсім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Ехолалія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почутого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фрази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негайне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відкладене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Буквальне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метафор,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ідіом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гумору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Монотонність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інтонаційна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виразність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забарвлення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неологізмів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незвичному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Невербальна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репертуар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спонтанних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міміки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маловиразна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"застигла"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міміка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зоровий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контакт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тривало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просторової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кордонів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близькості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Соціально-комунікативна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започаткуванні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ініціатива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рідко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Однобічність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говорити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враховуючи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співрозмовника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чергуванням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діалозі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розмови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Слабке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поводитися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колективної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Прагматичні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інформативну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почуттів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(плач,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висловлювань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"говорить як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книга".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Вторинні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прояви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через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нерозуміння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часто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дорослими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залишаються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наодинці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КОМУНІКАТИВНІ ОСОБЛИВОСТІ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мовленнєвого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супутніх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корекційно-розвитковій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(логопед, психолог,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АВА-терапія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альтернативна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AAC)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8588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Рекомендації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щодо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розвитку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комунікативних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навичок</a:t>
            </a:r>
            <a:r>
              <a:rPr lang="ru-RU" sz="2800" b="1" dirty="0" smtClean="0">
                <a:solidFill>
                  <a:srgbClr val="7030A0"/>
                </a:solidFill>
              </a:rPr>
              <a:t> у </a:t>
            </a:r>
            <a:r>
              <a:rPr lang="ru-RU" sz="2800" b="1" dirty="0" err="1" smtClean="0">
                <a:solidFill>
                  <a:srgbClr val="7030A0"/>
                </a:solidFill>
              </a:rPr>
              <a:t>дітей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із</a:t>
            </a:r>
            <a:r>
              <a:rPr lang="ru-RU" sz="2800" b="1" dirty="0" smtClean="0">
                <a:solidFill>
                  <a:srgbClr val="7030A0"/>
                </a:solidFill>
              </a:rPr>
              <a:t> РАС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554162"/>
          <a:ext cx="8705880" cy="4446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2480"/>
                <a:gridCol w="4343400"/>
              </a:tblGrid>
              <a:tr h="421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Аспект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Поради</a:t>
                      </a: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педагога/психолога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410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Вербальна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короткі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чіткі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інструкції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уникати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двозначних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висловів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застосовувати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візуальні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підказки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піктограми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схеми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Поступово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вести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діалог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допомогою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рольових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ігор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1614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Невербальна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розпізнаванню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жестів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міміки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через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фото,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відео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дзеркало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тренування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виразності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міміки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ЗМІСТ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Психофізичний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та РДУГ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та РДУГ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Комунікативні особливості дітей та підлітків із РАС та РДУГ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 та РДУГ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 та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та РДУГ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Робота психолога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батьками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 та РДУГ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педагогами</a:t>
            </a:r>
          </a:p>
          <a:p>
            <a:pPr>
              <a:buNone/>
            </a:pPr>
            <a:endParaRPr lang="ru-RU" sz="28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Рекомендації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щодо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розвитку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комунікативних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навичок</a:t>
            </a:r>
            <a:r>
              <a:rPr lang="ru-RU" b="1" dirty="0" smtClean="0">
                <a:solidFill>
                  <a:srgbClr val="7030A0"/>
                </a:solidFill>
              </a:rPr>
              <a:t> у </a:t>
            </a:r>
            <a:r>
              <a:rPr lang="ru-RU" b="1" dirty="0" err="1" smtClean="0">
                <a:solidFill>
                  <a:srgbClr val="7030A0"/>
                </a:solidFill>
              </a:rPr>
              <a:t>дітей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14423"/>
          <a:ext cx="8686800" cy="5446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8572"/>
                <a:gridCol w="4848228"/>
              </a:tblGrid>
              <a:tr h="352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Аспект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Поради</a:t>
                      </a: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педагога/психолога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585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Соціальна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взаємодія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Організовувати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парну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роботу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поступовим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ускладненням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правилам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черговості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моделювати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ситуації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(магазин, школа, дитячий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майданчик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</a:p>
                  </a:txBody>
                  <a:tcPr marL="9525" marR="9525" marT="9525" marB="9525" anchor="ctr"/>
                </a:tc>
              </a:tr>
              <a:tr h="1904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Прагматичне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метод "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соціальних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 (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короткі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оповідання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 правила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заохочувати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виражати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прохання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потреби словами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картками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підкріплювати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спроби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комунікації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позитивною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реакцією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1585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Емоційно-комунікативна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сфера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казкотерапію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ігротерапію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розвитку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емоційного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розуміння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застосовувати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"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",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щоб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навчати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розпізнаванню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власних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чужих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почуттів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Рекомендації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щодо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розвитку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комунікативних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навичок</a:t>
            </a:r>
            <a:r>
              <a:rPr lang="ru-RU" b="1" dirty="0" smtClean="0">
                <a:solidFill>
                  <a:srgbClr val="7030A0"/>
                </a:solidFill>
              </a:rPr>
              <a:t> у </a:t>
            </a:r>
            <a:r>
              <a:rPr lang="ru-RU" b="1" dirty="0" err="1" smtClean="0">
                <a:solidFill>
                  <a:srgbClr val="7030A0"/>
                </a:solidFill>
              </a:rPr>
              <a:t>дітей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554163"/>
          <a:ext cx="8777317" cy="3712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1297"/>
                <a:gridCol w="5116020"/>
              </a:tblGrid>
              <a:tr h="318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Аспект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Поради</a:t>
                      </a: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педагога/психолога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1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контакти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Створювати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безпечне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доброзичливе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середовище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підбирати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"друга-наставника"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серед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однолітків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організовувати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чіткими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правилами;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поступово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розширювати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коло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1520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Альтернативна та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додаткова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(AAC)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Використовувати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PECS (система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обміну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картинками),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комунікатори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мобільні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додатки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якщо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мовлення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розвинене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недостатньо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психологічного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супроводу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дітей</a:t>
            </a:r>
            <a:r>
              <a:rPr lang="ru-RU" sz="3100" b="1" dirty="0" smtClean="0">
                <a:solidFill>
                  <a:srgbClr val="7030A0"/>
                </a:solidFill>
              </a:rPr>
              <a:t> та </a:t>
            </a:r>
            <a:r>
              <a:rPr lang="ru-RU" sz="3100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Із</a:t>
            </a:r>
            <a:r>
              <a:rPr lang="ru-RU" sz="3100" b="1" dirty="0" smtClean="0">
                <a:solidFill>
                  <a:srgbClr val="7030A0"/>
                </a:solidFill>
              </a:rPr>
              <a:t> РАС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урахування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логопеда, дефектолога,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структурованість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передбачуваної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толерантної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Опора на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острівків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математика,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з РАС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7"/>
          <a:ext cx="8777318" cy="56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52760"/>
                <a:gridCol w="2895600"/>
              </a:tblGrid>
              <a:tr h="726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супроводу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дошкільний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молодший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Підлітки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6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Емоційно-особистісний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розвиток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виразності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через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казкотерапію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розпізнаванню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базових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почуття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безпеки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зменшення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тривожності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робота 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тривожністю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агресією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страхами;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саморегуляції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майндфулнес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позитивної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самооцінки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ідентичності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2939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однолітками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простим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соціальним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правилам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вітання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черговість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подяка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моделювання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соціальних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ситуацій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міжособистісної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підготовка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діяльності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колективі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вирішення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конфліктів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ровесниками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91"/>
          <a:ext cx="8686800" cy="6471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1029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супроводу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дошкільний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молодший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Підлітки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783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через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методи, альтернативна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(PECS, жести,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потреб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діалогічної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мови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закріплення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комунікативних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ведення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бесіди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обговорення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соціально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прийнятного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офлайн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9525" anchor="ctr"/>
                </a:tc>
              </a:tr>
              <a:tr h="24733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Пізнавальна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сфера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уваги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пам’яті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мислення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через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структуровані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завдання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візуальних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матеріалів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розклади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піктограми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базових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навчальних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самоконтролю і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діяльності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навчальної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мотивації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профорієнтаційна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виявлення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сильних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сторін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42853"/>
          <a:ext cx="8686800" cy="6357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12916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супроводу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дошкільний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молодший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шкільний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Підлітки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364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Поведінкова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корекція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методів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ABA (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позитивне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зменшення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стереотипів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через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заміну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альтернативною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активністю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сенсорна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інтеграція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корекція дезадаптивних моделей поведінки;</a:t>
                      </a:r>
                      <a:b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конструктивних способів вираження емоцій;</a:t>
                      </a:r>
                      <a:b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робота з формуванням самостійності та відповідальності</a:t>
                      </a:r>
                    </a:p>
                  </a:txBody>
                  <a:tcPr marL="9525" marR="9525" marT="9525" marB="9525" anchor="ctr"/>
                </a:tc>
              </a:tr>
              <a:tr h="2702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Робота з батьками і педагогами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консультування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особливостей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розвитку;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навчання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використанню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альтернативних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методів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допомога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створенні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структурованого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середовища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вдома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консультування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підліткових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криз і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соціальної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адаптації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допомога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виборі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освітнього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маршруту,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профорієнтації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b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•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співпраці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між школою,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сім’єю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психологом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35732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7030A0"/>
                </a:solidFill>
              </a:rPr>
              <a:t>Методи</a:t>
            </a:r>
            <a:r>
              <a:rPr lang="ru-RU" sz="2800" b="1" dirty="0" smtClean="0">
                <a:solidFill>
                  <a:srgbClr val="7030A0"/>
                </a:solidFill>
              </a:rPr>
              <a:t> та </a:t>
            </a:r>
            <a:r>
              <a:rPr lang="ru-RU" sz="2800" b="1" dirty="0" err="1" smtClean="0">
                <a:solidFill>
                  <a:srgbClr val="7030A0"/>
                </a:solidFill>
              </a:rPr>
              <a:t>техніки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психологічного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супроводу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дітей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і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з</a:t>
            </a:r>
            <a:r>
              <a:rPr lang="ru-RU" sz="2800" b="1" dirty="0" smtClean="0">
                <a:solidFill>
                  <a:srgbClr val="7030A0"/>
                </a:solidFill>
              </a:rPr>
              <a:t> РАС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Емоційно-особистісний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розвиток: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драматерапія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метафоричні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релаксації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дихальні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майндфулнес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прогресивна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м’язова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релаксація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для навчання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розпізнаванню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Методи</a:t>
            </a:r>
            <a:r>
              <a:rPr lang="ru-RU" b="1" dirty="0" smtClean="0">
                <a:solidFill>
                  <a:srgbClr val="7030A0"/>
                </a:solidFill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психологічного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супроводу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дітей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	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Stories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К. Грей)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прикладами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правильної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правилами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черговості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норм.</a:t>
            </a:r>
          </a:p>
          <a:p>
            <a:pPr lvl="0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(SST –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Skills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Training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особливо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/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психологічного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супроводу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дітей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Альтернативна і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додаткова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(жести,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планшети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символи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PECS (Picture Exchange Communication System)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картками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підказок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поступового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діалогічної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Відеомоделювання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навчання шляхом перегляду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прикладів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правильної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і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Пізнавальний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розвиток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розклади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часу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кроків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навчання шляхом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завдань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Комп’ютерні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програми /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навчальні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застосунки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та розвитку.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7030A0"/>
                </a:solidFill>
              </a:rPr>
              <a:t>Психофізичний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розвиток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осіб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характеристики: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стереотипних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абстрактним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перевантаженості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потреба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структурованому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і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ABA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Applied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Behavior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небажаної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"тайм-аут"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контрольована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пауза) –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перевантажень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Токен-економіка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система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винагород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наклейки,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і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Робота з батьками і педагогами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Психоедукація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застосуванню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структурованого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Спільні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для педагогів і батьків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Супервізії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педагогів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асистентів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учителів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комплексі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де головне –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структурованість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візуальна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поступовість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оточенням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батьками дітей із РАС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142985"/>
          <a:ext cx="8686800" cy="5429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338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Зміст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реалізації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696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Психоедукація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Інформування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розвитку дітей з РАС, методи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корекції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важливість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раннього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втручання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Лекції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інформаційні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буклети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696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Емоційна підтримка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Допомога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зниженні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тривожності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подоланні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почуття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провини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профілактика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вигорання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групові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психологічні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групи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взаємопідтримки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696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Розвиток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батьківської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компетентності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Навчання використанню методів альтернативної комунікації, поведінкових стратегій, структурованої взаємодії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Майстер-класи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практичні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заняття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рольові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відеотренінги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батьками дітей із РАС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84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Зміст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реалізації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Партнерство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Спільне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планування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програми розвитку,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узгодження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виховних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підходів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взаємодія з педагогами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Спільні консиліуми, батьківські збори, індивідуальні зустрічі з командою супроводу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Соціалізаційна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Допомога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пошуку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груп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включення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громадське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життя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Групові зустрічі батьків, залучення до інклюзивних заходів, консультації з питань дозвілля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Робота з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родиною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Налагодження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родинних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взаємин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сиблінгів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позитивного образу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сім’ї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Сімейні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системна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сімейна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терапія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інтерактивні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заняття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всієї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родини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батьками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психолога батькам дітей із РАС :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такою,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якою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Порівнювати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Дотримуватися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структурованості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передбачуваності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розклади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підказки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Бути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послідовними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криз.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любить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конструювати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навчання.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батьками дітей із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Заохочувати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карати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(похвала,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жетони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улюблена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ефективніше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покарання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Розвивати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будь-якими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доступними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Жести,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(PECS),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слова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виражати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потреби.</a:t>
            </a:r>
          </a:p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Навчати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соціальним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навичкам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побутових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Вітання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подяка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черговість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через повтор і практику.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Бути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готовими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перевантаження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шумом,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світлом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скупченням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людей;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створюйте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затихні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куточки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»/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куточки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усамітнення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Дбати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про себе.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Психологічне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батьків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заважає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ефективній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допомозі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Залучайте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груп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взаємодопомоги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Основні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</a:rPr>
              <a:t> роботи психолога з педагогами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Психоедукація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педагогів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психофізичного розвитку дітей із РАС.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типовими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адекватних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очікувань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Основні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</a:rPr>
              <a:t> роботи психолога з педагогами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робота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складанні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програми розвитку (ІПР)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спрощення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схем,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чітких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алгоритмів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простору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шумових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подразників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«затишного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куточка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»/ «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куточка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усамітнення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Основні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</a:rPr>
              <a:t> роботи психолога з педагогами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разом із педагогами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дидактичних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розклади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роботи 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поведінковими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Навчання педагогів методам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стереотипії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Основні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</a:rPr>
              <a:t> роботи психолога з педагогами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педагогів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професійного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супервізії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конфліктних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Розвиток толерантності та емпатії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ставленні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 РАС.</a:t>
            </a:r>
          </a:p>
          <a:p>
            <a:pPr algn="just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супроводу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між педагогами,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асистентом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учителя, батьками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засіданнях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супроводу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педрадах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освіти.</a:t>
            </a:r>
          </a:p>
          <a:p>
            <a:pPr lvl="0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спектру (РАС) мають низку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розвиток, навчання 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Узагальнено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поділити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err="1" smtClean="0">
                <a:solidFill>
                  <a:srgbClr val="7030A0"/>
                </a:solidFill>
              </a:rPr>
              <a:t>Психофізичний</a:t>
            </a:r>
            <a:r>
              <a:rPr lang="ru-RU" b="1" dirty="0" smtClean="0">
                <a:solidFill>
                  <a:srgbClr val="7030A0"/>
                </a:solidFill>
              </a:rPr>
              <a:t> розвиток </a:t>
            </a:r>
            <a:r>
              <a:rPr lang="ru-RU" b="1" dirty="0" err="1" smtClean="0">
                <a:solidFill>
                  <a:srgbClr val="7030A0"/>
                </a:solidFill>
              </a:rPr>
              <a:t>осіб</a:t>
            </a:r>
            <a:r>
              <a:rPr lang="ru-RU" b="1" dirty="0" smtClean="0">
                <a:solidFill>
                  <a:srgbClr val="7030A0"/>
                </a:solidFill>
              </a:rPr>
              <a:t> із РОЗЛАДАМИ ДЕФІЦИТУ УВАГИ І ГІПЕРАКТИВНІСТЮ (</a:t>
            </a:r>
            <a:r>
              <a:rPr lang="ru-RU" b="1" dirty="0" err="1" smtClean="0">
                <a:solidFill>
                  <a:srgbClr val="7030A0"/>
                </a:solidFill>
              </a:rPr>
              <a:t>рдуг</a:t>
            </a:r>
            <a:r>
              <a:rPr lang="ru-RU" b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00240"/>
            <a:ext cx="8686800" cy="4079885"/>
          </a:xfrm>
        </p:spPr>
        <p:txBody>
          <a:bodyPr>
            <a:normAutofit fontScale="92500"/>
          </a:bodyPr>
          <a:lstStyle/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прояви: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неуважність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гіперактивність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толерантність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розвиток: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Дефіцит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зосереджуватися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легко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відволікається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подразники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поспішні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обдумування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Фрагментарність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помічає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картину.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Нерівномірна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працездатність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ривками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нестабільність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настрою,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вибухи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радості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роздратування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толерантність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витримуванні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невдач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заборон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афективних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сльози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постійному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схваленні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чутливі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похвали та критики.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Вольова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саморегуляція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Нетерплячість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прагне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доводить справу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спонтанно,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Соціальна сфера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ровесниками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можуть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лідерства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підлаштовуватися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прояви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негативізму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Особистісні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себе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невдачливими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зауваження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визнанні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прихований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проблемами).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Творчий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оригінальних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генерування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прояви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Гіперактивність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непосидючість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Імпульсивні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перебиває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дослухавши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зла, а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неспроможність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вражень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потреба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ДІТЕЙ ІЗ РДУГ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РДУГ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енергійність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креативність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допитливість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щирість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стосунках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правильному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розвиток самоконтролю)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rgbClr val="7030A0"/>
                </a:solidFill>
              </a:rPr>
              <a:t>Комунікативні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00174"/>
            <a:ext cx="8686800" cy="4579951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Часто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говорять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надмірно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уривчасто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"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перескакують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" з теми на тему.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Можуть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перебивати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співрозмовника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чекаючи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черги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забарвлені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вислови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завершують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думку.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структуруванні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розповіді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дотримуються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логіки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головне.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Комунікативні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Соціальна взаємодія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можуть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образливе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слово,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усвідомлюючи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монополізувати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розмову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тривалий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діалог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відволікаються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лідером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нетерпимість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правил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 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емоційно-особистісної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чужих).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репертуар,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надмірна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реактивність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чутливості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нетипові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прояви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прив’язаності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Комунікативні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складова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Висока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реактивність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можуть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інтонацію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голос,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міміку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Недостатньо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розвинене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розпізнавати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(особливо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молодших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дітей).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Часто потребують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негайного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схвалення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чутливі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критики.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з’являтися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сарказм,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протестна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Комунікативні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Типові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("говоримо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слухаємо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").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гублять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зміст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словами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вибудовувати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довготривалі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дружні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Комунікативні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Відкритість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безпосередність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висловлюваннях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Жвавість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енергійність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гумору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встановлювати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контакт із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людьми.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Креативність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пропозиціях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обговорень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дітей і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із РДУГ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суперечливий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характер: з одного боку –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щирість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відкритість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; з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самоконтролю,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підтриманні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з РДУГ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супроводу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рівня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Структурованість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розпорядок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зрозумілі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робота повинна бути регулярною, 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акцент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похвалі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винагороді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не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покаранні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батьками та педагогами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єдиної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з РДУГ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1326398"/>
          <a:ext cx="8686800" cy="5337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599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 /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Очікувані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результати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634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Емоційно-особистісний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розвиток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Зниження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тривожності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позитивної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самооцінки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Навчання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регуляції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Арттерапія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музикотерапія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релаксаційні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дзеркало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», «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ресурси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психокорекційні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бесіди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Стабілізація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сфери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Зростання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впевненості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собі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Вміння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виражати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контролювати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052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Соціалізація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навичок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співпраці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толерантності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Профілактика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конфліктів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історії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рольові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Групові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«Команда», «Ми разом»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Соціально-психологічні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Покращення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взаємодії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 ровесниками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Зниження рівня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конфліктності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Стійкі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дружні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контакти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з РДУГ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976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7318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 /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Очікувані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результати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Комунікація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діалогічного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мовлення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вміння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слухати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чекати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Навчання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ввічливим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формам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спілкування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Ігри «Питання–відповідь», «Комплімент другу» </a:t>
                      </a:r>
                      <a:b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Вправи з м’ячем, парні завдання </a:t>
                      </a:r>
                      <a:b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Рольові ігри з побутових ситуацій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Покращення діалогічних умінь </a:t>
                      </a:r>
                      <a:b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Уміння дотримуватись правил спілкування </a:t>
                      </a:r>
                      <a:b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- Позитивний досвід комунікації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Пізнавальна сфера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уваги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пам’яті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навичок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планування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Підвищення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навчальної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мотивації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уваги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пам’яті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(«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Знайди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помилку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», «Стоп–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рух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»)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візуальних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розкладів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чек-листів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інтерактивні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методи навчання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Покращення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концентрації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Зменшення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відволікання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Більш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організована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навчальна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діяльність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та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з РДУГ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357298"/>
          <a:ext cx="8624920" cy="5387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230"/>
                <a:gridCol w="2156230"/>
                <a:gridCol w="2156230"/>
                <a:gridCol w="2156230"/>
              </a:tblGrid>
              <a:tr h="4550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Поведінкова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корекція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Зменшення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імпульсивності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гіперактивності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самоконтролю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Навчання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альтернативним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моделям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Когнітивно-поведінкові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Система позитивного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підкріплення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гальмування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рухів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дій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(«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Червоний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зелений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сигнал»)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Зниження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частоти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небажаної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Розвиток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вольового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контролю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Засвоєння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прийнятних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моделей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531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Робота з батьками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Психопросвіта про РДУГ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Підтримка у вихованні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Формування єдиної лінії впливу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для батьків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Практичні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рекомендації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щодо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організації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побуту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та навчання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Батьки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розуміють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особливості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РДУГ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Послідовність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виховних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діях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Зниження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напруги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родині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571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Робота з педагогами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Адаптація навчального процесу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Розвиток навичок поведінкової підтримки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Моніторинг стану дитини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Методичні консультації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Педагогічні консиліуми 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Рекомендації з адаптації завдань і уроків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Ефективніші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навчальні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результати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Зменшення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поведінкових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класі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Підвищення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інклюзивної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компетентності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педагогів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і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br>
              <a:rPr lang="ru-RU" b="1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615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Короткий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опис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Емоційно-особистісний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розвиток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Когнітивно-поведінкова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терапія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(КПТ)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малюнкова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музична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казкотерапія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терапія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Дихальні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релаксаційні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«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Стоп-пауза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для контролю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імпульсів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розпізнавання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(«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», «термометр настрою»)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Допомагає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краще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усвідомлювати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почуття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регулювати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знижувати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тривожність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напруження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формувати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самооцінку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Пізнавальна сфера (увага, пам'ять, мислення)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Корекційно-розвивальні програми</a:t>
                      </a:r>
                      <a:b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Навчально-ігрові методи</a:t>
                      </a:r>
                      <a:b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Візуалізація та структуроване навчання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концентрацію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(«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Знайди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відмінності»)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Завдання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довільну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увагу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лабіринти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запам’ятовування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Візуальні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графіки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розклади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Спрямований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розвиток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довільної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уваги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концентрації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пам’яті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мислення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навчальної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діяльності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Методи та </a:t>
            </a:r>
            <a:r>
              <a:rPr lang="ru-RU" b="1" dirty="0" err="1" smtClean="0">
                <a:solidFill>
                  <a:srgbClr val="7030A0"/>
                </a:solidFill>
              </a:rPr>
              <a:t>техніки</a:t>
            </a:r>
            <a:r>
              <a:rPr lang="ru-RU" b="1" dirty="0" smtClean="0">
                <a:solidFill>
                  <a:srgbClr val="7030A0"/>
                </a:solidFill>
              </a:rPr>
              <a:t> психологічного супроводу дітей і </a:t>
            </a:r>
            <a:r>
              <a:rPr lang="ru-RU" b="1" dirty="0" err="1" smtClean="0">
                <a:solidFill>
                  <a:srgbClr val="7030A0"/>
                </a:solidFill>
              </a:rPr>
              <a:t>підлітків</a:t>
            </a:r>
            <a:r>
              <a:rPr lang="ru-RU" b="1" dirty="0" smtClean="0">
                <a:solidFill>
                  <a:srgbClr val="7030A0"/>
                </a:solidFill>
              </a:rPr>
              <a:t> із РДУГ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844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Короткий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опис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Поведінкова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корекція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Систематичне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Моделювання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Поведінкові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контракти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Система жетонів і нагород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«Я-повідомлення» у спілкуванні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Тренування навички «очікування»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Формує навички самоконтролю, відповідальної поведінки, сприяє зниженню імпульсивності та агресивних проявів.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 та соціалізація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соціальних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/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Соціально-психологічний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ситуації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(«як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попросити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допомогу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»)</a:t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історії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сценарії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b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розвиток емпатії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Розвиває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комунікативні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вміння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вчить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конструктивній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однолітками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й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дорослими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формує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позитивний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соціальний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досвід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Самоконтроль і саморегуляція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Навчання самоконтролю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Тайм-менеджмент для підлітків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Біофідбек (за можливості)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Таймер для роботи й відпочинку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Самооцінка поведінки (щоденник успіхів)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Вправи на усвідомлення тіла (короткі фізичні паузи)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Сприяє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розвитку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вміння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планувати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час,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контролювати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дії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поведінку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підтримувати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оптимальний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рівень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активності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46672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Напрями</a:t>
            </a:r>
            <a:r>
              <a:rPr lang="ru-RU" b="1" dirty="0" smtClean="0">
                <a:solidFill>
                  <a:schemeClr val="tx1"/>
                </a:solidFill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</a:rPr>
              <a:t>форми</a:t>
            </a:r>
            <a:r>
              <a:rPr lang="ru-RU" b="1" dirty="0" smtClean="0">
                <a:solidFill>
                  <a:schemeClr val="tx1"/>
                </a:solidFill>
              </a:rPr>
              <a:t> роботи психолога з батьками дітей із РДУГ</a:t>
            </a:r>
          </a:p>
          <a:p>
            <a:pPr algn="just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2714620"/>
          <a:ext cx="8358246" cy="3643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786082"/>
              </a:tblGrid>
              <a:tr h="420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Напрям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Зміст роботи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роботи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929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Психоосвіта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Ознайомлення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батьків із природою РДУГ,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особливостями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проявів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поведінці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зняття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почуття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провини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адекватних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очікувань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інформаційні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буклети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293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 виховних стратегій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Навчання методам позитивного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встановлення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правил і меж,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режиму дня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батьківської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компетентності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майстер-класи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Нерівномірність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виражені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здібності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(математика,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запам’ятовування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деталей).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абстрактним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символізацією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узагальненням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конкретного,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картинками").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Важкість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причинно-наслідкових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3946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507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Напрям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Зміст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287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батьків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Зменшення стресу, профілактика вигорання, розвиток стресостійкості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 консультації, групи психологічної підтримки, арттерапія</a:t>
                      </a:r>
                    </a:p>
                  </a:txBody>
                  <a:tcPr marL="9525" marR="9525" marT="9525" marB="9525" anchor="ctr"/>
                </a:tc>
              </a:tr>
              <a:tr h="2151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комунікативних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ефективним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методам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спілкування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дитиною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активне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слухання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«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Я-повідомлення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»),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попередження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конфліктів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комунікативних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умінь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сімейні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660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451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Напрям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Зміст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680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Співпраця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педагогами та </a:t>
                      </a:r>
                      <a:r>
                        <a:rPr lang="ru-RU" sz="16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фахівцями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Налагодження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вчителями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участь 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створенні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індивідуальної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програми розвитку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єдність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підходів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Круглі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столи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зустрічі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психолог-батьки-вчителі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»,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засідання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528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Психотерапевтична підтримка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Робота з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внутрішньосімейними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конфліктами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прийняття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особливостей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збереження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позитивного образу «Я» у батьків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сімейна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психотерапія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когнітивно-поведінкова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терапія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Методичні рекомендації під час психологічного супроводу батьків</a:t>
            </a:r>
          </a:p>
          <a:p>
            <a:pPr algn="just"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консультацій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З’ясовуйте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батьків,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реалістичне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РДУГ: що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нейропсихологічний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розлад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не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погане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Надавайте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поради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режиму дня, навчання,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методам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позитивного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похвала, нагороди, система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жетонів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релаксації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стоп-пауза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родиною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Проводьте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сімейні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суперечливих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тата).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Обговорюйте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рекомендуйте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Я-повідомлення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(«Я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хвилююся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коли…»,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креативність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енергійність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щирість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формах роботи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Організовуйте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підвищення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батьківської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вони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відпрацьовують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навички (як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правила,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взаємопідтримки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батьки можуть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ділитися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освітнім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середовищем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вибудовувати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педагогами.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Підтримуйте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участь батьків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програми розвитку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Поради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щоденної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можливість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перерви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багатозадачності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одна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Хвалити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невеликі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Дотримуватися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батьками дітей із РДУГ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 психолога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системною,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підтримуючою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партнерською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орієнтованою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прийняття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взаємоповаги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 напрями роботи психолога з батьками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357313"/>
          <a:ext cx="8686800" cy="5160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Зміст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Психоедукація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педагогів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Ознайомлення з особливостями проявів РДУГ, пояснення механізмів труднощів уваги, гіперактивності й імпульсивності; навчання ефективним стратегіям підтримки дитини.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педагогічної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чітких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структурованих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інструкцій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застосування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позитивного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навчання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технік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зниження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конфліктності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агресивних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реакцій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Розробка індивідуального освітнього підходу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Спільне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створення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адаптованих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завдань;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візуальних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матеріалів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таймерів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коротких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інструкцій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допомога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складанні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освітньої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траєкторії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 напрями роботи психолога з батьками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0"/>
          <a:ext cx="8686800" cy="4660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599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Зміст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030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Психологічна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педагогів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Проведення супервізій та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профілактика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професійного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вигорання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розвиток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саморегуляції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роботі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дітьми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РДУГ.</a:t>
                      </a:r>
                    </a:p>
                  </a:txBody>
                  <a:tcPr marL="9525" marR="9525" marT="9525" marB="9525" anchor="ctr"/>
                </a:tc>
              </a:tr>
              <a:tr h="2030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Організація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партнерської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Налагодження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співпраці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батьками,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асистентами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вчителя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командою супроводу;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координація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інклюзивних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рішень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сприяння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командній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роботі</a:t>
                      </a: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Спільні та відмінні особливості РАС і РДУГ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потреба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структурованому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при РАС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РДУГ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Рекомендована література: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American Psychiatric Association.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Diagnostic and Statistical Manual of Mental Disorders (DSM-5-TR)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2022.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Баєва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 В. Інклюзивна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дітей з особливими потребами. – К., 2021.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Корольчук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М. С.,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Чебикін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О. Я. Психологія розвитку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освіти. – К., 2020.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Barkley R. A.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Attention-Deficit Hyperactivity Disorder: A Handbook for Diagnosis and Treatment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2019.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Attwood T.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Complete Guide to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Asperger’s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Syndrome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2022.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атиповий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ехолалії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формальне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цитування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інтонації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міміки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"прагматичного аспекту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ровесниками.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колективній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"правил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ролей та норм.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переважає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зосередження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інтересах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Психолог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чн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особливост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тей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uk-UA" b="1" dirty="0" smtClean="0">
                <a:solidFill>
                  <a:srgbClr val="7030A0"/>
                </a:solidFill>
              </a:rPr>
              <a:t>і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Стереотипні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плескання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руками,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розгойдування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колу).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повторюваних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ритуалів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Надмірна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сталості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протест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гіпер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гіпочутливості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сильна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звуки,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світло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дотики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779</TotalTime>
  <Words>3769</Words>
  <Application>Microsoft Office PowerPoint</Application>
  <PresentationFormat>Экран (4:3)</PresentationFormat>
  <Paragraphs>489</Paragraphs>
  <Slides>69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0" baseType="lpstr">
      <vt:lpstr>Трек</vt:lpstr>
      <vt:lpstr>Слайд 1</vt:lpstr>
      <vt:lpstr>ЗМІСТ</vt:lpstr>
      <vt:lpstr>Психофізичний розвиток осіб із РАС </vt:lpstr>
      <vt:lpstr>Психологічні особливості дітей із РАС </vt:lpstr>
      <vt:lpstr>Психологічні особливості дітей із РАС</vt:lpstr>
      <vt:lpstr>Психологічні особливості дітей із РАС</vt:lpstr>
      <vt:lpstr>Психологічні особливості дітей із РАС</vt:lpstr>
      <vt:lpstr>Психологічні особливості дітей із РАС</vt:lpstr>
      <vt:lpstr>Психологічні особливості дітей із РАС</vt:lpstr>
      <vt:lpstr>Психологічні особливості дітей із РАС</vt:lpstr>
      <vt:lpstr>Психологічні особливості дітей із РАС</vt:lpstr>
      <vt:lpstr>КОМУНІКАТИВНІ ОСОБЛИВОСТІ ДІТЕЙ ІЗ РАС </vt:lpstr>
      <vt:lpstr>КОМУНІКАТИВНІ ОСОБЛИВОСТІ ДІТЕЙ ІЗ РАС </vt:lpstr>
      <vt:lpstr>КОМУНІКАТИВНІ ОСОБЛИВОСТІ ДІТЕЙ ІЗ РАС </vt:lpstr>
      <vt:lpstr>КОМУНІКАТИВНІ ОСОБЛИВОСТІ ДІТЕЙ ІЗ РАС</vt:lpstr>
      <vt:lpstr>КОМУНІКАТИВНІ ОСОБЛИВОСТІ ДІТЕЙ ІЗ РАС</vt:lpstr>
      <vt:lpstr>КОМУНІКАТИВНІ ОСОБЛИВОСТІ ДІТЕЙ ІЗ РАС</vt:lpstr>
      <vt:lpstr>КОМУНІКАТИВНІ ОСОБЛИВОСТІ ДІТЕЙ ІЗ РАС</vt:lpstr>
      <vt:lpstr>Рекомендації щодо розвитку комунікативних навичок у дітей із РАС </vt:lpstr>
      <vt:lpstr>Рекомендації щодо розвитку комунікативних навичок у дітей із РАС</vt:lpstr>
      <vt:lpstr>Рекомендації щодо розвитку комунікативних навичок у дітей із РАС</vt:lpstr>
      <vt:lpstr>Особливості психологічного супроводу дітей та підлітків Із РАС </vt:lpstr>
      <vt:lpstr>Особливості психологічного супроводу дітей та підлітків Із РАС </vt:lpstr>
      <vt:lpstr>Слайд 24</vt:lpstr>
      <vt:lpstr>Слайд 25</vt:lpstr>
      <vt:lpstr>Методи та техніки психологічного супроводу дітей і підлітків з РАС </vt:lpstr>
      <vt:lpstr>Методи та техніки психологічного супроводу дітей і підлітків з РАС</vt:lpstr>
      <vt:lpstr>Методи та техніки психологічного супроводу дітей і підлітків з РАС</vt:lpstr>
      <vt:lpstr>Методи та техніки психологічного супроводу дітей і підлітків з РАС</vt:lpstr>
      <vt:lpstr>Методи та техніки психологічного супроводу дітей і підлітків з РАС</vt:lpstr>
      <vt:lpstr>Методи та техніки психологічного супроводу дітей і підлітків з РАС</vt:lpstr>
      <vt:lpstr>Робота психолога з батьками дітей із РАС </vt:lpstr>
      <vt:lpstr>Робота психолога з батьками дітей із РАС</vt:lpstr>
      <vt:lpstr>Робота психолога з батьками дітей із РАС</vt:lpstr>
      <vt:lpstr>Робота психолога з батьками дітей із РАС</vt:lpstr>
      <vt:lpstr>Основні напрями роботи психолога з педагогами</vt:lpstr>
      <vt:lpstr>Основні напрями роботи психолога з педагогами</vt:lpstr>
      <vt:lpstr>Основні напрями роботи психолога з педагогами</vt:lpstr>
      <vt:lpstr>Основні напрями роботи психолога з педагогами</vt:lpstr>
      <vt:lpstr> Психофізичний розвиток осіб із РОЗЛАДАМИ ДЕФІЦИТУ УВАГИ І ГІПЕРАКТИВНІСТЮ (рдуг) </vt:lpstr>
      <vt:lpstr>ПСИХОЛОГІЧНІ ОСОБЛИВОСТІ ДІТЕЙ ІЗ РДУГ </vt:lpstr>
      <vt:lpstr>ПСИХОЛОГІЧНІ ОСОБЛИВОСТІ ДІТЕЙ ІЗ РДУГ </vt:lpstr>
      <vt:lpstr>ПСИХОЛОГІЧНІ ОСОБЛИВОСТІ ДІТЕЙ ІЗ РДУГ </vt:lpstr>
      <vt:lpstr>ПСИХОЛОГІЧНІ ОСОБЛИВОСТІ ДІТЕЙ ІЗ РДУГ </vt:lpstr>
      <vt:lpstr>ПСИХОЛОГІЧНІ ОСОБЛИВОСТІ ДІТЕЙ ІЗ РДУГ </vt:lpstr>
      <vt:lpstr>ПСИХОЛОГІЧНІ ОСОБЛИВОСТІ ДІТЕЙ ІЗ РДУГ </vt:lpstr>
      <vt:lpstr>ПСИХОЛОГІЧНІ ОСОБЛИВОСТІ ДІТЕЙ ІЗ РДУГ </vt:lpstr>
      <vt:lpstr> Комунікативні особливості дітей та підлітків із РДУГ </vt:lpstr>
      <vt:lpstr>Комунікативні особливості дітей та підлітків із РДУГ</vt:lpstr>
      <vt:lpstr>Комунікативні особливості дітей та підлітків із РДУГ</vt:lpstr>
      <vt:lpstr>Комунікативні особливості дітей та підлітків із РДУГ</vt:lpstr>
      <vt:lpstr>Комунікативні особливості дітей та підлітків із РДУГ</vt:lpstr>
      <vt:lpstr> Особливості психологічного супроводу дітей та підлітків із РДУГ </vt:lpstr>
      <vt:lpstr>Особливості психологічного супроводу дітей та підлітків із РДУГ</vt:lpstr>
      <vt:lpstr>Особливості психологічного супроводу дітей та підлітків із РДУГ</vt:lpstr>
      <vt:lpstr>Особливості психологічного супроводу дітей та підлітків із РДУГ</vt:lpstr>
      <vt:lpstr> Методи та техніки психологічного супроводу дітей і підлітків із РДУГ </vt:lpstr>
      <vt:lpstr>Методи та техніки психологічного супроводу дітей і підлітків із РДУГ</vt:lpstr>
      <vt:lpstr> Робота психолога з батьками дітей із РДУГ </vt:lpstr>
      <vt:lpstr>Робота психолога з батьками дітей із РДУГ</vt:lpstr>
      <vt:lpstr>Робота психолога з батьками дітей із РДУГ</vt:lpstr>
      <vt:lpstr>Робота психолога з батьками дітей із РДУГ</vt:lpstr>
      <vt:lpstr>Робота психолога з батьками дітей із РДУГ</vt:lpstr>
      <vt:lpstr>Робота психолога з батьками дітей із РДУГ</vt:lpstr>
      <vt:lpstr>Робота психолога з батьками дітей із РДУГ</vt:lpstr>
      <vt:lpstr>Основні напрями роботи психолога з батьками</vt:lpstr>
      <vt:lpstr>Основні напрями роботи психолога з батьками</vt:lpstr>
      <vt:lpstr>Спільні та відмінні особливості РАС і РДУГ </vt:lpstr>
      <vt:lpstr>Рекомендована література: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61</cp:revision>
  <dcterms:created xsi:type="dcterms:W3CDTF">2025-09-25T11:39:22Z</dcterms:created>
  <dcterms:modified xsi:type="dcterms:W3CDTF">2025-09-29T11:47:40Z</dcterms:modified>
</cp:coreProperties>
</file>