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83" r:id="rId6"/>
    <p:sldId id="307" r:id="rId7"/>
    <p:sldId id="284" r:id="rId8"/>
    <p:sldId id="308" r:id="rId9"/>
    <p:sldId id="288" r:id="rId10"/>
    <p:sldId id="309" r:id="rId11"/>
    <p:sldId id="310" r:id="rId12"/>
    <p:sldId id="287" r:id="rId13"/>
    <p:sldId id="290" r:id="rId14"/>
    <p:sldId id="291" r:id="rId15"/>
    <p:sldId id="311" r:id="rId16"/>
    <p:sldId id="292" r:id="rId17"/>
    <p:sldId id="293" r:id="rId18"/>
    <p:sldId id="312" r:id="rId19"/>
    <p:sldId id="301" r:id="rId20"/>
    <p:sldId id="302" r:id="rId21"/>
    <p:sldId id="303" r:id="rId22"/>
    <p:sldId id="304" r:id="rId23"/>
    <p:sldId id="305" r:id="rId24"/>
    <p:sldId id="313" r:id="rId25"/>
    <p:sldId id="294" r:id="rId26"/>
    <p:sldId id="306" r:id="rId27"/>
    <p:sldId id="315" r:id="rId28"/>
    <p:sldId id="316" r:id="rId29"/>
    <p:sldId id="295" r:id="rId30"/>
    <p:sldId id="314" r:id="rId31"/>
    <p:sldId id="296" r:id="rId32"/>
    <p:sldId id="317" r:id="rId33"/>
    <p:sldId id="282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065-2019-%D0%B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suspilne.media/38892-pidhid-moralno-zastariv-ak-u-zaporizzi-monitorat-akist-povitra/" TargetMode="External"/><Relationship Id="rId2" Type="http://schemas.openxmlformats.org/officeDocument/2006/relationships/hyperlink" Target="https://mepr.gov.ua/news/36338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</a:rPr>
              <a:t>Моніторинг </a:t>
            </a:r>
            <a:r>
              <a:rPr lang="uk-UA" sz="5400" b="1" dirty="0" smtClean="0">
                <a:solidFill>
                  <a:srgbClr val="FF0000"/>
                </a:solidFill>
              </a:rPr>
              <a:t>довкілля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3816424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662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Локальна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система </a:t>
            </a:r>
            <a:r>
              <a:rPr lang="ru-RU" b="1" dirty="0" err="1"/>
              <a:t>моніторингу</a:t>
            </a:r>
            <a:r>
              <a:rPr lang="ru-RU" dirty="0"/>
              <a:t> –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2170664"/>
            <a:ext cx="4032448" cy="4066648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ru-RU" dirty="0" smtClean="0"/>
              <a:t>система</a:t>
            </a:r>
            <a:r>
              <a:rPr lang="ru-RU" dirty="0"/>
              <a:t>, яка </a:t>
            </a:r>
            <a:r>
              <a:rPr lang="ru-RU" dirty="0" err="1"/>
              <a:t>функціонує</a:t>
            </a:r>
            <a:r>
              <a:rPr lang="ru-RU" dirty="0"/>
              <a:t> в межах </a:t>
            </a:r>
            <a:r>
              <a:rPr lang="ru-RU" dirty="0" err="1"/>
              <a:t>окремого</a:t>
            </a:r>
            <a:r>
              <a:rPr lang="ru-RU" dirty="0"/>
              <a:t> району, </a:t>
            </a:r>
            <a:r>
              <a:rPr lang="ru-RU" dirty="0" err="1"/>
              <a:t>міста</a:t>
            </a:r>
            <a:r>
              <a:rPr lang="ru-RU" dirty="0"/>
              <a:t>, </a:t>
            </a:r>
            <a:r>
              <a:rPr lang="ru-RU" dirty="0" err="1"/>
              <a:t>об’єкта</a:t>
            </a:r>
            <a:r>
              <a:rPr lang="ru-RU" dirty="0"/>
              <a:t>. </a:t>
            </a:r>
            <a:endParaRPr lang="ru-RU" dirty="0" smtClean="0"/>
          </a:p>
          <a:p>
            <a:pPr marL="68580" indent="0" algn="just">
              <a:buNone/>
            </a:pPr>
            <a:r>
              <a:rPr lang="ru-RU" dirty="0" smtClean="0"/>
              <a:t>Локальна </a:t>
            </a:r>
            <a:r>
              <a:rPr lang="ru-RU" dirty="0"/>
              <a:t>система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пов’язана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загальнодержавною</a:t>
            </a:r>
            <a:r>
              <a:rPr lang="ru-RU" dirty="0"/>
              <a:t> та </a:t>
            </a:r>
            <a:r>
              <a:rPr lang="ru-RU" dirty="0" err="1"/>
              <a:t>регіональною</a:t>
            </a:r>
            <a:r>
              <a:rPr lang="ru-RU" dirty="0"/>
              <a:t> системами </a:t>
            </a:r>
            <a:r>
              <a:rPr lang="ru-RU" dirty="0" err="1"/>
              <a:t>моніторингу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564904"/>
            <a:ext cx="3415475" cy="212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801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Відомча</a:t>
            </a:r>
            <a:r>
              <a:rPr lang="ru-RU" b="1" dirty="0"/>
              <a:t> система </a:t>
            </a:r>
            <a:r>
              <a:rPr lang="ru-RU" b="1" dirty="0" err="1"/>
              <a:t>моніторингу</a:t>
            </a:r>
            <a:r>
              <a:rPr lang="ru-RU" dirty="0"/>
              <a:t> –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323652"/>
            <a:ext cx="7632848" cy="3985668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ru-RU" dirty="0" smtClean="0"/>
              <a:t>система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sz="6000" dirty="0" err="1">
                <a:solidFill>
                  <a:srgbClr val="FF0000"/>
                </a:solidFill>
              </a:rPr>
              <a:t>окремим</a:t>
            </a:r>
            <a:r>
              <a:rPr lang="ru-RU" dirty="0"/>
              <a:t> </a:t>
            </a:r>
            <a:r>
              <a:rPr lang="ru-RU" dirty="0" err="1"/>
              <a:t>суб’єктам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, і входить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до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.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За </a:t>
            </a:r>
            <a:r>
              <a:rPr lang="ru-RU" dirty="0" err="1"/>
              <a:t>своїм</a:t>
            </a:r>
            <a:r>
              <a:rPr lang="ru-RU" dirty="0"/>
              <a:t> рангом </a:t>
            </a:r>
            <a:r>
              <a:rPr lang="ru-RU" dirty="0" err="1"/>
              <a:t>відомча</a:t>
            </a:r>
            <a:r>
              <a:rPr lang="ru-RU" dirty="0"/>
              <a:t> система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функціонувати</a:t>
            </a:r>
            <a:r>
              <a:rPr lang="ru-RU" dirty="0"/>
              <a:t> на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державному</a:t>
            </a:r>
            <a:r>
              <a:rPr lang="ru-RU" dirty="0"/>
              <a:t>,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/>
              <a:t>регіональному</a:t>
            </a:r>
            <a:r>
              <a:rPr lang="ru-RU" dirty="0" smtClean="0"/>
              <a:t> </a:t>
            </a:r>
            <a:r>
              <a:rPr lang="ru-RU" dirty="0"/>
              <a:t>та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локальному </a:t>
            </a:r>
            <a:r>
              <a:rPr lang="ru-RU" dirty="0" err="1"/>
              <a:t>рівнях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442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836712"/>
            <a:ext cx="7488832" cy="513993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err="1" smtClean="0"/>
              <a:t>Згідно</a:t>
            </a:r>
            <a:r>
              <a:rPr lang="ru-RU" sz="2000" dirty="0" smtClean="0"/>
              <a:t> з </a:t>
            </a:r>
            <a:r>
              <a:rPr lang="ru-RU" sz="2000" dirty="0" err="1" smtClean="0"/>
              <a:t>положенням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державну</a:t>
            </a:r>
            <a:r>
              <a:rPr lang="ru-RU" sz="2000" dirty="0" smtClean="0"/>
              <a:t> систему </a:t>
            </a:r>
            <a:r>
              <a:rPr lang="ru-RU" sz="2000" dirty="0" err="1" smtClean="0"/>
              <a:t>моніторингу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довкілля</a:t>
            </a:r>
            <a:r>
              <a:rPr lang="ru-RU" sz="2000" dirty="0" smtClean="0"/>
              <a:t>, </a:t>
            </a:r>
            <a:r>
              <a:rPr lang="ru-RU" sz="2000" dirty="0" err="1" smtClean="0"/>
              <a:t>затвердженим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постановою</a:t>
            </a:r>
            <a:r>
              <a:rPr lang="ru-RU" sz="2000" dirty="0" smtClean="0"/>
              <a:t> </a:t>
            </a:r>
            <a:r>
              <a:rPr lang="ru-RU" dirty="0" smtClean="0"/>
              <a:t>КМУ </a:t>
            </a:r>
            <a:r>
              <a:rPr lang="ru-RU" dirty="0" err="1" smtClean="0"/>
              <a:t>від</a:t>
            </a:r>
            <a:r>
              <a:rPr lang="ru-RU" dirty="0" smtClean="0"/>
              <a:t> 30 </a:t>
            </a:r>
            <a:r>
              <a:rPr lang="ru-RU" dirty="0" err="1" smtClean="0"/>
              <a:t>березня</a:t>
            </a:r>
            <a:r>
              <a:rPr lang="ru-RU" dirty="0" smtClean="0"/>
              <a:t> 1998 р. </a:t>
            </a:r>
          </a:p>
          <a:p>
            <a:pPr>
              <a:buNone/>
            </a:pPr>
            <a:r>
              <a:rPr lang="ru-RU" b="1" dirty="0" smtClean="0"/>
              <a:t>№ 391 (N 1065 ( </a:t>
            </a:r>
            <a:r>
              <a:rPr lang="ru-RU" b="1" dirty="0" smtClean="0">
                <a:hlinkClick r:id="rId2"/>
              </a:rPr>
              <a:t>1065-2019-п</a:t>
            </a:r>
            <a:r>
              <a:rPr lang="ru-RU" b="1" dirty="0" smtClean="0"/>
              <a:t> ) </a:t>
            </a:r>
            <a:r>
              <a:rPr lang="ru-RU" b="1" dirty="0" err="1" smtClean="0"/>
              <a:t>від</a:t>
            </a:r>
            <a:r>
              <a:rPr lang="ru-RU" b="1" dirty="0" smtClean="0"/>
              <a:t> 04.12.2019) </a:t>
            </a:r>
            <a:r>
              <a:rPr lang="ru-RU" dirty="0" err="1" smtClean="0"/>
              <a:t>організаційна</a:t>
            </a:r>
            <a:r>
              <a:rPr lang="ru-RU" dirty="0" smtClean="0"/>
              <a:t> </a:t>
            </a:r>
            <a:r>
              <a:rPr lang="ru-RU" dirty="0" err="1" smtClean="0"/>
              <a:t>інтеграція</a:t>
            </a:r>
            <a:r>
              <a:rPr lang="ru-RU" dirty="0" smtClean="0"/>
              <a:t> </a:t>
            </a:r>
            <a:r>
              <a:rPr lang="ru-RU" dirty="0" err="1" smtClean="0"/>
              <a:t>суб’єктів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моніторингу</a:t>
            </a:r>
            <a:r>
              <a:rPr lang="ru-RU" dirty="0" smtClean="0"/>
              <a:t> на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рівнях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органами </a:t>
            </a:r>
            <a:r>
              <a:rPr lang="ru-RU" b="1" dirty="0" err="1" smtClean="0"/>
              <a:t>Мінекоенерго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основі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algn="just"/>
            <a:r>
              <a:rPr lang="ru-RU" sz="1800" dirty="0" err="1" smtClean="0"/>
              <a:t>загальнодержавної</a:t>
            </a:r>
            <a:r>
              <a:rPr lang="ru-RU" sz="1800" dirty="0" smtClean="0"/>
              <a:t> і </a:t>
            </a:r>
            <a:r>
              <a:rPr lang="ru-RU" sz="1800" dirty="0" err="1" smtClean="0"/>
              <a:t>регіональних</a:t>
            </a:r>
            <a:r>
              <a:rPr lang="ru-RU" sz="1800" dirty="0" smtClean="0"/>
              <a:t> (</a:t>
            </a:r>
            <a:r>
              <a:rPr lang="ru-RU" sz="1800" dirty="0" err="1" smtClean="0"/>
              <a:t>місцевих</a:t>
            </a:r>
            <a:r>
              <a:rPr lang="ru-RU" sz="1800" dirty="0" smtClean="0"/>
              <a:t>) </a:t>
            </a:r>
            <a:r>
              <a:rPr lang="ru-RU" sz="1800" dirty="0" err="1" smtClean="0"/>
              <a:t>програм</a:t>
            </a:r>
            <a:r>
              <a:rPr lang="ru-RU" sz="1800" dirty="0" smtClean="0"/>
              <a:t> </a:t>
            </a:r>
            <a:r>
              <a:rPr lang="ru-RU" sz="1800" dirty="0" err="1" smtClean="0"/>
              <a:t>моніторингу</a:t>
            </a:r>
            <a:r>
              <a:rPr lang="ru-RU" sz="1800" dirty="0" smtClean="0"/>
              <a:t> </a:t>
            </a:r>
            <a:r>
              <a:rPr lang="ru-RU" sz="1800" dirty="0" err="1" smtClean="0"/>
              <a:t>довкілля</a:t>
            </a:r>
            <a:r>
              <a:rPr lang="ru-RU" sz="1800" dirty="0" smtClean="0"/>
              <a:t>;</a:t>
            </a:r>
          </a:p>
          <a:p>
            <a:pPr algn="just"/>
            <a:endParaRPr lang="uk-UA" sz="1800" dirty="0"/>
          </a:p>
          <a:p>
            <a:pPr marL="68580" indent="0" algn="just">
              <a:buNone/>
            </a:pPr>
            <a:endParaRPr lang="ru-RU" sz="1800" dirty="0" smtClean="0"/>
          </a:p>
          <a:p>
            <a:pPr algn="just"/>
            <a:r>
              <a:rPr lang="ru-RU" sz="1800" dirty="0" err="1" smtClean="0"/>
              <a:t>угод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спільну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час </a:t>
            </a:r>
            <a:r>
              <a:rPr lang="ru-RU" sz="1800" dirty="0" err="1" smtClean="0"/>
              <a:t>здійснення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моніторингу</a:t>
            </a:r>
            <a:r>
              <a:rPr lang="ru-RU" sz="1800" dirty="0" smtClean="0"/>
              <a:t> </a:t>
            </a:r>
            <a:r>
              <a:rPr lang="ru-RU" sz="1800" dirty="0" err="1" smtClean="0"/>
              <a:t>довкілля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укладені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між</a:t>
            </a:r>
            <a:r>
              <a:rPr lang="ru-RU" sz="1800" dirty="0" smtClean="0"/>
              <a:t> </a:t>
            </a:r>
            <a:r>
              <a:rPr lang="ru-RU" sz="1800" dirty="0" err="1" smtClean="0"/>
              <a:t>усіма</a:t>
            </a:r>
            <a:r>
              <a:rPr lang="ru-RU" sz="1800" dirty="0" smtClean="0"/>
              <a:t> </a:t>
            </a:r>
            <a:r>
              <a:rPr lang="ru-RU" sz="1800" dirty="0" err="1" smtClean="0"/>
              <a:t>суб’єктами</a:t>
            </a:r>
            <a:r>
              <a:rPr lang="ru-RU" sz="1800" dirty="0" smtClean="0"/>
              <a:t> </a:t>
            </a:r>
            <a:r>
              <a:rPr lang="ru-RU" sz="1800" dirty="0" err="1" smtClean="0"/>
              <a:t>системи</a:t>
            </a:r>
            <a:r>
              <a:rPr lang="ru-RU" sz="1800" dirty="0" smtClean="0"/>
              <a:t> </a:t>
            </a:r>
            <a:r>
              <a:rPr lang="ru-RU" sz="1800" dirty="0" err="1" smtClean="0"/>
              <a:t>моніторингу</a:t>
            </a:r>
            <a:r>
              <a:rPr lang="ru-RU" sz="1800" dirty="0" smtClean="0"/>
              <a:t> на </a:t>
            </a:r>
            <a:r>
              <a:rPr lang="ru-RU" sz="1800" dirty="0" err="1" smtClean="0"/>
              <a:t>відповідному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рівні</a:t>
            </a:r>
            <a:r>
              <a:rPr lang="ru-RU" sz="1800" dirty="0" smtClean="0"/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1" y="1484784"/>
            <a:ext cx="6908907" cy="9989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Структура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та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зміст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программ </a:t>
            </a:r>
            <a:r>
              <a:rPr lang="ru-RU" sz="3100" b="1" dirty="0" err="1" smtClean="0">
                <a:solidFill>
                  <a:schemeClr val="tx2">
                    <a:lumMod val="75000"/>
                  </a:schemeClr>
                </a:solidFill>
              </a:rPr>
              <a:t>регіонального</a:t>
            </a: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 і державного </a:t>
            </a:r>
            <a:r>
              <a:rPr lang="ru-RU" sz="3100" b="1" dirty="0" err="1" smtClean="0">
                <a:solidFill>
                  <a:schemeClr val="tx2">
                    <a:lumMod val="75000"/>
                  </a:schemeClr>
                </a:solidFill>
              </a:rPr>
              <a:t>моніторингу</a:t>
            </a:r>
            <a:endParaRPr lang="ru-RU" sz="3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5498" y="2483768"/>
            <a:ext cx="7660918" cy="3734129"/>
          </a:xfrm>
        </p:spPr>
        <p:txBody>
          <a:bodyPr>
            <a:normAutofit fontScale="85000" lnSpcReduction="20000"/>
          </a:bodyPr>
          <a:lstStyle/>
          <a:p>
            <a:pPr marL="68580" indent="0" algn="just">
              <a:buNone/>
            </a:pP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містити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розділи</a:t>
            </a:r>
            <a:r>
              <a:rPr lang="ru-RU" dirty="0" smtClean="0"/>
              <a:t>: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err="1" smtClean="0"/>
              <a:t>підстава</a:t>
            </a:r>
            <a:r>
              <a:rPr lang="ru-RU" dirty="0" smtClean="0"/>
              <a:t> для </a:t>
            </a:r>
            <a:r>
              <a:rPr lang="ru-RU" dirty="0" err="1" smtClean="0"/>
              <a:t>розробки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, 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err="1" smtClean="0"/>
              <a:t>обґрунтування</a:t>
            </a:r>
            <a:r>
              <a:rPr lang="ru-RU" dirty="0" smtClean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,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/>
              <a:t>мета та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,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err="1" smtClean="0"/>
              <a:t>концептуальні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моніторингу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(для </a:t>
            </a:r>
            <a:r>
              <a:rPr lang="ru-RU" dirty="0" err="1" smtClean="0"/>
              <a:t>загальнодержавної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),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/>
              <a:t>склад </a:t>
            </a:r>
            <a:r>
              <a:rPr lang="ru-RU" dirty="0" err="1" smtClean="0"/>
              <a:t>функцій</a:t>
            </a:r>
            <a:r>
              <a:rPr lang="ru-RU" dirty="0" smtClean="0"/>
              <a:t> і задач,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вирішуються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моніторингу</a:t>
            </a:r>
            <a:r>
              <a:rPr lang="ru-RU" dirty="0" smtClean="0"/>
              <a:t>,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/>
              <a:t>заходи та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,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err="1" smtClean="0"/>
              <a:t>механізм</a:t>
            </a:r>
            <a:r>
              <a:rPr lang="ru-RU" dirty="0" smtClean="0"/>
              <a:t> 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та </a:t>
            </a:r>
            <a:r>
              <a:rPr lang="ru-RU" dirty="0" err="1" smtClean="0"/>
              <a:t>критерії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052736"/>
            <a:ext cx="7704856" cy="540060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dirty="0" smtClean="0"/>
              <a:t>У </a:t>
            </a:r>
            <a:r>
              <a:rPr lang="ru-RU" dirty="0" err="1" smtClean="0"/>
              <a:t>розділі</a:t>
            </a:r>
            <a:r>
              <a:rPr lang="ru-RU" dirty="0" smtClean="0"/>
              <a:t> </a:t>
            </a:r>
          </a:p>
          <a:p>
            <a:pPr marL="68580" indent="0" algn="just">
              <a:buNone/>
            </a:pPr>
            <a:r>
              <a:rPr lang="ru-RU" sz="3600" dirty="0" smtClean="0"/>
              <a:t>“</a:t>
            </a:r>
            <a:r>
              <a:rPr lang="ru-RU" sz="3600" b="1" i="1" dirty="0" err="1" smtClean="0"/>
              <a:t>Підстава</a:t>
            </a:r>
            <a:r>
              <a:rPr lang="ru-RU" sz="3600" b="1" i="1" dirty="0" smtClean="0"/>
              <a:t> для </a:t>
            </a:r>
            <a:r>
              <a:rPr lang="ru-RU" sz="3600" b="1" i="1" dirty="0" err="1" smtClean="0"/>
              <a:t>розробки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програми</a:t>
            </a:r>
            <a:r>
              <a:rPr lang="ru-RU" sz="3600" dirty="0" smtClean="0"/>
              <a:t>” </a:t>
            </a:r>
          </a:p>
          <a:p>
            <a:pPr marL="68580" indent="0" algn="just">
              <a:buNone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повинен бути наведений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 err="1" smtClean="0"/>
              <a:t>законодавчих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постанов та </a:t>
            </a:r>
            <a:r>
              <a:rPr lang="ru-RU" dirty="0" err="1" smtClean="0"/>
              <a:t>рішень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 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 smtClean="0"/>
              <a:t>природоохоронних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(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), </a:t>
            </a:r>
          </a:p>
          <a:p>
            <a:pPr marL="68580" indent="0" algn="just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створюється</a:t>
            </a:r>
            <a:r>
              <a:rPr lang="ru-RU" dirty="0" smtClean="0"/>
              <a:t> </a:t>
            </a:r>
            <a:r>
              <a:rPr lang="ru-RU" dirty="0" err="1" smtClean="0"/>
              <a:t>програма</a:t>
            </a:r>
            <a:r>
              <a:rPr lang="ru-RU" dirty="0" smtClean="0"/>
              <a:t> </a:t>
            </a:r>
            <a:r>
              <a:rPr lang="ru-RU" dirty="0" err="1" smtClean="0"/>
              <a:t>моніторингу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2564904"/>
            <a:ext cx="378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!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/>
              <a:t>У </a:t>
            </a:r>
            <a:r>
              <a:rPr lang="ru-RU" dirty="0" err="1"/>
              <a:t>розділі</a:t>
            </a:r>
            <a:r>
              <a:rPr lang="ru-RU" dirty="0"/>
              <a:t> “</a:t>
            </a:r>
            <a:r>
              <a:rPr lang="ru-RU" b="1" i="1" dirty="0" err="1"/>
              <a:t>Обґрунтування</a:t>
            </a:r>
            <a:r>
              <a:rPr lang="ru-RU" b="1" i="1" dirty="0"/>
              <a:t> </a:t>
            </a:r>
            <a:r>
              <a:rPr lang="ru-RU" b="1" i="1" dirty="0" err="1"/>
              <a:t>необхідності</a:t>
            </a:r>
            <a:r>
              <a:rPr lang="ru-RU" b="1" i="1" dirty="0"/>
              <a:t> </a:t>
            </a:r>
            <a:r>
              <a:rPr lang="ru-RU" b="1" i="1" dirty="0" err="1"/>
              <a:t>програми</a:t>
            </a:r>
            <a:r>
              <a:rPr lang="ru-RU" dirty="0"/>
              <a:t>”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7200916" cy="3697636"/>
          </a:xfrm>
        </p:spPr>
        <p:txBody>
          <a:bodyPr>
            <a:normAutofit fontScale="77500" lnSpcReduction="20000"/>
          </a:bodyPr>
          <a:lstStyle/>
          <a:p>
            <a:pPr marL="68580" indent="0" algn="just">
              <a:buNone/>
            </a:pP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/>
              <a:t>вказати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. </a:t>
            </a:r>
            <a:endParaRPr lang="ru-RU" dirty="0" smtClean="0"/>
          </a:p>
          <a:p>
            <a:pPr marL="68580" indent="0" algn="just">
              <a:buNone/>
            </a:pPr>
            <a:endParaRPr lang="ru-RU" b="1" u="sng" dirty="0" smtClean="0"/>
          </a:p>
          <a:p>
            <a:pPr marL="68580" indent="0" algn="just">
              <a:buNone/>
            </a:pPr>
            <a:r>
              <a:rPr lang="ru-RU" b="1" u="sng" dirty="0" err="1" smtClean="0"/>
              <a:t>Це</a:t>
            </a:r>
            <a:r>
              <a:rPr lang="ru-RU" b="1" u="sng" dirty="0" smtClean="0"/>
              <a:t> </a:t>
            </a:r>
            <a:r>
              <a:rPr lang="ru-RU" b="1" u="sng" dirty="0" err="1"/>
              <a:t>можуть</a:t>
            </a:r>
            <a:r>
              <a:rPr lang="ru-RU" b="1" u="sng" dirty="0"/>
              <a:t> бути: </a:t>
            </a:r>
            <a:endParaRPr lang="ru-RU" b="1" u="sng" dirty="0" smtClean="0"/>
          </a:p>
          <a:p>
            <a:pPr marL="68580" indent="0" algn="just">
              <a:buNone/>
            </a:pPr>
            <a:endParaRPr lang="ru-RU" b="1" u="sng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,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/>
              <a:t>та контролю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 та </a:t>
            </a:r>
            <a:r>
              <a:rPr lang="ru-RU" dirty="0" err="1"/>
              <a:t>природокористування</a:t>
            </a:r>
            <a:r>
              <a:rPr lang="ru-RU" dirty="0"/>
              <a:t>,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err="1" smtClean="0"/>
              <a:t>незадовільний</a:t>
            </a:r>
            <a:r>
              <a:rPr lang="ru-RU" dirty="0" smtClean="0"/>
              <a:t> </a:t>
            </a:r>
            <a:r>
              <a:rPr lang="ru-RU" dirty="0"/>
              <a:t>стан </a:t>
            </a:r>
            <a:r>
              <a:rPr lang="ru-RU" dirty="0" err="1"/>
              <a:t>довкілля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негативні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міждержавних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та </a:t>
            </a:r>
            <a:r>
              <a:rPr lang="ru-RU" dirty="0" err="1"/>
              <a:t>угод</a:t>
            </a:r>
            <a:r>
              <a:rPr lang="ru-RU" dirty="0" smtClean="0"/>
              <a:t>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якісного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та </a:t>
            </a:r>
            <a:r>
              <a:rPr lang="ru-RU" dirty="0" err="1"/>
              <a:t>оперативності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535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980728"/>
            <a:ext cx="7632848" cy="540060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dirty="0" smtClean="0"/>
              <a:t>В </a:t>
            </a:r>
            <a:r>
              <a:rPr lang="ru-RU" u="sng" dirty="0" err="1" smtClean="0"/>
              <a:t>загальнодержавній</a:t>
            </a:r>
            <a:r>
              <a:rPr lang="ru-RU" u="sng" dirty="0" smtClean="0"/>
              <a:t> </a:t>
            </a:r>
            <a:r>
              <a:rPr lang="ru-RU" u="sng" dirty="0" err="1" smtClean="0"/>
              <a:t>програмі</a:t>
            </a:r>
            <a:r>
              <a:rPr lang="ru-RU" u="sng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вказати</a:t>
            </a:r>
            <a:r>
              <a:rPr lang="ru-RU" dirty="0" smtClean="0"/>
              <a:t> в </a:t>
            </a:r>
            <a:r>
              <a:rPr lang="ru-RU" dirty="0" err="1" smtClean="0"/>
              <a:t>яких</a:t>
            </a:r>
            <a:r>
              <a:rPr lang="ru-RU" dirty="0" smtClean="0"/>
              <a:t> областях </a:t>
            </a:r>
            <a:r>
              <a:rPr lang="ru-RU" b="1" dirty="0" err="1" smtClean="0"/>
              <a:t>вже</a:t>
            </a:r>
            <a:r>
              <a:rPr lang="ru-RU" b="1" dirty="0" smtClean="0"/>
              <a:t> </a:t>
            </a:r>
            <a:r>
              <a:rPr lang="ru-RU" b="1" dirty="0" err="1" smtClean="0"/>
              <a:t>розроблені</a:t>
            </a:r>
            <a:r>
              <a:rPr lang="ru-RU" b="1" dirty="0" smtClean="0"/>
              <a:t> і </a:t>
            </a:r>
            <a:r>
              <a:rPr lang="ru-RU" b="1" dirty="0" err="1" smtClean="0"/>
              <a:t>реалізуються</a:t>
            </a:r>
            <a:r>
              <a:rPr lang="ru-RU" b="1" dirty="0" smtClean="0"/>
              <a:t> </a:t>
            </a:r>
            <a:r>
              <a:rPr lang="ru-RU" b="1" dirty="0" err="1" smtClean="0"/>
              <a:t>регіональні</a:t>
            </a:r>
            <a:r>
              <a:rPr lang="ru-RU" b="1" dirty="0" smtClean="0"/>
              <a:t> </a:t>
            </a:r>
            <a:r>
              <a:rPr lang="ru-RU" b="1" dirty="0" err="1" smtClean="0"/>
              <a:t>програми</a:t>
            </a:r>
            <a:r>
              <a:rPr lang="ru-RU" b="1" dirty="0" smtClean="0"/>
              <a:t> </a:t>
            </a:r>
            <a:r>
              <a:rPr lang="ru-RU" b="1" dirty="0" err="1" smtClean="0"/>
              <a:t>моніторингу</a:t>
            </a:r>
            <a:r>
              <a:rPr lang="ru-RU" b="1" dirty="0" smtClean="0"/>
              <a:t> </a:t>
            </a:r>
            <a:r>
              <a:rPr lang="ru-RU" b="1" dirty="0" err="1" smtClean="0"/>
              <a:t>довкілля</a:t>
            </a:r>
            <a:r>
              <a:rPr lang="ru-RU" b="1" dirty="0" smtClean="0"/>
              <a:t>,</a:t>
            </a:r>
            <a:r>
              <a:rPr lang="ru-RU" dirty="0" smtClean="0"/>
              <a:t> а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розробляються</a:t>
            </a:r>
            <a:r>
              <a:rPr lang="ru-RU" dirty="0" smtClean="0"/>
              <a:t>.</a:t>
            </a:r>
          </a:p>
          <a:p>
            <a:pPr marL="68580" indent="0" algn="just">
              <a:buNone/>
            </a:pPr>
            <a:r>
              <a:rPr lang="ru-RU" dirty="0" smtClean="0"/>
              <a:t>В </a:t>
            </a:r>
            <a:r>
              <a:rPr lang="ru-RU" u="sng" dirty="0" err="1" smtClean="0"/>
              <a:t>регіональних</a:t>
            </a:r>
            <a:r>
              <a:rPr lang="ru-RU" u="sng" dirty="0" smtClean="0"/>
              <a:t> </a:t>
            </a:r>
            <a:r>
              <a:rPr lang="ru-RU" u="sng" dirty="0" err="1" smtClean="0"/>
              <a:t>програмах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бути </a:t>
            </a:r>
            <a:r>
              <a:rPr lang="ru-RU" dirty="0" err="1" smtClean="0"/>
              <a:t>наведені</a:t>
            </a:r>
            <a:r>
              <a:rPr lang="ru-RU" dirty="0" smtClean="0"/>
              <a:t>: </a:t>
            </a:r>
          </a:p>
          <a:p>
            <a:pPr marL="68580" indent="0" algn="just">
              <a:buNone/>
            </a:pPr>
            <a:endParaRPr lang="ru-RU" dirty="0" smtClean="0"/>
          </a:p>
          <a:p>
            <a:pPr algn="just"/>
            <a:r>
              <a:rPr lang="ru-RU" sz="1800" dirty="0" err="1" smtClean="0"/>
              <a:t>загальні</a:t>
            </a:r>
            <a:r>
              <a:rPr lang="ru-RU" sz="1800" dirty="0" smtClean="0"/>
              <a:t> характеристики </a:t>
            </a:r>
            <a:r>
              <a:rPr lang="ru-RU" sz="1800" dirty="0" err="1" smtClean="0"/>
              <a:t>регіону</a:t>
            </a:r>
            <a:r>
              <a:rPr lang="ru-RU" sz="1800" dirty="0" smtClean="0"/>
              <a:t>,</a:t>
            </a:r>
          </a:p>
          <a:p>
            <a:pPr algn="just"/>
            <a:r>
              <a:rPr lang="ru-RU" sz="1800" dirty="0" smtClean="0"/>
              <a:t> </a:t>
            </a:r>
            <a:r>
              <a:rPr lang="ru-RU" sz="1800" dirty="0" err="1" smtClean="0"/>
              <a:t>адміністративно-територіальна</a:t>
            </a:r>
            <a:r>
              <a:rPr lang="ru-RU" sz="1800" dirty="0" smtClean="0"/>
              <a:t> структура,</a:t>
            </a:r>
          </a:p>
          <a:p>
            <a:pPr algn="just"/>
            <a:r>
              <a:rPr lang="ru-RU" sz="1800" dirty="0" smtClean="0"/>
              <a:t> </a:t>
            </a:r>
            <a:r>
              <a:rPr lang="ru-RU" sz="1800" dirty="0" err="1" smtClean="0"/>
              <a:t>фізико-географічні</a:t>
            </a:r>
            <a:r>
              <a:rPr lang="ru-RU" sz="1800" dirty="0" smtClean="0"/>
              <a:t> характеристики </a:t>
            </a:r>
            <a:r>
              <a:rPr lang="ru-RU" sz="1800" dirty="0" err="1" smtClean="0"/>
              <a:t>регіону</a:t>
            </a:r>
            <a:r>
              <a:rPr lang="ru-RU" sz="1800" dirty="0" smtClean="0"/>
              <a:t>,</a:t>
            </a:r>
          </a:p>
          <a:p>
            <a:pPr algn="just"/>
            <a:r>
              <a:rPr lang="ru-RU" sz="1800" dirty="0" smtClean="0"/>
              <a:t> </a:t>
            </a:r>
            <a:r>
              <a:rPr lang="ru-RU" sz="1800" dirty="0" err="1" smtClean="0"/>
              <a:t>відомості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господарчий</a:t>
            </a:r>
            <a:r>
              <a:rPr lang="ru-RU" sz="1800" dirty="0" smtClean="0"/>
              <a:t> комплекс,</a:t>
            </a:r>
          </a:p>
          <a:p>
            <a:pPr algn="just"/>
            <a:r>
              <a:rPr lang="ru-RU" sz="1800" dirty="0" smtClean="0"/>
              <a:t> </a:t>
            </a:r>
            <a:r>
              <a:rPr lang="ru-RU" sz="1800" dirty="0" err="1" smtClean="0"/>
              <a:t>демографічний</a:t>
            </a:r>
            <a:r>
              <a:rPr lang="ru-RU" sz="1800" dirty="0" smtClean="0"/>
              <a:t> та </a:t>
            </a:r>
          </a:p>
          <a:p>
            <a:pPr algn="just"/>
            <a:r>
              <a:rPr lang="ru-RU" sz="1800" dirty="0" err="1" smtClean="0"/>
              <a:t>екологічний</a:t>
            </a:r>
            <a:r>
              <a:rPr lang="ru-RU" sz="1800" dirty="0" smtClean="0"/>
              <a:t> стан </a:t>
            </a:r>
            <a:r>
              <a:rPr lang="ru-RU" sz="1800" dirty="0" err="1" smtClean="0"/>
              <a:t>регіону</a:t>
            </a:r>
            <a:r>
              <a:rPr lang="ru-RU" sz="1800" dirty="0" smtClean="0"/>
              <a:t>.</a:t>
            </a:r>
          </a:p>
          <a:p>
            <a:pPr marL="68580" indent="0" algn="just"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424936" cy="5544616"/>
          </a:xfrm>
        </p:spPr>
        <p:txBody>
          <a:bodyPr>
            <a:noAutofit/>
          </a:bodyPr>
          <a:lstStyle/>
          <a:p>
            <a:r>
              <a:rPr lang="ru-RU" sz="2800" dirty="0" smtClean="0"/>
              <a:t>У </a:t>
            </a:r>
            <a:r>
              <a:rPr lang="ru-RU" sz="2800" dirty="0" err="1" smtClean="0"/>
              <a:t>розділі</a:t>
            </a:r>
            <a:r>
              <a:rPr lang="ru-RU" sz="2800" dirty="0" smtClean="0"/>
              <a:t> </a:t>
            </a:r>
            <a:r>
              <a:rPr lang="ru-RU" sz="5400" dirty="0" smtClean="0"/>
              <a:t>“</a:t>
            </a:r>
            <a:r>
              <a:rPr lang="ru-RU" sz="5400" b="1" i="1" dirty="0" smtClean="0"/>
              <a:t>Мета та </a:t>
            </a:r>
            <a:r>
              <a:rPr lang="ru-RU" sz="5400" b="1" i="1" dirty="0" err="1" smtClean="0"/>
              <a:t>основні</a:t>
            </a:r>
            <a:r>
              <a:rPr lang="ru-RU" sz="5400" b="1" i="1" dirty="0" smtClean="0"/>
              <a:t> </a:t>
            </a:r>
            <a:r>
              <a:rPr lang="ru-RU" sz="5400" b="1" i="1" dirty="0" err="1" smtClean="0"/>
              <a:t>завдання</a:t>
            </a:r>
            <a:r>
              <a:rPr lang="ru-RU" sz="5400" b="1" i="1" dirty="0" smtClean="0"/>
              <a:t> </a:t>
            </a:r>
            <a:r>
              <a:rPr lang="ru-RU" sz="5400" b="1" i="1" dirty="0" err="1" smtClean="0"/>
              <a:t>програми</a:t>
            </a:r>
            <a:r>
              <a:rPr lang="ru-RU" sz="5400" dirty="0" smtClean="0"/>
              <a:t>”</a:t>
            </a:r>
            <a:r>
              <a:rPr lang="ru-RU" sz="2800" dirty="0" smtClean="0"/>
              <a:t> </a:t>
            </a:r>
            <a:r>
              <a:rPr lang="ru-RU" sz="2800" dirty="0" err="1" smtClean="0"/>
              <a:t>слід</a:t>
            </a:r>
            <a:r>
              <a:rPr lang="ru-RU" sz="2800" dirty="0" smtClean="0"/>
              <a:t> </a:t>
            </a:r>
            <a:r>
              <a:rPr lang="ru-RU" sz="2800" dirty="0" err="1" smtClean="0"/>
              <a:t>вказати</a:t>
            </a:r>
            <a:r>
              <a:rPr lang="ru-RU" sz="2800" dirty="0" smtClean="0"/>
              <a:t>, на </a:t>
            </a:r>
            <a:r>
              <a:rPr lang="ru-RU" sz="2800" dirty="0" err="1" smtClean="0"/>
              <a:t>розв’язання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3600" dirty="0" err="1" smtClean="0"/>
              <a:t>першочергових</a:t>
            </a:r>
            <a:r>
              <a:rPr lang="ru-RU" sz="3600" dirty="0" smtClean="0"/>
              <a:t> </a:t>
            </a:r>
            <a:r>
              <a:rPr lang="ru-RU" sz="2800" dirty="0" smtClean="0"/>
              <a:t>та </a:t>
            </a:r>
            <a:r>
              <a:rPr lang="ru-RU" sz="4000" dirty="0" err="1" smtClean="0"/>
              <a:t>довгострокових</a:t>
            </a:r>
            <a:r>
              <a:rPr lang="ru-RU" sz="4000" dirty="0" smtClean="0"/>
              <a:t> </a:t>
            </a:r>
            <a:r>
              <a:rPr lang="ru-RU" sz="2800" dirty="0" smtClean="0"/>
              <a:t>проблем </a:t>
            </a:r>
            <a:r>
              <a:rPr lang="ru-RU" sz="2800" dirty="0" err="1" smtClean="0"/>
              <a:t>спрямовані</a:t>
            </a:r>
            <a:r>
              <a:rPr lang="ru-RU" sz="2800" dirty="0" smtClean="0"/>
              <a:t> </a:t>
            </a:r>
            <a:r>
              <a:rPr lang="ru-RU" sz="2800" dirty="0" err="1" smtClean="0"/>
              <a:t>регіональні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загальнодержавна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програми</a:t>
            </a:r>
            <a:r>
              <a:rPr lang="ru-RU" sz="2800" dirty="0" smtClean="0"/>
              <a:t>, та </a:t>
            </a:r>
            <a:r>
              <a:rPr lang="ru-RU" sz="2800" dirty="0" err="1" smtClean="0"/>
              <a:t>що</a:t>
            </a:r>
            <a:r>
              <a:rPr lang="ru-RU" sz="2800" dirty="0" smtClean="0"/>
              <a:t> є </a:t>
            </a:r>
            <a:r>
              <a:rPr lang="ru-RU" sz="4400" dirty="0" err="1" smtClean="0"/>
              <a:t>кінцевою</a:t>
            </a:r>
            <a:r>
              <a:rPr lang="ru-RU" sz="4400" dirty="0" smtClean="0"/>
              <a:t> метою </a:t>
            </a:r>
            <a:r>
              <a:rPr lang="ru-RU" sz="4400" dirty="0" err="1" smtClean="0"/>
              <a:t>їх</a:t>
            </a:r>
            <a:r>
              <a:rPr lang="ru-RU" sz="4400" dirty="0" smtClean="0"/>
              <a:t> </a:t>
            </a:r>
            <a:r>
              <a:rPr lang="ru-RU" sz="4400" b="1" u="sng" dirty="0" err="1" smtClean="0"/>
              <a:t>реалізації</a:t>
            </a:r>
            <a:r>
              <a:rPr lang="ru-RU" sz="4400" b="1" u="sng" dirty="0" smtClean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Головною </a:t>
            </a:r>
            <a:r>
              <a:rPr lang="ru-RU" sz="5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метою 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7128908" cy="3508977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sz="3600" b="1" u="sng" dirty="0" err="1"/>
              <a:t>належного</a:t>
            </a:r>
            <a:r>
              <a:rPr lang="ru-RU" sz="3600" b="1" u="sng" dirty="0"/>
              <a:t> </a:t>
            </a:r>
            <a:r>
              <a:rPr lang="ru-RU" sz="3600" dirty="0" err="1"/>
              <a:t>рівня</a:t>
            </a:r>
            <a:r>
              <a:rPr lang="ru-RU" sz="3600" dirty="0"/>
              <a:t> </a:t>
            </a:r>
            <a:r>
              <a:rPr lang="ru-RU" sz="3600" dirty="0" err="1"/>
              <a:t>інформаційного</a:t>
            </a:r>
            <a:r>
              <a:rPr lang="ru-RU" sz="3600" dirty="0"/>
              <a:t> </a:t>
            </a:r>
            <a:r>
              <a:rPr lang="ru-RU" sz="3600" dirty="0" err="1"/>
              <a:t>забезпечення</a:t>
            </a:r>
            <a:r>
              <a:rPr lang="ru-RU" sz="3600" dirty="0"/>
              <a:t> </a:t>
            </a:r>
            <a:r>
              <a:rPr lang="ru-RU" dirty="0"/>
              <a:t>державного контролю за станом </a:t>
            </a:r>
            <a:r>
              <a:rPr lang="ru-RU" dirty="0" err="1"/>
              <a:t>довкілля</a:t>
            </a:r>
            <a:r>
              <a:rPr lang="ru-RU" dirty="0"/>
              <a:t>,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b="1" dirty="0" err="1" smtClean="0">
                <a:solidFill>
                  <a:srgbClr val="FF0000"/>
                </a:solidFill>
              </a:rPr>
              <a:t>прогнозування</a:t>
            </a:r>
            <a:r>
              <a:rPr lang="ru-RU" dirty="0" smtClean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та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b="1" dirty="0" err="1" smtClean="0">
                <a:solidFill>
                  <a:srgbClr val="00B050"/>
                </a:solidFill>
              </a:rPr>
              <a:t>розробка</a:t>
            </a:r>
            <a:r>
              <a:rPr lang="ru-RU" dirty="0" smtClean="0"/>
              <a:t> </a:t>
            </a:r>
            <a:r>
              <a:rPr lang="ru-RU" dirty="0" err="1"/>
              <a:t>ефективних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 та </a:t>
            </a:r>
            <a:r>
              <a:rPr lang="ru-RU" dirty="0" err="1"/>
              <a:t>природокористування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952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136904" cy="57606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u="sng" dirty="0" err="1" smtClean="0"/>
              <a:t>Основними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завданнями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програми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можуть</a:t>
            </a:r>
            <a:r>
              <a:rPr lang="ru-RU" b="1" u="sng" dirty="0" smtClean="0"/>
              <a:t> бути: </a:t>
            </a:r>
            <a:endParaRPr lang="en-US" b="1" u="sng" dirty="0" smtClean="0"/>
          </a:p>
          <a:p>
            <a:r>
              <a:rPr lang="ru-RU" dirty="0" err="1" smtClean="0"/>
              <a:t>створення</a:t>
            </a:r>
            <a:r>
              <a:rPr lang="ru-RU" dirty="0" smtClean="0"/>
              <a:t> та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інфраструктури</a:t>
            </a:r>
            <a:r>
              <a:rPr lang="ru-RU" dirty="0" smtClean="0"/>
              <a:t> ДСМД, як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інтеграції</a:t>
            </a:r>
            <a:r>
              <a:rPr lang="ru-RU" dirty="0" smtClean="0"/>
              <a:t> </a:t>
            </a:r>
            <a:r>
              <a:rPr lang="ru-RU" dirty="0" err="1" smtClean="0"/>
              <a:t>відомчих</a:t>
            </a:r>
            <a:r>
              <a:rPr lang="ru-RU" dirty="0" smtClean="0"/>
              <a:t> та </a:t>
            </a:r>
            <a:r>
              <a:rPr lang="ru-RU" dirty="0" err="1" smtClean="0"/>
              <a:t>регіональних</a:t>
            </a:r>
            <a:r>
              <a:rPr lang="ru-RU" dirty="0" smtClean="0"/>
              <a:t> мереж в </a:t>
            </a:r>
            <a:r>
              <a:rPr lang="ru-RU" dirty="0" err="1" smtClean="0"/>
              <a:t>єдину</a:t>
            </a:r>
            <a:r>
              <a:rPr lang="ru-RU" dirty="0" smtClean="0"/>
              <a:t> систему </a:t>
            </a:r>
            <a:r>
              <a:rPr lang="ru-RU" dirty="0" err="1" smtClean="0"/>
              <a:t>спостережень</a:t>
            </a:r>
            <a:r>
              <a:rPr lang="ru-RU" dirty="0" smtClean="0"/>
              <a:t>; </a:t>
            </a:r>
            <a:endParaRPr lang="en-US" dirty="0" smtClean="0"/>
          </a:p>
          <a:p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уніфікованого</a:t>
            </a:r>
            <a:r>
              <a:rPr lang="ru-RU" dirty="0" smtClean="0"/>
              <a:t> </a:t>
            </a:r>
            <a:r>
              <a:rPr lang="ru-RU" dirty="0" err="1" smtClean="0"/>
              <a:t>програмно-методичного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ведення</a:t>
            </a:r>
            <a:r>
              <a:rPr lang="ru-RU" dirty="0" smtClean="0"/>
              <a:t> баз </a:t>
            </a:r>
            <a:r>
              <a:rPr lang="ru-RU" dirty="0" err="1" smtClean="0"/>
              <a:t>даних</a:t>
            </a:r>
            <a:r>
              <a:rPr lang="ru-RU" dirty="0" smtClean="0"/>
              <a:t> та </a:t>
            </a:r>
            <a:r>
              <a:rPr lang="ru-RU" dirty="0" err="1" smtClean="0"/>
              <a:t>інформаційного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; </a:t>
            </a:r>
            <a:endParaRPr lang="en-US" dirty="0" smtClean="0"/>
          </a:p>
          <a:p>
            <a:r>
              <a:rPr lang="ru-RU" dirty="0" err="1" smtClean="0"/>
              <a:t>удосконалення</a:t>
            </a:r>
            <a:r>
              <a:rPr lang="ru-RU" dirty="0" smtClean="0"/>
              <a:t> мереж </a:t>
            </a:r>
            <a:r>
              <a:rPr lang="ru-RU" dirty="0" err="1" smtClean="0"/>
              <a:t>спостережень</a:t>
            </a:r>
            <a:r>
              <a:rPr lang="ru-RU" dirty="0" smtClean="0"/>
              <a:t> за станом </a:t>
            </a:r>
            <a:r>
              <a:rPr lang="ru-RU" dirty="0" err="1" smtClean="0"/>
              <a:t>довкілля</a:t>
            </a:r>
            <a:r>
              <a:rPr lang="ru-RU" dirty="0" smtClean="0"/>
              <a:t>; </a:t>
            </a:r>
            <a:endParaRPr lang="en-US" dirty="0" smtClean="0"/>
          </a:p>
          <a:p>
            <a:r>
              <a:rPr lang="ru-RU" dirty="0" err="1" smtClean="0"/>
              <a:t>удосконалення</a:t>
            </a:r>
            <a:r>
              <a:rPr lang="ru-RU" dirty="0" smtClean="0"/>
              <a:t> та </a:t>
            </a:r>
            <a:r>
              <a:rPr lang="ru-RU" dirty="0" err="1" smtClean="0"/>
              <a:t>впровадження</a:t>
            </a:r>
            <a:r>
              <a:rPr lang="ru-RU" dirty="0" smtClean="0"/>
              <a:t> в роботу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суб’єктів</a:t>
            </a:r>
            <a:r>
              <a:rPr lang="ru-RU" dirty="0" smtClean="0"/>
              <a:t> ДСМД </a:t>
            </a:r>
            <a:r>
              <a:rPr lang="ru-RU" dirty="0" err="1" smtClean="0"/>
              <a:t>єдиної</a:t>
            </a:r>
            <a:r>
              <a:rPr lang="ru-RU" dirty="0" smtClean="0"/>
              <a:t> </a:t>
            </a:r>
            <a:r>
              <a:rPr lang="ru-RU" dirty="0" err="1" smtClean="0"/>
              <a:t>нормативно-методичної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; </a:t>
            </a:r>
            <a:endParaRPr lang="en-US" dirty="0" smtClean="0"/>
          </a:p>
          <a:p>
            <a:r>
              <a:rPr lang="ru-RU" dirty="0" err="1" smtClean="0"/>
              <a:t>створення</a:t>
            </a:r>
            <a:r>
              <a:rPr lang="ru-RU" dirty="0" smtClean="0"/>
              <a:t> та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банків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по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; </a:t>
            </a:r>
            <a:endParaRPr lang="en-US" dirty="0" smtClean="0"/>
          </a:p>
          <a:p>
            <a:r>
              <a:rPr lang="ru-RU" dirty="0" err="1" smtClean="0"/>
              <a:t>удосконалення</a:t>
            </a:r>
            <a:r>
              <a:rPr lang="ru-RU" dirty="0" smtClean="0"/>
              <a:t> та </a:t>
            </a:r>
            <a:r>
              <a:rPr lang="ru-RU" dirty="0" err="1" smtClean="0"/>
              <a:t>втілення</a:t>
            </a:r>
            <a:r>
              <a:rPr lang="ru-RU" dirty="0" smtClean="0"/>
              <a:t> нормативно-правового та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механізму</a:t>
            </a:r>
            <a:r>
              <a:rPr lang="ru-RU" dirty="0" smtClean="0"/>
              <a:t> </a:t>
            </a:r>
            <a:r>
              <a:rPr lang="ru-RU" dirty="0" err="1" smtClean="0"/>
              <a:t>прийняття</a:t>
            </a:r>
            <a:r>
              <a:rPr lang="ru-RU" dirty="0" smtClean="0"/>
              <a:t> 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моніторингу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; </a:t>
            </a:r>
            <a:endParaRPr lang="en-US" dirty="0" smtClean="0"/>
          </a:p>
          <a:p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механізму</a:t>
            </a:r>
            <a:r>
              <a:rPr lang="ru-RU" dirty="0" smtClean="0"/>
              <a:t> </a:t>
            </a:r>
            <a:r>
              <a:rPr lang="ru-RU" dirty="0" err="1" smtClean="0"/>
              <a:t>комплексної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, </a:t>
            </a:r>
            <a:r>
              <a:rPr lang="ru-RU" dirty="0" err="1" smtClean="0"/>
              <a:t>прогнозування</a:t>
            </a:r>
            <a:r>
              <a:rPr lang="ru-RU" dirty="0" smtClean="0"/>
              <a:t> та </a:t>
            </a:r>
            <a:r>
              <a:rPr lang="ru-RU" dirty="0" err="1" smtClean="0"/>
              <a:t>управління</a:t>
            </a:r>
            <a:r>
              <a:rPr lang="ru-RU" dirty="0" smtClean="0"/>
              <a:t> станом </a:t>
            </a:r>
            <a:r>
              <a:rPr lang="ru-RU" dirty="0" err="1" smtClean="0"/>
              <a:t>довкілля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/>
              <a:t>Лекція №</a:t>
            </a:r>
            <a:r>
              <a:rPr lang="en-US" b="1" dirty="0" smtClean="0"/>
              <a:t> 5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uk-UA" sz="6600" b="1" dirty="0" smtClean="0"/>
              <a:t>Моніторинг навколишнього середовища в межах України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303255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80652"/>
            <a:ext cx="7704856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У </a:t>
            </a:r>
            <a:r>
              <a:rPr lang="ru-RU" dirty="0" err="1"/>
              <a:t>розділі</a:t>
            </a:r>
            <a:r>
              <a:rPr lang="ru-RU" dirty="0"/>
              <a:t> “</a:t>
            </a:r>
            <a:r>
              <a:rPr lang="ru-RU" b="1" i="1" dirty="0" err="1"/>
              <a:t>Концептуальні</a:t>
            </a:r>
            <a:r>
              <a:rPr lang="ru-RU" b="1" i="1" dirty="0"/>
              <a:t> </a:t>
            </a:r>
            <a:r>
              <a:rPr lang="ru-RU" b="1" i="1" dirty="0" err="1"/>
              <a:t>положення</a:t>
            </a:r>
            <a:r>
              <a:rPr lang="ru-RU" b="1" i="1" dirty="0"/>
              <a:t> </a:t>
            </a:r>
            <a:r>
              <a:rPr lang="ru-RU" b="1" i="1" dirty="0" err="1"/>
              <a:t>формування</a:t>
            </a:r>
            <a:r>
              <a:rPr lang="ru-RU" b="1" i="1" dirty="0"/>
              <a:t> </a:t>
            </a:r>
            <a:r>
              <a:rPr lang="ru-RU" b="1" i="1" dirty="0" err="1"/>
              <a:t>системи</a:t>
            </a:r>
            <a:r>
              <a:rPr lang="ru-RU" b="1" i="1" dirty="0"/>
              <a:t> </a:t>
            </a:r>
            <a:r>
              <a:rPr lang="ru-RU" b="1" i="1" dirty="0" err="1"/>
              <a:t>моніторингу</a:t>
            </a:r>
            <a:r>
              <a:rPr lang="ru-RU" b="1" i="1" dirty="0"/>
              <a:t> </a:t>
            </a:r>
            <a:r>
              <a:rPr lang="ru-RU" b="1" i="1" dirty="0" err="1"/>
              <a:t>довкілля</a:t>
            </a:r>
            <a:r>
              <a:rPr lang="ru-RU" dirty="0"/>
              <a:t>”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323652"/>
            <a:ext cx="7992888" cy="3508977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dirty="0" err="1" smtClean="0"/>
              <a:t>слід</a:t>
            </a:r>
            <a:r>
              <a:rPr lang="ru-RU" dirty="0" smtClean="0"/>
              <a:t> навести </a:t>
            </a:r>
            <a:r>
              <a:rPr lang="ru-RU" sz="3600" dirty="0" err="1" smtClean="0"/>
              <a:t>основні</a:t>
            </a:r>
            <a:r>
              <a:rPr lang="ru-RU" sz="3600" dirty="0" smtClean="0"/>
              <a:t> </a:t>
            </a:r>
            <a:r>
              <a:rPr lang="ru-RU" sz="3600" dirty="0" err="1" smtClean="0"/>
              <a:t>положення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концепції</a:t>
            </a:r>
            <a:r>
              <a:rPr lang="ru-RU" sz="3600" dirty="0" smtClean="0"/>
              <a:t> </a:t>
            </a:r>
            <a:r>
              <a:rPr lang="ru-RU" sz="3600" dirty="0" err="1" smtClean="0"/>
              <a:t>моніторингу</a:t>
            </a:r>
            <a:r>
              <a:rPr lang="ru-RU" sz="3600" dirty="0" smtClean="0"/>
              <a:t> </a:t>
            </a:r>
            <a:r>
              <a:rPr lang="ru-RU" sz="3600" dirty="0" err="1" smtClean="0"/>
              <a:t>довкілля</a:t>
            </a:r>
            <a:r>
              <a:rPr lang="ru-RU" sz="3600" dirty="0" smtClean="0"/>
              <a:t> </a:t>
            </a:r>
            <a:r>
              <a:rPr lang="ru-RU" sz="3600" dirty="0" err="1" smtClean="0"/>
              <a:t>України</a:t>
            </a:r>
            <a:r>
              <a:rPr lang="ru-RU" sz="3600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характеристику </a:t>
            </a:r>
            <a:r>
              <a:rPr lang="ru-RU" dirty="0" err="1" smtClean="0"/>
              <a:t>сучасного</a:t>
            </a:r>
            <a:r>
              <a:rPr lang="ru-RU" dirty="0" smtClean="0"/>
              <a:t> стану </a:t>
            </a:r>
            <a:r>
              <a:rPr lang="ru-RU" dirty="0" err="1" smtClean="0"/>
              <a:t>моніторингу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стратегічні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,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,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сумісності</a:t>
            </a:r>
            <a:r>
              <a:rPr lang="ru-RU" dirty="0" smtClean="0"/>
              <a:t> з </a:t>
            </a:r>
            <a:r>
              <a:rPr lang="ru-RU" dirty="0" err="1" smtClean="0"/>
              <a:t>відповідними</a:t>
            </a:r>
            <a:r>
              <a:rPr lang="ru-RU" dirty="0" smtClean="0"/>
              <a:t> </a:t>
            </a:r>
            <a:r>
              <a:rPr lang="ru-RU" dirty="0" err="1" smtClean="0"/>
              <a:t>міжнародними</a:t>
            </a:r>
            <a:r>
              <a:rPr lang="ru-RU" dirty="0" smtClean="0"/>
              <a:t> </a:t>
            </a:r>
            <a:r>
              <a:rPr lang="ru-RU" dirty="0" err="1" smtClean="0"/>
              <a:t>геоінформаційними</a:t>
            </a:r>
            <a:r>
              <a:rPr lang="ru-RU" dirty="0" smtClean="0"/>
              <a:t> системами, </a:t>
            </a:r>
            <a:r>
              <a:rPr lang="ru-RU" dirty="0" err="1" smtClean="0"/>
              <a:t>наслідки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створюваної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у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світовим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530" y="134076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У </a:t>
            </a:r>
            <a:r>
              <a:rPr lang="ru-RU" dirty="0" err="1"/>
              <a:t>розділі</a:t>
            </a:r>
            <a:r>
              <a:rPr lang="ru-RU" dirty="0"/>
              <a:t> “</a:t>
            </a:r>
            <a:r>
              <a:rPr lang="ru-RU" b="1" i="1" dirty="0"/>
              <a:t>Склад </a:t>
            </a:r>
            <a:r>
              <a:rPr lang="ru-RU" b="1" i="1" dirty="0" err="1"/>
              <a:t>функцій</a:t>
            </a:r>
            <a:r>
              <a:rPr lang="ru-RU" b="1" i="1" dirty="0"/>
              <a:t> і задач, 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вирішуються</a:t>
            </a:r>
            <a:r>
              <a:rPr lang="ru-RU" b="1" i="1" dirty="0"/>
              <a:t> </a:t>
            </a:r>
            <a:r>
              <a:rPr lang="ru-RU" b="1" i="1" dirty="0" err="1"/>
              <a:t>згідно</a:t>
            </a:r>
            <a:r>
              <a:rPr lang="ru-RU" b="1" i="1" dirty="0"/>
              <a:t> </a:t>
            </a:r>
            <a:r>
              <a:rPr lang="ru-RU" b="1" i="1" dirty="0" err="1"/>
              <a:t>програми</a:t>
            </a:r>
            <a:r>
              <a:rPr lang="ru-RU" b="1" i="1" dirty="0"/>
              <a:t> </a:t>
            </a:r>
            <a:r>
              <a:rPr lang="ru-RU" b="1" i="1" dirty="0" err="1"/>
              <a:t>моніторингу</a:t>
            </a:r>
            <a:r>
              <a:rPr lang="ru-RU" dirty="0"/>
              <a:t>”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2" y="2708920"/>
            <a:ext cx="7272924" cy="3123709"/>
          </a:xfrm>
        </p:spPr>
        <p:txBody>
          <a:bodyPr>
            <a:normAutofit fontScale="85000" lnSpcReduction="20000"/>
          </a:bodyPr>
          <a:lstStyle/>
          <a:p>
            <a:pPr marL="68580" indent="0" algn="just">
              <a:buNone/>
            </a:pPr>
            <a:r>
              <a:rPr lang="ru-RU" sz="2800" dirty="0" err="1" smtClean="0"/>
              <a:t>слід</a:t>
            </a:r>
            <a:r>
              <a:rPr lang="ru-RU" sz="2800" dirty="0" smtClean="0"/>
              <a:t> навести </a:t>
            </a:r>
            <a:r>
              <a:rPr lang="ru-RU" sz="2800" dirty="0" err="1" smtClean="0"/>
              <a:t>перелік</a:t>
            </a:r>
            <a:r>
              <a:rPr lang="ru-RU" sz="2800" dirty="0" smtClean="0"/>
              <a:t> задач і </a:t>
            </a:r>
            <a:r>
              <a:rPr lang="ru-RU" sz="2800" dirty="0" err="1" smtClean="0"/>
              <a:t>функцій</a:t>
            </a:r>
            <a:r>
              <a:rPr lang="ru-RU" sz="2800" dirty="0" smtClean="0"/>
              <a:t> </a:t>
            </a:r>
            <a:r>
              <a:rPr lang="ru-RU" sz="2800" dirty="0" err="1" smtClean="0"/>
              <a:t>суб’єктів</a:t>
            </a:r>
            <a:r>
              <a:rPr lang="ru-RU" sz="2800" dirty="0" smtClean="0"/>
              <a:t> ДСМД,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виконуватись</a:t>
            </a:r>
            <a:r>
              <a:rPr lang="ru-RU" sz="2800" dirty="0" smtClean="0"/>
              <a:t> при </a:t>
            </a:r>
            <a:r>
              <a:rPr lang="ru-RU" sz="2800" dirty="0" err="1" smtClean="0"/>
              <a:t>проведенні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моніторингу</a:t>
            </a:r>
            <a:r>
              <a:rPr lang="ru-RU" sz="2800" dirty="0" smtClean="0"/>
              <a:t> по </a:t>
            </a:r>
            <a:r>
              <a:rPr lang="ru-RU" sz="2800" dirty="0" err="1" smtClean="0"/>
              <a:t>кожній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складових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довкілля</a:t>
            </a:r>
            <a:r>
              <a:rPr lang="ru-RU" sz="2800" dirty="0" smtClean="0"/>
              <a:t>. </a:t>
            </a:r>
          </a:p>
          <a:p>
            <a:pPr marL="68580" indent="0" algn="just">
              <a:buNone/>
            </a:pPr>
            <a:r>
              <a:rPr lang="ru-RU" sz="2800" dirty="0" err="1" smtClean="0"/>
              <a:t>Перелік</a:t>
            </a:r>
            <a:r>
              <a:rPr lang="ru-RU" sz="2800" dirty="0" smtClean="0"/>
              <a:t> </a:t>
            </a:r>
            <a:r>
              <a:rPr lang="ru-RU" sz="2800" dirty="0" err="1" smtClean="0"/>
              <a:t>складається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табличній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формі</a:t>
            </a:r>
            <a:r>
              <a:rPr lang="ru-RU" sz="2800" dirty="0" smtClean="0"/>
              <a:t> за результатами </a:t>
            </a:r>
            <a:r>
              <a:rPr lang="ru-RU" sz="2800" dirty="0" err="1" smtClean="0"/>
              <a:t>аналізу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екологічного</a:t>
            </a:r>
            <a:r>
              <a:rPr lang="ru-RU" sz="2800" dirty="0" smtClean="0"/>
              <a:t> стану та </a:t>
            </a:r>
            <a:r>
              <a:rPr lang="ru-RU" sz="2800" dirty="0" err="1" smtClean="0"/>
              <a:t>існуючої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системи</a:t>
            </a:r>
            <a:r>
              <a:rPr lang="ru-RU" sz="2800" dirty="0" smtClean="0"/>
              <a:t> </a:t>
            </a:r>
            <a:r>
              <a:rPr lang="ru-RU" sz="2800" dirty="0" err="1" smtClean="0"/>
              <a:t>спостережень</a:t>
            </a:r>
            <a:r>
              <a:rPr lang="ru-RU" sz="2800" dirty="0" smtClean="0"/>
              <a:t> за станом </a:t>
            </a:r>
            <a:r>
              <a:rPr lang="ru-RU" sz="2800" dirty="0" err="1" smtClean="0"/>
              <a:t>довкілля</a:t>
            </a:r>
            <a:r>
              <a:rPr lang="ru-RU" sz="2800" dirty="0" smtClean="0"/>
              <a:t> у </a:t>
            </a:r>
            <a:r>
              <a:rPr lang="ru-RU" sz="2800" dirty="0" err="1" smtClean="0"/>
              <a:t>відповідності</a:t>
            </a:r>
            <a:r>
              <a:rPr lang="ru-RU" sz="2800" dirty="0" smtClean="0"/>
              <a:t> з </a:t>
            </a:r>
            <a:r>
              <a:rPr lang="ru-RU" sz="2800" dirty="0" err="1" smtClean="0"/>
              <a:t>вимогами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Положення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державну</a:t>
            </a:r>
            <a:r>
              <a:rPr lang="ru-RU" sz="2800" dirty="0" smtClean="0"/>
              <a:t> систему </a:t>
            </a:r>
            <a:r>
              <a:rPr lang="ru-RU" sz="2800" dirty="0" err="1" smtClean="0"/>
              <a:t>моніторингу</a:t>
            </a:r>
            <a:r>
              <a:rPr lang="ru-RU" sz="2800" dirty="0" smtClean="0"/>
              <a:t> </a:t>
            </a:r>
            <a:r>
              <a:rPr lang="ru-RU" sz="2800" dirty="0" err="1" smtClean="0"/>
              <a:t>довкілля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 </a:t>
            </a:r>
            <a:r>
              <a:rPr lang="ru-RU" dirty="0" err="1"/>
              <a:t>розділі</a:t>
            </a:r>
            <a:r>
              <a:rPr lang="ru-RU" dirty="0"/>
              <a:t> “</a:t>
            </a:r>
            <a:r>
              <a:rPr lang="ru-RU" b="1" i="1" dirty="0"/>
              <a:t>Заходи та </a:t>
            </a:r>
            <a:r>
              <a:rPr lang="ru-RU" b="1" i="1" dirty="0" err="1"/>
              <a:t>етапи</a:t>
            </a:r>
            <a:r>
              <a:rPr lang="ru-RU" b="1" i="1" dirty="0"/>
              <a:t> </a:t>
            </a:r>
            <a:r>
              <a:rPr lang="ru-RU" b="1" i="1" dirty="0" err="1"/>
              <a:t>реалізації</a:t>
            </a:r>
            <a:r>
              <a:rPr lang="ru-RU" b="1" i="1" dirty="0"/>
              <a:t> </a:t>
            </a:r>
            <a:r>
              <a:rPr lang="ru-RU" b="1" i="1" dirty="0" err="1"/>
              <a:t>програми</a:t>
            </a:r>
            <a:r>
              <a:rPr lang="ru-RU" dirty="0"/>
              <a:t>”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 err="1" smtClean="0"/>
              <a:t>необхідно</a:t>
            </a:r>
            <a:r>
              <a:rPr lang="ru-RU" dirty="0" smtClean="0"/>
              <a:t> в </a:t>
            </a:r>
            <a:r>
              <a:rPr lang="ru-RU" dirty="0" err="1" smtClean="0"/>
              <a:t>табличній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навести </a:t>
            </a: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здійснюватись</a:t>
            </a:r>
            <a:r>
              <a:rPr lang="ru-RU" dirty="0" smtClean="0"/>
              <a:t> при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заходи </a:t>
            </a:r>
            <a:r>
              <a:rPr lang="ru-RU" dirty="0" err="1" smtClean="0"/>
              <a:t>мають</a:t>
            </a:r>
            <a:r>
              <a:rPr lang="ru-RU" dirty="0" smtClean="0"/>
              <a:t> бути </a:t>
            </a:r>
            <a:r>
              <a:rPr lang="ru-RU" dirty="0" err="1" smtClean="0"/>
              <a:t>покладені</a:t>
            </a:r>
            <a:r>
              <a:rPr lang="ru-RU" dirty="0" smtClean="0"/>
              <a:t> в основу при </a:t>
            </a:r>
            <a:r>
              <a:rPr lang="ru-RU" dirty="0" err="1" smtClean="0"/>
              <a:t>розробленні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</a:t>
            </a:r>
            <a:r>
              <a:rPr lang="ru-RU" dirty="0" err="1" smtClean="0"/>
              <a:t>моніторингу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та </a:t>
            </a:r>
            <a:r>
              <a:rPr lang="ru-RU" dirty="0" err="1" smtClean="0"/>
              <a:t>доповнені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обумовлені</a:t>
            </a:r>
            <a:r>
              <a:rPr lang="ru-RU" dirty="0" smtClean="0"/>
              <a:t> станом </a:t>
            </a:r>
            <a:r>
              <a:rPr lang="ru-RU" dirty="0" err="1" smtClean="0"/>
              <a:t>існуючої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моніторингу</a:t>
            </a:r>
            <a:r>
              <a:rPr lang="ru-RU" dirty="0" smtClean="0"/>
              <a:t> та </a:t>
            </a:r>
            <a:r>
              <a:rPr lang="ru-RU" dirty="0" err="1" smtClean="0"/>
              <a:t>екологічною</a:t>
            </a:r>
            <a:r>
              <a:rPr lang="ru-RU" dirty="0" smtClean="0"/>
              <a:t> </a:t>
            </a:r>
            <a:r>
              <a:rPr lang="ru-RU" dirty="0" err="1" smtClean="0"/>
              <a:t>ситуацією</a:t>
            </a:r>
            <a:r>
              <a:rPr lang="ru-RU" dirty="0" smtClean="0"/>
              <a:t> в </a:t>
            </a:r>
            <a:r>
              <a:rPr lang="ru-RU" dirty="0" err="1" smtClean="0"/>
              <a:t>регіонах</a:t>
            </a:r>
            <a:r>
              <a:rPr lang="ru-RU" dirty="0" smtClean="0"/>
              <a:t>.</a:t>
            </a:r>
          </a:p>
          <a:p>
            <a:pPr marL="68580" indent="0" algn="just">
              <a:buNone/>
            </a:pPr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 smtClean="0"/>
              <a:t>передбачити</a:t>
            </a:r>
            <a:r>
              <a:rPr lang="ru-RU" dirty="0" smtClean="0"/>
              <a:t> </a:t>
            </a:r>
            <a:r>
              <a:rPr lang="ru-RU" sz="5800" dirty="0" smtClean="0"/>
              <a:t>два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. </a:t>
            </a:r>
          </a:p>
          <a:p>
            <a:pPr marL="68580" indent="0" algn="just">
              <a:buNone/>
            </a:pPr>
            <a:r>
              <a:rPr lang="ru-RU" dirty="0" smtClean="0"/>
              <a:t>На </a:t>
            </a:r>
            <a:r>
              <a:rPr lang="ru-RU" sz="5100" dirty="0" err="1" smtClean="0"/>
              <a:t>першому</a:t>
            </a:r>
            <a:r>
              <a:rPr lang="ru-RU" sz="5100" dirty="0" smtClean="0"/>
              <a:t> </a:t>
            </a:r>
            <a:r>
              <a:rPr lang="ru-RU" sz="5100" dirty="0" err="1" smtClean="0"/>
              <a:t>етапі</a:t>
            </a:r>
            <a:r>
              <a:rPr lang="ru-RU" sz="5100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охоплювати</a:t>
            </a:r>
            <a:r>
              <a:rPr lang="ru-RU" dirty="0" smtClean="0"/>
              <a:t> </a:t>
            </a:r>
            <a:r>
              <a:rPr lang="ru-RU" sz="3200" dirty="0" smtClean="0"/>
              <a:t>не </a:t>
            </a:r>
            <a:r>
              <a:rPr lang="ru-RU" sz="3200" dirty="0" err="1" smtClean="0"/>
              <a:t>більше</a:t>
            </a:r>
            <a:r>
              <a:rPr lang="ru-RU" sz="3200" dirty="0" smtClean="0"/>
              <a:t> </a:t>
            </a:r>
            <a:r>
              <a:rPr lang="ru-RU" sz="3200" dirty="0" err="1" smtClean="0"/>
              <a:t>трьох</a:t>
            </a:r>
            <a:r>
              <a:rPr lang="ru-RU" sz="3200" dirty="0" smtClean="0"/>
              <a:t> </a:t>
            </a:r>
            <a:r>
              <a:rPr lang="ru-RU" sz="3200" dirty="0" err="1" smtClean="0"/>
              <a:t>років</a:t>
            </a:r>
            <a:r>
              <a:rPr lang="ru-RU" sz="3200" dirty="0" smtClean="0"/>
              <a:t>, </a:t>
            </a:r>
            <a:r>
              <a:rPr lang="ru-RU" dirty="0" err="1" smtClean="0"/>
              <a:t>здійснюються</a:t>
            </a:r>
            <a:r>
              <a:rPr lang="ru-RU" dirty="0" smtClean="0"/>
              <a:t> заходи,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потребують</a:t>
            </a:r>
            <a:r>
              <a:rPr lang="ru-RU" dirty="0" smtClean="0"/>
              <a:t> великих </a:t>
            </a:r>
            <a:r>
              <a:rPr lang="ru-RU" dirty="0" err="1" smtClean="0"/>
              <a:t>капіталовкладень</a:t>
            </a:r>
            <a:r>
              <a:rPr lang="ru-RU" dirty="0" smtClean="0"/>
              <a:t> і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реалізовані</a:t>
            </a:r>
            <a:r>
              <a:rPr lang="ru-RU" dirty="0" smtClean="0"/>
              <a:t>, в основному, з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існуючих</a:t>
            </a:r>
            <a:r>
              <a:rPr lang="ru-RU" dirty="0" smtClean="0"/>
              <a:t> структур та </a:t>
            </a:r>
            <a:r>
              <a:rPr lang="ru-RU" dirty="0" err="1" smtClean="0"/>
              <a:t>засобів</a:t>
            </a:r>
            <a:r>
              <a:rPr lang="ru-RU" dirty="0" smtClean="0"/>
              <a:t>. </a:t>
            </a:r>
          </a:p>
          <a:p>
            <a:pPr marL="68580" indent="0" algn="just">
              <a:buNone/>
            </a:pPr>
            <a:r>
              <a:rPr lang="ru-RU" dirty="0" smtClean="0"/>
              <a:t>На </a:t>
            </a:r>
            <a:r>
              <a:rPr lang="ru-RU" sz="5800" dirty="0" smtClean="0"/>
              <a:t>другому </a:t>
            </a:r>
            <a:r>
              <a:rPr lang="ru-RU" sz="5800" dirty="0" err="1" smtClean="0"/>
              <a:t>етапі</a:t>
            </a:r>
            <a:r>
              <a:rPr lang="ru-RU" sz="5800" dirty="0" smtClean="0"/>
              <a:t> </a:t>
            </a:r>
            <a:r>
              <a:rPr lang="ru-RU" dirty="0" err="1" smtClean="0"/>
              <a:t>здійснюються</a:t>
            </a:r>
            <a:r>
              <a:rPr lang="ru-RU" dirty="0" smtClean="0"/>
              <a:t> заходи, </a:t>
            </a:r>
            <a:r>
              <a:rPr lang="ru-RU" dirty="0" err="1" smtClean="0"/>
              <a:t>направлені</a:t>
            </a:r>
            <a:r>
              <a:rPr lang="ru-RU" dirty="0" smtClean="0"/>
              <a:t> на </a:t>
            </a:r>
            <a:r>
              <a:rPr lang="ru-RU" dirty="0" err="1" smtClean="0"/>
              <a:t>суттєве</a:t>
            </a:r>
            <a:r>
              <a:rPr lang="ru-RU" dirty="0" smtClean="0"/>
              <a:t> </a:t>
            </a:r>
            <a:r>
              <a:rPr lang="ru-RU" dirty="0" err="1" smtClean="0"/>
              <a:t>переоснащення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 за станом </a:t>
            </a:r>
            <a:r>
              <a:rPr lang="ru-RU" dirty="0" err="1" smtClean="0"/>
              <a:t>довкілля</a:t>
            </a:r>
            <a:r>
              <a:rPr lang="ru-RU" dirty="0" smtClean="0"/>
              <a:t> та </a:t>
            </a:r>
            <a:r>
              <a:rPr lang="ru-RU" dirty="0" err="1" smtClean="0"/>
              <a:t>доведення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до </a:t>
            </a:r>
            <a:r>
              <a:rPr lang="ru-RU" dirty="0" err="1" smtClean="0"/>
              <a:t>світового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дозволять </a:t>
            </a:r>
            <a:r>
              <a:rPr lang="ru-RU" dirty="0" err="1" smtClean="0"/>
              <a:t>підвищити</a:t>
            </a:r>
            <a:r>
              <a:rPr lang="ru-RU" dirty="0" smtClean="0"/>
              <a:t> </a:t>
            </a:r>
            <a:r>
              <a:rPr lang="ru-RU" dirty="0" err="1" smtClean="0"/>
              <a:t>якісний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моніторингу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420888"/>
            <a:ext cx="7108606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Розділ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“</a:t>
            </a:r>
            <a:r>
              <a:rPr lang="ru-RU" b="1" i="1" dirty="0" err="1"/>
              <a:t>Механізм</a:t>
            </a:r>
            <a:r>
              <a:rPr lang="ru-RU" b="1" i="1" dirty="0"/>
              <a:t> </a:t>
            </a:r>
            <a:r>
              <a:rPr lang="ru-RU" b="1" i="1" dirty="0" err="1"/>
              <a:t>забезпечення</a:t>
            </a:r>
            <a:r>
              <a:rPr lang="ru-RU" b="1" i="1" dirty="0"/>
              <a:t> </a:t>
            </a:r>
            <a:r>
              <a:rPr lang="ru-RU" b="1" i="1" dirty="0" err="1"/>
              <a:t>реалізації</a:t>
            </a:r>
            <a:r>
              <a:rPr lang="ru-RU" b="1" i="1" dirty="0"/>
              <a:t> </a:t>
            </a:r>
            <a:r>
              <a:rPr lang="ru-RU" b="1" i="1" dirty="0" err="1"/>
              <a:t>програми</a:t>
            </a:r>
            <a:r>
              <a:rPr lang="ru-RU" dirty="0"/>
              <a:t>”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/>
              <a:t>включати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: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3933056"/>
            <a:ext cx="7108606" cy="2606020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організаційне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</a:t>
            </a:r>
            <a:r>
              <a:rPr lang="ru-RU" dirty="0" smtClean="0"/>
              <a:t>;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</a:t>
            </a:r>
            <a:r>
              <a:rPr lang="ru-RU" dirty="0" smtClean="0"/>
              <a:t>; 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науково-методичне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фінансове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У </a:t>
            </a:r>
            <a:r>
              <a:rPr lang="ru-RU" dirty="0" err="1"/>
              <a:t>розділі</a:t>
            </a:r>
            <a:r>
              <a:rPr lang="ru-RU" dirty="0"/>
              <a:t> “</a:t>
            </a:r>
            <a:r>
              <a:rPr lang="ru-RU" b="1" i="1" dirty="0" err="1"/>
              <a:t>Критерії</a:t>
            </a:r>
            <a:r>
              <a:rPr lang="ru-RU" b="1" i="1" dirty="0"/>
              <a:t> </a:t>
            </a:r>
            <a:r>
              <a:rPr lang="ru-RU" b="1" i="1" dirty="0" err="1"/>
              <a:t>оцінки</a:t>
            </a:r>
            <a:r>
              <a:rPr lang="ru-RU" b="1" i="1" dirty="0"/>
              <a:t> </a:t>
            </a:r>
            <a:r>
              <a:rPr lang="ru-RU" b="1" i="1" dirty="0" err="1"/>
              <a:t>реалізації</a:t>
            </a:r>
            <a:r>
              <a:rPr lang="ru-RU" b="1" i="1" dirty="0"/>
              <a:t> </a:t>
            </a:r>
            <a:r>
              <a:rPr lang="ru-RU" b="1" i="1" dirty="0" err="1"/>
              <a:t>програми</a:t>
            </a:r>
            <a:r>
              <a:rPr lang="ru-RU" dirty="0"/>
              <a:t>”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60848"/>
            <a:ext cx="7992888" cy="3771781"/>
          </a:xfrm>
        </p:spPr>
        <p:txBody>
          <a:bodyPr>
            <a:normAutofit fontScale="25000" lnSpcReduction="20000"/>
          </a:bodyPr>
          <a:lstStyle/>
          <a:p>
            <a:pPr marL="68580" indent="0">
              <a:buNone/>
            </a:pPr>
            <a:r>
              <a:rPr lang="ru-RU" sz="8000" dirty="0" err="1" smtClean="0"/>
              <a:t>оцінка</a:t>
            </a:r>
            <a:r>
              <a:rPr lang="ru-RU" sz="8000" dirty="0" smtClean="0"/>
              <a:t> </a:t>
            </a:r>
            <a:r>
              <a:rPr lang="ru-RU" sz="8000" dirty="0" err="1" smtClean="0"/>
              <a:t>е</a:t>
            </a:r>
            <a:r>
              <a:rPr lang="ru-RU" sz="8000" dirty="0" err="1"/>
              <a:t>слід</a:t>
            </a:r>
            <a:r>
              <a:rPr lang="ru-RU" sz="8000" dirty="0"/>
              <a:t> </a:t>
            </a:r>
            <a:r>
              <a:rPr lang="ru-RU" sz="8000" dirty="0" err="1"/>
              <a:t>вказати</a:t>
            </a:r>
            <a:r>
              <a:rPr lang="ru-RU" sz="8000" dirty="0"/>
              <a:t> </a:t>
            </a:r>
            <a:r>
              <a:rPr lang="ru-RU" sz="8000" dirty="0" err="1"/>
              <a:t>критерії</a:t>
            </a:r>
            <a:r>
              <a:rPr lang="ru-RU" sz="8000" dirty="0"/>
              <a:t>, за </a:t>
            </a:r>
            <a:r>
              <a:rPr lang="ru-RU" sz="8000" dirty="0" err="1"/>
              <a:t>якими</a:t>
            </a:r>
            <a:r>
              <a:rPr lang="ru-RU" sz="8000" dirty="0"/>
              <a:t> </a:t>
            </a:r>
            <a:r>
              <a:rPr lang="ru-RU" sz="8000" dirty="0" err="1"/>
              <a:t>має</a:t>
            </a:r>
            <a:r>
              <a:rPr lang="ru-RU" sz="8000" dirty="0"/>
              <a:t> бути проведена </a:t>
            </a:r>
            <a:r>
              <a:rPr lang="ru-RU" sz="8000" dirty="0" err="1" smtClean="0"/>
              <a:t>оц</a:t>
            </a:r>
            <a:r>
              <a:rPr lang="uk-UA" sz="8000" dirty="0" smtClean="0"/>
              <a:t>і</a:t>
            </a:r>
            <a:r>
              <a:rPr lang="ru-RU" sz="8000" dirty="0" err="1" smtClean="0"/>
              <a:t>нка</a:t>
            </a:r>
            <a:r>
              <a:rPr lang="ru-RU" sz="8000" dirty="0" smtClean="0"/>
              <a:t> </a:t>
            </a:r>
            <a:r>
              <a:rPr lang="ru-RU" sz="8000" dirty="0" err="1" smtClean="0"/>
              <a:t>ефективності</a:t>
            </a:r>
            <a:r>
              <a:rPr lang="ru-RU" sz="8000" dirty="0" smtClean="0"/>
              <a:t> </a:t>
            </a:r>
            <a:r>
              <a:rPr lang="ru-RU" sz="8000" dirty="0" err="1"/>
              <a:t>реалізації</a:t>
            </a:r>
            <a:r>
              <a:rPr lang="ru-RU" sz="8000" dirty="0"/>
              <a:t> </a:t>
            </a:r>
            <a:r>
              <a:rPr lang="ru-RU" sz="8000" dirty="0" err="1"/>
              <a:t>завдань</a:t>
            </a:r>
            <a:r>
              <a:rPr lang="ru-RU" sz="8000" dirty="0"/>
              <a:t> </a:t>
            </a:r>
            <a:r>
              <a:rPr lang="ru-RU" sz="8000" dirty="0" err="1"/>
              <a:t>програми</a:t>
            </a:r>
            <a:r>
              <a:rPr lang="ru-RU" sz="8000" dirty="0"/>
              <a:t>. </a:t>
            </a:r>
            <a:endParaRPr lang="ru-RU" sz="8000" dirty="0" smtClean="0"/>
          </a:p>
          <a:p>
            <a:pPr marL="68580" indent="0">
              <a:buNone/>
            </a:pPr>
            <a:r>
              <a:rPr lang="ru-RU" sz="8000" dirty="0" smtClean="0"/>
              <a:t>Такими </a:t>
            </a:r>
            <a:r>
              <a:rPr lang="ru-RU" sz="8000" b="1" dirty="0" err="1"/>
              <a:t>критеріями</a:t>
            </a:r>
            <a:r>
              <a:rPr lang="ru-RU" sz="8000" dirty="0"/>
              <a:t> </a:t>
            </a:r>
            <a:r>
              <a:rPr lang="ru-RU" sz="8000" dirty="0" err="1"/>
              <a:t>можуть</a:t>
            </a:r>
            <a:r>
              <a:rPr lang="ru-RU" sz="8000" dirty="0"/>
              <a:t> бути</a:t>
            </a:r>
            <a:r>
              <a:rPr lang="ru-RU" sz="8000" dirty="0" smtClean="0"/>
              <a:t>:</a:t>
            </a:r>
          </a:p>
          <a:p>
            <a:pPr marL="68580" indent="0">
              <a:buNone/>
            </a:pPr>
            <a:endParaRPr lang="ru-RU" sz="8000" dirty="0"/>
          </a:p>
          <a:p>
            <a:pPr marL="525780" indent="-457200" algn="just">
              <a:buFont typeface="+mj-lt"/>
              <a:buAutoNum type="arabicPeriod"/>
            </a:pP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підвищення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оперативності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якості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інформаційного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обслуговування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суб’єктів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моніторингу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довкілля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інших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державних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органів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скорочення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строків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розробки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прийняття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якісне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поліпшення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управлінських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рішень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галузі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охорони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довкілля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раціонального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природокористування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підвищення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ефективності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наявних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організаційних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структур і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засобів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спостереження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станом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довкілля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антропогенним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впливом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нього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 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зменшення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чисельності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людей,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зайнятих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впровадженням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виконанням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моніторингу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витрат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здійснення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створення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умов для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екологічними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даними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забезпечить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можливість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об’єднання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всіх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даних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суттєвих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оцінки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процесами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відбуваються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навколишньому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середовищі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єдину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інформаційно-аналітичну</a:t>
            </a:r>
            <a:r>
              <a:rPr lang="ru-RU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систему.</a:t>
            </a:r>
          </a:p>
          <a:p>
            <a:endParaRPr lang="ru-RU" sz="5900" dirty="0"/>
          </a:p>
          <a:p>
            <a:endParaRPr lang="ru-RU" sz="5900" dirty="0"/>
          </a:p>
        </p:txBody>
      </p:sp>
    </p:spTree>
    <p:extLst>
      <p:ext uri="{BB962C8B-B14F-4D97-AF65-F5344CB8AC3E}">
        <p14:creationId xmlns:p14="http://schemas.microsoft.com/office/powerpoint/2010/main" val="13798075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79928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err="1" smtClean="0"/>
              <a:t>Рекомендації</a:t>
            </a:r>
            <a:r>
              <a:rPr lang="ru-RU" b="1" dirty="0" smtClean="0"/>
              <a:t> до </a:t>
            </a:r>
            <a:r>
              <a:rPr lang="ru-RU" b="1" dirty="0" err="1" smtClean="0"/>
              <a:t>проведення</a:t>
            </a:r>
            <a:r>
              <a:rPr lang="ru-RU" b="1" dirty="0" smtClean="0"/>
              <a:t> </a:t>
            </a:r>
            <a:r>
              <a:rPr lang="ru-RU" b="1" dirty="0" err="1" smtClean="0"/>
              <a:t>моніторингу</a:t>
            </a:r>
            <a:r>
              <a:rPr lang="ru-RU" b="1" dirty="0" smtClean="0"/>
              <a:t> </a:t>
            </a:r>
            <a:r>
              <a:rPr lang="ru-RU" b="1" dirty="0" err="1" smtClean="0"/>
              <a:t>довкілля</a:t>
            </a:r>
            <a:r>
              <a:rPr lang="ru-RU" b="1" dirty="0" smtClean="0"/>
              <a:t> у </a:t>
            </a:r>
            <a:r>
              <a:rPr lang="ru-RU" b="1" dirty="0" err="1" smtClean="0"/>
              <a:t>регіоні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9612" y="2051720"/>
            <a:ext cx="691276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err="1" smtClean="0"/>
              <a:t>Аналіз</a:t>
            </a:r>
            <a:r>
              <a:rPr lang="ru-RU" sz="2800" dirty="0" smtClean="0"/>
              <a:t> проводиться на </a:t>
            </a:r>
            <a:r>
              <a:rPr lang="ru-RU" sz="2800" b="1" dirty="0" err="1" smtClean="0"/>
              <a:t>основі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існуючої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інформації</a:t>
            </a:r>
            <a:r>
              <a:rPr lang="ru-RU" sz="2800" dirty="0" smtClean="0"/>
              <a:t> з </a:t>
            </a:r>
            <a:r>
              <a:rPr lang="ru-RU" sz="2800" i="1" dirty="0" err="1" smtClean="0"/>
              <a:t>використанням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матеріалів</a:t>
            </a:r>
            <a:endParaRPr lang="ru-RU" sz="2800" i="1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u="sng" dirty="0" err="1" smtClean="0"/>
              <a:t>Національної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доповіді</a:t>
            </a:r>
            <a:r>
              <a:rPr lang="ru-RU" sz="2800" u="sng" dirty="0" smtClean="0"/>
              <a:t> про стан </a:t>
            </a:r>
            <a:r>
              <a:rPr lang="ru-RU" sz="2800" u="sng" dirty="0" err="1" smtClean="0"/>
              <a:t>навколишнього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середовища</a:t>
            </a:r>
            <a:r>
              <a:rPr lang="ru-RU" sz="2800" dirty="0" smtClean="0"/>
              <a:t>,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err="1" smtClean="0"/>
              <a:t>статистичної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звітності</a:t>
            </a:r>
            <a:r>
              <a:rPr lang="ru-RU" sz="2800" dirty="0" smtClean="0"/>
              <a:t> та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err="1" smtClean="0"/>
              <a:t>даних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спостережень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r>
              <a:rPr lang="ru-RU" sz="2000" dirty="0" err="1" smtClean="0"/>
              <a:t>Результати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аналізу</a:t>
            </a:r>
            <a:r>
              <a:rPr lang="ru-RU" sz="2000" dirty="0" smtClean="0"/>
              <a:t> </a:t>
            </a:r>
            <a:r>
              <a:rPr lang="ru-RU" sz="2000" dirty="0" err="1" smtClean="0"/>
              <a:t>доцільно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викласти</a:t>
            </a:r>
            <a:r>
              <a:rPr lang="ru-RU" sz="2000" dirty="0" smtClean="0"/>
              <a:t> у </a:t>
            </a:r>
            <a:r>
              <a:rPr lang="ru-RU" sz="2000" dirty="0" err="1" smtClean="0"/>
              <a:t>формі</a:t>
            </a:r>
            <a:r>
              <a:rPr lang="ru-RU" sz="2000" dirty="0" smtClean="0"/>
              <a:t> </a:t>
            </a:r>
            <a:r>
              <a:rPr lang="ru-RU" sz="2000" dirty="0" err="1" smtClean="0"/>
              <a:t>звіту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містити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розділи</a:t>
            </a:r>
            <a:r>
              <a:rPr lang="ru-RU" sz="2000" dirty="0" smtClean="0"/>
              <a:t>, в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у </a:t>
            </a:r>
            <a:r>
              <a:rPr lang="ru-RU" sz="2000" dirty="0" err="1" smtClean="0"/>
              <a:t>короткій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викладається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наступне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72008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1. </a:t>
            </a:r>
            <a:r>
              <a:rPr lang="ru-RU" sz="3100" dirty="0" err="1" smtClean="0"/>
              <a:t>Загальна</a:t>
            </a:r>
            <a:r>
              <a:rPr lang="ru-RU" sz="3100" dirty="0" smtClean="0"/>
              <a:t> характеристика </a:t>
            </a:r>
            <a:r>
              <a:rPr lang="ru-RU" sz="3100" dirty="0" err="1" smtClean="0"/>
              <a:t>регіону</a:t>
            </a:r>
            <a:r>
              <a:rPr lang="ru-RU" sz="310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060848"/>
            <a:ext cx="7632848" cy="4248472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b="1" dirty="0" err="1" smtClean="0"/>
              <a:t>адміністративно-територіальна</a:t>
            </a:r>
            <a:r>
              <a:rPr lang="ru-RU" b="1" dirty="0" smtClean="0"/>
              <a:t> структура </a:t>
            </a:r>
            <a:r>
              <a:rPr lang="ru-RU" b="1" dirty="0" err="1" smtClean="0"/>
              <a:t>регіону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опис</a:t>
            </a:r>
            <a:r>
              <a:rPr lang="ru-RU" dirty="0" smtClean="0"/>
              <a:t> з </a:t>
            </a:r>
            <a:r>
              <a:rPr lang="ru-RU" dirty="0" err="1" smtClean="0"/>
              <a:t>зазначенням</a:t>
            </a:r>
            <a:r>
              <a:rPr lang="ru-RU" dirty="0" smtClean="0"/>
              <a:t> </a:t>
            </a:r>
            <a:r>
              <a:rPr lang="ru-RU" dirty="0" err="1" smtClean="0"/>
              <a:t>площі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чисельності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кількісного</a:t>
            </a:r>
            <a:r>
              <a:rPr lang="ru-RU" dirty="0" smtClean="0"/>
              <a:t> складу </a:t>
            </a:r>
            <a:r>
              <a:rPr lang="ru-RU" dirty="0" err="1" smtClean="0"/>
              <a:t>адміністративних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 (</a:t>
            </a:r>
            <a:r>
              <a:rPr lang="ru-RU" dirty="0" err="1" smtClean="0"/>
              <a:t>районів</a:t>
            </a:r>
            <a:r>
              <a:rPr lang="ru-RU" dirty="0" smtClean="0"/>
              <a:t>, </a:t>
            </a:r>
            <a:r>
              <a:rPr lang="ru-RU" dirty="0" err="1" smtClean="0"/>
              <a:t>міст</a:t>
            </a:r>
            <a:r>
              <a:rPr lang="ru-RU" dirty="0" smtClean="0"/>
              <a:t>, </a:t>
            </a:r>
            <a:r>
              <a:rPr lang="ru-RU" dirty="0" err="1" smtClean="0"/>
              <a:t>смт</a:t>
            </a:r>
            <a:r>
              <a:rPr lang="ru-RU" dirty="0" smtClean="0"/>
              <a:t>, </a:t>
            </a:r>
            <a:r>
              <a:rPr lang="ru-RU" dirty="0" err="1" smtClean="0"/>
              <a:t>сіл</a:t>
            </a:r>
            <a:r>
              <a:rPr lang="ru-RU" dirty="0" smtClean="0"/>
              <a:t>); </a:t>
            </a:r>
          </a:p>
          <a:p>
            <a:pPr algn="just"/>
            <a:r>
              <a:rPr lang="ru-RU" dirty="0" err="1" smtClean="0"/>
              <a:t>опис</a:t>
            </a:r>
            <a:r>
              <a:rPr lang="ru-RU" dirty="0" smtClean="0"/>
              <a:t> 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районування</a:t>
            </a:r>
            <a:r>
              <a:rPr lang="ru-RU" dirty="0" smtClean="0"/>
              <a:t> і </a:t>
            </a:r>
            <a:r>
              <a:rPr lang="ru-RU" dirty="0" err="1" smtClean="0"/>
              <a:t>відповідного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по </a:t>
            </a:r>
            <a:r>
              <a:rPr lang="ru-RU" dirty="0" err="1" smtClean="0"/>
              <a:t>територіях</a:t>
            </a:r>
            <a:r>
              <a:rPr lang="ru-RU" dirty="0" smtClean="0"/>
              <a:t>;</a:t>
            </a:r>
          </a:p>
          <a:p>
            <a:pPr marL="68580" indent="0"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064" y="908720"/>
            <a:ext cx="7376335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err="1"/>
              <a:t>фізико-географічна</a:t>
            </a:r>
            <a:r>
              <a:rPr lang="ru-RU" b="1" cap="all" dirty="0"/>
              <a:t> характеристика</a:t>
            </a:r>
            <a:r>
              <a:rPr lang="ru-RU" cap="all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/>
              <a:t>географічного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 smtClean="0"/>
              <a:t>,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геологічних</a:t>
            </a:r>
            <a:r>
              <a:rPr lang="ru-RU" dirty="0"/>
              <a:t> умов, </a:t>
            </a:r>
            <a:endParaRPr lang="ru-RU" dirty="0" smtClean="0"/>
          </a:p>
          <a:p>
            <a:pPr algn="just"/>
            <a:r>
              <a:rPr lang="ru-RU" dirty="0" err="1" smtClean="0"/>
              <a:t>гідрографії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err="1" smtClean="0"/>
              <a:t>лісів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err="1" smtClean="0"/>
              <a:t>ландшафтів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err="1" smtClean="0"/>
              <a:t>рельєфу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err="1" smtClean="0"/>
              <a:t>кліматичних</a:t>
            </a:r>
            <a:r>
              <a:rPr lang="ru-RU" dirty="0" smtClean="0"/>
              <a:t> </a:t>
            </a:r>
            <a:r>
              <a:rPr lang="ru-RU" dirty="0"/>
              <a:t>умов, </a:t>
            </a:r>
            <a:endParaRPr lang="ru-RU" dirty="0" smtClean="0"/>
          </a:p>
          <a:p>
            <a:pPr algn="just"/>
            <a:r>
              <a:rPr lang="ru-RU" dirty="0" err="1" smtClean="0"/>
              <a:t>рослинності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dirty="0" err="1" smtClean="0"/>
              <a:t>тваринного</a:t>
            </a:r>
            <a:r>
              <a:rPr lang="ru-RU" dirty="0" smtClean="0"/>
              <a:t> </a:t>
            </a:r>
            <a:r>
              <a:rPr lang="ru-RU" dirty="0" err="1"/>
              <a:t>світу</a:t>
            </a:r>
            <a:r>
              <a:rPr lang="ru-RU" dirty="0"/>
              <a:t>;</a:t>
            </a:r>
          </a:p>
          <a:p>
            <a:pPr marL="6858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2865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6880728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err="1"/>
              <a:t>господарський</a:t>
            </a:r>
            <a:r>
              <a:rPr lang="ru-RU" b="1" cap="all" dirty="0"/>
              <a:t> комплекс</a:t>
            </a:r>
            <a:r>
              <a:rPr lang="ru-RU" cap="all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 algn="just">
              <a:buNone/>
            </a:pPr>
            <a:r>
              <a:rPr lang="ru-RU" sz="3300" b="1" dirty="0"/>
              <a:t> </a:t>
            </a:r>
            <a:r>
              <a:rPr lang="ru-RU" sz="3300" b="1" dirty="0" err="1" smtClean="0"/>
              <a:t>опис</a:t>
            </a:r>
            <a:r>
              <a:rPr lang="ru-RU" sz="3300" b="1" dirty="0" smtClean="0"/>
              <a:t> </a:t>
            </a:r>
            <a:r>
              <a:rPr lang="ru-RU" sz="3300" b="1" dirty="0" err="1"/>
              <a:t>структури</a:t>
            </a:r>
            <a:r>
              <a:rPr lang="ru-RU" sz="3300" b="1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комплексу з </a:t>
            </a:r>
            <a:r>
              <a:rPr lang="ru-RU" dirty="0" err="1"/>
              <a:t>зазначенням</a:t>
            </a:r>
            <a:r>
              <a:rPr lang="ru-RU" dirty="0"/>
              <a:t> </a:t>
            </a:r>
            <a:r>
              <a:rPr lang="ru-RU" sz="4000" dirty="0" err="1" smtClean="0"/>
              <a:t>кількості</a:t>
            </a:r>
            <a:endParaRPr lang="ru-RU" sz="4000" dirty="0" smtClean="0"/>
          </a:p>
          <a:p>
            <a:pPr algn="just"/>
            <a:r>
              <a:rPr lang="ru-RU" sz="4000" dirty="0" smtClean="0"/>
              <a:t> </a:t>
            </a:r>
            <a:r>
              <a:rPr lang="ru-RU" sz="2800" dirty="0" err="1"/>
              <a:t>підприємств</a:t>
            </a:r>
            <a:r>
              <a:rPr lang="ru-RU" sz="2800" dirty="0"/>
              <a:t> </a:t>
            </a:r>
            <a:r>
              <a:rPr lang="ru-RU" sz="2800" dirty="0" err="1"/>
              <a:t>промисловості</a:t>
            </a:r>
            <a:r>
              <a:rPr lang="ru-RU" sz="2800" dirty="0"/>
              <a:t>, </a:t>
            </a:r>
            <a:endParaRPr lang="ru-RU" sz="2800" dirty="0" smtClean="0"/>
          </a:p>
          <a:p>
            <a:pPr algn="just"/>
            <a:r>
              <a:rPr lang="ru-RU" sz="2800" dirty="0" err="1" smtClean="0"/>
              <a:t>енергетики</a:t>
            </a:r>
            <a:r>
              <a:rPr lang="ru-RU" sz="2800" dirty="0"/>
              <a:t>, </a:t>
            </a:r>
            <a:endParaRPr lang="ru-RU" sz="2800" dirty="0" smtClean="0"/>
          </a:p>
          <a:p>
            <a:pPr algn="just"/>
            <a:r>
              <a:rPr lang="ru-RU" sz="2800" dirty="0" smtClean="0"/>
              <a:t>транспорту,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 err="1"/>
              <a:t>комунального</a:t>
            </a:r>
            <a:r>
              <a:rPr lang="ru-RU" sz="2800" dirty="0"/>
              <a:t> </a:t>
            </a:r>
            <a:r>
              <a:rPr lang="ru-RU" sz="2800" dirty="0" err="1"/>
              <a:t>господарства</a:t>
            </a:r>
            <a:r>
              <a:rPr lang="ru-RU" sz="2800" dirty="0"/>
              <a:t>, </a:t>
            </a:r>
            <a:endParaRPr lang="ru-RU" sz="2800" dirty="0" smtClean="0"/>
          </a:p>
          <a:p>
            <a:pPr algn="just"/>
            <a:r>
              <a:rPr lang="ru-RU" sz="2800" dirty="0" err="1" smtClean="0"/>
              <a:t>гірничодобувних</a:t>
            </a:r>
            <a:r>
              <a:rPr lang="ru-RU" sz="2800" dirty="0" smtClean="0"/>
              <a:t> </a:t>
            </a:r>
            <a:r>
              <a:rPr lang="ru-RU" sz="2800" dirty="0"/>
              <a:t>і </a:t>
            </a:r>
            <a:r>
              <a:rPr lang="ru-RU" sz="2800" dirty="0" err="1"/>
              <a:t>сільськогосподарських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найбільше</a:t>
            </a:r>
            <a:r>
              <a:rPr lang="ru-RU" sz="2800" dirty="0"/>
              <a:t> </a:t>
            </a:r>
            <a:r>
              <a:rPr lang="ru-RU" sz="2800" dirty="0" err="1"/>
              <a:t>забруднюють</a:t>
            </a:r>
            <a:r>
              <a:rPr lang="ru-RU" sz="2800" dirty="0"/>
              <a:t> </a:t>
            </a:r>
            <a:r>
              <a:rPr lang="ru-RU" sz="2800" dirty="0" err="1"/>
              <a:t>навколишнє</a:t>
            </a:r>
            <a:r>
              <a:rPr lang="ru-RU" sz="2800" dirty="0"/>
              <a:t> </a:t>
            </a:r>
            <a:r>
              <a:rPr lang="ru-RU" sz="2800" dirty="0" err="1"/>
              <a:t>середовище</a:t>
            </a:r>
            <a:r>
              <a:rPr lang="ru-RU" sz="2800" dirty="0"/>
              <a:t>; </a:t>
            </a:r>
            <a:endParaRPr lang="ru-RU" sz="2800" dirty="0" smtClean="0"/>
          </a:p>
          <a:p>
            <a:pPr algn="just"/>
            <a:r>
              <a:rPr lang="ru-RU" sz="2800" dirty="0" err="1" smtClean="0"/>
              <a:t>опис</a:t>
            </a:r>
            <a:r>
              <a:rPr lang="ru-RU" sz="2800" dirty="0" smtClean="0"/>
              <a:t> </a:t>
            </a:r>
            <a:r>
              <a:rPr lang="ru-RU" sz="2800" dirty="0" err="1"/>
              <a:t>можливих</a:t>
            </a:r>
            <a:r>
              <a:rPr lang="ru-RU" sz="2800" dirty="0"/>
              <a:t> </a:t>
            </a:r>
            <a:r>
              <a:rPr lang="ru-RU" sz="2800" dirty="0" err="1"/>
              <a:t>аварійних</a:t>
            </a:r>
            <a:r>
              <a:rPr lang="ru-RU" sz="2800" dirty="0"/>
              <a:t> </a:t>
            </a:r>
            <a:r>
              <a:rPr lang="ru-RU" sz="2800" dirty="0" err="1"/>
              <a:t>ситуацій</a:t>
            </a:r>
            <a:r>
              <a:rPr lang="ru-RU" sz="2800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8877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27664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емографія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і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здоров’я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населення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ru-RU" b="1" dirty="0" err="1" smtClean="0"/>
              <a:t>опис</a:t>
            </a:r>
            <a:r>
              <a:rPr lang="ru-RU" dirty="0" smtClean="0"/>
              <a:t> </a:t>
            </a:r>
          </a:p>
          <a:p>
            <a:pPr algn="just"/>
            <a:r>
              <a:rPr lang="ru-RU" dirty="0" err="1" smtClean="0"/>
              <a:t>демографічної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регіону</a:t>
            </a:r>
            <a:r>
              <a:rPr lang="ru-RU" dirty="0" smtClean="0"/>
              <a:t>, </a:t>
            </a:r>
          </a:p>
          <a:p>
            <a:pPr algn="just"/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нозологічних</a:t>
            </a:r>
            <a:r>
              <a:rPr lang="ru-RU" dirty="0" smtClean="0"/>
              <a:t> форм </a:t>
            </a:r>
            <a:r>
              <a:rPr lang="ru-RU" dirty="0" err="1" smtClean="0"/>
              <a:t>захворюваності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вікових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; </a:t>
            </a:r>
          </a:p>
          <a:p>
            <a:pPr algn="just"/>
            <a:r>
              <a:rPr lang="ru-RU" dirty="0" err="1" smtClean="0"/>
              <a:t>зазначення</a:t>
            </a:r>
            <a:r>
              <a:rPr lang="ru-RU" dirty="0" smtClean="0"/>
              <a:t> </a:t>
            </a:r>
            <a:r>
              <a:rPr lang="ru-RU" sz="3600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медичної</a:t>
            </a:r>
            <a:r>
              <a:rPr lang="ru-RU" dirty="0" smtClean="0"/>
              <a:t> </a:t>
            </a:r>
            <a:r>
              <a:rPr lang="ru-RU" dirty="0" err="1" smtClean="0"/>
              <a:t>реабілітації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в </a:t>
            </a:r>
            <a:r>
              <a:rPr lang="ru-RU" dirty="0" err="1" smtClean="0"/>
              <a:t>лікувальних</a:t>
            </a:r>
            <a:r>
              <a:rPr lang="ru-RU" dirty="0" smtClean="0"/>
              <a:t> та </a:t>
            </a:r>
            <a:r>
              <a:rPr lang="ru-RU" dirty="0" err="1" smtClean="0"/>
              <a:t>оздоровчих</a:t>
            </a:r>
            <a:r>
              <a:rPr lang="ru-RU" dirty="0" smtClean="0"/>
              <a:t> закладах.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4869160"/>
            <a:ext cx="7416824" cy="963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899592" y="3573016"/>
            <a:ext cx="7560840" cy="1008112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03638" y="2458696"/>
            <a:ext cx="74888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ПИТАННЯ ДЛЯ РОЗГЛЯДУ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636912"/>
            <a:ext cx="6840876" cy="3195717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Загальні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положення</a:t>
            </a:r>
            <a:r>
              <a:rPr lang="ru-RU" b="1" dirty="0" smtClean="0">
                <a:solidFill>
                  <a:schemeClr val="bg1"/>
                </a:solidFill>
              </a:rPr>
              <a:t> про </a:t>
            </a:r>
            <a:r>
              <a:rPr lang="ru-RU" b="1" dirty="0" err="1" smtClean="0">
                <a:solidFill>
                  <a:schemeClr val="bg1"/>
                </a:solidFill>
              </a:rPr>
              <a:t>системи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регіонального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і державного </a:t>
            </a:r>
            <a:r>
              <a:rPr lang="ru-RU" b="1" dirty="0" err="1" smtClean="0">
                <a:solidFill>
                  <a:schemeClr val="bg1"/>
                </a:solidFill>
              </a:rPr>
              <a:t>моніторингу</a:t>
            </a:r>
            <a:endParaRPr lang="ru-RU" b="1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Структура та </a:t>
            </a:r>
            <a:r>
              <a:rPr lang="ru-RU" b="1" dirty="0" err="1" smtClean="0">
                <a:solidFill>
                  <a:schemeClr val="bg1"/>
                </a:solidFill>
              </a:rPr>
              <a:t>зміст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програм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регіонального</a:t>
            </a:r>
            <a:r>
              <a:rPr lang="ru-RU" b="1" dirty="0" smtClean="0">
                <a:solidFill>
                  <a:schemeClr val="bg1"/>
                </a:solidFill>
              </a:rPr>
              <a:t> і державного </a:t>
            </a:r>
            <a:r>
              <a:rPr lang="ru-RU" b="1" dirty="0" err="1" smtClean="0">
                <a:solidFill>
                  <a:schemeClr val="bg1"/>
                </a:solidFill>
              </a:rPr>
              <a:t>моніторингу</a:t>
            </a:r>
            <a:endParaRPr lang="ru-RU" b="1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Рекомендації</a:t>
            </a:r>
            <a:r>
              <a:rPr lang="ru-RU" b="1" dirty="0" smtClean="0">
                <a:solidFill>
                  <a:schemeClr val="bg1"/>
                </a:solidFill>
              </a:rPr>
              <a:t> до </a:t>
            </a:r>
            <a:r>
              <a:rPr lang="ru-RU" b="1" dirty="0" err="1" smtClean="0">
                <a:solidFill>
                  <a:schemeClr val="bg1"/>
                </a:solidFill>
              </a:rPr>
              <a:t>проведення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моніторингу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довкілля</a:t>
            </a:r>
            <a:r>
              <a:rPr lang="ru-RU" b="1" dirty="0" smtClean="0">
                <a:solidFill>
                  <a:schemeClr val="bg1"/>
                </a:solidFill>
              </a:rPr>
              <a:t> у </a:t>
            </a:r>
            <a:r>
              <a:rPr lang="ru-RU" b="1" dirty="0" err="1" smtClean="0">
                <a:solidFill>
                  <a:schemeClr val="bg1"/>
                </a:solidFill>
              </a:rPr>
              <a:t>регіоні</a:t>
            </a:r>
            <a:endParaRPr lang="ru-RU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4420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024744" cy="1143000"/>
          </a:xfrm>
        </p:spPr>
        <p:txBody>
          <a:bodyPr/>
          <a:lstStyle/>
          <a:p>
            <a:r>
              <a:rPr lang="ru-RU" b="1" dirty="0" err="1"/>
              <a:t>Е</a:t>
            </a:r>
            <a:r>
              <a:rPr lang="ru-RU" b="1" dirty="0" err="1" smtClean="0"/>
              <a:t>кологічний</a:t>
            </a:r>
            <a:r>
              <a:rPr lang="ru-RU" b="1" dirty="0" smtClean="0"/>
              <a:t> </a:t>
            </a:r>
            <a:r>
              <a:rPr lang="ru-RU" b="1" dirty="0"/>
              <a:t>стан: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7776864" cy="439248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описати</a:t>
            </a:r>
            <a:r>
              <a:rPr lang="ru-RU" dirty="0"/>
              <a:t> </a:t>
            </a:r>
            <a:r>
              <a:rPr lang="ru-RU" b="1" dirty="0"/>
              <a:t>карту-схему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 з </a:t>
            </a:r>
            <a:r>
              <a:rPr lang="ru-RU" dirty="0" err="1"/>
              <a:t>зазначенням</a:t>
            </a:r>
            <a:r>
              <a:rPr lang="ru-RU" dirty="0"/>
              <a:t> </a:t>
            </a:r>
            <a:r>
              <a:rPr lang="ru-RU" i="1" dirty="0" err="1"/>
              <a:t>основних</a:t>
            </a:r>
            <a:r>
              <a:rPr lang="ru-RU" i="1" dirty="0"/>
              <a:t> </a:t>
            </a:r>
            <a:r>
              <a:rPr lang="ru-RU" i="1" dirty="0" err="1"/>
              <a:t>підприємств</a:t>
            </a:r>
            <a:r>
              <a:rPr lang="ru-RU" i="1" dirty="0"/>
              <a:t> і великих </a:t>
            </a:r>
            <a:r>
              <a:rPr lang="ru-RU" i="1" dirty="0" err="1"/>
              <a:t>автомагістралей</a:t>
            </a:r>
            <a:r>
              <a:rPr lang="ru-RU" i="1" dirty="0"/>
              <a:t> з </a:t>
            </a:r>
            <a:r>
              <a:rPr lang="ru-RU" i="1" dirty="0" err="1"/>
              <a:t>інтенсивними</a:t>
            </a:r>
            <a:r>
              <a:rPr lang="ru-RU" i="1" dirty="0"/>
              <a:t> </a:t>
            </a:r>
            <a:r>
              <a:rPr lang="ru-RU" i="1" dirty="0" err="1"/>
              <a:t>транспортними</a:t>
            </a:r>
            <a:r>
              <a:rPr lang="ru-RU" i="1" dirty="0"/>
              <a:t> потоками</a:t>
            </a:r>
            <a:r>
              <a:rPr lang="ru-RU" i="1" dirty="0" smtClean="0"/>
              <a:t>,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b="1" dirty="0"/>
              <a:t>забору</a:t>
            </a:r>
            <a:r>
              <a:rPr lang="ru-RU" dirty="0"/>
              <a:t> </a:t>
            </a:r>
            <a:r>
              <a:rPr lang="ru-RU" dirty="0" err="1"/>
              <a:t>питної</a:t>
            </a:r>
            <a:r>
              <a:rPr lang="ru-RU" dirty="0"/>
              <a:t> і </a:t>
            </a:r>
            <a:r>
              <a:rPr lang="ru-RU" dirty="0" err="1"/>
              <a:t>технічної</a:t>
            </a:r>
            <a:r>
              <a:rPr lang="ru-RU" dirty="0"/>
              <a:t> води, </a:t>
            </a:r>
            <a:endParaRPr lang="ru-RU" dirty="0" smtClean="0"/>
          </a:p>
          <a:p>
            <a:pPr algn="just"/>
            <a:r>
              <a:rPr lang="ru-RU" b="1" dirty="0" err="1" smtClean="0"/>
              <a:t>місць</a:t>
            </a:r>
            <a:r>
              <a:rPr lang="ru-RU" b="1" dirty="0" smtClean="0"/>
              <a:t> </a:t>
            </a:r>
            <a:r>
              <a:rPr lang="ru-RU" b="1" dirty="0" err="1"/>
              <a:t>скидів</a:t>
            </a:r>
            <a:r>
              <a:rPr lang="ru-RU" b="1" dirty="0"/>
              <a:t> </a:t>
            </a:r>
            <a:r>
              <a:rPr lang="ru-RU" dirty="0" err="1"/>
              <a:t>стічних</a:t>
            </a:r>
            <a:r>
              <a:rPr lang="ru-RU" dirty="0"/>
              <a:t> вод і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очисних</a:t>
            </a:r>
            <a:r>
              <a:rPr lang="ru-RU" dirty="0"/>
              <a:t> </a:t>
            </a:r>
            <a:r>
              <a:rPr lang="ru-RU" dirty="0" err="1"/>
              <a:t>споруд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/>
              <a:t>визначити</a:t>
            </a:r>
            <a:r>
              <a:rPr lang="ru-RU" dirty="0"/>
              <a:t> за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статистичної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</a:t>
            </a:r>
            <a:r>
              <a:rPr lang="ru-RU" b="1" dirty="0" err="1"/>
              <a:t>валові</a:t>
            </a:r>
            <a:r>
              <a:rPr lang="ru-RU" b="1" dirty="0"/>
              <a:t> </a:t>
            </a:r>
            <a:r>
              <a:rPr lang="ru-RU" b="1" dirty="0" err="1"/>
              <a:t>викиди</a:t>
            </a:r>
            <a:r>
              <a:rPr lang="ru-RU" b="1" dirty="0"/>
              <a:t> і </a:t>
            </a:r>
            <a:r>
              <a:rPr lang="ru-RU" b="1" dirty="0" err="1"/>
              <a:t>скиди</a:t>
            </a:r>
            <a:r>
              <a:rPr lang="ru-RU" b="1" dirty="0"/>
              <a:t> </a:t>
            </a:r>
            <a:r>
              <a:rPr lang="ru-RU" dirty="0" err="1"/>
              <a:t>забруднюючих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 по </a:t>
            </a:r>
            <a:r>
              <a:rPr lang="ru-RU" dirty="0" err="1"/>
              <a:t>регіону</a:t>
            </a:r>
            <a:r>
              <a:rPr lang="ru-RU" dirty="0"/>
              <a:t>,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/>
              <a:t>підприємствах</a:t>
            </a:r>
            <a:r>
              <a:rPr lang="ru-RU" dirty="0"/>
              <a:t>, </a:t>
            </a:r>
            <a:r>
              <a:rPr lang="ru-RU" dirty="0" err="1"/>
              <a:t>пріоритетним</a:t>
            </a:r>
            <a:r>
              <a:rPr lang="ru-RU" dirty="0"/>
              <a:t> </a:t>
            </a:r>
            <a:r>
              <a:rPr lang="ru-RU" dirty="0" err="1" smtClean="0"/>
              <a:t>речовинам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 err="1"/>
              <a:t>зведений</a:t>
            </a:r>
            <a:r>
              <a:rPr lang="ru-RU" dirty="0"/>
              <a:t> </a:t>
            </a:r>
            <a:r>
              <a:rPr lang="ru-RU" b="1" dirty="0" err="1"/>
              <a:t>перелік</a:t>
            </a:r>
            <a:r>
              <a:rPr lang="ru-RU" b="1" dirty="0"/>
              <a:t> </a:t>
            </a:r>
            <a:r>
              <a:rPr lang="ru-RU" b="1" dirty="0" err="1"/>
              <a:t>пріоритетних</a:t>
            </a:r>
            <a:r>
              <a:rPr lang="ru-RU" b="1" dirty="0"/>
              <a:t> </a:t>
            </a:r>
            <a:r>
              <a:rPr lang="ru-RU" b="1" dirty="0" err="1"/>
              <a:t>забруднюючих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 </a:t>
            </a:r>
            <a:r>
              <a:rPr lang="ru-RU" dirty="0"/>
              <a:t>по </a:t>
            </a:r>
            <a:r>
              <a:rPr lang="ru-RU" dirty="0" err="1"/>
              <a:t>регіону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 </a:t>
            </a:r>
            <a:r>
              <a:rPr lang="ru-RU" b="1" dirty="0"/>
              <a:t>провести </a:t>
            </a:r>
            <a:r>
              <a:rPr lang="ru-RU" b="1" dirty="0" err="1"/>
              <a:t>оцінку</a:t>
            </a:r>
            <a:r>
              <a:rPr lang="ru-RU" b="1" dirty="0"/>
              <a:t> </a:t>
            </a:r>
            <a:r>
              <a:rPr lang="ru-RU" dirty="0"/>
              <a:t>стану </a:t>
            </a:r>
            <a:r>
              <a:rPr lang="ru-RU" dirty="0" err="1"/>
              <a:t>атмосфери</a:t>
            </a:r>
            <a:r>
              <a:rPr lang="ru-RU" dirty="0"/>
              <a:t>, </a:t>
            </a:r>
            <a:r>
              <a:rPr lang="ru-RU" dirty="0" err="1"/>
              <a:t>гідросфери</a:t>
            </a:r>
            <a:r>
              <a:rPr lang="ru-RU" dirty="0"/>
              <a:t>, </a:t>
            </a:r>
            <a:r>
              <a:rPr lang="ru-RU" dirty="0" err="1"/>
              <a:t>лісів</a:t>
            </a:r>
            <a:r>
              <a:rPr lang="ru-RU" dirty="0"/>
              <a:t> і </a:t>
            </a:r>
            <a:r>
              <a:rPr lang="ru-RU" dirty="0" err="1"/>
              <a:t>ґрунтів</a:t>
            </a:r>
            <a:r>
              <a:rPr lang="ru-RU" dirty="0"/>
              <a:t> шляхом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фактичних</a:t>
            </a:r>
            <a:r>
              <a:rPr lang="ru-RU" dirty="0"/>
              <a:t> </a:t>
            </a:r>
            <a:r>
              <a:rPr lang="ru-RU" dirty="0" err="1"/>
              <a:t>концентрацій</a:t>
            </a:r>
            <a:r>
              <a:rPr lang="ru-RU" dirty="0"/>
              <a:t> </a:t>
            </a:r>
            <a:r>
              <a:rPr lang="ru-RU" dirty="0" err="1"/>
              <a:t>забруднюючих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нормативами; </a:t>
            </a:r>
            <a:endParaRPr lang="ru-RU" dirty="0" smtClean="0"/>
          </a:p>
          <a:p>
            <a:pPr algn="just"/>
            <a:r>
              <a:rPr lang="ru-RU" b="1" dirty="0" smtClean="0"/>
              <a:t>провести </a:t>
            </a:r>
            <a:r>
              <a:rPr lang="ru-RU" b="1" dirty="0" err="1"/>
              <a:t>оцінку</a:t>
            </a:r>
            <a:r>
              <a:rPr lang="ru-RU" b="1" dirty="0"/>
              <a:t> </a:t>
            </a:r>
            <a:r>
              <a:rPr lang="ru-RU" u="sng" dirty="0"/>
              <a:t>стану </a:t>
            </a:r>
            <a:r>
              <a:rPr lang="ru-RU" u="sng" dirty="0" err="1"/>
              <a:t>поводження</a:t>
            </a:r>
            <a:r>
              <a:rPr lang="ru-RU" u="sng" dirty="0"/>
              <a:t> з </a:t>
            </a:r>
            <a:r>
              <a:rPr lang="ru-RU" u="sng" dirty="0" err="1"/>
              <a:t>відходами</a:t>
            </a:r>
            <a:r>
              <a:rPr lang="ru-RU" u="sng" dirty="0" smtClean="0"/>
              <a:t>;</a:t>
            </a:r>
          </a:p>
          <a:p>
            <a:pPr algn="just"/>
            <a:r>
              <a:rPr lang="ru-RU" dirty="0" smtClean="0"/>
              <a:t> </a:t>
            </a:r>
            <a:r>
              <a:rPr lang="ru-RU" b="1" dirty="0" err="1"/>
              <a:t>описати</a:t>
            </a:r>
            <a:r>
              <a:rPr lang="ru-RU" dirty="0"/>
              <a:t> стан мереж </a:t>
            </a:r>
            <a:r>
              <a:rPr lang="ru-RU" dirty="0" err="1"/>
              <a:t>водопостачання</a:t>
            </a:r>
            <a:r>
              <a:rPr lang="ru-RU" dirty="0"/>
              <a:t> і </a:t>
            </a:r>
            <a:r>
              <a:rPr lang="ru-RU" dirty="0" err="1"/>
              <a:t>каналізації</a:t>
            </a:r>
            <a:r>
              <a:rPr lang="ru-RU" dirty="0"/>
              <a:t> з </a:t>
            </a:r>
            <a:r>
              <a:rPr lang="ru-RU" dirty="0" err="1"/>
              <a:t>зазначенням</a:t>
            </a:r>
            <a:r>
              <a:rPr lang="ru-RU" dirty="0"/>
              <a:t> </a:t>
            </a:r>
            <a:r>
              <a:rPr lang="ru-RU" dirty="0" err="1"/>
              <a:t>санітарно-гігієнічної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питної</a:t>
            </a:r>
            <a:r>
              <a:rPr lang="ru-RU" dirty="0"/>
              <a:t> води і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/>
              <a:t> </a:t>
            </a:r>
            <a:r>
              <a:rPr lang="ru-RU" dirty="0" err="1"/>
              <a:t>стоків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7425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556792"/>
            <a:ext cx="7024744" cy="288032"/>
          </a:xfrm>
        </p:spPr>
        <p:txBody>
          <a:bodyPr>
            <a:noAutofit/>
          </a:bodyPr>
          <a:lstStyle/>
          <a:p>
            <a:r>
              <a:rPr lang="ru-RU" sz="2800" b="1" cap="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Існуюча</a:t>
            </a:r>
            <a:r>
              <a:rPr lang="ru-RU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800" b="1" cap="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спостережень</a:t>
            </a:r>
            <a:r>
              <a:rPr lang="ru-RU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станом </a:t>
            </a:r>
            <a:r>
              <a:rPr lang="ru-RU" sz="2800" b="1" cap="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2800" cap="all" dirty="0" smtClean="0"/>
              <a:t>:</a:t>
            </a:r>
            <a:endParaRPr lang="ru-RU" sz="2800" cap="all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16832"/>
            <a:ext cx="7488832" cy="4176464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ru-RU" sz="2000" b="1" u="sng" dirty="0" err="1" smtClean="0"/>
              <a:t>опис</a:t>
            </a:r>
            <a:r>
              <a:rPr lang="ru-RU" sz="2000" b="1" u="sng" dirty="0" smtClean="0"/>
              <a:t> </a:t>
            </a:r>
            <a:r>
              <a:rPr lang="ru-RU" sz="2000" b="1" u="sng" dirty="0" err="1" smtClean="0"/>
              <a:t>існуючих</a:t>
            </a:r>
            <a:r>
              <a:rPr lang="ru-RU" sz="2000" b="1" u="sng" dirty="0" smtClean="0"/>
              <a:t> в </a:t>
            </a:r>
            <a:r>
              <a:rPr lang="ru-RU" sz="2000" b="1" u="sng" dirty="0" err="1" smtClean="0"/>
              <a:t>системі</a:t>
            </a:r>
            <a:r>
              <a:rPr lang="ru-RU" sz="2000" b="1" u="sng" dirty="0" smtClean="0"/>
              <a:t> структур: </a:t>
            </a:r>
          </a:p>
          <a:p>
            <a:pPr algn="just"/>
            <a:r>
              <a:rPr lang="ru-RU" sz="2000" dirty="0" err="1" smtClean="0"/>
              <a:t>організаційної</a:t>
            </a:r>
            <a:r>
              <a:rPr lang="ru-RU" sz="2000" dirty="0" smtClean="0"/>
              <a:t>, </a:t>
            </a:r>
          </a:p>
          <a:p>
            <a:pPr algn="just"/>
            <a:r>
              <a:rPr lang="ru-RU" sz="2000" dirty="0" err="1" smtClean="0"/>
              <a:t>функціональної</a:t>
            </a:r>
            <a:r>
              <a:rPr lang="ru-RU" sz="2000" dirty="0" smtClean="0"/>
              <a:t>, </a:t>
            </a:r>
          </a:p>
          <a:p>
            <a:pPr algn="just"/>
            <a:r>
              <a:rPr lang="ru-RU" sz="2000" dirty="0" err="1" smtClean="0"/>
              <a:t>інформаційної</a:t>
            </a:r>
            <a:r>
              <a:rPr lang="ru-RU" sz="2000" dirty="0" smtClean="0"/>
              <a:t>, </a:t>
            </a:r>
          </a:p>
          <a:p>
            <a:pPr algn="just"/>
            <a:r>
              <a:rPr lang="ru-RU" sz="2000" dirty="0" err="1" smtClean="0"/>
              <a:t>технічної</a:t>
            </a:r>
            <a:r>
              <a:rPr lang="ru-RU" sz="2000" dirty="0" smtClean="0"/>
              <a:t>;</a:t>
            </a:r>
          </a:p>
          <a:p>
            <a:pPr marL="68580" indent="0" algn="just">
              <a:buNone/>
            </a:pPr>
            <a:r>
              <a:rPr lang="ru-RU" sz="2000" b="1" u="sng" dirty="0" err="1" smtClean="0"/>
              <a:t>опис</a:t>
            </a:r>
            <a:r>
              <a:rPr lang="ru-RU" sz="2000" b="1" u="sng" dirty="0" smtClean="0"/>
              <a:t> нормативно-правового </a:t>
            </a:r>
            <a:r>
              <a:rPr lang="ru-RU" sz="2000" b="1" u="sng" dirty="0" err="1" smtClean="0"/>
              <a:t>забезпечення</a:t>
            </a:r>
            <a:r>
              <a:rPr lang="ru-RU" sz="2000" b="1" u="sng" dirty="0" smtClean="0"/>
              <a:t>: </a:t>
            </a:r>
          </a:p>
          <a:p>
            <a:pPr algn="just"/>
            <a:r>
              <a:rPr lang="ru-RU" sz="2000" dirty="0" err="1" smtClean="0"/>
              <a:t>перелік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законодавчих</a:t>
            </a:r>
            <a:r>
              <a:rPr lang="ru-RU" sz="2000" dirty="0" smtClean="0"/>
              <a:t> </a:t>
            </a:r>
            <a:r>
              <a:rPr lang="ru-RU" sz="2000" dirty="0" err="1" smtClean="0"/>
              <a:t>актів</a:t>
            </a:r>
            <a:r>
              <a:rPr lang="ru-RU" sz="2000" dirty="0" smtClean="0"/>
              <a:t>, </a:t>
            </a:r>
            <a:r>
              <a:rPr lang="ru-RU" sz="2000" dirty="0" err="1" smtClean="0"/>
              <a:t>положень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відомчі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державні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служби</a:t>
            </a:r>
            <a:r>
              <a:rPr lang="ru-RU" sz="2000" dirty="0" smtClean="0"/>
              <a:t>, </a:t>
            </a:r>
          </a:p>
          <a:p>
            <a:pPr algn="just"/>
            <a:r>
              <a:rPr lang="ru-RU" sz="2000" dirty="0" err="1" smtClean="0"/>
              <a:t>методичних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вказівок</a:t>
            </a:r>
            <a:r>
              <a:rPr lang="ru-RU" sz="2000" dirty="0" smtClean="0"/>
              <a:t> і </a:t>
            </a:r>
            <a:r>
              <a:rPr lang="ru-RU" sz="2000" dirty="0" err="1" smtClean="0"/>
              <a:t>рекомендацій</a:t>
            </a:r>
            <a:r>
              <a:rPr lang="ru-RU" sz="2000" dirty="0" smtClean="0"/>
              <a:t>, </a:t>
            </a:r>
          </a:p>
          <a:p>
            <a:pPr algn="just"/>
            <a:r>
              <a:rPr lang="ru-RU" sz="2000" dirty="0" err="1" smtClean="0"/>
              <a:t>посадових</a:t>
            </a:r>
            <a:r>
              <a:rPr lang="ru-RU" sz="2000" dirty="0" smtClean="0"/>
              <a:t> і </a:t>
            </a:r>
            <a:r>
              <a:rPr lang="ru-RU" sz="2000" dirty="0" err="1" smtClean="0"/>
              <a:t>технологічних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інструкцій</a:t>
            </a:r>
            <a:r>
              <a:rPr lang="ru-RU" sz="2000" dirty="0" smtClean="0"/>
              <a:t>;</a:t>
            </a:r>
          </a:p>
          <a:p>
            <a:pPr marL="68580" indent="0" algn="just">
              <a:buNone/>
            </a:pPr>
            <a:r>
              <a:rPr lang="ru-RU" sz="2000" b="1" dirty="0" err="1" smtClean="0"/>
              <a:t>висновки</a:t>
            </a:r>
            <a:r>
              <a:rPr lang="ru-RU" sz="2000" b="1" dirty="0" smtClean="0"/>
              <a:t> </a:t>
            </a:r>
            <a:r>
              <a:rPr lang="ru-RU" sz="2000" dirty="0" err="1" smtClean="0"/>
              <a:t>щодо</a:t>
            </a:r>
            <a:r>
              <a:rPr lang="ru-RU" sz="2000" dirty="0" smtClean="0"/>
              <a:t> </a:t>
            </a:r>
            <a:r>
              <a:rPr lang="ru-RU" sz="2000" dirty="0" err="1" smtClean="0"/>
              <a:t>включення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переліку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завдань</a:t>
            </a:r>
            <a:r>
              <a:rPr lang="ru-RU" sz="2000" dirty="0" smtClean="0"/>
              <a:t> та </a:t>
            </a:r>
            <a:r>
              <a:rPr lang="ru-RU" sz="2000" dirty="0" err="1" smtClean="0"/>
              <a:t>заходів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пунктів</a:t>
            </a:r>
            <a:r>
              <a:rPr lang="ru-RU" sz="2000" dirty="0" smtClean="0"/>
              <a:t> з </a:t>
            </a:r>
            <a:r>
              <a:rPr lang="ru-RU" sz="2000" dirty="0" err="1" smtClean="0"/>
              <a:t>удосконалення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існуючих</a:t>
            </a:r>
            <a:r>
              <a:rPr lang="ru-RU" sz="2000" dirty="0" smtClean="0"/>
              <a:t> в </a:t>
            </a:r>
            <a:r>
              <a:rPr lang="ru-RU" sz="2000" dirty="0" err="1" smtClean="0"/>
              <a:t>системі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спостережень</a:t>
            </a:r>
            <a:r>
              <a:rPr lang="ru-RU" sz="2000" dirty="0" smtClean="0"/>
              <a:t> структур та нормативно-правового </a:t>
            </a:r>
            <a:r>
              <a:rPr lang="ru-RU" sz="2000" dirty="0" err="1" smtClean="0"/>
              <a:t>забезпечення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9776" y="206084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 </a:t>
            </a:r>
            <a:r>
              <a:rPr lang="ru-RU" dirty="0" err="1"/>
              <a:t>національні</a:t>
            </a:r>
            <a:r>
              <a:rPr lang="ru-RU" dirty="0"/>
              <a:t> </a:t>
            </a:r>
            <a:r>
              <a:rPr lang="ru-RU" dirty="0" err="1"/>
              <a:t>стандарти</a:t>
            </a:r>
            <a:r>
              <a:rPr lang="ru-RU" dirty="0"/>
              <a:t> та </a:t>
            </a:r>
            <a:r>
              <a:rPr lang="ru-RU" dirty="0" err="1"/>
              <a:t>електронний</a:t>
            </a:r>
            <a:r>
              <a:rPr lang="ru-RU" dirty="0"/>
              <a:t> </a:t>
            </a:r>
            <a:r>
              <a:rPr lang="ru-RU" dirty="0" err="1"/>
              <a:t>сервіс</a:t>
            </a:r>
            <a:r>
              <a:rPr lang="ru-RU" dirty="0"/>
              <a:t> з </a:t>
            </a:r>
            <a:r>
              <a:rPr lang="ru-RU" dirty="0" smtClean="0"/>
              <a:t>ОВД – </a:t>
            </a:r>
            <a:r>
              <a:rPr lang="ru-RU" sz="2700" b="1" dirty="0" smtClean="0">
                <a:solidFill>
                  <a:srgbClr val="FF0000"/>
                </a:solidFill>
              </a:rPr>
              <a:t>3 </a:t>
            </a:r>
            <a:r>
              <a:rPr lang="ru-RU" sz="2700" b="1" dirty="0" err="1" smtClean="0">
                <a:solidFill>
                  <a:srgbClr val="FF0000"/>
                </a:solidFill>
              </a:rPr>
              <a:t>хвилини</a:t>
            </a:r>
            <a:r>
              <a:rPr lang="ru-RU" sz="2700" b="1" dirty="0">
                <a:solidFill>
                  <a:srgbClr val="FF0000"/>
                </a:solidFill>
              </a:rPr>
              <a:t/>
            </a:r>
            <a:br>
              <a:rPr lang="ru-RU" sz="2700" b="1" dirty="0">
                <a:solidFill>
                  <a:srgbClr val="FF0000"/>
                </a:solidFill>
              </a:rPr>
            </a:b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0" y="3501008"/>
            <a:ext cx="6777317" cy="3508977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mepr.gov.ua/news/36338.html</a:t>
            </a:r>
            <a:endParaRPr lang="uk-UA" dirty="0" smtClean="0"/>
          </a:p>
          <a:p>
            <a:r>
              <a:rPr lang="en-US" dirty="0">
                <a:hlinkClick r:id="rId3"/>
              </a:rPr>
              <a:t>https://suspilne.media/38892-pidhid-moralno-zastariv-ak-u-zaporizzi-monitorat-akist-povitra</a:t>
            </a:r>
            <a:r>
              <a:rPr lang="en-US" dirty="0" smtClean="0">
                <a:hlinkClick r:id="rId3"/>
              </a:rPr>
              <a:t>/</a:t>
            </a:r>
            <a:endParaRPr lang="uk-UA" dirty="0" smtClean="0"/>
          </a:p>
          <a:p>
            <a:pPr marL="68580" indent="0">
              <a:buNone/>
            </a:pPr>
            <a:r>
              <a:rPr lang="uk-UA" dirty="0" smtClean="0"/>
              <a:t>Хто відповідає за якість запорізького повітря -28 хвилин </a:t>
            </a:r>
            <a:r>
              <a:rPr lang="uk-UA" dirty="0" err="1" smtClean="0"/>
              <a:t>інтервью</a:t>
            </a:r>
            <a:r>
              <a:rPr lang="uk-UA" dirty="0" smtClean="0"/>
              <a:t> з </a:t>
            </a:r>
            <a:r>
              <a:rPr lang="uk-UA" dirty="0" err="1" smtClean="0"/>
              <a:t>Кристиною</a:t>
            </a:r>
            <a:r>
              <a:rPr lang="uk-UA" dirty="0" smtClean="0"/>
              <a:t> </a:t>
            </a:r>
            <a:r>
              <a:rPr lang="uk-UA" dirty="0" err="1" smtClean="0"/>
              <a:t>Піроговою</a:t>
            </a:r>
            <a:r>
              <a:rPr lang="uk-UA" dirty="0" smtClean="0"/>
              <a:t>- нашою випускницею.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8678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ДЯКУЮ ЗА УВАГУ!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97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лево 4"/>
          <p:cNvSpPr/>
          <p:nvPr/>
        </p:nvSpPr>
        <p:spPr>
          <a:xfrm>
            <a:off x="4572000" y="4509120"/>
            <a:ext cx="1656184" cy="432048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2987824" y="4509120"/>
            <a:ext cx="1296144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416824" cy="7578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 smtClean="0">
                <a:solidFill>
                  <a:srgbClr val="002060"/>
                </a:solidFill>
              </a:rPr>
              <a:t>Загальні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положення</a:t>
            </a:r>
            <a:r>
              <a:rPr lang="ru-RU" sz="2800" b="1" dirty="0" smtClean="0">
                <a:solidFill>
                  <a:srgbClr val="002060"/>
                </a:solidFill>
              </a:rPr>
              <a:t> про </a:t>
            </a:r>
            <a:r>
              <a:rPr lang="ru-RU" sz="2800" b="1" dirty="0" err="1" smtClean="0">
                <a:solidFill>
                  <a:srgbClr val="002060"/>
                </a:solidFill>
              </a:rPr>
              <a:t>системи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регіонального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і</a:t>
            </a:r>
            <a:r>
              <a:rPr lang="ru-RU" sz="2800" b="1" dirty="0" smtClean="0">
                <a:solidFill>
                  <a:srgbClr val="002060"/>
                </a:solidFill>
              </a:rPr>
              <a:t> державного </a:t>
            </a:r>
            <a:r>
              <a:rPr lang="ru-RU" sz="2800" b="1" dirty="0" err="1" smtClean="0">
                <a:solidFill>
                  <a:srgbClr val="002060"/>
                </a:solidFill>
              </a:rPr>
              <a:t>моніторингу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323653"/>
            <a:ext cx="7560840" cy="2185467"/>
          </a:xfrm>
        </p:spPr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ru-RU" b="1" dirty="0" err="1" smtClean="0"/>
              <a:t>Програма</a:t>
            </a:r>
            <a:r>
              <a:rPr lang="ru-RU" b="1" dirty="0" smtClean="0"/>
              <a:t> </a:t>
            </a:r>
            <a:r>
              <a:rPr lang="ru-RU" b="1" dirty="0" err="1" smtClean="0"/>
              <a:t>моніторингу</a:t>
            </a:r>
            <a:r>
              <a:rPr lang="ru-RU" b="1" dirty="0" smtClean="0"/>
              <a:t> </a:t>
            </a:r>
            <a:r>
              <a:rPr lang="ru-RU" b="1" dirty="0" err="1" smtClean="0"/>
              <a:t>довкілля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 </a:t>
            </a:r>
            <a:r>
              <a:rPr lang="ru-RU" b="1" dirty="0" err="1" smtClean="0">
                <a:solidFill>
                  <a:srgbClr val="FF0000"/>
                </a:solidFill>
              </a:rPr>
              <a:t>послідовних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завдань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СПРЯМОВАНІ на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 за станом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природного </a:t>
            </a:r>
            <a:r>
              <a:rPr lang="ru-RU" dirty="0" err="1" smtClean="0"/>
              <a:t>середовища</a:t>
            </a:r>
            <a:r>
              <a:rPr lang="ru-RU" dirty="0" smtClean="0"/>
              <a:t> та </a:t>
            </a:r>
            <a:r>
              <a:rPr lang="ru-RU" dirty="0" err="1" smtClean="0"/>
              <a:t>механізмами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4509120"/>
            <a:ext cx="52565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b="1" i="1" dirty="0" err="1" smtClean="0"/>
              <a:t>державні</a:t>
            </a:r>
            <a:r>
              <a:rPr lang="ru-RU" dirty="0" smtClean="0"/>
              <a:t>       </a:t>
            </a:r>
            <a:r>
              <a:rPr lang="ru-RU" b="1" i="1" dirty="0" err="1" smtClean="0"/>
              <a:t>регіональні</a:t>
            </a:r>
            <a:r>
              <a:rPr lang="ru-RU" dirty="0" smtClean="0"/>
              <a:t> 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sz="3600" dirty="0" err="1" smtClean="0"/>
              <a:t>програми</a:t>
            </a:r>
            <a:r>
              <a:rPr lang="ru-RU" sz="3600" dirty="0" smtClean="0"/>
              <a:t> </a:t>
            </a:r>
            <a:r>
              <a:rPr lang="ru-RU" sz="3600" dirty="0" err="1"/>
              <a:t>моніторингу</a:t>
            </a:r>
            <a:r>
              <a:rPr lang="ru-RU" sz="36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16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32656"/>
            <a:ext cx="3233936" cy="284036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556792"/>
            <a:ext cx="5832648" cy="4464496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ru-RU" sz="4800" b="1" dirty="0" err="1" smtClean="0"/>
              <a:t>Державна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програма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моніторингу</a:t>
            </a:r>
            <a:r>
              <a:rPr lang="ru-RU" sz="4800" dirty="0" smtClean="0"/>
              <a:t> – </a:t>
            </a:r>
            <a:r>
              <a:rPr lang="ru-RU" sz="4800" dirty="0" err="1" smtClean="0"/>
              <a:t>сукупність</a:t>
            </a:r>
            <a:r>
              <a:rPr lang="ru-RU" sz="4800" dirty="0" smtClean="0"/>
              <a:t> </a:t>
            </a:r>
            <a:r>
              <a:rPr lang="ru-RU" sz="4800" dirty="0" err="1" smtClean="0"/>
              <a:t>завдань</a:t>
            </a:r>
            <a:r>
              <a:rPr lang="ru-RU" sz="4800" dirty="0" smtClean="0"/>
              <a:t>, </a:t>
            </a:r>
            <a:r>
              <a:rPr lang="ru-RU" sz="3100" dirty="0" err="1" smtClean="0"/>
              <a:t>що</a:t>
            </a:r>
            <a:r>
              <a:rPr lang="ru-RU" sz="3100" dirty="0" smtClean="0"/>
              <a:t> </a:t>
            </a:r>
            <a:r>
              <a:rPr lang="ru-RU" sz="3100" dirty="0" err="1" smtClean="0"/>
              <a:t>ґрунтуються</a:t>
            </a:r>
            <a:r>
              <a:rPr lang="ru-RU" sz="3100" dirty="0" smtClean="0"/>
              <a:t> на </a:t>
            </a:r>
            <a:r>
              <a:rPr lang="ru-RU" sz="3100" dirty="0" err="1" smtClean="0"/>
              <a:t>законодавчій</a:t>
            </a:r>
            <a:r>
              <a:rPr lang="ru-RU" sz="3100" dirty="0" smtClean="0"/>
              <a:t> та нормативно-</a:t>
            </a:r>
            <a:r>
              <a:rPr lang="ru-RU" sz="3100" dirty="0" err="1" smtClean="0"/>
              <a:t>правовій</a:t>
            </a:r>
            <a:r>
              <a:rPr lang="ru-RU" sz="3100" dirty="0" smtClean="0"/>
              <a:t> </a:t>
            </a:r>
            <a:r>
              <a:rPr lang="ru-RU" sz="3100" dirty="0" err="1" smtClean="0"/>
              <a:t>базі</a:t>
            </a:r>
            <a:r>
              <a:rPr lang="ru-RU" sz="3100" dirty="0" smtClean="0"/>
              <a:t> державного </a:t>
            </a:r>
            <a:r>
              <a:rPr lang="ru-RU" sz="3100" dirty="0" err="1" smtClean="0"/>
              <a:t>значення</a:t>
            </a:r>
            <a:r>
              <a:rPr lang="ru-RU" sz="4800" dirty="0" smtClean="0"/>
              <a:t> і </a:t>
            </a:r>
            <a:r>
              <a:rPr lang="ru-RU" sz="4800" u="sng" dirty="0" err="1" smtClean="0"/>
              <a:t>дозволяють</a:t>
            </a:r>
            <a:r>
              <a:rPr lang="ru-RU" sz="4800" u="sng" dirty="0" smtClean="0"/>
              <a:t> </a:t>
            </a:r>
            <a:r>
              <a:rPr lang="ru-RU" sz="4800" u="sng" dirty="0" err="1" smtClean="0"/>
              <a:t>реалізувати</a:t>
            </a:r>
            <a:r>
              <a:rPr lang="ru-RU" sz="4800" u="sng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моніторингу</a:t>
            </a:r>
            <a:r>
              <a:rPr lang="ru-RU" dirty="0" smtClean="0"/>
              <a:t> </a:t>
            </a:r>
            <a:r>
              <a:rPr lang="ru-RU" sz="3000" dirty="0" err="1" smtClean="0"/>
              <a:t>із</a:t>
            </a:r>
            <a:r>
              <a:rPr lang="ru-RU" sz="3000" dirty="0" smtClean="0"/>
              <a:t> </a:t>
            </a:r>
            <a:r>
              <a:rPr lang="ru-RU" sz="3000" dirty="0" err="1" smtClean="0"/>
              <a:t>залученням</a:t>
            </a:r>
            <a:r>
              <a:rPr lang="ru-RU" sz="3000" dirty="0" smtClean="0"/>
              <a:t> </a:t>
            </a:r>
            <a:r>
              <a:rPr lang="ru-RU" sz="3000" dirty="0" err="1" smtClean="0"/>
              <a:t>засобів</a:t>
            </a:r>
            <a:r>
              <a:rPr lang="ru-RU" sz="3000" dirty="0" smtClean="0"/>
              <a:t> </a:t>
            </a:r>
            <a:r>
              <a:rPr lang="ru-RU" sz="3000" smtClean="0"/>
              <a:t>та систем </a:t>
            </a:r>
            <a:r>
              <a:rPr lang="ru-RU" sz="4800" dirty="0" smtClean="0"/>
              <a:t>в масштабах </a:t>
            </a:r>
            <a:r>
              <a:rPr lang="ru-RU" sz="4800" dirty="0" err="1" smtClean="0"/>
              <a:t>країни</a:t>
            </a:r>
            <a:r>
              <a:rPr lang="ru-RU" sz="48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Регіональна</a:t>
            </a:r>
            <a:r>
              <a:rPr lang="ru-RU" b="1" dirty="0"/>
              <a:t> </a:t>
            </a:r>
            <a:r>
              <a:rPr lang="ru-RU" sz="5300" b="1" dirty="0" err="1"/>
              <a:t>програма</a:t>
            </a:r>
            <a:r>
              <a:rPr lang="ru-RU" sz="5300" b="1" dirty="0"/>
              <a:t> </a:t>
            </a:r>
            <a:r>
              <a:rPr lang="ru-RU" b="1" dirty="0" err="1"/>
              <a:t>моніторингу</a:t>
            </a:r>
            <a:r>
              <a:rPr lang="ru-RU" dirty="0"/>
              <a:t> –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7128908" cy="3697636"/>
          </a:xfrm>
        </p:spPr>
        <p:txBody>
          <a:bodyPr>
            <a:normAutofit fontScale="85000" lnSpcReduction="20000"/>
          </a:bodyPr>
          <a:lstStyle/>
          <a:p>
            <a:pPr marL="68580" indent="0" algn="just">
              <a:buNone/>
            </a:pP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направлених</a:t>
            </a:r>
            <a:r>
              <a:rPr lang="ru-RU" dirty="0"/>
              <a:t> на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b="1" u="sng" dirty="0">
                <a:solidFill>
                  <a:srgbClr val="FF0000"/>
                </a:solidFill>
              </a:rPr>
              <a:t>в межах </a:t>
            </a:r>
            <a:r>
              <a:rPr lang="ru-RU" b="1" u="sng" dirty="0" err="1">
                <a:solidFill>
                  <a:srgbClr val="FF0000"/>
                </a:solidFill>
              </a:rPr>
              <a:t>адміністративно-територіального</a:t>
            </a:r>
            <a:r>
              <a:rPr lang="ru-RU" b="1" u="sng" dirty="0">
                <a:solidFill>
                  <a:srgbClr val="FF0000"/>
                </a:solidFill>
              </a:rPr>
              <a:t> </a:t>
            </a:r>
            <a:r>
              <a:rPr lang="ru-RU" b="1" u="sng" dirty="0" err="1">
                <a:solidFill>
                  <a:srgbClr val="FF0000"/>
                </a:solidFill>
              </a:rPr>
              <a:t>регіону</a:t>
            </a:r>
            <a:r>
              <a:rPr lang="ru-RU" b="1" u="sng" dirty="0">
                <a:solidFill>
                  <a:srgbClr val="FF0000"/>
                </a:solidFill>
              </a:rPr>
              <a:t> </a:t>
            </a:r>
            <a:endParaRPr lang="ru-RU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область</a:t>
            </a:r>
            <a:r>
              <a:rPr lang="ru-RU" dirty="0"/>
              <a:t>,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район</a:t>
            </a:r>
            <a:r>
              <a:rPr lang="ru-RU" dirty="0"/>
              <a:t>,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err="1" smtClean="0"/>
              <a:t>місто</a:t>
            </a:r>
            <a:r>
              <a:rPr lang="ru-RU" dirty="0" smtClean="0"/>
              <a:t>, </a:t>
            </a:r>
          </a:p>
          <a:p>
            <a:pPr marL="68580" indent="0" algn="just">
              <a:buNone/>
            </a:pPr>
            <a:r>
              <a:rPr lang="ru-RU" dirty="0" smtClean="0"/>
              <a:t>з </a:t>
            </a:r>
            <a:r>
              <a:rPr lang="ru-RU" i="1" dirty="0" err="1"/>
              <a:t>урахуванням</a:t>
            </a:r>
            <a:r>
              <a:rPr lang="ru-RU" i="1" dirty="0"/>
              <a:t> </a:t>
            </a:r>
            <a:r>
              <a:rPr lang="ru-RU" i="1" dirty="0" err="1"/>
              <a:t>географічних</a:t>
            </a:r>
            <a:r>
              <a:rPr lang="ru-RU" i="1" dirty="0"/>
              <a:t>, </a:t>
            </a:r>
            <a:r>
              <a:rPr lang="ru-RU" i="1" dirty="0" err="1"/>
              <a:t>соціально-економічних</a:t>
            </a:r>
            <a:r>
              <a:rPr lang="ru-RU" i="1" dirty="0"/>
              <a:t> та </a:t>
            </a:r>
            <a:r>
              <a:rPr lang="ru-RU" i="1" dirty="0" err="1"/>
              <a:t>адміністративних</a:t>
            </a:r>
            <a:r>
              <a:rPr lang="ru-RU" i="1" dirty="0"/>
              <a:t> </a:t>
            </a:r>
            <a:r>
              <a:rPr lang="ru-RU" i="1" dirty="0" err="1"/>
              <a:t>особливостей</a:t>
            </a:r>
            <a:r>
              <a:rPr lang="ru-RU" i="1" dirty="0"/>
              <a:t>. </a:t>
            </a:r>
            <a:endParaRPr lang="ru-RU" i="1" dirty="0" smtClean="0"/>
          </a:p>
          <a:p>
            <a:pPr algn="just"/>
            <a:endParaRPr lang="ru-RU" dirty="0"/>
          </a:p>
          <a:p>
            <a:pPr marL="68580" indent="0">
              <a:buNone/>
            </a:pPr>
            <a:r>
              <a:rPr lang="ru-RU" b="1" u="sng" dirty="0" err="1" smtClean="0"/>
              <a:t>Регіональна</a:t>
            </a:r>
            <a:r>
              <a:rPr lang="ru-RU" b="1" u="sng" dirty="0" smtClean="0"/>
              <a:t> </a:t>
            </a:r>
            <a:r>
              <a:rPr lang="ru-RU" b="1" u="sng" dirty="0" err="1"/>
              <a:t>програма</a:t>
            </a:r>
            <a:r>
              <a:rPr lang="ru-RU" b="1" u="sng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входити</a:t>
            </a:r>
            <a:r>
              <a:rPr lang="ru-RU" dirty="0"/>
              <a:t>, як </a:t>
            </a:r>
            <a:r>
              <a:rPr lang="ru-RU" dirty="0" err="1"/>
              <a:t>складова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, </a:t>
            </a:r>
            <a:endParaRPr lang="ru-RU" dirty="0" smtClean="0"/>
          </a:p>
          <a:p>
            <a:pPr marL="68580" indent="0">
              <a:buNone/>
            </a:pPr>
            <a:r>
              <a:rPr lang="ru-RU" sz="3500" i="1" u="sng" dirty="0" smtClean="0"/>
              <a:t>до </a:t>
            </a:r>
            <a:r>
              <a:rPr lang="ru-RU" sz="3500" i="1" u="sng" dirty="0" err="1"/>
              <a:t>загальнодержавної</a:t>
            </a:r>
            <a:r>
              <a:rPr lang="ru-RU" sz="3500" i="1" u="sng" dirty="0"/>
              <a:t> </a:t>
            </a:r>
            <a:r>
              <a:rPr lang="ru-RU" sz="3500" i="1" u="sng" dirty="0" err="1"/>
              <a:t>програми</a:t>
            </a:r>
            <a:r>
              <a:rPr lang="ru-RU" sz="3500" i="1" u="sng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070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628800"/>
            <a:ext cx="7344816" cy="4059813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РЕГІОНАЛЬНА </a:t>
            </a:r>
            <a:r>
              <a:rPr lang="ru-RU" sz="2800" dirty="0" err="1" smtClean="0"/>
              <a:t>програма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реалізується</a:t>
            </a:r>
            <a:r>
              <a:rPr lang="ru-RU" sz="2800" dirty="0" smtClean="0"/>
              <a:t> у </a:t>
            </a:r>
            <a:r>
              <a:rPr lang="ru-RU" sz="2800" dirty="0" err="1" smtClean="0"/>
              <a:t>системі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моніторингу</a:t>
            </a:r>
            <a:r>
              <a:rPr lang="ru-RU" sz="2800" dirty="0" smtClean="0"/>
              <a:t> </a:t>
            </a:r>
            <a:r>
              <a:rPr lang="ru-RU" sz="2800" dirty="0" err="1" smtClean="0"/>
              <a:t>довкілля</a:t>
            </a:r>
            <a:r>
              <a:rPr lang="ru-RU" sz="2800" dirty="0" smtClean="0"/>
              <a:t>. </a:t>
            </a:r>
          </a:p>
          <a:p>
            <a:pPr marL="68580" indent="0">
              <a:buNone/>
            </a:pPr>
            <a:r>
              <a:rPr lang="ru-RU" sz="2800" dirty="0" err="1" smtClean="0"/>
              <a:t>Виділяють</a:t>
            </a:r>
            <a:r>
              <a:rPr lang="ru-RU" sz="2800" dirty="0" smtClean="0"/>
              <a:t>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i="1" u="sng" dirty="0" err="1" smtClean="0"/>
              <a:t>державну</a:t>
            </a:r>
            <a:r>
              <a:rPr lang="ru-RU" sz="2800" b="1" i="1" u="sng" dirty="0" smtClean="0"/>
              <a:t>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i="1" u="sng" dirty="0" err="1" smtClean="0"/>
              <a:t>регіональну</a:t>
            </a:r>
            <a:r>
              <a:rPr lang="ru-RU" sz="2800" b="1" i="1" u="sng" dirty="0" smtClean="0"/>
              <a:t>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i="1" u="sng" dirty="0" err="1" smtClean="0"/>
              <a:t>локальну</a:t>
            </a:r>
            <a:r>
              <a:rPr lang="ru-RU" sz="2800" b="1" i="1" u="sng" dirty="0" smtClean="0"/>
              <a:t> і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i="1" u="sng" dirty="0" err="1" smtClean="0"/>
              <a:t>відомчу</a:t>
            </a:r>
            <a:r>
              <a:rPr lang="ru-RU" sz="2800" b="1" i="1" u="sng" dirty="0" smtClean="0"/>
              <a:t> </a:t>
            </a:r>
          </a:p>
          <a:p>
            <a:pPr marL="68580" indent="0" algn="r">
              <a:buNone/>
            </a:pPr>
            <a:r>
              <a:rPr lang="ru-RU" sz="2800" dirty="0" err="1" smtClean="0"/>
              <a:t>системи</a:t>
            </a:r>
            <a:r>
              <a:rPr lang="ru-RU" sz="2800" dirty="0" smtClean="0"/>
              <a:t> </a:t>
            </a:r>
            <a:r>
              <a:rPr lang="ru-RU" sz="2800" dirty="0" err="1" smtClean="0"/>
              <a:t>моніторингу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06" y="764704"/>
            <a:ext cx="7344934" cy="1143000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Державна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система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моніторингу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довкілля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 (</a:t>
            </a:r>
            <a:r>
              <a:rPr lang="ru-RU" b="1" dirty="0">
                <a:solidFill>
                  <a:srgbClr val="FF0000"/>
                </a:solidFill>
              </a:rPr>
              <a:t>ДСМД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8406" y="2132856"/>
            <a:ext cx="7700018" cy="4248472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ru-RU" dirty="0" smtClean="0"/>
              <a:t>– </a:t>
            </a:r>
            <a:r>
              <a:rPr lang="ru-RU" b="1" dirty="0" err="1">
                <a:solidFill>
                  <a:srgbClr val="FF0000"/>
                </a:solidFill>
              </a:rPr>
              <a:t>це</a:t>
            </a:r>
            <a:r>
              <a:rPr lang="ru-RU" b="1" dirty="0">
                <a:solidFill>
                  <a:srgbClr val="FF0000"/>
                </a:solidFill>
              </a:rPr>
              <a:t> система 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 smtClean="0">
                <a:solidFill>
                  <a:srgbClr val="7030A0"/>
                </a:solidFill>
              </a:rPr>
              <a:t>спостережень</a:t>
            </a:r>
            <a:r>
              <a:rPr lang="ru-RU" dirty="0">
                <a:solidFill>
                  <a:srgbClr val="7030A0"/>
                </a:solidFill>
              </a:rPr>
              <a:t>,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 smtClean="0">
                <a:solidFill>
                  <a:srgbClr val="7030A0"/>
                </a:solidFill>
              </a:rPr>
              <a:t>збирання</a:t>
            </a:r>
            <a:r>
              <a:rPr lang="ru-RU" dirty="0">
                <a:solidFill>
                  <a:srgbClr val="7030A0"/>
                </a:solidFill>
              </a:rPr>
              <a:t>,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 smtClean="0">
                <a:solidFill>
                  <a:srgbClr val="7030A0"/>
                </a:solidFill>
              </a:rPr>
              <a:t>обробки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 smtClean="0">
                <a:solidFill>
                  <a:srgbClr val="7030A0"/>
                </a:solidFill>
              </a:rPr>
              <a:t>передавання</a:t>
            </a:r>
            <a:r>
              <a:rPr lang="ru-RU" dirty="0">
                <a:solidFill>
                  <a:srgbClr val="7030A0"/>
                </a:solidFill>
              </a:rPr>
              <a:t>,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 smtClean="0">
                <a:solidFill>
                  <a:srgbClr val="7030A0"/>
                </a:solidFill>
              </a:rPr>
              <a:t>збереження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та 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 smtClean="0">
                <a:solidFill>
                  <a:srgbClr val="7030A0"/>
                </a:solidFill>
              </a:rPr>
              <a:t>аналізу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інформації</a:t>
            </a:r>
            <a:r>
              <a:rPr lang="ru-RU" dirty="0">
                <a:solidFill>
                  <a:srgbClr val="7030A0"/>
                </a:solidFill>
              </a:rPr>
              <a:t> про стан </a:t>
            </a:r>
            <a:r>
              <a:rPr lang="ru-RU" dirty="0" err="1">
                <a:solidFill>
                  <a:srgbClr val="7030A0"/>
                </a:solidFill>
              </a:rPr>
              <a:t>довкілля</a:t>
            </a:r>
            <a:r>
              <a:rPr lang="ru-RU" dirty="0">
                <a:solidFill>
                  <a:srgbClr val="7030A0"/>
                </a:solidFill>
              </a:rPr>
              <a:t>,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 smtClean="0">
                <a:solidFill>
                  <a:srgbClr val="7030A0"/>
                </a:solidFill>
              </a:rPr>
              <a:t>прогнозування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його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змін</a:t>
            </a:r>
            <a:r>
              <a:rPr lang="ru-RU" dirty="0">
                <a:solidFill>
                  <a:srgbClr val="7030A0"/>
                </a:solidFill>
              </a:rPr>
              <a:t> і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 smtClean="0">
                <a:solidFill>
                  <a:srgbClr val="7030A0"/>
                </a:solidFill>
              </a:rPr>
              <a:t>розробка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науково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обґрунтованих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рекомендацій</a:t>
            </a:r>
            <a:r>
              <a:rPr lang="ru-RU" dirty="0">
                <a:solidFill>
                  <a:srgbClr val="7030A0"/>
                </a:solidFill>
              </a:rPr>
              <a:t> для </a:t>
            </a:r>
            <a:r>
              <a:rPr lang="ru-RU" dirty="0" err="1">
                <a:solidFill>
                  <a:srgbClr val="7030A0"/>
                </a:solidFill>
              </a:rPr>
              <a:t>прийняття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рішень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b="1" u="sng" dirty="0" err="1">
                <a:solidFill>
                  <a:schemeClr val="accent6">
                    <a:lumMod val="50000"/>
                  </a:schemeClr>
                </a:solidFill>
              </a:rPr>
              <a:t>щодо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u="sng" dirty="0" err="1">
                <a:solidFill>
                  <a:schemeClr val="accent6">
                    <a:lumMod val="50000"/>
                  </a:schemeClr>
                </a:solidFill>
              </a:rPr>
              <a:t>запобігання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u="sng" dirty="0" err="1">
                <a:solidFill>
                  <a:schemeClr val="accent6">
                    <a:lumMod val="50000"/>
                  </a:schemeClr>
                </a:solidFill>
              </a:rPr>
              <a:t>негативним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u="sng" dirty="0" err="1">
                <a:solidFill>
                  <a:schemeClr val="accent6">
                    <a:lumMod val="50000"/>
                  </a:schemeClr>
                </a:solidFill>
              </a:rPr>
              <a:t>змінам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 стану </a:t>
            </a:r>
            <a:r>
              <a:rPr lang="ru-RU" b="1" u="sng" dirty="0" err="1">
                <a:solidFill>
                  <a:schemeClr val="accent6">
                    <a:lumMod val="50000"/>
                  </a:schemeClr>
                </a:solidFill>
              </a:rPr>
              <a:t>довкілля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/>
              <a:t>та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21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980728"/>
            <a:ext cx="4104455" cy="5328592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2000" b="1" dirty="0" err="1" smtClean="0"/>
              <a:t>Регіональна</a:t>
            </a:r>
            <a:r>
              <a:rPr lang="ru-RU" sz="2000" b="1" dirty="0" smtClean="0"/>
              <a:t> </a:t>
            </a:r>
            <a:r>
              <a:rPr lang="ru-RU" sz="4800" b="1" dirty="0" smtClean="0"/>
              <a:t>система </a:t>
            </a:r>
            <a:r>
              <a:rPr lang="ru-RU" sz="2000" b="1" dirty="0" err="1" smtClean="0"/>
              <a:t>моніторингу</a:t>
            </a:r>
            <a:r>
              <a:rPr lang="ru-RU" sz="2000" dirty="0" smtClean="0"/>
              <a:t> – система,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реалізує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завдання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моніторингу</a:t>
            </a:r>
            <a:r>
              <a:rPr lang="ru-RU" sz="2000" dirty="0" smtClean="0"/>
              <a:t> </a:t>
            </a:r>
          </a:p>
          <a:p>
            <a:pPr marL="68580" indent="0">
              <a:buNone/>
            </a:pPr>
            <a:r>
              <a:rPr lang="ru-RU" sz="2000" dirty="0" smtClean="0"/>
              <a:t>в межах </a:t>
            </a:r>
            <a:r>
              <a:rPr lang="ru-RU" sz="2000" dirty="0" err="1" smtClean="0"/>
              <a:t>адміністративно-територіального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регіону</a:t>
            </a:r>
            <a:r>
              <a:rPr lang="ru-RU" sz="2000" dirty="0" smtClean="0"/>
              <a:t>.</a:t>
            </a:r>
          </a:p>
          <a:p>
            <a:pPr marL="68580" indent="0">
              <a:buNone/>
            </a:pPr>
            <a:r>
              <a:rPr lang="ru-RU" sz="2000" dirty="0" err="1" smtClean="0"/>
              <a:t>Регіональна</a:t>
            </a:r>
            <a:r>
              <a:rPr lang="ru-RU" sz="2000" dirty="0" smtClean="0"/>
              <a:t> система </a:t>
            </a:r>
            <a:r>
              <a:rPr lang="ru-RU" sz="2000" dirty="0" err="1" smtClean="0"/>
              <a:t>моніторингу</a:t>
            </a:r>
            <a:r>
              <a:rPr lang="ru-RU" sz="2000" dirty="0" smtClean="0"/>
              <a:t> </a:t>
            </a:r>
            <a:r>
              <a:rPr lang="ru-RU" sz="2000" b="1" dirty="0" err="1" smtClean="0"/>
              <a:t>має</a:t>
            </a:r>
            <a:r>
              <a:rPr lang="ru-RU" sz="2000" b="1" dirty="0" smtClean="0"/>
              <a:t> бути </a:t>
            </a:r>
            <a:r>
              <a:rPr lang="ru-RU" sz="2000" b="1" dirty="0" err="1" smtClean="0"/>
              <a:t>пов’язана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із</a:t>
            </a:r>
            <a:r>
              <a:rPr lang="ru-RU" sz="2000" b="1" dirty="0" smtClean="0"/>
              <a:t> </a:t>
            </a:r>
            <a:r>
              <a:rPr lang="ru-RU" sz="2000" dirty="0" err="1" smtClean="0"/>
              <a:t>загальнодержавною</a:t>
            </a:r>
            <a:r>
              <a:rPr lang="ru-RU" sz="2000" dirty="0" smtClean="0"/>
              <a:t> системою </a:t>
            </a:r>
            <a:r>
              <a:rPr lang="ru-RU" sz="2000" dirty="0" err="1" smtClean="0"/>
              <a:t>моніторингу</a:t>
            </a:r>
            <a:r>
              <a:rPr lang="ru-RU" sz="2000" dirty="0" smtClean="0"/>
              <a:t> і </a:t>
            </a:r>
            <a:r>
              <a:rPr lang="ru-RU" sz="2000" dirty="0" err="1" smtClean="0"/>
              <a:t>включати</a:t>
            </a:r>
            <a:r>
              <a:rPr lang="ru-RU" sz="2000" dirty="0" smtClean="0"/>
              <a:t> до себе </a:t>
            </a:r>
            <a:r>
              <a:rPr lang="ru-RU" sz="2000" dirty="0" err="1" smtClean="0"/>
              <a:t>елементи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інформацію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локальних</a:t>
            </a:r>
            <a:r>
              <a:rPr lang="ru-RU" sz="2000" dirty="0" smtClean="0"/>
              <a:t> систем.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58236"/>
            <a:ext cx="3024336" cy="443100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790</TotalTime>
  <Words>1080</Words>
  <Application>Microsoft Office PowerPoint</Application>
  <PresentationFormat>Экран (4:3)</PresentationFormat>
  <Paragraphs>196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Century Gothic</vt:lpstr>
      <vt:lpstr>Times New Roman</vt:lpstr>
      <vt:lpstr>Wingdings</vt:lpstr>
      <vt:lpstr>Wingdings 2</vt:lpstr>
      <vt:lpstr>Остин</vt:lpstr>
      <vt:lpstr>Моніторинг довкілля</vt:lpstr>
      <vt:lpstr>Лекція № 5</vt:lpstr>
      <vt:lpstr>ПИТАННЯ ДЛЯ РОЗГЛЯДУ</vt:lpstr>
      <vt:lpstr>Загальні положення про системи регіонального і державного моніторингу</vt:lpstr>
      <vt:lpstr>Презентация PowerPoint</vt:lpstr>
      <vt:lpstr>Регіональна програма моніторингу – </vt:lpstr>
      <vt:lpstr>Презентация PowerPoint</vt:lpstr>
      <vt:lpstr>Державна система моніторингу довкілля (ДСМД)</vt:lpstr>
      <vt:lpstr>Презентация PowerPoint</vt:lpstr>
      <vt:lpstr>Локальна  система моніторингу – </vt:lpstr>
      <vt:lpstr>Відомча система моніторингу – </vt:lpstr>
      <vt:lpstr>Презентация PowerPoint</vt:lpstr>
      <vt:lpstr>Структура  та зміст программ регіонального і державного моніторингу</vt:lpstr>
      <vt:lpstr>Презентация PowerPoint</vt:lpstr>
      <vt:lpstr>У розділі “Обґрунтування необхідності програми”</vt:lpstr>
      <vt:lpstr>Презентация PowerPoint</vt:lpstr>
      <vt:lpstr>Презентация PowerPoint</vt:lpstr>
      <vt:lpstr>Головною метою </vt:lpstr>
      <vt:lpstr>Презентация PowerPoint</vt:lpstr>
      <vt:lpstr>У розділі “Концептуальні положення формування системи моніторингу довкілля” </vt:lpstr>
      <vt:lpstr>У розділі “Склад функцій і задач, що вирішуються згідно програми моніторингу” </vt:lpstr>
      <vt:lpstr>У розділі “Заходи та етапи реалізації програми” </vt:lpstr>
      <vt:lpstr>Розділ  “Механізм забезпечення реалізації програми”  має включати такі підрозділи:  </vt:lpstr>
      <vt:lpstr>У розділі “Критерії оцінки реалізації програми” </vt:lpstr>
      <vt:lpstr> Рекомендації до проведення моніторингу довкілля у регіоні</vt:lpstr>
      <vt:lpstr>1. Загальна характеристика регіону:</vt:lpstr>
      <vt:lpstr>фізико-географічна характеристика: </vt:lpstr>
      <vt:lpstr>господарський комплекс: </vt:lpstr>
      <vt:lpstr>Демографія і здоров’я населення: </vt:lpstr>
      <vt:lpstr>Екологічний стан: </vt:lpstr>
      <vt:lpstr>Існуюча система спостережень за станом довкілля:</vt:lpstr>
      <vt:lpstr>Про національні стандарти та електронний сервіс з ОВД – 3 хвилини 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Моніторинг довкілля</dc:title>
  <dc:creator>user</dc:creator>
  <cp:lastModifiedBy>RePack by Diakov</cp:lastModifiedBy>
  <cp:revision>94</cp:revision>
  <dcterms:modified xsi:type="dcterms:W3CDTF">2021-03-11T13:22:16Z</dcterms:modified>
</cp:coreProperties>
</file>