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311" r:id="rId4"/>
    <p:sldId id="260" r:id="rId5"/>
    <p:sldId id="258" r:id="rId6"/>
    <p:sldId id="257" r:id="rId7"/>
    <p:sldId id="262" r:id="rId8"/>
    <p:sldId id="261" r:id="rId9"/>
    <p:sldId id="263" r:id="rId10"/>
    <p:sldId id="312" r:id="rId11"/>
    <p:sldId id="264" r:id="rId12"/>
    <p:sldId id="268" r:id="rId13"/>
    <p:sldId id="269" r:id="rId14"/>
    <p:sldId id="270" r:id="rId15"/>
    <p:sldId id="271" r:id="rId16"/>
    <p:sldId id="265" r:id="rId17"/>
    <p:sldId id="310" r:id="rId18"/>
    <p:sldId id="272" r:id="rId19"/>
    <p:sldId id="273" r:id="rId20"/>
    <p:sldId id="274" r:id="rId21"/>
    <p:sldId id="266" r:id="rId22"/>
    <p:sldId id="313" r:id="rId23"/>
    <p:sldId id="286" r:id="rId2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96" autoAdjust="0"/>
  </p:normalViewPr>
  <p:slideViewPr>
    <p:cSldViewPr>
      <p:cViewPr varScale="1">
        <p:scale>
          <a:sx n="63" d="100"/>
          <a:sy n="63" d="100"/>
        </p:scale>
        <p:origin x="1596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5053E-3177-4F55-9793-649D09F98423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34079-EDBF-43DF-8DEA-4FF097799137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406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4079-EDBF-43DF-8DEA-4FF097799137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08948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4079-EDBF-43DF-8DEA-4FF097799137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8162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34079-EDBF-43DF-8DEA-4FF097799137}" type="slidenum">
              <a:rPr lang="uk-UA" smtClean="0"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130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6296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4982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55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2544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2324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879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1442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154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7684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751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1059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6E6D-0DE6-420E-9B60-5E41A78470E9}" type="datetimeFigureOut">
              <a:rPr lang="uk-UA" smtClean="0"/>
              <a:t>07.01.2023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D9EEC-5748-414B-BF4C-0456CF795698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462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-1476672" y="0"/>
            <a:ext cx="6768752" cy="1298625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Bienvenue</a:t>
            </a:r>
            <a:endParaRPr lang="uk-UA" sz="48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641" l="0" r="100000">
                        <a14:foregroundMark x1="96837" y1="81406" x2="96594" y2="88594"/>
                        <a14:foregroundMark x1="86699" y1="79844" x2="92376" y2="74141"/>
                        <a14:foregroundMark x1="88970" y1="81406" x2="88970" y2="81406"/>
                        <a14:foregroundMark x1="86861" y1="79844" x2="89619" y2="75938"/>
                        <a14:foregroundMark x1="90916" y1="78594" x2="92376" y2="79219"/>
                        <a14:foregroundMark x1="91971" y1="75156" x2="92214" y2="72656"/>
                        <a14:foregroundMark x1="98054" y1="77188" x2="98297" y2="81875"/>
                        <a14:backgroundMark x1="87672" y1="63906" x2="87267" y2="6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84"/>
          <a:stretch/>
        </p:blipFill>
        <p:spPr bwMode="auto">
          <a:xfrm>
            <a:off x="1259632" y="603525"/>
            <a:ext cx="6552728" cy="621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851920" y="260648"/>
            <a:ext cx="6400800" cy="1198880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en France ! </a:t>
            </a:r>
            <a:endParaRPr lang="uk-UA" sz="48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369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42568"/>
            <a:ext cx="3888432" cy="40324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взяття Бастилії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французьке національне свято, що відзначається щороку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липня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quatorze juillet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Свято знаменує щорічні роковини з нагоди взяття фортеці-в'язниці Бастилії 14-го липня 1789. Святкування та офіційні церемонії проводяться по всій території Франції.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5013176"/>
            <a:ext cx="8640960" cy="208823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Найстаріший та найбільший парад Європи проводиться вранці 14-го липня на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Єлисейських полях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 Парижі у присутності Президента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еспубліки, високопосадовців та зарубіжних гостей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  <p:pic>
        <p:nvPicPr>
          <p:cNvPr id="2052" name="Picture 4" descr="День взятия Бастилии (Виктор Павлов) / Стихи.р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773" y="449248"/>
            <a:ext cx="4193683" cy="432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6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Архітектура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lifeglobe.net/x/entry/5054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6" y="1579393"/>
            <a:ext cx="3408379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9" y="454020"/>
            <a:ext cx="55801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Собор Паризької Богоматері </a:t>
            </a:r>
            <a:endParaRPr lang="fr-FR" sz="24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(Notre</a:t>
            </a:r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r-FR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Dame 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Paris</a:t>
            </a:r>
            <a:r>
              <a:rPr lang="fr-FR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fr-FR" sz="24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недарма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 одним з найпрекрасніших прикладів французької Готичної архітектури у Франції і в Європі. Пішло два століття, щоб побудувати це диво архітектури та одну з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Паризьких пам’яток.</a:t>
            </a:r>
          </a:p>
        </p:txBody>
      </p:sp>
      <p:sp>
        <p:nvSpPr>
          <p:cNvPr id="5" name="AutoShape 4" descr="Картинки по запросу &quot;собор парижской богоматери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Картинки по запросу &quot;собор парижской богоматер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20" y="3501008"/>
            <a:ext cx="3970131" cy="317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36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feglobe.net/x/entry/5054/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32"/>
            <a:ext cx="528516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ifeglobe.net/x/entry/5054/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906" y="980728"/>
            <a:ext cx="3259999" cy="25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19" y="4287146"/>
            <a:ext cx="50405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Версальський палац </a:t>
            </a:r>
            <a:r>
              <a:rPr lang="fr-FR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фр.</a:t>
            </a:r>
            <a:r>
              <a:rPr lang="uk-UA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Château de 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Versailles)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колишня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резиденція французьких королів.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це передмістя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Парижа, приблизно в двадцяти кілометрах на північний захід від французької столиці. Версаль був центром політичної влади у Франції 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1682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1789 року.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Картинки по запросу &quot;версаль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910" y="4077072"/>
            <a:ext cx="3295995" cy="247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5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767" y="4869160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Будучи найбільшим музеєм у світі, ця пам’ятка Парижа варта відвідування. Майже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35 000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об’єктів, від доісторичних до 19-го сторіччя,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представлені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тут. 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Лувр </a:t>
            </a:r>
            <a:r>
              <a:rPr lang="fr-FR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Louvre</a:t>
            </a:r>
            <a:r>
              <a:rPr lang="fr-FR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 найбільш відвідуваним музеєм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світі. Шанувальники мистецтва з усього світу приїжджають сюди, щоб помилуватися шедеврами.</a:t>
            </a:r>
          </a:p>
        </p:txBody>
      </p:sp>
      <p:pic>
        <p:nvPicPr>
          <p:cNvPr id="3076" name="Picture 4" descr="Картинки по запросу &quot;лув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20" y="106556"/>
            <a:ext cx="7408638" cy="45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8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lifeglobe.net/x/entry/5054/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5" y="548680"/>
            <a:ext cx="5544615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548680"/>
            <a:ext cx="28803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Базиліка Сакре-Кер 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Basilique du Sacr</a:t>
            </a:r>
            <a:r>
              <a:rPr lang="uk-UA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é-</a:t>
            </a:r>
            <a:r>
              <a:rPr lang="fr-FR" sz="24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œ</a:t>
            </a:r>
            <a:r>
              <a:rPr lang="fr-FR" sz="2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буквально «базиліка Святого Серця») – католицький храм в Парижі, споруджений в римсько-візантійському стилі, розташований на вершині пагорба </a:t>
            </a:r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Монмартр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найвищій точці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130 м) міста.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ifeglobe.net/x/entry/5054/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0"/>
            <a:ext cx="5975829" cy="41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9114" y="4194752"/>
            <a:ext cx="83529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Паризька </a:t>
            </a:r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тріумфальна арка</a:t>
            </a:r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uk-UA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fr-F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 de triomphe de l</a:t>
            </a:r>
            <a:r>
              <a:rPr lang="uk-UA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’É</a:t>
            </a:r>
            <a:r>
              <a:rPr lang="fr-F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toile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«тріумфальна арка Зірки») є одним з найвідоміших паризьких монументів, одним із міських символів. Арка вшановує тих, хто боровся і помер за Францію в період французької Революції і Наполеонівських воєн. Під склепіннями арки поховані останки Невідомого солдата, який загинув під час першої світової війни.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58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405"/>
            <a:ext cx="8229600" cy="1143000"/>
          </a:xfrm>
        </p:spPr>
        <p:txBody>
          <a:bodyPr/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ухня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1055035"/>
            <a:ext cx="37562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Французька кухня</a:t>
            </a:r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uisine </a:t>
            </a:r>
            <a:r>
              <a:rPr lang="fr-F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</a:t>
            </a:r>
            <a:r>
              <a:rPr lang="uk-UA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r-F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aise</a:t>
            </a:r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цінується у всьому світі як дуже вишукана.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те,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французи відомі як гурмани, чули, напевно,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Десятки слів лексикона французької кухні органічно ввійшли в термінологію багатьох національних кухонь, що звичайно є свідченням популярності і впливу французької кухні.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55035"/>
            <a:ext cx="4556274" cy="2560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05063"/>
            <a:ext cx="4569279" cy="25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1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517058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круаса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 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croissant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багет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baguette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канапе 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canapé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майонез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mayonnaise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крем-брюле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crême brûlée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суфле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soufflé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gelée</a:t>
            </a:r>
            <a:r>
              <a:rPr lang="uk-UA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ескімо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esquimau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праліне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praliné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коньяк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cognac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шампанське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champagne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ершого круасана спік українець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3027"/>
            <a:ext cx="2128664" cy="169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оставка продуктов, еды на дом в Казани - Багет французск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30861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літне французьке шампанське перероблять в «ігристе вино» для росія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49" y="4086647"/>
            <a:ext cx="3242791" cy="21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перших страв французької кухні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найвідомішими є </a:t>
            </a:r>
            <a:r>
              <a:rPr lang="uk-UA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цибулевий суп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провансальський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рибний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 </a:t>
            </a:r>
            <a:r>
              <a:rPr lang="uk-UA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буйабес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soupe à l'oig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420"/>
            <a:ext cx="486996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bouillabais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82" y="2969568"/>
            <a:ext cx="4666118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8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302932"/>
            <a:ext cx="569663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 страв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fr-FR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Фуа-гра 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foie gras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паштет з печінки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гуски</a:t>
            </a:r>
            <a:endParaRPr lang="fr-FR" alt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Цибулевий суп 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soupe à l’oignon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itchFamily="2" charset="2"/>
              <a:buChar char=""/>
            </a:pP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Буйабес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bouillabaisse</a:t>
            </a:r>
            <a:r>
              <a:rPr lang="fr-FR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рибний суп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Жаб’ячі лапки (</a:t>
            </a:r>
            <a:r>
              <a:rPr lang="fr-FR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cuisses de grenouille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Креп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crêpes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тонкі млинці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Крем-брюле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crème brûlée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запечені вершки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"/>
            </a:pP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Суфле 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soufflé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itchFamily="2" charset="2"/>
              <a:buChar char=""/>
            </a:pP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Рататуй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ratatouille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овочеве рагу</a:t>
            </a:r>
          </a:p>
          <a:p>
            <a:pPr>
              <a:buFont typeface="Wingdings" pitchFamily="2" charset="2"/>
              <a:buChar char=""/>
            </a:pP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Майонез 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mayonnaise</a:t>
            </a:r>
            <a:r>
              <a:rPr lang="fr-FR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altLang="ru-RU" b="1" dirty="0" smtClean="0">
              <a:solidFill>
                <a:srgbClr val="593B2A"/>
              </a:solidFill>
            </a:endParaRPr>
          </a:p>
        </p:txBody>
      </p:sp>
      <p:pic>
        <p:nvPicPr>
          <p:cNvPr id="6146" name="Picture 2" descr="Картинки по запросу &quot;фуагр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8680"/>
            <a:ext cx="302984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Картинки по запросу &quot;Креп — тонкі млинці&quot;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0" name="Picture 16" descr="Картинки по запросу &quot;Креп — тонкі млинці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15" y="3861048"/>
            <a:ext cx="411088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8" descr="Картинки по запросу &quot;Буйабез — рибний суп&quot;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64" name="Picture 20" descr="Картинки по запросу &quot;Буйабез — рибний суп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83" y="3861048"/>
            <a:ext cx="352679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0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16949" r="17545" b="21165"/>
          <a:stretch/>
        </p:blipFill>
        <p:spPr bwMode="auto">
          <a:xfrm rot="176662">
            <a:off x="6293701" y="69232"/>
            <a:ext cx="2773913" cy="304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415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uk-UA" sz="32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uk-UA" sz="3200" b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Повна назва країни -   </a:t>
            </a:r>
            <a:r>
              <a:rPr lang="uk-UA" sz="3200" b="1" dirty="0" smtClean="0">
                <a:latin typeface="Batang" pitchFamily="18" charset="-127"/>
                <a:ea typeface="Batang" pitchFamily="18" charset="-127"/>
              </a:rPr>
              <a:t/>
            </a:r>
            <a:br>
              <a:rPr lang="uk-UA" sz="3200" b="1" dirty="0" smtClean="0">
                <a:latin typeface="Batang" pitchFamily="18" charset="-127"/>
                <a:ea typeface="Batang" pitchFamily="18" charset="-127"/>
              </a:rPr>
            </a:br>
            <a:r>
              <a:rPr lang="uk-UA" sz="3200" b="1" dirty="0">
                <a:latin typeface="Batang" pitchFamily="18" charset="-127"/>
                <a:ea typeface="Batang" pitchFamily="18" charset="-127"/>
              </a:rPr>
              <a:t> </a:t>
            </a:r>
            <a:r>
              <a:rPr lang="uk-UA" sz="3200" b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</a:rPr>
              <a:t>Французька Республіка </a:t>
            </a:r>
            <a:endParaRPr lang="uk-UA" sz="3200" b="1" dirty="0">
              <a:solidFill>
                <a:srgbClr val="0070C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 bwMode="auto">
          <a:xfrm>
            <a:off x="230207" y="1591974"/>
            <a:ext cx="3835599" cy="29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826964" cy="44644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8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                  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Країна розташована </a:t>
            </a:r>
          </a:p>
          <a:p>
            <a:pPr marL="0" indent="0">
              <a:buNone/>
            </a:pP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                                               на заході Європи.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Але насправді це лише її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материкова частина.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Території Франції 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знаходяться далеко за межами нашого континенту.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00"/>
          <a:stretch/>
        </p:blipFill>
        <p:spPr bwMode="auto">
          <a:xfrm>
            <a:off x="4182925" y="3861048"/>
            <a:ext cx="4866524" cy="229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108285"/>
            <a:ext cx="5141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(</a:t>
            </a:r>
            <a:r>
              <a:rPr lang="fr-FR" sz="3200" b="1" i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La République</a:t>
            </a:r>
            <a:r>
              <a:rPr lang="en-US" sz="3200" b="1" i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 </a:t>
            </a:r>
            <a:r>
              <a:rPr lang="fr-FR" sz="3200" b="1" i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française</a:t>
            </a:r>
            <a:r>
              <a:rPr lang="uk-UA" sz="3200" b="1" i="1" dirty="0" smtClean="0">
                <a:solidFill>
                  <a:srgbClr val="0070C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)</a:t>
            </a:r>
            <a:endParaRPr lang="fr-FR" sz="3200" b="1" i="1" dirty="0">
              <a:solidFill>
                <a:srgbClr val="0070C0"/>
              </a:solidFill>
              <a:latin typeface="Batang" pitchFamily="18" charset="-127"/>
              <a:ea typeface="Batang" pitchFamily="18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13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22180" y="1124744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Жаб'ячі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лапки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вишуканий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делікатес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кантонській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кухнях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4985620" cy="2808312"/>
          </a:xfrm>
          <a:prstGeom prst="rect">
            <a:avLst/>
          </a:prstGeom>
        </p:spPr>
      </p:pic>
      <p:pic>
        <p:nvPicPr>
          <p:cNvPr id="7170" name="Picture 2" descr="Картинки по запросу &quot;жабячі лап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26820"/>
            <a:ext cx="5250680" cy="280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1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735" y="160338"/>
            <a:ext cx="8229600" cy="1143000"/>
          </a:xfrm>
        </p:spPr>
        <p:txBody>
          <a:bodyPr/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Мода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дизайн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5088" y="1169493"/>
            <a:ext cx="41489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 заслужено має титул найелегантнішої столиці світу і є центром світової моди.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Картинки по запросу &quot;мода франції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6" name="Picture 4" descr="Картинки по запросу &quot;мода франції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2736"/>
            <a:ext cx="3935353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&quot;мода франції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576078"/>
            <a:ext cx="4631688" cy="309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4048" y="4307749"/>
            <a:ext cx="38084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Висока мода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haute couture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вигляді,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якому ми її знаємо, народилася в кінці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92168" y="656840"/>
            <a:ext cx="8229600" cy="634082"/>
          </a:xfrm>
        </p:spPr>
        <p:txBody>
          <a:bodyPr>
            <a:normAutofit/>
          </a:bodyPr>
          <a:lstStyle/>
          <a:p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 французькі кутюр’є: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" y="1844824"/>
            <a:ext cx="6914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Coco Chanel</a:t>
            </a:r>
            <a:r>
              <a:rPr lang="uk-UA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Коко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Шанель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1883-1971)</a:t>
            </a:r>
          </a:p>
          <a:p>
            <a:pPr>
              <a:lnSpc>
                <a:spcPct val="150000"/>
              </a:lnSpc>
            </a:pPr>
            <a:r>
              <a:rPr lang="fr-F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Christian Dior 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Крістіан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Діор (1905-1957)</a:t>
            </a:r>
          </a:p>
          <a:p>
            <a:pPr>
              <a:lnSpc>
                <a:spcPct val="150000"/>
              </a:lnSpc>
            </a:pPr>
            <a:r>
              <a:rPr lang="fr-F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Pierre Cardin 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П’єр Карден (1922-2020)</a:t>
            </a:r>
          </a:p>
          <a:p>
            <a:pPr>
              <a:lnSpc>
                <a:spcPct val="150000"/>
              </a:lnSpc>
            </a:pPr>
            <a:r>
              <a:rPr lang="fr-F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Yves Saint Laurent 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 Сен Лоран (1936-2008)</a:t>
            </a:r>
          </a:p>
          <a:p>
            <a:pPr>
              <a:lnSpc>
                <a:spcPct val="150000"/>
              </a:lnSpc>
            </a:pPr>
            <a:r>
              <a:rPr lang="fr-F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Hubert de Givenchy 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Юбер де Живанші (1927-2018)</a:t>
            </a:r>
          </a:p>
          <a:p>
            <a:pPr>
              <a:lnSpc>
                <a:spcPct val="150000"/>
              </a:lnSpc>
            </a:pPr>
            <a:r>
              <a:rPr lang="fr-F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Christian Lacroix 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Крістіан Лакруа (1951)</a:t>
            </a:r>
          </a:p>
          <a:p>
            <a:pPr>
              <a:lnSpc>
                <a:spcPct val="150000"/>
              </a:lnSpc>
            </a:pPr>
            <a:r>
              <a:rPr lang="fr-F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Jean-Paul Gaultier 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Жан-Поль Гот’є (1952)</a:t>
            </a:r>
          </a:p>
        </p:txBody>
      </p:sp>
      <p:pic>
        <p:nvPicPr>
          <p:cNvPr id="6" name="Picture 2" descr="Габриэль &quot;Коко&quot; Шанел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783613" cy="297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420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15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5097" y="332656"/>
            <a:ext cx="7538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Merci pour votre attention!</a:t>
            </a:r>
            <a:endParaRPr lang="uk-UA" sz="4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6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25185"/>
            <a:ext cx="2890664" cy="5904656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 частина Франції межує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північному сході з 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Бельгією, 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Люксембургом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сході з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Швейцарією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південному сході з 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Монако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південному заході з 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та          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Андоррою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6" name="Picture 2" descr="Франція — Вікіпеді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675"/>
            <a:ext cx="5798956" cy="62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8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836712"/>
            <a:ext cx="8856984" cy="1368152"/>
          </a:xfrm>
        </p:spPr>
        <p:txBody>
          <a:bodyPr>
            <a:noAutofit/>
          </a:bodyPr>
          <a:lstStyle/>
          <a:p>
            <a:pPr algn="l"/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До складу заморських володінь Франції входять території в </a:t>
            </a:r>
            <a:r>
              <a:rPr lang="uk-UA" sz="22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Атлантичному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Тихому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uk-UA" sz="22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Індійському</a:t>
            </a:r>
            <a:r>
              <a:rPr lang="uk-UA" sz="2200" i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океанах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2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Французька</a:t>
            </a:r>
            <a:r>
              <a:rPr lang="uk-UA" sz="2200" i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Гвіана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у Південній Америці та </a:t>
            </a:r>
            <a:r>
              <a:rPr lang="uk-UA" sz="22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території у </a:t>
            </a:r>
            <a:r>
              <a:rPr lang="uk-UA" sz="2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Антарктиці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на які претендує Франція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заморських територій Франції належать переважно </a:t>
            </a:r>
            <a:r>
              <a:rPr lang="uk-UA" sz="2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острови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виняток становить лише </a:t>
            </a:r>
            <a:r>
              <a:rPr lang="uk-UA" sz="2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материкова Гвіана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>
                <a:latin typeface="Times New Roman" pitchFamily="18" charset="0"/>
                <a:cs typeface="Times New Roman" pitchFamily="18" charset="0"/>
              </a:rPr>
            </a:b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94" l="0" r="100000">
                        <a14:backgroundMark x1="4531" y1="6891" x2="2969" y2="15773"/>
                        <a14:backgroundMark x1="2188" y1="21440" x2="12031" y2="4747"/>
                        <a14:backgroundMark x1="2031" y1="79479" x2="13281" y2="96018"/>
                        <a14:backgroundMark x1="90625" y1="6432" x2="97734" y2="17458"/>
                        <a14:backgroundMark x1="98125" y1="78714" x2="91016" y2="92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2" y="2492896"/>
            <a:ext cx="7860903" cy="40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073" y="324595"/>
            <a:ext cx="8229600" cy="1354162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Офіційна мова країни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(як європейської материкової частини, так і заморських територій) – 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французька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fr-FR" sz="28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 français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2" t="27276" r="10824" b="59824"/>
          <a:stretch/>
        </p:blipFill>
        <p:spPr bwMode="auto">
          <a:xfrm>
            <a:off x="126504" y="5440435"/>
            <a:ext cx="1426659" cy="135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45068" r="66730" b="40235"/>
          <a:stretch/>
        </p:blipFill>
        <p:spPr bwMode="auto">
          <a:xfrm>
            <a:off x="7468198" y="2941393"/>
            <a:ext cx="1500705" cy="13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0" t="43194" r="10178" b="41990"/>
          <a:stretch/>
        </p:blipFill>
        <p:spPr bwMode="auto">
          <a:xfrm>
            <a:off x="7398190" y="1522069"/>
            <a:ext cx="1494290" cy="1406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61936" r="64203" b="23457"/>
          <a:stretch/>
        </p:blipFill>
        <p:spPr bwMode="auto">
          <a:xfrm>
            <a:off x="126504" y="1591551"/>
            <a:ext cx="1900393" cy="143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7" t="62738" r="36566" b="24662"/>
          <a:stretch/>
        </p:blipFill>
        <p:spPr bwMode="auto">
          <a:xfrm>
            <a:off x="7164288" y="5608829"/>
            <a:ext cx="1884561" cy="11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6" t="44610" r="38280" b="42058"/>
          <a:stretch/>
        </p:blipFill>
        <p:spPr bwMode="auto">
          <a:xfrm>
            <a:off x="315474" y="2928940"/>
            <a:ext cx="1359089" cy="120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171" y="5734083"/>
            <a:ext cx="139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2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armant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28275" y="3154605"/>
            <a:ext cx="1205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L'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amour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28366" y="5885218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</a:t>
            </a:r>
            <a:r>
              <a:rPr lang="fr-FR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gnifique</a:t>
            </a:r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3795" y="3219683"/>
            <a:ext cx="1029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Ç</a:t>
            </a:r>
            <a:r>
              <a:rPr lang="fr-FR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 va?</a:t>
            </a:r>
            <a:endParaRPr lang="fr-FR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85914" y="1963791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alut!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0224" y="1917625"/>
            <a:ext cx="1295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onjour</a:t>
            </a:r>
            <a:r>
              <a:rPr lang="uk-UA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9" t="61401" r="9182" b="23490"/>
          <a:stretch/>
        </p:blipFill>
        <p:spPr bwMode="auto">
          <a:xfrm>
            <a:off x="314206" y="4135882"/>
            <a:ext cx="1358973" cy="124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750" b="94375" l="5500" r="87625">
                        <a14:foregroundMark x1="31000" y1="37266" x2="34875" y2="35859"/>
                        <a14:foregroundMark x1="45000" y1="35469" x2="48375" y2="33906"/>
                        <a14:backgroundMark x1="48125" y1="68047" x2="48125" y2="67656"/>
                        <a14:backgroundMark x1="30750" y1="65859" x2="30750" y2="65859"/>
                        <a14:backgroundMark x1="59500" y1="82266" x2="60750" y2="82266"/>
                        <a14:backgroundMark x1="66750" y1="82656" x2="68000" y2="8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7" t="13574" r="9560" b="18936"/>
          <a:stretch/>
        </p:blipFill>
        <p:spPr bwMode="auto">
          <a:xfrm>
            <a:off x="1673180" y="2225504"/>
            <a:ext cx="2657858" cy="33707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4206" y="4405968"/>
            <a:ext cx="1308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guette</a:t>
            </a:r>
            <a:endParaRPr lang="en-US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3" t="27035" r="69191" b="59711"/>
          <a:stretch/>
        </p:blipFill>
        <p:spPr bwMode="auto">
          <a:xfrm>
            <a:off x="7528275" y="4147271"/>
            <a:ext cx="1424281" cy="144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72379" y="4537483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 </a:t>
            </a:r>
            <a:r>
              <a:rPr lang="fr-FR" sz="2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t'aime</a:t>
            </a:r>
            <a:endParaRPr lang="fr-FR" sz="24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344" b="84922" l="1750" r="81375">
                        <a14:foregroundMark x1="8750" y1="53203" x2="8750" y2="53203"/>
                        <a14:foregroundMark x1="9750" y1="48828" x2="9750" y2="48828"/>
                        <a14:foregroundMark x1="49500" y1="17266" x2="49125" y2="31094"/>
                        <a14:foregroundMark x1="47625" y1="19609" x2="47250" y2="14844"/>
                        <a14:foregroundMark x1="74125" y1="15234" x2="76625" y2="17031"/>
                        <a14:foregroundMark x1="73500" y1="14063" x2="73500" y2="14063"/>
                        <a14:foregroundMark x1="73250" y1="13281" x2="73250" y2="13281"/>
                        <a14:foregroundMark x1="76375" y1="15234" x2="76375" y2="15234"/>
                        <a14:foregroundMark x1="51375" y1="64219" x2="48875" y2="83750"/>
                        <a14:foregroundMark x1="59000" y1="69375" x2="69375" y2="78203"/>
                        <a14:foregroundMark x1="68750" y1="66016" x2="68750" y2="66016"/>
                        <a14:foregroundMark x1="71875" y1="63828" x2="76375" y2="68594"/>
                        <a14:foregroundMark x1="59625" y1="66953" x2="66250" y2="61641"/>
                        <a14:foregroundMark x1="28375" y1="80000" x2="34000" y2="65391"/>
                        <a14:foregroundMark x1="22375" y1="61641" x2="29875" y2="71719"/>
                        <a14:foregroundMark x1="29000" y1="82188" x2="27750" y2="77031"/>
                        <a14:foregroundMark x1="17250" y1="80391" x2="17250" y2="80391"/>
                        <a14:foregroundMark x1="23875" y1="80625" x2="23000" y2="75469"/>
                        <a14:foregroundMark x1="34375" y1="82188" x2="35000" y2="76484"/>
                        <a14:foregroundMark x1="13750" y1="45078" x2="18500" y2="44063"/>
                        <a14:backgroundMark x1="14500" y1="30078" x2="14500" y2="30078"/>
                        <a14:backgroundMark x1="14500" y1="30078" x2="14500" y2="30078"/>
                        <a14:backgroundMark x1="67875" y1="43672" x2="67875" y2="43672"/>
                        <a14:backgroundMark x1="63375" y1="41484" x2="63375" y2="41484"/>
                        <a14:backgroundMark x1="17000" y1="31484" x2="17000" y2="31484"/>
                        <a14:backgroundMark x1="37500" y1="43516" x2="37500" y2="43516"/>
                        <a14:backgroundMark x1="17250" y1="28125" x2="27750" y2="3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15" r="15441" b="13228"/>
          <a:stretch/>
        </p:blipFill>
        <p:spPr bwMode="auto">
          <a:xfrm>
            <a:off x="4216734" y="2080080"/>
            <a:ext cx="3245991" cy="448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125" b="39219" l="2625" r="52875">
                        <a14:foregroundMark x1="7625" y1="32188" x2="9250" y2="32188"/>
                        <a14:backgroundMark x1="16500" y1="37031" x2="16500" y2="37031"/>
                        <a14:backgroundMark x1="9500" y1="34453" x2="10500" y2="38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1" t="17917" r="46199" b="60511"/>
          <a:stretch/>
        </p:blipFill>
        <p:spPr bwMode="auto">
          <a:xfrm>
            <a:off x="4499992" y="1622874"/>
            <a:ext cx="1518225" cy="10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718989" y="1825394"/>
            <a:ext cx="113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Superbe!</a:t>
            </a:r>
            <a:endParaRPr lang="fr-FR" sz="2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50" y="2565085"/>
            <a:ext cx="1517650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062383" y="2754495"/>
            <a:ext cx="11015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Oh la-la!</a:t>
            </a:r>
          </a:p>
        </p:txBody>
      </p:sp>
    </p:spTree>
    <p:extLst>
      <p:ext uri="{BB962C8B-B14F-4D97-AF65-F5344CB8AC3E}">
        <p14:creationId xmlns:p14="http://schemas.microsoft.com/office/powerpoint/2010/main" val="152927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332656"/>
            <a:ext cx="8229600" cy="1800200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Французька є офіційною мовою </a:t>
            </a:r>
            <a:r>
              <a:rPr lang="uk-UA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29 країн світу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зокрема, 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Бельгії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Швейцарії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Канади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, 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Люксембургу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.  </a:t>
            </a:r>
            <a:r>
              <a:rPr lang="fr-FR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/>
            </a:r>
            <a:br>
              <a:rPr lang="fr-FR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</a:br>
            <a:r>
              <a:rPr lang="uk-UA" sz="2400" dirty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Також французькою мовою користується населення багатьох держав Африки, Карибського </a:t>
            </a:r>
            <a:r>
              <a:rPr lang="uk-UA" sz="24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басейну.</a:t>
            </a:r>
            <a:endParaRPr lang="fr-FR" sz="2400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95" b="11733"/>
          <a:stretch/>
        </p:blipFill>
        <p:spPr bwMode="auto">
          <a:xfrm>
            <a:off x="971600" y="2276871"/>
            <a:ext cx="7344816" cy="41355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995936" cy="4351114"/>
          </a:xfrm>
        </p:spPr>
        <p:txBody>
          <a:bodyPr>
            <a:noAutofit/>
          </a:bodyPr>
          <a:lstStyle/>
          <a:p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Франція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La France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найбільш відвідувана країна у світі (за кількістю іноземців, що приїжджають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u="sng" dirty="0" smtClean="0">
                <a:latin typeface="Times New Roman" pitchFamily="18" charset="0"/>
                <a:cs typeface="Times New Roman" pitchFamily="18" charset="0"/>
              </a:rPr>
              <a:t>Париж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i="1" dirty="0">
                <a:latin typeface="Times New Roman" pitchFamily="18" charset="0"/>
                <a:cs typeface="Times New Roman" pitchFamily="18" charset="0"/>
              </a:rPr>
              <a:t>Paris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найбільш туристичне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u="sng" dirty="0" smtClean="0">
                <a:latin typeface="Times New Roman" pitchFamily="18" charset="0"/>
                <a:cs typeface="Times New Roman" pitchFamily="18" charset="0"/>
              </a:rPr>
              <a:t>Ейфелева </a:t>
            </a:r>
            <a:r>
              <a:rPr lang="uk-UA" sz="2800" b="1" u="sng" dirty="0">
                <a:latin typeface="Times New Roman" pitchFamily="18" charset="0"/>
                <a:cs typeface="Times New Roman" pitchFamily="18" charset="0"/>
              </a:rPr>
              <a:t>вежа </a:t>
            </a:r>
            <a:r>
              <a:rPr lang="fr-FR" sz="28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fr-FR" sz="2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La Tour </a:t>
            </a:r>
            <a:r>
              <a:rPr lang="fr-FR" sz="2800" b="1" i="1" dirty="0">
                <a:latin typeface="Times New Roman" pitchFamily="18" charset="0"/>
                <a:cs typeface="Times New Roman" pitchFamily="18" charset="0"/>
              </a:rPr>
              <a:t>Eiffel</a:t>
            </a:r>
            <a:r>
              <a:rPr lang="fr-FR" sz="28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— найвідвідуваніший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у світі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пам’ятник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6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27802" r="4221" b="10328"/>
          <a:stretch/>
        </p:blipFill>
        <p:spPr bwMode="auto">
          <a:xfrm>
            <a:off x="4860032" y="1199252"/>
            <a:ext cx="4048371" cy="46816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Франція відома:</a:t>
            </a:r>
            <a:endParaRPr lang="uk-UA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Історією і культурою</a:t>
            </a:r>
          </a:p>
          <a:p>
            <a:pPr marL="0" indent="0">
              <a:lnSpc>
                <a:spcPct val="150000"/>
              </a:lnSpc>
              <a:buNone/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   Архітектурою</a:t>
            </a:r>
          </a:p>
          <a:p>
            <a:pPr marL="0" indent="0">
              <a:lnSpc>
                <a:spcPct val="150000"/>
              </a:lnSpc>
              <a:buNone/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 Вишуканою кухнею </a:t>
            </a:r>
          </a:p>
          <a:p>
            <a:pPr>
              <a:lnSpc>
                <a:spcPct val="150000"/>
              </a:lnSpc>
            </a:pP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Це провідний центр моди і дизайну </a:t>
            </a:r>
          </a:p>
          <a:p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 b="76830"/>
          <a:stretch/>
        </p:blipFill>
        <p:spPr bwMode="auto">
          <a:xfrm>
            <a:off x="84237" y="2926579"/>
            <a:ext cx="1240631" cy="111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2377" l="78256" r="9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53" b="76830"/>
          <a:stretch/>
        </p:blipFill>
        <p:spPr bwMode="auto">
          <a:xfrm>
            <a:off x="29647" y="5611182"/>
            <a:ext cx="1193354" cy="111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23170" r="50000" b="50000"/>
          <a:stretch/>
        </p:blipFill>
        <p:spPr bwMode="auto">
          <a:xfrm>
            <a:off x="80590" y="4077072"/>
            <a:ext cx="1228299" cy="129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9" r="50000" b="76830"/>
          <a:stretch/>
        </p:blipFill>
        <p:spPr bwMode="auto">
          <a:xfrm>
            <a:off x="96568" y="1410379"/>
            <a:ext cx="1228300" cy="111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99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Історія і культура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204" y="764702"/>
            <a:ext cx="8424275" cy="312251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имволи Франції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marL="0" indent="0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endParaRPr lang="uk-UA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000" i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85" y="675921"/>
            <a:ext cx="1626068" cy="22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99" y="1211319"/>
            <a:ext cx="1949871" cy="139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15296" y="2484415"/>
            <a:ext cx="7475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uk-UA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Маріанна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 (Marianne) </a:t>
            </a:r>
            <a:endParaRPr lang="uk-UA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                  Алегоричне зображення Республіки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                    Уособлює національний </a:t>
            </a:r>
            <a:r>
              <a:rPr lang="uk-UA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девіз Республіки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16" y="3429817"/>
            <a:ext cx="748665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318" y="4712950"/>
            <a:ext cx="1355571" cy="17281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700653" y="1410696"/>
            <a:ext cx="2398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Триколірний прапор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15296" y="422944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Марсельєза</a:t>
            </a:r>
            <a:r>
              <a:rPr lang="uk-UA" sz="2000" i="1" dirty="0">
                <a:latin typeface="Times New Roman" pitchFamily="18" charset="0"/>
                <a:cs typeface="Times New Roman" pitchFamily="18" charset="0"/>
              </a:rPr>
              <a:t> (“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La Marseillaise”)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Гімн Французької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Республіки. Пісня була написана в Страсбурзі у 1792 році.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3768" y="574644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Галльський півень</a:t>
            </a:r>
            <a:r>
              <a:rPr lang="fr-FR" sz="2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(Le </a:t>
            </a:r>
            <a:r>
              <a:rPr lang="fr-FR" sz="2000" i="1" dirty="0">
                <a:latin typeface="Times New Roman" pitchFamily="18" charset="0"/>
                <a:cs typeface="Times New Roman" pitchFamily="18" charset="0"/>
              </a:rPr>
              <a:t>coq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gaulois)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Символ Французької Республіки.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09442" y="1727939"/>
            <a:ext cx="2581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drapeau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tricolore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Картинки по запросу la Marseillai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8" y="4015229"/>
            <a:ext cx="1714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8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5826</TotalTime>
  <Words>990</Words>
  <Application>Microsoft Office PowerPoint</Application>
  <PresentationFormat>Экран (4:3)</PresentationFormat>
  <Paragraphs>98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Batang</vt:lpstr>
      <vt:lpstr>Calibri</vt:lpstr>
      <vt:lpstr>Times New Roman</vt:lpstr>
      <vt:lpstr>Wingdings</vt:lpstr>
      <vt:lpstr>Тема Office</vt:lpstr>
      <vt:lpstr>Bienvenue</vt:lpstr>
      <vt:lpstr> Повна назва країни -     Французька Республіка </vt:lpstr>
      <vt:lpstr>Європейська частина Франції межує на північному сході з Бельгією,          Люксембургом і  Німеччиною, на сході з Швейцарією, на південному сході з Італією та         Монако, на південному заході з Іспанією та           Андоррою. </vt:lpstr>
      <vt:lpstr>До складу заморських володінь Франції входять території в Атлантичному, Тихому та Індійському океанах, Французька Гвіана у Південній Америці та території у Антарктиці,  на які претендує Франція.  До заморських територій Франції належать переважно острови, виняток становить лише материкова Гвіана.   </vt:lpstr>
      <vt:lpstr>Офіційна мова країни (як європейської материкової частини, так і заморських територій) –  французька (le français).</vt:lpstr>
      <vt:lpstr>Французька є офіційною мовою 29 країн світу, зокрема, Бельгії, Швейцарії, Канади, Люксембургу.   Також французькою мовою користується населення багатьох держав Африки, Карибського басейну.</vt:lpstr>
      <vt:lpstr>Франція (La France)— найбільш відвідувана країна у світі (за кількістю іноземців, що приїжджають) Париж (Paris) — найбільш туристичне місто Ейфелева вежа  (La Tour Eiffel) — найвідвідуваніший у світі пам’ятник </vt:lpstr>
      <vt:lpstr>Франція відома:</vt:lpstr>
      <vt:lpstr>Історія і культура </vt:lpstr>
      <vt:lpstr>День взяття Бастилії – французьке національне свято, що відзначається щороку 14 липня (le quatorze juillet). Свято знаменує щорічні роковини з нагоди взяття фортеці-в'язниці Бастилії 14-го липня 1789. Святкування та офіційні церемонії проводяться по всій території Франції. </vt:lpstr>
      <vt:lpstr>Архітектура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Кухня </vt:lpstr>
      <vt:lpstr>круасан (croissant) багет (baguette) канапе (canapé) майонез (mayonnaise) крем-брюле (crême brûlée) суфле (soufflé) желе (gelée) ескімо (esquimau) праліне (praliné) коньяк (cognac) шампанське (champagne)    </vt:lpstr>
      <vt:lpstr>Презентация PowerPoint</vt:lpstr>
      <vt:lpstr>Презентация PowerPoint</vt:lpstr>
      <vt:lpstr>Презентация PowerPoint</vt:lpstr>
      <vt:lpstr>Мода і дизайн </vt:lpstr>
      <vt:lpstr>Відомі французькі кутюр’є: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</dc:creator>
  <cp:lastModifiedBy>Пользователь Windows</cp:lastModifiedBy>
  <cp:revision>90</cp:revision>
  <dcterms:created xsi:type="dcterms:W3CDTF">2019-10-04T06:08:36Z</dcterms:created>
  <dcterms:modified xsi:type="dcterms:W3CDTF">2023-01-07T17:43:42Z</dcterms:modified>
</cp:coreProperties>
</file>