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1"/>
  </p:notesMasterIdLst>
  <p:sldIdLst>
    <p:sldId id="256" r:id="rId2"/>
    <p:sldId id="257" r:id="rId3"/>
    <p:sldId id="258" r:id="rId4"/>
    <p:sldId id="267" r:id="rId5"/>
    <p:sldId id="265" r:id="rId6"/>
    <p:sldId id="266" r:id="rId7"/>
    <p:sldId id="268" r:id="rId8"/>
    <p:sldId id="269" r:id="rId9"/>
    <p:sldId id="270" r:id="rId10"/>
    <p:sldId id="271" r:id="rId11"/>
    <p:sldId id="272" r:id="rId12"/>
    <p:sldId id="273" r:id="rId13"/>
    <p:sldId id="259" r:id="rId14"/>
    <p:sldId id="274" r:id="rId15"/>
    <p:sldId id="276" r:id="rId16"/>
    <p:sldId id="275" r:id="rId17"/>
    <p:sldId id="260" r:id="rId18"/>
    <p:sldId id="261" r:id="rId19"/>
    <p:sldId id="277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305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278" r:id="rId48"/>
    <p:sldId id="262" r:id="rId49"/>
    <p:sldId id="263" r:id="rId50"/>
    <p:sldId id="264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7" r:id="rId71"/>
    <p:sldId id="328" r:id="rId72"/>
    <p:sldId id="329" r:id="rId73"/>
    <p:sldId id="330" r:id="rId74"/>
    <p:sldId id="331" r:id="rId75"/>
    <p:sldId id="332" r:id="rId76"/>
    <p:sldId id="333" r:id="rId77"/>
    <p:sldId id="334" r:id="rId78"/>
    <p:sldId id="325" r:id="rId79"/>
    <p:sldId id="326" r:id="rId8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presProps" Target="presProp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D8195E-4A38-4271-A973-D9E5937EE8EB}" type="datetimeFigureOut">
              <a:rPr lang="ru-RU" smtClean="0"/>
              <a:pPr/>
              <a:t>11.10.2025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D5230D-AB7D-43F9-9638-8BE5F2CEC6A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5230D-AB7D-43F9-9638-8BE5F2CEC6AD}" type="slidenum">
              <a:rPr lang="ru-RU" smtClean="0"/>
              <a:pPr/>
              <a:t>26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046B-6D95-4751-9D6D-FCB5F24573C5}" type="datetimeFigureOut">
              <a:rPr lang="ru-RU" smtClean="0"/>
              <a:pPr/>
              <a:t>11.10.2025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379B327-1619-42C1-9F8F-DFEB29AAAB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046B-6D95-4751-9D6D-FCB5F24573C5}" type="datetimeFigureOut">
              <a:rPr lang="ru-RU" smtClean="0"/>
              <a:pPr/>
              <a:t>11.10.2025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9B327-1619-42C1-9F8F-DFEB29AAAB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046B-6D95-4751-9D6D-FCB5F24573C5}" type="datetimeFigureOut">
              <a:rPr lang="ru-RU" smtClean="0"/>
              <a:pPr/>
              <a:t>11.10.2025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9B327-1619-42C1-9F8F-DFEB29AAAB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046B-6D95-4751-9D6D-FCB5F24573C5}" type="datetimeFigureOut">
              <a:rPr lang="ru-RU" smtClean="0"/>
              <a:pPr/>
              <a:t>11.10.2025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379B327-1619-42C1-9F8F-DFEB29AAAB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046B-6D95-4751-9D6D-FCB5F24573C5}" type="datetimeFigureOut">
              <a:rPr lang="ru-RU" smtClean="0"/>
              <a:pPr/>
              <a:t>11.10.2025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9B327-1619-42C1-9F8F-DFEB29AAAB1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046B-6D95-4751-9D6D-FCB5F24573C5}" type="datetimeFigureOut">
              <a:rPr lang="ru-RU" smtClean="0"/>
              <a:pPr/>
              <a:t>11.10.2025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9B327-1619-42C1-9F8F-DFEB29AAAB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046B-6D95-4751-9D6D-FCB5F24573C5}" type="datetimeFigureOut">
              <a:rPr lang="ru-RU" smtClean="0"/>
              <a:pPr/>
              <a:t>11.10.2025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379B327-1619-42C1-9F8F-DFEB29AAAB1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046B-6D95-4751-9D6D-FCB5F24573C5}" type="datetimeFigureOut">
              <a:rPr lang="ru-RU" smtClean="0"/>
              <a:pPr/>
              <a:t>11.10.2025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9B327-1619-42C1-9F8F-DFEB29AAAB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046B-6D95-4751-9D6D-FCB5F24573C5}" type="datetimeFigureOut">
              <a:rPr lang="ru-RU" smtClean="0"/>
              <a:pPr/>
              <a:t>11.10.2025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9B327-1619-42C1-9F8F-DFEB29AAAB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046B-6D95-4751-9D6D-FCB5F24573C5}" type="datetimeFigureOut">
              <a:rPr lang="ru-RU" smtClean="0"/>
              <a:pPr/>
              <a:t>11.10.2025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9B327-1619-42C1-9F8F-DFEB29AAAB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046B-6D95-4751-9D6D-FCB5F24573C5}" type="datetimeFigureOut">
              <a:rPr lang="ru-RU" smtClean="0"/>
              <a:pPr/>
              <a:t>11.10.2025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9B327-1619-42C1-9F8F-DFEB29AAAB1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8A8046B-6D95-4751-9D6D-FCB5F24573C5}" type="datetimeFigureOut">
              <a:rPr lang="ru-RU" smtClean="0"/>
              <a:pPr/>
              <a:t>11.10.2025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379B327-1619-42C1-9F8F-DFEB29AAAB1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surl.li/mwdgzw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surl.li/mwdgzw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s://lib.iitta.gov.ua/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hyperlink" Target="https://lib.iitta.gov.ua/id/eprint/729197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642919"/>
            <a:ext cx="8458200" cy="4429155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Методи психологічної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діагностики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вікові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спеціальні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методики), які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застосовуються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в інклюзивному процесі закладу освіти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4286256"/>
            <a:ext cx="8458200" cy="1000132"/>
          </a:xfrm>
        </p:spPr>
        <p:txBody>
          <a:bodyPr/>
          <a:lstStyle/>
          <a:p>
            <a:r>
              <a:rPr lang="uk-UA" dirty="0" smtClean="0"/>
              <a:t>                                   Викладач: Олена ОКОЛОВИЧ                    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Психологічна</a:t>
            </a:r>
            <a:r>
              <a:rPr lang="ru-RU" b="1" dirty="0" smtClean="0"/>
              <a:t> </a:t>
            </a:r>
            <a:r>
              <a:rPr lang="ru-RU" b="1" dirty="0" err="1" smtClean="0"/>
              <a:t>діагностика</a:t>
            </a:r>
            <a:r>
              <a:rPr lang="ru-RU" b="1" dirty="0" smtClean="0"/>
              <a:t> в </a:t>
            </a:r>
            <a:r>
              <a:rPr lang="ru-RU" b="1" dirty="0" err="1" smtClean="0"/>
              <a:t>інклюзивній</a:t>
            </a:r>
            <a:r>
              <a:rPr lang="ru-RU" b="1" dirty="0" smtClean="0"/>
              <a:t> </a:t>
            </a:r>
            <a:r>
              <a:rPr lang="ru-RU" b="1" dirty="0" err="1" smtClean="0"/>
              <a:t>освіті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Діагностичний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мінімум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нами як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сукупність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психодіагностичних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методик і процедур з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доведеною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валідністю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науково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обґрунтованими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нормами, яка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застосовується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метою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індивідуально-психологічних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особливостей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життєвих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проблем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відхилень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психічному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особистісному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розвиткові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здобувачів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освіти, у тому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числі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ООП та їх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найближчого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оточення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Психологічна</a:t>
            </a:r>
            <a:r>
              <a:rPr lang="ru-RU" b="1" dirty="0" smtClean="0"/>
              <a:t> </a:t>
            </a:r>
            <a:r>
              <a:rPr lang="ru-RU" b="1" dirty="0" err="1" smtClean="0"/>
              <a:t>діагностика</a:t>
            </a:r>
            <a:r>
              <a:rPr lang="ru-RU" b="1" dirty="0" smtClean="0"/>
              <a:t> в </a:t>
            </a:r>
            <a:r>
              <a:rPr lang="ru-RU" b="1" dirty="0" err="1" smtClean="0"/>
              <a:t>інклюзивній</a:t>
            </a:r>
            <a:r>
              <a:rPr lang="ru-RU" b="1" dirty="0" smtClean="0"/>
              <a:t> </a:t>
            </a:r>
            <a:r>
              <a:rPr lang="ru-RU" b="1" dirty="0" err="1" smtClean="0"/>
              <a:t>освіті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Діагностичні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мінімуми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застосовуються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моніторингу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процесу навчання і рівня актуального 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здобувачів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освіти,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специфіки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педагогічним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працівникам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батькам для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належної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виховного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закладі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освіти.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Психологічна</a:t>
            </a:r>
            <a:r>
              <a:rPr lang="ru-RU" b="1" dirty="0" smtClean="0"/>
              <a:t> </a:t>
            </a:r>
            <a:r>
              <a:rPr lang="ru-RU" b="1" dirty="0" err="1" smtClean="0"/>
              <a:t>діагностика</a:t>
            </a:r>
            <a:r>
              <a:rPr lang="ru-RU" b="1" dirty="0" smtClean="0"/>
              <a:t> в </a:t>
            </a:r>
            <a:r>
              <a:rPr lang="ru-RU" b="1" dirty="0" err="1" smtClean="0"/>
              <a:t>інклюзивній</a:t>
            </a:r>
            <a:r>
              <a:rPr lang="ru-RU" b="1" dirty="0" smtClean="0"/>
              <a:t> </a:t>
            </a:r>
            <a:r>
              <a:rPr lang="ru-RU" b="1" dirty="0" err="1" smtClean="0"/>
              <a:t>освіті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раз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зазначимо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наголосимо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здійсненні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практичними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психологами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психодіагностики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мають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застосовуватися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методики, які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повністю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відповідають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основним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вимогам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до психодіагностичного методу, а сама практична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психодіаностична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відповідати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професійним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етичним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принципам.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14287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err="1" smtClean="0"/>
              <a:t>Психологічна</a:t>
            </a:r>
            <a:r>
              <a:rPr lang="ru-RU" b="1" dirty="0" smtClean="0"/>
              <a:t> </a:t>
            </a:r>
            <a:r>
              <a:rPr lang="ru-RU" b="1" dirty="0" err="1" smtClean="0"/>
              <a:t>діагностика</a:t>
            </a:r>
            <a:r>
              <a:rPr lang="ru-RU" b="1" dirty="0" smtClean="0"/>
              <a:t> в </a:t>
            </a:r>
            <a:r>
              <a:rPr lang="ru-RU" b="1" dirty="0" err="1" smtClean="0"/>
              <a:t>інклюзивній</a:t>
            </a:r>
            <a:r>
              <a:rPr lang="ru-RU" b="1" dirty="0" smtClean="0"/>
              <a:t> </a:t>
            </a:r>
            <a:r>
              <a:rPr lang="ru-RU" b="1" dirty="0" err="1" smtClean="0"/>
              <a:t>освіті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00174"/>
            <a:ext cx="8686800" cy="4579951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Психодіагностичну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працівників психологічної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служби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освіти, як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будь-яку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їхню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регламентує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Етичний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кодекс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Товариства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психологів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i="1" dirty="0" smtClean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Психолог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методи 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процедури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які не 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пройшли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достатньої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апробації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повністю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науковим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стандартам.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Психологічна</a:t>
            </a:r>
            <a:r>
              <a:rPr lang="ru-RU" b="1" dirty="0" smtClean="0"/>
              <a:t> </a:t>
            </a:r>
            <a:r>
              <a:rPr lang="ru-RU" b="1" dirty="0" err="1" smtClean="0"/>
              <a:t>діагностика</a:t>
            </a:r>
            <a:r>
              <a:rPr lang="ru-RU" b="1" dirty="0" smtClean="0"/>
              <a:t> в </a:t>
            </a:r>
            <a:r>
              <a:rPr lang="ru-RU" b="1" dirty="0" err="1" smtClean="0"/>
              <a:t>інклюзивній</a:t>
            </a:r>
            <a:r>
              <a:rPr lang="ru-RU" b="1" dirty="0" smtClean="0"/>
              <a:t> </a:t>
            </a:r>
            <a:r>
              <a:rPr lang="ru-RU" b="1" dirty="0" err="1" smtClean="0"/>
              <a:t>освіті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Варто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наголосити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тому, що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діагностична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робота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самоціллю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психолога,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засобом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завдань/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запитів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поставлених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перед ним,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підґрунтям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висновків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причин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труднощів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інтелектуальному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соціально-психологічній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особливостей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динаміки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потенційних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освітньому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процесі,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професійному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самовизначенні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Психологічна</a:t>
            </a:r>
            <a:r>
              <a:rPr lang="ru-RU" b="1" dirty="0" smtClean="0"/>
              <a:t> </a:t>
            </a:r>
            <a:r>
              <a:rPr lang="ru-RU" b="1" dirty="0" err="1" smtClean="0"/>
              <a:t>діагностика</a:t>
            </a:r>
            <a:r>
              <a:rPr lang="ru-RU" b="1" dirty="0" smtClean="0"/>
              <a:t> в </a:t>
            </a:r>
            <a:r>
              <a:rPr lang="ru-RU" b="1" dirty="0" err="1" smtClean="0"/>
              <a:t>інклюзивній</a:t>
            </a:r>
            <a:r>
              <a:rPr lang="ru-RU" b="1" dirty="0" smtClean="0"/>
              <a:t> </a:t>
            </a:r>
            <a:r>
              <a:rPr lang="ru-RU" b="1" dirty="0" err="1" smtClean="0"/>
              <a:t>освіті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важливим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етапом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будь-якого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діагностичного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обстеження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послідовне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виконання таких етапів: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запиту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запитання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поставленого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перед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практичним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	психологом;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формулювання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психологічної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конкретних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методик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психодіагностики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– проведення психодіагностичного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обстеження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обробка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інтерпретація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отриманих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підготовка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висновку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результатами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діагностичного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обстеження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розробка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рекомендацій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програми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психокорекційної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розвивальної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роботи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Психологічна</a:t>
            </a:r>
            <a:r>
              <a:rPr lang="ru-RU" b="1" dirty="0" smtClean="0"/>
              <a:t> </a:t>
            </a:r>
            <a:r>
              <a:rPr lang="ru-RU" b="1" dirty="0" err="1" smtClean="0"/>
              <a:t>діагностика</a:t>
            </a:r>
            <a:r>
              <a:rPr lang="ru-RU" b="1" dirty="0" smtClean="0"/>
              <a:t> в </a:t>
            </a:r>
            <a:r>
              <a:rPr lang="ru-RU" b="1" dirty="0" err="1" smtClean="0"/>
              <a:t>інклюзивній</a:t>
            </a:r>
            <a:r>
              <a:rPr lang="ru-RU" b="1" dirty="0" smtClean="0"/>
              <a:t> </a:t>
            </a:r>
            <a:r>
              <a:rPr lang="ru-RU" b="1" dirty="0" err="1" smtClean="0"/>
              <a:t>освіті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діагностичної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роботи в інклюзії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необхідність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поєднання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двох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напрямів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вікової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 дитини нормам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спеціальної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проявів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наслідків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психофізичних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1144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Психологічна</a:t>
            </a:r>
            <a:r>
              <a:rPr lang="ru-RU" b="1" dirty="0" smtClean="0"/>
              <a:t> </a:t>
            </a:r>
            <a:r>
              <a:rPr lang="ru-RU" b="1" dirty="0" err="1" smtClean="0"/>
              <a:t>діагностика</a:t>
            </a:r>
            <a:r>
              <a:rPr lang="ru-RU" b="1" dirty="0" smtClean="0"/>
              <a:t> в </a:t>
            </a:r>
            <a:r>
              <a:rPr lang="ru-RU" b="1" dirty="0" err="1" smtClean="0"/>
              <a:t>інклюзивній</a:t>
            </a:r>
            <a:r>
              <a:rPr lang="ru-RU" b="1" dirty="0" smtClean="0"/>
              <a:t> </a:t>
            </a:r>
            <a:r>
              <a:rPr lang="ru-RU" b="1" dirty="0" err="1" smtClean="0"/>
              <a:t>освіті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Гуманістичність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акцент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можливостях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не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обмеженнях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Комплексність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когнітивної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сфер.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Екологічна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валідність: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природних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дитини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Динамічність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разове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тестування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відстеження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розвитку.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Міждисциплінарність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участь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діагностиці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психолога, а й логопеда, дефектолога,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педагога.</a:t>
            </a:r>
          </a:p>
          <a:p>
            <a:pPr lvl="0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135732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>ОСОБЛИВОСТІ ДІАГНОСТИЧНОЇ РОБОТИ</a:t>
            </a:r>
            <a:br>
              <a:rPr lang="ru-RU" sz="3100" b="1" dirty="0" smtClean="0"/>
            </a:br>
            <a:r>
              <a:rPr lang="ru-RU" sz="3100" b="1" dirty="0" smtClean="0"/>
              <a:t>ПРАЦІВНИКІВ ПСИХОЛОГІЧНОЇ СЛУЖБИ З РІЗНИМИ ЦІЛЬОВИМИ АУДИТОРІЯМИ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Психодіагностика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враховувати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вікові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пізнавального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розвитку;</a:t>
            </a: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провідну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віку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гра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навчання,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праця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доступність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завдань,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тривалість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ru-RU" sz="3600" b="1" dirty="0" smtClean="0"/>
          </a:p>
          <a:p>
            <a:pPr algn="just">
              <a:buNone/>
            </a:pP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Вікові</a:t>
            </a:r>
            <a:r>
              <a:rPr lang="ru-RU" b="1" dirty="0" smtClean="0"/>
              <a:t> методи психологічної </a:t>
            </a:r>
            <a:r>
              <a:rPr lang="ru-RU" b="1" dirty="0" err="1" smtClean="0"/>
              <a:t>діагностики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Заклад дошкільної освіти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немовляти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0 до 1 року)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Ранній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 до 3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Дошкільний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3до 6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ЗМІСТ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uk-UA" dirty="0" smtClean="0"/>
              <a:t>Вступ</a:t>
            </a:r>
            <a:endParaRPr lang="ru-RU" dirty="0" smtClean="0"/>
          </a:p>
          <a:p>
            <a:pPr lvl="0"/>
            <a:r>
              <a:rPr lang="ru-RU" dirty="0" err="1" smtClean="0"/>
              <a:t>Психологічна</a:t>
            </a:r>
            <a:r>
              <a:rPr lang="ru-RU" dirty="0" smtClean="0"/>
              <a:t> </a:t>
            </a:r>
            <a:r>
              <a:rPr lang="ru-RU" dirty="0" err="1" smtClean="0"/>
              <a:t>діагностика</a:t>
            </a:r>
            <a:r>
              <a:rPr lang="ru-RU" dirty="0" smtClean="0"/>
              <a:t> в </a:t>
            </a:r>
            <a:r>
              <a:rPr lang="ru-RU" dirty="0" err="1" smtClean="0"/>
              <a:t>інклюзивній</a:t>
            </a:r>
            <a:r>
              <a:rPr lang="ru-RU" dirty="0" smtClean="0"/>
              <a:t> </a:t>
            </a:r>
            <a:r>
              <a:rPr lang="ru-RU" dirty="0" err="1" smtClean="0"/>
              <a:t>освіті</a:t>
            </a:r>
            <a:endParaRPr lang="ru-RU" dirty="0" smtClean="0"/>
          </a:p>
          <a:p>
            <a:pPr lvl="0"/>
            <a:r>
              <a:rPr lang="ru-RU" dirty="0" err="1" smtClean="0"/>
              <a:t>Вікові</a:t>
            </a:r>
            <a:r>
              <a:rPr lang="ru-RU" dirty="0" smtClean="0"/>
              <a:t> методи психологічної </a:t>
            </a:r>
            <a:r>
              <a:rPr lang="ru-RU" dirty="0" err="1" smtClean="0"/>
              <a:t>діагностики</a:t>
            </a:r>
            <a:endParaRPr lang="ru-RU" dirty="0" smtClean="0"/>
          </a:p>
          <a:p>
            <a:pPr lvl="0"/>
            <a:r>
              <a:rPr lang="ru-RU" dirty="0" err="1" smtClean="0"/>
              <a:t>Спеціальні</a:t>
            </a:r>
            <a:r>
              <a:rPr lang="ru-RU" dirty="0" smtClean="0"/>
              <a:t> методики психологічної </a:t>
            </a:r>
            <a:r>
              <a:rPr lang="ru-RU" dirty="0" err="1" smtClean="0"/>
              <a:t>діагностики</a:t>
            </a:r>
            <a:r>
              <a:rPr lang="ru-RU" dirty="0" smtClean="0"/>
              <a:t> в </a:t>
            </a:r>
            <a:r>
              <a:rPr lang="ru-RU" dirty="0" err="1" smtClean="0"/>
              <a:t>інклюзивному</a:t>
            </a:r>
            <a:r>
              <a:rPr lang="ru-RU" dirty="0" smtClean="0"/>
              <a:t> </a:t>
            </a:r>
            <a:r>
              <a:rPr lang="ru-RU" dirty="0" err="1" smtClean="0"/>
              <a:t>закладі</a:t>
            </a:r>
            <a:r>
              <a:rPr lang="ru-RU" dirty="0" smtClean="0"/>
              <a:t> освіти</a:t>
            </a:r>
          </a:p>
          <a:p>
            <a:pPr lvl="0"/>
            <a:r>
              <a:rPr lang="uk-UA" dirty="0" smtClean="0"/>
              <a:t>Висновки</a:t>
            </a:r>
            <a:endParaRPr lang="ru-RU" dirty="0" smtClean="0"/>
          </a:p>
          <a:p>
            <a:pPr lvl="0"/>
            <a:r>
              <a:rPr lang="uk-UA" dirty="0" smtClean="0"/>
              <a:t>Використані джерела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Заклад дошкільної освіти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Предметна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провідною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психічному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 дитини.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Найважливішим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психологічним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новоутворенням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поява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свідомого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«Я».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Усвідомлення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«Я»,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зародження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самосвідомості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прагнення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виділитися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обумовлюють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виникнення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кризи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трьох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Психічний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розвиток дітей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дошкільного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розглядається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3 до 6 (7)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протікає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безпосередньо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кризи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Заклад дошкільної освіти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Дошкільний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відповідальний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дуже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короткий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 дитини. Цей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характеризується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бурхливим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стрімким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	розвитком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психіки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дитини: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удосконалюються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емоціональна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когнітивна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Тим самим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закладається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фундамент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подальшого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обов'язки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практичного психолога 	входить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особливостей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динаміки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	розвитку дитини,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потенційних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освітньому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процесі. Тому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практичного психолога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значне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займає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Заклад дошкільної освіти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Психологічне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закладах дошкільної освіти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плановим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також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запитом батьків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що їх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замінюють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вихователів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адміністрації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ЗДО.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Зауважимо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здійснювати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індивідуальну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діагностику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корекцію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запитом учасників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процесу,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отримавши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письмову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згоду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батьків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законних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редставників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Зазначена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згода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відкликана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будь-який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момент.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Заклад дошкільної освіти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22"/>
            <a:ext cx="8686800" cy="4865703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рамках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діагностичного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мінімуму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практичним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психологом закладу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дошкільної освіти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проводяться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обстеження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вересень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супровід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адаптаційного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періоду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новоприбулих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дітей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ступеня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умов закладу дошкільної 	освіти: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опитування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анкетування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педагогів і батьків,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спостереження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станом дітей);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листопад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особливостей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пізнавальної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сфери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дітей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середньої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групи;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січень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психологічної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готовності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дітей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старшої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групи до 	навчання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школі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лютий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особливостей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дітей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молодшої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групи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Заклад дошкільної освіти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85860"/>
            <a:ext cx="8686800" cy="5143536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Психодіагностичний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інструментарій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практичного психолога закладу дошкільної освіти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доволі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різноманітний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Ось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деякі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з них:</a:t>
            </a:r>
          </a:p>
          <a:p>
            <a:pPr algn="just"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60" y="2660165"/>
          <a:ext cx="8286805" cy="3571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940"/>
                <a:gridCol w="2214578"/>
                <a:gridCol w="2500330"/>
                <a:gridCol w="1785950"/>
                <a:gridCol w="1143007"/>
              </a:tblGrid>
              <a:tr h="694079">
                <a:tc>
                  <a:txBody>
                    <a:bodyPr/>
                    <a:lstStyle/>
                    <a:p>
                      <a:r>
                        <a:rPr kumimoji="0" lang="ru-RU" sz="12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r>
                        <a:rPr kumimoji="0" lang="ru-RU" sz="12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2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2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Назва</a:t>
                      </a:r>
                      <a:r>
                        <a:rPr kumimoji="0" lang="ru-RU" sz="12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методики,</a:t>
                      </a:r>
                    </a:p>
                    <a:p>
                      <a:pPr algn="ctr"/>
                      <a:r>
                        <a:rPr kumimoji="0" lang="ru-RU" sz="12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автор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Джерело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</a:t>
                      </a:r>
                      <a:r>
                        <a:rPr kumimoji="0" lang="ru-RU" sz="12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вирішення</a:t>
                      </a:r>
                      <a:r>
                        <a:rPr kumimoji="0" lang="ru-RU" sz="12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якого</a:t>
                      </a:r>
                      <a:r>
                        <a:rPr kumimoji="0" lang="ru-RU" sz="12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завдання</a:t>
                      </a:r>
                      <a:endParaRPr kumimoji="0" lang="ru-RU" sz="1200" b="1" kern="1200" baseline="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2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12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досліджуваних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59067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Анкета для батьків «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готова ваша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дитина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до ДНЗ?»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Маценко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Ж.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Адаптація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дитини в ДНЗ /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Маценко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Г.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Нижник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 упор. Т. Шаповал.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Київ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Вид.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група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Шкільний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світ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», 2016. С. 102-103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Процес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адаптації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до закладу освіти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2-3 роки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18754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Опитувальник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для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батьків «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готова ваша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дитина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відвідувати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дитячий садок?»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Боровська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О.,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Стаценко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Н. Робота із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сім’єю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новачка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400" i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Практичний</a:t>
                      </a:r>
                      <a:r>
                        <a:rPr kumimoji="0" lang="ru-RU" sz="14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психолог: дитячий садок.</a:t>
                      </a:r>
                    </a:p>
                    <a:p>
                      <a:pPr algn="just"/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2015. №6. С. 15-23.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Загальний прогноз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адаптації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2-3 роки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Заклад дошкільної освіти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1"/>
          <a:ext cx="8686800" cy="466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986"/>
                <a:gridCol w="1928826"/>
                <a:gridCol w="3286148"/>
                <a:gridCol w="1785950"/>
                <a:gridCol w="1204890"/>
              </a:tblGrid>
              <a:tr h="741510">
                <a:tc>
                  <a:txBody>
                    <a:bodyPr/>
                    <a:lstStyle/>
                    <a:p>
                      <a:r>
                        <a:rPr kumimoji="0" lang="ru-RU" sz="12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r>
                        <a:rPr kumimoji="0" lang="ru-RU" sz="12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2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2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Назва</a:t>
                      </a:r>
                      <a:r>
                        <a:rPr kumimoji="0" lang="ru-RU" sz="12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методики,</a:t>
                      </a:r>
                    </a:p>
                    <a:p>
                      <a:pPr algn="ctr"/>
                      <a:r>
                        <a:rPr kumimoji="0" lang="ru-RU" sz="12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автор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Джерело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</a:t>
                      </a:r>
                      <a:r>
                        <a:rPr kumimoji="0" lang="ru-RU" sz="12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вирішення</a:t>
                      </a:r>
                      <a:r>
                        <a:rPr kumimoji="0" lang="ru-RU" sz="12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якого</a:t>
                      </a:r>
                      <a:r>
                        <a:rPr kumimoji="0" lang="ru-RU" sz="12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завдання</a:t>
                      </a:r>
                      <a:endParaRPr kumimoji="0" lang="ru-RU" sz="1200" b="1" kern="1200" baseline="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2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12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досліджуваних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8895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Спостереження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 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дитиною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період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адаптації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Павелків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Р. В.,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Цигипало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О. П. Психодіагностичний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інструментарій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умовах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дошкільного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закладу. К.: «Центр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учбової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літератури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», 2017. С. 125-127. 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URL: </a:t>
                      </a:r>
                      <a:r>
                        <a:rPr kumimoji="0" lang="en-US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  <a:hlinkClick r:id="rId2"/>
                        </a:rPr>
                        <a:t>http://surl.li/mwdgzw</a:t>
                      </a:r>
                      <a:r>
                        <a:rPr kumimoji="0" lang="uk-UA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Визначення рівня адаптації дитини до  ЗДО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3-6 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33046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Анкета для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вихователів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емоційного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благополуччя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дитини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групі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дитячого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садка»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автори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Г. Любина,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Мікулік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Мойзріст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Вивчаємо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особливості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емоційного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розвитку дитини. </a:t>
                      </a:r>
                      <a:r>
                        <a:rPr kumimoji="0" lang="ru-RU" sz="1400" i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Практичний</a:t>
                      </a:r>
                      <a:r>
                        <a:rPr kumimoji="0" lang="ru-RU" sz="14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психолог:</a:t>
                      </a:r>
                    </a:p>
                    <a:p>
                      <a:r>
                        <a:rPr kumimoji="0" lang="ru-RU" sz="14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дитячий садок. 2017. № 9. С. 15-22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впливу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дитину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перебування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групі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5-6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857256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Заклад дошкільної освіти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7" y="285727"/>
          <a:ext cx="8501124" cy="6286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980"/>
                <a:gridCol w="2237665"/>
                <a:gridCol w="2500330"/>
                <a:gridCol w="2062930"/>
                <a:gridCol w="1223219"/>
              </a:tblGrid>
              <a:tr h="931340"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Назва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методики,</a:t>
                      </a:r>
                    </a:p>
                    <a:p>
                      <a:pPr algn="ctr"/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Джерело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вирішення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якого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завдання</a:t>
                      </a:r>
                      <a:endParaRPr kumimoji="0" lang="ru-RU" sz="1400" b="1" kern="1200" baseline="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досліджуваних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677602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«Два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будиночки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 (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модифікація</a:t>
                      </a:r>
                      <a:endParaRPr kumimoji="0" lang="ru-RU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Соціометричної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процедури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для дітей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дошкільного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віку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Психодіагностика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особистості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умовах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сімейної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соціалізації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наук.-метод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пос. /за ред. О. І.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Власової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Н. М.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Булатевич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fr-FR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В. Є. Луньова. Ontario: Accent Graphics</a:t>
                      </a:r>
                    </a:p>
                    <a:p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Communication &amp; Publishing (Canada), 2020.</a:t>
                      </a:r>
                    </a:p>
                    <a:p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323 с. С.142-148.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Виявлення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кола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значущого</a:t>
                      </a:r>
                      <a:endParaRPr kumimoji="0" lang="ru-RU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спілкування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дитини,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особливостей</a:t>
                      </a:r>
                      <a:endParaRPr kumimoji="0" lang="ru-RU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взаємин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групі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виявлення</a:t>
                      </a:r>
                      <a:endParaRPr kumimoji="0" lang="ru-RU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симпатій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до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членів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групи.</a:t>
                      </a:r>
                    </a:p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Діагностика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міжособистісних</a:t>
                      </a:r>
                      <a:endParaRPr kumimoji="0" lang="ru-RU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стосунків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дітей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дошкільного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віку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4-6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677602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Діагностика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</a:t>
                      </a:r>
                    </a:p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емоційної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сфери</a:t>
                      </a:r>
                      <a:endParaRPr kumimoji="0" lang="ru-RU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дошкільника</a:t>
                      </a:r>
                      <a:endParaRPr kumimoji="0" lang="ru-RU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діагностичний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пакет</a:t>
                      </a:r>
                    </a:p>
                    <a:p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Т.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Піроженко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Психодіагностика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особистості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</a:t>
                      </a:r>
                    </a:p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умовах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сімейної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соціалізації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наук.-метод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пос. /</a:t>
                      </a:r>
                    </a:p>
                    <a:p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 ред. О. І.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Власової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Н. М.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Булатевич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</a:p>
                    <a:p>
                      <a:r>
                        <a:rPr kumimoji="0" lang="fr-FR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В. Є. Луньова. Ontario: Accent Graphics</a:t>
                      </a:r>
                    </a:p>
                    <a:p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Communication &amp; Publishing (Canada), 2020.</a:t>
                      </a:r>
                    </a:p>
                    <a:p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323 с. С.87-99.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здатностей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визначати</a:t>
                      </a:r>
                      <a:endParaRPr kumimoji="0" lang="ru-RU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модальність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емоції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розуміти</a:t>
                      </a:r>
                      <a:endParaRPr kumimoji="0" lang="ru-RU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емоційний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стан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іншого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</a:p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емпатійності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емоційної</a:t>
                      </a:r>
                      <a:endParaRPr kumimoji="0" lang="ru-RU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децентрації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та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5-7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04800" y="214290"/>
          <a:ext cx="8686800" cy="64294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548"/>
                <a:gridCol w="2143140"/>
                <a:gridCol w="2659392"/>
                <a:gridCol w="2269830"/>
                <a:gridCol w="1204890"/>
              </a:tblGrid>
              <a:tr h="857256"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Назва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методики,</a:t>
                      </a:r>
                    </a:p>
                    <a:p>
                      <a:pPr algn="ctr"/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Джерело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вирішення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якого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завдання</a:t>
                      </a:r>
                      <a:endParaRPr kumimoji="0" lang="ru-RU" sz="1400" b="1" kern="1200" baseline="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досліджуваних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07355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Анкета для педагогів</a:t>
                      </a:r>
                    </a:p>
                    <a:p>
                      <a:pPr algn="just"/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 батьків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щодо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вивчення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проявів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тривожності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 дитини  (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автори</a:t>
                      </a:r>
                      <a:r>
                        <a:rPr kumimoji="0" lang="ru-RU" sz="14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Лаврентьєва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Т. Титаренко)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Білопола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Психолого-педагогічний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супровід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тривожної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дитини. </a:t>
                      </a:r>
                      <a:r>
                        <a:rPr kumimoji="0" lang="ru-RU" sz="1400" i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Практичний</a:t>
                      </a:r>
                      <a:r>
                        <a:rPr kumimoji="0" lang="ru-RU" sz="14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психолог:</a:t>
                      </a:r>
                    </a:p>
                    <a:p>
                      <a:r>
                        <a:rPr kumimoji="0" lang="ru-RU" sz="14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дитячий садок. 2015, № 2. С. 15-23.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загального рівня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тривожності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дитини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4-7 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107421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Тест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тривожності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Теммпл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В.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Амен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Доркі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Галян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І. М.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Психодіагностика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навч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посіб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К.: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Академвидав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2009 С. 385-394.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Крамченкова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В. О.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Психодіагностика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дошкільників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ранній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молодший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Х.: вид-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 «Ранок», 2013. С. 112-129.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рівня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тривожності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дитини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4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857389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«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Мій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настрій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Павелків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Р. В.,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Цигипало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О. П.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Психодіагностичний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інструментарій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умовах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дошкільного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закладу. К.: «Центр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учбової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літератури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», 2017. С. 109.</a:t>
                      </a:r>
                    </a:p>
                    <a:p>
                      <a:r>
                        <a:rPr kumimoji="0" lang="en-US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  <a:hlinkClick r:id="rId2"/>
                        </a:rPr>
                        <a:t>http://surl.li/mwdgzw</a:t>
                      </a:r>
                      <a:r>
                        <a:rPr kumimoji="0" lang="uk-UA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уміння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називати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і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показувати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свій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емоційний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стан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2-3 роки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214290"/>
          <a:ext cx="8686800" cy="6403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6738"/>
                <a:gridCol w="1643074"/>
                <a:gridCol w="3571900"/>
                <a:gridCol w="1785950"/>
                <a:gridCol w="919138"/>
              </a:tblGrid>
              <a:tr h="1203383"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Назва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методики,</a:t>
                      </a:r>
                    </a:p>
                    <a:p>
                      <a:pPr algn="ctr"/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Джерело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вирішення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якого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завдання</a:t>
                      </a:r>
                      <a:endParaRPr kumimoji="0" lang="ru-RU" sz="1400" b="1" kern="1200" baseline="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досліджуваних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12338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«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Розкажи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історію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Г. Х. Махортова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Корнілова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В. В.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Застосування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проективних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методів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дитячій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психодіагностиці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kumimoji="0" lang="ru-RU" sz="14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Практична психологія та </a:t>
                      </a:r>
                      <a:r>
                        <a:rPr kumimoji="0" lang="ru-RU" sz="1400" i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соціальна</a:t>
                      </a:r>
                      <a:r>
                        <a:rPr kumimoji="0" lang="ru-RU" sz="14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робота.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2013, № 9. С. 25-34.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рівня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тривожності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дитини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4-5 до 10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58989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«Кактус»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(автор М.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Панфілова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Вивчаємо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особливості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емоційного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стану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дитини. </a:t>
                      </a:r>
                      <a:r>
                        <a:rPr kumimoji="0" lang="ru-RU" sz="1400" i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Практичний</a:t>
                      </a:r>
                      <a:r>
                        <a:rPr kumimoji="0" lang="ru-RU" sz="14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психолог: дитячий садок.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2017. № 9. С. 15-22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Шпак М.,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Гончаровська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Психодіагностика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дітей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дошкільного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віку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4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 </a:t>
                      </a:r>
                      <a:r>
                        <a:rPr kumimoji="0" lang="ru-RU" sz="1400" i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дошкілля</a:t>
                      </a:r>
                      <a:r>
                        <a:rPr kumimoji="0" lang="ru-RU" sz="14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2013. № 6, вкладка. С. 20.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Виявлення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наявності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агресії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її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напряму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інтенсивності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3-7 роки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328965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«Що тут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зайве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?»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Крамченкова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В. О.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Психодіагностика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дошкільників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ранній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молодший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Х.: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вид-во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«Ранок», 2013. С. 68-70.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Психодіагностика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особистості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 за ред. О. І.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Власової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Н. М.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Булатевич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</a:p>
                    <a:p>
                      <a:r>
                        <a:rPr kumimoji="0" lang="fr-FR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В. Є. Луньова. Ontario: Accent Graphics</a:t>
                      </a:r>
                    </a:p>
                    <a:p>
                      <a:r>
                        <a:rPr kumimoji="0" lang="en-US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Communication &amp; Publishing (Canada). 2020.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323 с. С.152.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рівня розвитку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образно-логічного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мислення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4 до 5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500041"/>
          <a:ext cx="8686800" cy="6072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424"/>
                <a:gridCol w="2071702"/>
                <a:gridCol w="2428892"/>
                <a:gridCol w="2643206"/>
                <a:gridCol w="990576"/>
              </a:tblGrid>
              <a:tr h="1005059"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Назва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методики,</a:t>
                      </a:r>
                    </a:p>
                    <a:p>
                      <a:pPr algn="ctr"/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Джерело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вирішення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якого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завдання</a:t>
                      </a:r>
                      <a:endParaRPr kumimoji="0" lang="ru-RU" sz="1400" b="1" kern="1200" baseline="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досліджуваних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91343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«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Лабіринт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Палій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А.,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Палій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Вивчаємо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особливості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уваги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дітей. </a:t>
                      </a:r>
                      <a:r>
                        <a:rPr kumimoji="0" lang="ru-RU" sz="1400" i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Практичний</a:t>
                      </a:r>
                      <a:r>
                        <a:rPr kumimoji="0" lang="ru-RU" sz="14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психолог: дитячий садок.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2017. № 4. С. 22-33.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Оцінювання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стійкості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й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концентрації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уваги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об’єкті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4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884485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«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Знайди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й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викресли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 (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модифікований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варіант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Б. Бурдона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Коректурна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проба»)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Палій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А.,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Палій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Вивчаємо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особливості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уваги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дітей. </a:t>
                      </a:r>
                      <a:r>
                        <a:rPr kumimoji="0" lang="ru-RU" sz="1400" i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Практичний</a:t>
                      </a:r>
                      <a:r>
                        <a:rPr kumimoji="0" lang="ru-RU" sz="14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психолог: дитячий садок.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2017. № 4. С. 22-33.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рівня  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концентрації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і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стійкості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уваги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4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91343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«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Сонце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кімнаті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Палій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А.,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Палій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Вивчаємо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особливості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уваги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дітей. </a:t>
                      </a:r>
                      <a:r>
                        <a:rPr kumimoji="0" lang="ru-RU" sz="1400" i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Практичний</a:t>
                      </a:r>
                      <a:r>
                        <a:rPr kumimoji="0" lang="ru-RU" sz="14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психолог: дитячий садок.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2017. № 2. С. 22-33.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Оцінювання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універсальних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творчих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здібностей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4-5 роки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Вступ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42984"/>
            <a:ext cx="8686800" cy="5429288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Діагностика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грец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διαγνωστικός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здатний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розпізнавати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розпізнавання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хвороби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 наука про методи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діагнозу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Мінімум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(лат.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minimum) – 1)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Найменша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найменша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величина;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нижча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межа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чогось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2)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матем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Найменше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безперервної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функції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Психологічна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діагностика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система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якісних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кількісних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процедур,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спрямованих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особливостей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психічного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розвитку дитини,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здібностей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соціальних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1" y="142853"/>
          <a:ext cx="8786875" cy="6500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266"/>
                <a:gridCol w="1589742"/>
                <a:gridCol w="2601396"/>
                <a:gridCol w="3243110"/>
                <a:gridCol w="938361"/>
              </a:tblGrid>
              <a:tr h="769319"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Назва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методики,</a:t>
                      </a:r>
                    </a:p>
                    <a:p>
                      <a:pPr algn="ctr"/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Джерело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вирішення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якого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завдання</a:t>
                      </a:r>
                      <a:endParaRPr kumimoji="0" lang="ru-RU" sz="1400" b="1" kern="1200" baseline="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досліджуваних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37554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Встановлення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закономірностей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Психодіагностика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особистості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умовах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сімейної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соціалізації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наук.-метод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пос. /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 ред. О. І.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Власової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Н. М.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Булатевич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fr-FR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В. Є. Луньова. Ontario: Accent Graphics</a:t>
                      </a:r>
                      <a:r>
                        <a:rPr kumimoji="0" lang="uk-UA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Communication &amp; Publishing (Canada). 2020.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323 с. С.153.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спрямована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таких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процесів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мислення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аналіз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порівняння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узагальнення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здатність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виокремлювати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суттєві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ознаки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та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узагальнювати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 принципом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аналогії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встановлювати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особливості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перебігу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аналітико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синтетичної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діяльності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при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розв’язанні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наочно-образних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завдань, можливість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обґрунтування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зробленого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вибору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научуваність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 процесі виконання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аналогічних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задач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5-6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493985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Послідовність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подій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(А. Бернштейн)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Психодіагностика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особистості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умовах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сімейної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соціалізації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наук.-метод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пос. /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 ред. О. І.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Власової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Н. М.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Булатевич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</a:p>
                    <a:p>
                      <a:r>
                        <a:rPr kumimoji="0" lang="fr-FR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В. Є. Луньова. Ontario: Accent Graphics</a:t>
                      </a:r>
                    </a:p>
                    <a:p>
                      <a:r>
                        <a:rPr kumimoji="0" lang="en-US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Communication &amp; Publishing (Canada). 2020.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323 с. С.153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спрямована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виявлення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розуміння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сенсу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сюжету,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зображеного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картинках.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Дозволяє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дослідити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такі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процеси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мислення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узагальнення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здатність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встановлювати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причинно-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наслідкові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зв’язки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рівень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мовленнєвого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довільної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уваги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довільної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регуляції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діяльності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світогляд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дитини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5-6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214289"/>
          <a:ext cx="8686800" cy="6314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424"/>
                <a:gridCol w="1785950"/>
                <a:gridCol w="3286148"/>
                <a:gridCol w="2071702"/>
                <a:gridCol w="990576"/>
              </a:tblGrid>
              <a:tr h="925627"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Назва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методики,</a:t>
                      </a:r>
                    </a:p>
                    <a:p>
                      <a:pPr algn="ctr"/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Джерело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вирішення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якого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завдання</a:t>
                      </a:r>
                      <a:endParaRPr kumimoji="0" lang="ru-RU" sz="1400" b="1" kern="1200" baseline="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досліджуваних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005523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Діагностика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</a:t>
                      </a:r>
                    </a:p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пізнавальної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сфери</a:t>
                      </a:r>
                      <a:endParaRPr kumimoji="0" lang="ru-RU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дошкільника</a:t>
                      </a:r>
                      <a:endParaRPr kumimoji="0" lang="ru-RU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діагностичний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пакет</a:t>
                      </a:r>
                    </a:p>
                    <a:p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Т.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Піроженко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Психодіагностика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особистості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умовах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сімейної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соціалізації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наук.-метод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пос. / за ред. О. І.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Власової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Н. М.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Булатевич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fr-FR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В. Є. Луньова. Ontario: Accent Graphics</a:t>
                      </a:r>
                      <a:r>
                        <a:rPr kumimoji="0" lang="uk-UA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Communication &amp; Publishing (Canada). 2020.</a:t>
                      </a:r>
                      <a:r>
                        <a:rPr kumimoji="0" lang="uk-UA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323 с. С.58-74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особливостей</a:t>
                      </a:r>
                      <a:endParaRPr kumimoji="0" lang="ru-RU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розвитку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мислення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уяви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мовлення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5-7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355395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  <a:p>
                      <a:endParaRPr lang="uk-UA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Діагностика</a:t>
                      </a:r>
                      <a:endParaRPr kumimoji="0" lang="ru-RU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готовності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до</a:t>
                      </a:r>
                    </a:p>
                    <a:p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навчання в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школі</a:t>
                      </a:r>
                      <a:endParaRPr kumimoji="0" lang="ru-RU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дітей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шестирічного</a:t>
                      </a:r>
                      <a:endParaRPr kumimoji="0" lang="ru-RU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Віку</a:t>
                      </a:r>
                      <a:endParaRPr kumimoji="0" lang="ru-RU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kumimoji="0" lang="uk-UA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kumimoji="0" lang="uk-UA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kumimoji="0" lang="uk-UA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kumimoji="0" lang="ru-RU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Експрес-діагностика</a:t>
                      </a:r>
                      <a:endParaRPr kumimoji="0" lang="ru-RU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готовності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дитини до</a:t>
                      </a:r>
                    </a:p>
                    <a:p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навчання в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школі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діагностики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готовності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до навчання в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школі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дітей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шестирічного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віку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/ Н. М.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Стадненко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Т. Д.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Ілляшенко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А. Г.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Обухівська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Ін-т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дефектології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АПН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України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Укр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наук.- метод. центр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практ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психології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та соц. роботи АПН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України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Кам’янець-Подільський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Абетка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</a:p>
                    <a:p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2001. 20 с.</a:t>
                      </a:r>
                    </a:p>
                    <a:p>
                      <a:endParaRPr kumimoji="0" lang="uk-UA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Коробко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С. Л.,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Коробко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О. І. Робота психолога</a:t>
                      </a:r>
                    </a:p>
                    <a:p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молодшими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школярами: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методичний</a:t>
                      </a:r>
                      <a:endParaRPr kumimoji="0" lang="ru-RU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посібник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К.: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Літера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ЛТД, 2006. 416 с.</a:t>
                      </a:r>
                    </a:p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Сосновенко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Н.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Досліджуємо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рівень</a:t>
                      </a:r>
                    </a:p>
                    <a:p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психологічної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готовності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дитини до навчання в</a:t>
                      </a:r>
                    </a:p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школі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200" i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Практичний</a:t>
                      </a:r>
                      <a:r>
                        <a:rPr kumimoji="0" lang="ru-RU" sz="12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психолог: дитячий садок.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2016. № 12. С. 23-29.</a:t>
                      </a:r>
                      <a:endParaRPr lang="uk-UA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готовності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</a:p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неготовності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дітей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шестирічного</a:t>
                      </a:r>
                      <a:endParaRPr kumimoji="0" lang="ru-RU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віку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до навчання в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школі</a:t>
                      </a:r>
                      <a:endParaRPr kumimoji="0" lang="ru-RU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kumimoji="0" lang="uk-UA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kumimoji="0" lang="uk-UA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kumimoji="0" lang="uk-UA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kumimoji="0" lang="uk-UA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рівня фонематичного</a:t>
                      </a:r>
                    </a:p>
                    <a:p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слуху, розвитку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саморегуляції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словникового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дитини;</a:t>
                      </a:r>
                    </a:p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оцінювання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короткочасної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пам’яті</a:t>
                      </a:r>
                      <a:endParaRPr kumimoji="0" lang="ru-RU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й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логічного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мислення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дитини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5-6 </a:t>
                      </a: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kumimoji="0" lang="ru-RU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kumimoji="0" lang="uk-UA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kumimoji="0" lang="uk-UA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kumimoji="0" lang="uk-UA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kumimoji="0" lang="uk-UA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kumimoji="0" lang="uk-UA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kumimoji="0" lang="uk-UA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kumimoji="0" lang="uk-UA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uk-UA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 6 років</a:t>
                      </a:r>
                    </a:p>
                    <a:p>
                      <a:endParaRPr kumimoji="0" lang="uk-UA" sz="12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500042"/>
          <a:ext cx="8686800" cy="5929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424"/>
                <a:gridCol w="2357454"/>
                <a:gridCol w="2302202"/>
                <a:gridCol w="2269830"/>
                <a:gridCol w="1204890"/>
              </a:tblGrid>
              <a:tr h="852123"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Назва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методики,</a:t>
                      </a:r>
                    </a:p>
                    <a:p>
                      <a:pPr algn="ctr"/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Джерело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вирішення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якого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завдання</a:t>
                      </a:r>
                      <a:endParaRPr kumimoji="0" lang="ru-RU" sz="1400" b="1" kern="1200" baseline="0" dirty="0" smtClean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досліджуваних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77231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актуального стану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сформованих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соціально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психологічних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навичок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Карабаєва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І. І.,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Савінова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Н. В.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Моніторинг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дошкільної освіти: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кваліметричний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підхід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до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оцінки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дитини: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методичні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рекомендації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Київ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: ТОВ «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МЦФЕР-Україна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»,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2016. С. 34-69.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особливостей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індивідуального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старших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дошкільників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рівня сформованості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особистісно-оцінної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компетенції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(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когнітивна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емоційна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і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поведінкова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складова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);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рівня сформованості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соціально-комунікативної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компетенції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рівня сформованості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художньо-продуктивної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компетенції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творча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уява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як основа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художньо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продуктивної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компетенції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);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рівня сформованості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мовленнєвої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та 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комунікативної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компетенції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5-7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19" y="214290"/>
          <a:ext cx="8643999" cy="63579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530"/>
                <a:gridCol w="2701269"/>
                <a:gridCol w="2559097"/>
                <a:gridCol w="2061494"/>
                <a:gridCol w="914609"/>
              </a:tblGrid>
              <a:tr h="794748"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Назва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методики,</a:t>
                      </a:r>
                    </a:p>
                    <a:p>
                      <a:pPr algn="ctr"/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Джерело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вирішення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якого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досліджуваних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563234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endParaRPr kumimoji="0" lang="ru-RU" sz="11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актуального стану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сформованих</a:t>
                      </a:r>
                      <a:endParaRPr kumimoji="0" lang="ru-RU" sz="11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Соціально-психологічних</a:t>
                      </a:r>
                      <a:endParaRPr kumimoji="0" lang="ru-RU" sz="11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навичок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Інструментарій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оцінювання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готовності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дитини</a:t>
                      </a:r>
                    </a:p>
                    <a:p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старшого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дошкільного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віку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до навчання в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умовах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реформування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української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школи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: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методичні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рекомендації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/ Т. О.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Піроженко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І. І.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Карабаєва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Л. І.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Соловйова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О. Ю.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Хартман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Київ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Інститут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психології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імені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Г. С.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Костюка</a:t>
                      </a:r>
                      <a:endParaRPr kumimoji="0" lang="ru-RU" sz="11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НАПН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України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2023. 36 с.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фокусі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аналізу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досягнень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дитини:</a:t>
                      </a:r>
                    </a:p>
                    <a:p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наявність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досвіду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ігрової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діяльності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наявність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досвіду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взаємодії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однолітками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вміння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взаємодіяти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дорослим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ситуації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освітньої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взаємодії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вміння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робити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вибір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обирати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здатність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оцінювати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складність</a:t>
                      </a:r>
                      <a:endParaRPr kumimoji="0" lang="ru-RU" sz="11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гри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вправи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завдання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здатність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об’єктивно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оцінювати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результат (продукт виконання)</a:t>
                      </a:r>
                    </a:p>
                    <a:p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власної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діяльності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здатність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створювати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образи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оперувати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уяві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вміння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виконувати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дії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зразком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вміння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виконувати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дії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 словесною 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інструкцією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вміння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виявляти</a:t>
                      </a:r>
                      <a:endParaRPr kumimoji="0" lang="ru-RU" sz="11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цілеспрямованість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активність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досягненні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мети,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готовність</a:t>
                      </a:r>
                      <a:endParaRPr kumimoji="0" lang="ru-RU" sz="11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долати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труднощі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5-7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1" y="285728"/>
          <a:ext cx="8777319" cy="63579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5998"/>
                <a:gridCol w="2309837"/>
                <a:gridCol w="2887296"/>
                <a:gridCol w="2309837"/>
                <a:gridCol w="784351"/>
              </a:tblGrid>
              <a:tr h="1391179"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Назва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методики,</a:t>
                      </a:r>
                    </a:p>
                    <a:p>
                      <a:pPr algn="ctr"/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Джерело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вирішення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якого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досліджуваних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333589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актуального стану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сформованих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соціально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Психологічних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навичок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Карабаєва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І. І.,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Савінова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Н. В.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Моніторинг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дошкільної освіти: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кваліметричний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підхід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до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оцінки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дитини: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методичні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рекомендації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Київ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: ТОВ «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МЦФЕР-Україна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»,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2016. С. 95-105.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рівня сформованості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сенсорно-пізнавальної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компетенції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5-7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633214">
                <a:tc>
                  <a:txBody>
                    <a:bodyPr/>
                    <a:lstStyle/>
                    <a:p>
                      <a:r>
                        <a:rPr lang="uk-UA" dirty="0" smtClean="0"/>
                        <a:t>24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Модель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оцінки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психологічної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готовності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до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навчання у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школі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Ю.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Гільбуха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Психодіагностика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особистості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умовах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сімейної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соціалізації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наук.-метод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пос. /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 ред. О. І.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Власової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Н. М.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Булатевич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</a:p>
                    <a:p>
                      <a:r>
                        <a:rPr kumimoji="0" lang="fr-FR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В. Є. Луньова Ontario: Accent Graphics</a:t>
                      </a:r>
                    </a:p>
                    <a:p>
                      <a:r>
                        <a:rPr kumimoji="0" lang="en-US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Communication &amp; Publishing (Canada). 2020.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323 с. С.100-109.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Інтегральна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оцінка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готовності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до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навчання в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школі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5-7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500042"/>
          <a:ext cx="8715436" cy="5833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571"/>
                <a:gridCol w="1957760"/>
                <a:gridCol w="3416463"/>
                <a:gridCol w="1721455"/>
                <a:gridCol w="1137187"/>
              </a:tblGrid>
              <a:tr h="786257"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Назва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методики,</a:t>
                      </a:r>
                    </a:p>
                    <a:p>
                      <a:pPr algn="ctr"/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Джерело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вирішення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якого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досліджуваних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47467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Психолого-педагогічне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вивчення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відхилень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Інтелектуальному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дітей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молодшого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дошкільного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віку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авторка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Обухівська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А. Г.)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Обухівська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А.Г.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Психолого-педагогічне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вивчення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відхилень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інтелектуальному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дітей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молодшого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дошкільного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віку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400" i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Консультативно-діагностичний</a:t>
                      </a:r>
                      <a:r>
                        <a:rPr kumimoji="0" lang="ru-RU" sz="14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i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супровід</a:t>
                      </a:r>
                      <a:r>
                        <a:rPr kumimoji="0" lang="ru-RU" sz="14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дітей</a:t>
                      </a:r>
                    </a:p>
                    <a:p>
                      <a:r>
                        <a:rPr kumimoji="0" lang="ru-RU" sz="14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 особливими освітніми потребами в </a:t>
                      </a:r>
                      <a:r>
                        <a:rPr kumimoji="0" lang="ru-RU" sz="1400" i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діяльності</a:t>
                      </a:r>
                      <a:r>
                        <a:rPr kumimoji="0" lang="ru-RU" sz="14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i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психолого-медико-едагогічних</a:t>
                      </a:r>
                      <a:endParaRPr kumimoji="0" lang="ru-RU" sz="1400" i="1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i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консультацій</a:t>
                      </a:r>
                      <a:r>
                        <a:rPr kumimoji="0" lang="ru-RU" sz="14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: </a:t>
                      </a:r>
                      <a:r>
                        <a:rPr kumimoji="0" lang="ru-RU" sz="1400" i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посібник</a:t>
                      </a:r>
                      <a:r>
                        <a:rPr kumimoji="0" lang="ru-RU" sz="14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/ Жук Т. В.,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Ілляшенко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Т. Д.,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Луценко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І. В. та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.; за ред. А. Г.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Обухівської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Київ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УНМЦ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практичної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психології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і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соціальної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роботи, 2016. 247 с. С.49-123. </a:t>
                      </a:r>
                      <a:r>
                        <a:rPr kumimoji="0" lang="en-US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URL:</a:t>
                      </a:r>
                    </a:p>
                    <a:p>
                      <a:r>
                        <a:rPr kumimoji="0" lang="en-US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  <a:hlinkClick r:id="rId2"/>
                        </a:rPr>
                        <a:t>https://lib.iitta.gov.ua/</a:t>
                      </a:r>
                      <a:r>
                        <a:rPr kumimoji="0" lang="uk-UA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Вивчення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відхилень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інтелектуального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дітей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4-5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Спеціальні методики для дітей із </a:t>
            </a:r>
            <a:r>
              <a:rPr lang="uk-UA" dirty="0" err="1" smtClean="0"/>
              <a:t>ооп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ЗАКЛАДИ ЗАГАЛЬНОЇ СЕРЕДНЬОЇ ОСВІТИ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err="1" smtClean="0"/>
              <a:t>Початкова</a:t>
            </a:r>
            <a:r>
              <a:rPr lang="ru-RU" b="1" dirty="0" smtClean="0"/>
              <a:t> школа</a:t>
            </a:r>
          </a:p>
          <a:p>
            <a:pPr algn="just">
              <a:buNone/>
            </a:pPr>
            <a:r>
              <a:rPr lang="ru-RU" dirty="0" smtClean="0"/>
              <a:t> 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Початкова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школа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дуже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важливий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особистісного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інтелектуального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фізичного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 дитини, тому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працівники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психологічної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служби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закладу освіти мають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приділяти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увагу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перших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Особливо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етапі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дитини до навчання.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ЗАКЛАДИ ЗАГАЛЬНОЇ СЕРЕДНЬОЇ ОСВІТИ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357298"/>
            <a:ext cx="8686800" cy="5072098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Загальною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психологічної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служби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початковій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школі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розвиток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дітей,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психологічно-педагогічних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умов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розкриття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творчих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здібностей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кожного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забезпечення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засвоєнні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набутті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вмінь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необхідних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подальшого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успішного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навчання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школі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оптимального рівня 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пізнавальної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емоційно-вольової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моральної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сфер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молодшого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школяра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урахуванням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психофізіологічних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особливостей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життєвої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історії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умов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сімейного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виховання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ЗАКЛАДИ ЗАГАЛЬНОЇ СЕРЕДНЬОЇ ОСВІТИ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Молодший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шкільний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вік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охоплює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6-7 до 10-11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відбувається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активне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анатомічно-фізіологічне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дозрівання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організму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створює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цілеспрямованої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, абстрактного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й виконання програми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Зростає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пластичність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нервових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, спостерігається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більша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дошкільників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урівноваженість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збудження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гальмування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хоча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процеси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збудження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домінують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визначає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характерні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молодших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школярів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непосидючість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підвищена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емоційність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Зростає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функціональне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другої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сигнальної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вступ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закладі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освіти, що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впровджує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інклюзивне 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виявити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актуальний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рівень розвитку дитини;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заважають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компенсаторні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ресурси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сформувати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основу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індивідуальної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програми розвитку (ІПР);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здійснювати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моніторинг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динаміки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 корекційної роботи.</a:t>
            </a:r>
          </a:p>
          <a:p>
            <a:pPr lvl="0" algn="just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Таким чином,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діагностика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стає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стартовою точкою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всієї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психолого-педагогічної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ЗАКЛАДИ ЗАГАЛЬНОЇ СЕРЕДНЬОЇ ОСВІТИ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428736"/>
            <a:ext cx="8686800" cy="385765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Для дітей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молодшого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шкільного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віку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провідним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видом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навчальна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формуються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новоутворення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молодших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школярів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пізнавальній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внутрішній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план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пізнавальна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потреба,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довільність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усіх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психічних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особистісній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сферах (потреба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самоствердженні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самооцінка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рефлексія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ЗАКЛАДИ ЗАГАЛЬНОЇ СЕРЕДНЬОЇ ОСВІТИ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Таким чином,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молодший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шкільний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важливим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доволі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етапом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життєвого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шляху дитини. Як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три роки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відіграють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значну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роль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становленні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так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роки навчання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багато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визначають подальше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перебування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дитини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школі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освітню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траєкторію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того, як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пройде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засвоєння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сформується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мотивація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навчання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розвиток дітей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старших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більшість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болючих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шкільних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проблем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сягають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корінням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початкової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ланки.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857256"/>
          </a:xfrm>
        </p:spPr>
        <p:txBody>
          <a:bodyPr/>
          <a:lstStyle/>
          <a:p>
            <a:r>
              <a:rPr lang="uk-UA" b="1" dirty="0" smtClean="0"/>
              <a:t>ЗАКЛАДИ ЗАГАЛЬНОЇ СЕРЕДНЬОЇ ОСВІТИ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22"/>
            <a:ext cx="8686800" cy="5357849"/>
          </a:xfrm>
        </p:spPr>
        <p:txBody>
          <a:bodyPr>
            <a:normAutofit fontScale="32500" lnSpcReduction="2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Основними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завданнями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психологічної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служби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початковій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школі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роботі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дітьми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, у тому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числі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з ООП є:</a:t>
            </a:r>
          </a:p>
          <a:p>
            <a:pPr algn="just">
              <a:buNone/>
            </a:pP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	–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готовності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дитини до навчання у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школі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побудова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цій</a:t>
            </a:r>
            <a:endParaRPr lang="ru-RU" sz="55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корекційно-розвиткових програм та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найбільш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оптимальної</a:t>
            </a:r>
            <a:endParaRPr lang="ru-RU" sz="55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програми і програми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індивідуального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розвитку;</a:t>
            </a:r>
          </a:p>
          <a:p>
            <a:pPr algn="just">
              <a:buNone/>
            </a:pP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	–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адаптація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дитини до навчання, нового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шкільного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колективу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>
              <a:buNone/>
            </a:pP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	педагогів,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та самоконтролю;</a:t>
            </a:r>
          </a:p>
          <a:p>
            <a:pPr algn="just">
              <a:buNone/>
            </a:pP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	–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особливостей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сімейного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виховання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найближчого</a:t>
            </a:r>
            <a:endParaRPr lang="ru-RU" sz="55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оточення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, розвиток комунікативних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	–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раннє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здібностей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інтересів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нахилів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дитини та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побудова</a:t>
            </a:r>
            <a:endParaRPr lang="ru-RU" sz="55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	на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цій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позакласної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позашкільної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роботи,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залучення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до</a:t>
            </a:r>
          </a:p>
          <a:p>
            <a:pPr algn="just">
              <a:buNone/>
            </a:pP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різноманітних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форм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творчої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самореалізації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	–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причин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труднощів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навчанні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шкільного</a:t>
            </a:r>
            <a:endParaRPr lang="ru-RU" sz="55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побудова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цій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корекційно-розвиткових програм;</a:t>
            </a:r>
          </a:p>
          <a:p>
            <a:pPr algn="just">
              <a:buNone/>
            </a:pP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	–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профілактика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неуспішності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девіантної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конфліктів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з</a:t>
            </a:r>
          </a:p>
          <a:p>
            <a:pPr algn="just">
              <a:buNone/>
            </a:pP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однолітками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і старшими;</a:t>
            </a:r>
          </a:p>
          <a:p>
            <a:pPr algn="just">
              <a:buNone/>
            </a:pP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	–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довільності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психічних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, самоконтролю,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endParaRPr lang="ru-RU" sz="55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самостійної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5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857256"/>
          </a:xfrm>
        </p:spPr>
        <p:txBody>
          <a:bodyPr/>
          <a:lstStyle/>
          <a:p>
            <a:r>
              <a:rPr lang="uk-UA" b="1" dirty="0" smtClean="0"/>
              <a:t>ЗАКЛАДИ ЗАГАЛЬНОЇ СЕРЕДНЬОЇ ОСВІТИ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42984"/>
            <a:ext cx="8686800" cy="5286412"/>
          </a:xfrm>
        </p:spPr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рамках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діагностичного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мінімуму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практичним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психологом закладу</a:t>
            </a: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загальної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середньої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освіти у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початковій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школі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року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проводяться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обстеження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вересень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жовтень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діагностика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учнів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процесу</a:t>
            </a: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(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опитування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анкетування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учнів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педагогів та батьків,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спостереження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за</a:t>
            </a: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поведінкою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емоційним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станом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молодших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школярів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комплекс</a:t>
            </a: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психодіагностичного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інструментарію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першокласників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листопад –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індивідуальна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групова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діагностика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учнів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2-4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класів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(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пам’яті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грудень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поглиблена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повторна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діагностика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учнів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низьким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рівнем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процесу;</a:t>
            </a: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січень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особливостей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особистості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обдарованих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дітей (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креативність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здібності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обдарованість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лютий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психологічної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готовності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учнів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4-х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класів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до</a:t>
            </a:r>
          </a:p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навчання у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основній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школі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107157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err="1" smtClean="0"/>
              <a:t>мЕТОДИКИ</a:t>
            </a:r>
            <a:r>
              <a:rPr lang="uk-UA" b="1" dirty="0" smtClean="0"/>
              <a:t> молодший шкільний вік (початкова школа)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428735"/>
          <a:ext cx="8686800" cy="50025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3862"/>
                <a:gridCol w="2357454"/>
                <a:gridCol w="2230764"/>
                <a:gridCol w="2412706"/>
                <a:gridCol w="1062014"/>
              </a:tblGrid>
              <a:tr h="685805"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Назва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методики,</a:t>
                      </a:r>
                    </a:p>
                    <a:p>
                      <a:pPr algn="ctr"/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Джерело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вирішення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якого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досліджуваних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85911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Діагностичні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аркуші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Формування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навчальної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діяльності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</a:p>
                    <a:p>
                      <a:pPr algn="just"/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 «Рівень</a:t>
                      </a:r>
                    </a:p>
                    <a:p>
                      <a:pPr algn="just"/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узагальненості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знань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</a:p>
                    <a:p>
                      <a:pPr algn="just"/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автори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Рєпкіна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just"/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Заїка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Коробко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С. Л.,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Коробко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О. І. Робота психолога</a:t>
                      </a:r>
                    </a:p>
                    <a:p>
                      <a:pPr algn="just"/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молодшими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школярами: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Методичний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посібник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К.: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Літера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ЛТД, 2006. 416 с.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Виявлення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рівнів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сформованості компонентів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навчальної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діяльності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7-10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686069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«Школа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звірів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Психодіагностика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особистості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умовах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сімейної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соціалізації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наук.-метод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пос. за ред. О. І.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Власової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Н. М.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Булатевич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</a:p>
                    <a:p>
                      <a:r>
                        <a:rPr kumimoji="0" lang="fr-FR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В. Є. Луньова. Ontario: Accent Graphics</a:t>
                      </a:r>
                      <a:r>
                        <a:rPr kumimoji="0" lang="uk-UA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Communication &amp; Publishing (Canada). 2020.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323 с. С.163-164.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спрямована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вивчення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особливостей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адаптації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до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школи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7-10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214287"/>
          <a:ext cx="8686800" cy="6357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3862"/>
                <a:gridCol w="2357454"/>
                <a:gridCol w="2500330"/>
                <a:gridCol w="2357454"/>
                <a:gridCol w="847700"/>
              </a:tblGrid>
              <a:tr h="897598"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Назва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методики,</a:t>
                      </a:r>
                    </a:p>
                    <a:p>
                      <a:pPr algn="ctr"/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Джерело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вирішення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якого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досліджуваних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30193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r>
                        <a:rPr lang="uk-UA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Пізн</a:t>
                      </a:r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сфера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Експериментальна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з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відносного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рівня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тактильної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чутливості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Терлецька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Л. Г.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Психодіагностика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року до десяти. К.: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2008.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Терлецька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Л. Г. Психологія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дитинства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практикум.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Київ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2006.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відносного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рівня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тактильної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чутливості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6-10 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30193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Експериментальна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з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зорової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чутливості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Терлецька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Л. Г.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Психодіагностика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року до десяти. К.: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2008.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Терлецька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Л. Г. Психологія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дитинства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практикум.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Київ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2006.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відносного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порогу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зорової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чутливості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6-10 років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500042"/>
          <a:ext cx="8686800" cy="59293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986"/>
                <a:gridCol w="2214578"/>
                <a:gridCol w="2857520"/>
                <a:gridCol w="2214578"/>
                <a:gridCol w="919138"/>
              </a:tblGrid>
              <a:tr h="1111755"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Назва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методики,</a:t>
                      </a:r>
                    </a:p>
                    <a:p>
                      <a:pPr algn="ctr"/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Джерело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вирішення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якого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досліджуваних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408800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Експериментальна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з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відчуття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до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кольорових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контрастів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Терлецька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Л. Г.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Психодіагностика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Терлецька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Л. Г.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Психодіагностика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року до десяти. К.: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2008.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Терлецька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Л. Г. Психологія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дитинства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практикум.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Київ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2006.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відносного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порогу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зорової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чутливості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6-10 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408800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Типологічних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особливостей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сприймання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(автор Л.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Венгер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Терлецька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Л. Г.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Психодіагностика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року до десяти. К.: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2008.Терлецька Л. Г. Психологія 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дитинства:практикум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Київ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2006.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відносного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порогу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відчуття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до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кольорових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контрастів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6-10 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500041"/>
          <a:ext cx="8644000" cy="59293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034"/>
                <a:gridCol w="2871566"/>
                <a:gridCol w="1728800"/>
                <a:gridCol w="1728800"/>
                <a:gridCol w="1728800"/>
              </a:tblGrid>
              <a:tr h="1111754"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Назва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методики,</a:t>
                      </a:r>
                    </a:p>
                    <a:p>
                      <a:pPr algn="ctr"/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Джерело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вирішення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якого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досліджуваних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33062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цілісності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сприймання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Терлецька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Л. Г.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Психодіагностика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року до десяти. К.: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2008.</a:t>
                      </a:r>
                    </a:p>
                    <a:p>
                      <a:pPr algn="just"/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Терлецька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Л. Г. Психологія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дитинства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ступеню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цілісності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сприймання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Від 6 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084539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</a:t>
                      </a:r>
                    </a:p>
                    <a:p>
                      <a:pPr algn="just"/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дослідження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сприймання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часу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Маценко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В. Психологія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пізнавальних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процесів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/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К.: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2008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ступеню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точності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сприймання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коротких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проміжків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часу.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Від 6 років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500042"/>
          <a:ext cx="8686800" cy="5643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5300"/>
                <a:gridCol w="2143140"/>
                <a:gridCol w="2714644"/>
                <a:gridCol w="2286016"/>
                <a:gridCol w="847700"/>
              </a:tblGrid>
              <a:tr h="1354464"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Назва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методики,</a:t>
                      </a:r>
                    </a:p>
                    <a:p>
                      <a:pPr algn="ctr"/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Джерело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вирішення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якого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досліджуваних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49517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«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Таблиці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Шульте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Увага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дитини. /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Упоряд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.: С. Максименко, Л.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Терлецька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О.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К.: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2004.112 с.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стійкості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уваги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і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динаміки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працездатності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6-17 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539620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«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Коректурні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спроби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 (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автори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Б.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Бурдо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В.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Анфімов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Терлецька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Л. Г.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Шкільна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психодіагностика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К.,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2003.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Терлецька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Л. Г. Психологія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дитинства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К.: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ГЛАВНИК, 2006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ступеню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концентрації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стійкості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уваги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6-17 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500042"/>
          <a:ext cx="8686800" cy="6072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3862"/>
                <a:gridCol w="1714512"/>
                <a:gridCol w="1928826"/>
                <a:gridCol w="3214710"/>
                <a:gridCol w="1204890"/>
              </a:tblGrid>
              <a:tr h="1026292"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Назва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методики,</a:t>
                      </a:r>
                    </a:p>
                    <a:p>
                      <a:pPr algn="ctr"/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Джерело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вирішення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якого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досліджуваних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21640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Таблиці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Крепеліна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Терлецька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Л. Г. Психологія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дитинства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К.: ГЛАВНИК, 2006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складних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сенсомоторних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реакцій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розумової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працездатності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виявлення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виснаження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стійкості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довільної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уваги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характеру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його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коливань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дослідження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переключення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уваги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швидкості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протікання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психічних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процесів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стомлюваності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при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монотонної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роботі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від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6 </a:t>
                      </a:r>
                      <a:r>
                        <a:rPr kumimoji="0"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років</a:t>
                      </a:r>
                      <a:endParaRPr lang="ru-RU" dirty="0"/>
                    </a:p>
                  </a:txBody>
                  <a:tcPr/>
                </a:tc>
              </a:tr>
              <a:tr h="1924298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Тест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Тулуз-П’єрона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Готовність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дитини до навчання /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Упорядник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С. Максименко, К. Максименко, О.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К.: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Мікрос-СВС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2003.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Вимір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обсягу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довільної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уваги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концентрації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стійкості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розподілу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переключення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7-8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вступ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Діагностичний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інструментарій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основою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працівника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психологічної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служби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єдиним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базисом,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ґрунтується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розвивальна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корекційна,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реабілітаційна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профілактична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робота.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точності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ефективність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подальшої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роботи практичного психолога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педагога.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285729"/>
          <a:ext cx="8686800" cy="64711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548"/>
                <a:gridCol w="1643074"/>
                <a:gridCol w="3143272"/>
                <a:gridCol w="2571768"/>
                <a:gridCol w="919138"/>
              </a:tblGrid>
              <a:tr h="799887"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Назва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методики,</a:t>
                      </a:r>
                    </a:p>
                    <a:p>
                      <a:pPr algn="ctr"/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Джерело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вирішення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якого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досліджуваних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99788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міжособистісних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стосунків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Р. Жиля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Терлецька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Л. Г. Психологія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дитинства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практикум. К.: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2006. 144 с.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міжособистісних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стосунків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6-10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33088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«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Вибір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Самооцінка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/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Упоряд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.: С. Максименко,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Н. Шевченко,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О.Главник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К.: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2004. 112 с.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Визначити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стан дитини в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системі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міжособистісних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відносин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а також структуру групи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5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253780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«Дерево»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(Д.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Лампен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Психодіагностика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особистості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умовах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сімейної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соціалізації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наук.-метод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пос. за ред. О. І.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Власової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Н. М.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Булатевич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fr-FR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В. Є. Луньова. Ontario: Accent Graphics</a:t>
                      </a:r>
                      <a:r>
                        <a:rPr kumimoji="0" lang="uk-UA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Communication &amp; Publishing (Canada). 2020.</a:t>
                      </a:r>
                      <a:r>
                        <a:rPr kumimoji="0" lang="uk-UA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323 с. С.161-162.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може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бути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використана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для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оцінки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успішності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адаптації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дитини на початку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шкільного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навчання та при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переході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до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середньої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ланки.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дозволяє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досить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швидко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визначити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особливості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протікання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адаптаційного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процесу,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виявити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можливі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проблеми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дитини.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6-12 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357167"/>
          <a:ext cx="8686800" cy="5929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5300"/>
                <a:gridCol w="2143140"/>
                <a:gridCol w="2643206"/>
                <a:gridCol w="2214578"/>
                <a:gridCol w="990576"/>
              </a:tblGrid>
              <a:tr h="1023773"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Назва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методики,</a:t>
                      </a:r>
                    </a:p>
                    <a:p>
                      <a:pPr algn="ctr"/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Джерело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вирішення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якого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досліджуваних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905581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Інтелектуальний</a:t>
                      </a:r>
                    </a:p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розвиток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діагностики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відхилень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вінтелектуальному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розвитку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молодших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школярів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авторкиН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Стадненко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Ілляшенко,А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Обухівська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Стадненко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Н. М.,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Ілляшенко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Т. Д.,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Обухівська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А. Г. Методика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діагностики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відхилень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інтелектуальному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молодших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школярів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Видання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друге,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перероблене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доповнене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Кам’янець-Подільський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Видавець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Зволейко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Д. Г., 2006. 36 с. Методика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діагностики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відхилень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розумовому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молодших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школярів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та старших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дошкільників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Авторський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колектив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Стадненко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Н. М.,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Ілляшенко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Т. Д.,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Борщевська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Л. В.,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Обухівська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А. Г.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Кам’янець-Подільський:видавництво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Абетка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», 1998. 144 с.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Диференціація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вікової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норми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інтелектуального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затримки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психічного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та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розумової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відсталості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молодших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школярів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6-8 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Основна школа (підлітковий період)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основної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школи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відносяться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5–9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класи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учні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класів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належать до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підліткової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вікової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групи.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Підлітковий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охоплює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дітейвіком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11-12 до 15-16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2800" dirty="0" smtClean="0"/>
              <a:t>	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Підлітковий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часто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називають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критичним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кризовим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Криза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підліткового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віку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переході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залежного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дитинства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незалежної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дорослості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Тому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підлітка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іноді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називають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«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іще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дорослий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Основна школа (підлітковий період)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408941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підлітковому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віці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провідним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видом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стає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міжособистісне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однолітками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Цей вид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обумовлює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найважливіші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новоутворення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періоду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а й зміст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внутрішнього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молодої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Найхарактернішими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формами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віці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засвоєння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відтворення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зразків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дорослих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Основна школа (підлітковий період)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428736"/>
            <a:ext cx="8686800" cy="5214974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Характерною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ознакою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підлітків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схильність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експериментування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Причому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експериментування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стосується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першу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чергу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себе самого і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найближчого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оточення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Підліток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експериментує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власним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тілом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вживання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алкоголю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наркотичних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речовин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), з батьками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непокора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спротив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дратування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), з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вчителями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чому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я маю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виконувати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ваші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вказівки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») і з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однолітками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відігрівання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різних соціальних ролей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позицій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Найважливішим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новоутворенням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підліткового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становлення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самосвідомості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найперше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характеризується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почуттям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дорослості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формуванням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самооцінки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появою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прагнення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самовиховання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саморозвитку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Основна школа (підлітковий період)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Центральним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специфічним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новоутворенням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підлітка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уявлення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себе як уже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дорослого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намагається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бути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дорослим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називають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почуттям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дорослості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тому, що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підліток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заперечує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свою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приналежність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дітей,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відчуття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істинної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справжньої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дорослості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хоча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потреба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дорослості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оточуючими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928694"/>
          </a:xfrm>
        </p:spPr>
        <p:txBody>
          <a:bodyPr/>
          <a:lstStyle/>
          <a:p>
            <a:r>
              <a:rPr lang="uk-UA" b="1" dirty="0" smtClean="0"/>
              <a:t>Основна школа (підлітковий період)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85860"/>
            <a:ext cx="8686800" cy="521497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Найважливіші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напрями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роботи психолога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основної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школи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учнями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Психологічне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забезпечення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дітей до навчання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основній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школі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Перехід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початкової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основної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школи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важкий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шкільного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навчання.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пов’язаний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першу з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замість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одного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вчителя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уособлював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собою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суспільні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до навчання і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дитини,</a:t>
            </a:r>
          </a:p>
          <a:p>
            <a:pPr algn="just">
              <a:buNone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з’являються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вчителів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що мають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неоднакові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як до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змісту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і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процесу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учня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так і до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Ускладнюється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і</a:t>
            </a:r>
          </a:p>
          <a:p>
            <a:pPr algn="just">
              <a:buNone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збільшується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навчальне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навантаження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збільшується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обсяг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яку</a:t>
            </a:r>
          </a:p>
          <a:p>
            <a:pPr algn="just">
              <a:buNone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засвоїти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з’являється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конкуренція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між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учнями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з’являються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і</a:t>
            </a:r>
          </a:p>
          <a:p>
            <a:pPr algn="just">
              <a:buNone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розвиваються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пізнавальні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учнів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виявляються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здібності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нахили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Часто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постає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перед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необхідністю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інтегруватися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новий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для себе</a:t>
            </a:r>
          </a:p>
          <a:p>
            <a:pPr algn="just">
              <a:buNone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колектив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класу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Усе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вимагає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великих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емоційних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інтелектуальних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зусиль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учня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тлі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глибокої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перебудови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фізіологічних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функцій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організму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Основна школа (підлітковий період)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Моніторинг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динаміки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колективів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Цей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напрям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роботи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найважливішим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колективі,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рольові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позиції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неформальний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статус,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багато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визначають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ставлення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школи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до навчання,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однолітків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і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решті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решт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впливають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Неприйняття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дитини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учнівським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колективом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часто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призводить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пошуку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самоствердження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колективах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втрати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інтересу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навчання,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конфліктів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педагогами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батьками,формуванню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рис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асоціальної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девіантної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Основна школа (підлітковий період)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Індивідуальна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робота з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учнями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що потребують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посиленої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педагогічної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категорії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знаходяться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у «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зоні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легко можуть бути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спровоковані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антисоціальних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вчинків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девіантну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поведінку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таких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учнів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з ними та їх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найближчим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соціальним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оточенням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поглиблена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психологічна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діагностика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складається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індивідуальна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картка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та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планується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профілактична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психокорекційна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робота із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залученням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усіх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учасників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процесу та</a:t>
            </a:r>
          </a:p>
          <a:p>
            <a:pPr algn="just">
              <a:buNone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громадськості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3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Основна школа (підлітковий період)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Підготовка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профільного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навчання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старшій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школі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документації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співбесід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учнем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батьками,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вчителями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тестувань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інтересів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здібностей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життєвих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підлітків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розробка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рекомендацій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подальшого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навчання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профільні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старші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ПТНЗ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.). Практичному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пам’ятати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профілю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навчання у першу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чергу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обумовлений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життєвими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планами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підлітка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уявленням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свою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майбутню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професію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життєвий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шлях.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Психологічна</a:t>
            </a:r>
            <a:r>
              <a:rPr lang="ru-RU" b="1" dirty="0" smtClean="0"/>
              <a:t> </a:t>
            </a:r>
            <a:r>
              <a:rPr lang="ru-RU" b="1" dirty="0" err="1" smtClean="0"/>
              <a:t>діагностика</a:t>
            </a:r>
            <a:r>
              <a:rPr lang="ru-RU" b="1" dirty="0" smtClean="0"/>
              <a:t> в </a:t>
            </a:r>
            <a:r>
              <a:rPr lang="ru-RU" b="1" dirty="0" err="1" smtClean="0"/>
              <a:t>інклюзивній</a:t>
            </a:r>
            <a:r>
              <a:rPr lang="ru-RU" b="1" dirty="0" smtClean="0"/>
              <a:t> </a:t>
            </a:r>
            <a:r>
              <a:rPr lang="ru-RU" b="1" dirty="0" err="1" smtClean="0"/>
              <a:t>освіті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Для практичного психолога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важливо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розуміти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що</a:t>
            </a:r>
          </a:p>
          <a:p>
            <a:pPr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існують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два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психологічної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практично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протилежними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своїм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змістом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</a:t>
            </a:r>
          </a:p>
          <a:p>
            <a:pPr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спрямованістю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наукова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психодіагностика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</a:t>
            </a:r>
          </a:p>
          <a:p>
            <a:pPr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прикладна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клінічна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психодіагностика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Попри</a:t>
            </a:r>
          </a:p>
          <a:p>
            <a:pPr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зовнішню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схожість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процедури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обстеження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досліджуваних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одних і тих же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методик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інструментів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обробки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два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види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психодіагностики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мають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протилежну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Основна школа (підлітковий період)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22"/>
            <a:ext cx="8686800" cy="5214974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межах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діагностичного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мінімуму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практичним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психологом закладу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загальної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середньої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освіти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основній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школі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року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проводяться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обстеження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вересень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жовтень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діагностика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учнів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до умов навчання в</a:t>
            </a:r>
          </a:p>
          <a:p>
            <a:pPr algn="just">
              <a:buNone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основній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школі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опитування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анкетування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учнів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педагогів та батьків,</a:t>
            </a:r>
          </a:p>
          <a:p>
            <a:pPr algn="just">
              <a:buNone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спостереження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поведінкою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емоційним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станом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школярів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комплекс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психодіагностичного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інструментарію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п’ятикласників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листопад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діагностика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учнів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6-8-х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класів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міжособистісної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особистісних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рис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якостей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>
              <a:buNone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грудень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поглиблена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повторна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діагностика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учнів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низьким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рівнем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до умов навчання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основній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школі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січень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діагностичне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обстеження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учнів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класів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 метою допомоги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їм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</a:t>
            </a:r>
          </a:p>
          <a:p>
            <a:pPr algn="just">
              <a:buNone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профільному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професійному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самовизначенні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МЕТОДИКИ ПІДЛІТКОВИЙ ПЕРІОД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357298"/>
          <a:ext cx="8686800" cy="52864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5300"/>
                <a:gridCol w="2779420"/>
                <a:gridCol w="2149802"/>
                <a:gridCol w="2143140"/>
                <a:gridCol w="919138"/>
              </a:tblGrid>
              <a:tr h="851503"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Назва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методики,</a:t>
                      </a:r>
                    </a:p>
                    <a:p>
                      <a:pPr algn="ctr"/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Джерело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вирішення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якого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досліджуваних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48212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 адаптація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особистісної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адаптованості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школярів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(автор А. Фурман)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Науково-методичний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збірник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«Психологія»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 41. К.: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Освіта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1993.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адаптації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учнів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до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нових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умов навчання в середній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школі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від 9 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86696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пізнав</a:t>
                      </a:r>
                    </a:p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сфера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обсягу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уваги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Психологу для роботи.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Діагностичні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методики: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збірник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/ уклад.: М. В.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Лемак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В. П.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Петрище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Ужгород: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Видавництво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Олександра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Гаркуші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2011. 616 с.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Увага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дитини /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Упоряд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.: С. Максименко,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Терлецька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О.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К.: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2004.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112 с.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обсягу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уваги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Від 12 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214292"/>
          <a:ext cx="8686800" cy="6357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548"/>
                <a:gridCol w="2286016"/>
                <a:gridCol w="3071834"/>
                <a:gridCol w="1857388"/>
                <a:gridCol w="1062014"/>
              </a:tblGrid>
              <a:tr h="1009432"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Назва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методики, автор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Джерело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вирішення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якого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досліджуваних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481519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особливостей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переключення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уваги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Психологу для роботи.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Діагностичні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методики: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збірник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/ уклад.: М. В.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Лемак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В. П.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Петрище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Ужгород: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Видавництво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Олександра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Гаркуші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2011. 616 с.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Увага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дитини /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Упоряд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.: С. Максименко, Л.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Терлецька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О.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К.: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2004. 112 с.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Вивчення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особливостей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переключення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уваги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12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98266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дослідження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концентрації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уваги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(тест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Торндайка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Психологу для роботи.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Діагностичні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збірник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/ уклад.: М. В.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Лемак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В. П.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Петрище.Ужгород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Видавництво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Олександра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Гаркуші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2011. 616 с.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концентрації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уваги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12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68763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«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Рахунок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Психологу для роботи.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Діагностичні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методики:збірник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/ уклад.: М. В.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Лемак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В. П.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Петрище.Ужгород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Видавництво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Олександра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Гаркуші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2011. 616 с.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обсягу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оперативної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пам’яті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14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500043"/>
          <a:ext cx="8686800" cy="6000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110"/>
                <a:gridCol w="2143140"/>
                <a:gridCol w="2714644"/>
                <a:gridCol w="2428892"/>
                <a:gridCol w="1062014"/>
              </a:tblGrid>
              <a:tr h="762005"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Назва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методики, автор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Джерело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вирішення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якого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досліджуваних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095515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«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Піктограма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(автор О.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Лурія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Пам’ять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дитини /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Упорядник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С. Максименко, Л.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Терлецька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О.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К.: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2004.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112 с.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Терлецька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Л. Г. Психологія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дитинства:практикум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Київ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ГЛАВНИК, 2006.Терлецька Л. Г.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Психодіагностика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року до десяти. К.: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2008.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Вивчення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продуктивності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запам’ятовування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11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84257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 Е. Джекобсона для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обсягу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короткочасного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запам’ятовування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Маценко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В. Психологія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пізнавальних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процесів.К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2008.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обсягу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короткочасного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запам’ятовування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11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159014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дослідження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опосередкованого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запам’ятовування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(автор О.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Леонтьєв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Пам’ять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дитини /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Упорядник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С.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Максименко,Л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Терлецька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О.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К.: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2004.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112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с.Терлецька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Л. Г. Психологія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дитинства:практикум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Київ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ГЛАВНИК, 2006.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Терлецька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Л. Г.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Психодіагностика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року до десяти. К.: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2008.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Вивчення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ступеню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сформованості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опосередкованого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запам’ятовування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дитини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8-12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214291"/>
          <a:ext cx="8686800" cy="6357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548"/>
                <a:gridCol w="1928826"/>
                <a:gridCol w="3214710"/>
                <a:gridCol w="2143140"/>
                <a:gridCol w="990576"/>
              </a:tblGrid>
              <a:tr h="885901"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Назва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методики, автор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Джерело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вирішення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якого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досліджуваних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177839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слухової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зорової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моторно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слухової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пам’яті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Пам’ять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дитини /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Упорядник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С.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Максименко,Л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Терлецька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О.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К.: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2004.112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с.Терлецька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Л. Г. Психологія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дитинства:практикум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Київ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ГЛАВНИК, 2006.Терлецька Л. Г.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Психодіагностика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року до десяти. К.: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2008.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Вивчення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ступеню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сформованості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слухової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зорової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моторно-слухової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пам’яті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8-12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51699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дослідження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запам’ятовування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двозначних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чисел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Терлецька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О.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К.: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2004.112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с.Терлецька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Л. Г. Психологія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дитинства:практикум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Київ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ГЛАВНИК, 2006.Терлецька Л. Г.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Психодіагностика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року до десяти. К.: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2008.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ступеню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сформованості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запам’ятовування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цифрової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інформації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8-12 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842541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впливу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змісту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слів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запам’ятовування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та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відтворення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матеріалу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(автор О.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Нечаєв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Пам’ять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дитини /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Упорядник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С.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Максименко,Л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Терлецька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О.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К.: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2004.112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с.Терлецька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Л. Г. Психологія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дитинства:практикум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Київ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ГЛАВНИК, 2006.Терлецька Л. Г.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Психодіагностика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року до десяти. К.: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2008.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впливу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змісту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слів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запам’ятовування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відтворення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матеріалу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12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428605"/>
          <a:ext cx="8686800" cy="6000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986"/>
                <a:gridCol w="2500330"/>
                <a:gridCol w="2643206"/>
                <a:gridCol w="2143140"/>
                <a:gridCol w="919138"/>
              </a:tblGrid>
              <a:tr h="832480"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Назва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методики, автор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Джерело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вирішення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якого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досліджуваних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18093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спільних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рис.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Вербальний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тест (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субтест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із тесту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інтелекту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Амтхауера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Мислення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дитини /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Упорядник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С. Максименко,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Л. Кондратенко, О.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К.: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2004.112 с.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здатності до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абстрагування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оперування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вербальними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поняттями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13-16</a:t>
                      </a:r>
                    </a:p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289319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«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Здатність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логічних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міркувань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Фігурний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тест»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(автор Дж.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Баррет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Мислення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дитини /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Упорядник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Максименко,Л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Кондратенко, О.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К.: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2004.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112 с.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здатності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порівнювати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абстрактні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об’єкти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виявляти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закономірності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ряду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послідовних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змін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і на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основі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порівняння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аналізу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робити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відповідні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висновки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14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60899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дослідження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Аналітичності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мислення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Числові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ряди»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Психологу для роботи.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Діагностичні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методики: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збірник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/ уклад.: М. В.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Лемак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В. П.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Петрище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Ужгород: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Видавництво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Олександра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Гаркуші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2011. 616 с.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аналітичності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мислення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13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686800" cy="838200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285727"/>
          <a:ext cx="8686800" cy="64185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986"/>
                <a:gridCol w="2500330"/>
                <a:gridCol w="2571768"/>
                <a:gridCol w="2286016"/>
                <a:gridCol w="847700"/>
              </a:tblGrid>
              <a:tr h="906296"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Назва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методики, автор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Джерело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вирішення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якого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досліджуваних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99304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дослідження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інтелектуальної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лабільності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Психологу для роботи.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Діагностичні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методики: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збірник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/ уклад.: М. В.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Лемак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В. П.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Петрище.Ужгород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Видавництво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Олександра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Гаркуші,2011. 616 с.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інтелектуальної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лабільності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Від 14 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227975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Шкала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тестів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розумового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Біне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–Т.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Сімона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варіант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Термена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Маценко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В. Психологія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пізнавальних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процесів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К.: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2008.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Інтелектуальні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здібності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дитини /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Упорядник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С. Максименко, К. Максименко, О.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К: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Мікрос-СВС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2003.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загального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розумового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дитини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15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81532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Інтелект. розвиток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Тест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інтелекту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Мейлі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Психологічна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діагностика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інтелекту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мислення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креативності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дитини /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Упоряд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.: С.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Максименко,Л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Кондратенко, О.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К.: Мікрос-СВС,2003. 112с.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Вивчення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інтелекту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12-15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571480"/>
          <a:ext cx="8686800" cy="6000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6738"/>
                <a:gridCol w="1643074"/>
                <a:gridCol w="2802268"/>
                <a:gridCol w="2269830"/>
                <a:gridCol w="1204890"/>
              </a:tblGrid>
              <a:tr h="947493"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Назва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методики, автор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Джерело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вирішення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якого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досліджуваних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76550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Шкільний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тест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розумового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Психологу для роботи.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Діагностичні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методики: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збірник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/ уклад.: М. В.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Лемак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В. П.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Петрище.Ужгород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Видавництво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Олександра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Гаркуші,2011. 616 с.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Діагностика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розумового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 дітей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12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23846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Особистісна</a:t>
                      </a:r>
                    </a:p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сфера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дослідження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самооцінки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Самооцінка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/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Упоряд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.: С.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Максименко,Н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Шевченко, О.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К.: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2004.112 с.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Виявлення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рівня загальної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самооцінки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підлітків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Від 11 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052902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Тест «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Неіснуюча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тварина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Психологу для роботи.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Діагностичні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методики: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збірник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/ уклад.: М. В.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Лемак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В. Ю.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Петрище.Вид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2-ге,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виправл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Ужгород 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Видавництво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Олександри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Гаркуші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2012. 616 с.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особистісних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якостей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10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1" y="214291"/>
          <a:ext cx="8777319" cy="63740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19"/>
                <a:gridCol w="2286016"/>
                <a:gridCol w="2428892"/>
                <a:gridCol w="2275694"/>
                <a:gridCol w="1000898"/>
              </a:tblGrid>
              <a:tr h="703883"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Назва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методики, автор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Джерело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вирішення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якого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досліджуваних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11304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 «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Дім-Дерево-Людина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(автор Дж. Бак)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Психологу для роботи.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Діагностичні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методики:збірник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/ уклад.: М. В.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Лемак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В. Ю.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Петрище.Вид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2-ге,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виправл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Ужгород 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Видавництво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Гаркуші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2012. 616 с.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симптомокомплексів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емоційної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сфери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особистості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10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25080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Тест «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Малюнок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дерева»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Психологу для роботи.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Діагностичні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методики: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збірник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/ уклад.: М. В.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Лемак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В. Ю.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Петрище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Вид. 2-ге,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виправл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Ужгород 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Видавництво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Гаркуші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2012. 616 с.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Виявлення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особистісних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особливостей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досліджуваного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10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346277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Діагностика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емпатії (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автори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Меграбян,М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Епштейн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Психологу для роботи.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Діагностичні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методики: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збірник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/ уклад.: М. В.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Лемак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В. Ю.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Петрище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Вид. 2-ге,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виправл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Ужгород 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Видавництво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Гаркуші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2012. 616 с.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емпатичних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тенденцій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таких як рівень вираженості здатності до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емоційного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відгуку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переживання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іншого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і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ступінь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відповідності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/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невідповідності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знака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переживань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об’єкта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і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суб’єкта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емпатії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11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500042"/>
          <a:ext cx="8686800" cy="5929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986"/>
                <a:gridCol w="2000264"/>
                <a:gridCol w="3571900"/>
                <a:gridCol w="1428760"/>
                <a:gridCol w="1204890"/>
              </a:tblGrid>
              <a:tr h="1054107"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Назва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методики, автор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Джерело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вирішення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якого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завдання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застосовується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досліджуваних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898795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Тест «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Оцінка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рівня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конфліктності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особистості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Предко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В. В.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Технологія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розвитку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життєстійкості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як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умови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попередження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конфліктної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поведінки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підлітків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400" i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Психологічний</a:t>
                      </a:r>
                      <a:r>
                        <a:rPr kumimoji="0" lang="ru-RU" sz="14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i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супровід</a:t>
                      </a:r>
                      <a:r>
                        <a:rPr kumimoji="0" lang="ru-RU" sz="14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i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формування</a:t>
                      </a:r>
                      <a:r>
                        <a:rPr kumimoji="0" lang="ru-RU" sz="14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i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демократичних</a:t>
                      </a:r>
                      <a:r>
                        <a:rPr kumimoji="0" lang="ru-RU" sz="14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засад та</a:t>
                      </a:r>
                    </a:p>
                    <a:p>
                      <a:r>
                        <a:rPr kumimoji="0" lang="ru-RU" sz="1400" i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профілактики</a:t>
                      </a:r>
                      <a:r>
                        <a:rPr kumimoji="0" lang="ru-RU" sz="14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і </a:t>
                      </a:r>
                      <a:r>
                        <a:rPr kumimoji="0" lang="ru-RU" sz="1400" i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розв’язання</a:t>
                      </a:r>
                      <a:r>
                        <a:rPr kumimoji="0" lang="ru-RU" sz="14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i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конфліктів</a:t>
                      </a:r>
                      <a:r>
                        <a:rPr kumimoji="0" lang="ru-RU" sz="14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</a:t>
                      </a:r>
                    </a:p>
                    <a:p>
                      <a:r>
                        <a:rPr kumimoji="0" lang="ru-RU" sz="1400" i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закладі</a:t>
                      </a:r>
                      <a:r>
                        <a:rPr kumimoji="0" lang="ru-RU" sz="14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освіти / за </a:t>
                      </a:r>
                      <a:r>
                        <a:rPr kumimoji="0" lang="ru-RU" sz="1400" i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заг</a:t>
                      </a:r>
                      <a:r>
                        <a:rPr kumimoji="0" lang="ru-RU" sz="14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ред. В. Г. Панка. </a:t>
                      </a:r>
                      <a:r>
                        <a:rPr kumimoji="0" lang="ru-RU" sz="1400" i="1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Київ</a:t>
                      </a:r>
                      <a:r>
                        <a:rPr kumimoji="0" lang="ru-RU" sz="1400" i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: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Ніка-Центр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2021. С. 57-103. URL:</a:t>
                      </a:r>
                    </a:p>
                    <a:p>
                      <a:r>
                        <a:rPr kumimoji="0" lang="en-US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  <a:hlinkClick r:id="rId2"/>
                        </a:rPr>
                        <a:t>https://lib.iitta.gov.ua/id/eprint/729197</a:t>
                      </a:r>
                      <a:r>
                        <a:rPr kumimoji="0" lang="uk-UA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рівня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конфліктності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підлітки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дорослі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976452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Дослідження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суб’єктивного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відчуття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самотності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Опитувальник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Д. Рассела і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Фергюсона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Терлецька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Л. Т. Психологія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зрілості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практикум.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Навчальний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посібник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К.: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Главник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</a:p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2006, 144 с.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Дослідження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рівня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усвідомлення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самотності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10-16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років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Психологічна</a:t>
            </a:r>
            <a:r>
              <a:rPr lang="ru-RU" b="1" dirty="0" smtClean="0"/>
              <a:t> </a:t>
            </a:r>
            <a:r>
              <a:rPr lang="ru-RU" b="1" dirty="0" err="1" smtClean="0"/>
              <a:t>діагностика</a:t>
            </a:r>
            <a:r>
              <a:rPr lang="ru-RU" b="1" dirty="0" smtClean="0"/>
              <a:t> в </a:t>
            </a:r>
            <a:r>
              <a:rPr lang="ru-RU" b="1" dirty="0" err="1" smtClean="0"/>
              <a:t>інклюзивній</a:t>
            </a:r>
            <a:r>
              <a:rPr lang="ru-RU" b="1" dirty="0" smtClean="0"/>
              <a:t> </a:t>
            </a:r>
            <a:r>
              <a:rPr lang="ru-RU" b="1" dirty="0" err="1" smtClean="0"/>
              <a:t>освіті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Наукова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психодіагностика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з метою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певного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явища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інтелекту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мотивації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рис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т.п.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роботу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окремим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клієнтом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78595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err="1" smtClean="0"/>
              <a:t>Спеціальні</a:t>
            </a:r>
            <a:r>
              <a:rPr lang="ru-RU" b="1" dirty="0" smtClean="0"/>
              <a:t> методики психологічної </a:t>
            </a:r>
            <a:r>
              <a:rPr lang="ru-RU" b="1" dirty="0" err="1" smtClean="0"/>
              <a:t>діагностики</a:t>
            </a:r>
            <a:r>
              <a:rPr lang="ru-RU" b="1" dirty="0" smtClean="0"/>
              <a:t> в </a:t>
            </a:r>
            <a:r>
              <a:rPr lang="ru-RU" b="1" dirty="0" err="1" smtClean="0"/>
              <a:t>інклюзивному</a:t>
            </a:r>
            <a:r>
              <a:rPr lang="ru-RU" b="1" dirty="0" smtClean="0"/>
              <a:t> </a:t>
            </a:r>
            <a:r>
              <a:rPr lang="ru-RU" b="1" dirty="0" err="1" smtClean="0"/>
              <a:t>закладі</a:t>
            </a:r>
            <a:r>
              <a:rPr lang="ru-RU" b="1" dirty="0" smtClean="0"/>
              <a:t> освіти (</a:t>
            </a:r>
            <a:r>
              <a:rPr lang="ru-RU" b="1" dirty="0" err="1" smtClean="0"/>
              <a:t>адаптовані</a:t>
            </a:r>
            <a:r>
              <a:rPr lang="ru-RU" b="1" dirty="0" smtClean="0"/>
              <a:t> та </a:t>
            </a:r>
            <a:r>
              <a:rPr lang="ru-RU" b="1" dirty="0" err="1" smtClean="0"/>
              <a:t>дозволені</a:t>
            </a:r>
            <a:r>
              <a:rPr lang="ru-RU" b="1" dirty="0" smtClean="0"/>
              <a:t> в </a:t>
            </a:r>
            <a:r>
              <a:rPr lang="ru-RU" b="1" dirty="0" err="1" smtClean="0"/>
              <a:t>Україні</a:t>
            </a:r>
            <a:r>
              <a:rPr lang="ru-RU" b="1" dirty="0" smtClean="0"/>
              <a:t>)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214554"/>
            <a:ext cx="8686800" cy="435771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слуху:</a:t>
            </a:r>
          </a:p>
          <a:p>
            <a:pPr lv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Малюнкові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методики («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Малюнок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Неіснуюча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тварина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»)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уяви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Невербальні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тести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інтелекту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матриці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Равена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прогресивні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матриці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класифікацію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серіацію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картинок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логічних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47160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Спеціальні</a:t>
            </a:r>
            <a:r>
              <a:rPr lang="ru-RU" b="1" dirty="0" smtClean="0"/>
              <a:t> методики психологічної </a:t>
            </a:r>
            <a:r>
              <a:rPr lang="ru-RU" b="1" dirty="0" err="1" smtClean="0"/>
              <a:t>діагностики</a:t>
            </a:r>
            <a:r>
              <a:rPr lang="ru-RU" b="1" dirty="0" smtClean="0"/>
              <a:t> в </a:t>
            </a:r>
            <a:r>
              <a:rPr lang="ru-RU" b="1" dirty="0" err="1" smtClean="0"/>
              <a:t>інклюзивному</a:t>
            </a:r>
            <a:r>
              <a:rPr lang="ru-RU" b="1" dirty="0" smtClean="0"/>
              <a:t> </a:t>
            </a:r>
            <a:r>
              <a:rPr lang="ru-RU" b="1" dirty="0" err="1" smtClean="0"/>
              <a:t>закладі</a:t>
            </a:r>
            <a:r>
              <a:rPr lang="ru-RU" b="1" dirty="0" smtClean="0"/>
              <a:t> освіти (</a:t>
            </a:r>
            <a:r>
              <a:rPr lang="ru-RU" b="1" dirty="0" err="1" smtClean="0"/>
              <a:t>адаптовані</a:t>
            </a:r>
            <a:r>
              <a:rPr lang="ru-RU" b="1" dirty="0" smtClean="0"/>
              <a:t> та </a:t>
            </a:r>
            <a:r>
              <a:rPr lang="ru-RU" b="1" dirty="0" err="1" smtClean="0"/>
              <a:t>дозволені</a:t>
            </a:r>
            <a:r>
              <a:rPr lang="ru-RU" b="1" dirty="0" smtClean="0"/>
              <a:t> в </a:t>
            </a:r>
            <a:r>
              <a:rPr lang="ru-RU" b="1" dirty="0" err="1" smtClean="0"/>
              <a:t>Україні</a:t>
            </a:r>
            <a:r>
              <a:rPr lang="ru-RU" b="1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285992"/>
            <a:ext cx="8686800" cy="379413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зору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Вербальні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тести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інтелекту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адаптований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варіант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WISC).</a:t>
            </a:r>
          </a:p>
          <a:p>
            <a:pPr lv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Тактильні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методики (робота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геометричними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фігурами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тактильні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пазли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Методика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Словесні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аналогії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вербально-логічного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142876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Спеціальні</a:t>
            </a:r>
            <a:r>
              <a:rPr lang="ru-RU" b="1" dirty="0" smtClean="0"/>
              <a:t> методики психологічної </a:t>
            </a:r>
            <a:r>
              <a:rPr lang="ru-RU" b="1" dirty="0" err="1" smtClean="0"/>
              <a:t>діагностики</a:t>
            </a:r>
            <a:r>
              <a:rPr lang="ru-RU" b="1" dirty="0" smtClean="0"/>
              <a:t> в </a:t>
            </a:r>
            <a:r>
              <a:rPr lang="ru-RU" b="1" dirty="0" err="1" smtClean="0"/>
              <a:t>інклюзивному</a:t>
            </a:r>
            <a:r>
              <a:rPr lang="ru-RU" b="1" dirty="0" smtClean="0"/>
              <a:t> </a:t>
            </a:r>
            <a:r>
              <a:rPr lang="ru-RU" b="1" dirty="0" err="1" smtClean="0"/>
              <a:t>закладі</a:t>
            </a:r>
            <a:r>
              <a:rPr lang="ru-RU" b="1" dirty="0" smtClean="0"/>
              <a:t> освіти (</a:t>
            </a:r>
            <a:r>
              <a:rPr lang="ru-RU" b="1" dirty="0" err="1" smtClean="0"/>
              <a:t>адаптовані</a:t>
            </a:r>
            <a:r>
              <a:rPr lang="ru-RU" b="1" dirty="0" smtClean="0"/>
              <a:t> та </a:t>
            </a:r>
            <a:r>
              <a:rPr lang="ru-RU" b="1" dirty="0" err="1" smtClean="0"/>
              <a:t>дозволені</a:t>
            </a:r>
            <a:r>
              <a:rPr lang="ru-RU" b="1" dirty="0" smtClean="0"/>
              <a:t> в </a:t>
            </a:r>
            <a:r>
              <a:rPr lang="ru-RU" b="1" dirty="0" err="1" smtClean="0"/>
              <a:t>Україні</a:t>
            </a:r>
            <a:r>
              <a:rPr lang="ru-RU" b="1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000240"/>
            <a:ext cx="8686800" cy="4079885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	3.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інтелектуальними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Методика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Виключення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четвертого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зайвого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логічного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класифікацію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предметів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ознаками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Спостереження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ігровою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(рекомендовано МОН).</a:t>
            </a:r>
          </a:p>
          <a:p>
            <a:pPr lv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Адаптовані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тести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Равена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(для дітей із легким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ступенем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інтелектуальних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40016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Спеціальні</a:t>
            </a:r>
            <a:r>
              <a:rPr lang="ru-RU" b="1" dirty="0" smtClean="0"/>
              <a:t> методики психологічної </a:t>
            </a:r>
            <a:r>
              <a:rPr lang="ru-RU" b="1" dirty="0" err="1" smtClean="0"/>
              <a:t>діагностики</a:t>
            </a:r>
            <a:r>
              <a:rPr lang="ru-RU" b="1" dirty="0" smtClean="0"/>
              <a:t> в </a:t>
            </a:r>
            <a:r>
              <a:rPr lang="ru-RU" b="1" dirty="0" err="1" smtClean="0"/>
              <a:t>інклюзивному</a:t>
            </a:r>
            <a:r>
              <a:rPr lang="ru-RU" b="1" dirty="0" smtClean="0"/>
              <a:t> </a:t>
            </a:r>
            <a:r>
              <a:rPr lang="ru-RU" b="1" dirty="0" err="1" smtClean="0"/>
              <a:t>закладі</a:t>
            </a:r>
            <a:r>
              <a:rPr lang="ru-RU" b="1" dirty="0" smtClean="0"/>
              <a:t> освіти (</a:t>
            </a:r>
            <a:r>
              <a:rPr lang="ru-RU" b="1" dirty="0" err="1" smtClean="0"/>
              <a:t>адаптовані</a:t>
            </a:r>
            <a:r>
              <a:rPr lang="ru-RU" b="1" dirty="0" smtClean="0"/>
              <a:t> та </a:t>
            </a:r>
            <a:r>
              <a:rPr lang="ru-RU" b="1" dirty="0" err="1" smtClean="0"/>
              <a:t>дозволені</a:t>
            </a:r>
            <a:r>
              <a:rPr lang="ru-RU" b="1" dirty="0" smtClean="0"/>
              <a:t> в </a:t>
            </a:r>
            <a:r>
              <a:rPr lang="ru-RU" b="1" dirty="0" err="1" smtClean="0"/>
              <a:t>Україні</a:t>
            </a:r>
            <a:r>
              <a:rPr lang="ru-RU" b="1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214554"/>
            <a:ext cx="8686800" cy="3865571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4.Діти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розладами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аутистичного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спектра (РАС):</a:t>
            </a:r>
          </a:p>
          <a:p>
            <a:pPr lv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CARS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Childhood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Autism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Rating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Scale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– шкала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аутизму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адаптована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використовується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практичними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психологами та дефектологами).</a:t>
            </a:r>
          </a:p>
          <a:p>
            <a:pPr lv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ADOS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Autism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Diagnostic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Observation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Schedule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структуроване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спостереження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адаптовані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версії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застосовуються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спеціалізованих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центрах).</a:t>
            </a:r>
          </a:p>
          <a:p>
            <a:pPr lv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Методика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обличчя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відтворення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Анкетування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батьків (ATEC,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опитувальники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 дитини)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дозволені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практиці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первинного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скринінгу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135732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Спеціальні</a:t>
            </a:r>
            <a:r>
              <a:rPr lang="ru-RU" b="1" dirty="0" smtClean="0"/>
              <a:t> методики психологічної </a:t>
            </a:r>
            <a:r>
              <a:rPr lang="ru-RU" b="1" dirty="0" err="1" smtClean="0"/>
              <a:t>діагностики</a:t>
            </a:r>
            <a:r>
              <a:rPr lang="ru-RU" b="1" dirty="0" smtClean="0"/>
              <a:t> в </a:t>
            </a:r>
            <a:r>
              <a:rPr lang="ru-RU" b="1" dirty="0" err="1" smtClean="0"/>
              <a:t>інклюзивному</a:t>
            </a:r>
            <a:r>
              <a:rPr lang="ru-RU" b="1" dirty="0" smtClean="0"/>
              <a:t> </a:t>
            </a:r>
            <a:r>
              <a:rPr lang="ru-RU" b="1" dirty="0" err="1" smtClean="0"/>
              <a:t>закладі</a:t>
            </a:r>
            <a:r>
              <a:rPr lang="ru-RU" b="1" dirty="0" smtClean="0"/>
              <a:t> освіти (</a:t>
            </a:r>
            <a:r>
              <a:rPr lang="ru-RU" b="1" dirty="0" err="1" smtClean="0"/>
              <a:t>адаптовані</a:t>
            </a:r>
            <a:r>
              <a:rPr lang="ru-RU" b="1" dirty="0" smtClean="0"/>
              <a:t> та </a:t>
            </a:r>
            <a:r>
              <a:rPr lang="ru-RU" b="1" dirty="0" err="1" smtClean="0"/>
              <a:t>дозволені</a:t>
            </a:r>
            <a:r>
              <a:rPr lang="ru-RU" b="1" dirty="0" smtClean="0"/>
              <a:t> в </a:t>
            </a:r>
            <a:r>
              <a:rPr lang="ru-RU" b="1" dirty="0" err="1" smtClean="0"/>
              <a:t>Україні</a:t>
            </a:r>
            <a:r>
              <a:rPr lang="ru-RU" b="1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143116"/>
            <a:ext cx="8686800" cy="3937009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розладами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дефіциту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гіперактивністю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(РДУГ):</a:t>
            </a: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Опитувальник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Коннерса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версія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батьків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вчителів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адаптований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Коректурна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проба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концентрації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Таблиці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Шульте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швидкості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переключення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розподілу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Анкета SNAP-IV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інструмент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проявів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гіперактивності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адаптована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українській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практиці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157163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Спеціальні</a:t>
            </a:r>
            <a:r>
              <a:rPr lang="ru-RU" b="1" dirty="0" smtClean="0"/>
              <a:t> методики психологічної </a:t>
            </a:r>
            <a:r>
              <a:rPr lang="ru-RU" b="1" dirty="0" err="1" smtClean="0"/>
              <a:t>діагностики</a:t>
            </a:r>
            <a:r>
              <a:rPr lang="ru-RU" b="1" dirty="0" smtClean="0"/>
              <a:t> в </a:t>
            </a:r>
            <a:r>
              <a:rPr lang="ru-RU" b="1" dirty="0" err="1" smtClean="0"/>
              <a:t>інклюзивному</a:t>
            </a:r>
            <a:r>
              <a:rPr lang="ru-RU" b="1" dirty="0" smtClean="0"/>
              <a:t> </a:t>
            </a:r>
            <a:r>
              <a:rPr lang="ru-RU" b="1" dirty="0" err="1" smtClean="0"/>
              <a:t>закладі</a:t>
            </a:r>
            <a:r>
              <a:rPr lang="ru-RU" b="1" dirty="0" smtClean="0"/>
              <a:t> освіти (</a:t>
            </a:r>
            <a:r>
              <a:rPr lang="ru-RU" b="1" dirty="0" err="1" smtClean="0"/>
              <a:t>адаптовані</a:t>
            </a:r>
            <a:r>
              <a:rPr lang="ru-RU" b="1" dirty="0" smtClean="0"/>
              <a:t> та </a:t>
            </a:r>
            <a:r>
              <a:rPr lang="ru-RU" b="1" dirty="0" err="1" smtClean="0"/>
              <a:t>дозволені</a:t>
            </a:r>
            <a:r>
              <a:rPr lang="ru-RU" b="1" dirty="0" smtClean="0"/>
              <a:t> в </a:t>
            </a:r>
            <a:r>
              <a:rPr lang="ru-RU" b="1" dirty="0" err="1" smtClean="0"/>
              <a:t>Україні</a:t>
            </a:r>
            <a:r>
              <a:rPr lang="ru-RU" b="1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357430"/>
            <a:ext cx="8686800" cy="3722695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опорно-рухового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апарату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>
              <a:buNone/>
            </a:pPr>
            <a:r>
              <a:rPr lang="ru-RU" dirty="0" smtClean="0"/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Спостереження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ігровою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провідний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метод).</a:t>
            </a:r>
          </a:p>
          <a:p>
            <a:pPr lv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Вербальні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опитувальники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пам’яті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адаптовані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дитини).</a:t>
            </a:r>
          </a:p>
          <a:p>
            <a:pPr lv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Проєктивні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малюнкові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методики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графічні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40016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Спеціальні</a:t>
            </a:r>
            <a:r>
              <a:rPr lang="ru-RU" b="1" dirty="0" smtClean="0"/>
              <a:t> методики психологічної </a:t>
            </a:r>
            <a:r>
              <a:rPr lang="ru-RU" b="1" dirty="0" err="1" smtClean="0"/>
              <a:t>діагностики</a:t>
            </a:r>
            <a:r>
              <a:rPr lang="ru-RU" b="1" dirty="0" smtClean="0"/>
              <a:t> в </a:t>
            </a:r>
            <a:r>
              <a:rPr lang="ru-RU" b="1" dirty="0" err="1" smtClean="0"/>
              <a:t>інклюзивному</a:t>
            </a:r>
            <a:r>
              <a:rPr lang="ru-RU" b="1" dirty="0" smtClean="0"/>
              <a:t> </a:t>
            </a:r>
            <a:r>
              <a:rPr lang="ru-RU" b="1" dirty="0" err="1" smtClean="0"/>
              <a:t>закладі</a:t>
            </a:r>
            <a:r>
              <a:rPr lang="ru-RU" b="1" dirty="0" smtClean="0"/>
              <a:t> освіти (</a:t>
            </a:r>
            <a:r>
              <a:rPr lang="ru-RU" b="1" dirty="0" err="1" smtClean="0"/>
              <a:t>адаптовані</a:t>
            </a:r>
            <a:r>
              <a:rPr lang="ru-RU" b="1" dirty="0" smtClean="0"/>
              <a:t> та </a:t>
            </a:r>
            <a:r>
              <a:rPr lang="ru-RU" b="1" dirty="0" err="1" smtClean="0"/>
              <a:t>дозволені</a:t>
            </a:r>
            <a:r>
              <a:rPr lang="ru-RU" b="1" dirty="0" smtClean="0"/>
              <a:t> в </a:t>
            </a:r>
            <a:r>
              <a:rPr lang="ru-RU" b="1" dirty="0" err="1" smtClean="0"/>
              <a:t>Україні</a:t>
            </a:r>
            <a:r>
              <a:rPr lang="ru-RU" b="1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000240"/>
            <a:ext cx="8624918" cy="4572032"/>
          </a:xfrm>
        </p:spPr>
        <p:txBody>
          <a:bodyPr>
            <a:normAutofit lnSpcReduction="10000"/>
          </a:bodyPr>
          <a:lstStyle/>
          <a:p>
            <a:pPr lvl="1" algn="just">
              <a:buNone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Усі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методики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застосовуються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урахуванням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None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спрощення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1" algn="just">
              <a:buNone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наочності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скорочення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None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кількості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завдань, забезпечення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безбар’єрних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умов).</a:t>
            </a:r>
          </a:p>
          <a:p>
            <a:pPr lvl="1"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Результати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діагностики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аналізуються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None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міждисциплінарною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командою (психолог,</a:t>
            </a:r>
          </a:p>
          <a:p>
            <a:pPr lvl="1"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дефектолог, логопед, педагог,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лікар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err="1" smtClean="0"/>
              <a:t>Висновки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Психодіагностика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межах правового поля, що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етичні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методичні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стандарти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Кожна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вікова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специфічні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методики,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спрямовані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пізнання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Психолог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зобов’язаний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валідні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надійні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адаптовані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тести.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Уміння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вибрати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адекватну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вікову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методику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ключова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компетентність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фахівця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інклюзивному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закладі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освіти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рівня розвитку, а 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Поєднання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вікових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спеціальних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методик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цілісне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уявлення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якісної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успішність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навчання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дитини.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Використані джерела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2400" dirty="0" smtClean="0"/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1.Вікова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педагогічна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психологія 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/ О. В.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Скрипченко,Л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В.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Долинська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З. В.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Огороднійчук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К. 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Просвіта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2001. 416 с.</a:t>
            </a:r>
          </a:p>
          <a:p>
            <a:pPr algn="just">
              <a:buNone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	2.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Гріньова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О. М.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Дитяча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психодіагностика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навч.-метод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/О. М.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Гріньова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Л. А. Терещенко.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Вінниця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Нілан-ЛТД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2015. 227 с.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3.Етичний кодекс психолога.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Збірник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нормативно-правових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психологічної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служби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та ПМПК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освіти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/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упоряд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Панок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В. Г.,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Цушко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І. І.,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Обухівська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А. Г.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Ніка-Центр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2005.С. 429-435.</a:t>
            </a:r>
          </a:p>
          <a:p>
            <a:pPr>
              <a:buNone/>
            </a:pPr>
            <a:r>
              <a:rPr lang="ru-RU" sz="2000" dirty="0" smtClean="0"/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4.Моргун В. Ф.,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Тітов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І. Г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психологічної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діагностики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студентів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вищих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закладів. К. :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Видавничий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«Слово», 2009. 464 с.</a:t>
            </a:r>
          </a:p>
          <a:p>
            <a:pPr>
              <a:buNone/>
            </a:pPr>
            <a:r>
              <a:rPr lang="ru-RU" sz="2000" dirty="0" smtClean="0"/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5.Павелків Р. В.,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Цигипало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О. П. Психодіагностичний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інструментарій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дошкільного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закладу 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: Центр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учбової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2017. 296 с.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Використані джерела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Панок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В. Г.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Прикладна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психологія.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Теоретичні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монографія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Ніка-Центр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2017. 188с.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7.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Павелків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Р. В.,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Цигипало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О. П.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Дитяча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психологія 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К.: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Академ-видав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2008. 432 с.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8.Адаптація дітей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учнів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студентів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до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навчально-виховного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процесу /наук. ред.: В. Г.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Панок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авт. кол. 1 т.: Н. В.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Сосновенко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А. І.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Тінякова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Вид. 2-е. К. : УНМЦ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практичної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роботи, 2014. 112 с.</a:t>
            </a:r>
          </a:p>
          <a:p>
            <a:pPr algn="just">
              <a:buNone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	7.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діагностичних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мінімумів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працівників психологічної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служби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зазагальною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редакцією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.Г . Панка,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видання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друге,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доповнене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перероблене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УНМЦ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практичної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роботи.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2024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Психологічна</a:t>
            </a:r>
            <a:r>
              <a:rPr lang="ru-RU" b="1" dirty="0" smtClean="0"/>
              <a:t> </a:t>
            </a:r>
            <a:r>
              <a:rPr lang="ru-RU" b="1" dirty="0" err="1" smtClean="0"/>
              <a:t>діагностика</a:t>
            </a:r>
            <a:r>
              <a:rPr lang="ru-RU" b="1" dirty="0" smtClean="0"/>
              <a:t> в </a:t>
            </a:r>
            <a:r>
              <a:rPr lang="ru-RU" b="1" dirty="0" err="1" smtClean="0"/>
              <a:t>інклюзивній</a:t>
            </a:r>
            <a:r>
              <a:rPr lang="ru-RU" b="1" dirty="0" smtClean="0"/>
              <a:t> </a:t>
            </a:r>
            <a:r>
              <a:rPr lang="ru-RU" b="1" dirty="0" err="1" smtClean="0"/>
              <a:t>освіті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i="1" dirty="0" smtClean="0"/>
              <a:t>	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Прикладна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клінічна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психодіагностика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справу з конкретною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клієнта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індивідуальністю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Вона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того,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глибше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розібратися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особливостях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когнітивної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конкретної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доповнити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своє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уявлення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конкретного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рівень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інтелекту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дорівнює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95 балам,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означає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рівень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інтелектуального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нижче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вікової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норми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компенсується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наполегливістю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високою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мотивацією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успіху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257288"/>
          </a:xfrm>
        </p:spPr>
        <p:txBody>
          <a:bodyPr>
            <a:normAutofit/>
          </a:bodyPr>
          <a:lstStyle/>
          <a:p>
            <a:pPr algn="ctr"/>
            <a:r>
              <a:rPr lang="ru-RU" b="1" dirty="0" err="1" smtClean="0"/>
              <a:t>Психологічна</a:t>
            </a:r>
            <a:r>
              <a:rPr lang="ru-RU" b="1" dirty="0" smtClean="0"/>
              <a:t> </a:t>
            </a:r>
            <a:r>
              <a:rPr lang="ru-RU" b="1" dirty="0" err="1" smtClean="0"/>
              <a:t>діагностика</a:t>
            </a:r>
            <a:r>
              <a:rPr lang="ru-RU" b="1" dirty="0" smtClean="0"/>
              <a:t> в </a:t>
            </a:r>
            <a:r>
              <a:rPr lang="ru-RU" b="1" dirty="0" err="1" smtClean="0"/>
              <a:t>інклюзивній</a:t>
            </a:r>
            <a:r>
              <a:rPr lang="ru-RU" b="1" dirty="0" smtClean="0"/>
              <a:t> </a:t>
            </a:r>
            <a:r>
              <a:rPr lang="ru-RU" b="1" dirty="0" err="1" smtClean="0"/>
              <a:t>освіті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285992"/>
            <a:ext cx="8686800" cy="3794133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коли ми говоримо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діагностичні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мінімуми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процедури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їх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практичній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роботі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психолога, 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маємо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увазі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виключно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процедури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прикладної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клінічної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психодіагностики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427</TotalTime>
  <Words>5149</Words>
  <Application>Microsoft Office PowerPoint</Application>
  <PresentationFormat>Экран (4:3)</PresentationFormat>
  <Paragraphs>1218</Paragraphs>
  <Slides>79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79</vt:i4>
      </vt:variant>
    </vt:vector>
  </HeadingPairs>
  <TitlesOfParts>
    <vt:vector size="80" baseType="lpstr">
      <vt:lpstr>Трек</vt:lpstr>
      <vt:lpstr>Методи психологічної діагностики (вікові та спеціальні методики), які застосовуються  в інклюзивному процесі закладу освіти </vt:lpstr>
      <vt:lpstr>ЗМІСТ </vt:lpstr>
      <vt:lpstr>Вступ </vt:lpstr>
      <vt:lpstr>вступ</vt:lpstr>
      <vt:lpstr>вступ</vt:lpstr>
      <vt:lpstr>Психологічна діагностика в інклюзивній освіті</vt:lpstr>
      <vt:lpstr>Психологічна діагностика в інклюзивній освіті</vt:lpstr>
      <vt:lpstr>Психологічна діагностика в інклюзивній освіті</vt:lpstr>
      <vt:lpstr>Психологічна діагностика в інклюзивній освіті</vt:lpstr>
      <vt:lpstr>Психологічна діагностика в інклюзивній освіті</vt:lpstr>
      <vt:lpstr>Психологічна діагностика в інклюзивній освіті</vt:lpstr>
      <vt:lpstr>Психологічна діагностика в інклюзивній освіті</vt:lpstr>
      <vt:lpstr> Психологічна діагностика в інклюзивній освіті </vt:lpstr>
      <vt:lpstr>Психологічна діагностика в інклюзивній освіті</vt:lpstr>
      <vt:lpstr>Психологічна діагностика в інклюзивній освіті</vt:lpstr>
      <vt:lpstr>Психологічна діагностика в інклюзивній освіті</vt:lpstr>
      <vt:lpstr>Психологічна діагностика в інклюзивній освіті</vt:lpstr>
      <vt:lpstr> ОСОБЛИВОСТІ ДІАГНОСТИЧНОЇ РОБОТИ ПРАЦІВНИКІВ ПСИХОЛОГІЧНОЇ СЛУЖБИ З РІЗНИМИ ЦІЛЬОВИМИ АУДИТОРІЯМИ </vt:lpstr>
      <vt:lpstr>Вікові методи психологічної діагностики </vt:lpstr>
      <vt:lpstr>Заклад дошкільної освіти</vt:lpstr>
      <vt:lpstr>Заклад дошкільної освіти</vt:lpstr>
      <vt:lpstr>Заклад дошкільної освіти</vt:lpstr>
      <vt:lpstr>Заклад дошкільної освіти</vt:lpstr>
      <vt:lpstr>Заклад дошкільної освіти</vt:lpstr>
      <vt:lpstr>Заклад дошкільної освіти</vt:lpstr>
      <vt:lpstr>Заклад дошкільної освіти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Спеціальні методики для дітей із ооп</vt:lpstr>
      <vt:lpstr>ЗАКЛАДИ ЗАГАЛЬНОЇ СЕРЕДНЬОЇ ОСВІТИ</vt:lpstr>
      <vt:lpstr>ЗАКЛАДИ ЗАГАЛЬНОЇ СЕРЕДНЬОЇ ОСВІТИ</vt:lpstr>
      <vt:lpstr>ЗАКЛАДИ ЗАГАЛЬНОЇ СЕРЕДНЬОЇ ОСВІТИ</vt:lpstr>
      <vt:lpstr>ЗАКЛАДИ ЗАГАЛЬНОЇ СЕРЕДНЬОЇ ОСВІТИ</vt:lpstr>
      <vt:lpstr>ЗАКЛАДИ ЗАГАЛЬНОЇ СЕРЕДНЬОЇ ОСВІТИ</vt:lpstr>
      <vt:lpstr>ЗАКЛАДИ ЗАГАЛЬНОЇ СЕРЕДНЬОЇ ОСВІТИ</vt:lpstr>
      <vt:lpstr>ЗАКЛАДИ ЗАГАЛЬНОЇ СЕРЕДНЬОЇ ОСВІТИ</vt:lpstr>
      <vt:lpstr>мЕТОДИКИ молодший шкільний вік (початкова школа)</vt:lpstr>
      <vt:lpstr>Слайд 45</vt:lpstr>
      <vt:lpstr>Слайд 46</vt:lpstr>
      <vt:lpstr>Слайд 47</vt:lpstr>
      <vt:lpstr>Слайд 48</vt:lpstr>
      <vt:lpstr>Слайд 49</vt:lpstr>
      <vt:lpstr>Слайд 50</vt:lpstr>
      <vt:lpstr>Слайд 51</vt:lpstr>
      <vt:lpstr>Основна школа (підлітковий період)</vt:lpstr>
      <vt:lpstr>Основна школа (підлітковий період)</vt:lpstr>
      <vt:lpstr>Основна школа (підлітковий період)</vt:lpstr>
      <vt:lpstr>Основна школа (підлітковий період)</vt:lpstr>
      <vt:lpstr>Основна школа (підлітковий період)</vt:lpstr>
      <vt:lpstr>Основна школа (підлітковий період)</vt:lpstr>
      <vt:lpstr>Основна школа (підлітковий період)</vt:lpstr>
      <vt:lpstr>Основна школа (підлітковий період)</vt:lpstr>
      <vt:lpstr>Основна школа (підлітковий період)</vt:lpstr>
      <vt:lpstr>МЕТОДИКИ ПІДЛІТКОВИЙ ПЕРІОД</vt:lpstr>
      <vt:lpstr>Слайд 62</vt:lpstr>
      <vt:lpstr>Слайд 63</vt:lpstr>
      <vt:lpstr>Слайд 64</vt:lpstr>
      <vt:lpstr>Слайд 65</vt:lpstr>
      <vt:lpstr>Слайд 66</vt:lpstr>
      <vt:lpstr>Слайд 67</vt:lpstr>
      <vt:lpstr>Слайд 68</vt:lpstr>
      <vt:lpstr>Слайд 69</vt:lpstr>
      <vt:lpstr> Спеціальні методики психологічної діагностики в інклюзивному закладі освіти (адаптовані та дозволені в Україні) </vt:lpstr>
      <vt:lpstr>Спеціальні методики психологічної діагностики в інклюзивному закладі освіти (адаптовані та дозволені в Україні)</vt:lpstr>
      <vt:lpstr>Спеціальні методики психологічної діагностики в інклюзивному закладі освіти (адаптовані та дозволені в Україні)</vt:lpstr>
      <vt:lpstr>Спеціальні методики психологічної діагностики в інклюзивному закладі освіти (адаптовані та дозволені в Україні)</vt:lpstr>
      <vt:lpstr>Спеціальні методики психологічної діагностики в інклюзивному закладі освіти (адаптовані та дозволені в Україні)</vt:lpstr>
      <vt:lpstr>Спеціальні методики психологічної діагностики в інклюзивному закладі освіти (адаптовані та дозволені в Україні)</vt:lpstr>
      <vt:lpstr>Спеціальні методики психологічної діагностики в інклюзивному закладі освіти (адаптовані та дозволені в Україні)</vt:lpstr>
      <vt:lpstr> Висновки </vt:lpstr>
      <vt:lpstr>Використані джерела</vt:lpstr>
      <vt:lpstr>Використані джерела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 психологічної діагностики (вікові та спеціальні методики), які застосовуються  в інклюзивному процесі закладу освіти</dc:title>
  <dc:creator>Пользователь</dc:creator>
  <cp:lastModifiedBy>Пользователь</cp:lastModifiedBy>
  <cp:revision>43</cp:revision>
  <dcterms:created xsi:type="dcterms:W3CDTF">2025-10-11T11:26:35Z</dcterms:created>
  <dcterms:modified xsi:type="dcterms:W3CDTF">2025-10-11T18:37:45Z</dcterms:modified>
</cp:coreProperties>
</file>