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84" r:id="rId2"/>
    <p:sldMasterId id="2147483672" r:id="rId3"/>
  </p:sldMasterIdLst>
  <p:sldIdLst>
    <p:sldId id="256" r:id="rId4"/>
    <p:sldId id="270" r:id="rId5"/>
    <p:sldId id="271" r:id="rId6"/>
    <p:sldId id="272" r:id="rId7"/>
    <p:sldId id="273" r:id="rId8"/>
    <p:sldId id="274" r:id="rId9"/>
    <p:sldId id="275" r:id="rId10"/>
    <p:sldId id="262" r:id="rId11"/>
    <p:sldId id="258" r:id="rId12"/>
    <p:sldId id="257" r:id="rId13"/>
    <p:sldId id="259" r:id="rId14"/>
    <p:sldId id="260" r:id="rId15"/>
    <p:sldId id="261" r:id="rId16"/>
    <p:sldId id="263" r:id="rId17"/>
    <p:sldId id="264" r:id="rId18"/>
    <p:sldId id="276" r:id="rId19"/>
    <p:sldId id="266" r:id="rId20"/>
    <p:sldId id="267" r:id="rId21"/>
    <p:sldId id="268" r:id="rId22"/>
    <p:sldId id="269" r:id="rId23"/>
    <p:sldId id="277" r:id="rId24"/>
    <p:sldId id="278" r:id="rId25"/>
    <p:sldId id="279" r:id="rId2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1206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slide" Target="slides/slide23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viewProps" Target="viewProps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09.03.2016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09.03.2016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09.03.2016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550B3-C71E-4D5C-8D78-5F63495802F7}" type="datetimeFigureOut">
              <a:rPr lang="ru-RU" smtClean="0"/>
              <a:t>09.03.2016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72119-B105-4ADC-8CB4-F0C57FDF850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7204266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550B3-C71E-4D5C-8D78-5F63495802F7}" type="datetimeFigureOut">
              <a:rPr lang="ru-RU" smtClean="0"/>
              <a:t>09.03.2016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72119-B105-4ADC-8CB4-F0C57FDF850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0316219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550B3-C71E-4D5C-8D78-5F63495802F7}" type="datetimeFigureOut">
              <a:rPr lang="ru-RU" smtClean="0"/>
              <a:t>09.03.2016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72119-B105-4ADC-8CB4-F0C57FDF850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8442972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550B3-C71E-4D5C-8D78-5F63495802F7}" type="datetimeFigureOut">
              <a:rPr lang="ru-RU" smtClean="0"/>
              <a:t>09.03.2016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72119-B105-4ADC-8CB4-F0C57FDF850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3347087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550B3-C71E-4D5C-8D78-5F63495802F7}" type="datetimeFigureOut">
              <a:rPr lang="ru-RU" smtClean="0"/>
              <a:t>09.03.2016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72119-B105-4ADC-8CB4-F0C57FDF850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4590855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550B3-C71E-4D5C-8D78-5F63495802F7}" type="datetimeFigureOut">
              <a:rPr lang="ru-RU" smtClean="0"/>
              <a:t>09.03.2016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72119-B105-4ADC-8CB4-F0C57FDF850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6479215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550B3-C71E-4D5C-8D78-5F63495802F7}" type="datetimeFigureOut">
              <a:rPr lang="ru-RU" smtClean="0"/>
              <a:t>09.03.2016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72119-B105-4ADC-8CB4-F0C57FDF850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9881267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550B3-C71E-4D5C-8D78-5F63495802F7}" type="datetimeFigureOut">
              <a:rPr lang="ru-RU" smtClean="0"/>
              <a:t>09.03.2016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72119-B105-4ADC-8CB4-F0C57FDF850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747764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09.03.2016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550B3-C71E-4D5C-8D78-5F63495802F7}" type="datetimeFigureOut">
              <a:rPr lang="ru-RU" smtClean="0"/>
              <a:t>09.03.2016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72119-B105-4ADC-8CB4-F0C57FDF850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1748218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550B3-C71E-4D5C-8D78-5F63495802F7}" type="datetimeFigureOut">
              <a:rPr lang="ru-RU" smtClean="0"/>
              <a:t>09.03.2016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72119-B105-4ADC-8CB4-F0C57FDF850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6360012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550B3-C71E-4D5C-8D78-5F63495802F7}" type="datetimeFigureOut">
              <a:rPr lang="ru-RU" smtClean="0"/>
              <a:t>09.03.2016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72119-B105-4ADC-8CB4-F0C57FDF850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8553581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973427-B1BC-44A4-9979-C00E7DEA31E9}" type="datetimeFigureOut">
              <a:rPr lang="ru-RU" smtClean="0"/>
              <a:t>09.03.2016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9D32BF-28C1-4AE9-B5D4-E57E3587DD5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38698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973427-B1BC-44A4-9979-C00E7DEA31E9}" type="datetimeFigureOut">
              <a:rPr lang="ru-RU" smtClean="0"/>
              <a:t>09.03.2016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9D32BF-28C1-4AE9-B5D4-E57E3587DD5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7301619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973427-B1BC-44A4-9979-C00E7DEA31E9}" type="datetimeFigureOut">
              <a:rPr lang="ru-RU" smtClean="0"/>
              <a:t>09.03.2016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9D32BF-28C1-4AE9-B5D4-E57E3587DD5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6164429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973427-B1BC-44A4-9979-C00E7DEA31E9}" type="datetimeFigureOut">
              <a:rPr lang="ru-RU" smtClean="0"/>
              <a:t>09.03.2016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9D32BF-28C1-4AE9-B5D4-E57E3587DD5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3349900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973427-B1BC-44A4-9979-C00E7DEA31E9}" type="datetimeFigureOut">
              <a:rPr lang="ru-RU" smtClean="0"/>
              <a:t>09.03.2016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9D32BF-28C1-4AE9-B5D4-E57E3587DD5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13294533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973427-B1BC-44A4-9979-C00E7DEA31E9}" type="datetimeFigureOut">
              <a:rPr lang="ru-RU" smtClean="0"/>
              <a:t>09.03.2016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9D32BF-28C1-4AE9-B5D4-E57E3587DD5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4870562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973427-B1BC-44A4-9979-C00E7DEA31E9}" type="datetimeFigureOut">
              <a:rPr lang="ru-RU" smtClean="0"/>
              <a:t>09.03.2016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9D32BF-28C1-4AE9-B5D4-E57E3587DD5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047031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09.03.2016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973427-B1BC-44A4-9979-C00E7DEA31E9}" type="datetimeFigureOut">
              <a:rPr lang="ru-RU" smtClean="0"/>
              <a:t>09.03.2016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9D32BF-28C1-4AE9-B5D4-E57E3587DD5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93646142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973427-B1BC-44A4-9979-C00E7DEA31E9}" type="datetimeFigureOut">
              <a:rPr lang="ru-RU" smtClean="0"/>
              <a:t>09.03.2016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9D32BF-28C1-4AE9-B5D4-E57E3587DD5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05194644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973427-B1BC-44A4-9979-C00E7DEA31E9}" type="datetimeFigureOut">
              <a:rPr lang="ru-RU" smtClean="0"/>
              <a:t>09.03.2016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9D32BF-28C1-4AE9-B5D4-E57E3587DD5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99432208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973427-B1BC-44A4-9979-C00E7DEA31E9}" type="datetimeFigureOut">
              <a:rPr lang="ru-RU" smtClean="0"/>
              <a:t>09.03.2016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9D32BF-28C1-4AE9-B5D4-E57E3587DD5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677781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uk-UA" dirty="0" smtClean="0"/>
              <a:t>Шкільний граматичний мінімум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09.03.2016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 hasCustomPrompt="1"/>
          </p:nvPr>
        </p:nvSpPr>
        <p:spPr>
          <a:xfrm>
            <a:off x="676655" y="2679192"/>
            <a:ext cx="3822192" cy="3447288"/>
          </a:xfrm>
        </p:spPr>
        <p:txBody>
          <a:bodyPr/>
          <a:lstStyle>
            <a:lvl1pPr marL="0" indent="0" algn="ctr">
              <a:buFont typeface="Arial" pitchFamily="34" charset="0"/>
              <a:buNone/>
              <a:defRPr sz="2400" b="1" u="none" baseline="0"/>
            </a:lvl1pPr>
            <a:lvl2pPr marL="301943" indent="0" algn="l">
              <a:buNone/>
              <a:defRPr sz="2000" b="1"/>
            </a:lvl2pPr>
          </a:lstStyle>
          <a:p>
            <a:pPr lvl="0"/>
            <a:r>
              <a:rPr lang="uk-UA" dirty="0" smtClean="0"/>
              <a:t>Активний мінімум</a:t>
            </a:r>
          </a:p>
          <a:p>
            <a:pPr lvl="0"/>
            <a:r>
              <a:rPr lang="ru-RU" dirty="0" smtClean="0"/>
              <a:t>для </a:t>
            </a:r>
            <a:r>
              <a:rPr lang="ru-RU" dirty="0" err="1" smtClean="0"/>
              <a:t>вираження</a:t>
            </a:r>
            <a:r>
              <a:rPr lang="ru-RU" dirty="0" smtClean="0"/>
              <a:t> </a:t>
            </a:r>
            <a:r>
              <a:rPr lang="ru-RU" dirty="0" err="1" smtClean="0"/>
              <a:t>власних</a:t>
            </a:r>
            <a:r>
              <a:rPr lang="ru-RU" dirty="0" smtClean="0"/>
              <a:t> думок в </a:t>
            </a:r>
            <a:r>
              <a:rPr lang="ru-RU" dirty="0" err="1" smtClean="0"/>
              <a:t>усній</a:t>
            </a:r>
            <a:r>
              <a:rPr lang="ru-RU" dirty="0" smtClean="0"/>
              <a:t> (</a:t>
            </a:r>
            <a:r>
              <a:rPr lang="ru-RU" dirty="0" err="1" smtClean="0"/>
              <a:t>говоріння</a:t>
            </a:r>
            <a:r>
              <a:rPr lang="ru-RU" dirty="0" smtClean="0"/>
              <a:t>) та </a:t>
            </a:r>
            <a:r>
              <a:rPr lang="ru-RU" dirty="0" err="1" smtClean="0"/>
              <a:t>письмовій</a:t>
            </a:r>
            <a:r>
              <a:rPr lang="ru-RU" dirty="0" smtClean="0"/>
              <a:t> (письмо) формах;</a:t>
            </a:r>
          </a:p>
          <a:p>
            <a:pPr lvl="0"/>
            <a:r>
              <a:rPr lang="uk-UA" dirty="0" smtClean="0"/>
              <a:t>для розуміння чужих думок, сприйнятих в усній (аудіювання) чи письмовій (читання) формах</a:t>
            </a:r>
            <a:endParaRPr lang="ru-RU" dirty="0" smtClean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 hasCustomPrompt="1"/>
          </p:nvPr>
        </p:nvSpPr>
        <p:spPr>
          <a:xfrm>
            <a:off x="4645152" y="2679192"/>
            <a:ext cx="3822192" cy="3447288"/>
          </a:xfrm>
        </p:spPr>
        <p:txBody>
          <a:bodyPr/>
          <a:lstStyle>
            <a:lvl1pPr marL="0" indent="0" algn="ctr">
              <a:buNone/>
              <a:defRPr b="1" baseline="0"/>
            </a:lvl1pPr>
          </a:lstStyle>
          <a:p>
            <a:pPr lvl="0"/>
            <a:r>
              <a:rPr lang="ru-RU" dirty="0" err="1" smtClean="0"/>
              <a:t>Пасивний</a:t>
            </a:r>
            <a:r>
              <a:rPr lang="ru-RU" dirty="0" smtClean="0"/>
              <a:t> </a:t>
            </a:r>
            <a:r>
              <a:rPr lang="ru-RU" dirty="0" err="1" smtClean="0"/>
              <a:t>лексичний</a:t>
            </a:r>
            <a:r>
              <a:rPr lang="ru-RU" dirty="0" smtClean="0"/>
              <a:t> </a:t>
            </a:r>
            <a:r>
              <a:rPr lang="ru-RU" dirty="0" err="1" smtClean="0"/>
              <a:t>мінімум</a:t>
            </a:r>
            <a:endParaRPr lang="ru-RU" dirty="0" smtClean="0"/>
          </a:p>
          <a:p>
            <a:pPr lvl="0"/>
            <a:r>
              <a:rPr lang="ru-RU" dirty="0" smtClean="0"/>
              <a:t>для </a:t>
            </a:r>
            <a:r>
              <a:rPr lang="ru-RU" dirty="0" err="1" smtClean="0"/>
              <a:t>розуміння</a:t>
            </a:r>
            <a:r>
              <a:rPr lang="ru-RU" dirty="0" smtClean="0"/>
              <a:t> чужих думок, </a:t>
            </a:r>
            <a:r>
              <a:rPr lang="ru-RU" dirty="0" err="1" smtClean="0"/>
              <a:t>сприйнятих</a:t>
            </a:r>
            <a:r>
              <a:rPr lang="ru-RU" dirty="0" smtClean="0"/>
              <a:t> в </a:t>
            </a:r>
            <a:r>
              <a:rPr lang="ru-RU" dirty="0" err="1" smtClean="0"/>
              <a:t>усній</a:t>
            </a:r>
            <a:r>
              <a:rPr lang="ru-RU" dirty="0" smtClean="0"/>
              <a:t> (</a:t>
            </a:r>
            <a:r>
              <a:rPr lang="ru-RU" dirty="0" err="1" smtClean="0"/>
              <a:t>аудіювання</a:t>
            </a:r>
            <a:r>
              <a:rPr lang="ru-RU" dirty="0" smtClean="0"/>
              <a:t>) </a:t>
            </a:r>
            <a:r>
              <a:rPr lang="ru-RU" dirty="0" err="1" smtClean="0"/>
              <a:t>чи</a:t>
            </a:r>
            <a:r>
              <a:rPr lang="ru-RU" dirty="0" smtClean="0"/>
              <a:t> </a:t>
            </a:r>
            <a:r>
              <a:rPr lang="ru-RU" dirty="0" err="1" smtClean="0"/>
              <a:t>письмовій</a:t>
            </a:r>
            <a:r>
              <a:rPr lang="ru-RU" dirty="0" smtClean="0"/>
              <a:t> (</a:t>
            </a:r>
            <a:r>
              <a:rPr lang="ru-RU" dirty="0" err="1" smtClean="0"/>
              <a:t>читання</a:t>
            </a:r>
            <a:r>
              <a:rPr lang="ru-RU" dirty="0" smtClean="0"/>
              <a:t>) формах</a:t>
            </a:r>
          </a:p>
          <a:p>
            <a:pPr lvl="4"/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uk-UA" dirty="0" smtClean="0"/>
              <a:t>Зміст навчання граматики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dirty="0" smtClean="0"/>
              <a:t>Граматичний матеріал</a:t>
            </a:r>
            <a:endParaRPr lang="ru-RU" dirty="0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 baseline="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uk-UA" dirty="0" smtClean="0"/>
              <a:t>активний граматичний мінімум</a:t>
            </a:r>
          </a:p>
          <a:p>
            <a:pPr lvl="0"/>
            <a:r>
              <a:rPr lang="uk-UA" dirty="0" smtClean="0"/>
              <a:t>пасивний граматичний мінімум</a:t>
            </a:r>
            <a:endParaRPr lang="ru-RU" dirty="0" smtClean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dirty="0" smtClean="0"/>
              <a:t>Граматичні навички</a:t>
            </a:r>
            <a:endParaRPr lang="ru-RU" dirty="0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 baseline="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uk-UA" dirty="0" smtClean="0"/>
              <a:t>репродуктивні (говоріння, письмо);</a:t>
            </a:r>
          </a:p>
          <a:p>
            <a:pPr lvl="0"/>
            <a:r>
              <a:rPr lang="uk-UA" dirty="0" smtClean="0"/>
              <a:t>рецептивні (аудіювання, читання)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09.03.2016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09.03.2016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09.03.2016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09.03.2016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09.03.2016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09.03.2016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B550B3-C71E-4D5C-8D78-5F63495802F7}" type="datetimeFigureOut">
              <a:rPr lang="ru-RU" smtClean="0"/>
              <a:t>09.03.2016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C72119-B105-4ADC-8CB4-F0C57FDF850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949751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973427-B1BC-44A4-9979-C00E7DEA31E9}" type="datetimeFigureOut">
              <a:rPr lang="ru-RU" smtClean="0"/>
              <a:t>09.03.2016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9D32BF-28C1-4AE9-B5D4-E57E3587DD5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713049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404664"/>
            <a:ext cx="7772400" cy="2160240"/>
          </a:xfrm>
        </p:spPr>
        <p:txBody>
          <a:bodyPr>
            <a:normAutofit fontScale="90000"/>
          </a:bodyPr>
          <a:lstStyle/>
          <a:p>
            <a:r>
              <a:rPr lang="uk-UA" dirty="0" smtClean="0"/>
              <a:t>ФОРМУВАННЯ ІНШОМОВНОЇ ГРАМАТИЧНОЇ КОМПЕТЕНТНОСТІ </a:t>
            </a:r>
            <a:br>
              <a:rPr lang="uk-UA" dirty="0" smtClean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23528" y="2348880"/>
            <a:ext cx="8208912" cy="4032448"/>
          </a:xfrm>
        </p:spPr>
        <p:txBody>
          <a:bodyPr>
            <a:normAutofit/>
          </a:bodyPr>
          <a:lstStyle/>
          <a:p>
            <a:r>
              <a:rPr lang="uk-UA" dirty="0"/>
              <a:t>План</a:t>
            </a:r>
            <a:endParaRPr lang="ru-RU" dirty="0"/>
          </a:p>
          <a:p>
            <a:r>
              <a:rPr lang="uk-UA" b="1" dirty="0"/>
              <a:t> </a:t>
            </a:r>
            <a:endParaRPr lang="ru-RU" dirty="0"/>
          </a:p>
          <a:p>
            <a:pPr marL="457200" lvl="0" indent="-457200" algn="l">
              <a:buFont typeface="+mj-lt"/>
              <a:buAutoNum type="arabicPeriod"/>
            </a:pPr>
            <a:r>
              <a:rPr lang="uk-UA" sz="2400" dirty="0">
                <a:solidFill>
                  <a:schemeClr val="bg2">
                    <a:lumMod val="10000"/>
                  </a:schemeClr>
                </a:solidFill>
              </a:rPr>
              <a:t>Характеристика іншомовної граматичної компетентності та її складники.</a:t>
            </a:r>
            <a:endParaRPr lang="ru-RU" sz="2400" dirty="0">
              <a:solidFill>
                <a:schemeClr val="bg2">
                  <a:lumMod val="10000"/>
                </a:schemeClr>
              </a:solidFill>
            </a:endParaRPr>
          </a:p>
          <a:p>
            <a:pPr marL="457200" lvl="0" indent="-457200" algn="l">
              <a:buFont typeface="+mj-lt"/>
              <a:buAutoNum type="arabicPeriod"/>
            </a:pPr>
            <a:r>
              <a:rPr lang="uk-UA" sz="2400" dirty="0">
                <a:solidFill>
                  <a:schemeClr val="bg2">
                    <a:lumMod val="10000"/>
                  </a:schemeClr>
                </a:solidFill>
              </a:rPr>
              <a:t>Цілі формування ГК в учнів основної та старшої школи.</a:t>
            </a:r>
            <a:endParaRPr lang="ru-RU" sz="2400" dirty="0">
              <a:solidFill>
                <a:schemeClr val="bg2">
                  <a:lumMod val="10000"/>
                </a:schemeClr>
              </a:solidFill>
            </a:endParaRPr>
          </a:p>
          <a:p>
            <a:pPr marL="457200" lvl="0" indent="-457200" algn="l">
              <a:buFont typeface="+mj-lt"/>
              <a:buAutoNum type="arabicPeriod"/>
            </a:pPr>
            <a:r>
              <a:rPr lang="uk-UA" sz="2400" dirty="0">
                <a:solidFill>
                  <a:schemeClr val="bg2">
                    <a:lumMod val="10000"/>
                  </a:schemeClr>
                </a:solidFill>
              </a:rPr>
              <a:t>Шкільний граматичний мінімум.</a:t>
            </a:r>
            <a:endParaRPr lang="ru-RU" sz="2400" dirty="0">
              <a:solidFill>
                <a:schemeClr val="bg2">
                  <a:lumMod val="10000"/>
                </a:schemeClr>
              </a:solidFill>
            </a:endParaRPr>
          </a:p>
          <a:p>
            <a:pPr marL="457200" lvl="0" indent="-457200" algn="l">
              <a:buFont typeface="+mj-lt"/>
              <a:buAutoNum type="arabicPeriod"/>
            </a:pPr>
            <a:r>
              <a:rPr lang="uk-UA" sz="2400" dirty="0">
                <a:solidFill>
                  <a:schemeClr val="bg2">
                    <a:lumMod val="10000"/>
                  </a:schemeClr>
                </a:solidFill>
              </a:rPr>
              <a:t>Етапи формування граматичної компетентності. </a:t>
            </a:r>
            <a:endParaRPr lang="ru-RU" sz="2400" dirty="0">
              <a:solidFill>
                <a:schemeClr val="bg2">
                  <a:lumMod val="10000"/>
                </a:schemeClr>
              </a:solidFill>
            </a:endParaRPr>
          </a:p>
          <a:p>
            <a:pPr marL="457200" lvl="0" indent="-457200" algn="l">
              <a:buFont typeface="+mj-lt"/>
              <a:buAutoNum type="arabicPeriod"/>
            </a:pPr>
            <a:r>
              <a:rPr lang="uk-UA" sz="2400" dirty="0">
                <a:solidFill>
                  <a:schemeClr val="bg2">
                    <a:lumMod val="10000"/>
                  </a:schemeClr>
                </a:solidFill>
              </a:rPr>
              <a:t>Вправи і завдання для формування ГК.</a:t>
            </a:r>
            <a:endParaRPr lang="ru-RU" sz="2400" dirty="0">
              <a:solidFill>
                <a:schemeClr val="bg2">
                  <a:lumMod val="10000"/>
                </a:schemeClr>
              </a:solidFill>
            </a:endParaRPr>
          </a:p>
          <a:p>
            <a:pPr algn="l"/>
            <a:endParaRPr lang="ru-RU" sz="2400" dirty="0">
              <a:solidFill>
                <a:schemeClr val="bg2">
                  <a:lumMod val="1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26438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Зміст навчання граматики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uk-UA" sz="2800" dirty="0"/>
              <a:t>а</a:t>
            </a:r>
            <a:r>
              <a:rPr lang="uk-UA" sz="2800" dirty="0" smtClean="0"/>
              <a:t>ктивний граматичний мінімум</a:t>
            </a:r>
          </a:p>
          <a:p>
            <a:r>
              <a:rPr lang="uk-UA" sz="2800" dirty="0"/>
              <a:t>п</a:t>
            </a:r>
            <a:r>
              <a:rPr lang="uk-UA" sz="2800" dirty="0" smtClean="0"/>
              <a:t>асивний граматичний мінімум</a:t>
            </a:r>
            <a:endParaRPr lang="ru-RU" sz="2800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/>
        <p:txBody>
          <a:bodyPr>
            <a:normAutofit/>
          </a:bodyPr>
          <a:lstStyle/>
          <a:p>
            <a:r>
              <a:rPr lang="uk-UA" sz="2800" dirty="0"/>
              <a:t>р</a:t>
            </a:r>
            <a:r>
              <a:rPr lang="uk-UA" sz="2800" dirty="0" smtClean="0"/>
              <a:t>епродуктивні (говоріння, письмо)</a:t>
            </a:r>
          </a:p>
          <a:p>
            <a:r>
              <a:rPr lang="uk-UA" sz="2800" dirty="0"/>
              <a:t>р</a:t>
            </a:r>
            <a:r>
              <a:rPr lang="uk-UA" sz="2800" dirty="0" smtClean="0"/>
              <a:t>ецептивні (аудіювання, читання)</a:t>
            </a:r>
          </a:p>
          <a:p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40022116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ctr"/>
            <a:r>
              <a:rPr lang="uk-UA" dirty="0" smtClean="0"/>
              <a:t>Зміст етапу</a:t>
            </a:r>
          </a:p>
          <a:p>
            <a:pPr marL="457200" indent="-457200">
              <a:buFont typeface="+mj-lt"/>
              <a:buAutoNum type="arabicPeriod"/>
            </a:pPr>
            <a:r>
              <a:rPr lang="uk-UA" dirty="0" smtClean="0"/>
              <a:t>Демонстрація нової ГС в ситуації – пояснення функції ГС;</a:t>
            </a:r>
          </a:p>
          <a:p>
            <a:pPr marL="457200" indent="-457200">
              <a:buFont typeface="+mj-lt"/>
              <a:buAutoNum type="arabicPeriod"/>
            </a:pPr>
            <a:r>
              <a:rPr lang="uk-UA" dirty="0" smtClean="0"/>
              <a:t>Перевірка розуміння значення ГС – відповіді на запитання;</a:t>
            </a:r>
          </a:p>
          <a:p>
            <a:pPr marL="457200" indent="-457200">
              <a:buFont typeface="+mj-lt"/>
              <a:buAutoNum type="arabicPeriod"/>
            </a:pPr>
            <a:r>
              <a:rPr lang="uk-UA" dirty="0" smtClean="0"/>
              <a:t>Демонстрація графічної форми ГС – пояснення правил утворення, особливостей вимови, інтонування;</a:t>
            </a:r>
          </a:p>
          <a:p>
            <a:pPr marL="457200" indent="-457200">
              <a:buFont typeface="+mj-lt"/>
              <a:buAutoNum type="arabicPeriod"/>
            </a:pPr>
            <a:r>
              <a:rPr lang="uk-UA" dirty="0" smtClean="0"/>
              <a:t>Фонетичне опрацювання ГС (вправи в імітації)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2082560"/>
          </a:xfrm>
        </p:spPr>
        <p:txBody>
          <a:bodyPr>
            <a:noAutofit/>
          </a:bodyPr>
          <a:lstStyle/>
          <a:p>
            <a:r>
              <a:rPr lang="uk-UA" sz="2800" b="1" dirty="0" smtClean="0"/>
              <a:t>Етапи формування репродуктивної граматичної навички</a:t>
            </a:r>
            <a:br>
              <a:rPr lang="uk-UA" sz="2800" b="1" dirty="0" smtClean="0"/>
            </a:br>
            <a:r>
              <a:rPr lang="uk-UA" sz="2800" dirty="0" smtClean="0"/>
              <a:t>І. </a:t>
            </a:r>
            <a:r>
              <a:rPr lang="uk-UA" sz="2800" u="sng" dirty="0" smtClean="0"/>
              <a:t>Ознайомлення учнівства з новою граматичною структурою</a:t>
            </a:r>
            <a:br>
              <a:rPr lang="uk-UA" sz="2800" u="sng" dirty="0" smtClean="0"/>
            </a:br>
            <a:endParaRPr lang="ru-RU" sz="2800" u="sng" dirty="0"/>
          </a:p>
        </p:txBody>
      </p:sp>
    </p:spTree>
    <p:extLst>
      <p:ext uri="{BB962C8B-B14F-4D97-AF65-F5344CB8AC3E}">
        <p14:creationId xmlns:p14="http://schemas.microsoft.com/office/powerpoint/2010/main" val="42909891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uk-UA" dirty="0" smtClean="0"/>
              <a:t>Виконання учнями рецептивно-репродуктивних умовно-мовленнєвих вправ:</a:t>
            </a:r>
          </a:p>
          <a:p>
            <a:pPr>
              <a:buFont typeface="Wingdings" pitchFamily="2" charset="2"/>
              <a:buChar char="§"/>
            </a:pPr>
            <a:r>
              <a:rPr lang="uk-UA" dirty="0" smtClean="0"/>
              <a:t>в імітації ГС</a:t>
            </a:r>
          </a:p>
          <a:p>
            <a:pPr>
              <a:buFont typeface="Wingdings" pitchFamily="2" charset="2"/>
              <a:buChar char="§"/>
            </a:pPr>
            <a:r>
              <a:rPr lang="uk-UA" dirty="0" smtClean="0"/>
              <a:t>на підстановку до ГС</a:t>
            </a:r>
          </a:p>
          <a:p>
            <a:pPr>
              <a:buFont typeface="Wingdings" pitchFamily="2" charset="2"/>
              <a:buChar char="§"/>
            </a:pPr>
            <a:r>
              <a:rPr lang="uk-UA" dirty="0" smtClean="0"/>
              <a:t>на трансформацію ГС</a:t>
            </a:r>
          </a:p>
          <a:p>
            <a:pPr>
              <a:buFont typeface="Wingdings" pitchFamily="2" charset="2"/>
              <a:buChar char="§"/>
            </a:pPr>
            <a:r>
              <a:rPr lang="uk-UA" dirty="0" smtClean="0"/>
              <a:t>на завершення ГС</a:t>
            </a:r>
          </a:p>
          <a:p>
            <a:pPr>
              <a:buFont typeface="Wingdings" pitchFamily="2" charset="2"/>
              <a:buChar char="§"/>
            </a:pPr>
            <a:r>
              <a:rPr lang="uk-UA" dirty="0" smtClean="0"/>
              <a:t>на розширення ГС</a:t>
            </a:r>
          </a:p>
          <a:p>
            <a:pPr>
              <a:buFont typeface="Wingdings" pitchFamily="2" charset="2"/>
              <a:buChar char="§"/>
            </a:pPr>
            <a:r>
              <a:rPr lang="uk-UA" dirty="0" smtClean="0"/>
              <a:t>відповіді на запитання</a:t>
            </a:r>
          </a:p>
          <a:p>
            <a:pPr>
              <a:buFont typeface="Wingdings" pitchFamily="2" charset="2"/>
              <a:buChar char="§"/>
            </a:pPr>
            <a:r>
              <a:rPr lang="uk-UA" dirty="0" smtClean="0"/>
              <a:t>самостійне виживання нової ГС</a:t>
            </a:r>
          </a:p>
          <a:p>
            <a:pPr>
              <a:buFont typeface="Wingdings" pitchFamily="2" charset="2"/>
              <a:buChar char="§"/>
            </a:pPr>
            <a:endParaRPr lang="uk-UA" dirty="0" smtClean="0"/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38328"/>
            <a:ext cx="8363272" cy="1650512"/>
          </a:xfrm>
        </p:spPr>
        <p:txBody>
          <a:bodyPr>
            <a:noAutofit/>
          </a:bodyPr>
          <a:lstStyle/>
          <a:p>
            <a:r>
              <a:rPr lang="uk-UA" sz="2800" dirty="0" smtClean="0"/>
              <a:t>ІІ. </a:t>
            </a:r>
            <a:r>
              <a:rPr lang="uk-UA" sz="2800" u="sng" dirty="0" smtClean="0"/>
              <a:t>Автоматизація дій учнівства з новою ГС </a:t>
            </a:r>
            <a:br>
              <a:rPr lang="uk-UA" sz="2800" u="sng" dirty="0" smtClean="0"/>
            </a:br>
            <a:r>
              <a:rPr lang="uk-UA" sz="2800" u="sng" dirty="0" smtClean="0"/>
              <a:t>на рівні фрази </a:t>
            </a:r>
            <a:br>
              <a:rPr lang="uk-UA" sz="2800" u="sng" dirty="0" smtClean="0"/>
            </a:br>
            <a:r>
              <a:rPr lang="uk-UA" sz="2800" dirty="0" smtClean="0"/>
              <a:t>мета: навчити вживати ГС на рівні фрази</a:t>
            </a:r>
            <a:br>
              <a:rPr lang="uk-UA" sz="2800" dirty="0" smtClean="0"/>
            </a:b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14636299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uk-UA" dirty="0" smtClean="0"/>
              <a:t>Виконання рецептивно-репродуктивних умовно-мовленнєвих вправ:</a:t>
            </a:r>
          </a:p>
          <a:p>
            <a:pPr>
              <a:buFont typeface="Wingdings" pitchFamily="2" charset="2"/>
              <a:buChar char="§"/>
            </a:pPr>
            <a:r>
              <a:rPr lang="uk-UA" dirty="0" smtClean="0"/>
              <a:t>на об'єднання зразків мовлення у </a:t>
            </a:r>
            <a:r>
              <a:rPr lang="uk-UA" dirty="0" err="1" smtClean="0"/>
              <a:t>мікромонолозі</a:t>
            </a:r>
            <a:r>
              <a:rPr lang="uk-UA" dirty="0" smtClean="0"/>
              <a:t>;</a:t>
            </a:r>
          </a:p>
          <a:p>
            <a:pPr>
              <a:buFont typeface="Wingdings" pitchFamily="2" charset="2"/>
              <a:buChar char="§"/>
            </a:pPr>
            <a:r>
              <a:rPr lang="uk-UA" dirty="0" smtClean="0"/>
              <a:t> на об'єднання зразків мовлення у </a:t>
            </a:r>
            <a:r>
              <a:rPr lang="uk-UA" dirty="0" err="1" smtClean="0"/>
              <a:t>мікродіалозі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38328"/>
            <a:ext cx="8435280" cy="1650512"/>
          </a:xfrm>
        </p:spPr>
        <p:txBody>
          <a:bodyPr>
            <a:noAutofit/>
          </a:bodyPr>
          <a:lstStyle/>
          <a:p>
            <a:r>
              <a:rPr lang="uk-UA" sz="2400" dirty="0" smtClean="0"/>
              <a:t>ІІІ. </a:t>
            </a:r>
            <a:r>
              <a:rPr lang="uk-UA" sz="2400" u="sng" dirty="0" smtClean="0"/>
              <a:t>Автоматизація дій учнів з ГС на рівні </a:t>
            </a:r>
            <a:r>
              <a:rPr lang="uk-UA" sz="2400" u="sng" dirty="0" err="1" smtClean="0"/>
              <a:t>понадфразової</a:t>
            </a:r>
            <a:r>
              <a:rPr lang="uk-UA" sz="2400" u="sng" dirty="0" smtClean="0"/>
              <a:t> єдності</a:t>
            </a:r>
            <a:br>
              <a:rPr lang="uk-UA" sz="2400" u="sng" dirty="0" smtClean="0"/>
            </a:br>
            <a:r>
              <a:rPr lang="uk-UA" sz="2400" dirty="0" smtClean="0"/>
              <a:t>мета: навчити вживати ГС в коротких висловлюваннях монологічного і діалогічного характеру</a:t>
            </a:r>
            <a:br>
              <a:rPr lang="uk-UA" sz="2400" dirty="0" smtClean="0"/>
            </a:b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29571447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R</a:t>
            </a:r>
            <a:r>
              <a:rPr lang="en-US" sz="2800" dirty="0" smtClean="0"/>
              <a:t>ead the text of the exercise. Copy out the numbers of sentences comprising the Perfect Infinitive Passive. </a:t>
            </a:r>
            <a:endParaRPr lang="ru-RU" sz="2800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 smtClean="0">
                <a:solidFill>
                  <a:srgbClr val="FF0000"/>
                </a:solidFill>
              </a:rPr>
              <a:t>Види вправ на рецепцію ГС</a:t>
            </a:r>
            <a:br>
              <a:rPr lang="uk-UA" dirty="0" smtClean="0">
                <a:solidFill>
                  <a:srgbClr val="FF0000"/>
                </a:solidFill>
              </a:rPr>
            </a:br>
            <a:r>
              <a:rPr lang="uk-UA" dirty="0" smtClean="0">
                <a:solidFill>
                  <a:srgbClr val="002060"/>
                </a:solidFill>
              </a:rPr>
              <a:t>приклад </a:t>
            </a:r>
            <a:r>
              <a:rPr lang="uk-UA" dirty="0" smtClean="0">
                <a:solidFill>
                  <a:srgbClr val="002060"/>
                </a:solidFill>
              </a:rPr>
              <a:t>вправи на впізнавання</a:t>
            </a:r>
            <a:endParaRPr lang="ru-RU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47460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323528" y="1772816"/>
            <a:ext cx="8496943" cy="4353347"/>
          </a:xfrm>
        </p:spPr>
        <p:txBody>
          <a:bodyPr/>
          <a:lstStyle/>
          <a:p>
            <a:r>
              <a:rPr lang="en-US" sz="2800" dirty="0" smtClean="0"/>
              <a:t>T.: Listen to some questions and possible answers. Decide if the verb forms in bold type are the same or different.</a:t>
            </a:r>
          </a:p>
          <a:p>
            <a:endParaRPr lang="en-US" dirty="0"/>
          </a:p>
          <a:p>
            <a:r>
              <a:rPr lang="en-US" sz="2800" dirty="0" smtClean="0"/>
              <a:t>Where are the children?</a:t>
            </a:r>
          </a:p>
          <a:p>
            <a:endParaRPr lang="en-US" sz="2800" dirty="0" smtClean="0"/>
          </a:p>
          <a:p>
            <a:pPr marL="457200" indent="-457200">
              <a:buFont typeface="+mj-lt"/>
              <a:buAutoNum type="alphaLcParenR"/>
            </a:pPr>
            <a:r>
              <a:rPr lang="en-US" sz="2800" dirty="0" smtClean="0"/>
              <a:t>They must have gone to the lake.</a:t>
            </a:r>
          </a:p>
          <a:p>
            <a:pPr marL="457200" indent="-457200">
              <a:buFont typeface="+mj-lt"/>
              <a:buAutoNum type="alphaLcParenR"/>
            </a:pPr>
            <a:r>
              <a:rPr lang="en-US" sz="2800" dirty="0" smtClean="0"/>
              <a:t>They have gone to the lake.</a:t>
            </a:r>
            <a:endParaRPr lang="ru-RU" sz="2800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 smtClean="0"/>
              <a:t>приклад вправи на диференціацію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090838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26377" y="620688"/>
            <a:ext cx="8352928" cy="62786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2800" b="1" dirty="0"/>
              <a:t>приклад вправи на ідентифікацію</a:t>
            </a:r>
            <a:br>
              <a:rPr lang="uk-UA" sz="2800" b="1" dirty="0"/>
            </a:br>
            <a:endParaRPr lang="en-US" sz="2800" b="1" dirty="0" smtClean="0"/>
          </a:p>
          <a:p>
            <a:pPr algn="ctr"/>
            <a:r>
              <a:rPr lang="en-US" sz="2000" dirty="0" smtClean="0"/>
              <a:t>read </a:t>
            </a:r>
            <a:r>
              <a:rPr lang="en-US" sz="2000" dirty="0"/>
              <a:t>the sentences comprising various forms of the Infinitive. Put the numbers of sentences into the table </a:t>
            </a:r>
            <a:r>
              <a:rPr lang="en-US" sz="2000" dirty="0" smtClean="0"/>
              <a:t>below</a:t>
            </a:r>
            <a:endParaRPr lang="uk-UA" sz="2000" dirty="0" smtClean="0"/>
          </a:p>
          <a:p>
            <a:endParaRPr lang="uk-UA" dirty="0"/>
          </a:p>
          <a:p>
            <a:endParaRPr lang="uk-UA" dirty="0" smtClean="0"/>
          </a:p>
          <a:p>
            <a:endParaRPr lang="uk-UA" dirty="0"/>
          </a:p>
          <a:p>
            <a:endParaRPr lang="uk-UA" dirty="0" smtClean="0"/>
          </a:p>
          <a:p>
            <a:endParaRPr lang="uk-UA" dirty="0"/>
          </a:p>
          <a:p>
            <a:endParaRPr lang="uk-UA" dirty="0" smtClean="0"/>
          </a:p>
          <a:p>
            <a:endParaRPr lang="uk-UA" dirty="0"/>
          </a:p>
          <a:p>
            <a:endParaRPr lang="uk-UA" dirty="0" smtClean="0"/>
          </a:p>
          <a:p>
            <a:endParaRPr lang="uk-UA" dirty="0"/>
          </a:p>
          <a:p>
            <a:endParaRPr lang="uk-UA" dirty="0" smtClean="0"/>
          </a:p>
          <a:p>
            <a:endParaRPr lang="uk-UA" dirty="0"/>
          </a:p>
          <a:p>
            <a:endParaRPr lang="uk-UA" dirty="0" smtClean="0"/>
          </a:p>
          <a:p>
            <a:endParaRPr lang="uk-UA" dirty="0"/>
          </a:p>
          <a:p>
            <a:endParaRPr lang="uk-UA" dirty="0" smtClean="0"/>
          </a:p>
          <a:p>
            <a:endParaRPr lang="uk-UA" dirty="0"/>
          </a:p>
          <a:p>
            <a:endParaRPr lang="uk-UA" dirty="0" smtClean="0"/>
          </a:p>
          <a:p>
            <a:endParaRPr lang="ru-RU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10513128"/>
              </p:ext>
            </p:extLst>
          </p:nvPr>
        </p:nvGraphicFramePr>
        <p:xfrm>
          <a:off x="326377" y="2348880"/>
          <a:ext cx="8578148" cy="24711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20470"/>
                <a:gridCol w="3244917"/>
                <a:gridCol w="3112761"/>
              </a:tblGrid>
              <a:tr h="617788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Active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Passive</a:t>
                      </a:r>
                      <a:endParaRPr lang="ru-RU" sz="2400" dirty="0"/>
                    </a:p>
                  </a:txBody>
                  <a:tcPr/>
                </a:tc>
              </a:tr>
              <a:tr h="617788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Simple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617788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Progressive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617788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Perfect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0376012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323528" y="1700808"/>
            <a:ext cx="8568951" cy="442535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 smtClean="0"/>
              <a:t>Read an e-mail message. Copy out the verb form according to the context.</a:t>
            </a:r>
          </a:p>
          <a:p>
            <a:pPr marL="0" indent="0">
              <a:buNone/>
            </a:pPr>
            <a:endParaRPr lang="en-US" sz="3200" dirty="0" smtClean="0"/>
          </a:p>
          <a:p>
            <a:pPr marL="0" indent="0">
              <a:buNone/>
            </a:pPr>
            <a:r>
              <a:rPr lang="en-US" sz="3200" dirty="0" smtClean="0"/>
              <a:t>I’m writing to tell you a few words about recent events of my life and to learn something new about you. My classmates and I </a:t>
            </a:r>
            <a:r>
              <a:rPr lang="en-US" sz="3200" b="1" i="1" dirty="0" smtClean="0"/>
              <a:t>have passed/passed/have been passing </a:t>
            </a:r>
            <a:r>
              <a:rPr lang="en-US" sz="3200" dirty="0" smtClean="0"/>
              <a:t>all our exams successfully. etc.</a:t>
            </a:r>
            <a:endParaRPr lang="ru-RU" sz="3200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 smtClean="0"/>
              <a:t>приклад вправи на вибір видо-часової форми за контекстом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421671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539552" y="1700808"/>
            <a:ext cx="8416445" cy="4896544"/>
          </a:xfrm>
        </p:spPr>
        <p:txBody>
          <a:bodyPr/>
          <a:lstStyle/>
          <a:p>
            <a:pPr marL="0" indent="0">
              <a:buNone/>
            </a:pPr>
            <a:r>
              <a:rPr lang="en-US" sz="2800" dirty="0" smtClean="0"/>
              <a:t>Choose the one (a, b, c) that corresponds to the meaning of the structure “a modal verb + Perfect Infinitive”</a:t>
            </a:r>
          </a:p>
          <a:p>
            <a:r>
              <a:rPr lang="en-US" dirty="0" smtClean="0"/>
              <a:t>- John didn’t come to school yesterday.</a:t>
            </a:r>
          </a:p>
          <a:p>
            <a:r>
              <a:rPr lang="en-US" dirty="0" smtClean="0"/>
              <a:t>- He </a:t>
            </a:r>
            <a:r>
              <a:rPr lang="en-US" b="1" dirty="0" smtClean="0"/>
              <a:t>must have fallen ill</a:t>
            </a:r>
            <a:r>
              <a:rPr lang="en-US" dirty="0" smtClean="0"/>
              <a:t>.</a:t>
            </a:r>
          </a:p>
          <a:p>
            <a:pPr marL="457200" indent="-457200">
              <a:buFont typeface="+mj-lt"/>
              <a:buAutoNum type="alphaLcParenR"/>
            </a:pPr>
            <a:r>
              <a:rPr lang="en-US" dirty="0"/>
              <a:t>T</a:t>
            </a:r>
            <a:r>
              <a:rPr lang="en-US" dirty="0" smtClean="0"/>
              <a:t>he speaker is not sure about the reason for John’s absence.</a:t>
            </a:r>
          </a:p>
          <a:p>
            <a:pPr marL="457200" indent="-457200">
              <a:buFont typeface="+mj-lt"/>
              <a:buAutoNum type="alphaLcParenR"/>
            </a:pPr>
            <a:r>
              <a:rPr lang="en-US" dirty="0" smtClean="0"/>
              <a:t>The speaker doubts the reason for John’s absence.</a:t>
            </a:r>
          </a:p>
          <a:p>
            <a:pPr marL="457200" indent="-457200">
              <a:buFont typeface="+mj-lt"/>
              <a:buAutoNum type="alphaLcParenR"/>
            </a:pPr>
            <a:r>
              <a:rPr lang="en-US" dirty="0" smtClean="0"/>
              <a:t>The speaker is quite sure about the reason for </a:t>
            </a:r>
            <a:r>
              <a:rPr lang="en-US" dirty="0"/>
              <a:t>John’s absence.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 smtClean="0"/>
              <a:t>приклад вправи на перевірку розуміння ГС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500125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1412776"/>
            <a:ext cx="8420472" cy="4896544"/>
          </a:xfrm>
        </p:spPr>
        <p:txBody>
          <a:bodyPr>
            <a:normAutofit/>
          </a:bodyPr>
          <a:lstStyle/>
          <a:p>
            <a:pPr algn="l"/>
            <a:r>
              <a:rPr lang="en-US" sz="3200" dirty="0" smtClean="0"/>
              <a:t>Agree with me if I am right. Say “You are right” before the true statement or “You aren’t right, I’m afraid” if the statement is false.</a:t>
            </a:r>
            <a:br>
              <a:rPr lang="en-US" sz="3200" dirty="0" smtClean="0"/>
            </a:br>
            <a:r>
              <a:rPr lang="en-US" sz="3200" dirty="0" smtClean="0"/>
              <a:t>T.: There’s a ball on Sasha’s desk.</a:t>
            </a:r>
            <a:br>
              <a:rPr lang="en-US" sz="3200" dirty="0" smtClean="0"/>
            </a:br>
            <a:r>
              <a:rPr lang="en-US" sz="3200" dirty="0" smtClean="0"/>
              <a:t>P1: You are right. There is a ball on Sasha’s desk. etc.</a:t>
            </a:r>
            <a:endParaRPr lang="ru-RU" sz="32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1520" y="332657"/>
            <a:ext cx="8640960" cy="1296144"/>
          </a:xfrm>
        </p:spPr>
        <p:txBody>
          <a:bodyPr>
            <a:normAutofit fontScale="70000" lnSpcReduction="20000"/>
          </a:bodyPr>
          <a:lstStyle/>
          <a:p>
            <a:endParaRPr lang="en-US" sz="4000" dirty="0" smtClean="0"/>
          </a:p>
          <a:p>
            <a:r>
              <a:rPr lang="uk-UA" sz="4000" b="1" dirty="0">
                <a:solidFill>
                  <a:srgbClr val="FF0000"/>
                </a:solidFill>
              </a:rPr>
              <a:t>в</a:t>
            </a:r>
            <a:r>
              <a:rPr lang="uk-UA" sz="4000" b="1" dirty="0" smtClean="0">
                <a:solidFill>
                  <a:srgbClr val="FF0000"/>
                </a:solidFill>
              </a:rPr>
              <a:t>иди вправ на репродукцію</a:t>
            </a:r>
            <a:endParaRPr lang="en-US" sz="4000" b="1" dirty="0" smtClean="0">
              <a:solidFill>
                <a:srgbClr val="FF0000"/>
              </a:solidFill>
            </a:endParaRPr>
          </a:p>
          <a:p>
            <a:r>
              <a:rPr lang="uk-UA" sz="4000" dirty="0" smtClean="0"/>
              <a:t>приклад  </a:t>
            </a:r>
            <a:r>
              <a:rPr lang="uk-UA" sz="4000" dirty="0" smtClean="0"/>
              <a:t>вправи на імітацію</a:t>
            </a:r>
          </a:p>
          <a:p>
            <a:endParaRPr lang="ru-RU" sz="4000" dirty="0"/>
          </a:p>
        </p:txBody>
      </p:sp>
    </p:spTree>
    <p:extLst>
      <p:ext uri="{BB962C8B-B14F-4D97-AF65-F5344CB8AC3E}">
        <p14:creationId xmlns:p14="http://schemas.microsoft.com/office/powerpoint/2010/main" val="33392737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51520" y="692696"/>
            <a:ext cx="856895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2800" dirty="0" smtClean="0"/>
              <a:t>Глосарій професійної термінології</a:t>
            </a:r>
          </a:p>
          <a:p>
            <a:pPr algn="ctr"/>
            <a:endParaRPr lang="uk-UA" dirty="0" smtClean="0"/>
          </a:p>
          <a:p>
            <a:endParaRPr lang="ru-RU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10272940"/>
              </p:ext>
            </p:extLst>
          </p:nvPr>
        </p:nvGraphicFramePr>
        <p:xfrm>
          <a:off x="467544" y="1412776"/>
          <a:ext cx="8352928" cy="2377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76464"/>
                <a:gridCol w="4176464"/>
              </a:tblGrid>
              <a:tr h="370840">
                <a:tc>
                  <a:txBody>
                    <a:bodyPr/>
                    <a:lstStyle/>
                    <a:p>
                      <a:r>
                        <a:rPr lang="uk-UA" sz="2000" dirty="0" smtClean="0"/>
                        <a:t>граматична компетентність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grammatical competence</a:t>
                      </a:r>
                      <a:endParaRPr lang="ru-RU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uk-UA" sz="2000" dirty="0" smtClean="0"/>
                        <a:t>граматичний мінімум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grammar minimum</a:t>
                      </a:r>
                      <a:endParaRPr lang="ru-RU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uk-UA" sz="2000" dirty="0" smtClean="0"/>
                        <a:t>граматична навичка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grammar skill</a:t>
                      </a:r>
                      <a:endParaRPr lang="ru-RU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uk-UA" sz="2000" dirty="0" smtClean="0"/>
                        <a:t>граматична структура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grammatical structure</a:t>
                      </a:r>
                      <a:endParaRPr lang="ru-RU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uk-UA" sz="2000" dirty="0" smtClean="0"/>
                        <a:t>активний граматичний мінімум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active grammar minimum</a:t>
                      </a:r>
                      <a:endParaRPr lang="ru-RU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uk-UA" sz="2000" dirty="0" smtClean="0"/>
                        <a:t>пасивний граматичний мінімум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passive grammar minimum</a:t>
                      </a:r>
                      <a:endParaRPr lang="ru-RU" sz="20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1838585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251520" y="1628800"/>
            <a:ext cx="8784975" cy="4497363"/>
          </a:xfrm>
        </p:spPr>
        <p:txBody>
          <a:bodyPr>
            <a:normAutofit/>
          </a:bodyPr>
          <a:lstStyle/>
          <a:p>
            <a:r>
              <a:rPr lang="en-US" sz="3200" dirty="0" smtClean="0"/>
              <a:t>Now I will tell you about a thing on the desk and you will tell me about another thing.</a:t>
            </a:r>
          </a:p>
          <a:p>
            <a:endParaRPr lang="en-US" sz="3200" dirty="0"/>
          </a:p>
          <a:p>
            <a:r>
              <a:rPr lang="en-US" sz="3200" dirty="0" smtClean="0"/>
              <a:t>T.: There is a ruler on Oksana’s desk.</a:t>
            </a:r>
          </a:p>
          <a:p>
            <a:r>
              <a:rPr lang="en-US" sz="3200" dirty="0" smtClean="0"/>
              <a:t>P1: There is a pen on her desk.</a:t>
            </a:r>
          </a:p>
          <a:p>
            <a:r>
              <a:rPr lang="en-US" sz="3200" dirty="0" smtClean="0"/>
              <a:t>There is a book on her desk. etc. </a:t>
            </a:r>
            <a:endParaRPr lang="ru-RU" sz="3200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 smtClean="0"/>
              <a:t>приклад вправи на підстановку</a:t>
            </a:r>
            <a:br>
              <a:rPr lang="uk-UA" dirty="0" smtClean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9978436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23528" y="692696"/>
            <a:ext cx="8280921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3200" dirty="0" smtClean="0"/>
              <a:t>приклад вправи на трансформацію</a:t>
            </a:r>
          </a:p>
          <a:p>
            <a:pPr algn="ctr"/>
            <a:endParaRPr lang="uk-UA" sz="3200" dirty="0" smtClean="0"/>
          </a:p>
          <a:p>
            <a:r>
              <a:rPr lang="en-US" sz="3200" dirty="0" smtClean="0"/>
              <a:t>T.: It seems to me there is a piece of chalk on the desk.</a:t>
            </a:r>
          </a:p>
          <a:p>
            <a:r>
              <a:rPr lang="en-US" sz="3200" dirty="0" smtClean="0"/>
              <a:t>P.: You aren’t right. I’m afraid. There is no piece of chalk on the desk.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425206211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11560" y="548680"/>
            <a:ext cx="8280921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3200" dirty="0" smtClean="0"/>
              <a:t>приклад вправи на самостійне вживання нової ГС в усному мовленні на рівні фрази</a:t>
            </a:r>
            <a:endParaRPr lang="en-US" sz="3200" dirty="0" smtClean="0"/>
          </a:p>
          <a:p>
            <a:pPr algn="ctr"/>
            <a:endParaRPr lang="uk-UA" sz="3200" dirty="0" smtClean="0"/>
          </a:p>
          <a:p>
            <a:r>
              <a:rPr lang="en-US" sz="3200" dirty="0" smtClean="0"/>
              <a:t>P1: There is a toy car in my bag.</a:t>
            </a:r>
          </a:p>
          <a:p>
            <a:r>
              <a:rPr lang="en-US" sz="3200" dirty="0" smtClean="0"/>
              <a:t>P2: There is a doll in my bag. Etc.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66867674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95536" y="1124744"/>
            <a:ext cx="8352929" cy="39395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2800" b="1" dirty="0" smtClean="0"/>
              <a:t>приклад вправи на об'єднання ЗМ у діалогічну єдність </a:t>
            </a:r>
          </a:p>
          <a:p>
            <a:pPr algn="ctr"/>
            <a:r>
              <a:rPr lang="uk-UA" sz="2800" dirty="0" smtClean="0"/>
              <a:t>«твердження - </a:t>
            </a:r>
            <a:r>
              <a:rPr lang="uk-UA" sz="2800" dirty="0" err="1" smtClean="0"/>
              <a:t>твердження</a:t>
            </a:r>
            <a:r>
              <a:rPr lang="uk-UA" sz="2800" dirty="0" smtClean="0"/>
              <a:t>». </a:t>
            </a:r>
            <a:endParaRPr lang="en-US" sz="2800" dirty="0" smtClean="0"/>
          </a:p>
          <a:p>
            <a:pPr algn="r"/>
            <a:r>
              <a:rPr lang="uk-UA" sz="2800" dirty="0" smtClean="0"/>
              <a:t>*</a:t>
            </a:r>
            <a:r>
              <a:rPr lang="uk-UA" sz="2400" i="1" dirty="0" smtClean="0"/>
              <a:t>у вправі використовується </a:t>
            </a:r>
          </a:p>
          <a:p>
            <a:pPr algn="r"/>
            <a:r>
              <a:rPr lang="uk-UA" sz="2400" i="1" dirty="0" smtClean="0"/>
              <a:t>прийом «Рухомі шеренги»</a:t>
            </a:r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r>
              <a:rPr lang="en-US" sz="2800" dirty="0" smtClean="0"/>
              <a:t>Pupil in line one: There is a rubber in my hand.</a:t>
            </a:r>
          </a:p>
          <a:p>
            <a:r>
              <a:rPr lang="en-US" sz="2800" dirty="0" smtClean="0"/>
              <a:t>Pupil in line two: There is a piece of chalk in my hand.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24697128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55577" y="836712"/>
            <a:ext cx="7992888" cy="61247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uk-UA" sz="2800" b="1" dirty="0" smtClean="0"/>
              <a:t>Граматична структура </a:t>
            </a:r>
            <a:r>
              <a:rPr lang="uk-UA" sz="2800" dirty="0" smtClean="0"/>
              <a:t>– це механізм сигналів, що служать для передачі певних значень. Кожна мовленнєва одиниця (словоформа, вільне словосполучення, фраза, ПФЄ) має свою структуру:</a:t>
            </a:r>
            <a:endParaRPr lang="en-US" sz="2800" dirty="0" smtClean="0"/>
          </a:p>
          <a:p>
            <a:pPr algn="just"/>
            <a:endParaRPr lang="uk-UA" sz="2800" dirty="0" smtClean="0"/>
          </a:p>
          <a:p>
            <a:pPr algn="just"/>
            <a:r>
              <a:rPr lang="uk-UA" sz="2800" u="sng" dirty="0" smtClean="0"/>
              <a:t>ЗМ рівня словоформи:</a:t>
            </a:r>
          </a:p>
          <a:p>
            <a:pPr algn="just"/>
            <a:r>
              <a:rPr lang="en-US" sz="2800" i="1" dirty="0" smtClean="0"/>
              <a:t>What is on the shelf</a:t>
            </a:r>
            <a:r>
              <a:rPr lang="uk-UA" sz="2800" i="1" dirty="0" smtClean="0"/>
              <a:t>?</a:t>
            </a:r>
            <a:endParaRPr lang="en-US" sz="2800" i="1" dirty="0" smtClean="0"/>
          </a:p>
          <a:p>
            <a:pPr algn="just"/>
            <a:r>
              <a:rPr lang="en-US" sz="2800" i="1" dirty="0" smtClean="0"/>
              <a:t>1)Books. 2) Bags. 3) Brushes.</a:t>
            </a:r>
          </a:p>
          <a:p>
            <a:pPr algn="just"/>
            <a:endParaRPr lang="en-US" sz="2800" i="1" dirty="0" smtClean="0"/>
          </a:p>
          <a:p>
            <a:pPr algn="just"/>
            <a:r>
              <a:rPr lang="uk-UA" sz="2800" u="sng" dirty="0"/>
              <a:t>ЗМ рівня </a:t>
            </a:r>
            <a:r>
              <a:rPr lang="uk-UA" sz="2800" u="sng" dirty="0" smtClean="0"/>
              <a:t>словосполучення:</a:t>
            </a:r>
            <a:endParaRPr lang="uk-UA" sz="2800" u="sng" dirty="0"/>
          </a:p>
          <a:p>
            <a:pPr algn="just"/>
            <a:r>
              <a:rPr lang="en-US" sz="2800" i="1" dirty="0" smtClean="0"/>
              <a:t>Where is my ball?</a:t>
            </a:r>
            <a:endParaRPr lang="en-US" sz="2800" i="1" dirty="0"/>
          </a:p>
          <a:p>
            <a:pPr algn="just"/>
            <a:r>
              <a:rPr lang="en-US" sz="2800" i="1" dirty="0" smtClean="0"/>
              <a:t>1) On the chair. </a:t>
            </a:r>
            <a:r>
              <a:rPr lang="en-US" sz="2800" i="1" dirty="0"/>
              <a:t>2) </a:t>
            </a:r>
            <a:r>
              <a:rPr lang="en-US" sz="2800" i="1" dirty="0" smtClean="0"/>
              <a:t>Under the table. </a:t>
            </a:r>
            <a:r>
              <a:rPr lang="en-US" sz="2800" i="1" dirty="0"/>
              <a:t>3) </a:t>
            </a:r>
            <a:r>
              <a:rPr lang="en-US" sz="2800" i="1" dirty="0" smtClean="0"/>
              <a:t>In the bag.</a:t>
            </a:r>
            <a:endParaRPr lang="en-US" sz="2800" i="1" dirty="0"/>
          </a:p>
          <a:p>
            <a:pPr algn="just"/>
            <a:endParaRPr lang="ru-RU" sz="2800" i="1" dirty="0"/>
          </a:p>
        </p:txBody>
      </p:sp>
    </p:spTree>
    <p:extLst>
      <p:ext uri="{BB962C8B-B14F-4D97-AF65-F5344CB8AC3E}">
        <p14:creationId xmlns:p14="http://schemas.microsoft.com/office/powerpoint/2010/main" val="22434263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395537" y="620688"/>
            <a:ext cx="8352928" cy="41395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2" algn="just"/>
            <a:r>
              <a:rPr lang="uk-UA" sz="2800" b="1" dirty="0">
                <a:latin typeface="Calibri" pitchFamily="34" charset="0"/>
                <a:ea typeface="Calibri" pitchFamily="34" charset="0"/>
                <a:cs typeface="Times New Roman" pitchFamily="18" charset="0"/>
              </a:rPr>
              <a:t>модель</a:t>
            </a:r>
            <a:r>
              <a:rPr lang="uk-UA" sz="2800" dirty="0"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uk-UA" sz="2800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відтворює </a:t>
            </a:r>
            <a:r>
              <a:rPr lang="uk-UA" sz="2800" dirty="0">
                <a:latin typeface="Calibri" pitchFamily="34" charset="0"/>
                <a:ea typeface="Calibri" pitchFamily="34" charset="0"/>
                <a:cs typeface="Times New Roman" pitchFamily="18" charset="0"/>
              </a:rPr>
              <a:t>структуру, властивості, взаємозв’язки об’єкта і відносити між його елементами у спрощеній формі: </a:t>
            </a:r>
            <a:endParaRPr lang="ru-RU" sz="2800" dirty="0">
              <a:latin typeface="Arial" pitchFamily="34" charset="0"/>
            </a:endParaRPr>
          </a:p>
          <a:p>
            <a:pPr lvl="0" algn="ctr"/>
            <a:r>
              <a:rPr lang="uk-UA" sz="2800" i="1" dirty="0" smtClean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модель розпорядження, наказу</a:t>
            </a:r>
          </a:p>
          <a:p>
            <a:pPr lvl="0"/>
            <a:endParaRPr lang="uk-UA" dirty="0" smtClean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lvl="0"/>
            <a:endParaRPr lang="uk-UA" dirty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lvl="0"/>
            <a:endParaRPr lang="uk-UA" dirty="0" smtClean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lvl="0" algn="ctr"/>
            <a:r>
              <a:rPr lang="uk-UA" sz="2400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модель розпорядження</a:t>
            </a:r>
          </a:p>
          <a:p>
            <a:pPr lvl="0"/>
            <a:endParaRPr lang="uk-UA" sz="1100" dirty="0">
              <a:latin typeface="Times New Roman" pitchFamily="18" charset="0"/>
              <a:cs typeface="Times New Roman" pitchFamily="18" charset="0"/>
            </a:endParaRPr>
          </a:p>
          <a:p>
            <a:pPr lvl="0"/>
            <a:endParaRPr lang="uk-UA" sz="1100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endParaRPr lang="uk-UA" sz="1100" dirty="0">
              <a:latin typeface="Times New Roman" pitchFamily="18" charset="0"/>
              <a:cs typeface="Times New Roman" pitchFamily="18" charset="0"/>
            </a:endParaRPr>
          </a:p>
          <a:p>
            <a:pPr lvl="0"/>
            <a:endParaRPr lang="uk-UA" sz="1100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endParaRPr lang="uk-UA" sz="1100" dirty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13915904"/>
              </p:ext>
            </p:extLst>
          </p:nvPr>
        </p:nvGraphicFramePr>
        <p:xfrm>
          <a:off x="467544" y="2579697"/>
          <a:ext cx="8280922" cy="126187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592288"/>
                <a:gridCol w="2834161"/>
                <a:gridCol w="2854473"/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V</a:t>
                      </a:r>
                      <a:endParaRPr lang="ru-RU" sz="2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N</a:t>
                      </a:r>
                      <a:endParaRPr lang="ru-RU" sz="2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Open</a:t>
                      </a:r>
                      <a:endParaRPr lang="ru-RU" sz="2400" dirty="0"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Do</a:t>
                      </a:r>
                      <a:endParaRPr lang="ru-RU" sz="2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the</a:t>
                      </a:r>
                      <a:endParaRPr lang="ru-RU" sz="2400" dirty="0"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your</a:t>
                      </a:r>
                      <a:endParaRPr lang="ru-RU" sz="2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window!</a:t>
                      </a:r>
                      <a:endParaRPr lang="ru-RU" sz="2400" dirty="0">
                        <a:effectLst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morning exercises.</a:t>
                      </a:r>
                      <a:endParaRPr lang="ru-RU" sz="2400" dirty="0">
                        <a:effectLst/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815840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67544" y="836712"/>
            <a:ext cx="8208912" cy="57861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uk-UA" sz="2800" b="1" dirty="0" smtClean="0"/>
              <a:t>Схема</a:t>
            </a:r>
            <a:r>
              <a:rPr lang="uk-UA" sz="2800" dirty="0" smtClean="0"/>
              <a:t> – це умовне графічне зображення об'єкта:</a:t>
            </a:r>
          </a:p>
          <a:p>
            <a:pPr algn="ctr"/>
            <a:endParaRPr lang="en-US" sz="2000" dirty="0" smtClean="0"/>
          </a:p>
          <a:p>
            <a:pPr algn="ctr"/>
            <a:r>
              <a:rPr lang="uk-UA" sz="2000" dirty="0" smtClean="0"/>
              <a:t>схема ГС спеціального запитання у </a:t>
            </a:r>
            <a:r>
              <a:rPr lang="en-US" sz="2000" dirty="0" smtClean="0"/>
              <a:t>Present Simple (</a:t>
            </a:r>
            <a:r>
              <a:rPr lang="uk-UA" sz="2000" dirty="0" smtClean="0"/>
              <a:t>рівень фрази</a:t>
            </a:r>
            <a:r>
              <a:rPr lang="en-US" sz="2000" dirty="0" smtClean="0"/>
              <a:t>)</a:t>
            </a:r>
            <a:endParaRPr lang="uk-UA" sz="2000" dirty="0" smtClean="0"/>
          </a:p>
          <a:p>
            <a:endParaRPr lang="uk-UA" sz="2000" dirty="0"/>
          </a:p>
          <a:p>
            <a:endParaRPr lang="uk-UA" dirty="0" smtClean="0"/>
          </a:p>
          <a:p>
            <a:endParaRPr lang="uk-UA" dirty="0"/>
          </a:p>
          <a:p>
            <a:endParaRPr lang="uk-UA" dirty="0" smtClean="0"/>
          </a:p>
          <a:p>
            <a:endParaRPr lang="uk-UA" dirty="0"/>
          </a:p>
          <a:p>
            <a:endParaRPr lang="uk-UA" dirty="0" smtClean="0"/>
          </a:p>
          <a:p>
            <a:endParaRPr lang="uk-UA" dirty="0"/>
          </a:p>
          <a:p>
            <a:endParaRPr lang="uk-UA" dirty="0" smtClean="0"/>
          </a:p>
          <a:p>
            <a:r>
              <a:rPr lang="en-US" sz="2400" dirty="0" smtClean="0"/>
              <a:t>     </a:t>
            </a:r>
            <a:r>
              <a:rPr lang="en-US" sz="2800" i="1" dirty="0" smtClean="0"/>
              <a:t>Where         do                 you                           live?</a:t>
            </a:r>
            <a:endParaRPr lang="uk-UA" sz="2800" dirty="0"/>
          </a:p>
          <a:p>
            <a:endParaRPr lang="uk-UA" sz="2800" dirty="0" smtClean="0"/>
          </a:p>
          <a:p>
            <a:endParaRPr lang="uk-UA" sz="2800" dirty="0"/>
          </a:p>
          <a:p>
            <a:endParaRPr lang="uk-UA" dirty="0" smtClean="0"/>
          </a:p>
          <a:p>
            <a:endParaRPr lang="uk-UA" dirty="0"/>
          </a:p>
          <a:p>
            <a:endParaRPr lang="uk-UA" dirty="0" smtClean="0"/>
          </a:p>
          <a:p>
            <a:r>
              <a:rPr lang="uk-UA" dirty="0" smtClean="0"/>
              <a:t> </a:t>
            </a:r>
            <a:endParaRPr lang="ru-RU" dirty="0"/>
          </a:p>
        </p:txBody>
      </p:sp>
      <p:sp>
        <p:nvSpPr>
          <p:cNvPr id="3" name="Равнобедренный треугольник 2"/>
          <p:cNvSpPr/>
          <p:nvPr/>
        </p:nvSpPr>
        <p:spPr>
          <a:xfrm>
            <a:off x="971600" y="1988840"/>
            <a:ext cx="1080120" cy="1656184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/>
          <p:cNvSpPr/>
          <p:nvPr/>
        </p:nvSpPr>
        <p:spPr>
          <a:xfrm>
            <a:off x="2411760" y="2816932"/>
            <a:ext cx="720080" cy="82809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3707904" y="2132856"/>
            <a:ext cx="1872208" cy="151216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Овал 5"/>
          <p:cNvSpPr/>
          <p:nvPr/>
        </p:nvSpPr>
        <p:spPr>
          <a:xfrm>
            <a:off x="6300192" y="2132856"/>
            <a:ext cx="1440160" cy="151216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070352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95536" y="386723"/>
            <a:ext cx="8424936" cy="78483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uk-UA" sz="2400" b="1" dirty="0" smtClean="0"/>
              <a:t>Ілюстративна таблиця </a:t>
            </a:r>
            <a:r>
              <a:rPr lang="uk-UA" sz="2400" dirty="0" smtClean="0"/>
              <a:t>– це </a:t>
            </a:r>
            <a:r>
              <a:rPr lang="uk-UA" sz="2400" dirty="0"/>
              <a:t>вид зорової наочності, що відображає явища у графічній формі і носить узагальнений </a:t>
            </a:r>
            <a:r>
              <a:rPr lang="uk-UA" sz="2400" dirty="0" smtClean="0"/>
              <a:t>характер</a:t>
            </a:r>
          </a:p>
          <a:p>
            <a:pPr algn="ctr"/>
            <a:endParaRPr lang="en-US" dirty="0" smtClean="0"/>
          </a:p>
          <a:p>
            <a:pPr algn="ctr"/>
            <a:r>
              <a:rPr lang="en-US" b="1" dirty="0" smtClean="0"/>
              <a:t>TABLE OF ENGLISH TENSES, ACTIVE VOICE</a:t>
            </a:r>
          </a:p>
          <a:p>
            <a:pPr algn="ctr"/>
            <a:endParaRPr lang="uk-UA" dirty="0" smtClean="0"/>
          </a:p>
          <a:p>
            <a:endParaRPr lang="uk-UA" dirty="0"/>
          </a:p>
          <a:p>
            <a:endParaRPr lang="uk-UA" dirty="0" smtClean="0"/>
          </a:p>
          <a:p>
            <a:endParaRPr lang="uk-UA" dirty="0"/>
          </a:p>
          <a:p>
            <a:endParaRPr lang="uk-UA" dirty="0" smtClean="0"/>
          </a:p>
          <a:p>
            <a:endParaRPr lang="uk-UA" dirty="0"/>
          </a:p>
          <a:p>
            <a:endParaRPr lang="uk-UA" dirty="0" smtClean="0"/>
          </a:p>
          <a:p>
            <a:endParaRPr lang="uk-UA" dirty="0"/>
          </a:p>
          <a:p>
            <a:endParaRPr lang="uk-UA" dirty="0" smtClean="0"/>
          </a:p>
          <a:p>
            <a:endParaRPr lang="uk-UA" dirty="0"/>
          </a:p>
          <a:p>
            <a:endParaRPr lang="uk-UA" dirty="0" smtClean="0"/>
          </a:p>
          <a:p>
            <a:endParaRPr lang="uk-UA" dirty="0"/>
          </a:p>
          <a:p>
            <a:endParaRPr lang="uk-UA" dirty="0" smtClean="0"/>
          </a:p>
          <a:p>
            <a:endParaRPr lang="uk-UA" dirty="0"/>
          </a:p>
          <a:p>
            <a:endParaRPr lang="uk-UA" dirty="0" smtClean="0"/>
          </a:p>
          <a:p>
            <a:endParaRPr lang="uk-UA" dirty="0"/>
          </a:p>
          <a:p>
            <a:endParaRPr lang="uk-UA" dirty="0" smtClean="0"/>
          </a:p>
          <a:p>
            <a:endParaRPr lang="uk-UA" dirty="0"/>
          </a:p>
          <a:p>
            <a:endParaRPr lang="uk-UA" dirty="0" smtClean="0"/>
          </a:p>
          <a:p>
            <a:endParaRPr lang="uk-UA" dirty="0"/>
          </a:p>
          <a:p>
            <a:endParaRPr lang="uk-UA" dirty="0" smtClean="0"/>
          </a:p>
          <a:p>
            <a:endParaRPr lang="ru-RU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74924310"/>
              </p:ext>
            </p:extLst>
          </p:nvPr>
        </p:nvGraphicFramePr>
        <p:xfrm>
          <a:off x="755577" y="2348880"/>
          <a:ext cx="8064894" cy="352839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33961"/>
                <a:gridCol w="1861130"/>
                <a:gridCol w="1723268"/>
                <a:gridCol w="1723268"/>
                <a:gridCol w="1723267"/>
              </a:tblGrid>
              <a:tr h="845344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Simple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Continuous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Perfect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Perfect</a:t>
                      </a:r>
                      <a:r>
                        <a:rPr lang="en-US" sz="2000" baseline="0" dirty="0" smtClean="0"/>
                        <a:t> Continuous</a:t>
                      </a:r>
                      <a:endParaRPr lang="ru-RU" sz="2000" dirty="0"/>
                    </a:p>
                  </a:txBody>
                  <a:tcPr/>
                </a:tc>
              </a:tr>
              <a:tr h="2683048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Present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Every day in our English lessons we </a:t>
                      </a:r>
                      <a:r>
                        <a:rPr lang="en-US" sz="2000" b="1" dirty="0" smtClean="0"/>
                        <a:t>read </a:t>
                      </a:r>
                      <a:r>
                        <a:rPr lang="en-US" sz="2000" dirty="0" smtClean="0"/>
                        <a:t>stories, </a:t>
                      </a:r>
                      <a:r>
                        <a:rPr lang="en-US" sz="2000" b="1" dirty="0" smtClean="0"/>
                        <a:t>talk</a:t>
                      </a:r>
                      <a:r>
                        <a:rPr lang="en-US" sz="2000" dirty="0" smtClean="0"/>
                        <a:t> to each other, </a:t>
                      </a:r>
                      <a:r>
                        <a:rPr lang="en-US" sz="2000" b="1" dirty="0" smtClean="0"/>
                        <a:t>write</a:t>
                      </a:r>
                      <a:r>
                        <a:rPr lang="en-US" sz="2000" dirty="0" smtClean="0"/>
                        <a:t> notes.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Hello, Ann!</a:t>
                      </a:r>
                      <a:r>
                        <a:rPr lang="en-US" sz="2000" baseline="0" dirty="0" smtClean="0"/>
                        <a:t> What </a:t>
                      </a:r>
                      <a:r>
                        <a:rPr lang="en-US" sz="2000" b="1" baseline="0" dirty="0" smtClean="0"/>
                        <a:t>am</a:t>
                      </a:r>
                      <a:r>
                        <a:rPr lang="en-US" sz="2000" baseline="0" dirty="0" smtClean="0"/>
                        <a:t> I </a:t>
                      </a:r>
                      <a:r>
                        <a:rPr lang="en-US" sz="2000" b="1" baseline="0" dirty="0" smtClean="0"/>
                        <a:t>doing</a:t>
                      </a:r>
                      <a:r>
                        <a:rPr lang="en-US" sz="2000" baseline="0" dirty="0" smtClean="0"/>
                        <a:t>? I’</a:t>
                      </a:r>
                      <a:r>
                        <a:rPr lang="en-US" sz="2000" b="1" baseline="0" dirty="0" smtClean="0"/>
                        <a:t>m doing</a:t>
                      </a:r>
                      <a:r>
                        <a:rPr lang="en-US" sz="2000" baseline="0" dirty="0" smtClean="0"/>
                        <a:t> my homework.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I’</a:t>
                      </a:r>
                      <a:r>
                        <a:rPr lang="en-US" sz="2000" b="1" dirty="0" smtClean="0"/>
                        <a:t>ve</a:t>
                      </a:r>
                      <a:r>
                        <a:rPr lang="en-US" sz="2000" dirty="0" smtClean="0"/>
                        <a:t> already </a:t>
                      </a:r>
                      <a:r>
                        <a:rPr lang="en-US" sz="2000" b="1" dirty="0" smtClean="0"/>
                        <a:t>written</a:t>
                      </a:r>
                      <a:r>
                        <a:rPr lang="en-US" sz="2000" dirty="0" smtClean="0"/>
                        <a:t> Exercise 3. 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We’</a:t>
                      </a:r>
                      <a:r>
                        <a:rPr lang="en-US" sz="2000" b="1" dirty="0" smtClean="0"/>
                        <a:t>ve</a:t>
                      </a:r>
                      <a:r>
                        <a:rPr lang="en-US" sz="2000" dirty="0" smtClean="0"/>
                        <a:t> </a:t>
                      </a:r>
                      <a:r>
                        <a:rPr lang="en-US" sz="2000" b="1" dirty="0" smtClean="0"/>
                        <a:t>been looking</a:t>
                      </a:r>
                      <a:r>
                        <a:rPr lang="en-US" sz="2000" dirty="0" smtClean="0"/>
                        <a:t> </a:t>
                      </a:r>
                      <a:r>
                        <a:rPr lang="en-US" sz="2000" b="1" dirty="0" smtClean="0"/>
                        <a:t>forward</a:t>
                      </a:r>
                      <a:r>
                        <a:rPr lang="en-US" sz="2000" baseline="0" dirty="0" smtClean="0"/>
                        <a:t> to this journey since September. </a:t>
                      </a:r>
                      <a:endParaRPr lang="ru-RU" sz="20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167734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95536" y="548680"/>
            <a:ext cx="8748463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b="1" dirty="0"/>
              <a:t>когнітивна метафора</a:t>
            </a:r>
            <a:r>
              <a:rPr lang="uk-UA" dirty="0"/>
              <a:t> (вербальна або зображальна) – це когнітивний процес </a:t>
            </a:r>
            <a:r>
              <a:rPr lang="uk-UA" dirty="0" smtClean="0"/>
              <a:t>, </a:t>
            </a:r>
            <a:r>
              <a:rPr lang="uk-UA" dirty="0"/>
              <a:t>що виражає і формує нові поняття, без яких неможливе отримання нового </a:t>
            </a:r>
            <a:r>
              <a:rPr lang="uk-UA" dirty="0" smtClean="0"/>
              <a:t>знання</a:t>
            </a:r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ru-RU" dirty="0"/>
          </a:p>
        </p:txBody>
      </p:sp>
      <p:pic>
        <p:nvPicPr>
          <p:cNvPr id="3" name="Рисунок 2" descr="https://tnp-production.s3.amazonaws.com/uploads/image_block/000/007/451/image/base_32e5164c4e.jp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1" y="1268760"/>
            <a:ext cx="8712969" cy="525658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5259048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 smtClean="0"/>
              <a:t>Операції, що входять до граматичної навички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uk-UA" dirty="0" smtClean="0"/>
              <a:t>рецептивна граматична навичка</a:t>
            </a:r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uk-UA" dirty="0" smtClean="0"/>
              <a:t>сприймання</a:t>
            </a:r>
          </a:p>
          <a:p>
            <a:r>
              <a:rPr lang="uk-UA" dirty="0" smtClean="0"/>
              <a:t>розпізнавання</a:t>
            </a:r>
          </a:p>
          <a:p>
            <a:r>
              <a:rPr lang="uk-UA" dirty="0" smtClean="0"/>
              <a:t>співвіднесення зі </a:t>
            </a:r>
            <a:r>
              <a:rPr lang="uk-UA" dirty="0" smtClean="0"/>
              <a:t>значенням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/>
        <p:txBody>
          <a:bodyPr>
            <a:normAutofit fontScale="92500" lnSpcReduction="20000"/>
          </a:bodyPr>
          <a:lstStyle/>
          <a:p>
            <a:r>
              <a:rPr lang="uk-UA" dirty="0" smtClean="0"/>
              <a:t>репродуктивна граматична навичка</a:t>
            </a:r>
            <a:endParaRPr lang="uk-UA" sz="3800" dirty="0" smtClean="0"/>
          </a:p>
          <a:p>
            <a:endParaRPr lang="ru-RU" dirty="0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uk-UA" dirty="0" smtClean="0"/>
              <a:t>вибір</a:t>
            </a:r>
          </a:p>
          <a:p>
            <a:r>
              <a:rPr lang="uk-UA" dirty="0" smtClean="0"/>
              <a:t>оформлення за нормами мови</a:t>
            </a:r>
          </a:p>
          <a:p>
            <a:r>
              <a:rPr lang="uk-UA" dirty="0" smtClean="0"/>
              <a:t>реалізація у мовленні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756689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Шкільний граматичний мінімум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676655" y="2060848"/>
            <a:ext cx="3822192" cy="4065632"/>
          </a:xfrm>
        </p:spPr>
        <p:txBody>
          <a:bodyPr>
            <a:normAutofit/>
          </a:bodyPr>
          <a:lstStyle/>
          <a:p>
            <a:r>
              <a:rPr lang="uk-UA" dirty="0" smtClean="0"/>
              <a:t>Активний граматичний мінімум</a:t>
            </a:r>
          </a:p>
          <a:p>
            <a:pPr marL="342900" indent="-342900" algn="l">
              <a:buFont typeface="Wingdings" pitchFamily="2" charset="2"/>
              <a:buChar char="v"/>
            </a:pPr>
            <a:r>
              <a:rPr lang="uk-UA" dirty="0" smtClean="0"/>
              <a:t>для вираження власних думок в усній (говоріння) чи письмовій (письмо) формах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>
            <a:off x="4645152" y="2132856"/>
            <a:ext cx="3822192" cy="3993624"/>
          </a:xfrm>
        </p:spPr>
        <p:txBody>
          <a:bodyPr/>
          <a:lstStyle/>
          <a:p>
            <a:r>
              <a:rPr lang="uk-UA" dirty="0" smtClean="0"/>
              <a:t>Пасивний граматичний мінімум</a:t>
            </a:r>
          </a:p>
          <a:p>
            <a:pPr marL="342900" indent="-342900" algn="l">
              <a:buFont typeface="Wingdings" pitchFamily="2" charset="2"/>
              <a:buChar char="v"/>
            </a:pPr>
            <a:r>
              <a:rPr lang="uk-UA" dirty="0" smtClean="0"/>
              <a:t>для розуміння чужих думок, сприйнятих в усній (аудіювання) чи письмовій (читання) формах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852559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Специальное оформление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Специальное оформление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587</TotalTime>
  <Words>922</Words>
  <Application>Microsoft Office PowerPoint</Application>
  <PresentationFormat>Экран (4:3)</PresentationFormat>
  <Paragraphs>218</Paragraphs>
  <Slides>23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3</vt:i4>
      </vt:variant>
      <vt:variant>
        <vt:lpstr>Заголовки слайдов</vt:lpstr>
      </vt:variant>
      <vt:variant>
        <vt:i4>23</vt:i4>
      </vt:variant>
    </vt:vector>
  </HeadingPairs>
  <TitlesOfParts>
    <vt:vector size="26" baseType="lpstr">
      <vt:lpstr>Волна</vt:lpstr>
      <vt:lpstr>1_Специальное оформление</vt:lpstr>
      <vt:lpstr>Специальное оформление</vt:lpstr>
      <vt:lpstr>ФОРМУВАННЯ ІНШОМОВНОЇ ГРАМАТИЧНОЇ КОМПЕТЕНТНОСТІ 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Операції, що входять до граматичної навички</vt:lpstr>
      <vt:lpstr>Шкільний граматичний мінімум</vt:lpstr>
      <vt:lpstr>Зміст навчання граматики</vt:lpstr>
      <vt:lpstr>Етапи формування репродуктивної граматичної навички І. Ознайомлення учнівства з новою граматичною структурою </vt:lpstr>
      <vt:lpstr>ІІ. Автоматизація дій учнівства з новою ГС  на рівні фрази  мета: навчити вживати ГС на рівні фрази </vt:lpstr>
      <vt:lpstr>ІІІ. Автоматизація дій учнів з ГС на рівні понадфразової єдності мета: навчити вживати ГС в коротких висловлюваннях монологічного і діалогічного характеру </vt:lpstr>
      <vt:lpstr>Види вправ на рецепцію ГС приклад вправи на впізнавання</vt:lpstr>
      <vt:lpstr>приклад вправи на диференціацію</vt:lpstr>
      <vt:lpstr>Презентация PowerPoint</vt:lpstr>
      <vt:lpstr>приклад вправи на вибір видо-часової форми за контекстом</vt:lpstr>
      <vt:lpstr>приклад вправи на перевірку розуміння ГС</vt:lpstr>
      <vt:lpstr>Agree with me if I am right. Say “You are right” before the true statement or “You aren’t right, I’m afraid” if the statement is false. T.: There’s a ball on Sasha’s desk. P1: You are right. There is a ball on Sasha’s desk. etc.</vt:lpstr>
      <vt:lpstr>приклад вправи на підстановку 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cp:lastModifiedBy>User</cp:lastModifiedBy>
  <cp:revision>54</cp:revision>
  <dcterms:modified xsi:type="dcterms:W3CDTF">2016-03-09T07:51:00Z</dcterms:modified>
</cp:coreProperties>
</file>