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426" r:id="rId2"/>
    <p:sldId id="331" r:id="rId3"/>
    <p:sldId id="311" r:id="rId4"/>
    <p:sldId id="408" r:id="rId5"/>
    <p:sldId id="363" r:id="rId6"/>
    <p:sldId id="344" r:id="rId7"/>
    <p:sldId id="346" r:id="rId8"/>
    <p:sldId id="345" r:id="rId9"/>
    <p:sldId id="312" r:id="rId10"/>
    <p:sldId id="347" r:id="rId11"/>
    <p:sldId id="355" r:id="rId12"/>
    <p:sldId id="351" r:id="rId13"/>
    <p:sldId id="349" r:id="rId14"/>
    <p:sldId id="350" r:id="rId15"/>
    <p:sldId id="313" r:id="rId16"/>
    <p:sldId id="339" r:id="rId17"/>
    <p:sldId id="353" r:id="rId18"/>
    <p:sldId id="354" r:id="rId19"/>
    <p:sldId id="352" r:id="rId20"/>
    <p:sldId id="359" r:id="rId21"/>
    <p:sldId id="356" r:id="rId22"/>
    <p:sldId id="420" r:id="rId23"/>
    <p:sldId id="421" r:id="rId24"/>
    <p:sldId id="422" r:id="rId25"/>
    <p:sldId id="423" r:id="rId26"/>
    <p:sldId id="424" r:id="rId27"/>
    <p:sldId id="425" r:id="rId28"/>
    <p:sldId id="309" r:id="rId29"/>
    <p:sldId id="382" r:id="rId30"/>
    <p:sldId id="384" r:id="rId31"/>
    <p:sldId id="367" r:id="rId32"/>
    <p:sldId id="383" r:id="rId33"/>
    <p:sldId id="320" r:id="rId34"/>
    <p:sldId id="386" r:id="rId35"/>
    <p:sldId id="415" r:id="rId36"/>
    <p:sldId id="417" r:id="rId37"/>
    <p:sldId id="416" r:id="rId38"/>
    <p:sldId id="418" r:id="rId39"/>
    <p:sldId id="419" r:id="rId40"/>
    <p:sldId id="365" r:id="rId41"/>
    <p:sldId id="366" r:id="rId42"/>
    <p:sldId id="370" r:id="rId43"/>
    <p:sldId id="372" r:id="rId44"/>
    <p:sldId id="373" r:id="rId45"/>
    <p:sldId id="374" r:id="rId46"/>
    <p:sldId id="375" r:id="rId47"/>
    <p:sldId id="379" r:id="rId48"/>
    <p:sldId id="371" r:id="rId49"/>
    <p:sldId id="368" r:id="rId50"/>
    <p:sldId id="380" r:id="rId51"/>
    <p:sldId id="381" r:id="rId52"/>
    <p:sldId id="385" r:id="rId53"/>
    <p:sldId id="387" r:id="rId54"/>
    <p:sldId id="389" r:id="rId55"/>
    <p:sldId id="392" r:id="rId56"/>
    <p:sldId id="391" r:id="rId57"/>
    <p:sldId id="393" r:id="rId58"/>
    <p:sldId id="390" r:id="rId59"/>
    <p:sldId id="394" r:id="rId60"/>
    <p:sldId id="395" r:id="rId61"/>
    <p:sldId id="315" r:id="rId62"/>
    <p:sldId id="326" r:id="rId63"/>
    <p:sldId id="325" r:id="rId64"/>
    <p:sldId id="310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329" r:id="rId73"/>
    <p:sldId id="332" r:id="rId74"/>
    <p:sldId id="318" r:id="rId75"/>
    <p:sldId id="319" r:id="rId76"/>
    <p:sldId id="403" r:id="rId77"/>
    <p:sldId id="404" r:id="rId78"/>
    <p:sldId id="405" r:id="rId79"/>
    <p:sldId id="406" r:id="rId80"/>
    <p:sldId id="330" r:id="rId81"/>
    <p:sldId id="407" r:id="rId82"/>
    <p:sldId id="327" r:id="rId83"/>
    <p:sldId id="323" r:id="rId84"/>
    <p:sldId id="316" r:id="rId85"/>
    <p:sldId id="317" r:id="rId86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1" autoAdjust="0"/>
    <p:restoredTop sz="94660"/>
  </p:normalViewPr>
  <p:slideViewPr>
    <p:cSldViewPr>
      <p:cViewPr>
        <p:scale>
          <a:sx n="100" d="100"/>
          <a:sy n="100" d="100"/>
        </p:scale>
        <p:origin x="-72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8B038-7D67-4640-A06F-6B36F8A467F4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EF6615B-EF94-40BA-9A2C-75F686B57ED5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Селезінкова артерія</a:t>
          </a:r>
          <a:endParaRPr lang="uk-UA" sz="1600" dirty="0">
            <a:solidFill>
              <a:schemeClr val="tx1"/>
            </a:solidFill>
          </a:endParaRPr>
        </a:p>
      </dgm:t>
    </dgm:pt>
    <dgm:pt modelId="{C7955BB3-DCF1-40E5-98DE-47ED7348AB4D}" type="parTrans" cxnId="{15E093B6-A0EE-4ECE-8943-517C64483F51}">
      <dgm:prSet/>
      <dgm:spPr/>
      <dgm:t>
        <a:bodyPr/>
        <a:lstStyle/>
        <a:p>
          <a:endParaRPr lang="uk-UA"/>
        </a:p>
      </dgm:t>
    </dgm:pt>
    <dgm:pt modelId="{566D5A73-3D45-4FEB-AAA3-BA3C292D8AC5}" type="sibTrans" cxnId="{15E093B6-A0EE-4ECE-8943-517C64483F51}">
      <dgm:prSet/>
      <dgm:spPr/>
      <dgm:t>
        <a:bodyPr/>
        <a:lstStyle/>
        <a:p>
          <a:endParaRPr lang="uk-UA"/>
        </a:p>
      </dgm:t>
    </dgm:pt>
    <dgm:pt modelId="{F9159D52-2360-4C79-8F1A-5EFD45D06EAE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uk-UA" sz="1600" dirty="0" err="1" smtClean="0">
              <a:solidFill>
                <a:schemeClr val="tx1"/>
              </a:solidFill>
            </a:rPr>
            <a:t>Трабекулярна</a:t>
          </a:r>
          <a:r>
            <a:rPr lang="uk-UA" sz="1600" dirty="0" smtClean="0">
              <a:solidFill>
                <a:schemeClr val="tx1"/>
              </a:solidFill>
            </a:rPr>
            <a:t> артерія</a:t>
          </a:r>
          <a:endParaRPr lang="uk-UA" sz="1600" dirty="0">
            <a:solidFill>
              <a:schemeClr val="tx1"/>
            </a:solidFill>
          </a:endParaRPr>
        </a:p>
      </dgm:t>
    </dgm:pt>
    <dgm:pt modelId="{2F794CE5-E049-4686-84E9-F7D2FAAAA7DE}" type="parTrans" cxnId="{67491A6F-6A3A-4B1B-B7D9-C09B01CDDAAC}">
      <dgm:prSet/>
      <dgm:spPr/>
      <dgm:t>
        <a:bodyPr/>
        <a:lstStyle/>
        <a:p>
          <a:endParaRPr lang="uk-UA"/>
        </a:p>
      </dgm:t>
    </dgm:pt>
    <dgm:pt modelId="{C78CF78F-5163-4B5A-9289-A48EC9B9DAB6}" type="sibTrans" cxnId="{67491A6F-6A3A-4B1B-B7D9-C09B01CDDAAC}">
      <dgm:prSet/>
      <dgm:spPr/>
      <dgm:t>
        <a:bodyPr/>
        <a:lstStyle/>
        <a:p>
          <a:endParaRPr lang="uk-UA"/>
        </a:p>
      </dgm:t>
    </dgm:pt>
    <dgm:pt modelId="{326EAF80-6015-486A-B77C-7FC03C7DE9EE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Центральна артерія</a:t>
          </a:r>
          <a:endParaRPr lang="uk-UA" sz="1600" dirty="0">
            <a:solidFill>
              <a:schemeClr val="tx1"/>
            </a:solidFill>
          </a:endParaRPr>
        </a:p>
      </dgm:t>
    </dgm:pt>
    <dgm:pt modelId="{50756FDF-9FCF-4C25-AD8F-4FA7135590AA}" type="parTrans" cxnId="{71E3BB85-3E1C-41B8-A772-06D9302E1A4D}">
      <dgm:prSet/>
      <dgm:spPr/>
      <dgm:t>
        <a:bodyPr/>
        <a:lstStyle/>
        <a:p>
          <a:endParaRPr lang="uk-UA"/>
        </a:p>
      </dgm:t>
    </dgm:pt>
    <dgm:pt modelId="{51B5537A-89AB-4AD4-8E3C-70DFC57D26C6}" type="sibTrans" cxnId="{71E3BB85-3E1C-41B8-A772-06D9302E1A4D}">
      <dgm:prSet/>
      <dgm:spPr/>
      <dgm:t>
        <a:bodyPr/>
        <a:lstStyle/>
        <a:p>
          <a:endParaRPr lang="uk-UA"/>
        </a:p>
      </dgm:t>
    </dgm:pt>
    <dgm:pt modelId="{B0C8D9BF-1DCB-4314-A974-CB6DD44EAA31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uk-UA" sz="1600" dirty="0" err="1" smtClean="0">
              <a:solidFill>
                <a:schemeClr val="tx1"/>
              </a:solidFill>
            </a:rPr>
            <a:t>Пеніцилярні</a:t>
          </a:r>
          <a:r>
            <a:rPr lang="uk-UA" sz="1600" dirty="0" smtClean="0">
              <a:solidFill>
                <a:schemeClr val="tx1"/>
              </a:solidFill>
            </a:rPr>
            <a:t> артерії</a:t>
          </a:r>
          <a:endParaRPr lang="uk-UA" sz="1600" dirty="0">
            <a:solidFill>
              <a:schemeClr val="tx1"/>
            </a:solidFill>
          </a:endParaRPr>
        </a:p>
      </dgm:t>
    </dgm:pt>
    <dgm:pt modelId="{515D1E61-BDD2-48CF-B4FA-361AB8F3D52B}" type="parTrans" cxnId="{774D59C1-D6DB-4103-907D-421F5BCD8FB2}">
      <dgm:prSet/>
      <dgm:spPr/>
      <dgm:t>
        <a:bodyPr/>
        <a:lstStyle/>
        <a:p>
          <a:endParaRPr lang="uk-UA"/>
        </a:p>
      </dgm:t>
    </dgm:pt>
    <dgm:pt modelId="{179010EC-4310-46D9-A39A-8A508BF4DF41}" type="sibTrans" cxnId="{774D59C1-D6DB-4103-907D-421F5BCD8FB2}">
      <dgm:prSet/>
      <dgm:spPr/>
      <dgm:t>
        <a:bodyPr/>
        <a:lstStyle/>
        <a:p>
          <a:endParaRPr lang="uk-UA"/>
        </a:p>
      </dgm:t>
    </dgm:pt>
    <dgm:pt modelId="{586F9BC8-BD8D-4D57-8A95-C076008B22C0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Червона пульпа або синуси селезінки</a:t>
          </a:r>
          <a:endParaRPr lang="uk-UA" sz="1600" dirty="0">
            <a:solidFill>
              <a:schemeClr val="tx1"/>
            </a:solidFill>
          </a:endParaRPr>
        </a:p>
      </dgm:t>
    </dgm:pt>
    <dgm:pt modelId="{F218D75F-2EE8-42E1-BA4A-33476CF7DB1B}" type="parTrans" cxnId="{9D8AF6D6-0F22-4409-8A9F-28EA1EDAC7E9}">
      <dgm:prSet/>
      <dgm:spPr/>
      <dgm:t>
        <a:bodyPr/>
        <a:lstStyle/>
        <a:p>
          <a:endParaRPr lang="uk-UA"/>
        </a:p>
      </dgm:t>
    </dgm:pt>
    <dgm:pt modelId="{3B01288D-1AB4-4C3B-B4E6-2D1813B0F793}" type="sibTrans" cxnId="{9D8AF6D6-0F22-4409-8A9F-28EA1EDAC7E9}">
      <dgm:prSet/>
      <dgm:spPr/>
      <dgm:t>
        <a:bodyPr/>
        <a:lstStyle/>
        <a:p>
          <a:endParaRPr lang="uk-UA"/>
        </a:p>
      </dgm:t>
    </dgm:pt>
    <dgm:pt modelId="{BEC48C42-3C85-4A19-AC6D-EF346C911451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Відкритий тип кровопостачання</a:t>
          </a:r>
          <a:endParaRPr lang="uk-UA" sz="1600" dirty="0">
            <a:solidFill>
              <a:schemeClr val="tx1"/>
            </a:solidFill>
          </a:endParaRPr>
        </a:p>
      </dgm:t>
    </dgm:pt>
    <dgm:pt modelId="{ABDBC1E4-8E53-4ACF-A44E-B0514F2889BB}" type="parTrans" cxnId="{EB33A994-5FB0-48E1-9718-BFF43478E3DA}">
      <dgm:prSet/>
      <dgm:spPr/>
      <dgm:t>
        <a:bodyPr/>
        <a:lstStyle/>
        <a:p>
          <a:endParaRPr lang="uk-UA"/>
        </a:p>
      </dgm:t>
    </dgm:pt>
    <dgm:pt modelId="{8CB9F0AE-9BA4-4ACE-85B6-DEBA6041FEB5}" type="sibTrans" cxnId="{EB33A994-5FB0-48E1-9718-BFF43478E3DA}">
      <dgm:prSet/>
      <dgm:spPr/>
      <dgm:t>
        <a:bodyPr/>
        <a:lstStyle/>
        <a:p>
          <a:endParaRPr lang="uk-UA"/>
        </a:p>
      </dgm:t>
    </dgm:pt>
    <dgm:pt modelId="{88F85DDE-F850-4E92-9392-1C45B1E4FF09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Закритий тип кровопостачання</a:t>
          </a:r>
          <a:endParaRPr lang="uk-UA" sz="1600" dirty="0">
            <a:solidFill>
              <a:schemeClr val="tx1"/>
            </a:solidFill>
          </a:endParaRPr>
        </a:p>
      </dgm:t>
    </dgm:pt>
    <dgm:pt modelId="{B95168B8-899D-4D2A-820A-97B7859BCE28}" type="parTrans" cxnId="{34D76965-8127-443E-92F0-4AD0A71970D7}">
      <dgm:prSet/>
      <dgm:spPr/>
      <dgm:t>
        <a:bodyPr/>
        <a:lstStyle/>
        <a:p>
          <a:endParaRPr lang="uk-UA"/>
        </a:p>
      </dgm:t>
    </dgm:pt>
    <dgm:pt modelId="{988CADCD-DB37-4DAB-A7CA-960C2DCD32DE}" type="sibTrans" cxnId="{34D76965-8127-443E-92F0-4AD0A71970D7}">
      <dgm:prSet/>
      <dgm:spPr/>
      <dgm:t>
        <a:bodyPr/>
        <a:lstStyle/>
        <a:p>
          <a:endParaRPr lang="uk-UA"/>
        </a:p>
      </dgm:t>
    </dgm:pt>
    <dgm:pt modelId="{486D79B4-5D41-4FE5-8FD1-884C83061F08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Пульпарні вени</a:t>
          </a:r>
          <a:endParaRPr lang="uk-UA" sz="1600" dirty="0">
            <a:solidFill>
              <a:schemeClr val="tx1"/>
            </a:solidFill>
          </a:endParaRPr>
        </a:p>
      </dgm:t>
    </dgm:pt>
    <dgm:pt modelId="{C30DE226-325F-4FFB-809F-A289287C82F8}" type="parTrans" cxnId="{74C9716F-67E1-4678-9319-BBA25DEA3D1B}">
      <dgm:prSet/>
      <dgm:spPr/>
      <dgm:t>
        <a:bodyPr/>
        <a:lstStyle/>
        <a:p>
          <a:endParaRPr lang="uk-UA"/>
        </a:p>
      </dgm:t>
    </dgm:pt>
    <dgm:pt modelId="{E4FD4264-182A-49DE-B722-B4BCDB78C15F}" type="sibTrans" cxnId="{74C9716F-67E1-4678-9319-BBA25DEA3D1B}">
      <dgm:prSet/>
      <dgm:spPr/>
      <dgm:t>
        <a:bodyPr/>
        <a:lstStyle/>
        <a:p>
          <a:endParaRPr lang="uk-UA"/>
        </a:p>
      </dgm:t>
    </dgm:pt>
    <dgm:pt modelId="{9497460B-9BB3-4FA1-93BA-1909D0E3B4BA}">
      <dgm:prSet phldrT="[Текст]" custT="1"/>
      <dgm:spPr/>
      <dgm:t>
        <a:bodyPr/>
        <a:lstStyle/>
        <a:p>
          <a:r>
            <a:rPr lang="uk-UA" sz="1600" dirty="0" err="1" smtClean="0">
              <a:solidFill>
                <a:schemeClr val="tx1"/>
              </a:solidFill>
            </a:rPr>
            <a:t>Трабекулярні</a:t>
          </a:r>
          <a:r>
            <a:rPr lang="uk-UA" sz="1600" dirty="0" smtClean="0">
              <a:solidFill>
                <a:schemeClr val="tx1"/>
              </a:solidFill>
            </a:rPr>
            <a:t> вени</a:t>
          </a:r>
          <a:endParaRPr lang="uk-UA" sz="1600" dirty="0">
            <a:solidFill>
              <a:schemeClr val="tx1"/>
            </a:solidFill>
          </a:endParaRPr>
        </a:p>
      </dgm:t>
    </dgm:pt>
    <dgm:pt modelId="{73CEAF37-1D57-44CF-80B1-8DB8A99B131D}" type="parTrans" cxnId="{F03A0485-EF5B-4278-A34B-AAA276085E5B}">
      <dgm:prSet/>
      <dgm:spPr/>
      <dgm:t>
        <a:bodyPr/>
        <a:lstStyle/>
        <a:p>
          <a:endParaRPr lang="uk-UA"/>
        </a:p>
      </dgm:t>
    </dgm:pt>
    <dgm:pt modelId="{62B38779-1F9B-4FC5-AF59-73E750344246}" type="sibTrans" cxnId="{F03A0485-EF5B-4278-A34B-AAA276085E5B}">
      <dgm:prSet/>
      <dgm:spPr/>
      <dgm:t>
        <a:bodyPr/>
        <a:lstStyle/>
        <a:p>
          <a:endParaRPr lang="uk-UA"/>
        </a:p>
      </dgm:t>
    </dgm:pt>
    <dgm:pt modelId="{67B373ED-8C2B-42F0-943E-745AE2900B98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Селезінкова вена</a:t>
          </a:r>
          <a:endParaRPr lang="uk-UA" sz="1600" dirty="0">
            <a:solidFill>
              <a:schemeClr val="tx1"/>
            </a:solidFill>
          </a:endParaRPr>
        </a:p>
      </dgm:t>
    </dgm:pt>
    <dgm:pt modelId="{9D638E17-31CB-44B4-AEF1-A04B0358F8D5}" type="parTrans" cxnId="{9F22C814-421D-4354-BD3B-FE9584E457E7}">
      <dgm:prSet/>
      <dgm:spPr/>
      <dgm:t>
        <a:bodyPr/>
        <a:lstStyle/>
        <a:p>
          <a:endParaRPr lang="uk-UA"/>
        </a:p>
      </dgm:t>
    </dgm:pt>
    <dgm:pt modelId="{AB18C681-D0BF-47D1-A33D-12856043F34B}" type="sibTrans" cxnId="{9F22C814-421D-4354-BD3B-FE9584E457E7}">
      <dgm:prSet/>
      <dgm:spPr/>
      <dgm:t>
        <a:bodyPr/>
        <a:lstStyle/>
        <a:p>
          <a:endParaRPr lang="uk-UA"/>
        </a:p>
      </dgm:t>
    </dgm:pt>
    <dgm:pt modelId="{AF4FBBAE-A327-4FA2-931D-ED191A8F69A0}" type="pres">
      <dgm:prSet presAssocID="{A638B038-7D67-4640-A06F-6B36F8A467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48B7A41-DCA6-4BBE-8F44-969496AD8321}" type="pres">
      <dgm:prSet presAssocID="{67B373ED-8C2B-42F0-943E-745AE2900B98}" presName="boxAndChildren" presStyleCnt="0"/>
      <dgm:spPr/>
    </dgm:pt>
    <dgm:pt modelId="{4A2CDF67-FD9A-4FBB-8E79-888B8AEEEA93}" type="pres">
      <dgm:prSet presAssocID="{67B373ED-8C2B-42F0-943E-745AE2900B98}" presName="parentTextBox" presStyleLbl="node1" presStyleIdx="0" presStyleCnt="8"/>
      <dgm:spPr/>
      <dgm:t>
        <a:bodyPr/>
        <a:lstStyle/>
        <a:p>
          <a:endParaRPr lang="uk-UA"/>
        </a:p>
      </dgm:t>
    </dgm:pt>
    <dgm:pt modelId="{B7EAFD9F-3E15-4397-B3AF-118513F7B423}" type="pres">
      <dgm:prSet presAssocID="{62B38779-1F9B-4FC5-AF59-73E750344246}" presName="sp" presStyleCnt="0"/>
      <dgm:spPr/>
    </dgm:pt>
    <dgm:pt modelId="{111996C0-45D7-450B-8F08-DCAE86EEBD04}" type="pres">
      <dgm:prSet presAssocID="{9497460B-9BB3-4FA1-93BA-1909D0E3B4BA}" presName="arrowAndChildren" presStyleCnt="0"/>
      <dgm:spPr/>
    </dgm:pt>
    <dgm:pt modelId="{8787F5EE-2325-4E38-ACDE-7E76A73DEFF1}" type="pres">
      <dgm:prSet presAssocID="{9497460B-9BB3-4FA1-93BA-1909D0E3B4BA}" presName="parentTextArrow" presStyleLbl="node1" presStyleIdx="1" presStyleCnt="8"/>
      <dgm:spPr/>
      <dgm:t>
        <a:bodyPr/>
        <a:lstStyle/>
        <a:p>
          <a:endParaRPr lang="uk-UA"/>
        </a:p>
      </dgm:t>
    </dgm:pt>
    <dgm:pt modelId="{828FC0DC-63D6-4003-AE2D-11FB0C0D05B9}" type="pres">
      <dgm:prSet presAssocID="{E4FD4264-182A-49DE-B722-B4BCDB78C15F}" presName="sp" presStyleCnt="0"/>
      <dgm:spPr/>
    </dgm:pt>
    <dgm:pt modelId="{4C4CA46E-5832-4B3E-AAA4-3231F1350C98}" type="pres">
      <dgm:prSet presAssocID="{486D79B4-5D41-4FE5-8FD1-884C83061F08}" presName="arrowAndChildren" presStyleCnt="0"/>
      <dgm:spPr/>
    </dgm:pt>
    <dgm:pt modelId="{B935AEB6-8896-44BE-9DCC-8BF178D7602A}" type="pres">
      <dgm:prSet presAssocID="{486D79B4-5D41-4FE5-8FD1-884C83061F08}" presName="parentTextArrow" presStyleLbl="node1" presStyleIdx="2" presStyleCnt="8"/>
      <dgm:spPr/>
      <dgm:t>
        <a:bodyPr/>
        <a:lstStyle/>
        <a:p>
          <a:endParaRPr lang="uk-UA"/>
        </a:p>
      </dgm:t>
    </dgm:pt>
    <dgm:pt modelId="{1CC1FF5C-B613-482B-8A5B-02B801015401}" type="pres">
      <dgm:prSet presAssocID="{3B01288D-1AB4-4C3B-B4E6-2D1813B0F793}" presName="sp" presStyleCnt="0"/>
      <dgm:spPr/>
    </dgm:pt>
    <dgm:pt modelId="{EE8AD110-D628-4FDC-9E8B-83BC8928503D}" type="pres">
      <dgm:prSet presAssocID="{586F9BC8-BD8D-4D57-8A95-C076008B22C0}" presName="arrowAndChildren" presStyleCnt="0"/>
      <dgm:spPr/>
    </dgm:pt>
    <dgm:pt modelId="{21618CAB-65EA-4EB9-99EA-9137C1A244E7}" type="pres">
      <dgm:prSet presAssocID="{586F9BC8-BD8D-4D57-8A95-C076008B22C0}" presName="parentTextArrow" presStyleLbl="node1" presStyleIdx="2" presStyleCnt="8"/>
      <dgm:spPr/>
      <dgm:t>
        <a:bodyPr/>
        <a:lstStyle/>
        <a:p>
          <a:endParaRPr lang="uk-UA"/>
        </a:p>
      </dgm:t>
    </dgm:pt>
    <dgm:pt modelId="{0054BF7F-9B41-4593-81DB-DC66392AFAAA}" type="pres">
      <dgm:prSet presAssocID="{586F9BC8-BD8D-4D57-8A95-C076008B22C0}" presName="arrow" presStyleLbl="node1" presStyleIdx="3" presStyleCnt="8"/>
      <dgm:spPr/>
      <dgm:t>
        <a:bodyPr/>
        <a:lstStyle/>
        <a:p>
          <a:endParaRPr lang="uk-UA"/>
        </a:p>
      </dgm:t>
    </dgm:pt>
    <dgm:pt modelId="{8CB0D60E-969C-4BA4-B715-C732BAF21966}" type="pres">
      <dgm:prSet presAssocID="{586F9BC8-BD8D-4D57-8A95-C076008B22C0}" presName="descendantArrow" presStyleCnt="0"/>
      <dgm:spPr/>
    </dgm:pt>
    <dgm:pt modelId="{DC2969EE-AA22-4780-8B23-FF5EC55EFC8B}" type="pres">
      <dgm:prSet presAssocID="{BEC48C42-3C85-4A19-AC6D-EF346C911451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082903A-519E-47EE-B4B7-8EC60C9B5167}" type="pres">
      <dgm:prSet presAssocID="{88F85DDE-F850-4E92-9392-1C45B1E4FF09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131ECE-6EB1-46EF-9E90-963FBA8BF867}" type="pres">
      <dgm:prSet presAssocID="{179010EC-4310-46D9-A39A-8A508BF4DF41}" presName="sp" presStyleCnt="0"/>
      <dgm:spPr/>
    </dgm:pt>
    <dgm:pt modelId="{90200914-10AF-440B-92B9-AED613AFF49B}" type="pres">
      <dgm:prSet presAssocID="{B0C8D9BF-1DCB-4314-A974-CB6DD44EAA31}" presName="arrowAndChildren" presStyleCnt="0"/>
      <dgm:spPr/>
    </dgm:pt>
    <dgm:pt modelId="{BFF75587-72FF-4608-9EF9-91C665E29D17}" type="pres">
      <dgm:prSet presAssocID="{B0C8D9BF-1DCB-4314-A974-CB6DD44EAA31}" presName="parentTextArrow" presStyleLbl="node1" presStyleIdx="4" presStyleCnt="8"/>
      <dgm:spPr/>
      <dgm:t>
        <a:bodyPr/>
        <a:lstStyle/>
        <a:p>
          <a:endParaRPr lang="uk-UA"/>
        </a:p>
      </dgm:t>
    </dgm:pt>
    <dgm:pt modelId="{E8F01584-A4C2-4485-A95F-8CD0BC85D877}" type="pres">
      <dgm:prSet presAssocID="{51B5537A-89AB-4AD4-8E3C-70DFC57D26C6}" presName="sp" presStyleCnt="0"/>
      <dgm:spPr/>
    </dgm:pt>
    <dgm:pt modelId="{5BDF4EB5-43B0-4627-AC99-904B66D5AC0C}" type="pres">
      <dgm:prSet presAssocID="{326EAF80-6015-486A-B77C-7FC03C7DE9EE}" presName="arrowAndChildren" presStyleCnt="0"/>
      <dgm:spPr/>
    </dgm:pt>
    <dgm:pt modelId="{A3D6675E-9C9E-4BFF-9763-224E6AB8EF35}" type="pres">
      <dgm:prSet presAssocID="{326EAF80-6015-486A-B77C-7FC03C7DE9EE}" presName="parentTextArrow" presStyleLbl="node1" presStyleIdx="5" presStyleCnt="8"/>
      <dgm:spPr/>
      <dgm:t>
        <a:bodyPr/>
        <a:lstStyle/>
        <a:p>
          <a:endParaRPr lang="uk-UA"/>
        </a:p>
      </dgm:t>
    </dgm:pt>
    <dgm:pt modelId="{10E5B7D8-0FE3-4A68-B8A5-ABFE520A2DB3}" type="pres">
      <dgm:prSet presAssocID="{C78CF78F-5163-4B5A-9289-A48EC9B9DAB6}" presName="sp" presStyleCnt="0"/>
      <dgm:spPr/>
    </dgm:pt>
    <dgm:pt modelId="{05602A48-D904-4FE8-9E42-13B80448A64B}" type="pres">
      <dgm:prSet presAssocID="{F9159D52-2360-4C79-8F1A-5EFD45D06EAE}" presName="arrowAndChildren" presStyleCnt="0"/>
      <dgm:spPr/>
    </dgm:pt>
    <dgm:pt modelId="{178BC814-CCE1-419A-BAEB-1EC76AB06855}" type="pres">
      <dgm:prSet presAssocID="{F9159D52-2360-4C79-8F1A-5EFD45D06EAE}" presName="parentTextArrow" presStyleLbl="node1" presStyleIdx="6" presStyleCnt="8"/>
      <dgm:spPr/>
      <dgm:t>
        <a:bodyPr/>
        <a:lstStyle/>
        <a:p>
          <a:endParaRPr lang="uk-UA"/>
        </a:p>
      </dgm:t>
    </dgm:pt>
    <dgm:pt modelId="{632F2A74-2991-43AE-B6BD-33F0629493F1}" type="pres">
      <dgm:prSet presAssocID="{566D5A73-3D45-4FEB-AAA3-BA3C292D8AC5}" presName="sp" presStyleCnt="0"/>
      <dgm:spPr/>
    </dgm:pt>
    <dgm:pt modelId="{FA7C457E-8B07-4F69-8D24-F143EF638543}" type="pres">
      <dgm:prSet presAssocID="{4EF6615B-EF94-40BA-9A2C-75F686B57ED5}" presName="arrowAndChildren" presStyleCnt="0"/>
      <dgm:spPr/>
    </dgm:pt>
    <dgm:pt modelId="{FC817CBC-9CD9-481A-9D33-C1B6767B78C5}" type="pres">
      <dgm:prSet presAssocID="{4EF6615B-EF94-40BA-9A2C-75F686B57ED5}" presName="parentTextArrow" presStyleLbl="node1" presStyleIdx="7" presStyleCnt="8"/>
      <dgm:spPr/>
      <dgm:t>
        <a:bodyPr/>
        <a:lstStyle/>
        <a:p>
          <a:endParaRPr lang="uk-UA"/>
        </a:p>
      </dgm:t>
    </dgm:pt>
  </dgm:ptLst>
  <dgm:cxnLst>
    <dgm:cxn modelId="{71E3BB85-3E1C-41B8-A772-06D9302E1A4D}" srcId="{A638B038-7D67-4640-A06F-6B36F8A467F4}" destId="{326EAF80-6015-486A-B77C-7FC03C7DE9EE}" srcOrd="2" destOrd="0" parTransId="{50756FDF-9FCF-4C25-AD8F-4FA7135590AA}" sibTransId="{51B5537A-89AB-4AD4-8E3C-70DFC57D26C6}"/>
    <dgm:cxn modelId="{58F0691D-1CA3-4153-828B-2CC99D58BF2F}" type="presOf" srcId="{67B373ED-8C2B-42F0-943E-745AE2900B98}" destId="{4A2CDF67-FD9A-4FBB-8E79-888B8AEEEA93}" srcOrd="0" destOrd="0" presId="urn:microsoft.com/office/officeart/2005/8/layout/process4"/>
    <dgm:cxn modelId="{9D8AF6D6-0F22-4409-8A9F-28EA1EDAC7E9}" srcId="{A638B038-7D67-4640-A06F-6B36F8A467F4}" destId="{586F9BC8-BD8D-4D57-8A95-C076008B22C0}" srcOrd="4" destOrd="0" parTransId="{F218D75F-2EE8-42E1-BA4A-33476CF7DB1B}" sibTransId="{3B01288D-1AB4-4C3B-B4E6-2D1813B0F793}"/>
    <dgm:cxn modelId="{774D59C1-D6DB-4103-907D-421F5BCD8FB2}" srcId="{A638B038-7D67-4640-A06F-6B36F8A467F4}" destId="{B0C8D9BF-1DCB-4314-A974-CB6DD44EAA31}" srcOrd="3" destOrd="0" parTransId="{515D1E61-BDD2-48CF-B4FA-361AB8F3D52B}" sibTransId="{179010EC-4310-46D9-A39A-8A508BF4DF41}"/>
    <dgm:cxn modelId="{D507C952-7210-4A69-AD86-2FB3CF148F59}" type="presOf" srcId="{88F85DDE-F850-4E92-9392-1C45B1E4FF09}" destId="{D082903A-519E-47EE-B4B7-8EC60C9B5167}" srcOrd="0" destOrd="0" presId="urn:microsoft.com/office/officeart/2005/8/layout/process4"/>
    <dgm:cxn modelId="{2CE0D6E2-6F61-4B7B-BBB8-6B6805EFD319}" type="presOf" srcId="{4EF6615B-EF94-40BA-9A2C-75F686B57ED5}" destId="{FC817CBC-9CD9-481A-9D33-C1B6767B78C5}" srcOrd="0" destOrd="0" presId="urn:microsoft.com/office/officeart/2005/8/layout/process4"/>
    <dgm:cxn modelId="{282FB1EE-043F-4CFE-9ED2-2AE809753849}" type="presOf" srcId="{486D79B4-5D41-4FE5-8FD1-884C83061F08}" destId="{B935AEB6-8896-44BE-9DCC-8BF178D7602A}" srcOrd="0" destOrd="0" presId="urn:microsoft.com/office/officeart/2005/8/layout/process4"/>
    <dgm:cxn modelId="{15E093B6-A0EE-4ECE-8943-517C64483F51}" srcId="{A638B038-7D67-4640-A06F-6B36F8A467F4}" destId="{4EF6615B-EF94-40BA-9A2C-75F686B57ED5}" srcOrd="0" destOrd="0" parTransId="{C7955BB3-DCF1-40E5-98DE-47ED7348AB4D}" sibTransId="{566D5A73-3D45-4FEB-AAA3-BA3C292D8AC5}"/>
    <dgm:cxn modelId="{74C9716F-67E1-4678-9319-BBA25DEA3D1B}" srcId="{A638B038-7D67-4640-A06F-6B36F8A467F4}" destId="{486D79B4-5D41-4FE5-8FD1-884C83061F08}" srcOrd="5" destOrd="0" parTransId="{C30DE226-325F-4FFB-809F-A289287C82F8}" sibTransId="{E4FD4264-182A-49DE-B722-B4BCDB78C15F}"/>
    <dgm:cxn modelId="{CCF20E09-23C6-4C64-9D09-2AB0C1B876AB}" type="presOf" srcId="{586F9BC8-BD8D-4D57-8A95-C076008B22C0}" destId="{21618CAB-65EA-4EB9-99EA-9137C1A244E7}" srcOrd="0" destOrd="0" presId="urn:microsoft.com/office/officeart/2005/8/layout/process4"/>
    <dgm:cxn modelId="{67491A6F-6A3A-4B1B-B7D9-C09B01CDDAAC}" srcId="{A638B038-7D67-4640-A06F-6B36F8A467F4}" destId="{F9159D52-2360-4C79-8F1A-5EFD45D06EAE}" srcOrd="1" destOrd="0" parTransId="{2F794CE5-E049-4686-84E9-F7D2FAAAA7DE}" sibTransId="{C78CF78F-5163-4B5A-9289-A48EC9B9DAB6}"/>
    <dgm:cxn modelId="{EB33A994-5FB0-48E1-9718-BFF43478E3DA}" srcId="{586F9BC8-BD8D-4D57-8A95-C076008B22C0}" destId="{BEC48C42-3C85-4A19-AC6D-EF346C911451}" srcOrd="0" destOrd="0" parTransId="{ABDBC1E4-8E53-4ACF-A44E-B0514F2889BB}" sibTransId="{8CB9F0AE-9BA4-4ACE-85B6-DEBA6041FEB5}"/>
    <dgm:cxn modelId="{34D76965-8127-443E-92F0-4AD0A71970D7}" srcId="{586F9BC8-BD8D-4D57-8A95-C076008B22C0}" destId="{88F85DDE-F850-4E92-9392-1C45B1E4FF09}" srcOrd="1" destOrd="0" parTransId="{B95168B8-899D-4D2A-820A-97B7859BCE28}" sibTransId="{988CADCD-DB37-4DAB-A7CA-960C2DCD32DE}"/>
    <dgm:cxn modelId="{4D570C3B-53CB-4E35-BC8A-53418570F5D2}" type="presOf" srcId="{586F9BC8-BD8D-4D57-8A95-C076008B22C0}" destId="{0054BF7F-9B41-4593-81DB-DC66392AFAAA}" srcOrd="1" destOrd="0" presId="urn:microsoft.com/office/officeart/2005/8/layout/process4"/>
    <dgm:cxn modelId="{AB6647BF-5945-4F89-91C8-DE2E44640F64}" type="presOf" srcId="{B0C8D9BF-1DCB-4314-A974-CB6DD44EAA31}" destId="{BFF75587-72FF-4608-9EF9-91C665E29D17}" srcOrd="0" destOrd="0" presId="urn:microsoft.com/office/officeart/2005/8/layout/process4"/>
    <dgm:cxn modelId="{9F22C814-421D-4354-BD3B-FE9584E457E7}" srcId="{A638B038-7D67-4640-A06F-6B36F8A467F4}" destId="{67B373ED-8C2B-42F0-943E-745AE2900B98}" srcOrd="7" destOrd="0" parTransId="{9D638E17-31CB-44B4-AEF1-A04B0358F8D5}" sibTransId="{AB18C681-D0BF-47D1-A33D-12856043F34B}"/>
    <dgm:cxn modelId="{A0651505-4728-4825-9794-3B0F006AA46F}" type="presOf" srcId="{9497460B-9BB3-4FA1-93BA-1909D0E3B4BA}" destId="{8787F5EE-2325-4E38-ACDE-7E76A73DEFF1}" srcOrd="0" destOrd="0" presId="urn:microsoft.com/office/officeart/2005/8/layout/process4"/>
    <dgm:cxn modelId="{11459B95-56B7-4119-B3BD-39A1B1DB6160}" type="presOf" srcId="{326EAF80-6015-486A-B77C-7FC03C7DE9EE}" destId="{A3D6675E-9C9E-4BFF-9763-224E6AB8EF35}" srcOrd="0" destOrd="0" presId="urn:microsoft.com/office/officeart/2005/8/layout/process4"/>
    <dgm:cxn modelId="{F03A0485-EF5B-4278-A34B-AAA276085E5B}" srcId="{A638B038-7D67-4640-A06F-6B36F8A467F4}" destId="{9497460B-9BB3-4FA1-93BA-1909D0E3B4BA}" srcOrd="6" destOrd="0" parTransId="{73CEAF37-1D57-44CF-80B1-8DB8A99B131D}" sibTransId="{62B38779-1F9B-4FC5-AF59-73E750344246}"/>
    <dgm:cxn modelId="{BF054F34-86D9-4930-89A3-009F1AAC5CBB}" type="presOf" srcId="{A638B038-7D67-4640-A06F-6B36F8A467F4}" destId="{AF4FBBAE-A327-4FA2-931D-ED191A8F69A0}" srcOrd="0" destOrd="0" presId="urn:microsoft.com/office/officeart/2005/8/layout/process4"/>
    <dgm:cxn modelId="{6E66B666-AAB0-4CA0-9E87-624973ECF94B}" type="presOf" srcId="{F9159D52-2360-4C79-8F1A-5EFD45D06EAE}" destId="{178BC814-CCE1-419A-BAEB-1EC76AB06855}" srcOrd="0" destOrd="0" presId="urn:microsoft.com/office/officeart/2005/8/layout/process4"/>
    <dgm:cxn modelId="{B05D3A08-FEC6-41F5-9C99-298E82C4270A}" type="presOf" srcId="{BEC48C42-3C85-4A19-AC6D-EF346C911451}" destId="{DC2969EE-AA22-4780-8B23-FF5EC55EFC8B}" srcOrd="0" destOrd="0" presId="urn:microsoft.com/office/officeart/2005/8/layout/process4"/>
    <dgm:cxn modelId="{8BEBEA52-6CB0-4652-972D-CC50C1DDA0A2}" type="presParOf" srcId="{AF4FBBAE-A327-4FA2-931D-ED191A8F69A0}" destId="{A48B7A41-DCA6-4BBE-8F44-969496AD8321}" srcOrd="0" destOrd="0" presId="urn:microsoft.com/office/officeart/2005/8/layout/process4"/>
    <dgm:cxn modelId="{B1C15C67-C8DF-4857-B15B-684969B37F44}" type="presParOf" srcId="{A48B7A41-DCA6-4BBE-8F44-969496AD8321}" destId="{4A2CDF67-FD9A-4FBB-8E79-888B8AEEEA93}" srcOrd="0" destOrd="0" presId="urn:microsoft.com/office/officeart/2005/8/layout/process4"/>
    <dgm:cxn modelId="{7A63A7BB-65D9-4D78-A121-4E8D61431FAF}" type="presParOf" srcId="{AF4FBBAE-A327-4FA2-931D-ED191A8F69A0}" destId="{B7EAFD9F-3E15-4397-B3AF-118513F7B423}" srcOrd="1" destOrd="0" presId="urn:microsoft.com/office/officeart/2005/8/layout/process4"/>
    <dgm:cxn modelId="{CD9AB14B-17EA-4C20-8577-83DDAE7FF412}" type="presParOf" srcId="{AF4FBBAE-A327-4FA2-931D-ED191A8F69A0}" destId="{111996C0-45D7-450B-8F08-DCAE86EEBD04}" srcOrd="2" destOrd="0" presId="urn:microsoft.com/office/officeart/2005/8/layout/process4"/>
    <dgm:cxn modelId="{5C58F149-DEC8-4CF3-B08E-7D49F1DD6534}" type="presParOf" srcId="{111996C0-45D7-450B-8F08-DCAE86EEBD04}" destId="{8787F5EE-2325-4E38-ACDE-7E76A73DEFF1}" srcOrd="0" destOrd="0" presId="urn:microsoft.com/office/officeart/2005/8/layout/process4"/>
    <dgm:cxn modelId="{C250D8C1-DEC0-44AA-B55B-E840DDD8270E}" type="presParOf" srcId="{AF4FBBAE-A327-4FA2-931D-ED191A8F69A0}" destId="{828FC0DC-63D6-4003-AE2D-11FB0C0D05B9}" srcOrd="3" destOrd="0" presId="urn:microsoft.com/office/officeart/2005/8/layout/process4"/>
    <dgm:cxn modelId="{483A6C1D-D25A-44B0-944F-C2A4A76B0CD0}" type="presParOf" srcId="{AF4FBBAE-A327-4FA2-931D-ED191A8F69A0}" destId="{4C4CA46E-5832-4B3E-AAA4-3231F1350C98}" srcOrd="4" destOrd="0" presId="urn:microsoft.com/office/officeart/2005/8/layout/process4"/>
    <dgm:cxn modelId="{AD7D48D0-C9DD-4D88-928C-11A3D26923ED}" type="presParOf" srcId="{4C4CA46E-5832-4B3E-AAA4-3231F1350C98}" destId="{B935AEB6-8896-44BE-9DCC-8BF178D7602A}" srcOrd="0" destOrd="0" presId="urn:microsoft.com/office/officeart/2005/8/layout/process4"/>
    <dgm:cxn modelId="{8EB95542-61C4-48FC-813A-C7A7DF5FA9D1}" type="presParOf" srcId="{AF4FBBAE-A327-4FA2-931D-ED191A8F69A0}" destId="{1CC1FF5C-B613-482B-8A5B-02B801015401}" srcOrd="5" destOrd="0" presId="urn:microsoft.com/office/officeart/2005/8/layout/process4"/>
    <dgm:cxn modelId="{2773F514-2108-413C-A04C-6EED3C82FA9A}" type="presParOf" srcId="{AF4FBBAE-A327-4FA2-931D-ED191A8F69A0}" destId="{EE8AD110-D628-4FDC-9E8B-83BC8928503D}" srcOrd="6" destOrd="0" presId="urn:microsoft.com/office/officeart/2005/8/layout/process4"/>
    <dgm:cxn modelId="{306BC475-5480-41D5-8684-7F61F53094CD}" type="presParOf" srcId="{EE8AD110-D628-4FDC-9E8B-83BC8928503D}" destId="{21618CAB-65EA-4EB9-99EA-9137C1A244E7}" srcOrd="0" destOrd="0" presId="urn:microsoft.com/office/officeart/2005/8/layout/process4"/>
    <dgm:cxn modelId="{4164991E-6648-4940-87E0-C62C673A66EC}" type="presParOf" srcId="{EE8AD110-D628-4FDC-9E8B-83BC8928503D}" destId="{0054BF7F-9B41-4593-81DB-DC66392AFAAA}" srcOrd="1" destOrd="0" presId="urn:microsoft.com/office/officeart/2005/8/layout/process4"/>
    <dgm:cxn modelId="{A197301F-F3E1-4A6F-A97B-632AC77E874E}" type="presParOf" srcId="{EE8AD110-D628-4FDC-9E8B-83BC8928503D}" destId="{8CB0D60E-969C-4BA4-B715-C732BAF21966}" srcOrd="2" destOrd="0" presId="urn:microsoft.com/office/officeart/2005/8/layout/process4"/>
    <dgm:cxn modelId="{DCAFC607-03EE-477D-81B6-96F25E4982EC}" type="presParOf" srcId="{8CB0D60E-969C-4BA4-B715-C732BAF21966}" destId="{DC2969EE-AA22-4780-8B23-FF5EC55EFC8B}" srcOrd="0" destOrd="0" presId="urn:microsoft.com/office/officeart/2005/8/layout/process4"/>
    <dgm:cxn modelId="{F0160635-1D60-4006-A506-25894ADABE16}" type="presParOf" srcId="{8CB0D60E-969C-4BA4-B715-C732BAF21966}" destId="{D082903A-519E-47EE-B4B7-8EC60C9B5167}" srcOrd="1" destOrd="0" presId="urn:microsoft.com/office/officeart/2005/8/layout/process4"/>
    <dgm:cxn modelId="{5E75906C-3A68-464B-9AA4-8EBCDEECB235}" type="presParOf" srcId="{AF4FBBAE-A327-4FA2-931D-ED191A8F69A0}" destId="{03131ECE-6EB1-46EF-9E90-963FBA8BF867}" srcOrd="7" destOrd="0" presId="urn:microsoft.com/office/officeart/2005/8/layout/process4"/>
    <dgm:cxn modelId="{E349FD30-8C95-4923-96BA-3B0F704E4540}" type="presParOf" srcId="{AF4FBBAE-A327-4FA2-931D-ED191A8F69A0}" destId="{90200914-10AF-440B-92B9-AED613AFF49B}" srcOrd="8" destOrd="0" presId="urn:microsoft.com/office/officeart/2005/8/layout/process4"/>
    <dgm:cxn modelId="{86ED3A4B-FC2D-4CA4-9599-99D845A0BB34}" type="presParOf" srcId="{90200914-10AF-440B-92B9-AED613AFF49B}" destId="{BFF75587-72FF-4608-9EF9-91C665E29D17}" srcOrd="0" destOrd="0" presId="urn:microsoft.com/office/officeart/2005/8/layout/process4"/>
    <dgm:cxn modelId="{4F48E4BD-F5B3-4660-A503-C1C116673271}" type="presParOf" srcId="{AF4FBBAE-A327-4FA2-931D-ED191A8F69A0}" destId="{E8F01584-A4C2-4485-A95F-8CD0BC85D877}" srcOrd="9" destOrd="0" presId="urn:microsoft.com/office/officeart/2005/8/layout/process4"/>
    <dgm:cxn modelId="{6F4463E0-2821-45C3-A72C-66E9F233D9C3}" type="presParOf" srcId="{AF4FBBAE-A327-4FA2-931D-ED191A8F69A0}" destId="{5BDF4EB5-43B0-4627-AC99-904B66D5AC0C}" srcOrd="10" destOrd="0" presId="urn:microsoft.com/office/officeart/2005/8/layout/process4"/>
    <dgm:cxn modelId="{55674DB6-3A16-4AAB-8F6F-0563C055934F}" type="presParOf" srcId="{5BDF4EB5-43B0-4627-AC99-904B66D5AC0C}" destId="{A3D6675E-9C9E-4BFF-9763-224E6AB8EF35}" srcOrd="0" destOrd="0" presId="urn:microsoft.com/office/officeart/2005/8/layout/process4"/>
    <dgm:cxn modelId="{DB01FD23-C335-4FA1-B698-3C948010F955}" type="presParOf" srcId="{AF4FBBAE-A327-4FA2-931D-ED191A8F69A0}" destId="{10E5B7D8-0FE3-4A68-B8A5-ABFE520A2DB3}" srcOrd="11" destOrd="0" presId="urn:microsoft.com/office/officeart/2005/8/layout/process4"/>
    <dgm:cxn modelId="{D8A30CC5-048A-43EA-882F-C7B029CE6532}" type="presParOf" srcId="{AF4FBBAE-A327-4FA2-931D-ED191A8F69A0}" destId="{05602A48-D904-4FE8-9E42-13B80448A64B}" srcOrd="12" destOrd="0" presId="urn:microsoft.com/office/officeart/2005/8/layout/process4"/>
    <dgm:cxn modelId="{AC31D0BA-AEC4-443C-A5E9-1C4A6DABA9AA}" type="presParOf" srcId="{05602A48-D904-4FE8-9E42-13B80448A64B}" destId="{178BC814-CCE1-419A-BAEB-1EC76AB06855}" srcOrd="0" destOrd="0" presId="urn:microsoft.com/office/officeart/2005/8/layout/process4"/>
    <dgm:cxn modelId="{592DF998-D740-4D97-871B-DFD950FBF54C}" type="presParOf" srcId="{AF4FBBAE-A327-4FA2-931D-ED191A8F69A0}" destId="{632F2A74-2991-43AE-B6BD-33F0629493F1}" srcOrd="13" destOrd="0" presId="urn:microsoft.com/office/officeart/2005/8/layout/process4"/>
    <dgm:cxn modelId="{290351B6-7ABE-4A4B-9965-8AD4915FB926}" type="presParOf" srcId="{AF4FBBAE-A327-4FA2-931D-ED191A8F69A0}" destId="{FA7C457E-8B07-4F69-8D24-F143EF638543}" srcOrd="14" destOrd="0" presId="urn:microsoft.com/office/officeart/2005/8/layout/process4"/>
    <dgm:cxn modelId="{48871875-735B-4C95-98DA-E7B25EBAFFC9}" type="presParOf" srcId="{FA7C457E-8B07-4F69-8D24-F143EF638543}" destId="{FC817CBC-9CD9-481A-9D33-C1B6767B78C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4EF2A-9B1F-4C8F-A547-2E2845262CB5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F0886-571E-4BD6-ABC7-8388952E0E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98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8A0D8-C6DB-4B9E-9010-280AC0700597}" type="slidenum">
              <a:rPr lang="uk-UA" altLang="uk-UA"/>
              <a:pPr/>
              <a:t>4</a:t>
            </a:fld>
            <a:endParaRPr lang="uk-UA" altLang="uk-UA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B2C1B-ECCE-40BA-85C4-6236D937887E}" type="slidenum">
              <a:rPr lang="uk-UA" altLang="uk-UA"/>
              <a:pPr/>
              <a:t>5</a:t>
            </a:fld>
            <a:endParaRPr lang="uk-UA" altLang="uk-UA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2D2AC-1756-4F3E-AC01-4FC7098906CF}" type="slidenum">
              <a:rPr lang="uk-UA" altLang="uk-UA"/>
              <a:pPr/>
              <a:t>20</a:t>
            </a:fld>
            <a:endParaRPr lang="uk-UA" altLang="uk-UA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8FD8AB-6AD9-48AC-AB65-EAE6295B5AA2}" type="slidenum">
              <a:rPr lang="uk-UA" altLang="uk-UA"/>
              <a:pPr/>
              <a:t>22</a:t>
            </a:fld>
            <a:endParaRPr lang="uk-UA" altLang="uk-UA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E5931-ABDA-4987-A2E3-25BB84F9C7F1}" type="slidenum">
              <a:rPr lang="uk-UA" altLang="uk-UA"/>
              <a:pPr/>
              <a:t>23</a:t>
            </a:fld>
            <a:endParaRPr lang="uk-UA" altLang="uk-UA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978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66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190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9" y="160735"/>
            <a:ext cx="7793037" cy="10965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4682729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4682729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4682729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EE25F98-28E5-4728-A093-7BCB983409B2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0792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42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811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506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71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513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085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61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77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10286-1210-44D3-B7D4-935A70066E69}" type="datetimeFigureOut">
              <a:rPr lang="uk-UA" smtClean="0"/>
              <a:t>26.10.2021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5793-0AE3-4ABB-8BAA-AF2155A2F87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588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937"/>
            <a:ext cx="8229600" cy="10552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AutoShape 2" descr="Женская гимназия (3-й корпус ЗНУ) | Запорожье | Памятники архитектуры |  Достопримечательности №1043 — mista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Женская гимназия (3-й корпус ЗНУ) | Запорожье | Памятники архитектуры |  Достопримечательности №1043 — mistaU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" y="7936"/>
            <a:ext cx="9036496" cy="508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975" y="555526"/>
            <a:ext cx="4608512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Імунна</a:t>
            </a:r>
            <a:r>
              <a:rPr lang="ru-RU" b="1" dirty="0" smtClean="0">
                <a:solidFill>
                  <a:srgbClr val="FF0000"/>
                </a:solidFill>
              </a:rPr>
              <a:t> система. </a:t>
            </a:r>
            <a:r>
              <a:rPr lang="ru-RU" b="1" dirty="0" err="1" smtClean="0">
                <a:solidFill>
                  <a:srgbClr val="FF0000"/>
                </a:solidFill>
              </a:rPr>
              <a:t>Лімфоїдна</a:t>
            </a:r>
            <a:r>
              <a:rPr lang="ru-RU" b="1" dirty="0" smtClean="0">
                <a:solidFill>
                  <a:srgbClr val="FF0000"/>
                </a:solidFill>
              </a:rPr>
              <a:t> тканина.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6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19408"/>
            <a:ext cx="4320480" cy="56557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Макрофаги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25481"/>
            <a:ext cx="4053424" cy="3118018"/>
          </a:xfrm>
          <a:prstGeom prst="rect">
            <a:avLst/>
          </a:prstGeom>
        </p:spPr>
      </p:pic>
      <p:pic>
        <p:nvPicPr>
          <p:cNvPr id="14338" name="Picture 2" descr="ÐÐ°ÑÑÐ¸Ð½ÐºÐ¸ Ð¿Ð¾ Ð·Ð°Ð¿ÑÐ¾ÑÑ macrophage hist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744" r="54565" b="20989"/>
          <a:stretch/>
        </p:blipFill>
        <p:spPr bwMode="auto">
          <a:xfrm>
            <a:off x="5094465" y="-42448"/>
            <a:ext cx="2490952" cy="20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96" b="55073"/>
          <a:stretch/>
        </p:blipFill>
        <p:spPr>
          <a:xfrm>
            <a:off x="467544" y="1491630"/>
            <a:ext cx="4014697" cy="2622958"/>
          </a:xfrm>
        </p:spPr>
      </p:pic>
    </p:spTree>
    <p:extLst>
      <p:ext uri="{BB962C8B-B14F-4D97-AF65-F5344CB8AC3E}">
        <p14:creationId xmlns:p14="http://schemas.microsoft.com/office/powerpoint/2010/main" val="22405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19408"/>
            <a:ext cx="4320480" cy="56557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Макрофаги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4618856" cy="339447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uk-UA" altLang="uk-UA" b="1" dirty="0" err="1">
                <a:solidFill>
                  <a:schemeClr val="accent1">
                    <a:lumMod val="75000"/>
                  </a:schemeClr>
                </a:solidFill>
              </a:rPr>
              <a:t>Фагоцитування</a:t>
            </a:r>
            <a:r>
              <a:rPr lang="uk-UA" altLang="uk-UA" b="1" dirty="0">
                <a:solidFill>
                  <a:schemeClr val="accent1">
                    <a:lumMod val="75000"/>
                  </a:schemeClr>
                </a:solidFill>
              </a:rPr>
              <a:t> антигену</a:t>
            </a:r>
          </a:p>
          <a:p>
            <a:pPr>
              <a:buFont typeface="Wingdings" pitchFamily="2" charset="2"/>
              <a:buChar char="§"/>
            </a:pPr>
            <a:r>
              <a:rPr lang="uk-UA" altLang="uk-UA" dirty="0" err="1"/>
              <a:t>Антигенпрезентація</a:t>
            </a:r>
            <a:endParaRPr lang="uk-UA" altLang="uk-UA" dirty="0"/>
          </a:p>
          <a:p>
            <a:pPr>
              <a:buFont typeface="Wingdings" pitchFamily="2" charset="2"/>
              <a:buChar char="§"/>
            </a:pPr>
            <a:r>
              <a:rPr lang="uk-UA" altLang="uk-UA" dirty="0"/>
              <a:t>Синтез </a:t>
            </a:r>
            <a:r>
              <a:rPr lang="uk-UA" altLang="uk-UA" dirty="0" err="1"/>
              <a:t>монокінів</a:t>
            </a:r>
            <a:r>
              <a:rPr lang="uk-UA" altLang="uk-UA" dirty="0"/>
              <a:t> (управління імунною відповіддю)</a:t>
            </a:r>
            <a:endParaRPr lang="en-US" altLang="uk-UA" dirty="0"/>
          </a:p>
          <a:p>
            <a:endParaRPr lang="uk-UA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25481"/>
            <a:ext cx="4053424" cy="3118018"/>
          </a:xfrm>
          <a:prstGeom prst="rect">
            <a:avLst/>
          </a:prstGeom>
        </p:spPr>
      </p:pic>
      <p:pic>
        <p:nvPicPr>
          <p:cNvPr id="14338" name="Picture 2" descr="ÐÐ°ÑÑÐ¸Ð½ÐºÐ¸ Ð¿Ð¾ Ð·Ð°Ð¿ÑÐ¾ÑÑ macrophage hist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744" r="54565" b="20989"/>
          <a:stretch/>
        </p:blipFill>
        <p:spPr bwMode="auto">
          <a:xfrm>
            <a:off x="5094465" y="-42448"/>
            <a:ext cx="2490952" cy="20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6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 descr="D:\картинки гистология\фагоцитоз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7" y="-13393"/>
            <a:ext cx="4397044" cy="20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картинки гистология\фагоцитоз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726"/>
            <a:ext cx="4390417" cy="263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картинки гистология\Фагоцитоз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12" y="1583508"/>
            <a:ext cx="4744988" cy="355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19408"/>
            <a:ext cx="4320480" cy="56557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Макрофаги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4618856" cy="339447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uk-UA" altLang="uk-UA" dirty="0" err="1" smtClean="0"/>
              <a:t>Фагоцитування</a:t>
            </a:r>
            <a:r>
              <a:rPr lang="uk-UA" altLang="uk-UA" dirty="0" smtClean="0"/>
              <a:t> антигену</a:t>
            </a:r>
          </a:p>
          <a:p>
            <a:pPr>
              <a:buFont typeface="Wingdings" pitchFamily="2" charset="2"/>
              <a:buChar char="§"/>
            </a:pPr>
            <a:r>
              <a:rPr lang="uk-UA" altLang="uk-UA" b="1" dirty="0" err="1" smtClean="0">
                <a:solidFill>
                  <a:schemeClr val="accent1">
                    <a:lumMod val="75000"/>
                  </a:schemeClr>
                </a:solidFill>
              </a:rPr>
              <a:t>Антигенпрезентація</a:t>
            </a:r>
            <a:endParaRPr lang="uk-UA" alt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altLang="uk-UA" dirty="0"/>
              <a:t>Синтез </a:t>
            </a:r>
            <a:r>
              <a:rPr lang="uk-UA" altLang="uk-UA" dirty="0" err="1"/>
              <a:t>монокінів</a:t>
            </a:r>
            <a:r>
              <a:rPr lang="uk-UA" altLang="uk-UA" dirty="0"/>
              <a:t> (управління імунною відповіддю)</a:t>
            </a:r>
            <a:endParaRPr lang="en-US" altLang="uk-UA" dirty="0"/>
          </a:p>
          <a:p>
            <a:endParaRPr lang="uk-UA" dirty="0"/>
          </a:p>
        </p:txBody>
      </p:sp>
      <p:pic>
        <p:nvPicPr>
          <p:cNvPr id="20482" name="Picture 2" descr="ÐÐ°ÑÑÐ¸Ð½ÐºÐ¸ Ð¿Ð¾ Ð·Ð°Ð¿ÑÐ¾ÑÑ Ð°Ð½ÑÐ¸Ð³ÐµÐ½Ð¿ÑÐµÐ·ÐµÐ½ÑÐ°Ñ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556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19408"/>
            <a:ext cx="4320480" cy="56557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Макрофаги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00151"/>
            <a:ext cx="3347864" cy="339447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uk-UA" altLang="uk-UA" dirty="0" smtClean="0"/>
              <a:t>Попередник макрофагів – моноцити крові</a:t>
            </a:r>
            <a:endParaRPr lang="en-US" altLang="uk-UA" dirty="0"/>
          </a:p>
          <a:p>
            <a:endParaRPr lang="uk-UA" dirty="0"/>
          </a:p>
        </p:txBody>
      </p:sp>
      <p:pic>
        <p:nvPicPr>
          <p:cNvPr id="21506" name="Picture 2" descr="ÐÐ°ÑÑÐ¸Ð½ÐºÐ¸ Ð¿Ð¾ Ð·Ð°Ð¿ÑÐ¾ÑÑ Ð¼Ð¾Ð½Ð¾ÑÐ¸Ñ Ð¸ Ð¼Ð°ÐºÑÐ¾ÑÐ°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642842"/>
            <a:ext cx="418147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Ð°ÑÑÐ¸Ð½ÐºÐ¸ Ð¿Ð¾ Ð·Ð°Ð¿ÑÐ¾ÑÑ Ð¼Ð¾Ð½Ð¾ÑÐ¸Ñ Ð¸ Ð¼Ð°ÐºÑÐ¾ÑÐ°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17"/>
            <a:ext cx="1085336" cy="51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5978"/>
            <a:ext cx="8784976" cy="85725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Система </a:t>
            </a:r>
            <a:r>
              <a:rPr lang="uk-UA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мононуклеарних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фагоцитів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100" i="1" dirty="0" smtClean="0"/>
              <a:t>(стара назва – </a:t>
            </a:r>
            <a:r>
              <a:rPr lang="uk-UA" sz="3100" i="1" dirty="0" err="1" smtClean="0"/>
              <a:t>ретикуло-ендотеліальна</a:t>
            </a:r>
            <a:r>
              <a:rPr lang="uk-UA" sz="3100" i="1" dirty="0" smtClean="0"/>
              <a:t> система, РЕС)</a:t>
            </a:r>
            <a:endParaRPr lang="uk-UA" sz="3100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313358"/>
              </p:ext>
            </p:extLst>
          </p:nvPr>
        </p:nvGraphicFramePr>
        <p:xfrm>
          <a:off x="179388" y="1200150"/>
          <a:ext cx="8785226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613"/>
                <a:gridCol w="4392613"/>
              </a:tblGrid>
              <a:tr h="435496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Фіксовані (резидентні)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Вільні (не фіксовані)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281080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Берегові клітини</a:t>
                      </a:r>
                    </a:p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Дендритні клітини</a:t>
                      </a:r>
                    </a:p>
                    <a:p>
                      <a:pPr algn="ctr"/>
                      <a:r>
                        <a:rPr lang="uk-UA" sz="2400" dirty="0" err="1" smtClean="0">
                          <a:solidFill>
                            <a:schemeClr val="tx1"/>
                          </a:solidFill>
                        </a:rPr>
                        <a:t>Інтердигітантні</a:t>
                      </a:r>
                      <a:r>
                        <a:rPr lang="uk-UA" sz="2400" baseline="0" dirty="0" smtClean="0">
                          <a:solidFill>
                            <a:schemeClr val="tx1"/>
                          </a:solidFill>
                        </a:rPr>
                        <a:t> клітини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err="1" smtClean="0">
                          <a:solidFill>
                            <a:schemeClr val="tx1"/>
                          </a:solidFill>
                        </a:rPr>
                        <a:t>Гістіоцити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сполучної тканини</a:t>
                      </a:r>
                    </a:p>
                    <a:p>
                      <a:pPr algn="ctr"/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Клітини </a:t>
                      </a:r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Купфера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печінки</a:t>
                      </a:r>
                    </a:p>
                    <a:p>
                      <a:pPr algn="ctr"/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Клітини Кащенка- </a:t>
                      </a:r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Гофбауера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плаценти</a:t>
                      </a:r>
                    </a:p>
                    <a:p>
                      <a:pPr algn="ctr"/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Клітини </a:t>
                      </a:r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Лангерганса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шкіри</a:t>
                      </a:r>
                    </a:p>
                    <a:p>
                      <a:pPr algn="ctr"/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Мікроглія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нервової тканини</a:t>
                      </a:r>
                    </a:p>
                    <a:p>
                      <a:pPr algn="ctr"/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Остеокласти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кісток</a:t>
                      </a:r>
                    </a:p>
                    <a:p>
                      <a:pPr algn="ctr"/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Синовіоцити</a:t>
                      </a:r>
                      <a:endParaRPr lang="uk-UA" sz="20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sz="2000" baseline="0" dirty="0" err="1" smtClean="0">
                          <a:solidFill>
                            <a:schemeClr val="tx1"/>
                          </a:solidFill>
                        </a:rPr>
                        <a:t>Мезангіоцити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 нирок</a:t>
                      </a:r>
                    </a:p>
                    <a:p>
                      <a:pPr algn="ctr"/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Альвеолярні макрофаги легень</a:t>
                      </a:r>
                    </a:p>
                    <a:p>
                      <a:pPr algn="ctr"/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Макрофаги серозних порожнин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2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3967089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Дендритні клітини</a:t>
            </a:r>
            <a:r>
              <a:rPr lang="uk-UA" dirty="0" smtClean="0"/>
              <a:t> - мають функцію </a:t>
            </a:r>
            <a:r>
              <a:rPr lang="uk-UA" dirty="0" err="1" smtClean="0"/>
              <a:t>антигенпрезентації</a:t>
            </a:r>
            <a:r>
              <a:rPr lang="uk-UA" dirty="0" smtClean="0"/>
              <a:t> </a:t>
            </a:r>
            <a:r>
              <a:rPr lang="uk-UA" dirty="0"/>
              <a:t>без фагоцитозу. </a:t>
            </a:r>
            <a:endParaRPr lang="uk-UA" dirty="0" smtClean="0"/>
          </a:p>
          <a:p>
            <a:r>
              <a:rPr lang="uk-UA" dirty="0" smtClean="0"/>
              <a:t>В </a:t>
            </a:r>
            <a:r>
              <a:rPr lang="uk-UA" dirty="0"/>
              <a:t>зародкових центрах підтримують імунологічну пам’ять, як резервуари антигенів, сприяють дозріванню Т і В лімфоцитів </a:t>
            </a:r>
          </a:p>
        </p:txBody>
      </p:sp>
    </p:spTree>
    <p:extLst>
      <p:ext uri="{BB962C8B-B14F-4D97-AF65-F5344CB8AC3E}">
        <p14:creationId xmlns:p14="http://schemas.microsoft.com/office/powerpoint/2010/main" val="37007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1713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Лімфоцити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627534"/>
            <a:ext cx="4040188" cy="432048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Т-лімфоцити </a:t>
            </a:r>
            <a:r>
              <a:rPr lang="uk-UA" b="0" dirty="0" smtClean="0"/>
              <a:t>(65-80%)</a:t>
            </a:r>
            <a:endParaRPr lang="uk-UA" b="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8082" y="1059582"/>
            <a:ext cx="4389884" cy="3391024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Кілери</a:t>
            </a:r>
            <a:r>
              <a:rPr lang="uk-UA" dirty="0" smtClean="0"/>
              <a:t> – клітинна </a:t>
            </a:r>
            <a:r>
              <a:rPr lang="uk-UA" dirty="0" err="1" smtClean="0"/>
              <a:t>цитотоксичність</a:t>
            </a:r>
            <a:endParaRPr lang="uk-UA" dirty="0" smtClean="0"/>
          </a:p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Хелпери</a:t>
            </a:r>
            <a:r>
              <a:rPr lang="uk-UA" dirty="0" smtClean="0"/>
              <a:t> (</a:t>
            </a:r>
            <a:r>
              <a:rPr lang="uk-UA" dirty="0" err="1" smtClean="0"/>
              <a:t>гелпери</a:t>
            </a:r>
            <a:r>
              <a:rPr lang="uk-UA" dirty="0" smtClean="0"/>
              <a:t>) – передають сигнал від </a:t>
            </a:r>
            <a:r>
              <a:rPr lang="uk-UA" dirty="0" err="1" smtClean="0"/>
              <a:t>антигенпрезентуючих</a:t>
            </a:r>
            <a:r>
              <a:rPr lang="uk-UA" dirty="0" smtClean="0"/>
              <a:t> клітин до інших </a:t>
            </a:r>
            <a:r>
              <a:rPr lang="uk-UA" dirty="0" err="1" smtClean="0"/>
              <a:t>імуноцитів</a:t>
            </a:r>
            <a:endParaRPr lang="uk-UA" dirty="0" smtClean="0"/>
          </a:p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Супресори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/>
              <a:t>– пригнічують імунні реакції</a:t>
            </a:r>
          </a:p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Ампліфаєри</a:t>
            </a:r>
            <a:r>
              <a:rPr lang="uk-UA" dirty="0" smtClean="0"/>
              <a:t> – модифікують імунні реакції</a:t>
            </a:r>
            <a:endParaRPr lang="uk-UA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2040" y="555526"/>
            <a:ext cx="4041775" cy="479822"/>
          </a:xfrm>
        </p:spPr>
        <p:txBody>
          <a:bodyPr/>
          <a:lstStyle/>
          <a:p>
            <a:r>
              <a:rPr lang="uk-UA" dirty="0" smtClean="0"/>
              <a:t>В-лімфоцити </a:t>
            </a:r>
            <a:r>
              <a:rPr lang="uk-UA" b="0" dirty="0" smtClean="0"/>
              <a:t>(8-20%)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8" y="1131590"/>
            <a:ext cx="4041775" cy="3463032"/>
          </a:xfrm>
        </p:spPr>
        <p:txBody>
          <a:bodyPr/>
          <a:lstStyle/>
          <a:p>
            <a:r>
              <a:rPr lang="uk-UA" dirty="0" smtClean="0"/>
              <a:t>Наївні В-лімфоцити </a:t>
            </a:r>
          </a:p>
          <a:p>
            <a:r>
              <a:rPr lang="uk-UA" dirty="0" smtClean="0"/>
              <a:t>В-лімфоцити пам’яті</a:t>
            </a:r>
          </a:p>
          <a:p>
            <a:r>
              <a:rPr lang="uk-UA" dirty="0" smtClean="0"/>
              <a:t>Плазматичні клітини</a:t>
            </a:r>
            <a:endParaRPr lang="uk-UA" dirty="0"/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2123728" y="4371950"/>
            <a:ext cx="5400600" cy="47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NK</a:t>
            </a:r>
            <a:r>
              <a:rPr lang="uk-UA" dirty="0" smtClean="0"/>
              <a:t>-лімфоцити </a:t>
            </a:r>
            <a:r>
              <a:rPr lang="uk-UA" b="0" dirty="0" smtClean="0"/>
              <a:t>(</a:t>
            </a:r>
            <a:r>
              <a:rPr lang="en-US" b="0" dirty="0" smtClean="0"/>
              <a:t>5</a:t>
            </a:r>
            <a:r>
              <a:rPr lang="uk-UA" b="0" dirty="0" smtClean="0"/>
              <a:t>-20%) - </a:t>
            </a:r>
            <a:r>
              <a:rPr lang="ru-RU" b="0" dirty="0" err="1" smtClean="0"/>
              <a:t>натуральні</a:t>
            </a:r>
            <a:r>
              <a:rPr lang="ru-RU" b="0" dirty="0" smtClean="0"/>
              <a:t> </a:t>
            </a:r>
            <a:r>
              <a:rPr lang="ru-RU" b="0" dirty="0" err="1" smtClean="0"/>
              <a:t>кілери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07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627534"/>
            <a:ext cx="4040188" cy="432048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Т-лімфоцити </a:t>
            </a:r>
            <a:r>
              <a:rPr lang="uk-UA" b="0" dirty="0" smtClean="0"/>
              <a:t>(65-80%)</a:t>
            </a:r>
            <a:endParaRPr lang="uk-UA" b="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8082" y="1059582"/>
            <a:ext cx="4389884" cy="3391024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Кілери</a:t>
            </a:r>
            <a:r>
              <a:rPr lang="uk-UA" dirty="0" smtClean="0"/>
              <a:t> – клітинна </a:t>
            </a:r>
            <a:r>
              <a:rPr lang="uk-UA" dirty="0" err="1" smtClean="0"/>
              <a:t>цитотоксичність</a:t>
            </a:r>
            <a:endParaRPr lang="uk-UA" dirty="0" smtClean="0"/>
          </a:p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Хелпери</a:t>
            </a:r>
            <a:r>
              <a:rPr lang="uk-UA" dirty="0" smtClean="0"/>
              <a:t> (</a:t>
            </a:r>
            <a:r>
              <a:rPr lang="uk-UA" dirty="0" err="1" smtClean="0"/>
              <a:t>гелпери</a:t>
            </a:r>
            <a:r>
              <a:rPr lang="uk-UA" dirty="0" smtClean="0"/>
              <a:t>) – передають сигнал від </a:t>
            </a:r>
            <a:r>
              <a:rPr lang="uk-UA" dirty="0" err="1" smtClean="0"/>
              <a:t>антигенпрезентуючих</a:t>
            </a:r>
            <a:r>
              <a:rPr lang="uk-UA" dirty="0" smtClean="0"/>
              <a:t> клітин до інших </a:t>
            </a:r>
            <a:r>
              <a:rPr lang="uk-UA" dirty="0" err="1" smtClean="0"/>
              <a:t>імуноцитів</a:t>
            </a:r>
            <a:endParaRPr lang="uk-UA" dirty="0" smtClean="0"/>
          </a:p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Супресори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/>
              <a:t>– пригнічують імунні реакції</a:t>
            </a:r>
          </a:p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Ампліфаєри</a:t>
            </a:r>
            <a:r>
              <a:rPr lang="uk-UA" dirty="0" smtClean="0"/>
              <a:t> – модифікують імунні реакції</a:t>
            </a:r>
            <a:endParaRPr lang="uk-UA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17976"/>
            <a:ext cx="4644008" cy="3025524"/>
          </a:xfrm>
        </p:spPr>
      </p:pic>
      <p:pic>
        <p:nvPicPr>
          <p:cNvPr id="24578" name="Picture 2" descr="D:\картинки гистология\кровь\image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304256" cy="214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3826768" cy="295577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Клітинна </a:t>
            </a:r>
            <a:r>
              <a:rPr lang="uk-UA" dirty="0" err="1" smtClean="0"/>
              <a:t>цитотоксичність</a:t>
            </a:r>
            <a:r>
              <a:rPr lang="uk-UA" dirty="0" smtClean="0"/>
              <a:t>: Т-лімфоцит знищує пухлинну клітину</a:t>
            </a:r>
            <a:endParaRPr lang="uk-UA" dirty="0"/>
          </a:p>
        </p:txBody>
      </p:sp>
      <p:pic>
        <p:nvPicPr>
          <p:cNvPr id="23554" name="Picture 2" descr="D:\картинки гистология\Инфографика\Цитотоксический лимфоцит и раковая клетка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43558"/>
            <a:ext cx="4233063" cy="349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1510"/>
            <a:ext cx="8229600" cy="4536504"/>
          </a:xfrm>
        </p:spPr>
        <p:txBody>
          <a:bodyPr>
            <a:normAutofit fontScale="92500" lnSpcReduction="10000"/>
          </a:bodyPr>
          <a:lstStyle/>
          <a:p>
            <a:pPr marL="0" indent="268288" algn="just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Імунітет</a:t>
            </a:r>
            <a:r>
              <a:rPr lang="uk-UA" dirty="0" smtClean="0"/>
              <a:t> – це система захисту організму від </a:t>
            </a:r>
            <a:r>
              <a:rPr lang="uk-UA" b="1" dirty="0" smtClean="0"/>
              <a:t>генетично чужорідних об’єктів</a:t>
            </a:r>
            <a:r>
              <a:rPr lang="uk-UA" dirty="0" smtClean="0"/>
              <a:t>: вірусів, бактерій, </a:t>
            </a:r>
            <a:r>
              <a:rPr lang="uk-UA" dirty="0" err="1" smtClean="0"/>
              <a:t>пріонів</a:t>
            </a:r>
            <a:r>
              <a:rPr lang="uk-UA" dirty="0" smtClean="0"/>
              <a:t>, найпростіших, паразитів, від чужих клітин (в </a:t>
            </a:r>
            <a:r>
              <a:rPr lang="uk-UA" dirty="0" err="1" smtClean="0"/>
              <a:t>т.ч</a:t>
            </a:r>
            <a:r>
              <a:rPr lang="uk-UA" dirty="0" smtClean="0"/>
              <a:t>. трансплантатів) та генетично змінених власних клітин (пухлинних клітин).</a:t>
            </a:r>
          </a:p>
          <a:p>
            <a:pPr marL="0" indent="268288" algn="just"/>
            <a:endParaRPr lang="uk-UA" dirty="0" smtClean="0"/>
          </a:p>
          <a:p>
            <a:pPr marL="0" indent="268288" algn="just"/>
            <a:r>
              <a:rPr lang="uk-UA" b="1" dirty="0" smtClean="0"/>
              <a:t>Імунна система </a:t>
            </a:r>
            <a:r>
              <a:rPr lang="uk-UA" dirty="0" smtClean="0"/>
              <a:t>забезпечує підтримання генетичної цілісності та гомеостазу внутрішнього середовища організму, виконуючи функцію розпізнавання «</a:t>
            </a:r>
            <a:r>
              <a:rPr lang="uk-UA" b="1" dirty="0" smtClean="0"/>
              <a:t>свого</a:t>
            </a:r>
            <a:r>
              <a:rPr lang="uk-UA" dirty="0" smtClean="0"/>
              <a:t>» та «</a:t>
            </a:r>
            <a:r>
              <a:rPr lang="uk-UA" b="1" dirty="0" smtClean="0"/>
              <a:t>чужого</a:t>
            </a:r>
            <a:r>
              <a:rPr lang="uk-UA" dirty="0" smtClean="0"/>
              <a:t>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69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/>
              <a:t>В лімфоцити</a:t>
            </a:r>
            <a:r>
              <a:rPr lang="en-US" altLang="uk-UA" b="1"/>
              <a:t>  </a:t>
            </a:r>
            <a:r>
              <a:rPr lang="en-US" altLang="uk-UA" sz="3600" b="1"/>
              <a:t>CD19,20,21,22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513285"/>
            <a:ext cx="4895850" cy="338018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uk-UA" altLang="uk-UA" sz="2400" b="1" dirty="0"/>
              <a:t>Утворюються і дозрівають в кістковому мозку</a:t>
            </a:r>
          </a:p>
          <a:p>
            <a:pPr>
              <a:buFont typeface="Wingdings" pitchFamily="2" charset="2"/>
              <a:buNone/>
            </a:pPr>
            <a:r>
              <a:rPr lang="uk-UA" altLang="uk-UA" sz="2400" dirty="0"/>
              <a:t>Мають власний рецептор для </a:t>
            </a:r>
            <a:r>
              <a:rPr lang="uk-UA" altLang="uk-UA" sz="2400" dirty="0" err="1"/>
              <a:t>опізнавання</a:t>
            </a:r>
            <a:r>
              <a:rPr lang="uk-UA" altLang="uk-UA" sz="2400" dirty="0"/>
              <a:t> </a:t>
            </a:r>
            <a:r>
              <a:rPr lang="uk-UA" altLang="uk-UA" sz="2400" dirty="0" err="1" smtClean="0"/>
              <a:t>ангену</a:t>
            </a:r>
            <a:r>
              <a:rPr lang="uk-UA" altLang="uk-UA" sz="2400" dirty="0" smtClean="0"/>
              <a:t> </a:t>
            </a:r>
            <a:r>
              <a:rPr lang="en-US" altLang="uk-UA" sz="2400" dirty="0" smtClean="0"/>
              <a:t>(</a:t>
            </a:r>
            <a:r>
              <a:rPr lang="en-US" altLang="uk-UA" sz="2400" dirty="0" err="1"/>
              <a:t>BcR</a:t>
            </a:r>
            <a:r>
              <a:rPr lang="en-US" altLang="uk-UA" sz="2400" dirty="0"/>
              <a:t>)</a:t>
            </a:r>
            <a:r>
              <a:rPr lang="uk-UA" altLang="uk-UA" sz="2400" dirty="0"/>
              <a:t> у вигляді </a:t>
            </a:r>
            <a:r>
              <a:rPr lang="uk-UA" altLang="uk-UA" sz="2400" dirty="0" err="1"/>
              <a:t>імуноглобуліна</a:t>
            </a:r>
            <a:r>
              <a:rPr lang="en-US" altLang="uk-UA" sz="2400" dirty="0"/>
              <a:t> IgM</a:t>
            </a:r>
            <a:endParaRPr lang="uk-UA" altLang="uk-UA" sz="2400" dirty="0"/>
          </a:p>
          <a:p>
            <a:pPr>
              <a:buFont typeface="Wingdings" pitchFamily="2" charset="2"/>
              <a:buNone/>
            </a:pPr>
            <a:r>
              <a:rPr lang="uk-UA" altLang="uk-UA" sz="2400" dirty="0"/>
              <a:t>Синтезують </a:t>
            </a:r>
            <a:r>
              <a:rPr lang="uk-UA" altLang="uk-UA" sz="2400" dirty="0" err="1"/>
              <a:t>імуноглобуліни</a:t>
            </a:r>
            <a:r>
              <a:rPr lang="uk-UA" altLang="uk-UA" sz="240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uk-UA" altLang="uk-UA" sz="2400" dirty="0"/>
              <a:t>Забезпечують специфічний  </a:t>
            </a:r>
          </a:p>
          <a:p>
            <a:pPr>
              <a:buFont typeface="Wingdings" pitchFamily="2" charset="2"/>
              <a:buNone/>
            </a:pPr>
            <a:r>
              <a:rPr lang="uk-UA" altLang="uk-UA" sz="2400" dirty="0"/>
              <a:t>гуморальний захист</a:t>
            </a:r>
          </a:p>
          <a:p>
            <a:pPr>
              <a:buFont typeface="Wingdings" pitchFamily="2" charset="2"/>
              <a:buNone/>
            </a:pPr>
            <a:r>
              <a:rPr lang="uk-UA" altLang="uk-UA" sz="2400" dirty="0"/>
              <a:t>Утворюють клітини </a:t>
            </a:r>
            <a:r>
              <a:rPr lang="uk-UA" altLang="uk-UA" sz="2400" dirty="0" err="1"/>
              <a:t>пам</a:t>
            </a:r>
            <a:r>
              <a:rPr lang="en-US" altLang="uk-UA" sz="2400" dirty="0"/>
              <a:t>’</a:t>
            </a:r>
            <a:r>
              <a:rPr lang="uk-UA" altLang="uk-UA" sz="2400" dirty="0"/>
              <a:t>яті</a:t>
            </a:r>
            <a:endParaRPr lang="en-US" altLang="uk-UA" sz="2400" dirty="0"/>
          </a:p>
        </p:txBody>
      </p:sp>
      <p:pic>
        <p:nvPicPr>
          <p:cNvPr id="101390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4" y="1131590"/>
            <a:ext cx="2879725" cy="401191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77989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1713"/>
            <a:ext cx="8229600" cy="5655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Лімфоцити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02840" y="555526"/>
            <a:ext cx="4041775" cy="479822"/>
          </a:xfrm>
        </p:spPr>
        <p:txBody>
          <a:bodyPr/>
          <a:lstStyle/>
          <a:p>
            <a:r>
              <a:rPr lang="uk-UA" dirty="0" smtClean="0"/>
              <a:t>В-лімфоцити </a:t>
            </a:r>
            <a:r>
              <a:rPr lang="uk-UA" b="0" dirty="0" smtClean="0"/>
              <a:t>(8-20%)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32225" y="1148829"/>
            <a:ext cx="4041775" cy="3463032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Наївні В-лімфоцити </a:t>
            </a:r>
            <a:r>
              <a:rPr lang="uk-UA" dirty="0" smtClean="0"/>
              <a:t>– мало диференційовані клітини </a:t>
            </a:r>
          </a:p>
          <a:p>
            <a:endParaRPr lang="uk-UA" dirty="0" smtClean="0"/>
          </a:p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В-лімфоцити пам’яті </a:t>
            </a:r>
            <a:r>
              <a:rPr lang="uk-UA" dirty="0" smtClean="0"/>
              <a:t>– зберігають інформацію про антигени</a:t>
            </a:r>
          </a:p>
          <a:p>
            <a:endParaRPr lang="uk-UA" dirty="0" smtClean="0"/>
          </a:p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Плазматичні клітини </a:t>
            </a:r>
            <a:r>
              <a:rPr lang="uk-UA" dirty="0" smtClean="0"/>
              <a:t>– синтезують </a:t>
            </a:r>
            <a:r>
              <a:rPr lang="uk-UA" dirty="0" err="1" smtClean="0"/>
              <a:t>імуноглобуліни</a:t>
            </a:r>
            <a:r>
              <a:rPr lang="uk-UA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гама-</a:t>
            </a:r>
            <a:r>
              <a:rPr lang="ru-RU" dirty="0" err="1" smtClean="0"/>
              <a:t>глобуліни</a:t>
            </a:r>
            <a:r>
              <a:rPr lang="ru-RU" dirty="0" smtClean="0"/>
              <a:t>) - </a:t>
            </a:r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антитіла</a:t>
            </a:r>
            <a:endParaRPr lang="uk-UA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43986" r="24990" b="5325"/>
          <a:stretch/>
        </p:blipFill>
        <p:spPr>
          <a:xfrm>
            <a:off x="4039736" y="2715766"/>
            <a:ext cx="4120683" cy="2332061"/>
          </a:xfrm>
        </p:spPr>
      </p:pic>
      <p:pic>
        <p:nvPicPr>
          <p:cNvPr id="25602" name="Picture 2" descr="D:\картинки гистология\кровь\plazmaticheskie-kletki-v-krovi-u-rebenk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1634" y="277359"/>
            <a:ext cx="2952328" cy="239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23479"/>
            <a:ext cx="7793038" cy="792087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uk-UA" sz="3200" dirty="0"/>
              <a:t/>
            </a:r>
            <a:br>
              <a:rPr lang="uk-UA" altLang="uk-UA" sz="3200" dirty="0"/>
            </a:br>
            <a:r>
              <a:rPr lang="uk-UA" altLang="uk-UA" sz="3200" dirty="0"/>
              <a:t> </a:t>
            </a:r>
            <a:r>
              <a:rPr lang="uk-UA" altLang="uk-UA" sz="3600" dirty="0">
                <a:latin typeface="Arial" charset="0"/>
              </a:rPr>
              <a:t>Форми </a:t>
            </a:r>
            <a:r>
              <a:rPr lang="uk-UA" altLang="uk-UA" sz="3600" dirty="0" smtClean="0">
                <a:latin typeface="Arial" charset="0"/>
              </a:rPr>
              <a:t>імунної </a:t>
            </a:r>
            <a:r>
              <a:rPr lang="uk-UA" altLang="uk-UA" sz="3600" dirty="0">
                <a:latin typeface="Arial" charset="0"/>
              </a:rPr>
              <a:t>відповіді</a:t>
            </a:r>
            <a:endParaRPr lang="en-US" altLang="uk-UA" sz="3600" b="1" dirty="0">
              <a:latin typeface="Arial" charset="0"/>
            </a:endParaRP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329928"/>
            <a:ext cx="3810000" cy="38135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uk-UA" altLang="uk-UA" sz="3200" b="1" dirty="0">
                <a:latin typeface="Arial" charset="0"/>
              </a:rPr>
              <a:t>Гуморальна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Здійснюється через </a:t>
            </a:r>
            <a:r>
              <a:rPr lang="uk-UA" altLang="uk-UA" sz="2400" b="1" dirty="0" err="1">
                <a:solidFill>
                  <a:schemeClr val="tx2"/>
                </a:solidFill>
                <a:latin typeface="Arial" charset="0"/>
              </a:rPr>
              <a:t>антигенпрезентацію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uk-UA" altLang="uk-UA" sz="2400" b="1" dirty="0" err="1">
                <a:solidFill>
                  <a:schemeClr val="tx2"/>
                </a:solidFill>
                <a:latin typeface="Arial" charset="0"/>
              </a:rPr>
              <a:t>Тх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, активацію Тх2, В лімфоцитів, які перетворюються в плазматичні клітини і виділяють </a:t>
            </a:r>
            <a:r>
              <a:rPr lang="uk-UA" altLang="uk-UA" sz="2400" b="1" dirty="0" err="1">
                <a:solidFill>
                  <a:schemeClr val="tx2"/>
                </a:solidFill>
                <a:latin typeface="Arial" charset="0"/>
              </a:rPr>
              <a:t>імуноглобуліни</a:t>
            </a:r>
            <a:r>
              <a:rPr lang="uk-UA" altLang="uk-UA" sz="2400" b="1" dirty="0" smtClean="0">
                <a:solidFill>
                  <a:schemeClr val="tx2"/>
                </a:solidFill>
                <a:latin typeface="Arial" charset="0"/>
              </a:rPr>
              <a:t>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2400" b="1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спрямована на позаклітинні збудники чи їх залишки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51388" y="1275606"/>
            <a:ext cx="4392612" cy="37444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altLang="uk-UA" sz="3200" b="1" dirty="0">
                <a:latin typeface="Arial" charset="0"/>
              </a:rPr>
              <a:t>Клітинна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2400" b="1" dirty="0">
                <a:latin typeface="Arial" charset="0"/>
              </a:rPr>
              <a:t> 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здійснюється через </a:t>
            </a:r>
            <a:r>
              <a:rPr lang="uk-UA" altLang="uk-UA" sz="2400" b="1" dirty="0" err="1">
                <a:solidFill>
                  <a:schemeClr val="tx2"/>
                </a:solidFill>
                <a:latin typeface="Arial" charset="0"/>
              </a:rPr>
              <a:t>антигенпрезентацію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uk-UA" altLang="uk-UA" sz="2400" b="1" dirty="0" err="1">
                <a:solidFill>
                  <a:schemeClr val="tx2"/>
                </a:solidFill>
                <a:latin typeface="Arial" charset="0"/>
              </a:rPr>
              <a:t>Тх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, активацію Тх1, макрофагів, НК, </a:t>
            </a:r>
            <a:r>
              <a:rPr lang="en-US" altLang="uk-UA" sz="2400" b="1" dirty="0">
                <a:solidFill>
                  <a:schemeClr val="tx2"/>
                </a:solidFill>
                <a:latin typeface="Arial" charset="0"/>
              </a:rPr>
              <a:t>CD8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, виділення </a:t>
            </a:r>
            <a:r>
              <a:rPr lang="uk-UA" altLang="uk-UA" sz="2400" b="1" dirty="0" smtClean="0">
                <a:solidFill>
                  <a:schemeClr val="tx2"/>
                </a:solidFill>
                <a:latin typeface="Arial" charset="0"/>
              </a:rPr>
              <a:t>інтерферону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2400" b="1" dirty="0" smtClean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altLang="uk-UA" sz="2400" b="1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спрямована проти внутрішньоклітинних збудників та пухлин</a:t>
            </a:r>
            <a:endParaRPr lang="en-US" altLang="uk-UA" sz="24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29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Стадії імунної відповіді</a:t>
            </a:r>
            <a:endParaRPr lang="en-US" altLang="uk-UA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4" y="1203598"/>
            <a:ext cx="8486775" cy="339578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uk-UA" altLang="uk-UA" dirty="0">
                <a:solidFill>
                  <a:schemeClr val="folHlink"/>
                </a:solidFill>
              </a:rPr>
              <a:t>1.</a:t>
            </a:r>
            <a:r>
              <a:rPr lang="uk-UA" altLang="uk-UA" dirty="0"/>
              <a:t> </a:t>
            </a:r>
            <a:r>
              <a:rPr lang="uk-UA" altLang="uk-UA" dirty="0">
                <a:solidFill>
                  <a:schemeClr val="folHlink"/>
                </a:solidFill>
              </a:rPr>
              <a:t>Індукція</a:t>
            </a:r>
            <a:r>
              <a:rPr lang="uk-UA" altLang="uk-UA" dirty="0"/>
              <a:t>- діють </a:t>
            </a:r>
            <a:r>
              <a:rPr lang="uk-UA" altLang="uk-UA" dirty="0" err="1"/>
              <a:t>антигенпрезентуючі</a:t>
            </a:r>
            <a:r>
              <a:rPr lang="uk-UA" altLang="uk-UA" dirty="0"/>
              <a:t> клітини</a:t>
            </a:r>
          </a:p>
          <a:p>
            <a:pPr>
              <a:lnSpc>
                <a:spcPct val="90000"/>
              </a:lnSpc>
            </a:pPr>
            <a:r>
              <a:rPr lang="uk-UA" altLang="uk-UA" dirty="0">
                <a:solidFill>
                  <a:schemeClr val="folHlink"/>
                </a:solidFill>
              </a:rPr>
              <a:t>2.Імунорегуляція (проліферація)</a:t>
            </a:r>
            <a:r>
              <a:rPr lang="uk-UA" altLang="uk-UA" dirty="0"/>
              <a:t> - діють Т </a:t>
            </a:r>
            <a:r>
              <a:rPr lang="uk-UA" altLang="uk-UA" dirty="0" err="1"/>
              <a:t>хелпери</a:t>
            </a:r>
            <a:r>
              <a:rPr lang="uk-UA" altLang="uk-UA" dirty="0"/>
              <a:t>.</a:t>
            </a:r>
          </a:p>
          <a:p>
            <a:pPr>
              <a:lnSpc>
                <a:spcPct val="90000"/>
              </a:lnSpc>
            </a:pPr>
            <a:r>
              <a:rPr lang="uk-UA" altLang="uk-UA" dirty="0">
                <a:solidFill>
                  <a:schemeClr val="folHlink"/>
                </a:solidFill>
              </a:rPr>
              <a:t>3.Ефекторна (продукція)</a:t>
            </a:r>
            <a:r>
              <a:rPr lang="uk-UA" altLang="uk-UA" dirty="0"/>
              <a:t> – діють </a:t>
            </a:r>
            <a:r>
              <a:rPr lang="uk-UA" altLang="uk-UA" dirty="0" smtClean="0"/>
              <a:t>Т-цитотоксичні лімфоцити, </a:t>
            </a:r>
            <a:r>
              <a:rPr lang="uk-UA" altLang="uk-UA" dirty="0"/>
              <a:t>В </a:t>
            </a:r>
            <a:r>
              <a:rPr lang="uk-UA" altLang="uk-UA" dirty="0" smtClean="0"/>
              <a:t>лімфоцити (</a:t>
            </a:r>
            <a:r>
              <a:rPr lang="uk-UA" altLang="uk-UA" dirty="0" err="1"/>
              <a:t>плазмоцити</a:t>
            </a:r>
            <a:r>
              <a:rPr lang="uk-UA" altLang="uk-UA" dirty="0"/>
              <a:t>)</a:t>
            </a:r>
          </a:p>
          <a:p>
            <a:pPr>
              <a:lnSpc>
                <a:spcPct val="90000"/>
              </a:lnSpc>
            </a:pPr>
            <a:r>
              <a:rPr lang="uk-UA" altLang="uk-UA" dirty="0">
                <a:solidFill>
                  <a:schemeClr val="folHlink"/>
                </a:solidFill>
              </a:rPr>
              <a:t>4. Формування імунної </a:t>
            </a:r>
            <a:r>
              <a:rPr lang="uk-UA" altLang="uk-UA" dirty="0" err="1">
                <a:solidFill>
                  <a:schemeClr val="folHlink"/>
                </a:solidFill>
              </a:rPr>
              <a:t>пам</a:t>
            </a:r>
            <a:r>
              <a:rPr lang="en-US" altLang="uk-UA" dirty="0">
                <a:solidFill>
                  <a:schemeClr val="folHlink"/>
                </a:solidFill>
              </a:rPr>
              <a:t>’</a:t>
            </a:r>
            <a:r>
              <a:rPr lang="uk-UA" altLang="uk-UA" dirty="0">
                <a:solidFill>
                  <a:schemeClr val="folHlink"/>
                </a:solidFill>
              </a:rPr>
              <a:t>яті</a:t>
            </a:r>
            <a:r>
              <a:rPr lang="uk-UA" altLang="uk-UA" dirty="0"/>
              <a:t> -діють</a:t>
            </a:r>
          </a:p>
          <a:p>
            <a:pPr>
              <a:lnSpc>
                <a:spcPct val="90000"/>
              </a:lnSpc>
            </a:pPr>
            <a:r>
              <a:rPr lang="uk-UA" altLang="uk-UA" dirty="0"/>
              <a:t>Т та  В клітини </a:t>
            </a:r>
            <a:r>
              <a:rPr lang="uk-UA" altLang="uk-UA" dirty="0" err="1"/>
              <a:t>пам</a:t>
            </a:r>
            <a:r>
              <a:rPr lang="en-US" altLang="uk-UA" dirty="0"/>
              <a:t>’</a:t>
            </a:r>
            <a:r>
              <a:rPr lang="uk-UA" altLang="uk-UA" dirty="0"/>
              <a:t>яті</a:t>
            </a:r>
            <a:endParaRPr lang="en-US" altLang="uk-UA" dirty="0"/>
          </a:p>
        </p:txBody>
      </p:sp>
    </p:spTree>
    <p:extLst>
      <p:ext uri="{BB962C8B-B14F-4D97-AF65-F5344CB8AC3E}">
        <p14:creationId xmlns:p14="http://schemas.microsoft.com/office/powerpoint/2010/main" val="21830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ÐÐ°ÑÑÐ¸Ð½ÐºÐ¸ Ð¿Ð¾ Ð·Ð°Ð¿ÑÐ¾ÑÑ immune barr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9231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9"/>
          <a:stretch/>
        </p:blipFill>
        <p:spPr bwMode="auto">
          <a:xfrm>
            <a:off x="323528" y="-28315"/>
            <a:ext cx="8604448" cy="51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981"/>
            <a:ext cx="84947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8" name="Picture 6" descr="ÐÐ°ÑÑÐ¸Ð½ÐºÐ¸ Ð¿Ð¾ Ð·Ð°Ð¿ÑÐ¾ÑÑ immune barr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90"/>
            <a:ext cx="78413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38389"/>
            <a:ext cx="8964488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Органи імунної системи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723180"/>
              </p:ext>
            </p:extLst>
          </p:nvPr>
        </p:nvGraphicFramePr>
        <p:xfrm>
          <a:off x="0" y="843559"/>
          <a:ext cx="9144000" cy="4228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533168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chemeClr val="tx1"/>
                          </a:solidFill>
                        </a:rPr>
                        <a:t>Центральні – </a:t>
                      </a:r>
                    </a:p>
                    <a:p>
                      <a:pPr algn="ctr"/>
                      <a:r>
                        <a:rPr lang="uk-UA" sz="2400" b="0" i="1" dirty="0" smtClean="0">
                          <a:solidFill>
                            <a:schemeClr val="tx1"/>
                          </a:solidFill>
                        </a:rPr>
                        <a:t>Відбувається утворення </a:t>
                      </a:r>
                      <a:r>
                        <a:rPr lang="uk-UA" sz="2400" b="0" i="1" dirty="0" err="1" smtClean="0">
                          <a:solidFill>
                            <a:schemeClr val="tx1"/>
                          </a:solidFill>
                        </a:rPr>
                        <a:t>імуноцитів</a:t>
                      </a:r>
                      <a:endParaRPr lang="uk-UA" sz="24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>
                          <a:solidFill>
                            <a:schemeClr val="tx1"/>
                          </a:solidFill>
                        </a:rPr>
                        <a:t>Периферійні 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1" dirty="0" smtClean="0">
                          <a:solidFill>
                            <a:schemeClr val="tx1"/>
                          </a:solidFill>
                        </a:rPr>
                        <a:t>Відбувається дозрівання </a:t>
                      </a:r>
                      <a:r>
                        <a:rPr lang="uk-UA" sz="2400" b="0" i="1" dirty="0" err="1" smtClean="0">
                          <a:solidFill>
                            <a:schemeClr val="tx1"/>
                          </a:solidFill>
                        </a:rPr>
                        <a:t>імуноцитів</a:t>
                      </a:r>
                      <a:endParaRPr lang="uk-UA" sz="24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6747">
                <a:tc rowSpan="2"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Червоний кістковий мозок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Селезінка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6747">
                <a:tc vMerge="1">
                  <a:txBody>
                    <a:bodyPr/>
                    <a:lstStyle/>
                    <a:p>
                      <a:pPr algn="ctr"/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Лімфатичні вузли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6747">
                <a:tc rowSpan="2">
                  <a:txBody>
                    <a:bodyPr/>
                    <a:lstStyle/>
                    <a:p>
                      <a:pPr algn="ctr"/>
                      <a:r>
                        <a:rPr lang="uk-UA" sz="2400" dirty="0" err="1" smtClean="0">
                          <a:solidFill>
                            <a:schemeClr val="tx1"/>
                          </a:solidFill>
                        </a:rPr>
                        <a:t>Тимус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Мигдалики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1048">
                <a:tc vMerge="1">
                  <a:txBody>
                    <a:bodyPr/>
                    <a:lstStyle/>
                    <a:p>
                      <a:pPr algn="ctr"/>
                      <a:endParaRPr lang="uk-UA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err="1" smtClean="0">
                          <a:solidFill>
                            <a:schemeClr val="tx1"/>
                          </a:solidFill>
                        </a:rPr>
                        <a:t>Лімфоїдна</a:t>
                      </a:r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 тканина, асоційована</a:t>
                      </a:r>
                      <a:r>
                        <a:rPr lang="uk-UA" sz="2400" baseline="0" dirty="0" smtClean="0">
                          <a:solidFill>
                            <a:schemeClr val="tx1"/>
                          </a:solidFill>
                        </a:rPr>
                        <a:t> зі слизовими оболонками</a:t>
                      </a:r>
                      <a:endParaRPr lang="uk-UA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8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Червоний кістковий мозок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824536" cy="339447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Центральний орган імунної системи</a:t>
            </a:r>
          </a:p>
          <a:p>
            <a:r>
              <a:rPr lang="uk-UA" dirty="0" smtClean="0"/>
              <a:t>Відбувається утворення усіх клітин імунної системи та їх </a:t>
            </a:r>
            <a:r>
              <a:rPr lang="uk-UA" dirty="0" err="1" smtClean="0"/>
              <a:t>антигеннезалежне</a:t>
            </a:r>
            <a:r>
              <a:rPr lang="uk-UA" dirty="0" smtClean="0"/>
              <a:t> диференціювання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5298" name="Picture 2" descr="ÐÐ°ÑÑÐ¸Ð½ÐºÐ¸ Ð¿Ð¾ Ð·Ð°Ð¿ÑÐ¾ÑÑ ÐºÑÐ°ÑÐ½ÑÐ¹ ÐºÐ¾ÑÑÐ½ÑÐ¹ Ð¼Ð¾Ð·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96" y="1203598"/>
            <a:ext cx="420141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267494"/>
            <a:ext cx="8229600" cy="432712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В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иди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імунітету:</a:t>
            </a:r>
          </a:p>
          <a:p>
            <a:r>
              <a:rPr lang="uk-UA" dirty="0" smtClean="0"/>
              <a:t>Активний і пасивний</a:t>
            </a:r>
          </a:p>
          <a:p>
            <a:r>
              <a:rPr lang="uk-UA" dirty="0" smtClean="0"/>
              <a:t>Природний і штучний</a:t>
            </a:r>
          </a:p>
          <a:p>
            <a:r>
              <a:rPr lang="uk-UA" dirty="0" smtClean="0"/>
              <a:t>Вроджений і набутий</a:t>
            </a:r>
          </a:p>
          <a:p>
            <a:r>
              <a:rPr lang="uk-UA" dirty="0" smtClean="0"/>
              <a:t>Специфічний і неспецифічний</a:t>
            </a:r>
          </a:p>
          <a:p>
            <a:r>
              <a:rPr lang="uk-UA" dirty="0" smtClean="0"/>
              <a:t>Клітинний і гуморальний</a:t>
            </a:r>
          </a:p>
          <a:p>
            <a:r>
              <a:rPr lang="uk-UA" dirty="0" smtClean="0"/>
              <a:t>Інфекційний та неінфекційний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28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Червоний кістковий мозок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824536" cy="339447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Строма утворена ретикулярною тканиною, що розташована у комірках губчастої кісткової тканини («строма строми»)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" name="Picture 2" descr="D:\Атлас\сжатые рисунки\54 красный костный мозг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10142"/>
          <a:stretch/>
        </p:blipFill>
        <p:spPr bwMode="auto">
          <a:xfrm>
            <a:off x="5508104" y="1085930"/>
            <a:ext cx="3632002" cy="40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3010" name="Picture 2" descr="ÐÐ°ÑÑÐ¸Ð½ÐºÐ¸ Ð¿Ð¾ Ð·Ð°Ð¿ÑÐ¾ÑÑ Ð´Ð¸ÑÑÐµÑÐµÐ½ÑÐ¸ÑÐ¾Ð²ÐºÐ° Ð»Ð¸Ð¼ÑÐ¾ÑÐ¸ÑÐ¾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8" y="-1"/>
            <a:ext cx="8372702" cy="49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Червоний кістковий мозок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3223"/>
            <a:ext cx="5400600" cy="2668647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Структурно-функц</a:t>
            </a:r>
            <a:r>
              <a:rPr lang="uk-UA" sz="2800" dirty="0"/>
              <a:t>і</a:t>
            </a:r>
            <a:r>
              <a:rPr lang="uk-UA" sz="2800" dirty="0" smtClean="0"/>
              <a:t>ональна одиниця – </a:t>
            </a:r>
            <a:r>
              <a:rPr lang="uk-UA" b="1" dirty="0" smtClean="0">
                <a:solidFill>
                  <a:srgbClr val="0070C0"/>
                </a:solidFill>
              </a:rPr>
              <a:t>осередок кровотворення або кровотворний острівець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888" y="1507479"/>
            <a:ext cx="4187952" cy="3139440"/>
          </a:xfrm>
          <a:prstGeom prst="rect">
            <a:avLst/>
          </a:prstGeom>
        </p:spPr>
      </p:pic>
      <p:pic>
        <p:nvPicPr>
          <p:cNvPr id="56322" name="Picture 2" descr="ÐÐ°ÑÑÐ¸Ð½ÐºÐ¸ Ð¿Ð¾ Ð·Ð°Ð¿ÑÐ¾ÑÑ ÐºÑÐ¾Ð²ÐµÑÐ²Ð¾ÑÐ½ÑÐ¹ Ð¾ÑÑÑÐ¾Ð²Ð¾Ð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2" b="7476"/>
          <a:stretch/>
        </p:blipFill>
        <p:spPr bwMode="auto">
          <a:xfrm>
            <a:off x="395536" y="2927088"/>
            <a:ext cx="5048250" cy="226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ТЛАС - все\кровь и ккм\мегакариоци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2752" y="-609643"/>
            <a:ext cx="4726447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7346" name="Picture 2" descr="ÐÐ°ÑÑÐ¸Ð½ÐºÐ¸ Ð¿Ð¾ Ð·Ð°Ð¿ÑÐ¾ÑÑ ÐºÑÐ°ÑÐ½ÑÐ¹ ÐºÐ¾ÑÑÐ½ÑÐ¹ Ð¼Ð¾Ð·Ð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3043119" cy="51435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Стовуброві</a:t>
            </a:r>
            <a:r>
              <a:rPr lang="uk-UA" sz="2400" dirty="0" smtClean="0"/>
              <a:t> клітини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Напівстовбурові</a:t>
            </a:r>
            <a:r>
              <a:rPr lang="uk-UA" sz="2400" dirty="0" smtClean="0"/>
              <a:t> клітини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Уніпотентні</a:t>
            </a:r>
            <a:r>
              <a:rPr lang="uk-UA" sz="2400" dirty="0" smtClean="0"/>
              <a:t> клітини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Бласти</a:t>
            </a:r>
            <a:endParaRPr lang="uk-UA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Дозріваючі клітини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Зрілі формені елементи крові</a:t>
            </a:r>
            <a:endParaRPr lang="uk-UA" sz="2400" dirty="0"/>
          </a:p>
        </p:txBody>
      </p:sp>
      <p:pic>
        <p:nvPicPr>
          <p:cNvPr id="1026" name="Picture 2" descr="ÐÐ°ÑÑÐ¸Ð½ÐºÐ¸ Ð¿Ð¾ Ð·Ð°Ð¿ÑÐ¾ÑÑ ÐºÑÐ¾Ð²ÐµÑÐ²Ð¾Ñ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97" y="0"/>
            <a:ext cx="63668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892480" cy="3291830"/>
          </a:xfrm>
        </p:spPr>
        <p:txBody>
          <a:bodyPr>
            <a:noAutofit/>
          </a:bodyPr>
          <a:lstStyle/>
          <a:p>
            <a:pPr marL="355600" indent="0">
              <a:buNone/>
            </a:pPr>
            <a:r>
              <a:rPr lang="uk-UA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Мієлоцитопоез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</a:p>
          <a:p>
            <a:r>
              <a:rPr lang="uk-UA" sz="2400" dirty="0" err="1" smtClean="0"/>
              <a:t>Мієлобласт</a:t>
            </a:r>
            <a:endParaRPr lang="uk-UA" sz="2400" dirty="0" smtClean="0"/>
          </a:p>
          <a:p>
            <a:r>
              <a:rPr lang="uk-UA" sz="2400" dirty="0" err="1" smtClean="0"/>
              <a:t>Промієлоцит</a:t>
            </a:r>
            <a:endParaRPr lang="uk-UA" sz="2400" dirty="0" smtClean="0"/>
          </a:p>
          <a:p>
            <a:r>
              <a:rPr lang="uk-UA" sz="2400" dirty="0" smtClean="0"/>
              <a:t>Мієлоцит</a:t>
            </a:r>
          </a:p>
          <a:p>
            <a:r>
              <a:rPr lang="uk-UA" sz="2400" dirty="0" err="1" smtClean="0"/>
              <a:t>Метамієлоцит</a:t>
            </a:r>
            <a:r>
              <a:rPr lang="uk-UA" sz="2400" dirty="0" smtClean="0"/>
              <a:t> (юний гранулоцит)</a:t>
            </a:r>
          </a:p>
          <a:p>
            <a:r>
              <a:rPr lang="uk-UA" sz="2400" dirty="0" err="1" smtClean="0"/>
              <a:t>Паличкоядерний</a:t>
            </a:r>
            <a:r>
              <a:rPr lang="uk-UA" sz="2400" dirty="0" smtClean="0"/>
              <a:t> гранулоцит</a:t>
            </a:r>
          </a:p>
          <a:p>
            <a:r>
              <a:rPr lang="uk-UA" sz="2400" dirty="0" err="1" smtClean="0"/>
              <a:t>Сегментоядерний</a:t>
            </a:r>
            <a:r>
              <a:rPr lang="uk-UA" sz="2400" dirty="0" smtClean="0"/>
              <a:t> гранулоцит</a:t>
            </a:r>
            <a:endParaRPr lang="uk-UA" sz="2400" dirty="0"/>
          </a:p>
        </p:txBody>
      </p:sp>
      <p:pic>
        <p:nvPicPr>
          <p:cNvPr id="2050" name="Picture 2" descr="ÐÐ°ÑÑÐ¸Ð½ÐºÐ¸ Ð¿Ð¾ Ð·Ð°Ð¿ÑÐ¾ÑÑ Ð¼Ð¸ÐµÐ»Ð¾Ð¿Ð¾ÑÐ·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8451" r="10088" b="72710"/>
          <a:stretch/>
        </p:blipFill>
        <p:spPr bwMode="auto">
          <a:xfrm>
            <a:off x="10914" y="3363838"/>
            <a:ext cx="9009191" cy="15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3043119" cy="5143500"/>
          </a:xfrm>
        </p:spPr>
        <p:txBody>
          <a:bodyPr>
            <a:noAutofit/>
          </a:bodyPr>
          <a:lstStyle/>
          <a:p>
            <a:pPr marL="355600" indent="0">
              <a:buNone/>
            </a:pPr>
            <a:r>
              <a:rPr lang="uk-UA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Еритропоез</a:t>
            </a:r>
            <a:endParaRPr lang="uk-UA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55600" indent="0">
              <a:buNone/>
            </a:pPr>
            <a:endParaRPr lang="uk-UA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400" dirty="0" err="1" smtClean="0"/>
              <a:t>Проеритробласт</a:t>
            </a:r>
            <a:endParaRPr lang="uk-UA" sz="2400" dirty="0" smtClean="0"/>
          </a:p>
          <a:p>
            <a:r>
              <a:rPr lang="uk-UA" sz="2400" dirty="0" err="1" smtClean="0"/>
              <a:t>Базофільний</a:t>
            </a:r>
            <a:r>
              <a:rPr lang="uk-UA" sz="2400" dirty="0" smtClean="0"/>
              <a:t> еритробласт</a:t>
            </a:r>
          </a:p>
          <a:p>
            <a:r>
              <a:rPr lang="uk-UA" sz="2400" dirty="0" err="1" smtClean="0"/>
              <a:t>Поліхроматофільний</a:t>
            </a:r>
            <a:r>
              <a:rPr lang="uk-UA" sz="2400" dirty="0" smtClean="0"/>
              <a:t> еритробласт</a:t>
            </a:r>
          </a:p>
          <a:p>
            <a:r>
              <a:rPr lang="uk-UA" sz="2400" dirty="0" err="1" smtClean="0"/>
              <a:t>Оксифільний</a:t>
            </a:r>
            <a:r>
              <a:rPr lang="uk-UA" sz="2400" dirty="0" smtClean="0"/>
              <a:t> (</a:t>
            </a:r>
            <a:r>
              <a:rPr lang="uk-UA" sz="2400" dirty="0" err="1" smtClean="0"/>
              <a:t>ортохромний</a:t>
            </a:r>
            <a:r>
              <a:rPr lang="uk-UA" sz="2400" dirty="0" smtClean="0"/>
              <a:t>) еритробласт</a:t>
            </a:r>
          </a:p>
          <a:p>
            <a:r>
              <a:rPr lang="uk-UA" sz="2400" dirty="0" err="1" smtClean="0"/>
              <a:t>Ретикулоцит</a:t>
            </a:r>
            <a:endParaRPr lang="uk-UA" sz="2400" dirty="0" smtClean="0"/>
          </a:p>
          <a:p>
            <a:r>
              <a:rPr lang="uk-UA" sz="2400" dirty="0" smtClean="0"/>
              <a:t>Еритроцит</a:t>
            </a:r>
          </a:p>
          <a:p>
            <a:endParaRPr lang="uk-UA" sz="2400" dirty="0"/>
          </a:p>
        </p:txBody>
      </p:sp>
      <p:pic>
        <p:nvPicPr>
          <p:cNvPr id="4" name="Picture 2" descr="D:\картинки гистология\кровь\7f93b5cdd61d35e514a5c488b5fa73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99542"/>
            <a:ext cx="58769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3043119" cy="5143500"/>
          </a:xfrm>
        </p:spPr>
        <p:txBody>
          <a:bodyPr>
            <a:noAutofit/>
          </a:bodyPr>
          <a:lstStyle/>
          <a:p>
            <a:pPr marL="355600" indent="0">
              <a:buNone/>
            </a:pPr>
            <a:r>
              <a:rPr lang="uk-UA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Тромбоцитопоез</a:t>
            </a:r>
            <a:endParaRPr lang="uk-UA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55600" indent="0">
              <a:buNone/>
            </a:pPr>
            <a:endParaRPr lang="uk-UA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698500"/>
            <a:r>
              <a:rPr lang="uk-UA" sz="2200" dirty="0" err="1"/>
              <a:t>Мегакаріобласт</a:t>
            </a:r>
            <a:endParaRPr lang="uk-UA" sz="2200" dirty="0"/>
          </a:p>
          <a:p>
            <a:pPr marL="698500"/>
            <a:r>
              <a:rPr lang="uk-UA" sz="2200" dirty="0" err="1" smtClean="0"/>
              <a:t>Промегакаріоцит</a:t>
            </a:r>
            <a:endParaRPr lang="uk-UA" sz="2200" dirty="0"/>
          </a:p>
          <a:p>
            <a:pPr marL="698500"/>
            <a:r>
              <a:rPr lang="uk-UA" sz="2200" dirty="0"/>
              <a:t>Мегакаріоцит</a:t>
            </a:r>
          </a:p>
          <a:p>
            <a:pPr marL="698500"/>
            <a:r>
              <a:rPr lang="uk-UA" sz="2200" dirty="0"/>
              <a:t>Тромбоцит</a:t>
            </a:r>
          </a:p>
          <a:p>
            <a:endParaRPr lang="uk-UA" sz="2200" dirty="0"/>
          </a:p>
        </p:txBody>
      </p:sp>
      <p:pic>
        <p:nvPicPr>
          <p:cNvPr id="4098" name="Picture 2" descr="ÐÐ°ÑÑÐ¸Ð½ÐºÐ¸ Ð¿Ð¾ Ð·Ð°Ð¿ÑÐ¾ÑÑ ÑÑÐ¾Ð¼Ð±Ð¾ÑÐ¸ÑÐ¾Ð¿Ð¾ÑÐ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7" y="2721978"/>
            <a:ext cx="2664723" cy="23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картинки гистология\кровь\44b26a914a6d00298e29b06db7c1cc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87782"/>
            <a:ext cx="5436096" cy="38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3043119" cy="51435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Стовуброві</a:t>
            </a:r>
            <a:r>
              <a:rPr lang="uk-UA" sz="2400" dirty="0" smtClean="0"/>
              <a:t> клітини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Напівстовбурові</a:t>
            </a:r>
            <a:r>
              <a:rPr lang="uk-UA" sz="2400" dirty="0" smtClean="0"/>
              <a:t> клітини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Уніпотентні</a:t>
            </a:r>
            <a:r>
              <a:rPr lang="uk-UA" sz="2400" dirty="0" smtClean="0"/>
              <a:t> клітини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err="1" smtClean="0"/>
              <a:t>Бласти</a:t>
            </a:r>
            <a:endParaRPr lang="uk-UA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Дозріваючі клітини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400" dirty="0" smtClean="0"/>
              <a:t>Зрілі формені елементи крові</a:t>
            </a:r>
            <a:endParaRPr lang="uk-UA" sz="2400" dirty="0"/>
          </a:p>
        </p:txBody>
      </p:sp>
      <p:pic>
        <p:nvPicPr>
          <p:cNvPr id="1026" name="Picture 2" descr="ÐÐ°ÑÑÐ¸Ð½ÐºÐ¸ Ð¿Ð¾ Ð·Ð°Ð¿ÑÐ¾ÑÑ ÐºÑÐ¾Ð²ÐµÑÐ²Ð¾Ñ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97" y="0"/>
            <a:ext cx="63668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" y="627534"/>
            <a:ext cx="9036496" cy="3049929"/>
          </a:xfrm>
        </p:spPr>
        <p:txBody>
          <a:bodyPr>
            <a:noAutofit/>
          </a:bodyPr>
          <a:lstStyle/>
          <a:p>
            <a:r>
              <a:rPr lang="uk-UA" alt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Антигени - </a:t>
            </a:r>
            <a:r>
              <a:rPr lang="uk-UA" altLang="uk-UA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б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іополімерні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речовини, 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які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потрапляють із 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зовнішнього середовища (</a:t>
            </a:r>
            <a:r>
              <a:rPr lang="uk-UA" altLang="uk-UA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гетеро</a:t>
            </a:r>
            <a:r>
              <a:rPr lang="uk-UA" altLang="uk-UA" sz="2800" b="1" dirty="0" err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антигени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чи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 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внутрішнього середовища </a:t>
            </a:r>
            <a:b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організму (</a:t>
            </a:r>
            <a:r>
              <a:rPr lang="uk-UA" altLang="uk-UA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ауто</a:t>
            </a:r>
            <a:r>
              <a:rPr lang="uk-UA" altLang="uk-UA" sz="2800" b="1" dirty="0" err="1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антигени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  <a:b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та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здатні викликати каскад імунних реакцій 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реагуючи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 антитілами чи сенсибілізованими </a:t>
            </a:r>
            <a:r>
              <a:rPr lang="uk-UA" altLang="uk-UA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 </a:t>
            </a:r>
            <a:r>
              <a:rPr lang="uk-UA" altLang="uk-UA" sz="28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лімфоцитами.</a:t>
            </a:r>
            <a:r>
              <a:rPr lang="uk-UA" altLang="uk-UA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uk-U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15592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Антигени  є рушійною силою роботи імунної системи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37467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3478"/>
            <a:ext cx="9036496" cy="4896544"/>
          </a:xfrm>
        </p:spPr>
        <p:txBody>
          <a:bodyPr>
            <a:normAutofit fontScale="92500" lnSpcReduction="10000"/>
          </a:bodyPr>
          <a:lstStyle/>
          <a:p>
            <a:r>
              <a:rPr lang="uk-UA" sz="3000" dirty="0" smtClean="0"/>
              <a:t>Всі клітини імунної системи утворюються із стовбурових клітин крові – СКК, які знаходяться у </a:t>
            </a:r>
            <a:r>
              <a:rPr lang="uk-UA" sz="3000" b="1" dirty="0" smtClean="0">
                <a:solidFill>
                  <a:schemeClr val="accent1">
                    <a:lumMod val="75000"/>
                  </a:schemeClr>
                </a:solidFill>
              </a:rPr>
              <a:t>червоному кістковому мозку (ЧКМ)</a:t>
            </a:r>
            <a:r>
              <a:rPr lang="uk-UA" sz="3000" dirty="0" smtClean="0"/>
              <a:t>.</a:t>
            </a:r>
          </a:p>
          <a:p>
            <a:r>
              <a:rPr lang="uk-UA" sz="3000" dirty="0" smtClean="0"/>
              <a:t>Клітина- попередник </a:t>
            </a:r>
            <a:r>
              <a:rPr lang="uk-UA" sz="3000" b="1" dirty="0" smtClean="0">
                <a:solidFill>
                  <a:schemeClr val="accent1">
                    <a:lumMod val="75000"/>
                  </a:schemeClr>
                </a:solidFill>
              </a:rPr>
              <a:t>Т- лімфоцитів </a:t>
            </a:r>
            <a:r>
              <a:rPr lang="uk-UA" sz="3000" dirty="0" smtClean="0"/>
              <a:t>(ІІІ клас кровотворення) виселяється із ЧКМ у </a:t>
            </a:r>
            <a:r>
              <a:rPr lang="uk-UA" sz="3000" b="1" dirty="0" err="1" smtClean="0">
                <a:solidFill>
                  <a:schemeClr val="accent1">
                    <a:lumMod val="75000"/>
                  </a:schemeClr>
                </a:solidFill>
              </a:rPr>
              <a:t>тимус</a:t>
            </a:r>
            <a:r>
              <a:rPr lang="uk-UA" sz="3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uk-UA" sz="3000" dirty="0" smtClean="0"/>
              <a:t>Решта клітин імунної системи продовжують свій розвиток у ЧКМ.</a:t>
            </a:r>
          </a:p>
          <a:p>
            <a:endParaRPr lang="uk-UA" dirty="0" smtClean="0"/>
          </a:p>
          <a:p>
            <a:pPr marL="0" indent="0">
              <a:buNone/>
            </a:pPr>
            <a:r>
              <a:rPr lang="uk-UA" sz="2600" dirty="0" smtClean="0">
                <a:solidFill>
                  <a:srgbClr val="7030A0"/>
                </a:solidFill>
              </a:rPr>
              <a:t>Даний етап утворення та дозрівання </a:t>
            </a:r>
            <a:r>
              <a:rPr lang="uk-UA" sz="2600" dirty="0" err="1" smtClean="0">
                <a:solidFill>
                  <a:srgbClr val="7030A0"/>
                </a:solidFill>
              </a:rPr>
              <a:t>імуноцитів</a:t>
            </a:r>
            <a:r>
              <a:rPr lang="uk-UA" sz="2600" dirty="0" smtClean="0">
                <a:solidFill>
                  <a:srgbClr val="7030A0"/>
                </a:solidFill>
              </a:rPr>
              <a:t>, який відбувається у центральних органах імунної системи (</a:t>
            </a:r>
            <a:r>
              <a:rPr lang="uk-UA" sz="2600" dirty="0" err="1" smtClean="0">
                <a:solidFill>
                  <a:srgbClr val="7030A0"/>
                </a:solidFill>
              </a:rPr>
              <a:t>тимусі</a:t>
            </a:r>
            <a:r>
              <a:rPr lang="uk-UA" sz="2600" dirty="0" smtClean="0">
                <a:solidFill>
                  <a:srgbClr val="7030A0"/>
                </a:solidFill>
              </a:rPr>
              <a:t> та ЧКМ) до контакту із антигеном має назву </a:t>
            </a:r>
            <a:r>
              <a:rPr lang="uk-UA" sz="2600" b="1" dirty="0" err="1" smtClean="0"/>
              <a:t>антигеннезалежного</a:t>
            </a:r>
            <a:r>
              <a:rPr lang="uk-UA" sz="2600" b="1" dirty="0" smtClean="0"/>
              <a:t> диференціювання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44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9502"/>
            <a:ext cx="8229600" cy="42551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Дозрівання </a:t>
            </a:r>
            <a:r>
              <a:rPr lang="uk-UA" dirty="0" err="1" smtClean="0"/>
              <a:t>імуноцитів</a:t>
            </a:r>
            <a:r>
              <a:rPr lang="uk-UA" dirty="0" smtClean="0"/>
              <a:t> (а саме – лімфоцитів) має два етапи: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dirty="0" smtClean="0">
                <a:solidFill>
                  <a:srgbClr val="7030A0"/>
                </a:solidFill>
              </a:rPr>
              <a:t>До</a:t>
            </a:r>
            <a:r>
              <a:rPr lang="uk-UA" dirty="0" smtClean="0"/>
              <a:t> контакту із антигеном – </a:t>
            </a:r>
            <a:r>
              <a:rPr lang="uk-UA" b="1" dirty="0" err="1" smtClean="0">
                <a:solidFill>
                  <a:srgbClr val="FF0000"/>
                </a:solidFill>
              </a:rPr>
              <a:t>антиген</a:t>
            </a:r>
            <a:r>
              <a:rPr lang="uk-UA" b="1" dirty="0" err="1" smtClean="0"/>
              <a:t>не</a:t>
            </a:r>
            <a:r>
              <a:rPr lang="uk-UA" b="1" dirty="0" err="1" smtClean="0">
                <a:solidFill>
                  <a:srgbClr val="0070C0"/>
                </a:solidFill>
              </a:rPr>
              <a:t>залежне</a:t>
            </a:r>
            <a:r>
              <a:rPr lang="uk-UA" dirty="0" smtClean="0"/>
              <a:t> диференціювання – відбувається у </a:t>
            </a:r>
            <a:r>
              <a:rPr lang="uk-UA" dirty="0" smtClean="0">
                <a:solidFill>
                  <a:srgbClr val="7030A0"/>
                </a:solidFill>
              </a:rPr>
              <a:t>центральних</a:t>
            </a:r>
            <a:r>
              <a:rPr lang="uk-UA" dirty="0" smtClean="0"/>
              <a:t> органах імунної системи</a:t>
            </a:r>
          </a:p>
          <a:p>
            <a:endParaRPr lang="uk-UA" dirty="0" smtClean="0"/>
          </a:p>
          <a:p>
            <a:r>
              <a:rPr lang="uk-UA" dirty="0" smtClean="0">
                <a:solidFill>
                  <a:srgbClr val="7030A0"/>
                </a:solidFill>
              </a:rPr>
              <a:t>Після</a:t>
            </a:r>
            <a:r>
              <a:rPr lang="uk-UA" dirty="0" smtClean="0"/>
              <a:t> контакту із антигеном – </a:t>
            </a:r>
            <a:r>
              <a:rPr lang="uk-UA" b="1" dirty="0" err="1" smtClean="0">
                <a:solidFill>
                  <a:srgbClr val="FF0000"/>
                </a:solidFill>
              </a:rPr>
              <a:t>антиген</a:t>
            </a:r>
            <a:r>
              <a:rPr lang="uk-UA" b="1" dirty="0" err="1" smtClean="0">
                <a:solidFill>
                  <a:srgbClr val="0070C0"/>
                </a:solidFill>
              </a:rPr>
              <a:t>залежне</a:t>
            </a:r>
            <a:r>
              <a:rPr lang="uk-UA" dirty="0" smtClean="0"/>
              <a:t> диференціювання – відбувається у </a:t>
            </a:r>
            <a:r>
              <a:rPr lang="uk-UA" dirty="0" smtClean="0">
                <a:solidFill>
                  <a:srgbClr val="7030A0"/>
                </a:solidFill>
              </a:rPr>
              <a:t>периферійних</a:t>
            </a:r>
            <a:r>
              <a:rPr lang="uk-UA" dirty="0" smtClean="0"/>
              <a:t> органах імунної системи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04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Диференціювання В-лімфоцитів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6082" name="Picture 2" descr="ÐÐ°ÑÑÐ¸Ð½ÐºÐ¸ Ð¿Ð¾ Ð·Ð°Ð¿ÑÐ¾ÑÑ Ð´Ð¸ÑÑÐµÑÐµÐ½ÑÐ¸ÑÐ¾Ð²ÐºÐ° Ð»Ð¸Ð¼ÑÐ¾ÑÐ¸ÑÐ¾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9922"/>
            <a:ext cx="6192688" cy="463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Диференціювання В-лімфоцитів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843558"/>
            <a:ext cx="3953319" cy="37510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800" b="1" dirty="0" err="1" smtClean="0">
                <a:solidFill>
                  <a:srgbClr val="7030A0"/>
                </a:solidFill>
              </a:rPr>
              <a:t>Антигеннезалежне</a:t>
            </a:r>
            <a:r>
              <a:rPr lang="uk-UA" sz="2800" dirty="0" smtClean="0"/>
              <a:t> диференціювання В-лімфоцитів відбувається у червоному кістковому мозку.</a:t>
            </a:r>
          </a:p>
          <a:p>
            <a:pPr marL="0" indent="0">
              <a:buNone/>
            </a:pPr>
            <a:r>
              <a:rPr lang="uk-UA" sz="2800" b="1" dirty="0" err="1" smtClean="0">
                <a:solidFill>
                  <a:srgbClr val="7030A0"/>
                </a:solidFill>
              </a:rPr>
              <a:t>Антигензалежне</a:t>
            </a:r>
            <a:r>
              <a:rPr lang="uk-UA" sz="2800" dirty="0" smtClean="0"/>
              <a:t> диференціювання відбувається у В-зонах периферичних органів імунної системи </a:t>
            </a:r>
          </a:p>
          <a:p>
            <a:endParaRPr lang="uk-UA" dirty="0"/>
          </a:p>
        </p:txBody>
      </p:sp>
      <p:pic>
        <p:nvPicPr>
          <p:cNvPr id="47106" name="Picture 2" descr="https://upload.wikimedia.org/wikipedia/commons/thumb/5/5c/B-cell_activation.svg/400px-B-cell_activa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19" y="987574"/>
            <a:ext cx="51906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Диференціювання В-лімфоцитів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843558"/>
            <a:ext cx="3953319" cy="3751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До того, як В-лімфоцит зустрінеться зі своїм антигеном він є неактивованим або наївним. Такий лімфоцит перебуває на стадії </a:t>
            </a:r>
            <a:r>
              <a:rPr lang="en-IN" sz="2800" dirty="0"/>
              <a:t>G0 </a:t>
            </a:r>
            <a:r>
              <a:rPr lang="uk-UA" sz="2800" dirty="0"/>
              <a:t>клітинного циклу. </a:t>
            </a:r>
            <a:endParaRPr lang="uk-UA" sz="2800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7106" name="Picture 2" descr="https://upload.wikimedia.org/wikipedia/commons/thumb/5/5c/B-cell_activation.svg/400px-B-cell_activa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19" y="987574"/>
            <a:ext cx="51906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Диференціювання В-лімфоцитів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627534"/>
            <a:ext cx="3953319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Після того, як В-клітина зустрічається із відповідним антигеном, у присутності відповідних </a:t>
            </a:r>
            <a:r>
              <a:rPr lang="uk-UA" sz="2400" dirty="0" err="1"/>
              <a:t>цитокінів</a:t>
            </a:r>
            <a:r>
              <a:rPr lang="uk-UA" sz="2400" dirty="0"/>
              <a:t>, вона активується. Процес активації включає перехід із стадії </a:t>
            </a:r>
            <a:r>
              <a:rPr lang="en-IN" sz="2400" dirty="0"/>
              <a:t>G0 </a:t>
            </a:r>
            <a:r>
              <a:rPr lang="uk-UA" sz="2400" dirty="0"/>
              <a:t>у стадію </a:t>
            </a:r>
            <a:r>
              <a:rPr lang="en-IN" sz="2400" dirty="0"/>
              <a:t>G1, </a:t>
            </a:r>
            <a:r>
              <a:rPr lang="uk-UA" sz="2400" dirty="0"/>
              <a:t>а далі — у </a:t>
            </a:r>
            <a:r>
              <a:rPr lang="en-IN" sz="2400" dirty="0"/>
              <a:t>S, G2 </a:t>
            </a:r>
            <a:r>
              <a:rPr lang="uk-UA" sz="2400" dirty="0"/>
              <a:t>та </a:t>
            </a:r>
            <a:r>
              <a:rPr lang="en-IN" sz="2400" dirty="0"/>
              <a:t>M </a:t>
            </a:r>
            <a:r>
              <a:rPr lang="uk-UA" sz="2400" dirty="0"/>
              <a:t>стадії клітинного циклу</a:t>
            </a:r>
            <a:r>
              <a:rPr lang="uk-UA" sz="2800" dirty="0"/>
              <a:t>. </a:t>
            </a:r>
            <a:endParaRPr lang="uk-UA" sz="2800" dirty="0" smtClean="0"/>
          </a:p>
        </p:txBody>
      </p:sp>
      <p:pic>
        <p:nvPicPr>
          <p:cNvPr id="47106" name="Picture 2" descr="https://upload.wikimedia.org/wikipedia/commons/thumb/5/5c/B-cell_activation.svg/400px-B-cell_activa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19" y="987574"/>
            <a:ext cx="51906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Диференціювання В-лімфоцитів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627534"/>
            <a:ext cx="4067945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200" b="1" dirty="0" err="1">
                <a:solidFill>
                  <a:srgbClr val="7030A0"/>
                </a:solidFill>
              </a:rPr>
              <a:t>Лімфобласти</a:t>
            </a:r>
            <a:r>
              <a:rPr lang="uk-UA" sz="2200" dirty="0"/>
              <a:t> </a:t>
            </a:r>
            <a:r>
              <a:rPr lang="uk-UA" sz="2200" dirty="0" err="1"/>
              <a:t>проліферують</a:t>
            </a:r>
            <a:r>
              <a:rPr lang="uk-UA" sz="2200" dirty="0"/>
              <a:t> і з їхніх нащадків утворюються або </a:t>
            </a:r>
            <a:r>
              <a:rPr lang="uk-UA" sz="2200" dirty="0" err="1"/>
              <a:t>ефекторні</a:t>
            </a:r>
            <a:r>
              <a:rPr lang="uk-UA" sz="2200" dirty="0"/>
              <a:t> плазматичні клітини, або В-клітини пам'яті. </a:t>
            </a:r>
            <a:endParaRPr lang="uk-UA" sz="2200" dirty="0" smtClean="0"/>
          </a:p>
          <a:p>
            <a:pPr marL="0" indent="0">
              <a:buNone/>
            </a:pPr>
            <a:r>
              <a:rPr lang="uk-UA" sz="2200" b="1" dirty="0" smtClean="0">
                <a:solidFill>
                  <a:srgbClr val="7030A0"/>
                </a:solidFill>
              </a:rPr>
              <a:t>Плазматичні </a:t>
            </a:r>
            <a:r>
              <a:rPr lang="uk-UA" sz="2200" b="1" dirty="0">
                <a:solidFill>
                  <a:srgbClr val="7030A0"/>
                </a:solidFill>
              </a:rPr>
              <a:t>клітини </a:t>
            </a:r>
            <a:r>
              <a:rPr lang="uk-UA" sz="2200" dirty="0"/>
              <a:t>найбільші за розмірами із всіх зрілих В-лімфоцитів, основна їх функція полягає у синтезі розчинних антитіл. </a:t>
            </a:r>
            <a:endParaRPr lang="uk-UA" sz="2200" dirty="0" smtClean="0"/>
          </a:p>
          <a:p>
            <a:pPr marL="0" indent="0">
              <a:buNone/>
            </a:pPr>
            <a:r>
              <a:rPr lang="ru-RU" sz="2200" b="1" dirty="0">
                <a:solidFill>
                  <a:srgbClr val="7030A0"/>
                </a:solidFill>
              </a:rPr>
              <a:t>В-</a:t>
            </a:r>
            <a:r>
              <a:rPr lang="ru-RU" sz="2200" b="1" dirty="0" err="1">
                <a:solidFill>
                  <a:srgbClr val="7030A0"/>
                </a:solidFill>
              </a:rPr>
              <a:t>клітини</a:t>
            </a:r>
            <a:r>
              <a:rPr lang="ru-RU" sz="2200" b="1" dirty="0">
                <a:solidFill>
                  <a:srgbClr val="7030A0"/>
                </a:solidFill>
              </a:rPr>
              <a:t> </a:t>
            </a:r>
            <a:r>
              <a:rPr lang="ru-RU" sz="2200" b="1" dirty="0" err="1">
                <a:solidFill>
                  <a:srgbClr val="7030A0"/>
                </a:solidFill>
              </a:rPr>
              <a:t>пам'яті</a:t>
            </a:r>
            <a:r>
              <a:rPr lang="ru-RU" sz="2200" b="1" dirty="0">
                <a:solidFill>
                  <a:srgbClr val="7030A0"/>
                </a:solidFill>
              </a:rPr>
              <a:t> </a:t>
            </a:r>
            <a:r>
              <a:rPr lang="ru-RU" sz="2200" dirty="0" err="1"/>
              <a:t>можуть</a:t>
            </a:r>
            <a:r>
              <a:rPr lang="ru-RU" sz="2200" dirty="0"/>
              <a:t> </a:t>
            </a:r>
            <a:r>
              <a:rPr lang="ru-RU" sz="2200" dirty="0" err="1"/>
              <a:t>зберігатись</a:t>
            </a:r>
            <a:r>
              <a:rPr lang="ru-RU" sz="2200" dirty="0"/>
              <a:t> в </a:t>
            </a:r>
            <a:r>
              <a:rPr lang="ru-RU" sz="2200" dirty="0" err="1"/>
              <a:t>організмі</a:t>
            </a:r>
            <a:r>
              <a:rPr lang="ru-RU" sz="2200" dirty="0"/>
              <a:t> десятки </a:t>
            </a:r>
            <a:r>
              <a:rPr lang="ru-RU" sz="2200" dirty="0" err="1"/>
              <a:t>років</a:t>
            </a:r>
            <a:r>
              <a:rPr lang="ru-RU" sz="2200" dirty="0"/>
              <a:t>.</a:t>
            </a:r>
            <a:endParaRPr lang="uk-UA" sz="2200" dirty="0"/>
          </a:p>
        </p:txBody>
      </p:sp>
      <p:pic>
        <p:nvPicPr>
          <p:cNvPr id="47106" name="Picture 2" descr="https://upload.wikimedia.org/wikipedia/commons/thumb/5/5c/B-cell_activation.svg/400px-B-cell_activa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19" y="987574"/>
            <a:ext cx="51906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dirty="0" smtClean="0"/>
              <a:t>Диференціювання Т-лімфоцитів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627534"/>
            <a:ext cx="4067945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err="1" smtClean="0">
                <a:solidFill>
                  <a:srgbClr val="7030A0"/>
                </a:solidFill>
              </a:rPr>
              <a:t>Антигеннезалежне</a:t>
            </a:r>
            <a:r>
              <a:rPr lang="uk-UA" sz="2400" dirty="0" smtClean="0"/>
              <a:t> </a:t>
            </a:r>
            <a:r>
              <a:rPr lang="uk-UA" sz="2400" dirty="0"/>
              <a:t>диференціювання </a:t>
            </a:r>
            <a:r>
              <a:rPr lang="uk-UA" sz="2400" dirty="0" smtClean="0"/>
              <a:t>Т-лімфоцитів </a:t>
            </a:r>
            <a:r>
              <a:rPr lang="uk-UA" sz="2400" dirty="0"/>
              <a:t>відбувається у червоному кістковому </a:t>
            </a:r>
            <a:r>
              <a:rPr lang="uk-UA" sz="2400" dirty="0" smtClean="0"/>
              <a:t>мозку (І-ІІ класи кровотворення) та в </a:t>
            </a:r>
            <a:r>
              <a:rPr lang="uk-UA" sz="2400" b="1" dirty="0" err="1" smtClean="0">
                <a:solidFill>
                  <a:srgbClr val="0070C0"/>
                </a:solidFill>
              </a:rPr>
              <a:t>тимусі</a:t>
            </a:r>
            <a:r>
              <a:rPr lang="uk-UA" sz="2400" dirty="0" smtClean="0"/>
              <a:t> (із ІІІ класу).</a:t>
            </a:r>
            <a:endParaRPr lang="uk-UA" sz="2400" dirty="0"/>
          </a:p>
          <a:p>
            <a:pPr marL="0" indent="0">
              <a:buNone/>
            </a:pPr>
            <a:r>
              <a:rPr lang="uk-UA" sz="2400" b="1" dirty="0" err="1">
                <a:solidFill>
                  <a:srgbClr val="7030A0"/>
                </a:solidFill>
              </a:rPr>
              <a:t>Антигензалежне</a:t>
            </a:r>
            <a:r>
              <a:rPr lang="uk-UA" sz="2400" dirty="0"/>
              <a:t> диференціювання відбувається у </a:t>
            </a:r>
            <a:r>
              <a:rPr lang="uk-UA" sz="2400" dirty="0" smtClean="0"/>
              <a:t>Т-зонах </a:t>
            </a:r>
            <a:r>
              <a:rPr lang="uk-UA" sz="2400" dirty="0"/>
              <a:t>периферичних органів імунної системи </a:t>
            </a:r>
          </a:p>
        </p:txBody>
      </p:sp>
      <p:pic>
        <p:nvPicPr>
          <p:cNvPr id="5" name="Picture 2" descr="ÐÐ°ÑÑÐ¸Ð½ÐºÐ¸ Ð¿Ð¾ Ð·Ð°Ð¿ÑÐ¾ÑÑ Ð´Ð¸ÑÑÐµÑÐµÐ½ÑÐ¸ÑÐ¾Ð²ÐºÐ° Ð»Ð¸Ð¼ÑÐ¾ÑÐ¸ÑÐ¾Ð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b="3159"/>
          <a:stretch/>
        </p:blipFill>
        <p:spPr bwMode="auto">
          <a:xfrm>
            <a:off x="3953220" y="699542"/>
            <a:ext cx="51907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upload.wikimedia.org/wikipedia/commons/thumb/0/0e/Intrathymic_T_Cell_Differentiation.JPG/800px-Intrathymic_T_Cell_Differenti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93" y="8048"/>
            <a:ext cx="3787709" cy="51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2100" y="0"/>
            <a:ext cx="4917989" cy="1275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/>
              <a:t>Диференціювання Т-лімфоцитів</a:t>
            </a:r>
            <a:endParaRPr lang="uk-UA" sz="3600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3" y="1652351"/>
            <a:ext cx="5264297" cy="349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Етапи диференціювання Т-лімфоцитів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4227934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Незрілі </a:t>
            </a:r>
            <a:r>
              <a:rPr lang="uk-UA" dirty="0" err="1" smtClean="0"/>
              <a:t>тимоцити</a:t>
            </a:r>
            <a:r>
              <a:rPr lang="uk-UA" dirty="0" smtClean="0"/>
              <a:t> розмножуються, на їх мембранах з’являються специфічні рецептори, клітини остаточно втрачають здатність перетворюватись в інші клітини і вступають в процес </a:t>
            </a:r>
            <a:r>
              <a:rPr lang="el-GR" dirty="0"/>
              <a:t>β-</a:t>
            </a:r>
            <a:r>
              <a:rPr lang="uk-UA" dirty="0" smtClean="0"/>
              <a:t>селекції</a:t>
            </a:r>
          </a:p>
          <a:p>
            <a:r>
              <a:rPr lang="el-GR" b="1" dirty="0"/>
              <a:t>β-</a:t>
            </a:r>
            <a:r>
              <a:rPr lang="uk-UA" b="1" dirty="0" smtClean="0"/>
              <a:t>селекція </a:t>
            </a:r>
            <a:r>
              <a:rPr lang="uk-UA" dirty="0" smtClean="0"/>
              <a:t>– на </a:t>
            </a:r>
            <a:r>
              <a:rPr lang="uk-UA" dirty="0" err="1" smtClean="0"/>
              <a:t>тимоцитах</a:t>
            </a:r>
            <a:r>
              <a:rPr lang="uk-UA" dirty="0" smtClean="0"/>
              <a:t> формується пре-</a:t>
            </a:r>
            <a:r>
              <a:rPr lang="en-IN" dirty="0"/>
              <a:t>T-</a:t>
            </a:r>
            <a:r>
              <a:rPr lang="uk-UA" dirty="0" smtClean="0"/>
              <a:t>клітинний рецептор, що потрібен для розпізнавання ними інших клітин в імунних реакціях; клітини, що не мають цього рецептора, гинуть шляхом </a:t>
            </a:r>
            <a:r>
              <a:rPr lang="uk-UA" dirty="0" err="1" smtClean="0"/>
              <a:t>апоптозу</a:t>
            </a:r>
            <a:endParaRPr lang="uk-UA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19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4" name="Rectangle 6"/>
          <p:cNvSpPr>
            <a:spLocks noChangeArrowheads="1"/>
          </p:cNvSpPr>
          <p:nvPr/>
        </p:nvSpPr>
        <p:spPr bwMode="auto">
          <a:xfrm>
            <a:off x="4284373" y="51435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uk-UA" altLang="uk-UA" b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title"/>
          </p:nvPr>
        </p:nvSpPr>
        <p:spPr>
          <a:xfrm>
            <a:off x="323528" y="357188"/>
            <a:ext cx="8477572" cy="917972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uk-UA" sz="2800" b="1" dirty="0" smtClean="0">
                <a:latin typeface="Arial" charset="0"/>
              </a:rPr>
              <a:t>У розпізнаванні «свого» та «чужого» імунною системою провідну роль відіграють </a:t>
            </a:r>
            <a:br>
              <a:rPr lang="uk-UA" altLang="uk-UA" sz="2800" b="1" dirty="0" smtClean="0">
                <a:latin typeface="Arial" charset="0"/>
              </a:rPr>
            </a:br>
            <a:r>
              <a:rPr lang="uk-UA" altLang="uk-UA" sz="2800" b="1" dirty="0" smtClean="0">
                <a:latin typeface="Arial" charset="0"/>
              </a:rPr>
              <a:t>молекули </a:t>
            </a:r>
            <a:r>
              <a:rPr lang="uk-UA" altLang="uk-UA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головного комплексу </a:t>
            </a:r>
            <a:r>
              <a:rPr lang="uk-UA" altLang="uk-UA" sz="28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гістосумісності</a:t>
            </a:r>
            <a:r>
              <a:rPr lang="uk-UA" altLang="uk-UA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uk-UA" altLang="uk-UA" sz="2800" b="1" dirty="0">
                <a:latin typeface="Arial" charset="0"/>
              </a:rPr>
              <a:t>(МНС, </a:t>
            </a:r>
            <a:r>
              <a:rPr lang="en-US" altLang="uk-UA" sz="2800" b="1" dirty="0">
                <a:latin typeface="Arial" charset="0"/>
              </a:rPr>
              <a:t>HLA</a:t>
            </a:r>
            <a:r>
              <a:rPr lang="uk-UA" altLang="uk-UA" sz="2800" b="1" dirty="0">
                <a:latin typeface="Arial" charset="0"/>
              </a:rPr>
              <a:t>, ГКГС)</a:t>
            </a:r>
            <a:endParaRPr lang="en-US" altLang="uk-UA" sz="2800" b="1" dirty="0">
              <a:latin typeface="Arial" charset="0"/>
            </a:endParaRPr>
          </a:p>
        </p:txBody>
      </p:sp>
      <p:sp>
        <p:nvSpPr>
          <p:cNvPr id="2273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1707654"/>
            <a:ext cx="9144000" cy="3435846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b="1" dirty="0"/>
              <a:t>МНС</a:t>
            </a:r>
            <a:r>
              <a:rPr lang="uk-UA" altLang="uk-UA" sz="2400" b="1" dirty="0">
                <a:solidFill>
                  <a:schemeClr val="folHlink"/>
                </a:solidFill>
              </a:rPr>
              <a:t> </a:t>
            </a:r>
            <a:r>
              <a:rPr lang="uk-UA" altLang="uk-UA" sz="2400" b="1" dirty="0"/>
              <a:t>(</a:t>
            </a:r>
            <a:r>
              <a:rPr lang="en-US" altLang="uk-UA" sz="2400" b="1" dirty="0"/>
              <a:t>major histocompatibility </a:t>
            </a:r>
            <a:r>
              <a:rPr lang="en-US" altLang="uk-UA" sz="2400" b="1" dirty="0" smtClean="0"/>
              <a:t>complex</a:t>
            </a:r>
            <a:r>
              <a:rPr lang="uk-UA" altLang="uk-UA" sz="2400" b="1" dirty="0" smtClean="0"/>
              <a:t>)</a:t>
            </a:r>
            <a:endParaRPr lang="en-US" altLang="uk-UA" sz="2400" b="1" dirty="0"/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400" b="1" dirty="0"/>
              <a:t> </a:t>
            </a:r>
            <a:r>
              <a:rPr lang="en-US" altLang="uk-UA" sz="2400" b="1" dirty="0"/>
              <a:t>HLA (</a:t>
            </a:r>
            <a:r>
              <a:rPr lang="en-US" altLang="uk-UA" sz="2400" b="1" dirty="0" smtClean="0"/>
              <a:t>human leucocyte </a:t>
            </a:r>
            <a:r>
              <a:rPr lang="en-US" altLang="uk-UA" sz="2400" b="1" dirty="0" err="1" smtClean="0"/>
              <a:t>antigenes</a:t>
            </a:r>
            <a:r>
              <a:rPr lang="en-US" altLang="uk-UA" sz="2400" b="1" dirty="0" smtClean="0"/>
              <a:t>)</a:t>
            </a:r>
            <a:endParaRPr lang="uk-UA" altLang="uk-UA" sz="2400" b="1" dirty="0"/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uk-UA" altLang="uk-UA" sz="20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200" dirty="0">
                <a:solidFill>
                  <a:schemeClr val="tx2"/>
                </a:solidFill>
                <a:latin typeface="Arial" charset="0"/>
              </a:rPr>
              <a:t>Забезпечують генетичну індивідуальність організму, виявляють фенотип, є своєрідним </a:t>
            </a:r>
            <a:r>
              <a:rPr lang="uk-UA" altLang="uk-UA" sz="2200" dirty="0" smtClean="0">
                <a:solidFill>
                  <a:schemeClr val="tx2"/>
                </a:solidFill>
                <a:latin typeface="Arial" charset="0"/>
              </a:rPr>
              <a:t>«паспортом» </a:t>
            </a:r>
            <a:r>
              <a:rPr lang="uk-UA" altLang="uk-UA" sz="2200" dirty="0" err="1" smtClean="0">
                <a:solidFill>
                  <a:schemeClr val="tx2"/>
                </a:solidFill>
                <a:latin typeface="Arial" charset="0"/>
              </a:rPr>
              <a:t>ядровмісних</a:t>
            </a:r>
            <a:r>
              <a:rPr lang="uk-UA" altLang="uk-UA" sz="22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uk-UA" altLang="uk-UA" sz="2200" dirty="0">
                <a:solidFill>
                  <a:schemeClr val="tx2"/>
                </a:solidFill>
                <a:latin typeface="Arial" charset="0"/>
              </a:rPr>
              <a:t>клітин, забезпечують процеси розпізнавання </a:t>
            </a:r>
            <a:r>
              <a:rPr lang="uk-UA" altLang="uk-UA" sz="2200" dirty="0" smtClean="0">
                <a:solidFill>
                  <a:schemeClr val="tx2"/>
                </a:solidFill>
                <a:latin typeface="Arial" charset="0"/>
              </a:rPr>
              <a:t>чужорідних </a:t>
            </a:r>
            <a:r>
              <a:rPr lang="uk-UA" altLang="uk-UA" sz="2200" dirty="0">
                <a:solidFill>
                  <a:schemeClr val="tx2"/>
                </a:solidFill>
                <a:latin typeface="Arial" charset="0"/>
              </a:rPr>
              <a:t>антигенів, силу імунної відповіді, регулюють синтез стероїдних гормонів, рівень </a:t>
            </a:r>
            <a:r>
              <a:rPr lang="uk-UA" altLang="uk-UA" sz="2200" dirty="0" err="1">
                <a:solidFill>
                  <a:schemeClr val="tx2"/>
                </a:solidFill>
                <a:latin typeface="Arial" charset="0"/>
              </a:rPr>
              <a:t>цАМФ</a:t>
            </a:r>
            <a:r>
              <a:rPr lang="uk-UA" altLang="uk-UA" sz="2200" dirty="0">
                <a:solidFill>
                  <a:schemeClr val="tx2"/>
                </a:solidFill>
                <a:latin typeface="Arial" charset="0"/>
              </a:rPr>
              <a:t>.</a:t>
            </a:r>
            <a:endParaRPr lang="en-US" altLang="uk-UA" sz="2200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altLang="uk-UA" sz="2000" dirty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b="1" dirty="0">
                <a:latin typeface="Arial" charset="0"/>
              </a:rPr>
              <a:t>І клас 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- </a:t>
            </a:r>
            <a:r>
              <a:rPr lang="ru-RU" altLang="uk-UA" sz="2400" dirty="0">
                <a:solidFill>
                  <a:schemeClr val="tx2"/>
                </a:solidFill>
                <a:latin typeface="Arial" charset="0"/>
              </a:rPr>
              <a:t>А,В,С,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D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,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I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,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uk-UA" sz="2400" dirty="0" smtClean="0">
                <a:solidFill>
                  <a:schemeClr val="tx2"/>
                </a:solidFill>
                <a:latin typeface="Arial" charset="0"/>
              </a:rPr>
              <a:t>F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uk-UA" sz="2400" dirty="0" smtClean="0">
                <a:solidFill>
                  <a:schemeClr val="tx2"/>
                </a:solidFill>
                <a:latin typeface="Arial" charset="0"/>
              </a:rPr>
              <a:t>- </a:t>
            </a:r>
            <a:r>
              <a:rPr lang="uk-UA" altLang="uk-UA" sz="2400" dirty="0" smtClean="0">
                <a:solidFill>
                  <a:schemeClr val="tx2"/>
                </a:solidFill>
                <a:latin typeface="Arial" charset="0"/>
              </a:rPr>
              <a:t> мають більшість клітин організму</a:t>
            </a:r>
            <a:endParaRPr lang="uk-UA" altLang="uk-UA" sz="2400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</a:t>
            </a:r>
            <a:endParaRPr lang="uk-UA" altLang="uk-UA" sz="2400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b="1" dirty="0">
                <a:latin typeface="Arial" charset="0"/>
              </a:rPr>
              <a:t>ІІ клас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 – 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DR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,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DP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,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uk-UA" sz="2400" dirty="0" smtClean="0">
                <a:solidFill>
                  <a:schemeClr val="tx2"/>
                </a:solidFill>
                <a:latin typeface="Arial" charset="0"/>
              </a:rPr>
              <a:t>DQ</a:t>
            </a:r>
            <a:r>
              <a:rPr lang="en-US" altLang="uk-UA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uk-UA" sz="2400" dirty="0" smtClean="0">
                <a:solidFill>
                  <a:schemeClr val="tx2"/>
                </a:solidFill>
                <a:latin typeface="Arial" charset="0"/>
              </a:rPr>
              <a:t>–</a:t>
            </a:r>
            <a:r>
              <a:rPr lang="uk-UA" altLang="uk-UA" sz="2400" dirty="0" smtClean="0">
                <a:solidFill>
                  <a:schemeClr val="tx2"/>
                </a:solidFill>
                <a:latin typeface="Arial" charset="0"/>
              </a:rPr>
              <a:t> мають </a:t>
            </a:r>
            <a:r>
              <a:rPr lang="uk-UA" altLang="uk-UA" sz="2400" dirty="0" err="1" smtClean="0">
                <a:solidFill>
                  <a:schemeClr val="tx2"/>
                </a:solidFill>
                <a:latin typeface="Arial" charset="0"/>
              </a:rPr>
              <a:t>антигенпрезентуючі</a:t>
            </a:r>
            <a:r>
              <a:rPr lang="uk-UA" altLang="uk-UA" sz="2400" dirty="0" smtClean="0">
                <a:solidFill>
                  <a:schemeClr val="tx2"/>
                </a:solidFill>
                <a:latin typeface="Arial" charset="0"/>
              </a:rPr>
              <a:t> клітини, потрібен для розпізнавання клітин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uk-UA" sz="2400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b="1" dirty="0">
                <a:latin typeface="Arial" charset="0"/>
              </a:rPr>
              <a:t>ІІІ клас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 – </a:t>
            </a:r>
            <a:r>
              <a:rPr lang="uk-UA" altLang="uk-UA" sz="2400" dirty="0" smtClean="0">
                <a:solidFill>
                  <a:schemeClr val="tx2"/>
                </a:solidFill>
                <a:latin typeface="Arial" charset="0"/>
              </a:rPr>
              <a:t>регулює силу </a:t>
            </a:r>
            <a:r>
              <a:rPr lang="uk-UA" altLang="uk-UA" sz="2400" dirty="0">
                <a:solidFill>
                  <a:schemeClr val="tx2"/>
                </a:solidFill>
                <a:latin typeface="Arial" charset="0"/>
              </a:rPr>
              <a:t>імунної </a:t>
            </a:r>
            <a:r>
              <a:rPr lang="uk-UA" altLang="uk-UA" sz="2400" dirty="0" smtClean="0">
                <a:solidFill>
                  <a:schemeClr val="tx2"/>
                </a:solidFill>
                <a:latin typeface="Arial" charset="0"/>
              </a:rPr>
              <a:t>відповіді</a:t>
            </a:r>
            <a:endParaRPr lang="en-US" altLang="uk-UA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449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171"/>
            <a:ext cx="8229600" cy="56557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Етапи диференціювання Т-лімфоцитів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4392488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/>
              <a:t>Позитивна селекція </a:t>
            </a:r>
            <a:r>
              <a:rPr lang="uk-UA" dirty="0" smtClean="0"/>
              <a:t>– клітини, не здатні взаємодіяти із клітинами кортикального епітелію, гинуть шляхом </a:t>
            </a:r>
            <a:r>
              <a:rPr lang="uk-UA" dirty="0" err="1" smtClean="0"/>
              <a:t>апоптозу</a:t>
            </a:r>
            <a:r>
              <a:rPr lang="uk-UA" dirty="0" smtClean="0"/>
              <a:t>, решта клітин активно діляться.</a:t>
            </a:r>
          </a:p>
          <a:p>
            <a:r>
              <a:rPr lang="uk-UA" b="1" dirty="0" smtClean="0"/>
              <a:t>Негативна селекція – </a:t>
            </a:r>
            <a:r>
              <a:rPr lang="uk-UA" dirty="0" smtClean="0"/>
              <a:t>знищуються </a:t>
            </a:r>
            <a:r>
              <a:rPr lang="uk-UA" dirty="0" err="1" smtClean="0"/>
              <a:t>тимоцити</a:t>
            </a:r>
            <a:r>
              <a:rPr lang="uk-UA" dirty="0" smtClean="0"/>
              <a:t>, що мають рецептори до власних антигенів (</a:t>
            </a:r>
            <a:r>
              <a:rPr lang="uk-UA" dirty="0" err="1" smtClean="0"/>
              <a:t>аутоагресивні</a:t>
            </a:r>
            <a:r>
              <a:rPr lang="uk-UA" dirty="0" smtClean="0"/>
              <a:t> лімфоцити).</a:t>
            </a:r>
          </a:p>
          <a:p>
            <a:r>
              <a:rPr lang="uk-UA" b="1" dirty="0" smtClean="0"/>
              <a:t>Активація </a:t>
            </a:r>
            <a:r>
              <a:rPr lang="uk-UA" dirty="0" smtClean="0"/>
              <a:t>– перетворення наївних Т-лімфоцитів в </a:t>
            </a:r>
            <a:r>
              <a:rPr lang="uk-UA" dirty="0" err="1" smtClean="0"/>
              <a:t>ефекторні</a:t>
            </a:r>
            <a:r>
              <a:rPr lang="uk-UA" dirty="0" smtClean="0"/>
              <a:t> клітини; відбувається в периферійних органах імунної системи.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87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3478"/>
            <a:ext cx="4556654" cy="4471145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Реакція </a:t>
            </a:r>
            <a:r>
              <a:rPr lang="uk-UA" b="1" dirty="0" err="1">
                <a:solidFill>
                  <a:srgbClr val="0070C0"/>
                </a:solidFill>
              </a:rPr>
              <a:t>бласттрансформації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r>
              <a:rPr lang="uk-UA" dirty="0" smtClean="0"/>
              <a:t>лімфоцитів – процес перетворення зрілих Т- та В-лімфоцитів в </a:t>
            </a:r>
            <a:r>
              <a:rPr lang="uk-UA" dirty="0" err="1" smtClean="0"/>
              <a:t>імунобласти</a:t>
            </a:r>
            <a:r>
              <a:rPr lang="uk-UA" dirty="0" smtClean="0"/>
              <a:t> для розмноження та клонування цих клітин</a:t>
            </a:r>
            <a:endParaRPr lang="uk-UA" dirty="0"/>
          </a:p>
        </p:txBody>
      </p:sp>
      <p:pic>
        <p:nvPicPr>
          <p:cNvPr id="53250" name="Picture 2" descr="ÐÐ°ÑÑÐ¸Ð½ÐºÐ¸ Ð¿Ð¾ Ð·Ð°Ð¿ÑÐ¾ÑÑ Ð±Ð»Ð°ÑÑÑÑÐ°Ð½ÑÑÐ¾ÑÐ¼Ð°ÑÑ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20290" r="30489" b="31153"/>
          <a:stretch/>
        </p:blipFill>
        <p:spPr bwMode="auto">
          <a:xfrm>
            <a:off x="4559906" y="915566"/>
            <a:ext cx="4585648" cy="24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824536" cy="339447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Центральний орган імунної системи, в якому відбувається утворення та </a:t>
            </a:r>
            <a:r>
              <a:rPr lang="uk-UA" dirty="0" err="1" smtClean="0"/>
              <a:t>антигеннезалежне</a:t>
            </a:r>
            <a:r>
              <a:rPr lang="uk-UA" dirty="0" smtClean="0"/>
              <a:t> диференціювання Т-лімфоцитів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8370" name="Picture 2" descr="ÐÐ°ÑÑÐ¸Ð½ÐºÐ¸ Ð¿Ð¾ Ð·Ð°Ð¿ÑÐ¾ÑÑ ÑÐ¸Ð¼Ñ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54" y="1275606"/>
            <a:ext cx="385894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824536" cy="3394472"/>
          </a:xfrm>
        </p:spPr>
        <p:txBody>
          <a:bodyPr>
            <a:normAutofit/>
          </a:bodyPr>
          <a:lstStyle/>
          <a:p>
            <a:r>
              <a:rPr lang="uk-UA" dirty="0" smtClean="0"/>
              <a:t>Структурно- функціональною одиницею </a:t>
            </a:r>
            <a:r>
              <a:rPr lang="uk-UA" dirty="0" err="1" smtClean="0"/>
              <a:t>тимуса</a:t>
            </a:r>
            <a:r>
              <a:rPr lang="uk-UA" dirty="0" smtClean="0"/>
              <a:t> є часточка, яка має кіркову та мозкову речовину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" name="Picture 2" descr="D:\Атлас\сжатые рисунки\55 тиму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9394"/>
          <a:stretch/>
        </p:blipFill>
        <p:spPr bwMode="auto">
          <a:xfrm>
            <a:off x="5436096" y="1028360"/>
            <a:ext cx="3707904" cy="41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824536" cy="3394472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В кірковій речовині відбувається розмноження та селекція незрілих т-лімфоцитів, які відмежовані від кровотоку </a:t>
            </a:r>
            <a:r>
              <a:rPr lang="uk-UA" dirty="0" err="1" smtClean="0"/>
              <a:t>гемато-тимусним</a:t>
            </a:r>
            <a:r>
              <a:rPr lang="uk-UA" dirty="0" smtClean="0"/>
              <a:t> бар’єром.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" name="Picture 2" descr="D:\Атлас\сжатые рисунки\55 тиму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9394"/>
          <a:stretch/>
        </p:blipFill>
        <p:spPr bwMode="auto">
          <a:xfrm>
            <a:off x="5436096" y="1028360"/>
            <a:ext cx="3707904" cy="41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2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7574"/>
            <a:ext cx="3988306" cy="39604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Гемато-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тимусний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бар’єр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dirty="0" err="1" smtClean="0"/>
              <a:t>попереджає</a:t>
            </a:r>
            <a:r>
              <a:rPr lang="ru-RU" dirty="0" smtClean="0"/>
              <a:t> </a:t>
            </a:r>
            <a:r>
              <a:rPr lang="ru-RU" dirty="0" err="1" smtClean="0"/>
              <a:t>попадіння</a:t>
            </a:r>
            <a:r>
              <a:rPr lang="ru-RU" dirty="0" smtClean="0"/>
              <a:t> </a:t>
            </a:r>
            <a:r>
              <a:rPr lang="ru-RU" dirty="0" err="1" smtClean="0"/>
              <a:t>незрілих</a:t>
            </a:r>
            <a:r>
              <a:rPr lang="ru-RU" dirty="0" smtClean="0"/>
              <a:t> Т-</a:t>
            </a:r>
            <a:r>
              <a:rPr lang="ru-RU" dirty="0" err="1" smtClean="0"/>
              <a:t>лімфоцитів</a:t>
            </a:r>
            <a:r>
              <a:rPr lang="ru-RU" dirty="0" smtClean="0"/>
              <a:t> у кров та </a:t>
            </a:r>
            <a:r>
              <a:rPr lang="ru-RU" dirty="0" err="1" smtClean="0"/>
              <a:t>включає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Ендотелій</a:t>
            </a:r>
            <a:endParaRPr lang="ru-RU" dirty="0" smtClean="0"/>
          </a:p>
          <a:p>
            <a:r>
              <a:rPr lang="ru-RU" dirty="0" err="1" smtClean="0"/>
              <a:t>Базальну</a:t>
            </a:r>
            <a:r>
              <a:rPr lang="ru-RU" dirty="0" smtClean="0"/>
              <a:t> мембрану</a:t>
            </a:r>
          </a:p>
          <a:p>
            <a:r>
              <a:rPr lang="ru-RU" dirty="0" err="1" smtClean="0"/>
              <a:t>Периваскулярний</a:t>
            </a:r>
            <a:r>
              <a:rPr lang="ru-RU" dirty="0" smtClean="0"/>
              <a:t> </a:t>
            </a:r>
            <a:r>
              <a:rPr lang="ru-RU" dirty="0" err="1" smtClean="0"/>
              <a:t>простір</a:t>
            </a:r>
            <a:r>
              <a:rPr lang="ru-RU" dirty="0" smtClean="0"/>
              <a:t> з макрофагами</a:t>
            </a:r>
          </a:p>
          <a:p>
            <a:r>
              <a:rPr lang="ru-RU" dirty="0" err="1" smtClean="0"/>
              <a:t>Епітеліоретикулоцити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60418" name="Picture 2" descr="ÐÐ°ÑÑÐ¸Ð½ÐºÐ¸ Ð¿Ð¾ Ð·Ð°Ð¿ÑÐ¾ÑÑ Ð³ÐµÐ¼Ð°ÑÐ¾-ÑÐ¸Ð¼ÑÑÐ½ÑÐ¹ Ð±Ð°ÑÑÐµÑ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t="8545" r="7845" b="23485"/>
          <a:stretch/>
        </p:blipFill>
        <p:spPr bwMode="auto">
          <a:xfrm>
            <a:off x="4239826" y="1419622"/>
            <a:ext cx="48866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3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9582"/>
            <a:ext cx="8352928" cy="2376265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В мозковій речовині часточки знаходяться зрілі Т-лімфоцити, які через </a:t>
            </a:r>
            <a:r>
              <a:rPr lang="uk-UA" dirty="0" err="1" smtClean="0"/>
              <a:t>посткапілярні</a:t>
            </a:r>
            <a:r>
              <a:rPr lang="uk-UA" dirty="0" smtClean="0"/>
              <a:t> </a:t>
            </a:r>
            <a:r>
              <a:rPr lang="uk-UA" dirty="0" err="1" smtClean="0"/>
              <a:t>венули</a:t>
            </a:r>
            <a:r>
              <a:rPr lang="uk-UA" dirty="0" smtClean="0"/>
              <a:t> із високим ендотелієм можуть проникати у кров та </a:t>
            </a:r>
            <a:r>
              <a:rPr lang="uk-UA" dirty="0" err="1" smtClean="0"/>
              <a:t>рециркулювати</a:t>
            </a:r>
            <a:r>
              <a:rPr lang="uk-UA" dirty="0" smtClean="0"/>
              <a:t>: через судини мозкової речовини Т-лімфоцити із периферії можуть повертатись у </a:t>
            </a:r>
            <a:r>
              <a:rPr lang="uk-UA" dirty="0" err="1" smtClean="0"/>
              <a:t>тимус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61442" name="Picture 2" descr="ÐÐ°ÑÑÐ¸Ð½ÐºÐ¸ Ð¿Ð¾ Ð·Ð°Ð¿ÑÐ¾ÑÑ Ð¿Ð¾ÑÑÐºÐ°Ð¿Ð¸Ð»Ð»ÑÑÐ½ÑÐµ Ð²ÐµÐ½ÑÐ»Ñ Ñ Ð²ÑÑÐ¾ÐºÐ¸Ð¼ ÑÐ½Ð´Ð¾ÑÐµÐ»Ð¸ÐµÐ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0558"/>
            <a:ext cx="4896544" cy="184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ÐÐ°ÑÑÐ¸Ð½ÐºÐ¸ Ð¿Ð¾ Ð·Ð°Ð¿ÑÐ¾ÑÑ Ð¿Ð¾ÑÑÐºÐ°Ð¿Ð¸Ð»Ð»ÑÑÐ½ÑÐµ Ð²ÐµÐ½ÑÐ»Ñ Ñ Ð²ÑÑÐ¾ÐºÐ¸Ð¼ ÑÐ½Ð´Ð¾ÑÐµÐ»Ð¸Ðµ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931791"/>
            <a:ext cx="3598531" cy="21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4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9582"/>
            <a:ext cx="8352928" cy="2376265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Процес селективного прикріплення лімфоцитів до рецепторів спеціалізованого високого ендотелію судин для повернення їх у імунні органи має назву </a:t>
            </a:r>
            <a:r>
              <a:rPr lang="uk-UA" sz="2800" b="1" dirty="0" err="1" smtClean="0">
                <a:solidFill>
                  <a:srgbClr val="0070C0"/>
                </a:solidFill>
              </a:rPr>
              <a:t>хоумінг</a:t>
            </a:r>
            <a:r>
              <a:rPr lang="uk-UA" sz="2800" dirty="0" smtClean="0"/>
              <a:t> (від </a:t>
            </a:r>
            <a:r>
              <a:rPr lang="uk-UA" sz="2800" dirty="0" err="1" smtClean="0"/>
              <a:t>англ</a:t>
            </a:r>
            <a:r>
              <a:rPr lang="uk-UA" sz="2800" dirty="0" smtClean="0"/>
              <a:t> – </a:t>
            </a:r>
            <a:r>
              <a:rPr lang="en-US" sz="2800" dirty="0" smtClean="0"/>
              <a:t>Home – </a:t>
            </a:r>
            <a:r>
              <a:rPr lang="uk-UA" sz="2800" dirty="0" smtClean="0"/>
              <a:t>дім, тобто «повернення додому»)</a:t>
            </a:r>
            <a:endParaRPr lang="uk-UA" sz="2800" dirty="0"/>
          </a:p>
        </p:txBody>
      </p:sp>
      <p:pic>
        <p:nvPicPr>
          <p:cNvPr id="5" name="Picture 2" descr="ÐÐ°ÑÑÐ¸Ð½ÐºÐ¸ Ð¿Ð¾ Ð·Ð°Ð¿ÑÐ¾ÑÑ Ð¿Ð¾ÑÑÐºÐ°Ð¿Ð¸Ð»Ð»ÑÑÐ½ÑÐµ Ð²ÐµÐ½ÑÐ»Ñ Ñ Ð²ÑÑÐ¾ÐºÐ¸Ð¼ ÑÐ½Ð´Ð¾ÑÐµÐ»Ð¸ÐµÐ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0558"/>
            <a:ext cx="4896544" cy="184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Ð°ÑÑÐ¸Ð½ÐºÐ¸ Ð¿Ð¾ Ð·Ð°Ð¿ÑÐ¾ÑÑ Ð¿Ð¾ÑÑÐºÐ°Ð¿Ð¸Ð»Ð»ÑÑÐ½ÑÐµ Ð²ÐµÐ½ÑÐ»Ñ Ñ Ð²ÑÑÐ¾ÐºÐ¸Ð¼ ÑÐ½Ð´Ð¾ÑÐµÐ»Ð¸Ðµ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2931791"/>
            <a:ext cx="3598531" cy="21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824536" cy="3394472"/>
          </a:xfrm>
        </p:spPr>
        <p:txBody>
          <a:bodyPr>
            <a:normAutofit/>
          </a:bodyPr>
          <a:lstStyle/>
          <a:p>
            <a:r>
              <a:rPr lang="uk-UA" dirty="0" smtClean="0"/>
              <a:t>Системи кровопостачання мозкової та кіркової речовини часточок </a:t>
            </a:r>
            <a:r>
              <a:rPr lang="uk-UA" dirty="0" err="1" smtClean="0"/>
              <a:t>тимуса</a:t>
            </a:r>
            <a:r>
              <a:rPr lang="uk-UA" dirty="0" smtClean="0"/>
              <a:t> ізольовані одна від одної.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7" name="Picture 4" descr="ÐÐ°ÑÑÐ¸Ð½ÐºÐ¸ Ð¿Ð¾ Ð·Ð°Ð¿ÑÐ¾ÑÑ Ð´Ð¾Ð»ÑÐºÐ° ÑÐ¸Ð¼ÑÑ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83" y="987574"/>
            <a:ext cx="41972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269580" cy="3394472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Строма </a:t>
            </a:r>
            <a:r>
              <a:rPr lang="uk-UA" dirty="0" err="1" smtClean="0"/>
              <a:t>тимуса</a:t>
            </a:r>
            <a:r>
              <a:rPr lang="uk-UA" dirty="0" smtClean="0"/>
              <a:t> утворена епітеліальною тканиною.</a:t>
            </a:r>
          </a:p>
          <a:p>
            <a:r>
              <a:rPr lang="uk-UA" dirty="0" err="1" smtClean="0"/>
              <a:t>Тимус</a:t>
            </a:r>
            <a:r>
              <a:rPr lang="uk-UA" dirty="0" smtClean="0"/>
              <a:t> є єдиним органом, де строму утворює епітеліальна тканина.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" name="Picture 2" descr="ÐÐ°ÑÑÐ¸Ð½ÐºÐ¸ Ð¿Ð¾ Ð·Ð°Ð¿ÑÐ¾ÑÑ Ð´Ð¾Ð»ÑÐºÐ° ÑÐ¸Ð¼ÑÑ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00" y="915566"/>
            <a:ext cx="460920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65"/>
            <a:ext cx="3898776" cy="4935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Імунні бар’єри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7534"/>
            <a:ext cx="4680520" cy="43924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600" b="1" dirty="0"/>
              <a:t>Зовнішні бар</a:t>
            </a:r>
            <a:r>
              <a:rPr lang="en-US" altLang="uk-UA" sz="2600" b="1" dirty="0"/>
              <a:t>’</a:t>
            </a:r>
            <a:r>
              <a:rPr lang="uk-UA" altLang="uk-UA" sz="2600" b="1" dirty="0" err="1"/>
              <a:t>єри</a:t>
            </a:r>
            <a:r>
              <a:rPr lang="uk-UA" altLang="uk-UA" sz="2600" b="1" dirty="0" smtClean="0"/>
              <a:t>:</a:t>
            </a:r>
            <a:endParaRPr lang="en-US" altLang="uk-UA" sz="26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uk-UA" altLang="uk-UA" sz="26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dirty="0">
                <a:solidFill>
                  <a:schemeClr val="tx2"/>
                </a:solidFill>
              </a:rPr>
              <a:t> </a:t>
            </a:r>
            <a:r>
              <a:rPr lang="uk-UA" altLang="uk-UA" sz="3000" b="1" dirty="0">
                <a:solidFill>
                  <a:schemeClr val="tx2"/>
                </a:solidFill>
              </a:rPr>
              <a:t>механічний</a:t>
            </a:r>
            <a:r>
              <a:rPr lang="en-US" altLang="uk-UA" sz="2400" dirty="0">
                <a:solidFill>
                  <a:schemeClr val="tx2"/>
                </a:solidFill>
              </a:rPr>
              <a:t> -</a:t>
            </a:r>
            <a:r>
              <a:rPr lang="uk-UA" altLang="uk-UA" sz="2400" dirty="0"/>
              <a:t> </a:t>
            </a:r>
            <a:r>
              <a:rPr lang="uk-UA" altLang="uk-UA" sz="2400" dirty="0">
                <a:latin typeface="Arial" charset="0"/>
              </a:rPr>
              <a:t>шкіра, слизові </a:t>
            </a:r>
            <a:r>
              <a:rPr lang="uk-UA" altLang="uk-UA" sz="2400" dirty="0" smtClean="0">
                <a:latin typeface="Arial" charset="0"/>
              </a:rPr>
              <a:t>оболонки</a:t>
            </a:r>
            <a:endParaRPr lang="en-US" altLang="uk-UA" sz="24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b="1" dirty="0" smtClean="0">
                <a:solidFill>
                  <a:schemeClr val="tx2"/>
                </a:solidFill>
                <a:latin typeface="Arial" charset="0"/>
              </a:rPr>
              <a:t>фізико 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- хімічний</a:t>
            </a:r>
            <a:r>
              <a:rPr lang="uk-UA" altLang="uk-UA" sz="2400" dirty="0">
                <a:latin typeface="Arial" charset="0"/>
              </a:rPr>
              <a:t> </a:t>
            </a:r>
            <a:r>
              <a:rPr lang="en-US" altLang="uk-UA" sz="2400" dirty="0">
                <a:latin typeface="Arial" charset="0"/>
              </a:rPr>
              <a:t>-</a:t>
            </a:r>
            <a:r>
              <a:rPr lang="uk-UA" altLang="uk-UA" sz="2400" dirty="0">
                <a:latin typeface="Arial" charset="0"/>
              </a:rPr>
              <a:t>жирні кислоти в складі поту, лізоцим слини і сліз, </a:t>
            </a:r>
            <a:r>
              <a:rPr lang="uk-UA" altLang="uk-UA" sz="2400" dirty="0" smtClean="0">
                <a:latin typeface="Arial" charset="0"/>
              </a:rPr>
              <a:t>секреторний </a:t>
            </a:r>
            <a:r>
              <a:rPr lang="en-US" altLang="uk-UA" sz="2400" dirty="0" smtClean="0">
                <a:latin typeface="Arial" charset="0"/>
              </a:rPr>
              <a:t>IgA, </a:t>
            </a:r>
            <a:r>
              <a:rPr lang="uk-UA" altLang="uk-UA" sz="2400" dirty="0" smtClean="0">
                <a:latin typeface="Arial" charset="0"/>
              </a:rPr>
              <a:t>кислий </a:t>
            </a:r>
            <a:r>
              <a:rPr lang="uk-UA" altLang="uk-UA" sz="2400" dirty="0">
                <a:latin typeface="Arial" charset="0"/>
              </a:rPr>
              <a:t>вміст шлунку та ін.;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біологічний</a:t>
            </a:r>
            <a:r>
              <a:rPr lang="uk-UA" altLang="uk-UA" sz="2400" b="1" dirty="0">
                <a:latin typeface="Arial" charset="0"/>
              </a:rPr>
              <a:t> </a:t>
            </a:r>
            <a:r>
              <a:rPr lang="en-US" altLang="uk-UA" sz="2400" dirty="0">
                <a:latin typeface="Arial" charset="0"/>
              </a:rPr>
              <a:t>- </a:t>
            </a:r>
            <a:r>
              <a:rPr lang="uk-UA" altLang="uk-UA" sz="2400" dirty="0">
                <a:latin typeface="Arial" charset="0"/>
              </a:rPr>
              <a:t>відповідна мікрофлора, яка з однієї сторони є конкурентом для патогенної флори, а з іншої - джерелом вітамінів, </a:t>
            </a:r>
            <a:r>
              <a:rPr lang="uk-UA" altLang="uk-UA" sz="2400" dirty="0" smtClean="0">
                <a:latin typeface="Arial" charset="0"/>
              </a:rPr>
              <a:t>лізоциму</a:t>
            </a:r>
            <a:endParaRPr lang="en-US" altLang="uk-UA" sz="24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dirty="0" smtClean="0">
                <a:latin typeface="Arial" charset="0"/>
              </a:rPr>
              <a:t> </a:t>
            </a:r>
            <a:r>
              <a:rPr lang="uk-UA" altLang="uk-UA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всі видільні рефлекси</a:t>
            </a:r>
            <a:r>
              <a:rPr lang="uk-UA" altLang="uk-UA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uk-UA" altLang="uk-UA" sz="2400" dirty="0">
                <a:latin typeface="Arial" charset="0"/>
              </a:rPr>
              <a:t>- діуретичний, </a:t>
            </a:r>
            <a:r>
              <a:rPr lang="uk-UA" altLang="uk-UA" sz="2400" dirty="0" err="1">
                <a:latin typeface="Arial" charset="0"/>
              </a:rPr>
              <a:t>діарейний</a:t>
            </a:r>
            <a:r>
              <a:rPr lang="uk-UA" altLang="uk-UA" sz="2400" dirty="0">
                <a:latin typeface="Arial" charset="0"/>
              </a:rPr>
              <a:t>, </a:t>
            </a:r>
            <a:r>
              <a:rPr lang="uk-UA" altLang="uk-UA" sz="2400" dirty="0" err="1">
                <a:latin typeface="Arial" charset="0"/>
              </a:rPr>
              <a:t>кашлевий</a:t>
            </a:r>
            <a:r>
              <a:rPr lang="uk-UA" altLang="uk-UA" sz="2400" dirty="0">
                <a:latin typeface="Arial" charset="0"/>
              </a:rPr>
              <a:t>, блювотний;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uk-UA" sz="2400" dirty="0">
              <a:latin typeface="Arial" charset="0"/>
            </a:endParaRPr>
          </a:p>
          <a:p>
            <a:pPr lvl="4">
              <a:lnSpc>
                <a:spcPct val="90000"/>
              </a:lnSpc>
            </a:pPr>
            <a:endParaRPr lang="en-US" altLang="uk-UA" sz="1600" dirty="0">
              <a:latin typeface="Arial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" name="Picture 2" descr="ÐÐ°ÑÑÐ¸Ð½ÐºÐ¸ Ð¿Ð¾ Ð·Ð°Ð¿ÑÐ¾ÑÑ immune barri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21551" r="51724" b="15924"/>
          <a:stretch/>
        </p:blipFill>
        <p:spPr bwMode="auto">
          <a:xfrm>
            <a:off x="4743401" y="-1556"/>
            <a:ext cx="4400599" cy="51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Тимус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вилочкова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залоза)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8352928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err="1" smtClean="0"/>
              <a:t>Стромальні</a:t>
            </a:r>
            <a:r>
              <a:rPr lang="uk-UA" dirty="0" smtClean="0"/>
              <a:t> </a:t>
            </a:r>
            <a:r>
              <a:rPr lang="uk-UA" dirty="0" err="1" smtClean="0"/>
              <a:t>епітеліоцити</a:t>
            </a:r>
            <a:r>
              <a:rPr lang="uk-UA" dirty="0" smtClean="0"/>
              <a:t> </a:t>
            </a:r>
            <a:r>
              <a:rPr lang="uk-UA" dirty="0" err="1" smtClean="0"/>
              <a:t>тимуса</a:t>
            </a:r>
            <a:r>
              <a:rPr lang="uk-UA" dirty="0" smtClean="0"/>
              <a:t> мають наступні види:</a:t>
            </a:r>
          </a:p>
          <a:p>
            <a:r>
              <a:rPr lang="uk-UA" dirty="0" smtClean="0"/>
              <a:t>Опорні (клітини-няньки) – формують мікросередовище для дозрівання лімфоцитів, забезпечують селекцію лімфоцитів;</a:t>
            </a:r>
          </a:p>
          <a:p>
            <a:r>
              <a:rPr lang="uk-UA" dirty="0"/>
              <a:t>Е</a:t>
            </a:r>
            <a:r>
              <a:rPr lang="uk-UA" dirty="0" smtClean="0"/>
              <a:t>ндокринні – продукують біологічно активні речовини (</a:t>
            </a:r>
            <a:r>
              <a:rPr lang="uk-UA" dirty="0" err="1" smtClean="0"/>
              <a:t>тимозин</a:t>
            </a:r>
            <a:r>
              <a:rPr lang="uk-UA" dirty="0" smtClean="0"/>
              <a:t>, </a:t>
            </a:r>
            <a:r>
              <a:rPr lang="uk-UA" dirty="0" err="1" smtClean="0"/>
              <a:t>тимопоетин</a:t>
            </a:r>
            <a:r>
              <a:rPr lang="uk-UA" dirty="0" smtClean="0"/>
              <a:t> та ін.).</a:t>
            </a:r>
          </a:p>
          <a:p>
            <a:r>
              <a:rPr lang="uk-UA" dirty="0" smtClean="0"/>
              <a:t>Клітини тілець </a:t>
            </a:r>
            <a:r>
              <a:rPr lang="uk-UA" dirty="0" err="1" smtClean="0"/>
              <a:t>Гасаля</a:t>
            </a:r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11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" y="1872205"/>
            <a:ext cx="4359402" cy="32712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31062"/>
            <a:ext cx="3486894" cy="2612438"/>
          </a:xfrm>
          <a:prstGeom prst="rect">
            <a:avLst/>
          </a:prstGeom>
        </p:spPr>
      </p:pic>
      <p:pic>
        <p:nvPicPr>
          <p:cNvPr id="6" name="Picture 4" descr="ÐÐ°ÑÑÐ¸Ð½ÐºÐ¸ Ð¿Ð¾ Ð·Ð°Ð¿ÑÐ¾ÑÑ ÑÐµÐ»ÑÑÐµ Ð³Ð°ÑÑÐ°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21634" r="7095" b="3883"/>
          <a:stretch/>
        </p:blipFill>
        <p:spPr bwMode="auto">
          <a:xfrm>
            <a:off x="4375798" y="0"/>
            <a:ext cx="3025821" cy="27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35646"/>
            <a:ext cx="8229600" cy="8572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Периферійні органи імунітету</a:t>
            </a: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5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71550"/>
            <a:ext cx="4176464" cy="3661916"/>
          </a:xfrm>
        </p:spPr>
        <p:txBody>
          <a:bodyPr>
            <a:noAutofit/>
          </a:bodyPr>
          <a:lstStyle/>
          <a:p>
            <a:pPr algn="just"/>
            <a:r>
              <a:rPr lang="uk-UA" sz="3200" dirty="0" smtClean="0"/>
              <a:t>Для периферійних органів імунної системи характерна наявність </a:t>
            </a:r>
            <a:r>
              <a:rPr lang="uk-UA" sz="3200" b="1" dirty="0" err="1" smtClean="0">
                <a:solidFill>
                  <a:srgbClr val="0070C0"/>
                </a:solidFill>
              </a:rPr>
              <a:t>лімфоїдних</a:t>
            </a:r>
            <a:r>
              <a:rPr lang="uk-UA" sz="3200" b="1" dirty="0" smtClean="0">
                <a:solidFill>
                  <a:srgbClr val="0070C0"/>
                </a:solidFill>
              </a:rPr>
              <a:t> вузликів </a:t>
            </a:r>
            <a:r>
              <a:rPr lang="uk-UA" sz="3200" dirty="0" smtClean="0"/>
              <a:t>– скупчень лімфоцитів, макрофагів та ін. імунних клітин</a:t>
            </a:r>
            <a:endParaRPr lang="uk-UA" sz="3200" dirty="0"/>
          </a:p>
        </p:txBody>
      </p:sp>
      <p:pic>
        <p:nvPicPr>
          <p:cNvPr id="6146" name="Picture 2" descr="ÐÐ°ÑÑÐ¸Ð½ÐºÐ¸ Ð¿Ð¾ Ð·Ð°Ð¿ÑÐ¾ÑÑ ÐÐ¸Ð¼ÑÐ¾Ð¸Ð´Ð½ÑÐ¹ ÑÐ·ÐµÐ»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54" y="771550"/>
            <a:ext cx="4602988" cy="37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Лімфоїдна</a:t>
            </a: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тканина, асоційована із слизовими 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оболонками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00150"/>
            <a:ext cx="8856984" cy="394334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MALT – </a:t>
            </a:r>
            <a:r>
              <a:rPr lang="en-US" b="1" dirty="0" smtClean="0"/>
              <a:t>Mucosa</a:t>
            </a:r>
            <a:r>
              <a:rPr lang="en-US" dirty="0" smtClean="0"/>
              <a:t> </a:t>
            </a:r>
            <a:r>
              <a:rPr lang="en-US" b="1" dirty="0" smtClean="0"/>
              <a:t>a</a:t>
            </a:r>
            <a:r>
              <a:rPr lang="en-US" dirty="0" smtClean="0"/>
              <a:t>ssociated </a:t>
            </a:r>
            <a:r>
              <a:rPr lang="en-US" b="1" dirty="0" smtClean="0"/>
              <a:t>l</a:t>
            </a:r>
            <a:r>
              <a:rPr lang="en-US" dirty="0" smtClean="0"/>
              <a:t>ymphoid </a:t>
            </a:r>
            <a:r>
              <a:rPr lang="en-US" b="1" dirty="0" smtClean="0"/>
              <a:t>t</a:t>
            </a:r>
            <a:r>
              <a:rPr lang="en-US" dirty="0" smtClean="0"/>
              <a:t>issue</a:t>
            </a:r>
            <a:r>
              <a:rPr lang="uk-UA" dirty="0" smtClean="0"/>
              <a:t> - </a:t>
            </a:r>
            <a:r>
              <a:rPr lang="ru-RU" sz="2800" i="1" dirty="0" err="1" smtClean="0"/>
              <a:t>лімфоїдна</a:t>
            </a:r>
            <a:r>
              <a:rPr lang="ru-RU" sz="2800" i="1" dirty="0" smtClean="0"/>
              <a:t> </a:t>
            </a:r>
            <a:r>
              <a:rPr lang="ru-RU" sz="2800" i="1" dirty="0"/>
              <a:t>тканина, </a:t>
            </a:r>
            <a:r>
              <a:rPr lang="ru-RU" sz="2800" i="1" dirty="0" err="1"/>
              <a:t>асоційована</a:t>
            </a:r>
            <a:r>
              <a:rPr lang="ru-RU" sz="2800" i="1" dirty="0"/>
              <a:t> </a:t>
            </a:r>
            <a:r>
              <a:rPr lang="ru-RU" sz="2800" i="1" dirty="0" err="1"/>
              <a:t>із</a:t>
            </a:r>
            <a:r>
              <a:rPr lang="ru-RU" sz="2800" i="1" dirty="0"/>
              <a:t> </a:t>
            </a:r>
            <a:r>
              <a:rPr lang="ru-RU" sz="2800" i="1" dirty="0" err="1"/>
              <a:t>слизовими</a:t>
            </a:r>
            <a:r>
              <a:rPr lang="ru-RU" sz="2800" i="1" dirty="0"/>
              <a:t> </a:t>
            </a:r>
            <a:r>
              <a:rPr lang="ru-RU" sz="2800" i="1" dirty="0" err="1" smtClean="0"/>
              <a:t>оболонками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що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включає</a:t>
            </a:r>
            <a:r>
              <a:rPr lang="ru-RU" sz="2800" i="1" dirty="0" smtClean="0"/>
              <a:t>:</a:t>
            </a:r>
          </a:p>
          <a:p>
            <a:pPr marL="806450"/>
            <a:r>
              <a:rPr lang="en-US" dirty="0" smtClean="0"/>
              <a:t>BALT </a:t>
            </a:r>
            <a:r>
              <a:rPr lang="en-US" dirty="0"/>
              <a:t>– </a:t>
            </a:r>
            <a:r>
              <a:rPr lang="en-US" b="1" dirty="0" smtClean="0"/>
              <a:t>Bronchus</a:t>
            </a:r>
            <a:r>
              <a:rPr lang="en-US" dirty="0" smtClean="0"/>
              <a:t> </a:t>
            </a:r>
            <a:r>
              <a:rPr lang="en-US" b="1" dirty="0"/>
              <a:t>a</a:t>
            </a:r>
            <a:r>
              <a:rPr lang="en-US" dirty="0"/>
              <a:t>ssociated </a:t>
            </a:r>
            <a:r>
              <a:rPr lang="en-US" b="1" dirty="0"/>
              <a:t>l</a:t>
            </a:r>
            <a:r>
              <a:rPr lang="en-US" dirty="0"/>
              <a:t>ymphoid </a:t>
            </a:r>
            <a:r>
              <a:rPr lang="en-US" b="1" dirty="0" smtClean="0"/>
              <a:t>t</a:t>
            </a:r>
            <a:r>
              <a:rPr lang="en-US" dirty="0" smtClean="0"/>
              <a:t>issue</a:t>
            </a:r>
            <a:r>
              <a:rPr lang="uk-UA" dirty="0" smtClean="0"/>
              <a:t> – </a:t>
            </a:r>
            <a:r>
              <a:rPr lang="uk-UA" sz="2800" i="1" dirty="0" smtClean="0"/>
              <a:t>бронх-</a:t>
            </a:r>
            <a:r>
              <a:rPr lang="ru-RU" sz="2800" i="1" dirty="0" err="1" smtClean="0"/>
              <a:t>асоційована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лімфоїдна</a:t>
            </a:r>
            <a:r>
              <a:rPr lang="ru-RU" sz="2800" i="1" dirty="0" smtClean="0"/>
              <a:t> тканина</a:t>
            </a:r>
            <a:endParaRPr lang="en-US" sz="2800" i="1" dirty="0" smtClean="0"/>
          </a:p>
          <a:p>
            <a:pPr marL="806450"/>
            <a:r>
              <a:rPr lang="en-US" dirty="0" smtClean="0"/>
              <a:t>GALT </a:t>
            </a:r>
            <a:r>
              <a:rPr lang="en-US" dirty="0"/>
              <a:t>– </a:t>
            </a:r>
            <a:r>
              <a:rPr lang="en-US" b="1" dirty="0" smtClean="0"/>
              <a:t>Gut</a:t>
            </a:r>
            <a:r>
              <a:rPr lang="en-US" dirty="0" smtClean="0"/>
              <a:t> </a:t>
            </a:r>
            <a:r>
              <a:rPr lang="en-US" b="1" dirty="0"/>
              <a:t>a</a:t>
            </a:r>
            <a:r>
              <a:rPr lang="en-US" dirty="0"/>
              <a:t>ssociated </a:t>
            </a:r>
            <a:r>
              <a:rPr lang="en-US" b="1" dirty="0"/>
              <a:t>l</a:t>
            </a:r>
            <a:r>
              <a:rPr lang="en-US" dirty="0"/>
              <a:t>ymphoid </a:t>
            </a:r>
            <a:r>
              <a:rPr lang="en-US" b="1" dirty="0" smtClean="0"/>
              <a:t>t</a:t>
            </a:r>
            <a:r>
              <a:rPr lang="en-US" dirty="0" smtClean="0"/>
              <a:t>issue</a:t>
            </a:r>
            <a:r>
              <a:rPr lang="uk-UA" dirty="0" smtClean="0"/>
              <a:t> – </a:t>
            </a:r>
          </a:p>
          <a:p>
            <a:pPr marL="806450"/>
            <a:r>
              <a:rPr lang="uk-UA" sz="2800" i="1" dirty="0" smtClean="0"/>
              <a:t>ШКТ-</a:t>
            </a:r>
            <a:r>
              <a:rPr lang="ru-RU" sz="2800" i="1" dirty="0" err="1"/>
              <a:t>асоційована</a:t>
            </a:r>
            <a:r>
              <a:rPr lang="ru-RU" sz="2800" i="1" dirty="0"/>
              <a:t> </a:t>
            </a:r>
            <a:r>
              <a:rPr lang="ru-RU" sz="2800" i="1" dirty="0" err="1"/>
              <a:t>лімфоїдна</a:t>
            </a:r>
            <a:r>
              <a:rPr lang="ru-RU" sz="2800" i="1" dirty="0"/>
              <a:t> </a:t>
            </a:r>
            <a:r>
              <a:rPr lang="ru-RU" sz="2800" i="1" dirty="0" smtClean="0"/>
              <a:t>тканина, в </a:t>
            </a:r>
            <a:r>
              <a:rPr lang="ru-RU" sz="2800" i="1" dirty="0" err="1" smtClean="0"/>
              <a:t>т.ч</a:t>
            </a:r>
            <a:r>
              <a:rPr lang="ru-RU" sz="2800" i="1" dirty="0" smtClean="0"/>
              <a:t>. Пей</a:t>
            </a:r>
            <a:r>
              <a:rPr lang="uk-UA" sz="2800" i="1" dirty="0" smtClean="0"/>
              <a:t>є</a:t>
            </a:r>
            <a:r>
              <a:rPr lang="ru-RU" sz="2800" i="1" dirty="0" err="1" smtClean="0"/>
              <a:t>рові</a:t>
            </a:r>
            <a:r>
              <a:rPr lang="ru-RU" sz="2800" i="1" dirty="0" smtClean="0"/>
              <a:t> бляшки</a:t>
            </a:r>
            <a:endParaRPr lang="en-US" sz="2800" i="1" dirty="0"/>
          </a:p>
          <a:p>
            <a:endParaRPr lang="en-US" dirty="0" smtClean="0"/>
          </a:p>
          <a:p>
            <a:r>
              <a:rPr lang="en-US" dirty="0" smtClean="0"/>
              <a:t>SALT </a:t>
            </a:r>
            <a:r>
              <a:rPr lang="en-US" dirty="0"/>
              <a:t>– </a:t>
            </a:r>
            <a:r>
              <a:rPr lang="en-US" b="1" dirty="0" smtClean="0"/>
              <a:t>Skin</a:t>
            </a:r>
            <a:r>
              <a:rPr lang="en-US" dirty="0" smtClean="0"/>
              <a:t> </a:t>
            </a:r>
            <a:r>
              <a:rPr lang="en-US" b="1" dirty="0"/>
              <a:t>a</a:t>
            </a:r>
            <a:r>
              <a:rPr lang="en-US" dirty="0"/>
              <a:t>ssociated </a:t>
            </a:r>
            <a:r>
              <a:rPr lang="en-US" b="1" dirty="0"/>
              <a:t>l</a:t>
            </a:r>
            <a:r>
              <a:rPr lang="en-US" dirty="0"/>
              <a:t>ymphoid </a:t>
            </a:r>
            <a:r>
              <a:rPr lang="en-US" b="1" dirty="0"/>
              <a:t>t</a:t>
            </a:r>
            <a:r>
              <a:rPr lang="en-US" dirty="0"/>
              <a:t>issue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21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2" y="3960391"/>
            <a:ext cx="9073006" cy="7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err="1" smtClean="0"/>
              <a:t>Пейерові</a:t>
            </a:r>
            <a:r>
              <a:rPr lang="uk-UA" sz="2400" dirty="0" smtClean="0"/>
              <a:t> бляшки </a:t>
            </a:r>
            <a:r>
              <a:rPr lang="uk-UA" sz="2400" dirty="0" err="1" smtClean="0"/>
              <a:t>кишківника</a:t>
            </a:r>
            <a:r>
              <a:rPr lang="uk-UA" sz="2400" dirty="0" smtClean="0"/>
              <a:t>                               Апендикс          </a:t>
            </a:r>
            <a:endParaRPr lang="uk-UA" sz="2400" dirty="0"/>
          </a:p>
        </p:txBody>
      </p:sp>
      <p:pic>
        <p:nvPicPr>
          <p:cNvPr id="69634" name="Picture 2" descr="ÐÐ°ÑÑÐ¸Ð½ÐºÐ¸ Ð¿Ð¾ Ð·Ð°Ð¿ÑÐ¾ÑÑ ÐÐµÐ¹ÐµÑÐ¾Ð²Ð° Ð±Ð»ÑÑÐºÐ° Ð³Ð¸ÑÑÐ¾Ð»Ð¾Ð³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502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ÐÐ°ÑÑÐ¸Ð½ÐºÐ¸ Ð¿Ð¾ Ð·Ð°Ð¿ÑÐ¾ÑÑ Ð°Ð¿Ð¿ÐµÐ½Ð´Ð¸ÐºÑ Ð³Ð¸ÑÑÐ¾Ð»Ð¾Ð³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88" y="0"/>
            <a:ext cx="4345712" cy="39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5410944" cy="85725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Мигдалики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104456" cy="3394472"/>
          </a:xfrm>
        </p:spPr>
        <p:txBody>
          <a:bodyPr>
            <a:normAutofit/>
          </a:bodyPr>
          <a:lstStyle/>
          <a:p>
            <a:r>
              <a:rPr lang="uk-UA" dirty="0" smtClean="0"/>
              <a:t>Мигдалики формують </a:t>
            </a:r>
            <a:r>
              <a:rPr lang="uk-UA" dirty="0" err="1" smtClean="0"/>
              <a:t>лімфоепітеліальне</a:t>
            </a:r>
            <a:r>
              <a:rPr lang="uk-UA" dirty="0" smtClean="0"/>
              <a:t> кільце Пирогова-</a:t>
            </a:r>
            <a:r>
              <a:rPr lang="uk-UA" dirty="0" err="1" smtClean="0"/>
              <a:t>Вальдейера</a:t>
            </a:r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70658" name="Picture 2" descr="ÐÐ°ÑÑÐ¸Ð½ÐºÐ¸ Ð¿Ð¾ Ð·Ð°Ð¿ÑÐ¾ÑÑ ÐÐ¸Ð¼ÑÐ¾ÑÐ¿Ð¸ÑÐµÐ»Ð¸Ð°Ð»ÑÐ½Ð¾Ðµ ÐºÐ¾Ð»ÑÑÐ¾ ÐÐ¸ÑÐ¾Ð³Ð¾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18" y="1471092"/>
            <a:ext cx="44235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1"/>
            <a:ext cx="4104456" cy="339447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Покривний епітелій формує </a:t>
            </a:r>
            <a:r>
              <a:rPr lang="uk-UA" b="1" dirty="0" smtClean="0">
                <a:solidFill>
                  <a:srgbClr val="0070C0"/>
                </a:solidFill>
              </a:rPr>
              <a:t>крипти</a:t>
            </a:r>
            <a:r>
              <a:rPr lang="uk-UA" dirty="0" smtClean="0"/>
              <a:t> – щілиноподібні поглиблення, оточені </a:t>
            </a:r>
            <a:r>
              <a:rPr lang="uk-UA" dirty="0" err="1" smtClean="0"/>
              <a:t>лімфоїдними</a:t>
            </a:r>
            <a:r>
              <a:rPr lang="uk-UA" dirty="0" smtClean="0"/>
              <a:t> вузликами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" name="Picture 2" descr="D:\Атлас\сжатые рисунки\56 небная миндал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00" y="68209"/>
            <a:ext cx="3600400" cy="50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5410944" cy="85725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Мигдалики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182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15566"/>
            <a:ext cx="4248472" cy="4227933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Має </a:t>
            </a:r>
            <a:r>
              <a:rPr lang="uk-UA" dirty="0" err="1" smtClean="0"/>
              <a:t>бобоподібну</a:t>
            </a:r>
            <a:r>
              <a:rPr lang="uk-UA" dirty="0" smtClean="0"/>
              <a:t> форму</a:t>
            </a:r>
          </a:p>
          <a:p>
            <a:r>
              <a:rPr lang="uk-UA" dirty="0" smtClean="0"/>
              <a:t>Має ворота, в які заходять артерія та нерви, виходять виносні лімфатичні судини та вена</a:t>
            </a:r>
          </a:p>
          <a:p>
            <a:r>
              <a:rPr lang="uk-UA" dirty="0" smtClean="0"/>
              <a:t>Лімфа у вузол надходить через </a:t>
            </a:r>
            <a:r>
              <a:rPr lang="uk-UA" dirty="0" err="1" smtClean="0"/>
              <a:t>приносні</a:t>
            </a:r>
            <a:r>
              <a:rPr lang="uk-UA" dirty="0" smtClean="0"/>
              <a:t> лімфатичні судини</a:t>
            </a:r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Лімфатичний вузол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4" descr="ÐÐ°ÑÑÐ¸Ð½ÐºÐ¸ Ð¿Ð¾ Ð·Ð°Ð¿ÑÐ¾ÑÑ Ð»Ð¸Ð¼ÑÐ°ÑÐ¸ÑÐµÑÐºÐ¸Ð¹ ÑÐ·Ðµ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43815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15566"/>
            <a:ext cx="4104456" cy="3679057"/>
          </a:xfrm>
        </p:spPr>
        <p:txBody>
          <a:bodyPr>
            <a:normAutofit/>
          </a:bodyPr>
          <a:lstStyle/>
          <a:p>
            <a:r>
              <a:rPr lang="uk-UA" dirty="0" smtClean="0"/>
              <a:t>Оточений сполучнотканинною капсулою, яка формує перетинки – </a:t>
            </a:r>
            <a:r>
              <a:rPr lang="uk-UA" dirty="0" err="1" smtClean="0"/>
              <a:t>септи</a:t>
            </a:r>
            <a:r>
              <a:rPr lang="uk-UA" dirty="0" smtClean="0"/>
              <a:t>.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Лімфатичний вузол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D:\Атлас\сжатые рисунки\58 лимфатический узе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46" y="-194642"/>
            <a:ext cx="3857507" cy="54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65"/>
            <a:ext cx="3898776" cy="4935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Імунні бар’єри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7534"/>
            <a:ext cx="4680520" cy="43924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600" b="1" dirty="0"/>
              <a:t>Зовнішні бар</a:t>
            </a:r>
            <a:r>
              <a:rPr lang="en-US" altLang="uk-UA" sz="2600" b="1" dirty="0"/>
              <a:t>’</a:t>
            </a:r>
            <a:r>
              <a:rPr lang="uk-UA" altLang="uk-UA" sz="2600" b="1" dirty="0" err="1"/>
              <a:t>єри</a:t>
            </a:r>
            <a:r>
              <a:rPr lang="uk-UA" altLang="uk-UA" sz="2600" b="1" dirty="0" smtClean="0"/>
              <a:t>:</a:t>
            </a:r>
            <a:endParaRPr lang="en-US" altLang="uk-UA" sz="26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uk-UA" altLang="uk-UA" sz="26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dirty="0">
                <a:solidFill>
                  <a:schemeClr val="tx2"/>
                </a:solidFill>
              </a:rPr>
              <a:t> </a:t>
            </a:r>
            <a:r>
              <a:rPr lang="uk-UA" altLang="uk-UA" sz="3000" b="1" dirty="0">
                <a:solidFill>
                  <a:schemeClr val="tx2"/>
                </a:solidFill>
              </a:rPr>
              <a:t>механічний</a:t>
            </a:r>
            <a:r>
              <a:rPr lang="en-US" altLang="uk-UA" sz="2400" dirty="0">
                <a:solidFill>
                  <a:schemeClr val="tx2"/>
                </a:solidFill>
              </a:rPr>
              <a:t> -</a:t>
            </a:r>
            <a:r>
              <a:rPr lang="uk-UA" altLang="uk-UA" sz="2400" dirty="0"/>
              <a:t> </a:t>
            </a:r>
            <a:r>
              <a:rPr lang="uk-UA" altLang="uk-UA" sz="2400" dirty="0">
                <a:latin typeface="Arial" charset="0"/>
              </a:rPr>
              <a:t>шкіра, слизові </a:t>
            </a:r>
            <a:r>
              <a:rPr lang="uk-UA" altLang="uk-UA" sz="2400" dirty="0" smtClean="0">
                <a:latin typeface="Arial" charset="0"/>
              </a:rPr>
              <a:t>оболонки</a:t>
            </a:r>
            <a:endParaRPr lang="en-US" altLang="uk-UA" sz="24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b="1" dirty="0" smtClean="0">
                <a:solidFill>
                  <a:schemeClr val="tx2"/>
                </a:solidFill>
                <a:latin typeface="Arial" charset="0"/>
              </a:rPr>
              <a:t>фізико </a:t>
            </a: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- хімічний</a:t>
            </a:r>
            <a:r>
              <a:rPr lang="uk-UA" altLang="uk-UA" sz="2400" dirty="0">
                <a:latin typeface="Arial" charset="0"/>
              </a:rPr>
              <a:t> </a:t>
            </a:r>
            <a:r>
              <a:rPr lang="en-US" altLang="uk-UA" sz="2400" dirty="0">
                <a:latin typeface="Arial" charset="0"/>
              </a:rPr>
              <a:t>-</a:t>
            </a:r>
            <a:r>
              <a:rPr lang="uk-UA" altLang="uk-UA" sz="2400" dirty="0">
                <a:latin typeface="Arial" charset="0"/>
              </a:rPr>
              <a:t>жирні кислоти в складі поту, лізоцим слини і сліз, </a:t>
            </a:r>
            <a:r>
              <a:rPr lang="uk-UA" altLang="uk-UA" sz="2400" dirty="0" smtClean="0">
                <a:latin typeface="Arial" charset="0"/>
              </a:rPr>
              <a:t>секреторний </a:t>
            </a:r>
            <a:r>
              <a:rPr lang="en-US" altLang="uk-UA" sz="2400" dirty="0" smtClean="0">
                <a:latin typeface="Arial" charset="0"/>
              </a:rPr>
              <a:t>IgA, </a:t>
            </a:r>
            <a:r>
              <a:rPr lang="uk-UA" altLang="uk-UA" sz="2400" dirty="0" smtClean="0">
                <a:latin typeface="Arial" charset="0"/>
              </a:rPr>
              <a:t>кислий </a:t>
            </a:r>
            <a:r>
              <a:rPr lang="uk-UA" altLang="uk-UA" sz="2400" dirty="0">
                <a:latin typeface="Arial" charset="0"/>
              </a:rPr>
              <a:t>вміст шлунку та ін.;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b="1" dirty="0">
                <a:solidFill>
                  <a:schemeClr val="tx2"/>
                </a:solidFill>
                <a:latin typeface="Arial" charset="0"/>
              </a:rPr>
              <a:t>біологічний</a:t>
            </a:r>
            <a:r>
              <a:rPr lang="uk-UA" altLang="uk-UA" sz="2400" b="1" dirty="0">
                <a:latin typeface="Arial" charset="0"/>
              </a:rPr>
              <a:t> </a:t>
            </a:r>
            <a:r>
              <a:rPr lang="en-US" altLang="uk-UA" sz="2400" dirty="0">
                <a:latin typeface="Arial" charset="0"/>
              </a:rPr>
              <a:t>- </a:t>
            </a:r>
            <a:r>
              <a:rPr lang="uk-UA" altLang="uk-UA" sz="2400" dirty="0">
                <a:latin typeface="Arial" charset="0"/>
              </a:rPr>
              <a:t>відповідна мікрофлора, яка з однієї сторони є конкурентом для патогенної флори, а з іншої - джерелом вітамінів, </a:t>
            </a:r>
            <a:r>
              <a:rPr lang="uk-UA" altLang="uk-UA" sz="2400" dirty="0" smtClean="0">
                <a:latin typeface="Arial" charset="0"/>
              </a:rPr>
              <a:t>лізоциму</a:t>
            </a:r>
            <a:endParaRPr lang="en-US" altLang="uk-UA" sz="24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uk-UA" sz="2400" dirty="0" smtClean="0">
                <a:latin typeface="Arial" charset="0"/>
              </a:rPr>
              <a:t> </a:t>
            </a:r>
            <a:r>
              <a:rPr lang="uk-UA" altLang="uk-UA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всі видільні рефлекси</a:t>
            </a:r>
            <a:r>
              <a:rPr lang="uk-UA" altLang="uk-UA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uk-UA" altLang="uk-UA" sz="2400" dirty="0">
                <a:latin typeface="Arial" charset="0"/>
              </a:rPr>
              <a:t>- діуретичний, </a:t>
            </a:r>
            <a:r>
              <a:rPr lang="uk-UA" altLang="uk-UA" sz="2400" dirty="0" err="1">
                <a:latin typeface="Arial" charset="0"/>
              </a:rPr>
              <a:t>діарейний</a:t>
            </a:r>
            <a:r>
              <a:rPr lang="uk-UA" altLang="uk-UA" sz="2400" dirty="0">
                <a:latin typeface="Arial" charset="0"/>
              </a:rPr>
              <a:t>, </a:t>
            </a:r>
            <a:r>
              <a:rPr lang="uk-UA" altLang="uk-UA" sz="2400" dirty="0" err="1">
                <a:latin typeface="Arial" charset="0"/>
              </a:rPr>
              <a:t>кашлевий</a:t>
            </a:r>
            <a:r>
              <a:rPr lang="uk-UA" altLang="uk-UA" sz="2400" dirty="0">
                <a:latin typeface="Arial" charset="0"/>
              </a:rPr>
              <a:t>, блювотний;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uk-UA" sz="2400" dirty="0">
              <a:latin typeface="Arial" charset="0"/>
            </a:endParaRPr>
          </a:p>
          <a:p>
            <a:pPr lvl="4">
              <a:lnSpc>
                <a:spcPct val="90000"/>
              </a:lnSpc>
            </a:pPr>
            <a:endParaRPr lang="en-US" altLang="uk-UA" sz="1600" dirty="0">
              <a:latin typeface="Arial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r="7303" b="9741"/>
          <a:stretch/>
        </p:blipFill>
        <p:spPr bwMode="auto">
          <a:xfrm>
            <a:off x="4802386" y="506679"/>
            <a:ext cx="4358625" cy="39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15566"/>
            <a:ext cx="4824536" cy="42279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Лімфатичні щілини формують синуси лімфатичного вузла:</a:t>
            </a:r>
          </a:p>
          <a:p>
            <a:r>
              <a:rPr lang="uk-UA" dirty="0" smtClean="0"/>
              <a:t>Крайовий (</a:t>
            </a:r>
            <a:r>
              <a:rPr lang="uk-UA" dirty="0" err="1" smtClean="0"/>
              <a:t>субкапсулярний</a:t>
            </a:r>
            <a:r>
              <a:rPr lang="uk-UA" dirty="0" smtClean="0"/>
              <a:t>)</a:t>
            </a:r>
          </a:p>
          <a:p>
            <a:r>
              <a:rPr lang="uk-UA" dirty="0" err="1" smtClean="0"/>
              <a:t>Навколовузликовий</a:t>
            </a:r>
            <a:r>
              <a:rPr lang="uk-UA" dirty="0" smtClean="0"/>
              <a:t> (кірковий)</a:t>
            </a:r>
          </a:p>
          <a:p>
            <a:r>
              <a:rPr lang="uk-UA" dirty="0" smtClean="0"/>
              <a:t>Мозковий</a:t>
            </a:r>
          </a:p>
          <a:p>
            <a:r>
              <a:rPr lang="uk-UA" dirty="0" err="1" smtClean="0"/>
              <a:t>Воротний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Лімфатичний вузол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D:\Атлас\сжатые рисунки\58 лимфатический узе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46" y="-194642"/>
            <a:ext cx="3857507" cy="54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15566"/>
            <a:ext cx="4824536" cy="42279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Має три зони: </a:t>
            </a:r>
          </a:p>
          <a:p>
            <a:r>
              <a:rPr lang="uk-UA" dirty="0" smtClean="0"/>
              <a:t>Кіркова зона – представлена </a:t>
            </a:r>
            <a:r>
              <a:rPr lang="uk-UA" dirty="0" err="1" smtClean="0"/>
              <a:t>лімфоїдними</a:t>
            </a:r>
            <a:r>
              <a:rPr lang="uk-UA" dirty="0" smtClean="0"/>
              <a:t> вузликами, В- залежна зона</a:t>
            </a:r>
          </a:p>
          <a:p>
            <a:r>
              <a:rPr lang="uk-UA" dirty="0" err="1" smtClean="0"/>
              <a:t>Паракортикальна</a:t>
            </a:r>
            <a:r>
              <a:rPr lang="uk-UA" dirty="0" smtClean="0"/>
              <a:t> – представлена дифузною </a:t>
            </a:r>
            <a:r>
              <a:rPr lang="uk-UA" dirty="0" err="1" smtClean="0"/>
              <a:t>лімфоїдною</a:t>
            </a:r>
            <a:r>
              <a:rPr lang="uk-UA" dirty="0" smtClean="0"/>
              <a:t> тканиною, Т-залежна зона</a:t>
            </a:r>
          </a:p>
          <a:p>
            <a:r>
              <a:rPr lang="uk-UA" dirty="0" smtClean="0"/>
              <a:t>Мозкова зона – представлена мозковими тяжами, В-залежна зона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Лімфатичний вузол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D:\Атлас\сжатые рисунки\58 лимфатический узе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46" y="-194642"/>
            <a:ext cx="3857507" cy="54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67988" cy="5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ÐÐ°ÑÑÐ¸Ð½ÐºÐ¸ Ð¿Ð¾ Ð·Ð°Ð¿ÑÐ¾ÑÑ ÑÑÐµÐ¼Ð° ÑÐ¼ÑÐ½ÑÑÐµÑ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03"/>
            <a:ext cx="5688632" cy="512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020272" cy="5158600"/>
          </a:xfrm>
        </p:spPr>
      </p:pic>
    </p:spTree>
    <p:extLst>
      <p:ext uri="{BB962C8B-B14F-4D97-AF65-F5344CB8AC3E}">
        <p14:creationId xmlns:p14="http://schemas.microsoft.com/office/powerpoint/2010/main" val="33841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" y="0"/>
            <a:ext cx="4684695" cy="3511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88" y="1527164"/>
            <a:ext cx="4440312" cy="36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15566"/>
            <a:ext cx="5400600" cy="42279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/>
              <a:t>П</a:t>
            </a:r>
            <a:r>
              <a:rPr lang="uk-UA" dirty="0" smtClean="0"/>
              <a:t>окрита сполучнотканинною </a:t>
            </a:r>
            <a:r>
              <a:rPr lang="uk-UA" b="1" dirty="0" smtClean="0">
                <a:solidFill>
                  <a:srgbClr val="0070C0"/>
                </a:solidFill>
              </a:rPr>
              <a:t>капсулою</a:t>
            </a:r>
            <a:r>
              <a:rPr lang="uk-UA" dirty="0" smtClean="0"/>
              <a:t>, яка, в свою чергу, покрита очеревиною.</a:t>
            </a:r>
          </a:p>
          <a:p>
            <a:pPr marL="0" indent="0">
              <a:buNone/>
            </a:pPr>
            <a:r>
              <a:rPr lang="uk-UA" dirty="0" smtClean="0"/>
              <a:t>Капсула формує </a:t>
            </a:r>
            <a:r>
              <a:rPr lang="uk-UA" b="1" dirty="0" err="1" smtClean="0">
                <a:solidFill>
                  <a:srgbClr val="0070C0"/>
                </a:solidFill>
              </a:rPr>
              <a:t>трабекули</a:t>
            </a:r>
            <a:r>
              <a:rPr lang="uk-UA" dirty="0" smtClean="0"/>
              <a:t>, в складі яких містяться гладкі </a:t>
            </a:r>
            <a:r>
              <a:rPr lang="uk-UA" dirty="0" err="1" smtClean="0"/>
              <a:t>міоцити</a:t>
            </a:r>
            <a:r>
              <a:rPr lang="uk-UA" dirty="0" smtClean="0"/>
              <a:t>. </a:t>
            </a:r>
          </a:p>
          <a:p>
            <a:pPr marL="0" indent="0">
              <a:buNone/>
            </a:pPr>
            <a:r>
              <a:rPr lang="uk-UA" dirty="0" smtClean="0"/>
              <a:t>Капсула із </a:t>
            </a:r>
            <a:r>
              <a:rPr lang="uk-UA" dirty="0" err="1" smtClean="0"/>
              <a:t>трабекулами</a:t>
            </a:r>
            <a:r>
              <a:rPr lang="uk-UA" dirty="0" smtClean="0"/>
              <a:t> формують  </a:t>
            </a:r>
            <a:r>
              <a:rPr lang="uk-UA" b="1" dirty="0" smtClean="0">
                <a:solidFill>
                  <a:srgbClr val="0070C0"/>
                </a:solidFill>
              </a:rPr>
              <a:t>опорно-скоротливий апарат </a:t>
            </a:r>
            <a:r>
              <a:rPr lang="uk-UA" dirty="0" smtClean="0"/>
              <a:t>селезінки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Селезінка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6" descr="ÐÐ°ÑÑÐ¸Ð½ÐºÐ¸ Ð¿Ð¾ Ð·Ð°Ð¿ÑÐ¾ÑÑ ÑÐµÐ»ÐµÐ·ÐµÐ½ÐºÐ° ÑÑÑÐ¾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18678"/>
            <a:ext cx="3024336" cy="52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7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3598"/>
            <a:ext cx="4946893" cy="3939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Тканина селезінки формує </a:t>
            </a:r>
            <a:r>
              <a:rPr lang="uk-UA" b="1" dirty="0" smtClean="0">
                <a:solidFill>
                  <a:srgbClr val="0070C0"/>
                </a:solidFill>
              </a:rPr>
              <a:t>червону та білу пульпу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Селезінка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D:\Атлас\сжатые рисунки\57 селезен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3" y="-82424"/>
            <a:ext cx="3959329" cy="56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3558"/>
            <a:ext cx="4946893" cy="16561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Біла пульпа представлена </a:t>
            </a:r>
            <a:r>
              <a:rPr lang="uk-UA" b="1" dirty="0" err="1" smtClean="0">
                <a:solidFill>
                  <a:srgbClr val="0070C0"/>
                </a:solidFill>
              </a:rPr>
              <a:t>лімфоїдними</a:t>
            </a:r>
            <a:r>
              <a:rPr lang="uk-UA" b="1" dirty="0" smtClean="0">
                <a:solidFill>
                  <a:srgbClr val="0070C0"/>
                </a:solidFill>
              </a:rPr>
              <a:t> вузликами </a:t>
            </a:r>
            <a:r>
              <a:rPr lang="uk-UA" dirty="0" smtClean="0"/>
              <a:t>та </a:t>
            </a:r>
            <a:r>
              <a:rPr lang="uk-UA" b="1" dirty="0" err="1" smtClean="0">
                <a:solidFill>
                  <a:srgbClr val="0070C0"/>
                </a:solidFill>
              </a:rPr>
              <a:t>периартеріальними</a:t>
            </a:r>
            <a:r>
              <a:rPr lang="uk-UA" b="1" dirty="0" smtClean="0">
                <a:solidFill>
                  <a:srgbClr val="0070C0"/>
                </a:solidFill>
              </a:rPr>
              <a:t>  </a:t>
            </a:r>
            <a:r>
              <a:rPr lang="uk-UA" b="1" dirty="0" err="1" smtClean="0">
                <a:solidFill>
                  <a:srgbClr val="0070C0"/>
                </a:solidFill>
              </a:rPr>
              <a:t>лімфоїдними</a:t>
            </a:r>
            <a:r>
              <a:rPr lang="uk-UA" b="1" dirty="0" smtClean="0">
                <a:solidFill>
                  <a:srgbClr val="0070C0"/>
                </a:solidFill>
              </a:rPr>
              <a:t> піхвами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Селезінка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D:\Атлас\сжатые рисунки\57 селезен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3" y="-82424"/>
            <a:ext cx="3959329" cy="56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74316"/>
            <a:ext cx="3859062" cy="28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3558"/>
            <a:ext cx="4946893" cy="3960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err="1" smtClean="0"/>
              <a:t>Лімфоїдний</a:t>
            </a:r>
            <a:r>
              <a:rPr lang="uk-UA" dirty="0" smtClean="0"/>
              <a:t> вузлик має чотири зони:</a:t>
            </a:r>
          </a:p>
          <a:p>
            <a:r>
              <a:rPr lang="uk-UA" b="1" dirty="0" err="1" smtClean="0">
                <a:solidFill>
                  <a:srgbClr val="7030A0"/>
                </a:solidFill>
              </a:rPr>
              <a:t>Периартеріальна</a:t>
            </a:r>
            <a:r>
              <a:rPr lang="uk-UA" b="1" dirty="0" smtClean="0">
                <a:solidFill>
                  <a:srgbClr val="7030A0"/>
                </a:solidFill>
              </a:rPr>
              <a:t> зона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Світлий (гермінативний центр), центр розмноження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Мантійна зона 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Крайова зона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Селезінка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1900428"/>
            <a:ext cx="4328160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65"/>
            <a:ext cx="3898776" cy="4935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Імунні бар’єри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7534"/>
            <a:ext cx="8784976" cy="439248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altLang="uk-UA" sz="2800" b="1" dirty="0"/>
              <a:t>Внутрішні бар</a:t>
            </a:r>
            <a:r>
              <a:rPr lang="en-US" altLang="uk-UA" sz="2800" b="1" dirty="0"/>
              <a:t>’</a:t>
            </a:r>
            <a:r>
              <a:rPr lang="uk-UA" altLang="uk-UA" sz="2800" b="1" dirty="0" err="1"/>
              <a:t>єри</a:t>
            </a:r>
            <a:endParaRPr lang="uk-UA" altLang="uk-UA" sz="2800" b="1" dirty="0"/>
          </a:p>
          <a:p>
            <a:pPr>
              <a:lnSpc>
                <a:spcPct val="80000"/>
              </a:lnSpc>
            </a:pPr>
            <a:r>
              <a:rPr lang="uk-UA" altLang="uk-UA" sz="2800" b="1" dirty="0">
                <a:solidFill>
                  <a:schemeClr val="folHlink"/>
                </a:solidFill>
              </a:rPr>
              <a:t>органні</a:t>
            </a:r>
            <a:r>
              <a:rPr lang="uk-UA" altLang="uk-UA" sz="2800" i="1" dirty="0"/>
              <a:t> </a:t>
            </a:r>
            <a:r>
              <a:rPr lang="en-US" altLang="uk-UA" sz="2800" i="1" dirty="0"/>
              <a:t>- </a:t>
            </a:r>
            <a:r>
              <a:rPr lang="uk-UA" altLang="uk-UA" sz="2800" dirty="0"/>
              <a:t>печінка, легені, нирки – функція  очищення від антигенів     </a:t>
            </a:r>
          </a:p>
          <a:p>
            <a:pPr>
              <a:lnSpc>
                <a:spcPct val="80000"/>
              </a:lnSpc>
            </a:pPr>
            <a:r>
              <a:rPr lang="uk-UA" altLang="uk-UA" sz="2800" b="1" dirty="0">
                <a:solidFill>
                  <a:schemeClr val="folHlink"/>
                </a:solidFill>
              </a:rPr>
              <a:t>тканинні </a:t>
            </a:r>
            <a:r>
              <a:rPr lang="en-US" altLang="uk-UA" sz="2800" b="1" dirty="0" smtClean="0">
                <a:solidFill>
                  <a:schemeClr val="folHlink"/>
                </a:solidFill>
              </a:rPr>
              <a:t>– </a:t>
            </a:r>
            <a:r>
              <a:rPr lang="uk-UA" altLang="uk-UA" sz="2800" dirty="0" err="1" smtClean="0"/>
              <a:t>гісто-гематичні</a:t>
            </a:r>
            <a:r>
              <a:rPr lang="uk-UA" altLang="uk-UA" sz="2800" dirty="0" smtClean="0"/>
              <a:t> бар’єри </a:t>
            </a:r>
            <a:r>
              <a:rPr lang="uk-UA" altLang="uk-UA" sz="2800" dirty="0"/>
              <a:t>- не пропускають антигени і </a:t>
            </a:r>
            <a:r>
              <a:rPr lang="uk-UA" altLang="uk-UA" sz="2800" dirty="0" smtClean="0"/>
              <a:t>лімфоцити</a:t>
            </a:r>
            <a:r>
              <a:rPr lang="uk-UA" altLang="uk-UA" sz="2800" dirty="0"/>
              <a:t> </a:t>
            </a:r>
            <a:r>
              <a:rPr lang="uk-UA" altLang="uk-UA" sz="2800" dirty="0" smtClean="0"/>
              <a:t>або </a:t>
            </a:r>
            <a:r>
              <a:rPr lang="uk-UA" altLang="uk-UA" sz="2800" dirty="0"/>
              <a:t>пропускають окремі </a:t>
            </a:r>
            <a:r>
              <a:rPr lang="uk-UA" altLang="uk-UA" sz="2800" dirty="0" err="1"/>
              <a:t>імуноглобуліни</a:t>
            </a:r>
            <a:r>
              <a:rPr lang="uk-UA" altLang="uk-UA" sz="2800" dirty="0"/>
              <a:t> </a:t>
            </a:r>
            <a:endParaRPr lang="uk-UA" altLang="uk-UA" sz="2800" i="1" dirty="0"/>
          </a:p>
          <a:p>
            <a:pPr>
              <a:lnSpc>
                <a:spcPct val="80000"/>
              </a:lnSpc>
            </a:pPr>
            <a:r>
              <a:rPr lang="uk-UA" altLang="uk-UA" sz="2800" b="1" dirty="0">
                <a:solidFill>
                  <a:schemeClr val="folHlink"/>
                </a:solidFill>
              </a:rPr>
              <a:t>клітинні</a:t>
            </a:r>
            <a:r>
              <a:rPr lang="uk-UA" altLang="uk-UA" sz="2800" b="1" dirty="0"/>
              <a:t> </a:t>
            </a:r>
            <a:r>
              <a:rPr lang="en-US" altLang="uk-UA" sz="2800" b="1" dirty="0"/>
              <a:t>- </a:t>
            </a:r>
            <a:r>
              <a:rPr lang="uk-UA" altLang="uk-UA" sz="2800" dirty="0"/>
              <a:t>епітелій слизових, система фагоцитозу-макрофаги/моноцити, гранулоцити, </a:t>
            </a:r>
            <a:r>
              <a:rPr lang="uk-UA" altLang="uk-UA" sz="2800" dirty="0" err="1"/>
              <a:t>поліморфоядерні</a:t>
            </a:r>
            <a:r>
              <a:rPr lang="uk-UA" altLang="uk-UA" sz="2800" dirty="0"/>
              <a:t> лімфоцити, </a:t>
            </a:r>
            <a:r>
              <a:rPr lang="uk-UA" altLang="uk-UA" sz="2800" dirty="0" smtClean="0"/>
              <a:t>де</a:t>
            </a:r>
            <a:r>
              <a:rPr lang="ru-RU" altLang="uk-UA" sz="2800" dirty="0" err="1" smtClean="0"/>
              <a:t>нд</a:t>
            </a:r>
            <a:r>
              <a:rPr lang="uk-UA" altLang="uk-UA" sz="2800" dirty="0" err="1" smtClean="0"/>
              <a:t>ритні</a:t>
            </a:r>
            <a:r>
              <a:rPr lang="uk-UA" altLang="uk-UA" sz="2800" dirty="0" smtClean="0"/>
              <a:t> клітини та ін. </a:t>
            </a:r>
            <a:endParaRPr lang="uk-UA" altLang="uk-UA" sz="2800" dirty="0"/>
          </a:p>
          <a:p>
            <a:pPr>
              <a:lnSpc>
                <a:spcPct val="80000"/>
              </a:lnSpc>
            </a:pPr>
            <a:r>
              <a:rPr lang="uk-UA" altLang="uk-UA" sz="2800" b="1" dirty="0">
                <a:solidFill>
                  <a:schemeClr val="folHlink"/>
                </a:solidFill>
              </a:rPr>
              <a:t>гуморальні </a:t>
            </a:r>
            <a:r>
              <a:rPr lang="en-US" altLang="uk-UA" sz="2800" b="1" dirty="0">
                <a:solidFill>
                  <a:schemeClr val="folHlink"/>
                </a:solidFill>
              </a:rPr>
              <a:t>- </a:t>
            </a:r>
            <a:r>
              <a:rPr lang="uk-UA" altLang="uk-UA" sz="2800" dirty="0" err="1"/>
              <a:t>цитокіни</a:t>
            </a:r>
            <a:r>
              <a:rPr lang="uk-UA" altLang="uk-UA" sz="2800" dirty="0"/>
              <a:t>, ферменти, інтерферони комплемент,  природні антитіла, </a:t>
            </a:r>
            <a:r>
              <a:rPr lang="uk-UA" altLang="uk-UA" sz="2800" dirty="0" err="1"/>
              <a:t>фібронектин</a:t>
            </a:r>
            <a:r>
              <a:rPr lang="uk-UA" altLang="uk-UA" sz="2800" dirty="0"/>
              <a:t>, лізоцим, </a:t>
            </a:r>
            <a:r>
              <a:rPr lang="uk-UA" altLang="uk-UA" sz="2800" dirty="0" err="1"/>
              <a:t>гострофазні</a:t>
            </a:r>
            <a:r>
              <a:rPr lang="uk-UA" altLang="uk-UA" sz="2800" dirty="0"/>
              <a:t> протеїни, та ін.</a:t>
            </a:r>
          </a:p>
          <a:p>
            <a:pPr lvl="4">
              <a:lnSpc>
                <a:spcPct val="90000"/>
              </a:lnSpc>
            </a:pPr>
            <a:endParaRPr lang="en-US" altLang="uk-UA" sz="1600" dirty="0">
              <a:latin typeface="Arial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88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928475"/>
              </p:ext>
            </p:extLst>
          </p:nvPr>
        </p:nvGraphicFramePr>
        <p:xfrm>
          <a:off x="395536" y="195486"/>
          <a:ext cx="8229600" cy="4703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162928">
                <a:tc>
                  <a:txBody>
                    <a:bodyPr/>
                    <a:lstStyle/>
                    <a:p>
                      <a:pPr algn="ctr"/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/>
                          </a:solidFill>
                        </a:rPr>
                        <a:t>Лімфатичні вузли</a:t>
                      </a:r>
                      <a:endParaRPr lang="uk-UA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/>
                          </a:solidFill>
                        </a:rPr>
                        <a:t>Селезінка</a:t>
                      </a:r>
                      <a:endParaRPr lang="uk-UA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2928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/>
                          </a:solidFill>
                        </a:rPr>
                        <a:t>Т-залежні</a:t>
                      </a:r>
                      <a:r>
                        <a:rPr lang="uk-UA" sz="2800" b="1" baseline="0" dirty="0" smtClean="0">
                          <a:solidFill>
                            <a:schemeClr val="tx1"/>
                          </a:solidFill>
                        </a:rPr>
                        <a:t> зони</a:t>
                      </a:r>
                      <a:endParaRPr lang="uk-UA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0" dirty="0" err="1" smtClean="0">
                          <a:solidFill>
                            <a:schemeClr val="tx1"/>
                          </a:solidFill>
                        </a:rPr>
                        <a:t>Паракортикальна</a:t>
                      </a:r>
                      <a:r>
                        <a:rPr lang="uk-UA" sz="2400" b="0" dirty="0" smtClean="0">
                          <a:solidFill>
                            <a:schemeClr val="tx1"/>
                          </a:solidFill>
                        </a:rPr>
                        <a:t> зона</a:t>
                      </a:r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0" dirty="0" err="1" smtClean="0">
                          <a:solidFill>
                            <a:schemeClr val="tx1"/>
                          </a:solidFill>
                        </a:rPr>
                        <a:t>Периартеріальна</a:t>
                      </a:r>
                      <a:r>
                        <a:rPr lang="uk-UA" sz="2400" b="0" dirty="0" smtClean="0">
                          <a:solidFill>
                            <a:schemeClr val="tx1"/>
                          </a:solidFill>
                        </a:rPr>
                        <a:t> зона фолікула</a:t>
                      </a:r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2928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/>
                          </a:solidFill>
                        </a:rPr>
                        <a:t>В – залежні зони</a:t>
                      </a:r>
                      <a:endParaRPr lang="uk-UA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0" dirty="0" smtClean="0">
                          <a:solidFill>
                            <a:schemeClr val="tx1"/>
                          </a:solidFill>
                        </a:rPr>
                        <a:t>Кіркова речовина,</a:t>
                      </a:r>
                      <a:r>
                        <a:rPr lang="uk-UA" sz="2400" b="0" baseline="0" dirty="0" smtClean="0">
                          <a:solidFill>
                            <a:schemeClr val="tx1"/>
                          </a:solidFill>
                        </a:rPr>
                        <a:t> мозкові тяжі</a:t>
                      </a:r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0" dirty="0" smtClean="0">
                          <a:solidFill>
                            <a:schemeClr val="tx1"/>
                          </a:solidFill>
                        </a:rPr>
                        <a:t>Світлий (гермінативний) центр фолікула</a:t>
                      </a:r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2928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tx1"/>
                          </a:solidFill>
                        </a:rPr>
                        <a:t>Змішані зони (переважно В)</a:t>
                      </a:r>
                      <a:endParaRPr lang="uk-UA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</a:rPr>
                        <a:t>Мантійна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 та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</a:rPr>
                        <a:t>крайова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</a:rPr>
                        <a:t>зони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</a:rPr>
                        <a:t>фолікула</a:t>
                      </a:r>
                      <a:endParaRPr lang="uk-UA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0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843558"/>
            <a:ext cx="4176464" cy="39604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/>
              <a:t>Червона пульпа представлена </a:t>
            </a:r>
            <a:r>
              <a:rPr lang="uk-UA" b="1" dirty="0" smtClean="0">
                <a:solidFill>
                  <a:srgbClr val="0070C0"/>
                </a:solidFill>
              </a:rPr>
              <a:t>тяжами </a:t>
            </a:r>
            <a:r>
              <a:rPr lang="uk-UA" b="1" dirty="0" err="1" smtClean="0">
                <a:solidFill>
                  <a:srgbClr val="0070C0"/>
                </a:solidFill>
              </a:rPr>
              <a:t>Більрота</a:t>
            </a:r>
            <a:r>
              <a:rPr lang="uk-UA" dirty="0" smtClean="0"/>
              <a:t> та </a:t>
            </a:r>
            <a:r>
              <a:rPr lang="uk-UA" b="1" dirty="0" smtClean="0">
                <a:solidFill>
                  <a:srgbClr val="0070C0"/>
                </a:solidFill>
              </a:rPr>
              <a:t>синусами</a:t>
            </a:r>
            <a:r>
              <a:rPr lang="uk-UA" dirty="0" smtClean="0"/>
              <a:t>, що забезпечують </a:t>
            </a:r>
            <a:r>
              <a:rPr lang="uk-UA" sz="3500" b="1" dirty="0" smtClean="0">
                <a:solidFill>
                  <a:srgbClr val="0070C0"/>
                </a:solidFill>
              </a:rPr>
              <a:t>депонування крові </a:t>
            </a:r>
            <a:r>
              <a:rPr lang="uk-UA" dirty="0" smtClean="0"/>
              <a:t>та виділення із кровотоку старих форм формених елементів крові</a:t>
            </a:r>
            <a:endParaRPr lang="uk-UA" b="1" dirty="0" smtClean="0">
              <a:solidFill>
                <a:srgbClr val="0070C0"/>
              </a:solidFill>
            </a:endParaRP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5004048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Селезінка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ÐÐ°ÑÑÐ¸Ð½ÐºÐ¸ Ð¿Ð¾ Ð·Ð°Ð¿ÑÐ¾ÑÑ ÑÐ¸Ð½ÑÑ ÑÐµÐ»ÐµÐ·Ðµ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7574"/>
            <a:ext cx="4716016" cy="361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ÐÐ°ÑÑÐ¸Ð½ÐºÐ¸ Ð¿Ð¾ Ð·Ð°Ð¿ÑÐ¾ÑÑ ÑÐµÐ»ÐµÐ·ÐµÐ½ÐºÐ° ÑÑÑÐ¾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0" y="0"/>
            <a:ext cx="8930828" cy="4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401742"/>
              </p:ext>
            </p:extLst>
          </p:nvPr>
        </p:nvGraphicFramePr>
        <p:xfrm>
          <a:off x="457200" y="0"/>
          <a:ext cx="82296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2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Picture 4" descr="ÐÐ°ÑÑÐ¸Ð½ÐºÐ¸ Ð¿Ð¾ Ð·Ð°Ð¿ÑÐ¾ÑÑ ÑÐµÐ»ÐµÐ·ÐµÐ½ÐºÐ° ÑÑÑÐ¾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03" y="51142"/>
            <a:ext cx="40005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Ð°ÑÑÐ¸Ð½ÐºÐ¸ Ð¿Ð¾ Ð·Ð°Ð¿ÑÐ¾ÑÑ ÑÐ¸Ð½ÑÑ ÑÐµÐ»ÐµÐ·ÐµÐ½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" y="771550"/>
            <a:ext cx="5169824" cy="39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8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5645"/>
            <a:ext cx="8229600" cy="2958977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Дякую за увагу!</a:t>
            </a:r>
            <a:endParaRPr lang="uk-UA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2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3564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Імуноцити</a:t>
            </a:r>
            <a:r>
              <a:rPr lang="uk-UA" dirty="0" smtClean="0"/>
              <a:t> </a:t>
            </a:r>
            <a:r>
              <a:rPr lang="uk-UA" sz="3600" dirty="0" smtClean="0"/>
              <a:t>(клітини імунної системи)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5526"/>
            <a:ext cx="8229600" cy="4587974"/>
          </a:xfrm>
        </p:spPr>
        <p:txBody>
          <a:bodyPr/>
          <a:lstStyle/>
          <a:p>
            <a:r>
              <a:rPr lang="uk-UA" dirty="0" smtClean="0"/>
              <a:t>Макрофаги – система </a:t>
            </a:r>
            <a:r>
              <a:rPr lang="uk-UA" dirty="0" err="1" smtClean="0"/>
              <a:t>мононуклеарних</a:t>
            </a:r>
            <a:r>
              <a:rPr lang="uk-UA" dirty="0" smtClean="0"/>
              <a:t> фагоцитів</a:t>
            </a:r>
            <a:endParaRPr lang="ru-RU" dirty="0" smtClean="0"/>
          </a:p>
          <a:p>
            <a:r>
              <a:rPr lang="ru-RU" dirty="0" smtClean="0"/>
              <a:t>Т-</a:t>
            </a:r>
            <a:r>
              <a:rPr lang="ru-RU" dirty="0" err="1" smtClean="0"/>
              <a:t>лімфоцити</a:t>
            </a:r>
            <a:r>
              <a:rPr lang="ru-RU" dirty="0" smtClean="0"/>
              <a:t> (</a:t>
            </a:r>
            <a:r>
              <a:rPr lang="ru-RU" dirty="0" err="1" smtClean="0"/>
              <a:t>кілери</a:t>
            </a:r>
            <a:r>
              <a:rPr lang="ru-RU" dirty="0" smtClean="0"/>
              <a:t>, </a:t>
            </a:r>
            <a:r>
              <a:rPr lang="ru-RU" dirty="0" err="1" smtClean="0"/>
              <a:t>хелпери</a:t>
            </a:r>
            <a:r>
              <a:rPr lang="ru-RU" dirty="0" smtClean="0"/>
              <a:t>, </a:t>
            </a:r>
            <a:r>
              <a:rPr lang="ru-RU" dirty="0" err="1" smtClean="0"/>
              <a:t>супресори</a:t>
            </a:r>
            <a:r>
              <a:rPr lang="ru-RU" dirty="0" smtClean="0"/>
              <a:t> та </a:t>
            </a:r>
            <a:r>
              <a:rPr lang="ru-RU" dirty="0" err="1" smtClean="0"/>
              <a:t>ампліфаєри</a:t>
            </a:r>
            <a:r>
              <a:rPr lang="ru-RU" dirty="0" smtClean="0"/>
              <a:t>)</a:t>
            </a:r>
          </a:p>
          <a:p>
            <a:r>
              <a:rPr lang="ru-RU" dirty="0" smtClean="0"/>
              <a:t>В-</a:t>
            </a:r>
            <a:r>
              <a:rPr lang="ru-RU" dirty="0" err="1" smtClean="0"/>
              <a:t>лімфоцити</a:t>
            </a:r>
            <a:r>
              <a:rPr lang="ru-RU" dirty="0" smtClean="0"/>
              <a:t> (в </a:t>
            </a:r>
            <a:r>
              <a:rPr lang="ru-RU" dirty="0" err="1" smtClean="0"/>
              <a:t>т.ч</a:t>
            </a:r>
            <a:r>
              <a:rPr lang="ru-RU" dirty="0" smtClean="0"/>
              <a:t>. </a:t>
            </a:r>
            <a:r>
              <a:rPr lang="ru-RU" dirty="0" err="1"/>
              <a:t>п</a:t>
            </a:r>
            <a:r>
              <a:rPr lang="ru-RU" dirty="0" err="1" smtClean="0"/>
              <a:t>лазмоцити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Тучні</a:t>
            </a:r>
            <a:r>
              <a:rPr lang="ru-RU" dirty="0" smtClean="0"/>
              <a:t> </a:t>
            </a:r>
            <a:r>
              <a:rPr lang="ru-RU" dirty="0" err="1" smtClean="0"/>
              <a:t>клітини</a:t>
            </a:r>
            <a:endParaRPr lang="ru-RU" dirty="0" smtClean="0"/>
          </a:p>
          <a:p>
            <a:r>
              <a:rPr lang="ru-RU" dirty="0" err="1" smtClean="0"/>
              <a:t>Нейтрофіли</a:t>
            </a:r>
            <a:endParaRPr lang="ru-RU" dirty="0" smtClean="0"/>
          </a:p>
          <a:p>
            <a:r>
              <a:rPr lang="ru-RU" dirty="0" err="1" smtClean="0"/>
              <a:t>Еозинофіли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69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1964</Words>
  <Application>Microsoft Office PowerPoint</Application>
  <PresentationFormat>Экран (16:9)</PresentationFormat>
  <Paragraphs>328</Paragraphs>
  <Slides>85</Slides>
  <Notes>5</Notes>
  <HiddenSlides>8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Презентация PowerPoint</vt:lpstr>
      <vt:lpstr>Презентация PowerPoint</vt:lpstr>
      <vt:lpstr>Презентация PowerPoint</vt:lpstr>
      <vt:lpstr>Антигени -  біополімерні речовини,  які потрапляють із зовнішнього середовища (гетероантигени)  чи з внутрішнього середовища  організму (аутоантигени) та здатні викликати каскад імунних реакцій  реагуючи з антитілами чи сенсибілізованими Т лімфоцитами. </vt:lpstr>
      <vt:lpstr>У розпізнаванні «свого» та «чужого» імунною системою провідну роль відіграють  молекули головного комплексу гістосумісності (МНС, HLA, ГКГС)</vt:lpstr>
      <vt:lpstr>Імунні бар’єри</vt:lpstr>
      <vt:lpstr>Імунні бар’єри</vt:lpstr>
      <vt:lpstr>Імунні бар’єри</vt:lpstr>
      <vt:lpstr>Імуноцити (клітини імунної системи)</vt:lpstr>
      <vt:lpstr>Макрофаги</vt:lpstr>
      <vt:lpstr>Макрофаги</vt:lpstr>
      <vt:lpstr>Презентация PowerPoint</vt:lpstr>
      <vt:lpstr>Макрофаги</vt:lpstr>
      <vt:lpstr>Макрофаги</vt:lpstr>
      <vt:lpstr>Система мононуклеарних фагоцитів (стара назва – ретикуло-ендотеліальна система, РЕС)</vt:lpstr>
      <vt:lpstr>Презентация PowerPoint</vt:lpstr>
      <vt:lpstr>Лімфоцити</vt:lpstr>
      <vt:lpstr>Презентация PowerPoint</vt:lpstr>
      <vt:lpstr>Презентация PowerPoint</vt:lpstr>
      <vt:lpstr>В лімфоцити  CD19,20,21,22 </vt:lpstr>
      <vt:lpstr>Лімфоцити</vt:lpstr>
      <vt:lpstr>  Форми імунної відповіді</vt:lpstr>
      <vt:lpstr>Стадії імунної відповіді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Червоний кістковий мозок</vt:lpstr>
      <vt:lpstr>Червоний кістковий мозок</vt:lpstr>
      <vt:lpstr>Презентация PowerPoint</vt:lpstr>
      <vt:lpstr>Червоний кістковий мозок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Диференціювання В-лімфоцитів</vt:lpstr>
      <vt:lpstr>Диференціювання В-лімфоцитів</vt:lpstr>
      <vt:lpstr>Диференціювання В-лімфоцитів</vt:lpstr>
      <vt:lpstr>Диференціювання В-лімфоцитів</vt:lpstr>
      <vt:lpstr>Диференціювання В-лімфоцитів</vt:lpstr>
      <vt:lpstr>Диференціювання Т-лімфоцитів</vt:lpstr>
      <vt:lpstr>Презентация PowerPoint</vt:lpstr>
      <vt:lpstr>Етапи диференціювання Т-лімфоцитів</vt:lpstr>
      <vt:lpstr>Етапи диференціювання Т-лімфоцитів</vt:lpstr>
      <vt:lpstr>Презентация PowerPoint</vt:lpstr>
      <vt:lpstr>Тимус (вилочкова залоза)</vt:lpstr>
      <vt:lpstr>Тимус (вилочкова залоза)</vt:lpstr>
      <vt:lpstr>Тимус (вилочкова залоза)</vt:lpstr>
      <vt:lpstr>Тимус (вилочкова залоза)</vt:lpstr>
      <vt:lpstr>Тимус (вилочкова залоза)</vt:lpstr>
      <vt:lpstr>Тимус (вилочкова залоза)</vt:lpstr>
      <vt:lpstr>Тимус (вилочкова залоза)</vt:lpstr>
      <vt:lpstr>Тимус (вилочкова залоза)</vt:lpstr>
      <vt:lpstr>Тимус (вилочкова залоза)</vt:lpstr>
      <vt:lpstr>Презентация PowerPoint</vt:lpstr>
      <vt:lpstr>Периферійні органи імунітету</vt:lpstr>
      <vt:lpstr>Для периферійних органів імунної системи характерна наявність лімфоїдних вузликів – скупчень лімфоцитів, макрофагів та ін. імунних клітин</vt:lpstr>
      <vt:lpstr>Лімфоїдна тканина, асоційована із слизовими оболонками</vt:lpstr>
      <vt:lpstr>Презентация PowerPoint</vt:lpstr>
      <vt:lpstr>Мигдалики</vt:lpstr>
      <vt:lpstr>Мигдалики</vt:lpstr>
      <vt:lpstr>Лімфатичний вузол</vt:lpstr>
      <vt:lpstr>Лімфатичний вузол</vt:lpstr>
      <vt:lpstr>Лімфатичний вузол</vt:lpstr>
      <vt:lpstr>Лімфатичний вузол</vt:lpstr>
      <vt:lpstr>Презентация PowerPoint</vt:lpstr>
      <vt:lpstr>Презентация PowerPoint</vt:lpstr>
      <vt:lpstr>Презентация PowerPoint</vt:lpstr>
      <vt:lpstr>Презентация PowerPoint</vt:lpstr>
      <vt:lpstr>Селезінка</vt:lpstr>
      <vt:lpstr>Селезінка</vt:lpstr>
      <vt:lpstr>Селезінка</vt:lpstr>
      <vt:lpstr>Селезінка</vt:lpstr>
      <vt:lpstr>Презентация PowerPoint</vt:lpstr>
      <vt:lpstr>Селезінка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user</cp:lastModifiedBy>
  <cp:revision>102</cp:revision>
  <dcterms:created xsi:type="dcterms:W3CDTF">2017-12-15T13:46:27Z</dcterms:created>
  <dcterms:modified xsi:type="dcterms:W3CDTF">2021-10-26T11:15:43Z</dcterms:modified>
</cp:coreProperties>
</file>